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6.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7.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8.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9.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43.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50.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theme/theme52.xml" ContentType="application/vnd.openxmlformats-officedocument.theme+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theme/theme53.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54.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theme/theme55.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theme/theme56.xml" ContentType="application/vnd.openxmlformats-officedocument.theme+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theme/theme57.xml" ContentType="application/vnd.openxmlformats-officedocument.theme+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theme/theme58.xml" ContentType="application/vnd.openxmlformats-officedocument.theme+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59.xml" ContentType="application/vnd.openxmlformats-officedocument.theme+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theme/theme60.xml" ContentType="application/vnd.openxmlformats-officedocument.theme+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theme/theme61.xml" ContentType="application/vnd.openxmlformats-officedocument.theme+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theme/theme62.xml" ContentType="application/vnd.openxmlformats-officedocument.theme+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theme/theme63.xml" ContentType="application/vnd.openxmlformats-officedocument.theme+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theme/theme64.xml" ContentType="application/vnd.openxmlformats-officedocument.theme+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theme/theme65.xml" ContentType="application/vnd.openxmlformats-officedocument.theme+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theme/theme66.xml" ContentType="application/vnd.openxmlformats-officedocument.theme+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theme/theme67.xml" ContentType="application/vnd.openxmlformats-officedocument.theme+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theme/theme68.xml" ContentType="application/vnd.openxmlformats-officedocument.theme+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theme/theme69.xml" ContentType="application/vnd.openxmlformats-officedocument.theme+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48" r:id="rId5"/>
    <p:sldMasterId id="2147483872" r:id="rId6"/>
    <p:sldMasterId id="2147483909" r:id="rId7"/>
    <p:sldMasterId id="2147483936" r:id="rId8"/>
    <p:sldMasterId id="2147484087" r:id="rId9"/>
    <p:sldMasterId id="2147484099" r:id="rId10"/>
    <p:sldMasterId id="2147484281" r:id="rId11"/>
    <p:sldMasterId id="2147484522" r:id="rId12"/>
    <p:sldMasterId id="2147484571" r:id="rId13"/>
    <p:sldMasterId id="2147484777" r:id="rId14"/>
    <p:sldMasterId id="2147484837" r:id="rId15"/>
    <p:sldMasterId id="2147484849" r:id="rId16"/>
    <p:sldMasterId id="2147484861" r:id="rId17"/>
    <p:sldMasterId id="2147484873" r:id="rId18"/>
    <p:sldMasterId id="2147484969" r:id="rId19"/>
    <p:sldMasterId id="2147485410" r:id="rId20"/>
    <p:sldMasterId id="2147485520" r:id="rId21"/>
    <p:sldMasterId id="2147485532" r:id="rId22"/>
    <p:sldMasterId id="2147485652" r:id="rId23"/>
    <p:sldMasterId id="2147485665" r:id="rId24"/>
    <p:sldMasterId id="2147485714" r:id="rId25"/>
    <p:sldMasterId id="2147486472" r:id="rId26"/>
    <p:sldMasterId id="2147486594" r:id="rId27"/>
    <p:sldMasterId id="2147486871" r:id="rId28"/>
    <p:sldMasterId id="2147487120" r:id="rId29"/>
    <p:sldMasterId id="2147487144" r:id="rId30"/>
    <p:sldMasterId id="2147487194" r:id="rId31"/>
    <p:sldMasterId id="2147487206" r:id="rId32"/>
    <p:sldMasterId id="2147487258" r:id="rId33"/>
    <p:sldMasterId id="2147487459" r:id="rId34"/>
    <p:sldMasterId id="2147487471" r:id="rId35"/>
    <p:sldMasterId id="2147487574" r:id="rId36"/>
    <p:sldMasterId id="2147487623" r:id="rId37"/>
    <p:sldMasterId id="2147488076" r:id="rId38"/>
    <p:sldMasterId id="2147488127" r:id="rId39"/>
    <p:sldMasterId id="2147488152" r:id="rId40"/>
    <p:sldMasterId id="2147488164" r:id="rId41"/>
    <p:sldMasterId id="2147488189" r:id="rId42"/>
    <p:sldMasterId id="2147488241" r:id="rId43"/>
    <p:sldMasterId id="2147488253" r:id="rId44"/>
    <p:sldMasterId id="2147488265" r:id="rId45"/>
    <p:sldMasterId id="2147488277" r:id="rId46"/>
    <p:sldMasterId id="2147488289" r:id="rId47"/>
    <p:sldMasterId id="2147488329" r:id="rId48"/>
    <p:sldMasterId id="2147488524" r:id="rId49"/>
    <p:sldMasterId id="2147488718" r:id="rId50"/>
    <p:sldMasterId id="2147488804" r:id="rId51"/>
    <p:sldMasterId id="2147488816" r:id="rId52"/>
    <p:sldMasterId id="2147488828" r:id="rId53"/>
    <p:sldMasterId id="2147488853" r:id="rId54"/>
    <p:sldMasterId id="2147488879" r:id="rId55"/>
    <p:sldMasterId id="2147488918" r:id="rId56"/>
    <p:sldMasterId id="2147488931" r:id="rId57"/>
    <p:sldMasterId id="2147489030" r:id="rId58"/>
    <p:sldMasterId id="2147489055" r:id="rId59"/>
    <p:sldMasterId id="2147489080" r:id="rId60"/>
    <p:sldMasterId id="2147489105" r:id="rId61"/>
    <p:sldMasterId id="2147489120" r:id="rId62"/>
    <p:sldMasterId id="2147489132" r:id="rId63"/>
    <p:sldMasterId id="2147489144" r:id="rId64"/>
    <p:sldMasterId id="2147489147" r:id="rId65"/>
    <p:sldMasterId id="2147489173" r:id="rId66"/>
    <p:sldMasterId id="2147489179" r:id="rId67"/>
    <p:sldMasterId id="2147489184" r:id="rId68"/>
    <p:sldMasterId id="2147489187" r:id="rId69"/>
    <p:sldMasterId id="2147489195" r:id="rId70"/>
  </p:sldMasterIdLst>
  <p:notesMasterIdLst>
    <p:notesMasterId r:id="rId141"/>
  </p:notesMasterIdLst>
  <p:handoutMasterIdLst>
    <p:handoutMasterId r:id="rId142"/>
  </p:handoutMasterIdLst>
  <p:sldIdLst>
    <p:sldId id="7250" r:id="rId71"/>
    <p:sldId id="1240" r:id="rId72"/>
    <p:sldId id="7683" r:id="rId73"/>
    <p:sldId id="661" r:id="rId74"/>
    <p:sldId id="662" r:id="rId75"/>
    <p:sldId id="663" r:id="rId76"/>
    <p:sldId id="666" r:id="rId77"/>
    <p:sldId id="667" r:id="rId78"/>
    <p:sldId id="5603" r:id="rId79"/>
    <p:sldId id="1317" r:id="rId80"/>
    <p:sldId id="5604" r:id="rId81"/>
    <p:sldId id="5605" r:id="rId82"/>
    <p:sldId id="5606" r:id="rId83"/>
    <p:sldId id="6054" r:id="rId84"/>
    <p:sldId id="6577" r:id="rId85"/>
    <p:sldId id="6578" r:id="rId86"/>
    <p:sldId id="5595" r:id="rId87"/>
    <p:sldId id="6579" r:id="rId88"/>
    <p:sldId id="5003" r:id="rId89"/>
    <p:sldId id="5004" r:id="rId90"/>
    <p:sldId id="6580" r:id="rId91"/>
    <p:sldId id="5594" r:id="rId92"/>
    <p:sldId id="5612" r:id="rId93"/>
    <p:sldId id="5613" r:id="rId94"/>
    <p:sldId id="5615" r:id="rId95"/>
    <p:sldId id="5616" r:id="rId96"/>
    <p:sldId id="5617" r:id="rId97"/>
    <p:sldId id="5620" r:id="rId98"/>
    <p:sldId id="5621" r:id="rId99"/>
    <p:sldId id="5622" r:id="rId100"/>
    <p:sldId id="5623" r:id="rId101"/>
    <p:sldId id="5624" r:id="rId102"/>
    <p:sldId id="6588" r:id="rId103"/>
    <p:sldId id="6589" r:id="rId104"/>
    <p:sldId id="6590" r:id="rId105"/>
    <p:sldId id="7681" r:id="rId106"/>
    <p:sldId id="6591" r:id="rId107"/>
    <p:sldId id="783" r:id="rId108"/>
    <p:sldId id="781" r:id="rId109"/>
    <p:sldId id="552" r:id="rId110"/>
    <p:sldId id="761" r:id="rId111"/>
    <p:sldId id="705" r:id="rId112"/>
    <p:sldId id="706" r:id="rId113"/>
    <p:sldId id="762" r:id="rId114"/>
    <p:sldId id="589" r:id="rId115"/>
    <p:sldId id="778" r:id="rId116"/>
    <p:sldId id="766" r:id="rId117"/>
    <p:sldId id="779" r:id="rId118"/>
    <p:sldId id="710" r:id="rId119"/>
    <p:sldId id="780" r:id="rId120"/>
    <p:sldId id="712" r:id="rId121"/>
    <p:sldId id="713" r:id="rId122"/>
    <p:sldId id="770" r:id="rId123"/>
    <p:sldId id="769" r:id="rId124"/>
    <p:sldId id="768" r:id="rId125"/>
    <p:sldId id="767" r:id="rId126"/>
    <p:sldId id="715" r:id="rId127"/>
    <p:sldId id="763" r:id="rId128"/>
    <p:sldId id="777" r:id="rId129"/>
    <p:sldId id="734" r:id="rId130"/>
    <p:sldId id="6645" r:id="rId131"/>
    <p:sldId id="786" r:id="rId132"/>
    <p:sldId id="727" r:id="rId133"/>
    <p:sldId id="677" r:id="rId134"/>
    <p:sldId id="678" r:id="rId135"/>
    <p:sldId id="679" r:id="rId136"/>
    <p:sldId id="756" r:id="rId137"/>
    <p:sldId id="6642" r:id="rId138"/>
    <p:sldId id="7478" r:id="rId139"/>
    <p:sldId id="7682" r:id="rId1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63C379-75A6-7846-8E17-258C151ED500}">
          <p14:sldIdLst>
            <p14:sldId id="7250"/>
          </p14:sldIdLst>
        </p14:section>
        <p14:section name="Intro &amp; Problem" id="{49CBBC54-7245-C34C-9264-75E87CE94C5E}">
          <p14:sldIdLst>
            <p14:sldId id="1240"/>
            <p14:sldId id="7683"/>
          </p14:sldIdLst>
        </p14:section>
        <p14:section name="RowClone" id="{CEB7082C-87D2-D24E-A1C5-C28C6080AB09}">
          <p14:sldIdLst>
            <p14:sldId id="661"/>
            <p14:sldId id="662"/>
            <p14:sldId id="663"/>
            <p14:sldId id="666"/>
            <p14:sldId id="667"/>
            <p14:sldId id="5603"/>
            <p14:sldId id="1317"/>
            <p14:sldId id="5604"/>
            <p14:sldId id="5605"/>
            <p14:sldId id="5606"/>
            <p14:sldId id="6054"/>
            <p14:sldId id="6577"/>
            <p14:sldId id="6578"/>
            <p14:sldId id="5595"/>
            <p14:sldId id="6579"/>
            <p14:sldId id="5003"/>
            <p14:sldId id="5004"/>
            <p14:sldId id="6580"/>
            <p14:sldId id="5594"/>
          </p14:sldIdLst>
        </p14:section>
        <p14:section name="Ambit" id="{9D6B9A11-C1FE-C54A-9D4A-33466AE1E374}">
          <p14:sldIdLst>
            <p14:sldId id="5612"/>
            <p14:sldId id="5613"/>
            <p14:sldId id="5615"/>
            <p14:sldId id="5616"/>
            <p14:sldId id="5617"/>
            <p14:sldId id="5620"/>
            <p14:sldId id="5621"/>
            <p14:sldId id="5622"/>
            <p14:sldId id="5623"/>
            <p14:sldId id="5624"/>
            <p14:sldId id="6588"/>
            <p14:sldId id="6589"/>
            <p14:sldId id="6590"/>
          </p14:sldIdLst>
        </p14:section>
        <p14:section name="SIMDRAM" id="{82AD2983-B4FA-8D4A-A9FA-9F5479B01AC8}">
          <p14:sldIdLst>
            <p14:sldId id="7681"/>
            <p14:sldId id="6591"/>
            <p14:sldId id="783"/>
            <p14:sldId id="781"/>
            <p14:sldId id="552"/>
            <p14:sldId id="761"/>
            <p14:sldId id="705"/>
            <p14:sldId id="706"/>
            <p14:sldId id="762"/>
            <p14:sldId id="589"/>
            <p14:sldId id="778"/>
            <p14:sldId id="766"/>
            <p14:sldId id="779"/>
            <p14:sldId id="710"/>
            <p14:sldId id="780"/>
            <p14:sldId id="712"/>
            <p14:sldId id="713"/>
            <p14:sldId id="770"/>
            <p14:sldId id="769"/>
            <p14:sldId id="768"/>
            <p14:sldId id="767"/>
            <p14:sldId id="715"/>
            <p14:sldId id="763"/>
            <p14:sldId id="777"/>
            <p14:sldId id="734"/>
            <p14:sldId id="6645"/>
            <p14:sldId id="786"/>
            <p14:sldId id="727"/>
            <p14:sldId id="677"/>
            <p14:sldId id="678"/>
            <p14:sldId id="679"/>
            <p14:sldId id="756"/>
            <p14:sldId id="6642"/>
            <p14:sldId id="7478"/>
            <p14:sldId id="76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432FF"/>
    <a:srgbClr val="66FFFF"/>
    <a:srgbClr val="FF00C4"/>
    <a:srgbClr val="1A5712"/>
    <a:srgbClr val="948A54"/>
    <a:srgbClr val="2A55D6"/>
    <a:srgbClr val="8C0000"/>
    <a:srgbClr val="663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2" autoAdjust="0"/>
    <p:restoredTop sz="79028" autoAdjust="0"/>
  </p:normalViewPr>
  <p:slideViewPr>
    <p:cSldViewPr>
      <p:cViewPr varScale="1">
        <p:scale>
          <a:sx n="97" d="100"/>
          <a:sy n="97" d="100"/>
        </p:scale>
        <p:origin x="1496" y="200"/>
      </p:cViewPr>
      <p:guideLst>
        <p:guide orient="horz" pos="2160"/>
        <p:guide pos="2880"/>
      </p:guideLst>
    </p:cSldViewPr>
  </p:slideViewPr>
  <p:notesTextViewPr>
    <p:cViewPr>
      <p:scale>
        <a:sx n="100" d="100"/>
        <a:sy n="100" d="100"/>
      </p:scale>
      <p:origin x="0" y="0"/>
    </p:cViewPr>
  </p:notesTextViewPr>
  <p:sorterViewPr>
    <p:cViewPr varScale="1">
      <p:scale>
        <a:sx n="20" d="100"/>
        <a:sy n="20"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4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14.xml"/><Relationship Id="rId138" Type="http://schemas.openxmlformats.org/officeDocument/2006/relationships/slide" Target="slides/slide68.xml"/><Relationship Id="rId107" Type="http://schemas.openxmlformats.org/officeDocument/2006/relationships/slide" Target="slides/slide3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 Target="slides/slide4.xml"/><Relationship Id="rId128" Type="http://schemas.openxmlformats.org/officeDocument/2006/relationships/slide" Target="slides/slide58.xml"/><Relationship Id="rId5" Type="http://schemas.openxmlformats.org/officeDocument/2006/relationships/slideMaster" Target="slideMasters/slideMaster5.xml"/><Relationship Id="rId90" Type="http://schemas.openxmlformats.org/officeDocument/2006/relationships/slide" Target="slides/slide20.xml"/><Relationship Id="rId95" Type="http://schemas.openxmlformats.org/officeDocument/2006/relationships/slide" Target="slides/slide2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43.xml"/><Relationship Id="rId118" Type="http://schemas.openxmlformats.org/officeDocument/2006/relationships/slide" Target="slides/slide48.xml"/><Relationship Id="rId134" Type="http://schemas.openxmlformats.org/officeDocument/2006/relationships/slide" Target="slides/slide64.xml"/><Relationship Id="rId139" Type="http://schemas.openxmlformats.org/officeDocument/2006/relationships/slide" Target="slides/slide69.xml"/><Relationship Id="rId80" Type="http://schemas.openxmlformats.org/officeDocument/2006/relationships/slide" Target="slides/slide10.xml"/><Relationship Id="rId85" Type="http://schemas.openxmlformats.org/officeDocument/2006/relationships/slide" Target="slides/slide1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3.xml"/><Relationship Id="rId108" Type="http://schemas.openxmlformats.org/officeDocument/2006/relationships/slide" Target="slides/slide38.xml"/><Relationship Id="rId124" Type="http://schemas.openxmlformats.org/officeDocument/2006/relationships/slide" Target="slides/slide54.xml"/><Relationship Id="rId129" Type="http://schemas.openxmlformats.org/officeDocument/2006/relationships/slide" Target="slides/slide5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 Target="slides/slide5.xml"/><Relationship Id="rId91" Type="http://schemas.openxmlformats.org/officeDocument/2006/relationships/slide" Target="slides/slide21.xml"/><Relationship Id="rId96" Type="http://schemas.openxmlformats.org/officeDocument/2006/relationships/slide" Target="slides/slide26.xml"/><Relationship Id="rId140" Type="http://schemas.openxmlformats.org/officeDocument/2006/relationships/slide" Target="slides/slide70.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44.xml"/><Relationship Id="rId119" Type="http://schemas.openxmlformats.org/officeDocument/2006/relationships/slide" Target="slides/slide4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 Target="slides/slide11.xml"/><Relationship Id="rId86" Type="http://schemas.openxmlformats.org/officeDocument/2006/relationships/slide" Target="slides/slide16.xml"/><Relationship Id="rId130" Type="http://schemas.openxmlformats.org/officeDocument/2006/relationships/slide" Target="slides/slide60.xml"/><Relationship Id="rId135" Type="http://schemas.openxmlformats.org/officeDocument/2006/relationships/slide" Target="slides/slide6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6.xml"/><Relationship Id="rId97" Type="http://schemas.openxmlformats.org/officeDocument/2006/relationships/slide" Target="slides/slide27.xml"/><Relationship Id="rId104" Type="http://schemas.openxmlformats.org/officeDocument/2006/relationships/slide" Target="slides/slide34.xml"/><Relationship Id="rId120" Type="http://schemas.openxmlformats.org/officeDocument/2006/relationships/slide" Target="slides/slide50.xml"/><Relationship Id="rId125" Type="http://schemas.openxmlformats.org/officeDocument/2006/relationships/slide" Target="slides/slide55.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1.xml"/><Relationship Id="rId92" Type="http://schemas.openxmlformats.org/officeDocument/2006/relationships/slide" Target="slides/slide2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7.xml"/><Relationship Id="rId110" Type="http://schemas.openxmlformats.org/officeDocument/2006/relationships/slide" Target="slides/slide40.xml"/><Relationship Id="rId115" Type="http://schemas.openxmlformats.org/officeDocument/2006/relationships/slide" Target="slides/slide45.xml"/><Relationship Id="rId131" Type="http://schemas.openxmlformats.org/officeDocument/2006/relationships/slide" Target="slides/slide61.xml"/><Relationship Id="rId136" Type="http://schemas.openxmlformats.org/officeDocument/2006/relationships/slide" Target="slides/slide66.xml"/><Relationship Id="rId61" Type="http://schemas.openxmlformats.org/officeDocument/2006/relationships/slideMaster" Target="slideMasters/slideMaster61.xml"/><Relationship Id="rId82" Type="http://schemas.openxmlformats.org/officeDocument/2006/relationships/slide" Target="slides/slide1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7.xml"/><Relationship Id="rId100" Type="http://schemas.openxmlformats.org/officeDocument/2006/relationships/slide" Target="slides/slide30.xml"/><Relationship Id="rId105" Type="http://schemas.openxmlformats.org/officeDocument/2006/relationships/slide" Target="slides/slide35.xml"/><Relationship Id="rId126"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2.xml"/><Relationship Id="rId93" Type="http://schemas.openxmlformats.org/officeDocument/2006/relationships/slide" Target="slides/slide23.xml"/><Relationship Id="rId98" Type="http://schemas.openxmlformats.org/officeDocument/2006/relationships/slide" Target="slides/slide28.xml"/><Relationship Id="rId121" Type="http://schemas.openxmlformats.org/officeDocument/2006/relationships/slide" Target="slides/slide51.xml"/><Relationship Id="rId142"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6.xml"/><Relationship Id="rId137" Type="http://schemas.openxmlformats.org/officeDocument/2006/relationships/slide" Target="slides/slide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13.xml"/><Relationship Id="rId88" Type="http://schemas.openxmlformats.org/officeDocument/2006/relationships/slide" Target="slides/slide18.xml"/><Relationship Id="rId111" Type="http://schemas.openxmlformats.org/officeDocument/2006/relationships/slide" Target="slides/slide41.xml"/><Relationship Id="rId132" Type="http://schemas.openxmlformats.org/officeDocument/2006/relationships/slide" Target="slides/slide6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36.xml"/><Relationship Id="rId127" Type="http://schemas.openxmlformats.org/officeDocument/2006/relationships/slide" Target="slides/slide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3.xml"/><Relationship Id="rId78" Type="http://schemas.openxmlformats.org/officeDocument/2006/relationships/slide" Target="slides/slide8.xml"/><Relationship Id="rId94" Type="http://schemas.openxmlformats.org/officeDocument/2006/relationships/slide" Target="slides/slide24.xml"/><Relationship Id="rId99" Type="http://schemas.openxmlformats.org/officeDocument/2006/relationships/slide" Target="slides/slide29.xml"/><Relationship Id="rId101" Type="http://schemas.openxmlformats.org/officeDocument/2006/relationships/slide" Target="slides/slide31.xml"/><Relationship Id="rId122" Type="http://schemas.openxmlformats.org/officeDocument/2006/relationships/slide" Target="slides/slide52.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 Target="slides/slide19.xml"/><Relationship Id="rId112" Type="http://schemas.openxmlformats.org/officeDocument/2006/relationships/slide" Target="slides/slide42.xml"/><Relationship Id="rId133" Type="http://schemas.openxmlformats.org/officeDocument/2006/relationships/slide" Target="slides/slide63.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 Target="slides/slide9.xml"/><Relationship Id="rId102" Type="http://schemas.openxmlformats.org/officeDocument/2006/relationships/slide" Target="slides/slide32.xml"/><Relationship Id="rId123" Type="http://schemas.openxmlformats.org/officeDocument/2006/relationships/slide" Target="slides/slide53.xml"/><Relationship Id="rId14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microsoft-my.sharepoint.com/personal/visesha_microsoft_com/Documents/PPTs/Conferences/MICRO%202017/cgma-throughput-log.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4.2294921468149803E-2"/>
          <c:w val="0.81248526717179204"/>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c:v>
                </c:pt>
                <c:pt idx="1">
                  <c:v>1</c:v>
                </c:pt>
              </c:numCache>
            </c:numRef>
          </c:val>
          <c:extLst>
            <c:ext xmlns:c16="http://schemas.microsoft.com/office/drawing/2014/chart" uri="{C3380CC4-5D6E-409C-BE32-E72D297353CC}">
              <c16:uniqueId val="{00000000-7826-9D49-811B-D9535C7E3A55}"/>
            </c:ext>
          </c:extLst>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8.8582677165354298E-2</c:v>
                </c:pt>
                <c:pt idx="1">
                  <c:v>1.3448690025594699E-2</c:v>
                </c:pt>
              </c:numCache>
            </c:numRef>
          </c:val>
          <c:extLst>
            <c:ext xmlns:c16="http://schemas.microsoft.com/office/drawing/2014/chart" uri="{C3380CC4-5D6E-409C-BE32-E72D297353CC}">
              <c16:uniqueId val="{00000001-7826-9D49-811B-D9535C7E3A55}"/>
            </c:ext>
          </c:extLst>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0.51673228346456701</c:v>
                </c:pt>
                <c:pt idx="1">
                  <c:v>0.31183065183633102</c:v>
                </c:pt>
              </c:numCache>
            </c:numRef>
          </c:val>
          <c:extLst>
            <c:ext xmlns:c16="http://schemas.microsoft.com/office/drawing/2014/chart" uri="{C3380CC4-5D6E-409C-BE32-E72D297353CC}">
              <c16:uniqueId val="{00000002-7826-9D49-811B-D9535C7E3A55}"/>
            </c:ext>
          </c:extLst>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1.0147637795275599</c:v>
                </c:pt>
                <c:pt idx="1">
                  <c:v>0.67849912393909895</c:v>
                </c:pt>
              </c:numCache>
            </c:numRef>
          </c:val>
          <c:extLst>
            <c:ext xmlns:c16="http://schemas.microsoft.com/office/drawing/2014/chart" uri="{C3380CC4-5D6E-409C-BE32-E72D297353CC}">
              <c16:uniqueId val="{00000003-7826-9D49-811B-D9535C7E3A55}"/>
            </c:ext>
          </c:extLst>
        </c:ser>
        <c:dLbls>
          <c:showLegendKey val="0"/>
          <c:showVal val="0"/>
          <c:showCatName val="0"/>
          <c:showSerName val="0"/>
          <c:showPercent val="0"/>
          <c:showBubbleSize val="0"/>
        </c:dLbls>
        <c:gapWidth val="150"/>
        <c:axId val="1745777488"/>
        <c:axId val="1745818560"/>
      </c:barChart>
      <c:catAx>
        <c:axId val="1745777488"/>
        <c:scaling>
          <c:orientation val="minMax"/>
        </c:scaling>
        <c:delete val="0"/>
        <c:axPos val="b"/>
        <c:numFmt formatCode="General" sourceLinked="0"/>
        <c:majorTickMark val="out"/>
        <c:minorTickMark val="none"/>
        <c:tickLblPos val="nextTo"/>
        <c:txPr>
          <a:bodyPr/>
          <a:lstStyle/>
          <a:p>
            <a:pPr>
              <a:defRPr sz="2400"/>
            </a:pPr>
            <a:endParaRPr lang="en-US"/>
          </a:p>
        </c:txPr>
        <c:crossAx val="1745818560"/>
        <c:crosses val="autoZero"/>
        <c:auto val="1"/>
        <c:lblAlgn val="ctr"/>
        <c:lblOffset val="100"/>
        <c:noMultiLvlLbl val="0"/>
      </c:catAx>
      <c:valAx>
        <c:axId val="1745818560"/>
        <c:scaling>
          <c:orientation val="minMax"/>
        </c:scaling>
        <c:delete val="0"/>
        <c:axPos val="l"/>
        <c:majorGridlines/>
        <c:title>
          <c:tx>
            <c:rich>
              <a:bodyPr rot="-5400000" vert="horz"/>
              <a:lstStyle/>
              <a:p>
                <a:pPr>
                  <a:defRPr/>
                </a:pPr>
                <a:r>
                  <a:rPr lang="en-US" sz="2400" dirty="0"/>
                  <a:t>Normalized</a:t>
                </a:r>
                <a:r>
                  <a:rPr lang="en-US" sz="2400" baseline="0" dirty="0"/>
                  <a:t> Savings</a:t>
                </a:r>
                <a:endParaRPr lang="en-US" sz="2400" dirty="0"/>
              </a:p>
            </c:rich>
          </c:tx>
          <c:overlay val="0"/>
        </c:title>
        <c:numFmt formatCode="General" sourceLinked="1"/>
        <c:majorTickMark val="out"/>
        <c:minorTickMark val="none"/>
        <c:tickLblPos val="nextTo"/>
        <c:txPr>
          <a:bodyPr/>
          <a:lstStyle/>
          <a:p>
            <a:pPr>
              <a:defRPr sz="1800"/>
            </a:pPr>
            <a:endParaRPr lang="en-US"/>
          </a:p>
        </c:txPr>
        <c:crossAx val="1745777488"/>
        <c:crosses val="autoZero"/>
        <c:crossBetween val="between"/>
      </c:valAx>
    </c:plotArea>
    <c:legend>
      <c:legendPos val="r"/>
      <c:layout>
        <c:manualLayout>
          <c:xMode val="edge"/>
          <c:yMode val="edge"/>
          <c:x val="0.28331835289456703"/>
          <c:y val="2.2068074823980298E-3"/>
          <c:w val="0.667939508740653"/>
          <c:h val="0.1410890305378489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Performance Improvement</c:v>
                </c:pt>
              </c:strCache>
            </c:strRef>
          </c:tx>
          <c:spPr>
            <a:solidFill>
              <a:schemeClr val="accent1"/>
            </a:solidFill>
            <a:ln>
              <a:noFill/>
            </a:ln>
            <a:effectLst/>
          </c:spPr>
          <c:invertIfNegative val="0"/>
          <c:cat>
            <c:strRef>
              <c:f>Sheet1!$A$2:$A$6</c:f>
              <c:strCache>
                <c:ptCount val="5"/>
                <c:pt idx="0">
                  <c:v>not</c:v>
                </c:pt>
                <c:pt idx="1">
                  <c:v>and/or</c:v>
                </c:pt>
                <c:pt idx="2">
                  <c:v>nand/nor</c:v>
                </c:pt>
                <c:pt idx="3">
                  <c:v>xor/xnor</c:v>
                </c:pt>
                <c:pt idx="4">
                  <c:v>mean</c:v>
                </c:pt>
              </c:strCache>
            </c:strRef>
          </c:cat>
          <c:val>
            <c:numRef>
              <c:f>Sheet1!$B$2:$B$6</c:f>
              <c:numCache>
                <c:formatCode>0.0</c:formatCode>
                <c:ptCount val="5"/>
                <c:pt idx="0">
                  <c:v>51.625072590216071</c:v>
                </c:pt>
                <c:pt idx="1">
                  <c:v>38.3193185478057</c:v>
                </c:pt>
                <c:pt idx="2">
                  <c:v>30.696451818408459</c:v>
                </c:pt>
                <c:pt idx="3">
                  <c:v>21.856644108070331</c:v>
                </c:pt>
                <c:pt idx="4" formatCode="General">
                  <c:v>32</c:v>
                </c:pt>
              </c:numCache>
            </c:numRef>
          </c:val>
          <c:extLst>
            <c:ext xmlns:c16="http://schemas.microsoft.com/office/drawing/2014/chart" uri="{C3380CC4-5D6E-409C-BE32-E72D297353CC}">
              <c16:uniqueId val="{00000000-EEE6-4FB8-B3DF-268ECDE22FDB}"/>
            </c:ext>
          </c:extLst>
        </c:ser>
        <c:ser>
          <c:idx val="1"/>
          <c:order val="1"/>
          <c:tx>
            <c:strRef>
              <c:f>Sheet1!$C$1</c:f>
              <c:strCache>
                <c:ptCount val="1"/>
                <c:pt idx="0">
                  <c:v>Energy Reduction</c:v>
                </c:pt>
              </c:strCache>
            </c:strRef>
          </c:tx>
          <c:spPr>
            <a:solidFill>
              <a:schemeClr val="accent2"/>
            </a:solidFill>
            <a:ln>
              <a:noFill/>
            </a:ln>
            <a:effectLst/>
          </c:spPr>
          <c:invertIfNegative val="0"/>
          <c:cat>
            <c:strRef>
              <c:f>Sheet1!$A$2:$A$6</c:f>
              <c:strCache>
                <c:ptCount val="5"/>
                <c:pt idx="0">
                  <c:v>not</c:v>
                </c:pt>
                <c:pt idx="1">
                  <c:v>and/or</c:v>
                </c:pt>
                <c:pt idx="2">
                  <c:v>nand/nor</c:v>
                </c:pt>
                <c:pt idx="3">
                  <c:v>xor/xnor</c:v>
                </c:pt>
                <c:pt idx="4">
                  <c:v>mean</c:v>
                </c:pt>
              </c:strCache>
            </c:strRef>
          </c:cat>
          <c:val>
            <c:numRef>
              <c:f>Sheet1!$C$2:$C$6</c:f>
              <c:numCache>
                <c:formatCode>General</c:formatCode>
                <c:ptCount val="5"/>
                <c:pt idx="0">
                  <c:v>59.5</c:v>
                </c:pt>
                <c:pt idx="1">
                  <c:v>43.9</c:v>
                </c:pt>
                <c:pt idx="2">
                  <c:v>35.1</c:v>
                </c:pt>
                <c:pt idx="3">
                  <c:v>25.1</c:v>
                </c:pt>
                <c:pt idx="4">
                  <c:v>35</c:v>
                </c:pt>
              </c:numCache>
            </c:numRef>
          </c:val>
          <c:extLst>
            <c:ext xmlns:c16="http://schemas.microsoft.com/office/drawing/2014/chart" uri="{C3380CC4-5D6E-409C-BE32-E72D297353CC}">
              <c16:uniqueId val="{00000001-EEE6-4FB8-B3DF-268ECDE22FDB}"/>
            </c:ext>
          </c:extLst>
        </c:ser>
        <c:dLbls>
          <c:showLegendKey val="0"/>
          <c:showVal val="0"/>
          <c:showCatName val="0"/>
          <c:showSerName val="0"/>
          <c:showPercent val="0"/>
          <c:showBubbleSize val="0"/>
        </c:dLbls>
        <c:gapWidth val="199"/>
        <c:axId val="-1948594896"/>
        <c:axId val="-1951759872"/>
      </c:barChart>
      <c:catAx>
        <c:axId val="-194859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cap="none" spc="0" normalizeH="0" baseline="0">
                <a:solidFill>
                  <a:schemeClr val="tx1">
                    <a:lumMod val="65000"/>
                    <a:lumOff val="35000"/>
                  </a:schemeClr>
                </a:solidFill>
                <a:latin typeface="+mn-lt"/>
                <a:ea typeface="+mn-ea"/>
                <a:cs typeface="+mn-cs"/>
              </a:defRPr>
            </a:pPr>
            <a:endParaRPr lang="en-US"/>
          </a:p>
        </c:txPr>
        <c:crossAx val="-1951759872"/>
        <c:crosses val="autoZero"/>
        <c:auto val="1"/>
        <c:lblAlgn val="ctr"/>
        <c:lblOffset val="100"/>
        <c:noMultiLvlLbl val="0"/>
      </c:catAx>
      <c:valAx>
        <c:axId val="-1951759872"/>
        <c:scaling>
          <c:orientation val="minMax"/>
          <c:max val="7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94859489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1306337604605"/>
          <c:y val="0.21605433622608106"/>
          <c:w val="0.86298693662395387"/>
          <c:h val="0.74666857336678727"/>
        </c:manualLayout>
      </c:layout>
      <c:barChart>
        <c:barDir val="col"/>
        <c:grouping val="clustered"/>
        <c:varyColors val="0"/>
        <c:ser>
          <c:idx val="0"/>
          <c:order val="0"/>
          <c:tx>
            <c:strRef>
              <c:f>Sheet1!$A$41</c:f>
              <c:strCache>
                <c:ptCount val="1"/>
                <c:pt idx="0">
                  <c:v>SIMDRAM - 1 Bank</c:v>
                </c:pt>
              </c:strCache>
            </c:strRef>
          </c:tx>
          <c:spPr>
            <a:solidFill>
              <a:schemeClr val="accent6">
                <a:lumMod val="60000"/>
                <a:lumOff val="40000"/>
              </a:schemeClr>
            </a:solidFill>
            <a:ln>
              <a:solidFill>
                <a:schemeClr val="tx1"/>
              </a:solidFill>
            </a:ln>
            <a:effectLst/>
          </c:spPr>
          <c:invertIfNegative val="0"/>
          <c:dLbls>
            <c:dLbl>
              <c:idx val="1"/>
              <c:layout>
                <c:manualLayout>
                  <c:x val="-1.413054532110941E-3"/>
                  <c:y val="0.195652173913043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9E-C143-9F21-061FE2B2AC8D}"/>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Sheet1!$B$40:$D$40</c:f>
              <c:strCache>
                <c:ptCount val="3"/>
                <c:pt idx="0">
                  <c:v>CPU</c:v>
                </c:pt>
                <c:pt idx="1">
                  <c:v>GPU</c:v>
                </c:pt>
                <c:pt idx="2">
                  <c:v>Ambit</c:v>
                </c:pt>
              </c:strCache>
            </c:strRef>
          </c:cat>
          <c:val>
            <c:numRef>
              <c:f>Sheet1!$B$41:$D$41</c:f>
              <c:numCache>
                <c:formatCode>0.0</c:formatCode>
                <c:ptCount val="3"/>
                <c:pt idx="0">
                  <c:v>5.5</c:v>
                </c:pt>
                <c:pt idx="1">
                  <c:v>0.36</c:v>
                </c:pt>
                <c:pt idx="2">
                  <c:v>1.98</c:v>
                </c:pt>
              </c:numCache>
            </c:numRef>
          </c:val>
          <c:extLst>
            <c:ext xmlns:c16="http://schemas.microsoft.com/office/drawing/2014/chart" uri="{C3380CC4-5D6E-409C-BE32-E72D297353CC}">
              <c16:uniqueId val="{00000000-8E9E-C143-9F21-061FE2B2AC8D}"/>
            </c:ext>
          </c:extLst>
        </c:ser>
        <c:ser>
          <c:idx val="1"/>
          <c:order val="1"/>
          <c:tx>
            <c:strRef>
              <c:f>Sheet1!$A$42</c:f>
              <c:strCache>
                <c:ptCount val="1"/>
                <c:pt idx="0">
                  <c:v>SIMDRAM - 4 Banks</c:v>
                </c:pt>
              </c:strCache>
            </c:strRef>
          </c:tx>
          <c:spPr>
            <a:solidFill>
              <a:schemeClr val="accent4">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Sheet1!$B$40:$D$40</c:f>
              <c:strCache>
                <c:ptCount val="3"/>
                <c:pt idx="0">
                  <c:v>CPU</c:v>
                </c:pt>
                <c:pt idx="1">
                  <c:v>GPU</c:v>
                </c:pt>
                <c:pt idx="2">
                  <c:v>Ambit</c:v>
                </c:pt>
              </c:strCache>
            </c:strRef>
          </c:cat>
          <c:val>
            <c:numRef>
              <c:f>Sheet1!$B$42:$D$42</c:f>
              <c:numCache>
                <c:formatCode>0.0</c:formatCode>
                <c:ptCount val="3"/>
                <c:pt idx="0">
                  <c:v>22</c:v>
                </c:pt>
                <c:pt idx="1">
                  <c:v>1.5</c:v>
                </c:pt>
                <c:pt idx="2">
                  <c:v>7.9</c:v>
                </c:pt>
              </c:numCache>
            </c:numRef>
          </c:val>
          <c:extLst>
            <c:ext xmlns:c16="http://schemas.microsoft.com/office/drawing/2014/chart" uri="{C3380CC4-5D6E-409C-BE32-E72D297353CC}">
              <c16:uniqueId val="{00000001-8E9E-C143-9F21-061FE2B2AC8D}"/>
            </c:ext>
          </c:extLst>
        </c:ser>
        <c:ser>
          <c:idx val="2"/>
          <c:order val="2"/>
          <c:tx>
            <c:strRef>
              <c:f>Sheet1!$A$43</c:f>
              <c:strCache>
                <c:ptCount val="1"/>
                <c:pt idx="0">
                  <c:v>SIMDRAM - 16 Banks</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Sheet1!$B$40:$D$40</c:f>
              <c:strCache>
                <c:ptCount val="3"/>
                <c:pt idx="0">
                  <c:v>CPU</c:v>
                </c:pt>
                <c:pt idx="1">
                  <c:v>GPU</c:v>
                </c:pt>
                <c:pt idx="2">
                  <c:v>Ambit</c:v>
                </c:pt>
              </c:strCache>
            </c:strRef>
          </c:cat>
          <c:val>
            <c:numRef>
              <c:f>Sheet1!$B$43:$D$43</c:f>
              <c:numCache>
                <c:formatCode>0.0</c:formatCode>
                <c:ptCount val="3"/>
                <c:pt idx="0">
                  <c:v>88.01</c:v>
                </c:pt>
                <c:pt idx="1">
                  <c:v>5.82</c:v>
                </c:pt>
                <c:pt idx="2">
                  <c:v>31.61</c:v>
                </c:pt>
              </c:numCache>
            </c:numRef>
          </c:val>
          <c:extLst>
            <c:ext xmlns:c16="http://schemas.microsoft.com/office/drawing/2014/chart" uri="{C3380CC4-5D6E-409C-BE32-E72D297353CC}">
              <c16:uniqueId val="{00000002-8E9E-C143-9F21-061FE2B2AC8D}"/>
            </c:ext>
          </c:extLst>
        </c:ser>
        <c:dLbls>
          <c:dLblPos val="outEnd"/>
          <c:showLegendKey val="0"/>
          <c:showVal val="1"/>
          <c:showCatName val="0"/>
          <c:showSerName val="0"/>
          <c:showPercent val="0"/>
          <c:showBubbleSize val="0"/>
        </c:dLbls>
        <c:gapWidth val="219"/>
        <c:overlap val="-27"/>
        <c:axId val="35359200"/>
        <c:axId val="34686368"/>
      </c:barChart>
      <c:catAx>
        <c:axId val="353592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crossAx val="34686368"/>
        <c:crosses val="autoZero"/>
        <c:auto val="1"/>
        <c:lblAlgn val="ctr"/>
        <c:lblOffset val="100"/>
        <c:noMultiLvlLbl val="0"/>
      </c:catAx>
      <c:valAx>
        <c:axId val="3468636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r>
                  <a:rPr lang="en-US" sz="1800" dirty="0"/>
                  <a:t>Average Normalized Throughput (GOPS/s) --  log scale</a:t>
                </a:r>
              </a:p>
            </c:rich>
          </c:tx>
          <c:layout>
            <c:manualLayout>
              <c:xMode val="edge"/>
              <c:yMode val="edge"/>
              <c:x val="0"/>
              <c:y val="0.1890374985670203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crossAx val="3535920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Entry>
      <c:layout>
        <c:manualLayout>
          <c:xMode val="edge"/>
          <c:yMode val="edge"/>
          <c:x val="8.6720367268307303E-3"/>
          <c:y val="6.9043029573155237E-2"/>
          <c:w val="0.99120654892392324"/>
          <c:h val="8.767117459424515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chemeClr val="tx1"/>
          </a:solidFill>
          <a:latin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6013386409291"/>
          <c:y val="0.17402815816501199"/>
          <c:w val="0.84513346854891447"/>
          <c:h val="0.70217969017459769"/>
        </c:manualLayout>
      </c:layout>
      <c:barChart>
        <c:barDir val="col"/>
        <c:grouping val="clustered"/>
        <c:varyColors val="0"/>
        <c:ser>
          <c:idx val="0"/>
          <c:order val="0"/>
          <c:tx>
            <c:strRef>
              <c:f>Sheet1!$A$41</c:f>
              <c:strCache>
                <c:ptCount val="1"/>
                <c:pt idx="0">
                  <c:v>SIMDRAM - 1 Bank</c:v>
                </c:pt>
              </c:strCache>
            </c:strRef>
          </c:tx>
          <c:spPr>
            <a:solidFill>
              <a:schemeClr val="accent6">
                <a:lumMod val="60000"/>
                <a:lumOff val="40000"/>
              </a:schemeClr>
            </a:solidFill>
            <a:ln>
              <a:solidFill>
                <a:schemeClr val="tx1"/>
              </a:solidFill>
            </a:ln>
            <a:effectLst/>
          </c:spPr>
          <c:invertIfNegative val="0"/>
          <c:dLbls>
            <c:delete val="1"/>
          </c:dLbls>
          <c:cat>
            <c:strRef>
              <c:f>Sheet1!$B$40:$D$40</c:f>
              <c:strCache>
                <c:ptCount val="3"/>
                <c:pt idx="0">
                  <c:v>CPU</c:v>
                </c:pt>
                <c:pt idx="1">
                  <c:v>GPU</c:v>
                </c:pt>
                <c:pt idx="2">
                  <c:v>Ambit</c:v>
                </c:pt>
              </c:strCache>
            </c:strRef>
          </c:cat>
          <c:val>
            <c:numRef>
              <c:f>Sheet1!$B$55:$D$55</c:f>
              <c:numCache>
                <c:formatCode>General</c:formatCode>
                <c:ptCount val="3"/>
                <c:pt idx="0">
                  <c:v>257</c:v>
                </c:pt>
                <c:pt idx="1">
                  <c:v>31</c:v>
                </c:pt>
                <c:pt idx="2">
                  <c:v>2.6</c:v>
                </c:pt>
              </c:numCache>
            </c:numRef>
          </c:val>
          <c:extLst>
            <c:ext xmlns:c16="http://schemas.microsoft.com/office/drawing/2014/chart" uri="{C3380CC4-5D6E-409C-BE32-E72D297353CC}">
              <c16:uniqueId val="{00000000-4D49-8941-B6EA-424EE53BF810}"/>
            </c:ext>
          </c:extLst>
        </c:ser>
        <c:ser>
          <c:idx val="1"/>
          <c:order val="1"/>
          <c:tx>
            <c:strRef>
              <c:f>Sheet1!$A$42</c:f>
              <c:strCache>
                <c:ptCount val="1"/>
                <c:pt idx="0">
                  <c:v>SIMDRAM - 4 Banks</c:v>
                </c:pt>
              </c:strCache>
            </c:strRef>
          </c:tx>
          <c:spPr>
            <a:solidFill>
              <a:schemeClr val="accent4">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Sheet1!$B$40:$D$40</c:f>
              <c:strCache>
                <c:ptCount val="3"/>
                <c:pt idx="0">
                  <c:v>CPU</c:v>
                </c:pt>
                <c:pt idx="1">
                  <c:v>GPU</c:v>
                </c:pt>
                <c:pt idx="2">
                  <c:v>Ambit</c:v>
                </c:pt>
              </c:strCache>
            </c:strRef>
          </c:cat>
          <c:val>
            <c:numRef>
              <c:f>Sheet1!$B$56:$D$56</c:f>
              <c:numCache>
                <c:formatCode>General</c:formatCode>
                <c:ptCount val="3"/>
                <c:pt idx="0">
                  <c:v>257</c:v>
                </c:pt>
                <c:pt idx="1">
                  <c:v>31</c:v>
                </c:pt>
                <c:pt idx="2">
                  <c:v>2.6</c:v>
                </c:pt>
              </c:numCache>
            </c:numRef>
          </c:val>
          <c:extLst>
            <c:ext xmlns:c16="http://schemas.microsoft.com/office/drawing/2014/chart" uri="{C3380CC4-5D6E-409C-BE32-E72D297353CC}">
              <c16:uniqueId val="{00000001-4D49-8941-B6EA-424EE53BF810}"/>
            </c:ext>
          </c:extLst>
        </c:ser>
        <c:ser>
          <c:idx val="2"/>
          <c:order val="2"/>
          <c:tx>
            <c:strRef>
              <c:f>Sheet1!$A$43</c:f>
              <c:strCache>
                <c:ptCount val="1"/>
                <c:pt idx="0">
                  <c:v>SIMDRAM - 16 Banks</c:v>
                </c:pt>
              </c:strCache>
            </c:strRef>
          </c:tx>
          <c:spPr>
            <a:solidFill>
              <a:schemeClr val="accent5">
                <a:lumMod val="60000"/>
                <a:lumOff val="40000"/>
              </a:schemeClr>
            </a:solidFill>
            <a:ln>
              <a:solidFill>
                <a:schemeClr val="tx1"/>
              </a:solidFill>
            </a:ln>
            <a:effectLst/>
          </c:spPr>
          <c:invertIfNegative val="0"/>
          <c:dLbls>
            <c:delete val="1"/>
          </c:dLbls>
          <c:cat>
            <c:strRef>
              <c:f>Sheet1!$B$40:$D$40</c:f>
              <c:strCache>
                <c:ptCount val="3"/>
                <c:pt idx="0">
                  <c:v>CPU</c:v>
                </c:pt>
                <c:pt idx="1">
                  <c:v>GPU</c:v>
                </c:pt>
                <c:pt idx="2">
                  <c:v>Ambit</c:v>
                </c:pt>
              </c:strCache>
            </c:strRef>
          </c:cat>
          <c:val>
            <c:numRef>
              <c:f>Sheet1!$B$57:$D$57</c:f>
              <c:numCache>
                <c:formatCode>General</c:formatCode>
                <c:ptCount val="3"/>
                <c:pt idx="0">
                  <c:v>257</c:v>
                </c:pt>
                <c:pt idx="1">
                  <c:v>31</c:v>
                </c:pt>
                <c:pt idx="2">
                  <c:v>2.6</c:v>
                </c:pt>
              </c:numCache>
            </c:numRef>
          </c:val>
          <c:extLst>
            <c:ext xmlns:c16="http://schemas.microsoft.com/office/drawing/2014/chart" uri="{C3380CC4-5D6E-409C-BE32-E72D297353CC}">
              <c16:uniqueId val="{00000002-4D49-8941-B6EA-424EE53BF810}"/>
            </c:ext>
          </c:extLst>
        </c:ser>
        <c:dLbls>
          <c:dLblPos val="outEnd"/>
          <c:showLegendKey val="0"/>
          <c:showVal val="1"/>
          <c:showCatName val="0"/>
          <c:showSerName val="0"/>
          <c:showPercent val="0"/>
          <c:showBubbleSize val="0"/>
        </c:dLbls>
        <c:gapWidth val="219"/>
        <c:overlap val="-27"/>
        <c:axId val="35359200"/>
        <c:axId val="34686368"/>
      </c:barChart>
      <c:catAx>
        <c:axId val="353592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crossAx val="34686368"/>
        <c:crosses val="autoZero"/>
        <c:auto val="1"/>
        <c:lblAlgn val="ctr"/>
        <c:lblOffset val="100"/>
        <c:noMultiLvlLbl val="0"/>
      </c:catAx>
      <c:valAx>
        <c:axId val="3468636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Cambria" panose="02040503050406030204" pitchFamily="18" charset="0"/>
                    <a:ea typeface="+mn-ea"/>
                    <a:cs typeface="+mn-cs"/>
                  </a:defRPr>
                </a:pPr>
                <a:r>
                  <a:rPr lang="en-US" sz="1800" dirty="0">
                    <a:solidFill>
                      <a:schemeClr val="tx1"/>
                    </a:solidFill>
                  </a:rPr>
                  <a:t>Average Energy Efficiency (GOPS/s/Watt) --  log scale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crossAx val="35359200"/>
        <c:crosses val="autoZero"/>
        <c:crossBetween val="between"/>
      </c:valAx>
      <c:spPr>
        <a:noFill/>
        <a:ln>
          <a:noFill/>
        </a:ln>
        <a:effectLst/>
      </c:spPr>
    </c:plotArea>
    <c:legend>
      <c:legendPos val="t"/>
      <c:legendEntry>
        <c:idx val="0"/>
        <c:txPr>
          <a:bodyPr rot="0" spcFirstLastPara="1" vertOverflow="ellipsis" vert="horz" wrap="square" anchor="t"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Entry>
      <c:legendEntry>
        <c:idx val="1"/>
        <c:txPr>
          <a:bodyPr rot="0" spcFirstLastPara="1" vertOverflow="ellipsis" vert="horz" wrap="square" anchor="t"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Entry>
      <c:legendEntry>
        <c:idx val="2"/>
        <c:txPr>
          <a:bodyPr rot="0" spcFirstLastPara="1" vertOverflow="ellipsis" vert="horz" wrap="square" anchor="t"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Entry>
      <c:layout>
        <c:manualLayout>
          <c:xMode val="edge"/>
          <c:yMode val="edge"/>
          <c:x val="0"/>
          <c:y val="1.8115283094090353E-2"/>
          <c:w val="1"/>
          <c:h val="8.8177685727415384E-2"/>
        </c:manualLayout>
      </c:layout>
      <c:overlay val="0"/>
      <c:spPr>
        <a:noFill/>
        <a:ln>
          <a:noFill/>
        </a:ln>
        <a:effectLst/>
      </c:spPr>
      <c:txPr>
        <a:bodyPr rot="0" spcFirstLastPara="1" vertOverflow="ellipsis" vert="horz" wrap="square" anchor="t"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chemeClr val="tx1"/>
          </a:solidFill>
          <a:latin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6003779420184"/>
          <c:y val="0.20392592193099152"/>
          <c:w val="0.85502483304260013"/>
          <c:h val="0.65325609983683541"/>
        </c:manualLayout>
      </c:layout>
      <c:barChart>
        <c:barDir val="col"/>
        <c:grouping val="clustered"/>
        <c:varyColors val="0"/>
        <c:ser>
          <c:idx val="0"/>
          <c:order val="0"/>
          <c:tx>
            <c:strRef>
              <c:f>Sheet1!$A$41</c:f>
              <c:strCache>
                <c:ptCount val="1"/>
                <c:pt idx="0">
                  <c:v>SIMDRAM - 1 Bank</c:v>
                </c:pt>
              </c:strCache>
            </c:strRef>
          </c:tx>
          <c:spPr>
            <a:solidFill>
              <a:schemeClr val="accent6">
                <a:lumMod val="60000"/>
                <a:lumOff val="40000"/>
              </a:schemeClr>
            </a:solidFill>
            <a:ln>
              <a:solidFill>
                <a:schemeClr val="tx1"/>
              </a:solidFill>
            </a:ln>
            <a:effectLst/>
          </c:spPr>
          <c:invertIfNegative val="0"/>
          <c:dLbls>
            <c:dLbl>
              <c:idx val="1"/>
              <c:layout>
                <c:manualLayout>
                  <c:x val="-1.1481056257176502E-3"/>
                  <c:y val="0.2119565217391304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05-0443-AD08-76740C6E9D78}"/>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Sheet1!$B$40:$D$40</c:f>
              <c:strCache>
                <c:ptCount val="3"/>
                <c:pt idx="0">
                  <c:v>CPU</c:v>
                </c:pt>
                <c:pt idx="1">
                  <c:v>GPU</c:v>
                </c:pt>
                <c:pt idx="2">
                  <c:v>Ambit</c:v>
                </c:pt>
              </c:strCache>
            </c:strRef>
          </c:cat>
          <c:val>
            <c:numRef>
              <c:f>Sheet1!$B$77:$D$77</c:f>
              <c:numCache>
                <c:formatCode>0.0</c:formatCode>
                <c:ptCount val="3"/>
                <c:pt idx="0">
                  <c:v>3</c:v>
                </c:pt>
                <c:pt idx="1">
                  <c:v>0.30612244999999999</c:v>
                </c:pt>
                <c:pt idx="2">
                  <c:v>2.5</c:v>
                </c:pt>
              </c:numCache>
            </c:numRef>
          </c:val>
          <c:extLst>
            <c:ext xmlns:c16="http://schemas.microsoft.com/office/drawing/2014/chart" uri="{C3380CC4-5D6E-409C-BE32-E72D297353CC}">
              <c16:uniqueId val="{00000001-9905-0443-AD08-76740C6E9D78}"/>
            </c:ext>
          </c:extLst>
        </c:ser>
        <c:ser>
          <c:idx val="1"/>
          <c:order val="1"/>
          <c:tx>
            <c:strRef>
              <c:f>Sheet1!$A$42</c:f>
              <c:strCache>
                <c:ptCount val="1"/>
                <c:pt idx="0">
                  <c:v>SIMDRAM - 4 Banks</c:v>
                </c:pt>
              </c:strCache>
            </c:strRef>
          </c:tx>
          <c:spPr>
            <a:solidFill>
              <a:schemeClr val="accent4">
                <a:lumMod val="60000"/>
                <a:lumOff val="40000"/>
              </a:schemeClr>
            </a:solidFill>
            <a:ln>
              <a:solidFill>
                <a:schemeClr val="tx1"/>
              </a:solidFill>
            </a:ln>
            <a:effectLst/>
          </c:spPr>
          <c:invertIfNegative val="0"/>
          <c:dLbls>
            <c:dLbl>
              <c:idx val="1"/>
              <c:layout>
                <c:manualLayout>
                  <c:x val="-1.1481056257176502E-3"/>
                  <c:y val="0.1032608695652173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05-0443-AD08-76740C6E9D78}"/>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Sheet1!$B$40:$D$40</c:f>
              <c:strCache>
                <c:ptCount val="3"/>
                <c:pt idx="0">
                  <c:v>CPU</c:v>
                </c:pt>
                <c:pt idx="1">
                  <c:v>GPU</c:v>
                </c:pt>
                <c:pt idx="2">
                  <c:v>Ambit</c:v>
                </c:pt>
              </c:strCache>
            </c:strRef>
          </c:cat>
          <c:val>
            <c:numRef>
              <c:f>Sheet1!$B$78:$D$78</c:f>
              <c:numCache>
                <c:formatCode>0.0</c:formatCode>
                <c:ptCount val="3"/>
                <c:pt idx="0">
                  <c:v>8.6999999999999993</c:v>
                </c:pt>
                <c:pt idx="1">
                  <c:v>0.88775510000000002</c:v>
                </c:pt>
                <c:pt idx="2">
                  <c:v>7.25</c:v>
                </c:pt>
              </c:numCache>
            </c:numRef>
          </c:val>
          <c:extLst>
            <c:ext xmlns:c16="http://schemas.microsoft.com/office/drawing/2014/chart" uri="{C3380CC4-5D6E-409C-BE32-E72D297353CC}">
              <c16:uniqueId val="{00000003-9905-0443-AD08-76740C6E9D78}"/>
            </c:ext>
          </c:extLst>
        </c:ser>
        <c:ser>
          <c:idx val="2"/>
          <c:order val="2"/>
          <c:tx>
            <c:strRef>
              <c:f>Sheet1!$A$43</c:f>
              <c:strCache>
                <c:ptCount val="1"/>
                <c:pt idx="0">
                  <c:v>SIMDRAM - 16 Banks</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Sheet1!$B$40:$D$40</c:f>
              <c:strCache>
                <c:ptCount val="3"/>
                <c:pt idx="0">
                  <c:v>CPU</c:v>
                </c:pt>
                <c:pt idx="1">
                  <c:v>GPU</c:v>
                </c:pt>
                <c:pt idx="2">
                  <c:v>Ambit</c:v>
                </c:pt>
              </c:strCache>
            </c:strRef>
          </c:cat>
          <c:val>
            <c:numRef>
              <c:f>Sheet1!$B$79:$D$79</c:f>
              <c:numCache>
                <c:formatCode>0.0</c:formatCode>
                <c:ptCount val="3"/>
                <c:pt idx="0">
                  <c:v>21</c:v>
                </c:pt>
                <c:pt idx="1">
                  <c:v>2.1428571399999998</c:v>
                </c:pt>
                <c:pt idx="2">
                  <c:v>17.5</c:v>
                </c:pt>
              </c:numCache>
            </c:numRef>
          </c:val>
          <c:extLst>
            <c:ext xmlns:c16="http://schemas.microsoft.com/office/drawing/2014/chart" uri="{C3380CC4-5D6E-409C-BE32-E72D297353CC}">
              <c16:uniqueId val="{00000004-9905-0443-AD08-76740C6E9D78}"/>
            </c:ext>
          </c:extLst>
        </c:ser>
        <c:dLbls>
          <c:dLblPos val="outEnd"/>
          <c:showLegendKey val="0"/>
          <c:showVal val="1"/>
          <c:showCatName val="0"/>
          <c:showSerName val="0"/>
          <c:showPercent val="0"/>
          <c:showBubbleSize val="0"/>
        </c:dLbls>
        <c:gapWidth val="219"/>
        <c:overlap val="-27"/>
        <c:axId val="35359200"/>
        <c:axId val="34686368"/>
      </c:barChart>
      <c:catAx>
        <c:axId val="353592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crossAx val="34686368"/>
        <c:crosses val="autoZero"/>
        <c:auto val="1"/>
        <c:lblAlgn val="ctr"/>
        <c:lblOffset val="100"/>
        <c:noMultiLvlLbl val="0"/>
      </c:catAx>
      <c:valAx>
        <c:axId val="3468636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Cambria" panose="02040503050406030204" pitchFamily="18" charset="0"/>
                    <a:ea typeface="+mn-ea"/>
                    <a:cs typeface="+mn-cs"/>
                  </a:defRPr>
                </a:pPr>
                <a:r>
                  <a:rPr lang="en-US" sz="1800"/>
                  <a:t>Average Speedup  --  log scale</a:t>
                </a:r>
              </a:p>
            </c:rich>
          </c:tx>
          <c:layout>
            <c:manualLayout>
              <c:xMode val="edge"/>
              <c:yMode val="edge"/>
              <c:x val="2.826109064221882E-3"/>
              <c:y val="0.19045949735735088"/>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Cambria" panose="02040503050406030204" pitchFamily="18" charset="0"/>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crossAx val="3535920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Entry>
      <c:layout>
        <c:manualLayout>
          <c:xMode val="edge"/>
          <c:yMode val="edge"/>
          <c:x val="7.8126338646641001E-3"/>
          <c:y val="7.2422882071247946E-2"/>
          <c:w val="0.98306203798958192"/>
          <c:h val="7.412469541051613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chemeClr val="tx1"/>
          </a:solidFill>
          <a:latin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6/7/25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6/7/25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82DFE-E98A-254F-BFEC-3824591F8463}"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2601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259C2D-02FE-4C64-AD33-18B082577A5F}"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115338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259C2D-02FE-4C64-AD33-18B082577A5F}"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131914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59945-7217-484B-8E74-88DC87A74BB0}" type="slidenum">
              <a:rPr lang="en-US" smtClean="0"/>
              <a:pPr/>
              <a:t>23</a:t>
            </a:fld>
            <a:endParaRPr lang="en-US"/>
          </a:p>
        </p:txBody>
      </p:sp>
    </p:spTree>
    <p:extLst>
      <p:ext uri="{BB962C8B-B14F-4D97-AF65-F5344CB8AC3E}">
        <p14:creationId xmlns:p14="http://schemas.microsoft.com/office/powerpoint/2010/main" val="87754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5BD74-A3FE-8D41-A5F8-7391B7541C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88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39</a:t>
            </a:fld>
            <a:endParaRPr lang="en-US"/>
          </a:p>
        </p:txBody>
      </p:sp>
    </p:spTree>
    <p:extLst>
      <p:ext uri="{BB962C8B-B14F-4D97-AF65-F5344CB8AC3E}">
        <p14:creationId xmlns:p14="http://schemas.microsoft.com/office/powerpoint/2010/main" val="308063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684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89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40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503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Processing-in-Memory architectures alleviate data movement bottlenecks by moving computation to where the data resides. Such architectures can be implemented </a:t>
            </a:r>
          </a:p>
          <a:p>
            <a:endParaRPr lang="en-US" dirty="0"/>
          </a:p>
          <a:p>
            <a:r>
              <a:rPr lang="en-US" dirty="0"/>
              <a:t>[CLICK] by adding logic near the memory arrays, in what is called processing-near-memory or</a:t>
            </a:r>
          </a:p>
          <a:p>
            <a:endParaRPr lang="en-US" dirty="0"/>
          </a:p>
          <a:p>
            <a:r>
              <a:rPr lang="en-US" dirty="0"/>
              <a:t>[CLICK] by using the analog operating principles of the memory cells to perform computation, in what is called processing-using-memory</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F323FB-BF2C-9B4E-83B8-1F1A8785A5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029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46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44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47</a:t>
            </a:fld>
            <a:endParaRPr lang="en-US"/>
          </a:p>
        </p:txBody>
      </p:sp>
    </p:spTree>
    <p:extLst>
      <p:ext uri="{BB962C8B-B14F-4D97-AF65-F5344CB8AC3E}">
        <p14:creationId xmlns:p14="http://schemas.microsoft.com/office/powerpoint/2010/main" val="95009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48</a:t>
            </a:fld>
            <a:endParaRPr lang="en-US"/>
          </a:p>
        </p:txBody>
      </p:sp>
    </p:spTree>
    <p:extLst>
      <p:ext uri="{BB962C8B-B14F-4D97-AF65-F5344CB8AC3E}">
        <p14:creationId xmlns:p14="http://schemas.microsoft.com/office/powerpoint/2010/main" val="545832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49</a:t>
            </a:fld>
            <a:endParaRPr lang="en-US"/>
          </a:p>
        </p:txBody>
      </p:sp>
    </p:spTree>
    <p:extLst>
      <p:ext uri="{BB962C8B-B14F-4D97-AF65-F5344CB8AC3E}">
        <p14:creationId xmlns:p14="http://schemas.microsoft.com/office/powerpoint/2010/main" val="486499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962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51</a:t>
            </a:fld>
            <a:endParaRPr lang="en-US"/>
          </a:p>
        </p:txBody>
      </p:sp>
    </p:spTree>
    <p:extLst>
      <p:ext uri="{BB962C8B-B14F-4D97-AF65-F5344CB8AC3E}">
        <p14:creationId xmlns:p14="http://schemas.microsoft.com/office/powerpoint/2010/main" val="22384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52</a:t>
            </a:fld>
            <a:endParaRPr lang="en-US"/>
          </a:p>
        </p:txBody>
      </p:sp>
    </p:spTree>
    <p:extLst>
      <p:ext uri="{BB962C8B-B14F-4D97-AF65-F5344CB8AC3E}">
        <p14:creationId xmlns:p14="http://schemas.microsoft.com/office/powerpoint/2010/main" val="997182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53</a:t>
            </a:fld>
            <a:endParaRPr lang="en-US"/>
          </a:p>
        </p:txBody>
      </p:sp>
    </p:spTree>
    <p:extLst>
      <p:ext uri="{BB962C8B-B14F-4D97-AF65-F5344CB8AC3E}">
        <p14:creationId xmlns:p14="http://schemas.microsoft.com/office/powerpoint/2010/main" val="83407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54</a:t>
            </a:fld>
            <a:endParaRPr lang="en-US"/>
          </a:p>
        </p:txBody>
      </p:sp>
    </p:spTree>
    <p:extLst>
      <p:ext uri="{BB962C8B-B14F-4D97-AF65-F5344CB8AC3E}">
        <p14:creationId xmlns:p14="http://schemas.microsoft.com/office/powerpoint/2010/main" val="343338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Processing-in-Memory architectures alleviate data movement bottlenecks by moving computation to where the data resides. Such architectures can be implemented </a:t>
            </a:r>
          </a:p>
          <a:p>
            <a:endParaRPr lang="en-US" dirty="0"/>
          </a:p>
          <a:p>
            <a:r>
              <a:rPr lang="en-US" dirty="0"/>
              <a:t>[CLICK] by adding logic near the memory arrays, in what is called processing-near-memory or</a:t>
            </a:r>
          </a:p>
          <a:p>
            <a:endParaRPr lang="en-US" dirty="0"/>
          </a:p>
          <a:p>
            <a:r>
              <a:rPr lang="en-US" dirty="0"/>
              <a:t>[CLICK] by using the analog operating principles of the memory cells to perform computation, in what is called processing-using-memory</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F323FB-BF2C-9B4E-83B8-1F1A8785A5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413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55</a:t>
            </a:fld>
            <a:endParaRPr lang="en-US"/>
          </a:p>
        </p:txBody>
      </p:sp>
    </p:spTree>
    <p:extLst>
      <p:ext uri="{BB962C8B-B14F-4D97-AF65-F5344CB8AC3E}">
        <p14:creationId xmlns:p14="http://schemas.microsoft.com/office/powerpoint/2010/main" val="82796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56</a:t>
            </a:fld>
            <a:endParaRPr lang="en-US"/>
          </a:p>
        </p:txBody>
      </p:sp>
    </p:spTree>
    <p:extLst>
      <p:ext uri="{BB962C8B-B14F-4D97-AF65-F5344CB8AC3E}">
        <p14:creationId xmlns:p14="http://schemas.microsoft.com/office/powerpoint/2010/main" val="4278968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57</a:t>
            </a:fld>
            <a:endParaRPr lang="en-US"/>
          </a:p>
        </p:txBody>
      </p:sp>
    </p:spTree>
    <p:extLst>
      <p:ext uri="{BB962C8B-B14F-4D97-AF65-F5344CB8AC3E}">
        <p14:creationId xmlns:p14="http://schemas.microsoft.com/office/powerpoint/2010/main" val="3837564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503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567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mbria" panose="020405030504060302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58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61</a:t>
            </a:fld>
            <a:endParaRPr lang="en-US"/>
          </a:p>
        </p:txBody>
      </p:sp>
    </p:spTree>
    <p:extLst>
      <p:ext uri="{BB962C8B-B14F-4D97-AF65-F5344CB8AC3E}">
        <p14:creationId xmlns:p14="http://schemas.microsoft.com/office/powerpoint/2010/main" val="636017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62</a:t>
            </a:fld>
            <a:endParaRPr lang="en-US"/>
          </a:p>
        </p:txBody>
      </p:sp>
    </p:spTree>
    <p:extLst>
      <p:ext uri="{BB962C8B-B14F-4D97-AF65-F5344CB8AC3E}">
        <p14:creationId xmlns:p14="http://schemas.microsoft.com/office/powerpoint/2010/main" val="1647569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63</a:t>
            </a:fld>
            <a:endParaRPr lang="en-US"/>
          </a:p>
        </p:txBody>
      </p:sp>
    </p:spTree>
    <p:extLst>
      <p:ext uri="{BB962C8B-B14F-4D97-AF65-F5344CB8AC3E}">
        <p14:creationId xmlns:p14="http://schemas.microsoft.com/office/powerpoint/2010/main" val="3680195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64</a:t>
            </a:fld>
            <a:endParaRPr lang="en-US"/>
          </a:p>
        </p:txBody>
      </p:sp>
    </p:spTree>
    <p:extLst>
      <p:ext uri="{BB962C8B-B14F-4D97-AF65-F5344CB8AC3E}">
        <p14:creationId xmlns:p14="http://schemas.microsoft.com/office/powerpoint/2010/main" val="24345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DRAM module </a:t>
            </a:r>
          </a:p>
          <a:p>
            <a:r>
              <a:rPr lang="en-US" dirty="0"/>
              <a:t>[CLICK] is composed of many DRAM chips</a:t>
            </a:r>
          </a:p>
          <a:p>
            <a:r>
              <a:rPr lang="en-US" dirty="0"/>
              <a:t>[CLICK] Each DRAM chip is composed of several banks.</a:t>
            </a:r>
          </a:p>
          <a:p>
            <a:r>
              <a:rPr lang="en-US" dirty="0"/>
              <a:t>[CLICK] Each bank has many subarrays, which are a 2D array of DRAM cells</a:t>
            </a:r>
          </a:p>
          <a:p>
            <a:endParaRPr lang="en-US" dirty="0"/>
          </a:p>
          <a:p>
            <a:r>
              <a:rPr lang="en-US" dirty="0"/>
              <a:t>[CLICK] The 2D array of DRAM cells are horizontally connected via a </a:t>
            </a:r>
            <a:r>
              <a:rPr lang="en-US" dirty="0" err="1"/>
              <a:t>wordline</a:t>
            </a:r>
            <a:r>
              <a:rPr lang="en-US" dirty="0"/>
              <a:t> </a:t>
            </a:r>
          </a:p>
          <a:p>
            <a:r>
              <a:rPr lang="en-US" dirty="0"/>
              <a:t>[CLICK] And vertically connected via a bitline</a:t>
            </a:r>
          </a:p>
          <a:p>
            <a:endParaRPr lang="en-US" dirty="0"/>
          </a:p>
          <a:p>
            <a:r>
              <a:rPr lang="en-US" dirty="0"/>
              <a:t>[CLICK] The </a:t>
            </a:r>
            <a:r>
              <a:rPr lang="en-US" dirty="0" err="1"/>
              <a:t>bitlines</a:t>
            </a:r>
            <a:r>
              <a:rPr lang="en-US" dirty="0"/>
              <a:t> are connected to an array of sense amplifiers </a:t>
            </a:r>
          </a:p>
          <a:p>
            <a:r>
              <a:rPr lang="en-US" dirty="0"/>
              <a:t>[CLICK] called row buffer .</a:t>
            </a:r>
          </a:p>
          <a:p>
            <a:r>
              <a:rPr lang="en-US" dirty="0"/>
              <a:t>[CLICK] A DRAM cell is composed of </a:t>
            </a:r>
          </a:p>
          <a:p>
            <a:r>
              <a:rPr lang="en-US" dirty="0"/>
              <a:t>[CLICK] A storage capacitor, which holds the data stored in DRAM as charge and</a:t>
            </a:r>
          </a:p>
          <a:p>
            <a:r>
              <a:rPr lang="en-US" dirty="0"/>
              <a:t>[CLICK] An access transistor, which enables and disables the charge flow from the storage capacitor to the bitline</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5BD74-A3FE-8D41-A5F8-7391B7541C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0068E84-B061-9446-9096-3BC730E6E604}"/>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890652-24CD-8049-8C2D-E31C691FC4F4}"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6B175C1-48FE-B943-8084-D38C72B2F104}"/>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BCED357B-4BE7-6449-9ECA-63DA660FD0DD}"/>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381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65</a:t>
            </a:fld>
            <a:endParaRPr lang="en-US"/>
          </a:p>
        </p:txBody>
      </p:sp>
    </p:spTree>
    <p:extLst>
      <p:ext uri="{BB962C8B-B14F-4D97-AF65-F5344CB8AC3E}">
        <p14:creationId xmlns:p14="http://schemas.microsoft.com/office/powerpoint/2010/main" val="2069469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5BD74-A3FE-8D41-A5F8-7391B7541C41}" type="slidenum">
              <a:rPr lang="en-US" smtClean="0"/>
              <a:t>66</a:t>
            </a:fld>
            <a:endParaRPr lang="en-US"/>
          </a:p>
        </p:txBody>
      </p:sp>
    </p:spTree>
    <p:extLst>
      <p:ext uri="{BB962C8B-B14F-4D97-AF65-F5344CB8AC3E}">
        <p14:creationId xmlns:p14="http://schemas.microsoft.com/office/powerpoint/2010/main" val="501300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5BD74-A3FE-8D41-A5F8-7391B7541C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45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82DFE-E98A-254F-BFEC-3824591F8463}" type="slidenum">
              <a:rPr lang="en-US" altLang="en-US" smtClean="0">
                <a:solidFill>
                  <a:srgbClr val="000000"/>
                </a:solidFill>
                <a:latin typeface="Arial" panose="020B0604020202020204" pitchFamily="34" charset="0"/>
              </a:rPr>
              <a:pPr>
                <a:spcBef>
                  <a:spcPct val="0"/>
                </a:spcBef>
              </a:pPr>
              <a:t>70</a:t>
            </a:fld>
            <a:endParaRPr lang="en-US" altLang="en-US">
              <a:solidFill>
                <a:srgbClr val="000000"/>
              </a:solidFill>
              <a:latin typeface="Arial" panose="020B0604020202020204" pitchFamily="34" charset="0"/>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8931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DRAM cells operates using three main commands: ACTIVATE, READ/WRITE, and PRECHARGE. </a:t>
            </a:r>
          </a:p>
          <a:p>
            <a:endParaRPr lang="en-US" dirty="0"/>
          </a:p>
          <a:p>
            <a:r>
              <a:rPr lang="en-US" dirty="0"/>
              <a:t>[NEXT]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5BD74-A3FE-8D41-A5F8-7391B7541C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31DF277-76A8-9649-A69B-9534F8D1DB9A}"/>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0277E-13AE-DB4A-BDCD-9F032ADFB81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4784474-899F-FA43-9EA2-73602A2C8799}"/>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96FB6AC4-985F-C249-9DE4-E22FAF787E1A}"/>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3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read the charge level stored in the storage capacitor, the memory controller issues an ACTIVATE command. Prior to receiving the ACTIVATE command, the bitline is held under a reference voltage, usually 1/2 VDD.  </a:t>
            </a:r>
          </a:p>
          <a:p>
            <a:endParaRPr lang="en-US" dirty="0"/>
          </a:p>
          <a:p>
            <a:r>
              <a:rPr lang="en-US" dirty="0"/>
              <a:t>[CLICK] First, once the DRAM array receives the ACTIVE command, the </a:t>
            </a:r>
            <a:r>
              <a:rPr lang="en-US" dirty="0" err="1"/>
              <a:t>wordline</a:t>
            </a:r>
            <a:r>
              <a:rPr lang="en-US" dirty="0"/>
              <a:t> of the target row is asserted, which connects all cells along the row to their respective </a:t>
            </a:r>
            <a:r>
              <a:rPr lang="en-US" dirty="0" err="1"/>
              <a:t>bitlines</a:t>
            </a:r>
            <a:r>
              <a:rPr lang="en-US" dirty="0"/>
              <a:t>. </a:t>
            </a:r>
            <a:br>
              <a:rPr lang="en-US" dirty="0"/>
            </a:br>
            <a:endParaRPr lang="en-US" dirty="0"/>
          </a:p>
          <a:p>
            <a:r>
              <a:rPr lang="en-US" dirty="0"/>
              <a:t>[CLICK] Second, the storage capacitor shares charge with its corresponding bitline</a:t>
            </a:r>
          </a:p>
          <a:p>
            <a:endParaRPr lang="en-US" dirty="0"/>
          </a:p>
          <a:p>
            <a:r>
              <a:rPr lang="en-US" dirty="0"/>
              <a:t>[CLICK] Third, the sense amplifier is enabled and </a:t>
            </a:r>
          </a:p>
          <a:p>
            <a:endParaRPr lang="en-US" dirty="0"/>
          </a:p>
          <a:p>
            <a:r>
              <a:rPr lang="en-US" dirty="0"/>
              <a:t>[CLICK] Fourth, the resulting bitline voltage shift is sensed and amplified by the </a:t>
            </a:r>
            <a:r>
              <a:rPr lang="en-US" dirty="0" err="1"/>
              <a:t>bitline’s</a:t>
            </a:r>
            <a:r>
              <a:rPr lang="en-US" dirty="0"/>
              <a:t> sense amplifier. Once the sense amplifiers finish amplification</a:t>
            </a:r>
          </a:p>
          <a:p>
            <a:endParaRPr lang="en-US" dirty="0"/>
          </a:p>
          <a:p>
            <a:r>
              <a:rPr lang="en-US" dirty="0"/>
              <a:t>[CLICK] the row buffer will contain the values originally stored within the cells along the asserted </a:t>
            </a:r>
            <a:r>
              <a:rPr lang="en-US" dirty="0" err="1"/>
              <a:t>wordline</a:t>
            </a:r>
            <a:r>
              <a:rPr lang="en-US" dirty="0"/>
              <a:t>. Also, the charge in the storage capacitor is fully restored. At the end of the ACTIVATE operation, the DRAM array is ready to receive read and write requests from the memory controller. </a:t>
            </a:r>
          </a:p>
          <a:p>
            <a:r>
              <a:rPr lang="en-US" dirty="0"/>
              <a:t>  </a:t>
            </a:r>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5BD74-A3FE-8D41-A5F8-7391B7541C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F5882C2-75EA-824C-BE85-620ED6BF661B}"/>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913858-2A1B-B147-8F2E-11416B85575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5A44CFD-5905-1849-9B1D-50EBD0CAC65B}"/>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E736CF36-E613-904B-9B2F-26AC020C7DD8}"/>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39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memory controller then issues read or write commands to columns within the activated row. </a:t>
            </a:r>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5BD74-A3FE-8D41-A5F8-7391B7541C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6614EC8-D954-F34E-B52A-6E28E8B276B8}"/>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267489-4DBF-934D-9D83-BCB6DE069B2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23AB665-9509-2443-957E-6EEBA3A2CA00}"/>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E1D145A-BC5E-6C41-B3E3-F61DE46132D9}"/>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57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prepare the DRAM array for future access to other DRAM rows, the memory controller issues a </a:t>
            </a:r>
            <a:r>
              <a:rPr lang="en-US" dirty="0" err="1"/>
              <a:t>precharge</a:t>
            </a:r>
            <a:r>
              <a:rPr lang="en-US" dirty="0"/>
              <a:t> command. It works as follows</a:t>
            </a:r>
          </a:p>
          <a:p>
            <a:endParaRPr lang="en-US" dirty="0"/>
          </a:p>
          <a:p>
            <a:r>
              <a:rPr lang="en-US" dirty="0"/>
              <a:t>[CLICK] First, the capacitor is disconnected from the bitline by disabling the </a:t>
            </a:r>
            <a:r>
              <a:rPr lang="en-US" dirty="0" err="1"/>
              <a:t>wordline</a:t>
            </a:r>
            <a:endParaRPr lang="en-US" dirty="0"/>
          </a:p>
          <a:p>
            <a:endParaRPr lang="en-US" dirty="0"/>
          </a:p>
          <a:p>
            <a:r>
              <a:rPr lang="en-US" dirty="0"/>
              <a:t>[CLICK] Second, the bitline voltage is restored to its quiescent state. Now, the DRAM array is ready for  next accesses.</a:t>
            </a:r>
          </a:p>
          <a:p>
            <a:endParaRPr lang="en-US" dirty="0"/>
          </a:p>
          <a:p>
            <a:r>
              <a:rPr lang="en-US" dirty="0"/>
              <a:t>[CLICK] Third, the sense amplifier is disabled.</a:t>
            </a:r>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5BD74-A3FE-8D41-A5F8-7391B7541C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DBC3626-046C-3E41-A124-86E06219A04E}"/>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D28EA3-BD89-4D49-8DFA-AB00D5A98A8E}"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69DB281-C180-564D-838D-AA9651E840D2}"/>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C9FE369D-DCC8-C349-BF20-7F44A95C92BB}"/>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10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txBody>
          <a:bodyPr/>
          <a:lstStyle/>
          <a:p>
            <a:r>
              <a:rPr lang="en-US" sz="3100">
                <a:latin typeface="Lucida Grande" charset="0"/>
                <a:cs typeface="Lucida Grande" charset="0"/>
                <a:sym typeface="Lucida Grande" charset="0"/>
              </a:rPr>
              <a:t>copy</a:t>
            </a:r>
          </a:p>
        </p:txBody>
      </p:sp>
    </p:spTree>
    <p:extLst>
      <p:ext uri="{BB962C8B-B14F-4D97-AF65-F5344CB8AC3E}">
        <p14:creationId xmlns:p14="http://schemas.microsoft.com/office/powerpoint/2010/main" val="145189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5.emf"/></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4.xml"/></Relationships>
</file>

<file path=ppt/slideLayouts/_rels/slideLayout6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5.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6.xml"/></Relationships>
</file>

<file path=ppt/slideLayouts/_rels/slideLayout70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6.xml"/></Relationships>
</file>

<file path=ppt/slideLayouts/_rels/slideLayout70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6.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67.xml"/><Relationship Id="rId4" Type="http://schemas.openxmlformats.org/officeDocument/2006/relationships/image" Target="../media/image11.jpeg"/></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8.xml"/></Relationships>
</file>

<file path=ppt/slideLayouts/_rels/slideLayout7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9.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9.xml"/></Relationships>
</file>

<file path=ppt/slideLayouts/_rels/slideLayout7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9.xml"/></Relationships>
</file>

<file path=ppt/slideLayouts/_rels/slideLayout7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7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46173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97734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89641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22717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342525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02850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96304"/>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4835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0178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84887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93316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59938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56006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23486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312077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62457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97743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396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080208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00111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23591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812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19387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185237"/>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388369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65070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38433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38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57774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75902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2036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15902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583518"/>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2B0615E8-B7BA-A94F-8CD8-59ABAB50F7E7}" type="slidenum">
              <a:rPr lang="en-US"/>
              <a:pPr>
                <a:defRPr/>
              </a:pPr>
              <a:t>‹#›</a:t>
            </a:fld>
            <a:endParaRPr lang="en-US"/>
          </a:p>
        </p:txBody>
      </p:sp>
    </p:spTree>
    <p:extLst>
      <p:ext uri="{BB962C8B-B14F-4D97-AF65-F5344CB8AC3E}">
        <p14:creationId xmlns:p14="http://schemas.microsoft.com/office/powerpoint/2010/main" val="2127648336"/>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8E574D81-B5DE-384D-B24B-566C679AE608}" type="slidenum">
              <a:rPr lang="en-US"/>
              <a:pPr>
                <a:defRPr/>
              </a:pPr>
              <a:t>‹#›</a:t>
            </a:fld>
            <a:endParaRPr lang="en-US"/>
          </a:p>
        </p:txBody>
      </p:sp>
    </p:spTree>
    <p:extLst>
      <p:ext uri="{BB962C8B-B14F-4D97-AF65-F5344CB8AC3E}">
        <p14:creationId xmlns:p14="http://schemas.microsoft.com/office/powerpoint/2010/main" val="1574409365"/>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7F718DBD-A8C3-BF41-B930-E6F09B914FC3}" type="slidenum">
              <a:rPr lang="en-US"/>
              <a:pPr>
                <a:defRPr/>
              </a:pPr>
              <a:t>‹#›</a:t>
            </a:fld>
            <a:endParaRPr lang="en-US"/>
          </a:p>
        </p:txBody>
      </p:sp>
    </p:spTree>
    <p:extLst>
      <p:ext uri="{BB962C8B-B14F-4D97-AF65-F5344CB8AC3E}">
        <p14:creationId xmlns:p14="http://schemas.microsoft.com/office/powerpoint/2010/main" val="2922284687"/>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79E6F74A-33AD-9C44-A652-5BC058E44322}" type="slidenum">
              <a:rPr lang="en-US"/>
              <a:pPr>
                <a:defRPr/>
              </a:pPr>
              <a:t>‹#›</a:t>
            </a:fld>
            <a:endParaRPr lang="en-US"/>
          </a:p>
        </p:txBody>
      </p:sp>
    </p:spTree>
    <p:extLst>
      <p:ext uri="{BB962C8B-B14F-4D97-AF65-F5344CB8AC3E}">
        <p14:creationId xmlns:p14="http://schemas.microsoft.com/office/powerpoint/2010/main" val="817325218"/>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2FE313B9-34D2-9B4F-924F-705E340D7A3C}" type="slidenum">
              <a:rPr lang="en-US"/>
              <a:pPr>
                <a:defRPr/>
              </a:pPr>
              <a:t>‹#›</a:t>
            </a:fld>
            <a:endParaRPr lang="en-US"/>
          </a:p>
        </p:txBody>
      </p:sp>
    </p:spTree>
    <p:extLst>
      <p:ext uri="{BB962C8B-B14F-4D97-AF65-F5344CB8AC3E}">
        <p14:creationId xmlns:p14="http://schemas.microsoft.com/office/powerpoint/2010/main" val="12670633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272681F7-101F-CD48-BD26-A7C1DB38DD72}" type="slidenum">
              <a:rPr lang="en-US"/>
              <a:pPr>
                <a:defRPr/>
              </a:pPr>
              <a:t>‹#›</a:t>
            </a:fld>
            <a:endParaRPr lang="en-US"/>
          </a:p>
        </p:txBody>
      </p:sp>
    </p:spTree>
    <p:extLst>
      <p:ext uri="{BB962C8B-B14F-4D97-AF65-F5344CB8AC3E}">
        <p14:creationId xmlns:p14="http://schemas.microsoft.com/office/powerpoint/2010/main" val="1268328824"/>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4DA22FE8-1BF1-7945-858E-9EDF18117A7F}" type="slidenum">
              <a:rPr lang="en-US"/>
              <a:pPr>
                <a:defRPr/>
              </a:pPr>
              <a:t>‹#›</a:t>
            </a:fld>
            <a:endParaRPr lang="en-US"/>
          </a:p>
        </p:txBody>
      </p:sp>
    </p:spTree>
    <p:extLst>
      <p:ext uri="{BB962C8B-B14F-4D97-AF65-F5344CB8AC3E}">
        <p14:creationId xmlns:p14="http://schemas.microsoft.com/office/powerpoint/2010/main" val="2661899907"/>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DECFB72-9437-4E43-B6E9-A86EC5F84799}" type="slidenum">
              <a:rPr lang="en-US"/>
              <a:pPr>
                <a:defRPr/>
              </a:pPr>
              <a:t>‹#›</a:t>
            </a:fld>
            <a:endParaRPr lang="en-US"/>
          </a:p>
        </p:txBody>
      </p:sp>
    </p:spTree>
    <p:extLst>
      <p:ext uri="{BB962C8B-B14F-4D97-AF65-F5344CB8AC3E}">
        <p14:creationId xmlns:p14="http://schemas.microsoft.com/office/powerpoint/2010/main" val="1719158762"/>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9F1BB03A-AA9C-3441-BB02-8D748B0FE787}" type="slidenum">
              <a:rPr lang="en-US"/>
              <a:pPr>
                <a:defRPr/>
              </a:pPr>
              <a:t>‹#›</a:t>
            </a:fld>
            <a:endParaRPr lang="en-US"/>
          </a:p>
        </p:txBody>
      </p:sp>
    </p:spTree>
    <p:extLst>
      <p:ext uri="{BB962C8B-B14F-4D97-AF65-F5344CB8AC3E}">
        <p14:creationId xmlns:p14="http://schemas.microsoft.com/office/powerpoint/2010/main" val="2743735403"/>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F09218E9-1586-4840-9706-4250AB6924DC}" type="slidenum">
              <a:rPr lang="en-US"/>
              <a:pPr>
                <a:defRPr/>
              </a:pPr>
              <a:t>‹#›</a:t>
            </a:fld>
            <a:endParaRPr lang="en-US"/>
          </a:p>
        </p:txBody>
      </p:sp>
    </p:spTree>
    <p:extLst>
      <p:ext uri="{BB962C8B-B14F-4D97-AF65-F5344CB8AC3E}">
        <p14:creationId xmlns:p14="http://schemas.microsoft.com/office/powerpoint/2010/main" val="3335995463"/>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0C7C5289-DED0-BF4F-8007-4B3A361AC980}" type="slidenum">
              <a:rPr lang="en-US"/>
              <a:pPr>
                <a:defRPr/>
              </a:pPr>
              <a:t>‹#›</a:t>
            </a:fld>
            <a:endParaRPr lang="en-US"/>
          </a:p>
        </p:txBody>
      </p:sp>
    </p:spTree>
    <p:extLst>
      <p:ext uri="{BB962C8B-B14F-4D97-AF65-F5344CB8AC3E}">
        <p14:creationId xmlns:p14="http://schemas.microsoft.com/office/powerpoint/2010/main" val="3597273031"/>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177E2285-5DCA-104D-A461-AF822D41BD2E}" type="slidenum">
              <a:rPr lang="en-US"/>
              <a:pPr>
                <a:defRPr/>
              </a:pPr>
              <a:t>‹#›</a:t>
            </a:fld>
            <a:endParaRPr lang="en-US"/>
          </a:p>
        </p:txBody>
      </p:sp>
    </p:spTree>
    <p:extLst>
      <p:ext uri="{BB962C8B-B14F-4D97-AF65-F5344CB8AC3E}">
        <p14:creationId xmlns:p14="http://schemas.microsoft.com/office/powerpoint/2010/main" val="59548188"/>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6466987"/>
      </p:ext>
    </p:extLst>
  </p:cSld>
  <p:clrMapOvr>
    <a:overrideClrMapping bg1="lt1" tx1="dk1" bg2="lt2" tx2="dk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041047578"/>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74591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9753903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4459576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3077432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6865466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95563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282914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6/7/25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058623853"/>
      </p:ext>
    </p:extLst>
  </p:cSld>
  <p:clrMapOvr>
    <a:overrideClrMapping bg1="dk1" tx1="lt1" bg2="dk2" tx2="lt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6298750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8876931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7578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124249"/>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265628"/>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6231"/>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575383"/>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011113"/>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265468"/>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952016"/>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853053"/>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92141"/>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388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410633"/>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a:t>마스터 제목 스타일 편집</a:t>
            </a:r>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6945081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a:t>마스터 제목 스타일 편집</a:t>
            </a:r>
          </a:p>
        </p:txBody>
      </p:sp>
      <p:sp>
        <p:nvSpPr>
          <p:cNvPr id="3" name="내용 개체 틀 2"/>
          <p:cNvSpPr>
            <a:spLocks noGrp="1"/>
          </p:cNvSpPr>
          <p:nvPr>
            <p:ph idx="1"/>
          </p:nvPr>
        </p:nvSpPr>
        <p:spPr>
          <a:xfrm>
            <a:off x="457200" y="1340768"/>
            <a:ext cx="8229600" cy="4968552"/>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930723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182850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429036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8575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387130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356019865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479520"/>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5563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379847"/>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572035"/>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566681"/>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079462"/>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5569968"/>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9015984"/>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952"/>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945983"/>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25097"/>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69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51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295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241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336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617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589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574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0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012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11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0E240D94-E5C6-2B45-92EB-F7FCCB9B6116}" type="slidenum">
              <a:rPr lang="en-US" altLang="en-US"/>
              <a:pPr>
                <a:defRPr/>
              </a:pPr>
              <a:t>‹#›</a:t>
            </a:fld>
            <a:endParaRPr lang="en-US" altLang="en-US"/>
          </a:p>
        </p:txBody>
      </p:sp>
    </p:spTree>
    <p:extLst>
      <p:ext uri="{BB962C8B-B14F-4D97-AF65-F5344CB8AC3E}">
        <p14:creationId xmlns:p14="http://schemas.microsoft.com/office/powerpoint/2010/main" val="1439261544"/>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7B2952-2F74-D544-92BC-FBFBE9A340CC}" type="slidenum">
              <a:rPr lang="en-US" altLang="en-US"/>
              <a:pPr>
                <a:defRPr/>
              </a:pPr>
              <a:t>‹#›</a:t>
            </a:fld>
            <a:endParaRPr lang="en-US" altLang="en-US"/>
          </a:p>
        </p:txBody>
      </p:sp>
    </p:spTree>
    <p:extLst>
      <p:ext uri="{BB962C8B-B14F-4D97-AF65-F5344CB8AC3E}">
        <p14:creationId xmlns:p14="http://schemas.microsoft.com/office/powerpoint/2010/main" val="1244734131"/>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F9F7682-838C-D145-8DB5-B49C18A130F8}" type="slidenum">
              <a:rPr lang="en-US" altLang="en-US"/>
              <a:pPr>
                <a:defRPr/>
              </a:pPr>
              <a:t>‹#›</a:t>
            </a:fld>
            <a:endParaRPr lang="en-US" altLang="en-US"/>
          </a:p>
        </p:txBody>
      </p:sp>
    </p:spTree>
    <p:extLst>
      <p:ext uri="{BB962C8B-B14F-4D97-AF65-F5344CB8AC3E}">
        <p14:creationId xmlns:p14="http://schemas.microsoft.com/office/powerpoint/2010/main" val="3758153688"/>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E01938C-1825-4C47-ADAA-667501E8BB2D}" type="slidenum">
              <a:rPr lang="en-US" altLang="en-US"/>
              <a:pPr>
                <a:defRPr/>
              </a:pPr>
              <a:t>‹#›</a:t>
            </a:fld>
            <a:endParaRPr lang="en-US" altLang="en-US"/>
          </a:p>
        </p:txBody>
      </p:sp>
    </p:spTree>
    <p:extLst>
      <p:ext uri="{BB962C8B-B14F-4D97-AF65-F5344CB8AC3E}">
        <p14:creationId xmlns:p14="http://schemas.microsoft.com/office/powerpoint/2010/main" val="3906725712"/>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44CBD-17AA-1C44-8BA0-F0313DF1E03A}" type="slidenum">
              <a:rPr lang="en-US" altLang="en-US"/>
              <a:pPr>
                <a:defRPr/>
              </a:pPr>
              <a:t>‹#›</a:t>
            </a:fld>
            <a:endParaRPr lang="en-US" altLang="en-US"/>
          </a:p>
        </p:txBody>
      </p:sp>
    </p:spTree>
    <p:extLst>
      <p:ext uri="{BB962C8B-B14F-4D97-AF65-F5344CB8AC3E}">
        <p14:creationId xmlns:p14="http://schemas.microsoft.com/office/powerpoint/2010/main" val="4069638184"/>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4E6E70-902E-8E4C-B56A-EB171DB5C34A}" type="slidenum">
              <a:rPr lang="en-US" altLang="en-US"/>
              <a:pPr>
                <a:defRPr/>
              </a:pPr>
              <a:t>‹#›</a:t>
            </a:fld>
            <a:endParaRPr lang="en-US" altLang="en-US"/>
          </a:p>
        </p:txBody>
      </p:sp>
    </p:spTree>
    <p:extLst>
      <p:ext uri="{BB962C8B-B14F-4D97-AF65-F5344CB8AC3E}">
        <p14:creationId xmlns:p14="http://schemas.microsoft.com/office/powerpoint/2010/main" val="4280595539"/>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920B83-E5C7-4748-945F-F9585594732C}" type="slidenum">
              <a:rPr lang="en-US" altLang="en-US"/>
              <a:pPr>
                <a:defRPr/>
              </a:pPr>
              <a:t>‹#›</a:t>
            </a:fld>
            <a:endParaRPr lang="en-US" altLang="en-US"/>
          </a:p>
        </p:txBody>
      </p:sp>
    </p:spTree>
    <p:extLst>
      <p:ext uri="{BB962C8B-B14F-4D97-AF65-F5344CB8AC3E}">
        <p14:creationId xmlns:p14="http://schemas.microsoft.com/office/powerpoint/2010/main" val="2174433047"/>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84C42A7-D582-E24E-B2AD-361121256527}" type="slidenum">
              <a:rPr lang="en-US" altLang="en-US"/>
              <a:pPr>
                <a:defRPr/>
              </a:pPr>
              <a:t>‹#›</a:t>
            </a:fld>
            <a:endParaRPr lang="en-US" altLang="en-US"/>
          </a:p>
        </p:txBody>
      </p:sp>
    </p:spTree>
    <p:extLst>
      <p:ext uri="{BB962C8B-B14F-4D97-AF65-F5344CB8AC3E}">
        <p14:creationId xmlns:p14="http://schemas.microsoft.com/office/powerpoint/2010/main" val="895594660"/>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5B44AF-607F-D14C-BF32-685CA37DFF41}" type="slidenum">
              <a:rPr lang="en-US" altLang="en-US"/>
              <a:pPr>
                <a:defRPr/>
              </a:pPr>
              <a:t>‹#›</a:t>
            </a:fld>
            <a:endParaRPr lang="en-US" altLang="en-US"/>
          </a:p>
        </p:txBody>
      </p:sp>
    </p:spTree>
    <p:extLst>
      <p:ext uri="{BB962C8B-B14F-4D97-AF65-F5344CB8AC3E}">
        <p14:creationId xmlns:p14="http://schemas.microsoft.com/office/powerpoint/2010/main" val="359880189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CDFAA6-D8FF-694C-834A-ACCCD8522248}" type="slidenum">
              <a:rPr lang="en-US" altLang="en-US"/>
              <a:pPr>
                <a:defRPr/>
              </a:pPr>
              <a:t>‹#›</a:t>
            </a:fld>
            <a:endParaRPr lang="en-US" altLang="en-US"/>
          </a:p>
        </p:txBody>
      </p:sp>
    </p:spTree>
    <p:extLst>
      <p:ext uri="{BB962C8B-B14F-4D97-AF65-F5344CB8AC3E}">
        <p14:creationId xmlns:p14="http://schemas.microsoft.com/office/powerpoint/2010/main" val="182300764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923AAA-1C55-7E45-B953-D9BFED328DD6}" type="slidenum">
              <a:rPr lang="en-US" altLang="en-US"/>
              <a:pPr>
                <a:defRPr/>
              </a:pPr>
              <a:t>‹#›</a:t>
            </a:fld>
            <a:endParaRPr lang="en-US" altLang="en-US"/>
          </a:p>
        </p:txBody>
      </p:sp>
    </p:spTree>
    <p:extLst>
      <p:ext uri="{BB962C8B-B14F-4D97-AF65-F5344CB8AC3E}">
        <p14:creationId xmlns:p14="http://schemas.microsoft.com/office/powerpoint/2010/main" val="2692791579"/>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4097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501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4850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104253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80317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9795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049454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24907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668385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6/7/25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544380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53662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8664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3159291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2064879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23675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3324610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27451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3658476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1756490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337046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1553832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106469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950607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858821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1247416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52450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16737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094090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375012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960859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966816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146915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272325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139914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rPr>
              <a:pPr/>
              <a:t>6/7/25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rPr>
              <a:pPr/>
              <a:t>6/7/25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rPr>
              <a:pPr/>
              <a:t>6/7/25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rPr>
              <a:pPr/>
              <a:t>6/7/25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rPr>
              <a:pPr/>
              <a:t>6/7/25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rPr>
              <a:pPr/>
              <a:t>6/7/25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rPr>
              <a:pPr/>
              <a:t>6/7/25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rPr>
              <a:pPr/>
              <a:t>6/7/25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rPr>
              <a:pPr/>
              <a:t>6/7/25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rPr>
              <a:pPr/>
              <a:t>6/7/25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rPr>
              <a:pPr/>
              <a:t>6/7/25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a:t>Click to edit Master subtitle style</a:t>
            </a:r>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lstStyle>
            <a:lvl1pPr algn="l">
              <a:defRPr sz="3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91440"/>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0D214A-2AFC-4BE3-89FE-6518807E148F}" type="datetime1">
              <a:rPr lang="en-US" smtClean="0">
                <a:solidFill>
                  <a:prstClr val="black"/>
                </a:solidFill>
              </a:rPr>
              <a:pPr/>
              <a:t>6/7/25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021861-6BD7-4EE9-A68B-37E75913A333}" type="datetime1">
              <a:rPr lang="en-US" smtClean="0">
                <a:solidFill>
                  <a:prstClr val="black"/>
                </a:solidFill>
              </a:rPr>
              <a:pPr/>
              <a:t>6/7/25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294271-EC2C-4AA4-B1D8-6325DBCD6885}" type="datetime1">
              <a:rPr lang="en-US" smtClean="0">
                <a:solidFill>
                  <a:prstClr val="black"/>
                </a:solidFill>
              </a:rPr>
              <a:pPr/>
              <a:t>6/7/25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6C81D6-5C0A-4888-8AA2-94A703B72A86}" type="datetime1">
              <a:rPr lang="en-US" smtClean="0">
                <a:solidFill>
                  <a:prstClr val="black"/>
                </a:solidFill>
              </a:rPr>
              <a:pPr/>
              <a:t>6/7/25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C6A7242-E7F0-452E-9AAD-6A266A1C3304}" type="datetime1">
              <a:rPr lang="en-US" smtClean="0">
                <a:solidFill>
                  <a:prstClr val="black"/>
                </a:solidFill>
              </a:rPr>
              <a:pPr/>
              <a:t>6/7/25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4A2E865-F686-4BA8-A1F8-7363E1251590}" type="datetime1">
              <a:rPr lang="en-US" smtClean="0">
                <a:solidFill>
                  <a:prstClr val="black"/>
                </a:solidFill>
              </a:rPr>
              <a:pPr/>
              <a:t>6/7/25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3858B6D-F0A8-4A5A-A21C-F2DDFAEE91CA}" type="datetime1">
              <a:rPr lang="en-US" smtClean="0">
                <a:solidFill>
                  <a:prstClr val="black"/>
                </a:solidFill>
              </a:rPr>
              <a:pPr/>
              <a:t>6/7/25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E59F63-4AED-4D19-AEDC-2344A5DC207C}" type="datetime1">
              <a:rPr lang="en-US" smtClean="0">
                <a:solidFill>
                  <a:prstClr val="black"/>
                </a:solidFill>
              </a:rPr>
              <a:pPr/>
              <a:t>6/7/25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2DF23D-22DE-41A0-9045-8939205C2A67}" type="datetime1">
              <a:rPr lang="en-US" smtClean="0">
                <a:solidFill>
                  <a:prstClr val="black"/>
                </a:solidFill>
              </a:rPr>
              <a:pPr/>
              <a:t>6/7/25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6B5BB5-C062-4C16-8C4E-0D7EE65EA5A7}" type="datetime1">
              <a:rPr lang="en-US" smtClean="0">
                <a:solidFill>
                  <a:prstClr val="black"/>
                </a:solidFill>
              </a:rPr>
              <a:pPr/>
              <a:t>6/7/25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CCC17E-136C-4D5B-9C83-1E9F6F691804}" type="datetime1">
              <a:rPr lang="en-US" smtClean="0">
                <a:solidFill>
                  <a:prstClr val="black"/>
                </a:solidFill>
              </a:rPr>
              <a:pPr/>
              <a:t>6/7/25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A2D8F13-174C-467F-9D40-7DDEF70CAB8C}" type="slidenum">
              <a:rPr lang="en-US" smtClean="0"/>
              <a:pPr/>
              <a:t>‹#›</a:t>
            </a:fld>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prstClr val="black"/>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prstClr val="black"/>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12970087"/>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69127281"/>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54891653"/>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54876963"/>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93924802"/>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31083316"/>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27639034"/>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5575393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40156963"/>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47586066"/>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92031821"/>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prstClr val="black"/>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prstClr val="black"/>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prstClr val="black"/>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33399734"/>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23131414"/>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92266900"/>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56084142"/>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3647961"/>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92653042"/>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6842673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09157705"/>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53548532"/>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51812301"/>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95159928"/>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026657273"/>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1994579747"/>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639554709"/>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676922726"/>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507433176"/>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26142578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2594556170"/>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4225981653"/>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970926548"/>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3755075614"/>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48741493"/>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309212"/>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108947"/>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5951961"/>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691839"/>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835034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3781004"/>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974826"/>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756483"/>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929532"/>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6069694"/>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028106"/>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894011"/>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3114506"/>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972075"/>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316654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1456437"/>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4196694"/>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1545343"/>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6651114"/>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8290090"/>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764499"/>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775843"/>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8021945"/>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2816335"/>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47253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297852"/>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018761"/>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0265755"/>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2975599"/>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217315"/>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744337"/>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3201752"/>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8166169"/>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775288"/>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309737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8749314"/>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7936411"/>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031496"/>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5712127"/>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9101458"/>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1760366"/>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53888"/>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0346625"/>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6467591"/>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457200"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sz="1200"/>
            </a:lvl1pPr>
          </a:lstStyle>
          <a:p>
            <a:fld id="{7341D3D9-3FE8-4025-BF66-8DAB1ABB951F}"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4019356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323594FA-E141-4234-AE05-360401972BE7}"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414559522"/>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C7AC7BA1-BEA2-40AF-9056-44DC8C985687}"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1014166077"/>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4D2BBBE-2A44-4D16-8758-0239282DCC58}"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2388153665"/>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8"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D5FD5635-BCCD-45D2-B61E-320731E13B17}" type="slidenum">
              <a:rPr lang="en-US" altLang="en-US">
                <a:solidFill>
                  <a:srgbClr val="000000">
                    <a:tint val="75000"/>
                  </a:srgbClr>
                </a:solidFill>
              </a:rPr>
              <a:pPr/>
              <a:t>‹#›</a:t>
            </a:fld>
            <a:endParaRPr lang="en-US" altLang="en-US" dirty="0">
              <a:solidFill>
                <a:srgbClr val="000000">
                  <a:tint val="75000"/>
                </a:srgbClr>
              </a:solidFill>
            </a:endParaRPr>
          </a:p>
        </p:txBody>
      </p:sp>
    </p:spTree>
    <p:extLst>
      <p:ext uri="{BB962C8B-B14F-4D97-AF65-F5344CB8AC3E}">
        <p14:creationId xmlns:p14="http://schemas.microsoft.com/office/powerpoint/2010/main" val="2170968704"/>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4"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018A7077-2B78-4FB5-8F56-24239751AEF0}"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1394695044"/>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3"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6E86574E-FA2E-425B-A84C-39F9592E9ECB}"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400936413"/>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148CFD0-6DDB-45F0-A989-9F5CE648BC1E}"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1138290176"/>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E97B092-8552-4BA4-B0E1-CE51B98A2A2D}"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547195469"/>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F44DDA66-0DFC-412A-A4B0-EFE91F0913E7}"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1131524683"/>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eaLnBrk="1" fontAlgn="auto" hangingPunct="1">
              <a:spcBef>
                <a:spcPts val="0"/>
              </a:spcBef>
              <a:spcAft>
                <a:spcPts val="0"/>
              </a:spcAft>
            </a:pPr>
            <a:endParaRPr lang="en-US" altLang="en-US">
              <a:solidFill>
                <a:srgbClr val="000000"/>
              </a:solidFill>
              <a:latin typeface="Tahoma"/>
              <a:ea typeface=""/>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4D1F9A79-97CD-456A-8962-B51E5744B9CD}"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362247003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8249123"/>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4982912"/>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3111394"/>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8223355"/>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779354"/>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1177366"/>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8921941"/>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370608"/>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953456"/>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3892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990278"/>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9768167"/>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7380996"/>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566714"/>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418516"/>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8779011"/>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855524"/>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715347"/>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9175429"/>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060562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8528212"/>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6080133"/>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597791"/>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2997103"/>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140054"/>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2180001"/>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762315"/>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0518315"/>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332085"/>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266593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7093996"/>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6771810"/>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8539976"/>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79865"/>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3087"/>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7973223"/>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827195"/>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1083436"/>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7557100"/>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947772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6178662"/>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2392495"/>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04160"/>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7431223"/>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3299897"/>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771769"/>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8710953"/>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6274861"/>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8927226"/>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36194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331821"/>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4395578"/>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4433899"/>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101170"/>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9749933"/>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1F06B77A-E106-6F45-A98B-32502AD6FD6C}" type="slidenum">
              <a:rPr lang="en-US" altLang="en-US"/>
              <a:pPr>
                <a:defRPr/>
              </a:pPr>
              <a:t>‹#›</a:t>
            </a:fld>
            <a:endParaRPr lang="en-US" altLang="en-US"/>
          </a:p>
        </p:txBody>
      </p:sp>
    </p:spTree>
    <p:extLst>
      <p:ext uri="{BB962C8B-B14F-4D97-AF65-F5344CB8AC3E}">
        <p14:creationId xmlns:p14="http://schemas.microsoft.com/office/powerpoint/2010/main" val="1839143776"/>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9FD930BB-AD26-2C48-AF8C-E1BF73EB73BC}" type="slidenum">
              <a:rPr lang="en-US" altLang="en-US"/>
              <a:pPr>
                <a:defRPr/>
              </a:pPr>
              <a:t>‹#›</a:t>
            </a:fld>
            <a:endParaRPr lang="en-US" altLang="en-US"/>
          </a:p>
        </p:txBody>
      </p:sp>
    </p:spTree>
    <p:extLst>
      <p:ext uri="{BB962C8B-B14F-4D97-AF65-F5344CB8AC3E}">
        <p14:creationId xmlns:p14="http://schemas.microsoft.com/office/powerpoint/2010/main" val="3071609308"/>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920BDC4A-43C4-3F44-8487-469192DEEAFF}" type="slidenum">
              <a:rPr lang="en-US" altLang="en-US"/>
              <a:pPr>
                <a:defRPr/>
              </a:pPr>
              <a:t>‹#›</a:t>
            </a:fld>
            <a:endParaRPr lang="en-US" altLang="en-US"/>
          </a:p>
        </p:txBody>
      </p:sp>
    </p:spTree>
    <p:extLst>
      <p:ext uri="{BB962C8B-B14F-4D97-AF65-F5344CB8AC3E}">
        <p14:creationId xmlns:p14="http://schemas.microsoft.com/office/powerpoint/2010/main" val="2777577492"/>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98C0071F-E0AB-AE4F-9B22-B483EE53E54F}" type="slidenum">
              <a:rPr lang="en-US" altLang="en-US"/>
              <a:pPr>
                <a:defRPr/>
              </a:pPr>
              <a:t>‹#›</a:t>
            </a:fld>
            <a:endParaRPr lang="en-US" altLang="en-US"/>
          </a:p>
        </p:txBody>
      </p:sp>
    </p:spTree>
    <p:extLst>
      <p:ext uri="{BB962C8B-B14F-4D97-AF65-F5344CB8AC3E}">
        <p14:creationId xmlns:p14="http://schemas.microsoft.com/office/powerpoint/2010/main" val="3784707801"/>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2DEAF9F4-3DA5-6341-A6BF-70A132512067}" type="slidenum">
              <a:rPr lang="en-US" altLang="en-US"/>
              <a:pPr>
                <a:defRPr/>
              </a:pPr>
              <a:t>‹#›</a:t>
            </a:fld>
            <a:endParaRPr lang="en-US" altLang="en-US"/>
          </a:p>
        </p:txBody>
      </p:sp>
    </p:spTree>
    <p:extLst>
      <p:ext uri="{BB962C8B-B14F-4D97-AF65-F5344CB8AC3E}">
        <p14:creationId xmlns:p14="http://schemas.microsoft.com/office/powerpoint/2010/main" val="229255512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9945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DA14A479-7669-F34C-B465-8F92DC6094F9}" type="slidenum">
              <a:rPr lang="en-US" altLang="en-US"/>
              <a:pPr>
                <a:defRPr/>
              </a:pPr>
              <a:t>‹#›</a:t>
            </a:fld>
            <a:endParaRPr lang="en-US" altLang="en-US"/>
          </a:p>
        </p:txBody>
      </p:sp>
    </p:spTree>
    <p:extLst>
      <p:ext uri="{BB962C8B-B14F-4D97-AF65-F5344CB8AC3E}">
        <p14:creationId xmlns:p14="http://schemas.microsoft.com/office/powerpoint/2010/main" val="3596313591"/>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82B8AD63-067C-CB4C-A624-3B5A1EC043B3}" type="slidenum">
              <a:rPr lang="en-US" altLang="en-US"/>
              <a:pPr>
                <a:defRPr/>
              </a:pPr>
              <a:t>‹#›</a:t>
            </a:fld>
            <a:endParaRPr lang="en-US" altLang="en-US"/>
          </a:p>
        </p:txBody>
      </p:sp>
    </p:spTree>
    <p:extLst>
      <p:ext uri="{BB962C8B-B14F-4D97-AF65-F5344CB8AC3E}">
        <p14:creationId xmlns:p14="http://schemas.microsoft.com/office/powerpoint/2010/main" val="3909277714"/>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77BEA5F1-A4EF-2942-94D1-FBA5332008C3}" type="slidenum">
              <a:rPr lang="en-US" altLang="en-US"/>
              <a:pPr>
                <a:defRPr/>
              </a:pPr>
              <a:t>‹#›</a:t>
            </a:fld>
            <a:endParaRPr lang="en-US" altLang="en-US"/>
          </a:p>
        </p:txBody>
      </p:sp>
    </p:spTree>
    <p:extLst>
      <p:ext uri="{BB962C8B-B14F-4D97-AF65-F5344CB8AC3E}">
        <p14:creationId xmlns:p14="http://schemas.microsoft.com/office/powerpoint/2010/main" val="3543831389"/>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8B91A747-713C-864B-BF86-EC1FD938DA1F}" type="slidenum">
              <a:rPr lang="en-US" altLang="en-US"/>
              <a:pPr>
                <a:defRPr/>
              </a:pPr>
              <a:t>‹#›</a:t>
            </a:fld>
            <a:endParaRPr lang="en-US" altLang="en-US"/>
          </a:p>
        </p:txBody>
      </p:sp>
    </p:spTree>
    <p:extLst>
      <p:ext uri="{BB962C8B-B14F-4D97-AF65-F5344CB8AC3E}">
        <p14:creationId xmlns:p14="http://schemas.microsoft.com/office/powerpoint/2010/main" val="1961300889"/>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ECE137BB-ED14-FE4D-A877-90D513740374}" type="slidenum">
              <a:rPr lang="en-US" altLang="en-US"/>
              <a:pPr>
                <a:defRPr/>
              </a:pPr>
              <a:t>‹#›</a:t>
            </a:fld>
            <a:endParaRPr lang="en-US" altLang="en-US"/>
          </a:p>
        </p:txBody>
      </p:sp>
    </p:spTree>
    <p:extLst>
      <p:ext uri="{BB962C8B-B14F-4D97-AF65-F5344CB8AC3E}">
        <p14:creationId xmlns:p14="http://schemas.microsoft.com/office/powerpoint/2010/main" val="2931557079"/>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931BAB59-0B37-E744-B4B5-51E8CF51E598}" type="slidenum">
              <a:rPr lang="en-US" altLang="en-US"/>
              <a:pPr>
                <a:defRPr/>
              </a:pPr>
              <a:t>‹#›</a:t>
            </a:fld>
            <a:endParaRPr lang="en-US" altLang="en-US"/>
          </a:p>
        </p:txBody>
      </p:sp>
    </p:spTree>
    <p:extLst>
      <p:ext uri="{BB962C8B-B14F-4D97-AF65-F5344CB8AC3E}">
        <p14:creationId xmlns:p14="http://schemas.microsoft.com/office/powerpoint/2010/main" val="4154838117"/>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5846E0E-DB91-8143-BB5D-4E44299E8C7A}" type="slidenum">
              <a:rPr lang="en-US" altLang="en-US"/>
              <a:pPr>
                <a:defRPr/>
              </a:pPr>
              <a:t>‹#›</a:t>
            </a:fld>
            <a:endParaRPr lang="en-US" altLang="en-US"/>
          </a:p>
        </p:txBody>
      </p:sp>
    </p:spTree>
    <p:extLst>
      <p:ext uri="{BB962C8B-B14F-4D97-AF65-F5344CB8AC3E}">
        <p14:creationId xmlns:p14="http://schemas.microsoft.com/office/powerpoint/2010/main" val="4081035758"/>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eaLnBrk="1" hangingPunct="1">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2486164147"/>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2328341916"/>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87970395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748584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1902532711"/>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2140021748"/>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1715257149"/>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915306192"/>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126658106"/>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1062248230"/>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641138979"/>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3845549751"/>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3"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2498960005"/>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165041095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a:t>Click to edit Master title style</a:t>
            </a:r>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54212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4085477708"/>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4156932052"/>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976936758"/>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542345892"/>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502071663"/>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183418571"/>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449578343"/>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344664445"/>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756006100"/>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2253763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570700"/>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2255459"/>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2735871"/>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804288"/>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868678"/>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1500478"/>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733736"/>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334777"/>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534297"/>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268910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756813581"/>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1946237"/>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4492965"/>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2761275366"/>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162258565"/>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1554719912"/>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603895612"/>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800373200"/>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535181981"/>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1443566692"/>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417462976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168261926"/>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3088978867"/>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776942836"/>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2234222"/>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3486388"/>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9741967"/>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8073464"/>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0244784"/>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0046324"/>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976147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13973"/>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5663225"/>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0151609"/>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2359726"/>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2049801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1091537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2326182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1186361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2982876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1501379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12949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472254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208533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2910787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832692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4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308074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7187691"/>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9322274"/>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6847537"/>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620705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34334518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256973"/>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314014"/>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319277"/>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433159"/>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1212114"/>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143605"/>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143073"/>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8440905"/>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4696767"/>
      </p:ext>
    </p:extLst>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05044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1733082049"/>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1934674"/>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0447158"/>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0018439"/>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0087415"/>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177102"/>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8276223"/>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1981479"/>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2338147"/>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2525620536"/>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58025491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80266032"/>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3672835385"/>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4072817678"/>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31226935"/>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4088919408"/>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525484693"/>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224361546"/>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3602347867"/>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820121665"/>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solidFill>
                  <a:schemeClr val="tx1"/>
                </a:solidFill>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Gill Sans MT" panose="020B0502020104020203" pitchFamily="34" charset="0"/>
              </a:defRPr>
            </a:lvl1pPr>
          </a:lstStyle>
          <a:p>
            <a:fld id="{111EC4E2-6E65-4B38-A9F0-2491CD022231}" type="datetime1">
              <a:rPr lang="en-US" smtClean="0">
                <a:solidFill>
                  <a:prstClr val="black">
                    <a:tint val="75000"/>
                  </a:prstClr>
                </a:solidFill>
              </a:rPr>
              <a:pPr/>
              <a:t>6/7/25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Gill Sans MT" panose="020B0502020104020203"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solidFill>
                <a:latin typeface="Gill Sans MT" panose="020B0502020104020203" pitchFamily="34" charset="0"/>
              </a:defRPr>
            </a:lvl1pPr>
          </a:lstStyle>
          <a:p>
            <a:fld id="{13F32364-6BA0-48AA-B029-3ED2192016F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2010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rmAutofit/>
          </a:bodyPr>
          <a:lstStyle>
            <a:lvl1pPr algn="l">
              <a:defRPr sz="3800" b="1">
                <a:solidFill>
                  <a:schemeClr val="tx1"/>
                </a:solidFill>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304800" y="1219200"/>
            <a:ext cx="8534400" cy="5334000"/>
          </a:xfrm>
        </p:spPr>
        <p:txBody>
          <a:bodyPr/>
          <a:lstStyle>
            <a:lvl1pPr>
              <a:defRPr sz="2800">
                <a:latin typeface="Gill Sans MT" panose="020B0502020104020203" pitchFamily="34" charset="0"/>
              </a:defRPr>
            </a:lvl1pPr>
            <a:lvl2pPr>
              <a:defRPr sz="2400">
                <a:latin typeface="Gill Sans MT" panose="020B0502020104020203" pitchFamily="34" charset="0"/>
              </a:defRPr>
            </a:lvl2pPr>
            <a:lvl3pPr>
              <a:defRPr sz="2000">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400">
                <a:solidFill>
                  <a:schemeClr val="tx1"/>
                </a:solidFill>
                <a:latin typeface="Gill Sans MT" panose="020B0502020104020203" pitchFamily="34" charset="0"/>
              </a:defRPr>
            </a:lvl1pPr>
          </a:lstStyle>
          <a:p>
            <a:fld id="{13F32364-6BA0-48AA-B029-3ED2192016FC}" type="slidenum">
              <a:rPr lang="en-US" smtClean="0">
                <a:solidFill>
                  <a:prstClr val="black"/>
                </a:solidFill>
              </a:rPr>
              <a:pPr/>
              <a:t>‹#›</a:t>
            </a:fld>
            <a:endParaRPr lang="en-US" dirty="0">
              <a:solidFill>
                <a:prstClr val="black"/>
              </a:solidFill>
            </a:endParaRPr>
          </a:p>
        </p:txBody>
      </p:sp>
      <p:cxnSp>
        <p:nvCxnSpPr>
          <p:cNvPr id="5" name="Straight Connector 4"/>
          <p:cNvCxnSpPr/>
          <p:nvPr userDrawn="1"/>
        </p:nvCxnSpPr>
        <p:spPr>
          <a:xfrm>
            <a:off x="304800" y="1066800"/>
            <a:ext cx="85344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449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2EE5E-49E3-41BC-B690-56250386BB7E}"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Gill Sans MT"/>
            </a:endParaRPr>
          </a:p>
        </p:txBody>
      </p:sp>
      <p:sp>
        <p:nvSpPr>
          <p:cNvPr id="6" name="Slide Number Placeholder 5"/>
          <p:cNvSpPr>
            <a:spLocks noGrp="1"/>
          </p:cNvSpPr>
          <p:nvPr>
            <p:ph type="sldNum" sz="quarter" idx="12"/>
          </p:nvPr>
        </p:nvSpPr>
        <p:spPr/>
        <p:txBody>
          <a:body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1398170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3F18D-3D7C-411A-A3D5-BE9D715C217A}"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Gill Sans MT"/>
            </a:endParaRPr>
          </a:p>
        </p:txBody>
      </p:sp>
      <p:sp>
        <p:nvSpPr>
          <p:cNvPr id="7" name="Slide Number Placeholder 6"/>
          <p:cNvSpPr>
            <a:spLocks noGrp="1"/>
          </p:cNvSpPr>
          <p:nvPr>
            <p:ph type="sldNum" sz="quarter" idx="12"/>
          </p:nvPr>
        </p:nvSpPr>
        <p:spPr/>
        <p:txBody>
          <a:body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19124316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761C9-07B9-4029-8A9C-6B9D4FE4DECF}"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Gill Sans MT"/>
            </a:endParaRPr>
          </a:p>
        </p:txBody>
      </p:sp>
      <p:sp>
        <p:nvSpPr>
          <p:cNvPr id="9" name="Slide Number Placeholder 8"/>
          <p:cNvSpPr>
            <a:spLocks noGrp="1"/>
          </p:cNvSpPr>
          <p:nvPr>
            <p:ph type="sldNum" sz="quarter" idx="12"/>
          </p:nvPr>
        </p:nvSpPr>
        <p:spPr/>
        <p:txBody>
          <a:body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2818943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E2F76E-CE6C-410C-8FDC-D0091C24DEF1}"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Gill Sans MT"/>
            </a:endParaRPr>
          </a:p>
        </p:txBody>
      </p:sp>
      <p:sp>
        <p:nvSpPr>
          <p:cNvPr id="5" name="Slide Number Placeholder 4"/>
          <p:cNvSpPr>
            <a:spLocks noGrp="1"/>
          </p:cNvSpPr>
          <p:nvPr>
            <p:ph type="sldNum" sz="quarter" idx="12"/>
          </p:nvPr>
        </p:nvSpPr>
        <p:spPr/>
        <p:txBody>
          <a:body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2904189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5B8DD-F4B6-4735-BE3E-A30AC9916A28}"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Gill Sans MT"/>
            </a:endParaRPr>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1822609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FB2D7-3DDB-4FFD-8B82-F323B81C51BF}"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Gill Sans MT"/>
            </a:endParaRPr>
          </a:p>
        </p:txBody>
      </p:sp>
      <p:sp>
        <p:nvSpPr>
          <p:cNvPr id="7" name="Slide Number Placeholder 6"/>
          <p:cNvSpPr>
            <a:spLocks noGrp="1"/>
          </p:cNvSpPr>
          <p:nvPr>
            <p:ph type="sldNum" sz="quarter" idx="12"/>
          </p:nvPr>
        </p:nvSpPr>
        <p:spPr/>
        <p:txBody>
          <a:body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2958340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8811807-3D87-4FB5-A3F7-954D5D4F8EE2}"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Gill Sans MT"/>
            </a:endParaRPr>
          </a:p>
        </p:txBody>
      </p:sp>
      <p:sp>
        <p:nvSpPr>
          <p:cNvPr id="7" name="Slide Number Placeholder 6"/>
          <p:cNvSpPr>
            <a:spLocks noGrp="1"/>
          </p:cNvSpPr>
          <p:nvPr>
            <p:ph type="sldNum" sz="quarter" idx="12"/>
          </p:nvPr>
        </p:nvSpPr>
        <p:spPr/>
        <p:txBody>
          <a:body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1656985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A4A0BD-C698-4141-B404-5A877B3AA909}"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Gill Sans MT"/>
            </a:endParaRPr>
          </a:p>
        </p:txBody>
      </p:sp>
      <p:sp>
        <p:nvSpPr>
          <p:cNvPr id="6" name="Slide Number Placeholder 5"/>
          <p:cNvSpPr>
            <a:spLocks noGrp="1"/>
          </p:cNvSpPr>
          <p:nvPr>
            <p:ph type="sldNum" sz="quarter" idx="12"/>
          </p:nvPr>
        </p:nvSpPr>
        <p:spPr/>
        <p:txBody>
          <a:body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399442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FC6B9-10FF-4561-B52B-0EFAB655D039}"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Gill Sans MT"/>
            </a:endParaRPr>
          </a:p>
        </p:txBody>
      </p:sp>
      <p:sp>
        <p:nvSpPr>
          <p:cNvPr id="6" name="Slide Number Placeholder 5"/>
          <p:cNvSpPr>
            <a:spLocks noGrp="1"/>
          </p:cNvSpPr>
          <p:nvPr>
            <p:ph type="sldNum" sz="quarter" idx="12"/>
          </p:nvPr>
        </p:nvSpPr>
        <p:spPr/>
        <p:txBody>
          <a:body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2092271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15894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9447"/>
            <a:ext cx="8987622" cy="740193"/>
          </a:xfrm>
          <a:prstGeom prst="rect">
            <a:avLst/>
          </a:prstGeom>
        </p:spPr>
        <p:txBody>
          <a:bodyPr/>
          <a:lstStyle>
            <a:lvl1pPr>
              <a:defRPr sz="4000" b="1">
                <a:solidFill>
                  <a:schemeClr val="tx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75991" y="911224"/>
            <a:ext cx="8987622" cy="5318753"/>
          </a:xfrm>
          <a:prstGeom prst="rect">
            <a:avLst/>
          </a:prstGeom>
        </p:spPr>
        <p:txBody>
          <a:bodyPr/>
          <a:lstStyle>
            <a:lvl1pPr>
              <a:defRPr sz="2800">
                <a:latin typeface="Cambria" panose="02040503050406030204" pitchFamily="18" charset="0"/>
              </a:defRPr>
            </a:lvl1pPr>
            <a:lvl2pPr marL="685800" indent="-228600">
              <a:buFont typeface="Cambria" panose="02040503050406030204" pitchFamily="18" charset="0"/>
              <a:buChar char="-"/>
              <a:defRPr sz="2400">
                <a:latin typeface="Cambria" panose="02040503050406030204" pitchFamily="18" charset="0"/>
              </a:defRPr>
            </a:lvl2pPr>
            <a:lvl3pPr>
              <a:defRPr sz="20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Tree>
    <p:extLst>
      <p:ext uri="{BB962C8B-B14F-4D97-AF65-F5344CB8AC3E}">
        <p14:creationId xmlns:p14="http://schemas.microsoft.com/office/powerpoint/2010/main" val="340071185"/>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8317894"/>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580460"/>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9629444"/>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4459526"/>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270273"/>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468629"/>
      </p:ext>
    </p:extLst>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569629"/>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22419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1091272"/>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3851913"/>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6920429"/>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664119"/>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Trebuchet MS" panose="020B0603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Tree>
    <p:extLst>
      <p:ext uri="{BB962C8B-B14F-4D97-AF65-F5344CB8AC3E}">
        <p14:creationId xmlns:p14="http://schemas.microsoft.com/office/powerpoint/2010/main" val="3445121034"/>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6568428"/>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103E0A-1103-4E2A-80B9-427ECF501675}"/>
              </a:ext>
            </a:extLst>
          </p:cNvPr>
          <p:cNvSpPr/>
          <p:nvPr userDrawn="1"/>
        </p:nvSpPr>
        <p:spPr>
          <a:xfrm>
            <a:off x="0" y="-1"/>
            <a:ext cx="9144000" cy="8257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2" name="Title 1"/>
          <p:cNvSpPr>
            <a:spLocks noGrp="1"/>
          </p:cNvSpPr>
          <p:nvPr>
            <p:ph type="title"/>
          </p:nvPr>
        </p:nvSpPr>
        <p:spPr>
          <a:xfrm>
            <a:off x="155488" y="78848"/>
            <a:ext cx="8815517" cy="753812"/>
          </a:xfrm>
        </p:spPr>
        <p:txBody>
          <a:bodyPr>
            <a:normAutofit/>
          </a:bodyPr>
          <a:lstStyle>
            <a:lvl1pPr>
              <a:defRPr sz="4600" b="1">
                <a:solidFill>
                  <a:schemeClr val="bg1"/>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155488" y="1021492"/>
            <a:ext cx="8815517" cy="5368993"/>
          </a:xfrm>
        </p:spPr>
        <p:txBody>
          <a:bodyPr>
            <a:normAutofit/>
          </a:bodyPr>
          <a:lstStyle>
            <a:lvl1pPr>
              <a:defRPr sz="2800">
                <a:latin typeface="Trebuchet MS" panose="020B0603020202020204" pitchFamily="34" charset="0"/>
              </a:defRPr>
            </a:lvl1pPr>
            <a:lvl2pPr>
              <a:defRPr sz="24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1FE0A3EE-6483-4E65-823F-5E7E920D709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94338"/>
            <a:ext cx="1180720" cy="227148"/>
          </a:xfrm>
          <a:prstGeom prst="rect">
            <a:avLst/>
          </a:prstGeom>
        </p:spPr>
      </p:pic>
      <p:sp>
        <p:nvSpPr>
          <p:cNvPr id="8" name="Slide Number Placeholder 7">
            <a:extLst>
              <a:ext uri="{FF2B5EF4-FFF2-40B4-BE49-F238E27FC236}">
                <a16:creationId xmlns:a16="http://schemas.microsoft.com/office/drawing/2014/main" id="{0E1FD7A5-C69D-412C-8DA5-5AA06BC4E515}"/>
              </a:ext>
            </a:extLst>
          </p:cNvPr>
          <p:cNvSpPr>
            <a:spLocks noGrp="1"/>
          </p:cNvSpPr>
          <p:nvPr>
            <p:ph type="sldNum" sz="quarter" idx="12"/>
          </p:nvPr>
        </p:nvSpPr>
        <p:spPr>
          <a:xfrm>
            <a:off x="8329353" y="6494338"/>
            <a:ext cx="643730" cy="280288"/>
          </a:xfrm>
          <a:prstGeom prst="rect">
            <a:avLst/>
          </a:prstGeom>
        </p:spPr>
        <p:txBody>
          <a:bodyPr/>
          <a:lstStyle>
            <a:lvl1pPr algn="ctr">
              <a:defRPr sz="1600" b="1">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1116528796"/>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3A1B36-F75C-4B3A-8AC7-B38B97092F73}"/>
              </a:ext>
            </a:extLst>
          </p:cNvPr>
          <p:cNvSpPr/>
          <p:nvPr userDrawn="1"/>
        </p:nvSpPr>
        <p:spPr>
          <a:xfrm>
            <a:off x="0" y="-1"/>
            <a:ext cx="9144000" cy="8903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12" name="Title 1">
            <a:extLst>
              <a:ext uri="{FF2B5EF4-FFF2-40B4-BE49-F238E27FC236}">
                <a16:creationId xmlns:a16="http://schemas.microsoft.com/office/drawing/2014/main" id="{F77D2451-9D72-4A45-A1BA-585E5FC3C46D}"/>
              </a:ext>
            </a:extLst>
          </p:cNvPr>
          <p:cNvSpPr txBox="1">
            <a:spLocks/>
          </p:cNvSpPr>
          <p:nvPr userDrawn="1"/>
        </p:nvSpPr>
        <p:spPr>
          <a:xfrm>
            <a:off x="155488" y="70610"/>
            <a:ext cx="8815517" cy="753812"/>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4000" b="1" kern="1200">
                <a:solidFill>
                  <a:schemeClr val="bg1"/>
                </a:solidFill>
                <a:latin typeface="Trebuchet MS" panose="020B0603020202020204" pitchFamily="34" charset="0"/>
                <a:ea typeface="Verdana" panose="020B0604030504040204" pitchFamily="34" charset="0"/>
                <a:cs typeface="Courier New" panose="02070309020205020404" pitchFamily="49" charset="0"/>
              </a:defRPr>
            </a:lvl1pPr>
          </a:lstStyle>
          <a:p>
            <a:r>
              <a:rPr lang="en-US" dirty="0"/>
              <a:t>Click to edit Master title style</a:t>
            </a:r>
          </a:p>
        </p:txBody>
      </p:sp>
      <p:pic>
        <p:nvPicPr>
          <p:cNvPr id="13" name="Graphic 12">
            <a:extLst>
              <a:ext uri="{FF2B5EF4-FFF2-40B4-BE49-F238E27FC236}">
                <a16:creationId xmlns:a16="http://schemas.microsoft.com/office/drawing/2014/main" id="{35CB8A4C-6108-4DBB-AB3B-F36B31AA793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7" name="Slide Number Placeholder 7">
            <a:extLst>
              <a:ext uri="{FF2B5EF4-FFF2-40B4-BE49-F238E27FC236}">
                <a16:creationId xmlns:a16="http://schemas.microsoft.com/office/drawing/2014/main" id="{25E13529-B30F-4988-A788-9A2F9C01C88B}"/>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3876707237"/>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10755F8-9E4F-4AC1-934C-4503FD0A51D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4" name="Slide Number Placeholder 7">
            <a:extLst>
              <a:ext uri="{FF2B5EF4-FFF2-40B4-BE49-F238E27FC236}">
                <a16:creationId xmlns:a16="http://schemas.microsoft.com/office/drawing/2014/main" id="{D3FBD0FA-D9BB-45FA-A53B-03090A5B6110}"/>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2105231070"/>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748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9691226"/>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400" b="1" baseline="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pic>
        <p:nvPicPr>
          <p:cNvPr id="10" name="Picture 2">
            <a:extLst>
              <a:ext uri="{FF2B5EF4-FFF2-40B4-BE49-F238E27FC236}">
                <a16:creationId xmlns:a16="http://schemas.microsoft.com/office/drawing/2014/main" id="{22204A7A-FB0E-A441-B9F5-28F279051F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4921" y="6449551"/>
            <a:ext cx="1867175" cy="38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8180C1-8B68-AC4C-94FA-42ACC1C193E9}"/>
              </a:ext>
            </a:extLst>
          </p:cNvPr>
          <p:cNvSpPr/>
          <p:nvPr userDrawn="1"/>
        </p:nvSpPr>
        <p:spPr>
          <a:xfrm>
            <a:off x="1073731" y="6449551"/>
            <a:ext cx="779781" cy="34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1" name="Picture 2">
            <a:extLst>
              <a:ext uri="{FF2B5EF4-FFF2-40B4-BE49-F238E27FC236}">
                <a16:creationId xmlns:a16="http://schemas.microsoft.com/office/drawing/2014/main" id="{111B3916-F58F-6644-9FA8-ED642158E897}"/>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60005"/>
          <a:stretch/>
        </p:blipFill>
        <p:spPr bwMode="auto">
          <a:xfrm>
            <a:off x="1263518" y="6510185"/>
            <a:ext cx="589994" cy="3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75995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95582186"/>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20511"/>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9447"/>
            <a:ext cx="8987622" cy="740193"/>
          </a:xfrm>
          <a:prstGeom prst="rect">
            <a:avLst/>
          </a:prstGeom>
        </p:spPr>
        <p:txBody>
          <a:bodyPr/>
          <a:lstStyle>
            <a:lvl1pPr>
              <a:defRPr sz="4000" b="1">
                <a:solidFill>
                  <a:schemeClr val="tx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75991" y="911224"/>
            <a:ext cx="8987622" cy="5318753"/>
          </a:xfrm>
          <a:prstGeom prst="rect">
            <a:avLst/>
          </a:prstGeom>
        </p:spPr>
        <p:txBody>
          <a:bodyPr/>
          <a:lstStyle>
            <a:lvl1pPr>
              <a:defRPr sz="2800">
                <a:latin typeface="Cambria" panose="02040503050406030204" pitchFamily="18" charset="0"/>
              </a:defRPr>
            </a:lvl1pPr>
            <a:lvl2pPr marL="685800" indent="-228600">
              <a:buFont typeface="Cambria" panose="02040503050406030204" pitchFamily="18" charset="0"/>
              <a:buChar char="-"/>
              <a:defRPr sz="2400">
                <a:latin typeface="Cambria" panose="02040503050406030204" pitchFamily="18" charset="0"/>
              </a:defRPr>
            </a:lvl2pPr>
            <a:lvl3pPr>
              <a:defRPr sz="20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
        <p:nvSpPr>
          <p:cNvPr id="6" name="Slide Number Placeholder 5">
            <a:extLst>
              <a:ext uri="{FF2B5EF4-FFF2-40B4-BE49-F238E27FC236}">
                <a16:creationId xmlns:a16="http://schemas.microsoft.com/office/drawing/2014/main" id="{8B3B3008-E6BE-1848-B501-0927B6E70570}"/>
              </a:ext>
            </a:extLst>
          </p:cNvPr>
          <p:cNvSpPr txBox="1">
            <a:spLocks/>
          </p:cNvSpPr>
          <p:nvPr userDrawn="1"/>
        </p:nvSpPr>
        <p:spPr>
          <a:xfrm>
            <a:off x="7977054"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Segoe UI" panose="020B0502040204020203" pitchFamily="34" charset="0"/>
                <a:cs typeface="Segoe UI" panose="020B0502040204020203" pitchFamily="34" charset="0"/>
              </a:rPr>
              <a:pPr/>
              <a:t>‹#›</a:t>
            </a:fld>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03867034"/>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67F7A59-CF4E-EC20-68A0-390CB76C13C3}"/>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6" name="Picture 5" descr="safari.png">
            <a:extLst>
              <a:ext uri="{FF2B5EF4-FFF2-40B4-BE49-F238E27FC236}">
                <a16:creationId xmlns:a16="http://schemas.microsoft.com/office/drawing/2014/main" id="{4F195A89-C410-BCD9-0B74-E87F1A1635F1}"/>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7" name="Content Placeholder 13">
            <a:extLst>
              <a:ext uri="{FF2B5EF4-FFF2-40B4-BE49-F238E27FC236}">
                <a16:creationId xmlns:a16="http://schemas.microsoft.com/office/drawing/2014/main" id="{B7FAED6D-FE25-984D-F3D8-912BF36CF3D8}"/>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Tree>
    <p:extLst>
      <p:ext uri="{BB962C8B-B14F-4D97-AF65-F5344CB8AC3E}">
        <p14:creationId xmlns:p14="http://schemas.microsoft.com/office/powerpoint/2010/main" val="2987868870"/>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60D64B3-47B9-4B80-8494-C2463AAD593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4" name="Title 1">
            <a:extLst>
              <a:ext uri="{FF2B5EF4-FFF2-40B4-BE49-F238E27FC236}">
                <a16:creationId xmlns:a16="http://schemas.microsoft.com/office/drawing/2014/main" id="{029DDEC7-5C22-7ADB-60BD-945BAEBCFDE7}"/>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688764518"/>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8EF1544-24EE-9F40-92D1-5F7EF2704AEF}"/>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5" name="Picture 4" descr="safari.png">
            <a:extLst>
              <a:ext uri="{FF2B5EF4-FFF2-40B4-BE49-F238E27FC236}">
                <a16:creationId xmlns:a16="http://schemas.microsoft.com/office/drawing/2014/main" id="{BCE086F2-9422-3233-969B-2DF0AF8C277B}"/>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11" name="Content Placeholder 13">
            <a:extLst>
              <a:ext uri="{FF2B5EF4-FFF2-40B4-BE49-F238E27FC236}">
                <a16:creationId xmlns:a16="http://schemas.microsoft.com/office/drawing/2014/main" id="{BD73B27A-EBF7-DCCC-F4F6-DD46A37DA75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12" name="Title 1">
            <a:extLst>
              <a:ext uri="{FF2B5EF4-FFF2-40B4-BE49-F238E27FC236}">
                <a16:creationId xmlns:a16="http://schemas.microsoft.com/office/drawing/2014/main" id="{1DB119B3-1AA6-94B9-13B9-6E10CE82D05A}"/>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1096800968"/>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652D26D-6A0A-80F5-0467-32E58CC08E88}"/>
              </a:ext>
            </a:extLst>
          </p:cNvPr>
          <p:cNvSpPr txBox="1">
            <a:spLocks/>
          </p:cNvSpPr>
          <p:nvPr userDrawn="1"/>
        </p:nvSpPr>
        <p:spPr>
          <a:xfrm>
            <a:off x="7006213" y="6413428"/>
            <a:ext cx="2057400" cy="365125"/>
          </a:xfrm>
          <a:prstGeom prst="rect">
            <a:avLst/>
          </a:prstGeom>
        </p:spPr>
        <p:txBody>
          <a:bodyPr/>
          <a:lstStyle>
            <a:defPPr>
              <a:defRPr lang="en-US"/>
            </a:defPPr>
            <a:lvl1pPr marL="0" algn="ctr" defTabSz="457200" rtl="0" eaLnBrk="1" latinLnBrk="0" hangingPunct="1">
              <a:defRPr sz="1400" kern="1200">
                <a:solidFill>
                  <a:schemeClr val="bg1">
                    <a:lumMod val="65000"/>
                  </a:schemeClr>
                </a:solidFill>
                <a:latin typeface="Corbel" panose="020B05030202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DEAB76D-489F-BC47-AE8A-9A4958F60173}" type="slidenum">
              <a:rPr lang="en-CH" smtClean="0"/>
              <a:pPr algn="r"/>
              <a:t>‹#›</a:t>
            </a:fld>
            <a:endParaRPr lang="en-CH"/>
          </a:p>
        </p:txBody>
      </p:sp>
      <p:pic>
        <p:nvPicPr>
          <p:cNvPr id="7" name="Picture 6" descr="safari.png">
            <a:extLst>
              <a:ext uri="{FF2B5EF4-FFF2-40B4-BE49-F238E27FC236}">
                <a16:creationId xmlns:a16="http://schemas.microsoft.com/office/drawing/2014/main" id="{AE34FD6A-B99A-3D50-4BF8-F449A040CC8A}"/>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Tree>
    <p:extLst>
      <p:ext uri="{BB962C8B-B14F-4D97-AF65-F5344CB8AC3E}">
        <p14:creationId xmlns:p14="http://schemas.microsoft.com/office/powerpoint/2010/main" val="3282021180"/>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4DFF4F-ED49-E545-9049-57D68EB3BF4A}"/>
              </a:ext>
            </a:extLst>
          </p:cNvPr>
          <p:cNvSpPr/>
          <p:nvPr userDrawn="1"/>
        </p:nvSpPr>
        <p:spPr>
          <a:xfrm>
            <a:off x="0" y="1"/>
            <a:ext cx="9144000" cy="3543300"/>
          </a:xfrm>
          <a:prstGeom prst="rect">
            <a:avLst/>
          </a:prstGeom>
          <a:solidFill>
            <a:srgbClr val="9DD1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35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143000" y="4396729"/>
            <a:ext cx="6858000" cy="607662"/>
          </a:xfrm>
        </p:spPr>
        <p:txBody>
          <a:bodyPr>
            <a:normAutofit/>
          </a:bodyPr>
          <a:lstStyle>
            <a:lvl1pPr marL="0" indent="0" algn="ctr">
              <a:buNone/>
              <a:defRPr sz="3200" b="1" i="0" baseline="0">
                <a:latin typeface="FUTURA MEDIUM" panose="020B0602020204020303" pitchFamily="34" charset="-79"/>
                <a:cs typeface="FUTURA MEDIUM" panose="020B06020202040203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b="1">
                <a:latin typeface="Segoe UI" panose="020B0502040204020203" pitchFamily="34" charset="0"/>
                <a:cs typeface="Segoe UI" panose="020B0502040204020203" pitchFamily="34" charset="0"/>
              </a:rPr>
              <a:t>Click to edit Master subtitle style</a:t>
            </a:r>
            <a:endParaRPr lang="en-US" dirty="0"/>
          </a:p>
        </p:txBody>
      </p:sp>
      <p:pic>
        <p:nvPicPr>
          <p:cNvPr id="12" name="Picture 2" descr="http://www.euroc-project.eu/fileadmin/imgEuroc/eurocConsortiumLogos/ethLogo.png">
            <a:extLst>
              <a:ext uri="{FF2B5EF4-FFF2-40B4-BE49-F238E27FC236}">
                <a16:creationId xmlns:a16="http://schemas.microsoft.com/office/drawing/2014/main" id="{8CF7D528-60B9-7C4D-8128-F52BA3A7A4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63444"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EC1F6D-190B-B448-B175-2B9886767CE2}"/>
              </a:ext>
            </a:extLst>
          </p:cNvPr>
          <p:cNvPicPr>
            <a:picLocks noChangeAspect="1"/>
          </p:cNvPicPr>
          <p:nvPr userDrawn="1"/>
        </p:nvPicPr>
        <p:blipFill>
          <a:blip r:embed="rId3"/>
          <a:stretch>
            <a:fillRect/>
          </a:stretch>
        </p:blipFill>
        <p:spPr>
          <a:xfrm>
            <a:off x="5583046" y="5857819"/>
            <a:ext cx="2640412" cy="607662"/>
          </a:xfrm>
          <a:prstGeom prst="rect">
            <a:avLst/>
          </a:prstGeom>
        </p:spPr>
      </p:pic>
      <p:sp>
        <p:nvSpPr>
          <p:cNvPr id="20" name="Text Placeholder 19">
            <a:extLst>
              <a:ext uri="{FF2B5EF4-FFF2-40B4-BE49-F238E27FC236}">
                <a16:creationId xmlns:a16="http://schemas.microsoft.com/office/drawing/2014/main" id="{0C2DCD12-E0A7-964E-8C01-30F57AE18A60}"/>
              </a:ext>
            </a:extLst>
          </p:cNvPr>
          <p:cNvSpPr>
            <a:spLocks noGrp="1"/>
          </p:cNvSpPr>
          <p:nvPr>
            <p:ph type="body" sz="quarter" idx="10" hasCustomPrompt="1"/>
          </p:nvPr>
        </p:nvSpPr>
        <p:spPr>
          <a:xfrm>
            <a:off x="0" y="392519"/>
            <a:ext cx="9144000" cy="2619375"/>
          </a:xfrm>
        </p:spPr>
        <p:txBody>
          <a:bodyPr anchor="ctr">
            <a:normAutofit/>
          </a:bodyPr>
          <a:lstStyle>
            <a:lvl1pPr marL="0" indent="0" algn="ctr">
              <a:buNone/>
              <a:defRPr sz="4800" b="1">
                <a:latin typeface="FUTURA MEDIUM" panose="020B0602020204020303" pitchFamily="34" charset="-79"/>
                <a:ea typeface="Segoe UI Symbol" panose="020B0502040204020203" pitchFamily="34" charset="0"/>
                <a:cs typeface="FUTURA MEDIUM" panose="020B0602020204020303" pitchFamily="34" charset="-79"/>
              </a:defRPr>
            </a:lvl1pPr>
          </a:lstStyle>
          <a:p>
            <a:pPr lvl="0"/>
            <a:r>
              <a:rPr lang="en-US" dirty="0"/>
              <a:t>Click to edit Title</a:t>
            </a:r>
          </a:p>
        </p:txBody>
      </p:sp>
    </p:spTree>
    <p:extLst>
      <p:ext uri="{BB962C8B-B14F-4D97-AF65-F5344CB8AC3E}">
        <p14:creationId xmlns:p14="http://schemas.microsoft.com/office/powerpoint/2010/main" val="24081694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4D57C2-5A43-56AF-5C3B-A53FEAB50635}"/>
              </a:ext>
            </a:extLst>
          </p:cNvPr>
          <p:cNvSpPr/>
          <p:nvPr userDrawn="1"/>
        </p:nvSpPr>
        <p:spPr>
          <a:xfrm>
            <a:off x="0" y="0"/>
            <a:ext cx="9144000" cy="10680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D2D3B90-BDF0-9E4D-963A-CE3F0519DFF8}"/>
              </a:ext>
            </a:extLst>
          </p:cNvPr>
          <p:cNvSpPr>
            <a:spLocks noGrp="1"/>
          </p:cNvSpPr>
          <p:nvPr>
            <p:ph type="title"/>
          </p:nvPr>
        </p:nvSpPr>
        <p:spPr>
          <a:xfrm>
            <a:off x="169011" y="132334"/>
            <a:ext cx="8894602" cy="606084"/>
          </a:xfrm>
          <a:prstGeom prst="rect">
            <a:avLst/>
          </a:prstGeom>
        </p:spPr>
        <p:txBody>
          <a:bodyPr/>
          <a:lstStyle>
            <a:lvl1pPr algn="ctr">
              <a:defRPr sz="4400" b="1">
                <a:solidFill>
                  <a:srgbClr val="1A82C4"/>
                </a:solidFill>
                <a:latin typeface="Avenir Next" panose="020B0503020202020204" pitchFamily="34" charset="0"/>
                <a:cs typeface="FUTURA MEDIUM" panose="020B0602020204020303" pitchFamily="34" charset="-79"/>
              </a:defRPr>
            </a:lvl1pPr>
          </a:lstStyle>
          <a:p>
            <a:r>
              <a:rPr lang="en-US" dirty="0"/>
              <a:t>Click to edit Master title style</a:t>
            </a:r>
          </a:p>
        </p:txBody>
      </p:sp>
      <p:sp>
        <p:nvSpPr>
          <p:cNvPr id="13" name="Content Placeholder 2">
            <a:extLst>
              <a:ext uri="{FF2B5EF4-FFF2-40B4-BE49-F238E27FC236}">
                <a16:creationId xmlns:a16="http://schemas.microsoft.com/office/drawing/2014/main" id="{85EB6F8F-19D9-7A4A-967C-A1B0DB23569E}"/>
              </a:ext>
            </a:extLst>
          </p:cNvPr>
          <p:cNvSpPr>
            <a:spLocks noGrp="1"/>
          </p:cNvSpPr>
          <p:nvPr>
            <p:ph idx="1"/>
          </p:nvPr>
        </p:nvSpPr>
        <p:spPr>
          <a:xfrm>
            <a:off x="169011" y="936172"/>
            <a:ext cx="8894602" cy="5293805"/>
          </a:xfrm>
          <a:prstGeom prst="rect">
            <a:avLst/>
          </a:prstGeom>
        </p:spPr>
        <p:txBody>
          <a:bodyPr/>
          <a:lstStyle>
            <a:lvl1pPr>
              <a:defRPr sz="2800">
                <a:latin typeface="Avenir Next" panose="020B0503020202020204" pitchFamily="34" charset="0"/>
                <a:cs typeface="Segoe UI" panose="020B0502040204020203" pitchFamily="34" charset="0"/>
              </a:defRPr>
            </a:lvl1pPr>
            <a:lvl2pPr marL="685800" indent="-228600">
              <a:buFont typeface="Cambria" panose="02040503050406030204" pitchFamily="18" charset="0"/>
              <a:buChar char="-"/>
              <a:defRPr sz="2400">
                <a:latin typeface="Avenir Next" panose="020B0503020202020204" pitchFamily="34" charset="0"/>
                <a:cs typeface="Segoe UI" panose="020B0502040204020203" pitchFamily="34" charset="0"/>
              </a:defRPr>
            </a:lvl2pPr>
            <a:lvl3pPr>
              <a:defRPr sz="2000">
                <a:latin typeface="Avenir Next" panose="020B0503020202020204" pitchFamily="34" charset="0"/>
                <a:cs typeface="Segoe UI" panose="020B0502040204020203" pitchFamily="34" charset="0"/>
              </a:defRPr>
            </a:lvl3pPr>
            <a:lvl4pPr>
              <a:defRPr sz="2000">
                <a:latin typeface="Avenir Next" panose="020B0503020202020204" pitchFamily="34" charset="0"/>
                <a:cs typeface="Segoe UI" panose="020B0502040204020203" pitchFamily="34" charset="0"/>
              </a:defRPr>
            </a:lvl4pPr>
            <a:lvl5pPr>
              <a:defRPr sz="2000">
                <a:latin typeface="Avenir Next" panose="020B0503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B8B30CEA-A32F-0B4F-94FF-2F238104D6CE}"/>
              </a:ext>
            </a:extLst>
          </p:cNvPr>
          <p:cNvSpPr txBox="1">
            <a:spLocks/>
          </p:cNvSpPr>
          <p:nvPr userDrawn="1"/>
        </p:nvSpPr>
        <p:spPr>
          <a:xfrm>
            <a:off x="7977054" y="6487160"/>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b="0" smtClean="0">
                <a:latin typeface="Avenir Next" panose="020B0503020202020204" pitchFamily="34" charset="0"/>
                <a:cs typeface="Futura Medium" panose="020B0602020204020303" pitchFamily="34" charset="-79"/>
              </a:rPr>
              <a:pPr/>
              <a:t>‹#›</a:t>
            </a:fld>
            <a:endParaRPr lang="en-US" b="0" dirty="0">
              <a:latin typeface="Avenir Next" panose="020B0503020202020204" pitchFamily="34" charset="0"/>
              <a:cs typeface="Futura Medium" panose="020B0602020204020303" pitchFamily="34" charset="-79"/>
            </a:endParaRPr>
          </a:p>
        </p:txBody>
      </p:sp>
      <p:pic>
        <p:nvPicPr>
          <p:cNvPr id="15" name="Picture 14" descr="safari.png">
            <a:extLst>
              <a:ext uri="{FF2B5EF4-FFF2-40B4-BE49-F238E27FC236}">
                <a16:creationId xmlns:a16="http://schemas.microsoft.com/office/drawing/2014/main" id="{DCA7EB8C-F307-874D-B152-028FC5CC7DF9}"/>
              </a:ext>
            </a:extLst>
          </p:cNvPr>
          <p:cNvPicPr>
            <a:picLocks noChangeAspect="1"/>
          </p:cNvPicPr>
          <p:nvPr userDrawn="1"/>
        </p:nvPicPr>
        <p:blipFill>
          <a:blip r:embed="rId2" cstate="print"/>
          <a:stretch>
            <a:fillRect/>
          </a:stretch>
        </p:blipFill>
        <p:spPr>
          <a:xfrm>
            <a:off x="189560" y="6493154"/>
            <a:ext cx="1080120" cy="312522"/>
          </a:xfrm>
          <a:prstGeom prst="rect">
            <a:avLst/>
          </a:prstGeom>
        </p:spPr>
      </p:pic>
      <p:cxnSp>
        <p:nvCxnSpPr>
          <p:cNvPr id="2" name="Straight Connector 1">
            <a:extLst>
              <a:ext uri="{FF2B5EF4-FFF2-40B4-BE49-F238E27FC236}">
                <a16:creationId xmlns:a16="http://schemas.microsoft.com/office/drawing/2014/main" id="{403DC045-997A-35AB-E700-44B03E28D48E}"/>
              </a:ext>
            </a:extLst>
          </p:cNvPr>
          <p:cNvCxnSpPr>
            <a:cxnSpLocks/>
          </p:cNvCxnSpPr>
          <p:nvPr userDrawn="1"/>
        </p:nvCxnSpPr>
        <p:spPr>
          <a:xfrm>
            <a:off x="0" y="1068007"/>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7493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9.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3.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25.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5" Type="http://schemas.openxmlformats.org/officeDocument/2006/relationships/slideLayout" Target="../slideLayouts/slideLayout275.xml"/><Relationship Id="rId4" Type="http://schemas.openxmlformats.org/officeDocument/2006/relationships/slideLayout" Target="../slideLayouts/slideLayout27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image" Target="../media/image1.png"/><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7.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image" Target="../media/image1.pn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theme" Target="../theme/theme28.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image" Target="../media/image1.png"/><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theme" Target="../theme/theme29.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theme" Target="../theme/theme30.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pn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image" Target="../media/image1.png"/><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3.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4.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4.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5.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image" Target="../media/image1.png"/><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6.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image" Target="../media/image1.png"/><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7.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image" Target="../media/image1.png"/><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8.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8.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theme" Target="../theme/theme39.xml"/><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0" Type="http://schemas.openxmlformats.org/officeDocument/2006/relationships/slideLayout" Target="../slideLayouts/slideLayout420.xml"/><Relationship Id="rId4" Type="http://schemas.openxmlformats.org/officeDocument/2006/relationships/slideLayout" Target="../slideLayouts/slideLayout414.xml"/><Relationship Id="rId9" Type="http://schemas.openxmlformats.org/officeDocument/2006/relationships/slideLayout" Target="../slideLayouts/slideLayout4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9.xml"/><Relationship Id="rId3" Type="http://schemas.openxmlformats.org/officeDocument/2006/relationships/slideLayout" Target="../slideLayouts/slideLayout424.xml"/><Relationship Id="rId7" Type="http://schemas.openxmlformats.org/officeDocument/2006/relationships/slideLayout" Target="../slideLayouts/slideLayout428.xml"/><Relationship Id="rId12" Type="http://schemas.openxmlformats.org/officeDocument/2006/relationships/theme" Target="../theme/theme40.xml"/><Relationship Id="rId2" Type="http://schemas.openxmlformats.org/officeDocument/2006/relationships/slideLayout" Target="../slideLayouts/slideLayout423.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1" Type="http://schemas.openxmlformats.org/officeDocument/2006/relationships/slideLayout" Target="../slideLayouts/slideLayout432.xml"/><Relationship Id="rId5" Type="http://schemas.openxmlformats.org/officeDocument/2006/relationships/slideLayout" Target="../slideLayouts/slideLayout426.xml"/><Relationship Id="rId10" Type="http://schemas.openxmlformats.org/officeDocument/2006/relationships/slideLayout" Target="../slideLayouts/slideLayout431.xml"/><Relationship Id="rId4" Type="http://schemas.openxmlformats.org/officeDocument/2006/relationships/slideLayout" Target="../slideLayouts/slideLayout425.xml"/><Relationship Id="rId9" Type="http://schemas.openxmlformats.org/officeDocument/2006/relationships/slideLayout" Target="../slideLayouts/slideLayout43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0.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theme" Target="../theme/theme41.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1.xml"/><Relationship Id="rId3" Type="http://schemas.openxmlformats.org/officeDocument/2006/relationships/slideLayout" Target="../slideLayouts/slideLayout446.xml"/><Relationship Id="rId7" Type="http://schemas.openxmlformats.org/officeDocument/2006/relationships/slideLayout" Target="../slideLayouts/slideLayout450.xml"/><Relationship Id="rId12" Type="http://schemas.openxmlformats.org/officeDocument/2006/relationships/theme" Target="../theme/theme42.xml"/><Relationship Id="rId2" Type="http://schemas.openxmlformats.org/officeDocument/2006/relationships/slideLayout" Target="../slideLayouts/slideLayout44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5" Type="http://schemas.openxmlformats.org/officeDocument/2006/relationships/slideLayout" Target="../slideLayouts/slideLayout448.xml"/><Relationship Id="rId10" Type="http://schemas.openxmlformats.org/officeDocument/2006/relationships/slideLayout" Target="../slideLayouts/slideLayout453.xml"/><Relationship Id="rId4" Type="http://schemas.openxmlformats.org/officeDocument/2006/relationships/slideLayout" Target="../slideLayouts/slideLayout447.xml"/><Relationship Id="rId9" Type="http://schemas.openxmlformats.org/officeDocument/2006/relationships/slideLayout" Target="../slideLayouts/slideLayout45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2.xml"/><Relationship Id="rId13" Type="http://schemas.openxmlformats.org/officeDocument/2006/relationships/image" Target="../media/image1.png"/><Relationship Id="rId3" Type="http://schemas.openxmlformats.org/officeDocument/2006/relationships/slideLayout" Target="../slideLayouts/slideLayout457.xml"/><Relationship Id="rId7" Type="http://schemas.openxmlformats.org/officeDocument/2006/relationships/slideLayout" Target="../slideLayouts/slideLayout461.xml"/><Relationship Id="rId12" Type="http://schemas.openxmlformats.org/officeDocument/2006/relationships/theme" Target="../theme/theme43.xml"/><Relationship Id="rId2" Type="http://schemas.openxmlformats.org/officeDocument/2006/relationships/slideLayout" Target="../slideLayouts/slideLayout456.xml"/><Relationship Id="rId1" Type="http://schemas.openxmlformats.org/officeDocument/2006/relationships/slideLayout" Target="../slideLayouts/slideLayout455.xml"/><Relationship Id="rId6" Type="http://schemas.openxmlformats.org/officeDocument/2006/relationships/slideLayout" Target="../slideLayouts/slideLayout460.xml"/><Relationship Id="rId11" Type="http://schemas.openxmlformats.org/officeDocument/2006/relationships/slideLayout" Target="../slideLayouts/slideLayout465.xml"/><Relationship Id="rId5" Type="http://schemas.openxmlformats.org/officeDocument/2006/relationships/slideLayout" Target="../slideLayouts/slideLayout459.xml"/><Relationship Id="rId10" Type="http://schemas.openxmlformats.org/officeDocument/2006/relationships/slideLayout" Target="../slideLayouts/slideLayout464.xml"/><Relationship Id="rId4" Type="http://schemas.openxmlformats.org/officeDocument/2006/relationships/slideLayout" Target="../slideLayouts/slideLayout458.xml"/><Relationship Id="rId9" Type="http://schemas.openxmlformats.org/officeDocument/2006/relationships/slideLayout" Target="../slideLayouts/slideLayout46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image" Target="../media/image1.png"/><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theme" Target="../theme/theme44.xml"/><Relationship Id="rId2" Type="http://schemas.openxmlformats.org/officeDocument/2006/relationships/slideLayout" Target="../slideLayouts/slideLayout467.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4.xml"/><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45.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image" Target="../media/image1.png"/><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theme" Target="../theme/theme46.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6.xml"/><Relationship Id="rId3" Type="http://schemas.openxmlformats.org/officeDocument/2006/relationships/slideLayout" Target="../slideLayouts/slideLayout501.xml"/><Relationship Id="rId7" Type="http://schemas.openxmlformats.org/officeDocument/2006/relationships/slideLayout" Target="../slideLayouts/slideLayout505.xml"/><Relationship Id="rId12" Type="http://schemas.openxmlformats.org/officeDocument/2006/relationships/theme" Target="../theme/theme47.xml"/><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5" Type="http://schemas.openxmlformats.org/officeDocument/2006/relationships/slideLayout" Target="../slideLayouts/slideLayout503.xml"/><Relationship Id="rId10" Type="http://schemas.openxmlformats.org/officeDocument/2006/relationships/slideLayout" Target="../slideLayouts/slideLayout508.xml"/><Relationship Id="rId4" Type="http://schemas.openxmlformats.org/officeDocument/2006/relationships/slideLayout" Target="../slideLayouts/slideLayout502.xml"/><Relationship Id="rId9"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7.xml"/><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theme" Target="../theme/theme48.xml"/><Relationship Id="rId2" Type="http://schemas.openxmlformats.org/officeDocument/2006/relationships/slideLayout" Target="../slideLayouts/slideLayout511.xml"/><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28.xml"/><Relationship Id="rId13" Type="http://schemas.openxmlformats.org/officeDocument/2006/relationships/image" Target="../media/image1.png"/><Relationship Id="rId3" Type="http://schemas.openxmlformats.org/officeDocument/2006/relationships/slideLayout" Target="../slideLayouts/slideLayout523.xml"/><Relationship Id="rId7" Type="http://schemas.openxmlformats.org/officeDocument/2006/relationships/slideLayout" Target="../slideLayouts/slideLayout527.xml"/><Relationship Id="rId12" Type="http://schemas.openxmlformats.org/officeDocument/2006/relationships/theme" Target="../theme/theme49.xml"/><Relationship Id="rId2" Type="http://schemas.openxmlformats.org/officeDocument/2006/relationships/slideLayout" Target="../slideLayouts/slideLayout522.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5" Type="http://schemas.openxmlformats.org/officeDocument/2006/relationships/slideLayout" Target="../slideLayouts/slideLayout525.xml"/><Relationship Id="rId10" Type="http://schemas.openxmlformats.org/officeDocument/2006/relationships/slideLayout" Target="../slideLayouts/slideLayout530.xml"/><Relationship Id="rId4" Type="http://schemas.openxmlformats.org/officeDocument/2006/relationships/slideLayout" Target="../slideLayouts/slideLayout524.xml"/><Relationship Id="rId9"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39.xml"/><Relationship Id="rId3" Type="http://schemas.openxmlformats.org/officeDocument/2006/relationships/slideLayout" Target="../slideLayouts/slideLayout534.xml"/><Relationship Id="rId7" Type="http://schemas.openxmlformats.org/officeDocument/2006/relationships/slideLayout" Target="../slideLayouts/slideLayout538.xml"/><Relationship Id="rId12" Type="http://schemas.openxmlformats.org/officeDocument/2006/relationships/theme" Target="../theme/theme50.xml"/><Relationship Id="rId2" Type="http://schemas.openxmlformats.org/officeDocument/2006/relationships/slideLayout" Target="../slideLayouts/slideLayout533.xm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5" Type="http://schemas.openxmlformats.org/officeDocument/2006/relationships/slideLayout" Target="../slideLayouts/slideLayout536.xml"/><Relationship Id="rId10" Type="http://schemas.openxmlformats.org/officeDocument/2006/relationships/slideLayout" Target="../slideLayouts/slideLayout541.xml"/><Relationship Id="rId4" Type="http://schemas.openxmlformats.org/officeDocument/2006/relationships/slideLayout" Target="../slideLayouts/slideLayout535.xml"/><Relationship Id="rId9" Type="http://schemas.openxmlformats.org/officeDocument/2006/relationships/slideLayout" Target="../slideLayouts/slideLayout540.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0.xml"/><Relationship Id="rId13" Type="http://schemas.openxmlformats.org/officeDocument/2006/relationships/image" Target="../media/image1.png"/><Relationship Id="rId3" Type="http://schemas.openxmlformats.org/officeDocument/2006/relationships/slideLayout" Target="../slideLayouts/slideLayout545.xml"/><Relationship Id="rId7" Type="http://schemas.openxmlformats.org/officeDocument/2006/relationships/slideLayout" Target="../slideLayouts/slideLayout549.xml"/><Relationship Id="rId12" Type="http://schemas.openxmlformats.org/officeDocument/2006/relationships/theme" Target="../theme/theme51.xml"/><Relationship Id="rId2" Type="http://schemas.openxmlformats.org/officeDocument/2006/relationships/slideLayout" Target="../slideLayouts/slideLayout544.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slideLayout" Target="../slideLayouts/slideLayout553.xml"/><Relationship Id="rId5" Type="http://schemas.openxmlformats.org/officeDocument/2006/relationships/slideLayout" Target="../slideLayouts/slideLayout547.xml"/><Relationship Id="rId10" Type="http://schemas.openxmlformats.org/officeDocument/2006/relationships/slideLayout" Target="../slideLayouts/slideLayout552.xml"/><Relationship Id="rId4" Type="http://schemas.openxmlformats.org/officeDocument/2006/relationships/slideLayout" Target="../slideLayouts/slideLayout546.xml"/><Relationship Id="rId9" Type="http://schemas.openxmlformats.org/officeDocument/2006/relationships/slideLayout" Target="../slideLayouts/slideLayout5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1.xml"/><Relationship Id="rId13" Type="http://schemas.openxmlformats.org/officeDocument/2006/relationships/image" Target="../media/image1.png"/><Relationship Id="rId3" Type="http://schemas.openxmlformats.org/officeDocument/2006/relationships/slideLayout" Target="../slideLayouts/slideLayout556.xml"/><Relationship Id="rId7" Type="http://schemas.openxmlformats.org/officeDocument/2006/relationships/slideLayout" Target="../slideLayouts/slideLayout560.xml"/><Relationship Id="rId12" Type="http://schemas.openxmlformats.org/officeDocument/2006/relationships/theme" Target="../theme/theme52.xml"/><Relationship Id="rId2" Type="http://schemas.openxmlformats.org/officeDocument/2006/relationships/slideLayout" Target="../slideLayouts/slideLayout555.xml"/><Relationship Id="rId1" Type="http://schemas.openxmlformats.org/officeDocument/2006/relationships/slideLayout" Target="../slideLayouts/slideLayout554.xml"/><Relationship Id="rId6" Type="http://schemas.openxmlformats.org/officeDocument/2006/relationships/slideLayout" Target="../slideLayouts/slideLayout559.xml"/><Relationship Id="rId11" Type="http://schemas.openxmlformats.org/officeDocument/2006/relationships/slideLayout" Target="../slideLayouts/slideLayout564.xml"/><Relationship Id="rId5" Type="http://schemas.openxmlformats.org/officeDocument/2006/relationships/slideLayout" Target="../slideLayouts/slideLayout558.xml"/><Relationship Id="rId10" Type="http://schemas.openxmlformats.org/officeDocument/2006/relationships/slideLayout" Target="../slideLayouts/slideLayout563.xml"/><Relationship Id="rId4" Type="http://schemas.openxmlformats.org/officeDocument/2006/relationships/slideLayout" Target="../slideLayouts/slideLayout557.xml"/><Relationship Id="rId9" Type="http://schemas.openxmlformats.org/officeDocument/2006/relationships/slideLayout" Target="../slideLayouts/slideLayout56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2.xml"/><Relationship Id="rId13" Type="http://schemas.openxmlformats.org/officeDocument/2006/relationships/theme" Target="../theme/theme53.xml"/><Relationship Id="rId3" Type="http://schemas.openxmlformats.org/officeDocument/2006/relationships/slideLayout" Target="../slideLayouts/slideLayout567.xml"/><Relationship Id="rId7" Type="http://schemas.openxmlformats.org/officeDocument/2006/relationships/slideLayout" Target="../slideLayouts/slideLayout571.xml"/><Relationship Id="rId12" Type="http://schemas.openxmlformats.org/officeDocument/2006/relationships/slideLayout" Target="../slideLayouts/slideLayout576.xml"/><Relationship Id="rId2" Type="http://schemas.openxmlformats.org/officeDocument/2006/relationships/slideLayout" Target="../slideLayouts/slideLayout566.xml"/><Relationship Id="rId1" Type="http://schemas.openxmlformats.org/officeDocument/2006/relationships/slideLayout" Target="../slideLayouts/slideLayout565.xml"/><Relationship Id="rId6" Type="http://schemas.openxmlformats.org/officeDocument/2006/relationships/slideLayout" Target="../slideLayouts/slideLayout570.xml"/><Relationship Id="rId11" Type="http://schemas.openxmlformats.org/officeDocument/2006/relationships/slideLayout" Target="../slideLayouts/slideLayout575.xml"/><Relationship Id="rId5" Type="http://schemas.openxmlformats.org/officeDocument/2006/relationships/slideLayout" Target="../slideLayouts/slideLayout569.xml"/><Relationship Id="rId10" Type="http://schemas.openxmlformats.org/officeDocument/2006/relationships/slideLayout" Target="../slideLayouts/slideLayout574.xml"/><Relationship Id="rId4" Type="http://schemas.openxmlformats.org/officeDocument/2006/relationships/slideLayout" Target="../slideLayouts/slideLayout568.xml"/><Relationship Id="rId9" Type="http://schemas.openxmlformats.org/officeDocument/2006/relationships/slideLayout" Target="../slideLayouts/slideLayout57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theme" Target="../theme/theme54.xml"/><Relationship Id="rId3" Type="http://schemas.openxmlformats.org/officeDocument/2006/relationships/slideLayout" Target="../slideLayouts/slideLayout579.xml"/><Relationship Id="rId7" Type="http://schemas.openxmlformats.org/officeDocument/2006/relationships/slideLayout" Target="../slideLayouts/slideLayout583.xml"/><Relationship Id="rId12" Type="http://schemas.openxmlformats.org/officeDocument/2006/relationships/slideLayout" Target="../slideLayouts/slideLayout588.xml"/><Relationship Id="rId2" Type="http://schemas.openxmlformats.org/officeDocument/2006/relationships/slideLayout" Target="../slideLayouts/slideLayout578.xml"/><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slideLayout" Target="../slideLayouts/slideLayout587.xml"/><Relationship Id="rId5" Type="http://schemas.openxmlformats.org/officeDocument/2006/relationships/slideLayout" Target="../slideLayouts/slideLayout581.xml"/><Relationship Id="rId10" Type="http://schemas.openxmlformats.org/officeDocument/2006/relationships/slideLayout" Target="../slideLayouts/slideLayout586.xml"/><Relationship Id="rId4" Type="http://schemas.openxmlformats.org/officeDocument/2006/relationships/slideLayout" Target="../slideLayouts/slideLayout580.xml"/><Relationship Id="rId9" Type="http://schemas.openxmlformats.org/officeDocument/2006/relationships/slideLayout" Target="../slideLayouts/slideLayout585.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image" Target="../media/image1.png"/><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theme" Target="../theme/theme55.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theme" Target="../theme/theme56.xml"/><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slideLayout" Target="../slideLayouts/slideLayout611.xml"/><Relationship Id="rId2" Type="http://schemas.openxmlformats.org/officeDocument/2006/relationships/slideLayout" Target="../slideLayouts/slideLayout601.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0" Type="http://schemas.openxmlformats.org/officeDocument/2006/relationships/slideLayout" Target="../slideLayouts/slideLayout609.xml"/><Relationship Id="rId4" Type="http://schemas.openxmlformats.org/officeDocument/2006/relationships/slideLayout" Target="../slideLayouts/slideLayout603.xml"/><Relationship Id="rId9" Type="http://schemas.openxmlformats.org/officeDocument/2006/relationships/slideLayout" Target="../slideLayouts/slideLayout608.xml"/><Relationship Id="rId14" Type="http://schemas.openxmlformats.org/officeDocument/2006/relationships/image" Target="../media/image1.png"/></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9.xml"/><Relationship Id="rId13" Type="http://schemas.openxmlformats.org/officeDocument/2006/relationships/image" Target="../media/image1.png"/><Relationship Id="rId3" Type="http://schemas.openxmlformats.org/officeDocument/2006/relationships/slideLayout" Target="../slideLayouts/slideLayout614.xml"/><Relationship Id="rId7" Type="http://schemas.openxmlformats.org/officeDocument/2006/relationships/slideLayout" Target="../slideLayouts/slideLayout618.xml"/><Relationship Id="rId12" Type="http://schemas.openxmlformats.org/officeDocument/2006/relationships/theme" Target="../theme/theme57.xml"/><Relationship Id="rId2" Type="http://schemas.openxmlformats.org/officeDocument/2006/relationships/slideLayout" Target="../slideLayouts/slideLayout613.xml"/><Relationship Id="rId1" Type="http://schemas.openxmlformats.org/officeDocument/2006/relationships/slideLayout" Target="../slideLayouts/slideLayout612.xml"/><Relationship Id="rId6" Type="http://schemas.openxmlformats.org/officeDocument/2006/relationships/slideLayout" Target="../slideLayouts/slideLayout617.xml"/><Relationship Id="rId11" Type="http://schemas.openxmlformats.org/officeDocument/2006/relationships/slideLayout" Target="../slideLayouts/slideLayout622.xml"/><Relationship Id="rId5" Type="http://schemas.openxmlformats.org/officeDocument/2006/relationships/slideLayout" Target="../slideLayouts/slideLayout616.xml"/><Relationship Id="rId10" Type="http://schemas.openxmlformats.org/officeDocument/2006/relationships/slideLayout" Target="../slideLayouts/slideLayout621.xml"/><Relationship Id="rId4" Type="http://schemas.openxmlformats.org/officeDocument/2006/relationships/slideLayout" Target="../slideLayouts/slideLayout615.xml"/><Relationship Id="rId9" Type="http://schemas.openxmlformats.org/officeDocument/2006/relationships/slideLayout" Target="../slideLayouts/slideLayout620.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0.xml"/><Relationship Id="rId13" Type="http://schemas.openxmlformats.org/officeDocument/2006/relationships/image" Target="../media/image1.png"/><Relationship Id="rId3" Type="http://schemas.openxmlformats.org/officeDocument/2006/relationships/slideLayout" Target="../slideLayouts/slideLayout625.xml"/><Relationship Id="rId7" Type="http://schemas.openxmlformats.org/officeDocument/2006/relationships/slideLayout" Target="../slideLayouts/slideLayout629.xml"/><Relationship Id="rId12" Type="http://schemas.openxmlformats.org/officeDocument/2006/relationships/theme" Target="../theme/theme58.xml"/><Relationship Id="rId2" Type="http://schemas.openxmlformats.org/officeDocument/2006/relationships/slideLayout" Target="../slideLayouts/slideLayout624.xml"/><Relationship Id="rId1" Type="http://schemas.openxmlformats.org/officeDocument/2006/relationships/slideLayout" Target="../slideLayouts/slideLayout623.xml"/><Relationship Id="rId6" Type="http://schemas.openxmlformats.org/officeDocument/2006/relationships/slideLayout" Target="../slideLayouts/slideLayout628.xml"/><Relationship Id="rId11" Type="http://schemas.openxmlformats.org/officeDocument/2006/relationships/slideLayout" Target="../slideLayouts/slideLayout633.xml"/><Relationship Id="rId5" Type="http://schemas.openxmlformats.org/officeDocument/2006/relationships/slideLayout" Target="../slideLayouts/slideLayout627.xml"/><Relationship Id="rId10" Type="http://schemas.openxmlformats.org/officeDocument/2006/relationships/slideLayout" Target="../slideLayouts/slideLayout632.xml"/><Relationship Id="rId4" Type="http://schemas.openxmlformats.org/officeDocument/2006/relationships/slideLayout" Target="../slideLayouts/slideLayout626.xml"/><Relationship Id="rId9" Type="http://schemas.openxmlformats.org/officeDocument/2006/relationships/slideLayout" Target="../slideLayouts/slideLayout631.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1.xml"/><Relationship Id="rId13" Type="http://schemas.openxmlformats.org/officeDocument/2006/relationships/theme" Target="../theme/theme59.xml"/><Relationship Id="rId3" Type="http://schemas.openxmlformats.org/officeDocument/2006/relationships/slideLayout" Target="../slideLayouts/slideLayout636.xml"/><Relationship Id="rId7" Type="http://schemas.openxmlformats.org/officeDocument/2006/relationships/slideLayout" Target="../slideLayouts/slideLayout640.xml"/><Relationship Id="rId12" Type="http://schemas.openxmlformats.org/officeDocument/2006/relationships/slideLayout" Target="../slideLayouts/slideLayout645.xml"/><Relationship Id="rId2" Type="http://schemas.openxmlformats.org/officeDocument/2006/relationships/slideLayout" Target="../slideLayouts/slideLayout635.xml"/><Relationship Id="rId1" Type="http://schemas.openxmlformats.org/officeDocument/2006/relationships/slideLayout" Target="../slideLayouts/slideLayout634.xml"/><Relationship Id="rId6" Type="http://schemas.openxmlformats.org/officeDocument/2006/relationships/slideLayout" Target="../slideLayouts/slideLayout639.xml"/><Relationship Id="rId11" Type="http://schemas.openxmlformats.org/officeDocument/2006/relationships/slideLayout" Target="../slideLayouts/slideLayout644.xml"/><Relationship Id="rId5" Type="http://schemas.openxmlformats.org/officeDocument/2006/relationships/slideLayout" Target="../slideLayouts/slideLayout638.xml"/><Relationship Id="rId10" Type="http://schemas.openxmlformats.org/officeDocument/2006/relationships/slideLayout" Target="../slideLayouts/slideLayout643.xml"/><Relationship Id="rId4" Type="http://schemas.openxmlformats.org/officeDocument/2006/relationships/slideLayout" Target="../slideLayouts/slideLayout637.xml"/><Relationship Id="rId9" Type="http://schemas.openxmlformats.org/officeDocument/2006/relationships/slideLayout" Target="../slideLayouts/slideLayout642.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3.xml"/><Relationship Id="rId13" Type="http://schemas.openxmlformats.org/officeDocument/2006/relationships/image" Target="../media/image1.png"/><Relationship Id="rId3" Type="http://schemas.openxmlformats.org/officeDocument/2006/relationships/slideLayout" Target="../slideLayouts/slideLayout648.xml"/><Relationship Id="rId7" Type="http://schemas.openxmlformats.org/officeDocument/2006/relationships/slideLayout" Target="../slideLayouts/slideLayout652.xml"/><Relationship Id="rId12" Type="http://schemas.openxmlformats.org/officeDocument/2006/relationships/theme" Target="../theme/theme60.xml"/><Relationship Id="rId2" Type="http://schemas.openxmlformats.org/officeDocument/2006/relationships/slideLayout" Target="../slideLayouts/slideLayout647.xml"/><Relationship Id="rId1" Type="http://schemas.openxmlformats.org/officeDocument/2006/relationships/slideLayout" Target="../slideLayouts/slideLayout646.xml"/><Relationship Id="rId6" Type="http://schemas.openxmlformats.org/officeDocument/2006/relationships/slideLayout" Target="../slideLayouts/slideLayout651.xml"/><Relationship Id="rId11" Type="http://schemas.openxmlformats.org/officeDocument/2006/relationships/slideLayout" Target="../slideLayouts/slideLayout656.xml"/><Relationship Id="rId5" Type="http://schemas.openxmlformats.org/officeDocument/2006/relationships/slideLayout" Target="../slideLayouts/slideLayout650.xml"/><Relationship Id="rId10" Type="http://schemas.openxmlformats.org/officeDocument/2006/relationships/slideLayout" Target="../slideLayouts/slideLayout655.xml"/><Relationship Id="rId4" Type="http://schemas.openxmlformats.org/officeDocument/2006/relationships/slideLayout" Target="../slideLayouts/slideLayout649.xml"/><Relationship Id="rId9" Type="http://schemas.openxmlformats.org/officeDocument/2006/relationships/slideLayout" Target="../slideLayouts/slideLayout654.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4.xml"/><Relationship Id="rId13" Type="http://schemas.openxmlformats.org/officeDocument/2006/relationships/image" Target="../media/image1.png"/><Relationship Id="rId3" Type="http://schemas.openxmlformats.org/officeDocument/2006/relationships/slideLayout" Target="../slideLayouts/slideLayout659.xml"/><Relationship Id="rId7" Type="http://schemas.openxmlformats.org/officeDocument/2006/relationships/slideLayout" Target="../slideLayouts/slideLayout663.xml"/><Relationship Id="rId12" Type="http://schemas.openxmlformats.org/officeDocument/2006/relationships/theme" Target="../theme/theme61.xml"/><Relationship Id="rId2" Type="http://schemas.openxmlformats.org/officeDocument/2006/relationships/slideLayout" Target="../slideLayouts/slideLayout658.xml"/><Relationship Id="rId1" Type="http://schemas.openxmlformats.org/officeDocument/2006/relationships/slideLayout" Target="../slideLayouts/slideLayout657.xml"/><Relationship Id="rId6" Type="http://schemas.openxmlformats.org/officeDocument/2006/relationships/slideLayout" Target="../slideLayouts/slideLayout662.xml"/><Relationship Id="rId11" Type="http://schemas.openxmlformats.org/officeDocument/2006/relationships/slideLayout" Target="../slideLayouts/slideLayout667.xml"/><Relationship Id="rId5" Type="http://schemas.openxmlformats.org/officeDocument/2006/relationships/slideLayout" Target="../slideLayouts/slideLayout661.xml"/><Relationship Id="rId10" Type="http://schemas.openxmlformats.org/officeDocument/2006/relationships/slideLayout" Target="../slideLayouts/slideLayout666.xml"/><Relationship Id="rId4" Type="http://schemas.openxmlformats.org/officeDocument/2006/relationships/slideLayout" Target="../slideLayouts/slideLayout660.xml"/><Relationship Id="rId9" Type="http://schemas.openxmlformats.org/officeDocument/2006/relationships/slideLayout" Target="../slideLayouts/slideLayout665.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5.xml"/><Relationship Id="rId13" Type="http://schemas.openxmlformats.org/officeDocument/2006/relationships/image" Target="../media/image1.png"/><Relationship Id="rId3" Type="http://schemas.openxmlformats.org/officeDocument/2006/relationships/slideLayout" Target="../slideLayouts/slideLayout670.xml"/><Relationship Id="rId7" Type="http://schemas.openxmlformats.org/officeDocument/2006/relationships/slideLayout" Target="../slideLayouts/slideLayout674.xml"/><Relationship Id="rId12" Type="http://schemas.openxmlformats.org/officeDocument/2006/relationships/theme" Target="../theme/theme62.xml"/><Relationship Id="rId2" Type="http://schemas.openxmlformats.org/officeDocument/2006/relationships/slideLayout" Target="../slideLayouts/slideLayout669.xml"/><Relationship Id="rId1" Type="http://schemas.openxmlformats.org/officeDocument/2006/relationships/slideLayout" Target="../slideLayouts/slideLayout668.xml"/><Relationship Id="rId6" Type="http://schemas.openxmlformats.org/officeDocument/2006/relationships/slideLayout" Target="../slideLayouts/slideLayout673.xml"/><Relationship Id="rId11" Type="http://schemas.openxmlformats.org/officeDocument/2006/relationships/slideLayout" Target="../slideLayouts/slideLayout678.xml"/><Relationship Id="rId5" Type="http://schemas.openxmlformats.org/officeDocument/2006/relationships/slideLayout" Target="../slideLayouts/slideLayout672.xml"/><Relationship Id="rId10" Type="http://schemas.openxmlformats.org/officeDocument/2006/relationships/slideLayout" Target="../slideLayouts/slideLayout677.xml"/><Relationship Id="rId4" Type="http://schemas.openxmlformats.org/officeDocument/2006/relationships/slideLayout" Target="../slideLayouts/slideLayout671.xml"/><Relationship Id="rId9" Type="http://schemas.openxmlformats.org/officeDocument/2006/relationships/slideLayout" Target="../slideLayouts/slideLayout676.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86.xml"/><Relationship Id="rId3" Type="http://schemas.openxmlformats.org/officeDocument/2006/relationships/slideLayout" Target="../slideLayouts/slideLayout681.xml"/><Relationship Id="rId7" Type="http://schemas.openxmlformats.org/officeDocument/2006/relationships/slideLayout" Target="../slideLayouts/slideLayout685.xml"/><Relationship Id="rId12" Type="http://schemas.openxmlformats.org/officeDocument/2006/relationships/theme" Target="../theme/theme63.xml"/><Relationship Id="rId2" Type="http://schemas.openxmlformats.org/officeDocument/2006/relationships/slideLayout" Target="../slideLayouts/slideLayout680.xml"/><Relationship Id="rId1" Type="http://schemas.openxmlformats.org/officeDocument/2006/relationships/slideLayout" Target="../slideLayouts/slideLayout679.xml"/><Relationship Id="rId6" Type="http://schemas.openxmlformats.org/officeDocument/2006/relationships/slideLayout" Target="../slideLayouts/slideLayout684.xml"/><Relationship Id="rId11" Type="http://schemas.openxmlformats.org/officeDocument/2006/relationships/slideLayout" Target="../slideLayouts/slideLayout689.xml"/><Relationship Id="rId5" Type="http://schemas.openxmlformats.org/officeDocument/2006/relationships/slideLayout" Target="../slideLayouts/slideLayout683.xml"/><Relationship Id="rId10" Type="http://schemas.openxmlformats.org/officeDocument/2006/relationships/slideLayout" Target="../slideLayouts/slideLayout688.xml"/><Relationship Id="rId4" Type="http://schemas.openxmlformats.org/officeDocument/2006/relationships/slideLayout" Target="../slideLayouts/slideLayout682.xml"/><Relationship Id="rId9" Type="http://schemas.openxmlformats.org/officeDocument/2006/relationships/slideLayout" Target="../slideLayouts/slideLayout687.xml"/></Relationships>
</file>

<file path=ppt/slideMasters/_rels/slideMaster64.xml.rels><?xml version="1.0" encoding="UTF-8" standalone="yes"?>
<Relationships xmlns="http://schemas.openxmlformats.org/package/2006/relationships"><Relationship Id="rId3" Type="http://schemas.openxmlformats.org/officeDocument/2006/relationships/theme" Target="../theme/theme64.xml"/><Relationship Id="rId2" Type="http://schemas.openxmlformats.org/officeDocument/2006/relationships/slideLayout" Target="../slideLayouts/slideLayout691.xml"/><Relationship Id="rId1" Type="http://schemas.openxmlformats.org/officeDocument/2006/relationships/slideLayout" Target="../slideLayouts/slideLayout690.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99.xml"/><Relationship Id="rId13" Type="http://schemas.openxmlformats.org/officeDocument/2006/relationships/theme" Target="../theme/theme65.xml"/><Relationship Id="rId3" Type="http://schemas.openxmlformats.org/officeDocument/2006/relationships/slideLayout" Target="../slideLayouts/slideLayout694.xml"/><Relationship Id="rId7" Type="http://schemas.openxmlformats.org/officeDocument/2006/relationships/slideLayout" Target="../slideLayouts/slideLayout698.xml"/><Relationship Id="rId12" Type="http://schemas.openxmlformats.org/officeDocument/2006/relationships/slideLayout" Target="../slideLayouts/slideLayout703.xml"/><Relationship Id="rId2" Type="http://schemas.openxmlformats.org/officeDocument/2006/relationships/slideLayout" Target="../slideLayouts/slideLayout693.xml"/><Relationship Id="rId1" Type="http://schemas.openxmlformats.org/officeDocument/2006/relationships/slideLayout" Target="../slideLayouts/slideLayout692.xml"/><Relationship Id="rId6" Type="http://schemas.openxmlformats.org/officeDocument/2006/relationships/slideLayout" Target="../slideLayouts/slideLayout697.xml"/><Relationship Id="rId11" Type="http://schemas.openxmlformats.org/officeDocument/2006/relationships/slideLayout" Target="../slideLayouts/slideLayout702.xml"/><Relationship Id="rId5" Type="http://schemas.openxmlformats.org/officeDocument/2006/relationships/slideLayout" Target="../slideLayouts/slideLayout696.xml"/><Relationship Id="rId10" Type="http://schemas.openxmlformats.org/officeDocument/2006/relationships/slideLayout" Target="../slideLayouts/slideLayout701.xml"/><Relationship Id="rId4" Type="http://schemas.openxmlformats.org/officeDocument/2006/relationships/slideLayout" Target="../slideLayouts/slideLayout695.xml"/><Relationship Id="rId9" Type="http://schemas.openxmlformats.org/officeDocument/2006/relationships/slideLayout" Target="../slideLayouts/slideLayout700.xml"/><Relationship Id="rId14" Type="http://schemas.openxmlformats.org/officeDocument/2006/relationships/image" Target="../media/image1.png"/></Relationships>
</file>

<file path=ppt/slideMasters/_rels/slideMaster66.xml.rels><?xml version="1.0" encoding="UTF-8" standalone="yes"?>
<Relationships xmlns="http://schemas.openxmlformats.org/package/2006/relationships"><Relationship Id="rId3" Type="http://schemas.openxmlformats.org/officeDocument/2006/relationships/slideLayout" Target="../slideLayouts/slideLayout706.xml"/><Relationship Id="rId2" Type="http://schemas.openxmlformats.org/officeDocument/2006/relationships/slideLayout" Target="../slideLayouts/slideLayout705.xml"/><Relationship Id="rId1" Type="http://schemas.openxmlformats.org/officeDocument/2006/relationships/slideLayout" Target="../slideLayouts/slideLayout704.xml"/><Relationship Id="rId6" Type="http://schemas.openxmlformats.org/officeDocument/2006/relationships/theme" Target="../theme/theme66.xml"/><Relationship Id="rId5" Type="http://schemas.openxmlformats.org/officeDocument/2006/relationships/slideLayout" Target="../slideLayouts/slideLayout708.xml"/><Relationship Id="rId4" Type="http://schemas.openxmlformats.org/officeDocument/2006/relationships/slideLayout" Target="../slideLayouts/slideLayout707.xml"/></Relationships>
</file>

<file path=ppt/slideMasters/_rels/slideMaster67.xml.rels><?xml version="1.0" encoding="UTF-8" standalone="yes"?>
<Relationships xmlns="http://schemas.openxmlformats.org/package/2006/relationships"><Relationship Id="rId3" Type="http://schemas.openxmlformats.org/officeDocument/2006/relationships/slideLayout" Target="../slideLayouts/slideLayout711.xml"/><Relationship Id="rId2" Type="http://schemas.openxmlformats.org/officeDocument/2006/relationships/slideLayout" Target="../slideLayouts/slideLayout710.xml"/><Relationship Id="rId1" Type="http://schemas.openxmlformats.org/officeDocument/2006/relationships/slideLayout" Target="../slideLayouts/slideLayout709.xml"/><Relationship Id="rId5" Type="http://schemas.openxmlformats.org/officeDocument/2006/relationships/theme" Target="../theme/theme67.xml"/><Relationship Id="rId4" Type="http://schemas.openxmlformats.org/officeDocument/2006/relationships/slideLayout" Target="../slideLayouts/slideLayout712.xml"/></Relationships>
</file>

<file path=ppt/slideMasters/_rels/slideMaster68.xml.rels><?xml version="1.0" encoding="UTF-8" standalone="yes"?>
<Relationships xmlns="http://schemas.openxmlformats.org/package/2006/relationships"><Relationship Id="rId3" Type="http://schemas.openxmlformats.org/officeDocument/2006/relationships/theme" Target="../theme/theme68.xml"/><Relationship Id="rId2" Type="http://schemas.openxmlformats.org/officeDocument/2006/relationships/slideLayout" Target="../slideLayouts/slideLayout714.xml"/><Relationship Id="rId1" Type="http://schemas.openxmlformats.org/officeDocument/2006/relationships/slideLayout" Target="../slideLayouts/slideLayout713.xml"/></Relationships>
</file>

<file path=ppt/slideMasters/_rels/slideMaster69.xml.rels><?xml version="1.0" encoding="UTF-8" standalone="yes"?>
<Relationships xmlns="http://schemas.openxmlformats.org/package/2006/relationships"><Relationship Id="rId3" Type="http://schemas.openxmlformats.org/officeDocument/2006/relationships/slideLayout" Target="../slideLayouts/slideLayout717.xml"/><Relationship Id="rId2" Type="http://schemas.openxmlformats.org/officeDocument/2006/relationships/slideLayout" Target="../slideLayouts/slideLayout716.xml"/><Relationship Id="rId1" Type="http://schemas.openxmlformats.org/officeDocument/2006/relationships/slideLayout" Target="../slideLayouts/slideLayout715.xml"/><Relationship Id="rId5" Type="http://schemas.openxmlformats.org/officeDocument/2006/relationships/theme" Target="../theme/theme69.xml"/><Relationship Id="rId4" Type="http://schemas.openxmlformats.org/officeDocument/2006/relationships/slideLayout" Target="../slideLayouts/slideLayout7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5.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pn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theme" Target="../theme/theme70.xml"/><Relationship Id="rId2" Type="http://schemas.openxmlformats.org/officeDocument/2006/relationships/slideLayout" Target="../slideLayouts/slideLayout720.xml"/><Relationship Id="rId1" Type="http://schemas.openxmlformats.org/officeDocument/2006/relationships/slideLayout" Target="../slideLayouts/slideLayout71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a:solidFill>
                  <a:srgbClr val="000000"/>
                </a:solidFill>
              </a:rPr>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8009255"/>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5848122"/>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921638257"/>
      </p:ext>
    </p:extLst>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227335F6-6954-3C40-A4A8-B5A9BB3542FD}"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43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4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58000284"/>
      </p:ext>
    </p:extLst>
  </p:cSld>
  <p:clrMap bg1="lt1" tx1="dk1" bg2="lt2" tx2="dk2" accent1="accent1" accent2="accent2" accent3="accent3" accent4="accent4" accent5="accent5" accent6="accent6" hlink="hlink" folHlink="folHlink"/>
  <p:sldLayoutIdLst>
    <p:sldLayoutId id="2147485653" r:id="rId1"/>
    <p:sldLayoutId id="2147485654" r:id="rId2"/>
    <p:sldLayoutId id="2147485655" r:id="rId3"/>
    <p:sldLayoutId id="2147485656" r:id="rId4"/>
    <p:sldLayoutId id="2147485657" r:id="rId5"/>
    <p:sldLayoutId id="2147485658" r:id="rId6"/>
    <p:sldLayoutId id="2147485659" r:id="rId7"/>
    <p:sldLayoutId id="2147485660" r:id="rId8"/>
    <p:sldLayoutId id="2147485661" r:id="rId9"/>
    <p:sldLayoutId id="2147485662" r:id="rId10"/>
    <p:sldLayoutId id="2147485663" r:id="rId11"/>
    <p:sldLayoutId id="2147485664"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2826778"/>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 id="2147485677"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8738813"/>
      </p:ext>
    </p:extLst>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 id="2147485726"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2025. 6. 7.</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377926446"/>
      </p:ext>
    </p:extLst>
  </p:cSld>
  <p:clrMap bg1="lt1" tx1="dk1" bg2="lt2" tx2="dk2" accent1="accent1" accent2="accent2" accent3="accent3" accent4="accent4" accent5="accent5" accent6="accent6" hlink="hlink" folHlink="folHlink"/>
  <p:sldLayoutIdLst>
    <p:sldLayoutId id="2147486473" r:id="rId1"/>
    <p:sldLayoutId id="2147486474" r:id="rId2"/>
    <p:sldLayoutId id="2147486475" r:id="rId3"/>
    <p:sldLayoutId id="2147486476" r:id="rId4"/>
    <p:sldLayoutId id="2147486477" r:id="rId5"/>
    <p:sldLayoutId id="2147486478" r:id="rId6"/>
    <p:sldLayoutId id="2147486479" r:id="rId7"/>
  </p:sldLayoutIdLst>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18258153"/>
      </p:ext>
    </p:extLst>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494495"/>
      </p:ext>
    </p:extLst>
  </p:cSld>
  <p:clrMap bg1="lt1" tx1="dk1" bg2="lt2" tx2="dk2" accent1="accent1" accent2="accent2" accent3="accent3" accent4="accent4" accent5="accent5" accent6="accent6" hlink="hlink" folHlink="folHlink"/>
  <p:sldLayoutIdLst>
    <p:sldLayoutId id="2147486872" r:id="rId1"/>
    <p:sldLayoutId id="2147486873" r:id="rId2"/>
    <p:sldLayoutId id="2147486874" r:id="rId3"/>
    <p:sldLayoutId id="2147486875" r:id="rId4"/>
    <p:sldLayoutId id="2147486876" r:id="rId5"/>
    <p:sldLayoutId id="2147486877" r:id="rId6"/>
    <p:sldLayoutId id="2147486878" r:id="rId7"/>
    <p:sldLayoutId id="2147486879" r:id="rId8"/>
    <p:sldLayoutId id="2147486880" r:id="rId9"/>
    <p:sldLayoutId id="2147486881" r:id="rId10"/>
    <p:sldLayoutId id="2147486882"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107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B223C560-0E5F-EA4E-BC8F-576A57968152}" type="slidenum">
              <a:rPr lang="en-US" altLang="en-US"/>
              <a:pPr>
                <a:defRPr/>
              </a:pPr>
              <a:t>‹#›</a:t>
            </a:fld>
            <a:endParaRPr lang="en-US" altLang="en-US"/>
          </a:p>
        </p:txBody>
      </p:sp>
      <p:sp>
        <p:nvSpPr>
          <p:cNvPr id="13107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10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3108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93472234"/>
      </p:ext>
    </p:extLst>
  </p:cSld>
  <p:clrMap bg1="lt1" tx1="dk1" bg2="lt2" tx2="dk2" accent1="accent1" accent2="accent2" accent3="accent3" accent4="accent4" accent5="accent5" accent6="accent6" hlink="hlink" folHlink="folHlink"/>
  <p:sldLayoutIdLst>
    <p:sldLayoutId id="2147487121" r:id="rId1"/>
    <p:sldLayoutId id="2147487122" r:id="rId2"/>
    <p:sldLayoutId id="2147487123" r:id="rId3"/>
    <p:sldLayoutId id="2147487124" r:id="rId4"/>
    <p:sldLayoutId id="2147487125" r:id="rId5"/>
    <p:sldLayoutId id="2147487126" r:id="rId6"/>
    <p:sldLayoutId id="2147487127" r:id="rId7"/>
    <p:sldLayoutId id="2147487128" r:id="rId8"/>
    <p:sldLayoutId id="2147487129" r:id="rId9"/>
    <p:sldLayoutId id="2147487130" r:id="rId10"/>
    <p:sldLayoutId id="21474871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929406329"/>
      </p:ext>
    </p:extLst>
  </p:cSld>
  <p:clrMap bg1="lt1" tx1="dk1" bg2="lt2" tx2="dk2" accent1="accent1" accent2="accent2" accent3="accent3" accent4="accent4" accent5="accent5" accent6="accent6" hlink="hlink" folHlink="folHlink"/>
  <p:sldLayoutIdLst>
    <p:sldLayoutId id="2147487145" r:id="rId1"/>
    <p:sldLayoutId id="2147487146" r:id="rId2"/>
    <p:sldLayoutId id="2147487147" r:id="rId3"/>
    <p:sldLayoutId id="2147487148" r:id="rId4"/>
    <p:sldLayoutId id="2147487149" r:id="rId5"/>
    <p:sldLayoutId id="2147487150" r:id="rId6"/>
    <p:sldLayoutId id="2147487151" r:id="rId7"/>
    <p:sldLayoutId id="2147487152" r:id="rId8"/>
    <p:sldLayoutId id="2147487153" r:id="rId9"/>
    <p:sldLayoutId id="2147487154" r:id="rId10"/>
    <p:sldLayoutId id="2147487155" r:id="rId11"/>
    <p:sldLayoutId id="2147487156"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3560839"/>
      </p:ext>
    </p:extLst>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7550987"/>
      </p:ext>
    </p:extLst>
  </p:cSld>
  <p:clrMap bg1="lt1" tx1="dk1" bg2="lt2" tx2="dk2" accent1="accent1" accent2="accent2" accent3="accent3" accent4="accent4" accent5="accent5" accent6="accent6" hlink="hlink" folHlink="folHlink"/>
  <p:sldLayoutIdLst>
    <p:sldLayoutId id="2147487207" r:id="rId1"/>
    <p:sldLayoutId id="2147487208" r:id="rId2"/>
    <p:sldLayoutId id="2147487209" r:id="rId3"/>
    <p:sldLayoutId id="2147487210" r:id="rId4"/>
    <p:sldLayoutId id="2147487211" r:id="rId5"/>
    <p:sldLayoutId id="2147487212" r:id="rId6"/>
    <p:sldLayoutId id="2147487213" r:id="rId7"/>
    <p:sldLayoutId id="2147487214" r:id="rId8"/>
    <p:sldLayoutId id="2147487215" r:id="rId9"/>
    <p:sldLayoutId id="2147487216" r:id="rId10"/>
    <p:sldLayoutId id="2147487217"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94431041"/>
      </p:ext>
    </p:extLst>
  </p:cSld>
  <p:clrMap bg1="lt1" tx1="dk1" bg2="lt2" tx2="dk2" accent1="accent1" accent2="accent2" accent3="accent3" accent4="accent4" accent5="accent5" accent6="accent6" hlink="hlink" folHlink="folHlink"/>
  <p:sldLayoutIdLst>
    <p:sldLayoutId id="2147487259" r:id="rId1"/>
    <p:sldLayoutId id="2147487260" r:id="rId2"/>
    <p:sldLayoutId id="2147487261" r:id="rId3"/>
    <p:sldLayoutId id="2147487262" r:id="rId4"/>
    <p:sldLayoutId id="2147487263" r:id="rId5"/>
    <p:sldLayoutId id="2147487264" r:id="rId6"/>
    <p:sldLayoutId id="2147487265" r:id="rId7"/>
    <p:sldLayoutId id="2147487266" r:id="rId8"/>
    <p:sldLayoutId id="2147487267" r:id="rId9"/>
    <p:sldLayoutId id="2147487268" r:id="rId10"/>
    <p:sldLayoutId id="214748726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rPr>
              <a:pPr/>
              <a:t>6/7/25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407785"/>
      </p:ext>
    </p:extLst>
  </p:cSld>
  <p:clrMap bg1="lt1" tx1="dk1" bg2="lt2" tx2="dk2" accent1="accent1" accent2="accent2" accent3="accent3" accent4="accent4" accent5="accent5" accent6="accent6" hlink="hlink" folHlink="folHlink"/>
  <p:sldLayoutIdLst>
    <p:sldLayoutId id="2147487460" r:id="rId1"/>
    <p:sldLayoutId id="2147487461" r:id="rId2"/>
    <p:sldLayoutId id="2147487462" r:id="rId3"/>
    <p:sldLayoutId id="2147487463" r:id="rId4"/>
    <p:sldLayoutId id="2147487464" r:id="rId5"/>
    <p:sldLayoutId id="2147487465" r:id="rId6"/>
    <p:sldLayoutId id="2147487466" r:id="rId7"/>
    <p:sldLayoutId id="2147487467" r:id="rId8"/>
    <p:sldLayoutId id="2147487468" r:id="rId9"/>
    <p:sldLayoutId id="2147487469" r:id="rId10"/>
    <p:sldLayoutId id="214748747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1377622706"/>
      </p:ext>
    </p:extLst>
  </p:cSld>
  <p:clrMap bg1="lt1" tx1="dk1" bg2="lt2" tx2="dk2" accent1="accent1" accent2="accent2" accent3="accent3" accent4="accent4" accent5="accent5" accent6="accent6" hlink="hlink" folHlink="folHlink"/>
  <p:sldLayoutIdLst>
    <p:sldLayoutId id="2147487472" r:id="rId1"/>
    <p:sldLayoutId id="2147487473" r:id="rId2"/>
    <p:sldLayoutId id="2147487474" r:id="rId3"/>
    <p:sldLayoutId id="2147487475" r:id="rId4"/>
    <p:sldLayoutId id="2147487476" r:id="rId5"/>
    <p:sldLayoutId id="2147487477" r:id="rId6"/>
    <p:sldLayoutId id="2147487478" r:id="rId7"/>
    <p:sldLayoutId id="2147487479" r:id="rId8"/>
    <p:sldLayoutId id="2147487480" r:id="rId9"/>
    <p:sldLayoutId id="2147487481" r:id="rId10"/>
    <p:sldLayoutId id="2147487482" r:id="rId11"/>
  </p:sldLayoutIdLst>
  <p:transitio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7527537"/>
      </p:ext>
    </p:extLst>
  </p:cSld>
  <p:clrMap bg1="lt1" tx1="dk1" bg2="lt2" tx2="dk2" accent1="accent1" accent2="accent2" accent3="accent3" accent4="accent4" accent5="accent5" accent6="accent6" hlink="hlink" folHlink="folHlink"/>
  <p:sldLayoutIdLst>
    <p:sldLayoutId id="2147487575" r:id="rId1"/>
    <p:sldLayoutId id="2147487576" r:id="rId2"/>
    <p:sldLayoutId id="2147487577" r:id="rId3"/>
    <p:sldLayoutId id="2147487578" r:id="rId4"/>
    <p:sldLayoutId id="2147487579" r:id="rId5"/>
    <p:sldLayoutId id="2147487580" r:id="rId6"/>
    <p:sldLayoutId id="2147487581" r:id="rId7"/>
    <p:sldLayoutId id="2147487582" r:id="rId8"/>
    <p:sldLayoutId id="2147487583" r:id="rId9"/>
    <p:sldLayoutId id="2147487584" r:id="rId10"/>
    <p:sldLayoutId id="214748758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4069023"/>
      </p:ext>
    </p:extLst>
  </p:cSld>
  <p:clrMap bg1="lt1" tx1="dk1" bg2="lt2" tx2="dk2" accent1="accent1" accent2="accent2" accent3="accent3" accent4="accent4" accent5="accent5" accent6="accent6" hlink="hlink" folHlink="folHlink"/>
  <p:sldLayoutIdLst>
    <p:sldLayoutId id="2147487624" r:id="rId1"/>
    <p:sldLayoutId id="2147487625" r:id="rId2"/>
    <p:sldLayoutId id="2147487626" r:id="rId3"/>
    <p:sldLayoutId id="2147487627" r:id="rId4"/>
    <p:sldLayoutId id="2147487628" r:id="rId5"/>
    <p:sldLayoutId id="2147487629" r:id="rId6"/>
    <p:sldLayoutId id="2147487630" r:id="rId7"/>
    <p:sldLayoutId id="2147487631" r:id="rId8"/>
    <p:sldLayoutId id="2147487632" r:id="rId9"/>
    <p:sldLayoutId id="2147487633" r:id="rId10"/>
    <p:sldLayoutId id="214748763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en-US"/>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4CAE9295-42F8-0747-9AE1-33958E89C374}" type="slidenum">
              <a:rPr lang="en-US" smtClean="0">
                <a:solidFill>
                  <a:srgbClr val="000000"/>
                </a:solidFill>
              </a:rPr>
              <a:pPr/>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91276993"/>
      </p:ext>
    </p:extLst>
  </p:cSld>
  <p:clrMap bg1="lt1" tx1="dk1" bg2="lt2" tx2="dk2" accent1="accent1" accent2="accent2" accent3="accent3" accent4="accent4" accent5="accent5" accent6="accent6" hlink="hlink" folHlink="folHlink"/>
  <p:sldLayoutIdLst>
    <p:sldLayoutId id="2147488077" r:id="rId1"/>
    <p:sldLayoutId id="2147488078" r:id="rId2"/>
    <p:sldLayoutId id="2147488079" r:id="rId3"/>
    <p:sldLayoutId id="2147488080" r:id="rId4"/>
    <p:sldLayoutId id="2147488081" r:id="rId5"/>
    <p:sldLayoutId id="2147488082" r:id="rId6"/>
    <p:sldLayoutId id="2147488083" r:id="rId7"/>
    <p:sldLayoutId id="2147488084" r:id="rId8"/>
    <p:sldLayoutId id="2147488085" r:id="rId9"/>
    <p:sldLayoutId id="2147488086" r:id="rId10"/>
    <p:sldLayoutId id="2147488087" r:id="rId11"/>
  </p:sldLayoutIdLst>
  <p:transition/>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492875"/>
            <a:ext cx="1828800" cy="365125"/>
          </a:xfrm>
          <a:prstGeom prst="rect">
            <a:avLst/>
          </a:prstGeom>
          <a:solidFill>
            <a:schemeClr val="bg1"/>
          </a:solidFill>
        </p:spPr>
        <p:txBody>
          <a:bodyPr vert="horz" lIns="91440" tIns="45720" rIns="91440" bIns="45720" rtlCol="0" anchor="ctr"/>
          <a:lstStyle>
            <a:lvl1pPr algn="r">
              <a:defRPr sz="2400" b="1">
                <a:solidFill>
                  <a:srgbClr val="0070C0"/>
                </a:solidFill>
              </a:defRPr>
            </a:lvl1pPr>
          </a:lstStyle>
          <a:p>
            <a:fld id="{BA2D8F13-174C-467F-9D40-7DDEF70CAB8C}" type="slidenum">
              <a:rPr lang="en-US" smtClean="0"/>
              <a:pPr/>
              <a:t>‹#›</a:t>
            </a:fld>
            <a:endParaRPr lang="en-US"/>
          </a:p>
        </p:txBody>
      </p:sp>
    </p:spTree>
    <p:extLst>
      <p:ext uri="{BB962C8B-B14F-4D97-AF65-F5344CB8AC3E}">
        <p14:creationId xmlns:p14="http://schemas.microsoft.com/office/powerpoint/2010/main" val="1081852700"/>
      </p:ext>
    </p:extLst>
  </p:cSld>
  <p:clrMap bg1="lt1" tx1="dk1" bg2="lt2" tx2="dk2" accent1="accent1" accent2="accent2" accent3="accent3" accent4="accent4" accent5="accent5" accent6="accent6" hlink="hlink" folHlink="folHlink"/>
  <p:sldLayoutIdLst>
    <p:sldLayoutId id="2147488128" r:id="rId1"/>
    <p:sldLayoutId id="2147488129" r:id="rId2"/>
    <p:sldLayoutId id="2147488130" r:id="rId3"/>
    <p:sldLayoutId id="2147488131" r:id="rId4"/>
    <p:sldLayoutId id="2147488132" r:id="rId5"/>
    <p:sldLayoutId id="2147488133" r:id="rId6"/>
    <p:sldLayoutId id="2147488134" r:id="rId7"/>
    <p:sldLayoutId id="2147488135" r:id="rId8"/>
    <p:sldLayoutId id="2147488136" r:id="rId9"/>
    <p:sldLayoutId id="2147488137" r:id="rId10"/>
    <p:sldLayoutId id="2147488138" r:id="rId11"/>
  </p:sldLayoutIdLst>
  <p:hf hdr="0" ftr="0" dt="0"/>
  <p:txStyles>
    <p:titleStyle>
      <a:lvl1pPr algn="l" defTabSz="914400" rtl="0" eaLnBrk="1" latinLnBrk="0" hangingPunct="1">
        <a:spcBef>
          <a:spcPct val="0"/>
        </a:spcBef>
        <a:buNone/>
        <a:defRPr sz="40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4035824772"/>
      </p:ext>
    </p:extLst>
  </p:cSld>
  <p:clrMap bg1="lt1" tx1="dk1" bg2="lt2" tx2="dk2" accent1="accent1" accent2="accent2" accent3="accent3" accent4="accent4" accent5="accent5" accent6="accent6" hlink="hlink" folHlink="folHlink"/>
  <p:sldLayoutIdLst>
    <p:sldLayoutId id="2147488153" r:id="rId1"/>
    <p:sldLayoutId id="2147488154" r:id="rId2"/>
    <p:sldLayoutId id="2147488155" r:id="rId3"/>
    <p:sldLayoutId id="2147488156" r:id="rId4"/>
    <p:sldLayoutId id="2147488157" r:id="rId5"/>
    <p:sldLayoutId id="2147488158" r:id="rId6"/>
    <p:sldLayoutId id="2147488159" r:id="rId7"/>
    <p:sldLayoutId id="2147488160" r:id="rId8"/>
    <p:sldLayoutId id="2147488161" r:id="rId9"/>
    <p:sldLayoutId id="2147488162" r:id="rId10"/>
    <p:sldLayoutId id="214748816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latin typeface="Tahoma"/>
            </a:endParaRPr>
          </a:p>
        </p:txBody>
      </p:sp>
    </p:spTree>
    <p:extLst>
      <p:ext uri="{BB962C8B-B14F-4D97-AF65-F5344CB8AC3E}">
        <p14:creationId xmlns:p14="http://schemas.microsoft.com/office/powerpoint/2010/main" val="4254399577"/>
      </p:ext>
    </p:extLst>
  </p:cSld>
  <p:clrMap bg1="lt1" tx1="dk1" bg2="lt2" tx2="dk2" accent1="accent1" accent2="accent2" accent3="accent3" accent4="accent4" accent5="accent5" accent6="accent6" hlink="hlink" folHlink="folHlink"/>
  <p:sldLayoutIdLst>
    <p:sldLayoutId id="2147488165" r:id="rId1"/>
    <p:sldLayoutId id="2147488166" r:id="rId2"/>
    <p:sldLayoutId id="2147488167" r:id="rId3"/>
    <p:sldLayoutId id="2147488168" r:id="rId4"/>
    <p:sldLayoutId id="2147488169" r:id="rId5"/>
    <p:sldLayoutId id="2147488170" r:id="rId6"/>
    <p:sldLayoutId id="2147488171" r:id="rId7"/>
    <p:sldLayoutId id="2147488172" r:id="rId8"/>
    <p:sldLayoutId id="2147488173" r:id="rId9"/>
    <p:sldLayoutId id="2147488174" r:id="rId10"/>
    <p:sldLayoutId id="214748817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2695229678"/>
      </p:ext>
    </p:extLst>
  </p:cSld>
  <p:clrMap bg1="lt1" tx1="dk1" bg2="lt2" tx2="dk2" accent1="accent1" accent2="accent2" accent3="accent3" accent4="accent4" accent5="accent5" accent6="accent6" hlink="hlink" folHlink="folHlink"/>
  <p:sldLayoutIdLst>
    <p:sldLayoutId id="2147488190" r:id="rId1"/>
    <p:sldLayoutId id="2147488191" r:id="rId2"/>
    <p:sldLayoutId id="2147488192" r:id="rId3"/>
    <p:sldLayoutId id="2147488193" r:id="rId4"/>
    <p:sldLayoutId id="2147488194" r:id="rId5"/>
    <p:sldLayoutId id="2147488195" r:id="rId6"/>
    <p:sldLayoutId id="2147488196" r:id="rId7"/>
    <p:sldLayoutId id="2147488197" r:id="rId8"/>
    <p:sldLayoutId id="2147488198" r:id="rId9"/>
    <p:sldLayoutId id="2147488199" r:id="rId10"/>
    <p:sldLayoutId id="214748820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eaLnBrk="1" fontAlgn="auto" hangingPunct="1">
              <a:spcBef>
                <a:spcPts val="0"/>
              </a:spcBef>
              <a:spcAft>
                <a:spcPts val="0"/>
              </a:spcAft>
            </a:pPr>
            <a:fld id="{6F400BD0-49BF-48FC-8114-37C1D4F5AB3D}" type="slidenum">
              <a:rPr lang="en-US" altLang="en-US">
                <a:solidFill>
                  <a:srgbClr val="000000"/>
                </a:solidFill>
                <a:ea typeface=""/>
              </a:rPr>
              <a:pPr defTabSz="914024"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098556464"/>
      </p:ext>
    </p:extLst>
  </p:cSld>
  <p:clrMap bg1="lt1" tx1="dk1" bg2="lt2" tx2="dk2" accent1="accent1" accent2="accent2" accent3="accent3" accent4="accent4" accent5="accent5" accent6="accent6" hlink="hlink" folHlink="folHlink"/>
  <p:sldLayoutIdLst>
    <p:sldLayoutId id="2147488242" r:id="rId1"/>
    <p:sldLayoutId id="2147488243" r:id="rId2"/>
    <p:sldLayoutId id="2147488244" r:id="rId3"/>
    <p:sldLayoutId id="2147488245" r:id="rId4"/>
    <p:sldLayoutId id="2147488246" r:id="rId5"/>
    <p:sldLayoutId id="2147488247" r:id="rId6"/>
    <p:sldLayoutId id="2147488248" r:id="rId7"/>
    <p:sldLayoutId id="2147488249" r:id="rId8"/>
    <p:sldLayoutId id="2147488250" r:id="rId9"/>
    <p:sldLayoutId id="2147488251" r:id="rId10"/>
    <p:sldLayoutId id="214748825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eaLnBrk="1" fontAlgn="auto" hangingPunct="1">
              <a:spcBef>
                <a:spcPts val="0"/>
              </a:spcBef>
              <a:spcAft>
                <a:spcPts val="0"/>
              </a:spcAft>
            </a:pPr>
            <a:fld id="{6F400BD0-49BF-48FC-8114-37C1D4F5AB3D}" type="slidenum">
              <a:rPr lang="en-US" altLang="en-US">
                <a:solidFill>
                  <a:srgbClr val="000000"/>
                </a:solidFill>
                <a:ea typeface=""/>
              </a:rPr>
              <a:pPr defTabSz="914024"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12376025"/>
      </p:ext>
    </p:extLst>
  </p:cSld>
  <p:clrMap bg1="lt1" tx1="dk1" bg2="lt2" tx2="dk2" accent1="accent1" accent2="accent2" accent3="accent3" accent4="accent4" accent5="accent5" accent6="accent6" hlink="hlink" folHlink="folHlink"/>
  <p:sldLayoutIdLst>
    <p:sldLayoutId id="2147488254" r:id="rId1"/>
    <p:sldLayoutId id="2147488255" r:id="rId2"/>
    <p:sldLayoutId id="2147488256" r:id="rId3"/>
    <p:sldLayoutId id="2147488257" r:id="rId4"/>
    <p:sldLayoutId id="2147488258" r:id="rId5"/>
    <p:sldLayoutId id="2147488259" r:id="rId6"/>
    <p:sldLayoutId id="2147488260" r:id="rId7"/>
    <p:sldLayoutId id="2147488261" r:id="rId8"/>
    <p:sldLayoutId id="2147488262" r:id="rId9"/>
    <p:sldLayoutId id="2147488263" r:id="rId10"/>
    <p:sldLayoutId id="214748826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ＭＳ Ｐゴシック" charset="0"/>
                <a:cs typeface="ＭＳ Ｐゴシック" charset="0"/>
              </a:rPr>
              <a:pPr eaLnBrk="1" fontAlgn="auto" hangingPunct="1">
                <a:spcBef>
                  <a:spcPts val="0"/>
                </a:spcBef>
                <a:spcAft>
                  <a:spcPts val="0"/>
                </a:spcAft>
              </a:pPr>
              <a:t>‹#›</a:t>
            </a:fld>
            <a:endParaRPr lang="en-US" altLang="en-US">
              <a:solidFill>
                <a:srgbClr val="000000"/>
              </a:solidFill>
              <a:ea typeface="ＭＳ Ｐゴシック" charset="0"/>
              <a:cs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ＭＳ Ｐゴシック" charset="0"/>
              <a:cs typeface="ＭＳ Ｐゴシック" charset="0"/>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591475840"/>
      </p:ext>
    </p:extLst>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 id="2147488273" r:id="rId8"/>
    <p:sldLayoutId id="2147488274" r:id="rId9"/>
    <p:sldLayoutId id="2147488275" r:id="rId10"/>
    <p:sldLayoutId id="2147488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eaLnBrk="1" fontAlgn="auto" hangingPunct="1">
              <a:spcBef>
                <a:spcPts val="0"/>
              </a:spcBef>
              <a:spcAft>
                <a:spcPts val="0"/>
              </a:spcAft>
            </a:pPr>
            <a:fld id="{6F400BD0-49BF-48FC-8114-37C1D4F5AB3D}" type="slidenum">
              <a:rPr lang="en-US" altLang="en-US">
                <a:solidFill>
                  <a:srgbClr val="000000"/>
                </a:solidFill>
                <a:ea typeface=""/>
              </a:rPr>
              <a:pPr defTabSz="914259"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861827275"/>
      </p:ext>
    </p:extLst>
  </p:cSld>
  <p:clrMap bg1="lt1" tx1="dk1" bg2="lt2" tx2="dk2" accent1="accent1" accent2="accent2" accent3="accent3" accent4="accent4" accent5="accent5" accent6="accent6" hlink="hlink" folHlink="folHlink"/>
  <p:sldLayoutIdLst>
    <p:sldLayoutId id="2147488278" r:id="rId1"/>
    <p:sldLayoutId id="2147488279" r:id="rId2"/>
    <p:sldLayoutId id="2147488280" r:id="rId3"/>
    <p:sldLayoutId id="2147488281" r:id="rId4"/>
    <p:sldLayoutId id="2147488282" r:id="rId5"/>
    <p:sldLayoutId id="2147488283" r:id="rId6"/>
    <p:sldLayoutId id="2147488284" r:id="rId7"/>
    <p:sldLayoutId id="2147488285" r:id="rId8"/>
    <p:sldLayoutId id="2147488286" r:id="rId9"/>
    <p:sldLayoutId id="2147488287" r:id="rId10"/>
    <p:sldLayoutId id="21474882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defTabSz="457200"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eaLnBrk="1" fontAlgn="auto" hangingPunct="1">
              <a:spcBef>
                <a:spcPts val="0"/>
              </a:spcBef>
              <a:spcAft>
                <a:spcPts val="0"/>
              </a:spcAft>
              <a:defRPr/>
            </a:pPr>
            <a:endParaRPr lang="en-US">
              <a:solidFill>
                <a:srgbClr val="000000"/>
              </a:solidFill>
              <a:latin typeface="Tahoma"/>
              <a:ea typeface=""/>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4EBE9CF4-FEF8-6C4E-93E0-DBB5FD807A09}" type="slidenum">
              <a:rPr lang="en-US" smtClean="0">
                <a:solidFill>
                  <a:srgbClr val="000000">
                    <a:tint val="75000"/>
                  </a:srgbClr>
                </a:solidFill>
                <a:latin typeface="Tahoma"/>
                <a:ea typeface=""/>
              </a:rPr>
              <a:pPr defTabSz="457200" eaLnBrk="1" fontAlgn="auto" hangingPunct="1">
                <a:spcBef>
                  <a:spcPts val="0"/>
                </a:spcBef>
                <a:spcAft>
                  <a:spcPts val="0"/>
                </a:spcAft>
              </a:pPr>
              <a:t>‹#›</a:t>
            </a:fld>
            <a:endParaRPr lang="en-US">
              <a:solidFill>
                <a:srgbClr val="000000">
                  <a:tint val="75000"/>
                </a:srgbClr>
              </a:solidFill>
              <a:latin typeface="Tahoma"/>
              <a:ea typeface=""/>
            </a:endParaRPr>
          </a:p>
        </p:txBody>
      </p:sp>
    </p:spTree>
    <p:extLst>
      <p:ext uri="{BB962C8B-B14F-4D97-AF65-F5344CB8AC3E}">
        <p14:creationId xmlns:p14="http://schemas.microsoft.com/office/powerpoint/2010/main" val="3275704331"/>
      </p:ext>
    </p:extLst>
  </p:cSld>
  <p:clrMap bg1="lt1" tx1="dk1" bg2="lt2" tx2="dk2" accent1="accent1" accent2="accent2" accent3="accent3" accent4="accent4" accent5="accent5" accent6="accent6" hlink="hlink" folHlink="folHlink"/>
  <p:sldLayoutIdLst>
    <p:sldLayoutId id="2147488290" r:id="rId1"/>
    <p:sldLayoutId id="2147488291" r:id="rId2"/>
    <p:sldLayoutId id="2147488292" r:id="rId3"/>
    <p:sldLayoutId id="2147488293" r:id="rId4"/>
    <p:sldLayoutId id="2147488294" r:id="rId5"/>
    <p:sldLayoutId id="2147488295" r:id="rId6"/>
    <p:sldLayoutId id="2147488296" r:id="rId7"/>
    <p:sldLayoutId id="2147488297" r:id="rId8"/>
    <p:sldLayoutId id="2147488298" r:id="rId9"/>
    <p:sldLayoutId id="2147488299" r:id="rId10"/>
    <p:sldLayoutId id="2147488300"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200">
          <a:solidFill>
            <a:schemeClr val="tx1"/>
          </a:solidFill>
          <a:latin typeface="Perpetua"/>
          <a:ea typeface="+mn-ea"/>
          <a:cs typeface="Perpetua"/>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800">
          <a:solidFill>
            <a:schemeClr val="tx1"/>
          </a:solidFill>
          <a:latin typeface="Perpetua"/>
          <a:cs typeface="Perpetu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Perpetua"/>
          <a:cs typeface="Perpetu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400">
          <a:solidFill>
            <a:schemeClr val="tx1"/>
          </a:solidFill>
          <a:latin typeface="Perpetua"/>
          <a:cs typeface="Perpetu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Perpetua"/>
          <a:cs typeface="Perpet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eaLnBrk="1" fontAlgn="auto" hangingPunct="1">
              <a:spcBef>
                <a:spcPts val="0"/>
              </a:spcBef>
              <a:spcAft>
                <a:spcPts val="0"/>
              </a:spcAft>
            </a:pPr>
            <a:fld id="{6F400BD0-49BF-48FC-8114-37C1D4F5AB3D}" type="slidenum">
              <a:rPr lang="en-US" altLang="en-US" smtClean="0">
                <a:solidFill>
                  <a:srgbClr val="000000"/>
                </a:solidFill>
                <a:ea typeface=""/>
              </a:rPr>
              <a:pPr defTabSz="914165"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eaLnBrk="1" fontAlgn="auto" hangingPunct="1">
              <a:spcBef>
                <a:spcPts val="0"/>
              </a:spcBef>
              <a:spcAft>
                <a:spcPts val="0"/>
              </a:spcAft>
              <a:defRPr/>
            </a:pPr>
            <a:endParaRPr lang="en-US">
              <a:solidFill>
                <a:srgbClr val="000000"/>
              </a:solidFill>
              <a:latin typeface="Tahoma"/>
              <a:ea typeface=""/>
            </a:endParaRPr>
          </a:p>
        </p:txBody>
      </p:sp>
    </p:spTree>
    <p:extLst>
      <p:ext uri="{BB962C8B-B14F-4D97-AF65-F5344CB8AC3E}">
        <p14:creationId xmlns:p14="http://schemas.microsoft.com/office/powerpoint/2010/main" val="2650846847"/>
      </p:ext>
    </p:extLst>
  </p:cSld>
  <p:clrMap bg1="lt1" tx1="dk1" bg2="lt2" tx2="dk2" accent1="accent1" accent2="accent2" accent3="accent3" accent4="accent4" accent5="accent5" accent6="accent6" hlink="hlink" folHlink="folHlink"/>
  <p:sldLayoutIdLst>
    <p:sldLayoutId id="2147488330" r:id="rId1"/>
    <p:sldLayoutId id="2147488331" r:id="rId2"/>
    <p:sldLayoutId id="2147488332" r:id="rId3"/>
    <p:sldLayoutId id="2147488333" r:id="rId4"/>
    <p:sldLayoutId id="2147488334" r:id="rId5"/>
    <p:sldLayoutId id="2147488335" r:id="rId6"/>
    <p:sldLayoutId id="2147488336" r:id="rId7"/>
    <p:sldLayoutId id="2147488337" r:id="rId8"/>
    <p:sldLayoutId id="2147488338" r:id="rId9"/>
    <p:sldLayoutId id="2147488339" r:id="rId10"/>
    <p:sldLayoutId id="214748834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50001896"/>
      </p:ext>
    </p:extLst>
  </p:cSld>
  <p:clrMap bg1="lt1" tx1="dk1" bg2="lt2" tx2="dk2" accent1="accent1" accent2="accent2" accent3="accent3" accent4="accent4" accent5="accent5" accent6="accent6" hlink="hlink" folHlink="folHlink"/>
  <p:sldLayoutIdLst>
    <p:sldLayoutId id="2147488525" r:id="rId1"/>
    <p:sldLayoutId id="2147488526" r:id="rId2"/>
    <p:sldLayoutId id="2147488527" r:id="rId3"/>
    <p:sldLayoutId id="2147488528" r:id="rId4"/>
    <p:sldLayoutId id="2147488529" r:id="rId5"/>
    <p:sldLayoutId id="2147488530" r:id="rId6"/>
    <p:sldLayoutId id="2147488531" r:id="rId7"/>
    <p:sldLayoutId id="2147488532" r:id="rId8"/>
    <p:sldLayoutId id="2147488533" r:id="rId9"/>
    <p:sldLayoutId id="2147488534" r:id="rId10"/>
    <p:sldLayoutId id="214748853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dirty="0">
              <a:solidFill>
                <a:srgbClr val="000000"/>
              </a:solidFill>
              <a:ea typeface=""/>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Tree>
    <p:extLst>
      <p:ext uri="{BB962C8B-B14F-4D97-AF65-F5344CB8AC3E}">
        <p14:creationId xmlns:p14="http://schemas.microsoft.com/office/powerpoint/2010/main" val="3945303988"/>
      </p:ext>
    </p:extLst>
  </p:cSld>
  <p:clrMap bg1="lt1" tx1="dk1" bg2="lt2" tx2="dk2" accent1="accent1" accent2="accent2" accent3="accent3" accent4="accent4" accent5="accent5" accent6="accent6" hlink="hlink" folHlink="folHlink"/>
  <p:sldLayoutIdLst>
    <p:sldLayoutId id="2147488719" r:id="rId1"/>
    <p:sldLayoutId id="2147488720" r:id="rId2"/>
    <p:sldLayoutId id="2147488721" r:id="rId3"/>
    <p:sldLayoutId id="2147488722" r:id="rId4"/>
    <p:sldLayoutId id="2147488723" r:id="rId5"/>
    <p:sldLayoutId id="2147488724" r:id="rId6"/>
    <p:sldLayoutId id="2147488725" r:id="rId7"/>
    <p:sldLayoutId id="2147488726" r:id="rId8"/>
    <p:sldLayoutId id="2147488727" r:id="rId9"/>
    <p:sldLayoutId id="2147488728" r:id="rId10"/>
    <p:sldLayoutId id="214748872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35173854"/>
      </p:ext>
    </p:extLst>
  </p:cSld>
  <p:clrMap bg1="lt1" tx1="dk1" bg2="lt2" tx2="dk2" accent1="accent1" accent2="accent2" accent3="accent3" accent4="accent4" accent5="accent5" accent6="accent6" hlink="hlink" folHlink="folHlink"/>
  <p:sldLayoutIdLst>
    <p:sldLayoutId id="2147488805" r:id="rId1"/>
    <p:sldLayoutId id="2147488806" r:id="rId2"/>
    <p:sldLayoutId id="2147488807" r:id="rId3"/>
    <p:sldLayoutId id="2147488808" r:id="rId4"/>
    <p:sldLayoutId id="2147488809" r:id="rId5"/>
    <p:sldLayoutId id="2147488810" r:id="rId6"/>
    <p:sldLayoutId id="2147488811" r:id="rId7"/>
    <p:sldLayoutId id="2147488812" r:id="rId8"/>
    <p:sldLayoutId id="2147488813" r:id="rId9"/>
    <p:sldLayoutId id="2147488814" r:id="rId10"/>
    <p:sldLayoutId id="214748881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4168142347"/>
      </p:ext>
    </p:extLst>
  </p:cSld>
  <p:clrMap bg1="lt1" tx1="dk1" bg2="lt2" tx2="dk2" accent1="accent1" accent2="accent2" accent3="accent3" accent4="accent4" accent5="accent5" accent6="accent6" hlink="hlink" folHlink="folHlink"/>
  <p:sldLayoutIdLst>
    <p:sldLayoutId id="2147488817" r:id="rId1"/>
    <p:sldLayoutId id="2147488818" r:id="rId2"/>
    <p:sldLayoutId id="2147488819" r:id="rId3"/>
    <p:sldLayoutId id="2147488820" r:id="rId4"/>
    <p:sldLayoutId id="2147488821" r:id="rId5"/>
    <p:sldLayoutId id="2147488822" r:id="rId6"/>
    <p:sldLayoutId id="2147488823" r:id="rId7"/>
    <p:sldLayoutId id="2147488824" r:id="rId8"/>
    <p:sldLayoutId id="2147488825" r:id="rId9"/>
    <p:sldLayoutId id="2147488826" r:id="rId10"/>
    <p:sldLayoutId id="2147488827"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a:solidFill>
                  <a:srgbClr val="000000"/>
                </a:solidFill>
                <a:latin typeface="Garamond" charset="0"/>
              </a:defRPr>
            </a:lvl1pPr>
          </a:lstStyle>
          <a:p>
            <a:pPr>
              <a:defRPr/>
            </a:pPr>
            <a:fld id="{F4A8B300-57DC-AA40-A8ED-06B05AC83B03}" type="slidenum">
              <a:rPr lang="en-US" altLang="en-US"/>
              <a:pPr>
                <a:defRPr/>
              </a:pPr>
              <a:t>‹#›</a:t>
            </a:fld>
            <a:endParaRPr lang="en-US" alt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06804887"/>
      </p:ext>
    </p:extLst>
  </p:cSld>
  <p:clrMap bg1="lt1" tx1="dk1" bg2="lt2" tx2="dk2" accent1="accent1" accent2="accent2" accent3="accent3" accent4="accent4" accent5="accent5" accent6="accent6" hlink="hlink" folHlink="folHlink"/>
  <p:sldLayoutIdLst>
    <p:sldLayoutId id="2147488829" r:id="rId1"/>
    <p:sldLayoutId id="2147488830" r:id="rId2"/>
    <p:sldLayoutId id="2147488831" r:id="rId3"/>
    <p:sldLayoutId id="2147488832" r:id="rId4"/>
    <p:sldLayoutId id="2147488833" r:id="rId5"/>
    <p:sldLayoutId id="2147488834" r:id="rId6"/>
    <p:sldLayoutId id="2147488835" r:id="rId7"/>
    <p:sldLayoutId id="2147488836" r:id="rId8"/>
    <p:sldLayoutId id="2147488837" r:id="rId9"/>
    <p:sldLayoutId id="2147488838" r:id="rId10"/>
    <p:sldLayoutId id="2147488839" r:id="rId11"/>
    <p:sldLayoutId id="2147488840"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eaLnBrk="1" hangingPunct="1">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eaLnBrk="1" hangingPunct="1">
              <a:defRPr/>
            </a:pPr>
            <a:fld id="{A22E6346-468B-3E4F-8804-5358276127F2}" type="slidenum">
              <a:rPr lang="en-US">
                <a:ea typeface="ＭＳ Ｐゴシック" charset="0"/>
              </a:rPr>
              <a:pPr eaLnBrk="1" hangingPunct="1">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796822496"/>
      </p:ext>
    </p:extLst>
  </p:cSld>
  <p:clrMap bg1="lt1" tx1="dk1" bg2="lt2" tx2="dk2" accent1="accent1" accent2="accent2" accent3="accent3" accent4="accent4" accent5="accent5" accent6="accent6" hlink="hlink" folHlink="folHlink"/>
  <p:sldLayoutIdLst>
    <p:sldLayoutId id="2147488854" r:id="rId1"/>
    <p:sldLayoutId id="2147488855" r:id="rId2"/>
    <p:sldLayoutId id="2147488856" r:id="rId3"/>
    <p:sldLayoutId id="2147488857" r:id="rId4"/>
    <p:sldLayoutId id="2147488858" r:id="rId5"/>
    <p:sldLayoutId id="2147488859" r:id="rId6"/>
    <p:sldLayoutId id="2147488860" r:id="rId7"/>
    <p:sldLayoutId id="2147488861" r:id="rId8"/>
    <p:sldLayoutId id="2147488862" r:id="rId9"/>
    <p:sldLayoutId id="2147488863" r:id="rId10"/>
    <p:sldLayoutId id="2147488864" r:id="rId11"/>
    <p:sldLayoutId id="2147488865"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50210779"/>
      </p:ext>
    </p:extLst>
  </p:cSld>
  <p:clrMap bg1="lt1" tx1="dk1" bg2="lt2" tx2="dk2" accent1="accent1" accent2="accent2" accent3="accent3" accent4="accent4" accent5="accent5" accent6="accent6" hlink="hlink" folHlink="folHlink"/>
  <p:sldLayoutIdLst>
    <p:sldLayoutId id="2147488880" r:id="rId1"/>
    <p:sldLayoutId id="2147488881" r:id="rId2"/>
    <p:sldLayoutId id="2147488882" r:id="rId3"/>
    <p:sldLayoutId id="2147488883" r:id="rId4"/>
    <p:sldLayoutId id="2147488884" r:id="rId5"/>
    <p:sldLayoutId id="2147488885" r:id="rId6"/>
    <p:sldLayoutId id="2147488886" r:id="rId7"/>
    <p:sldLayoutId id="2147488887" r:id="rId8"/>
    <p:sldLayoutId id="2147488888" r:id="rId9"/>
    <p:sldLayoutId id="2147488889" r:id="rId10"/>
    <p:sldLayoutId id="2147488890"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823537"/>
      </p:ext>
    </p:extLst>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93427921"/>
      </p:ext>
    </p:extLst>
  </p:cSld>
  <p:clrMap bg1="lt1" tx1="dk1" bg2="lt2" tx2="dk2" accent1="accent1" accent2="accent2" accent3="accent3" accent4="accent4" accent5="accent5" accent6="accent6" hlink="hlink" folHlink="folHlink"/>
  <p:sldLayoutIdLst>
    <p:sldLayoutId id="2147488932" r:id="rId1"/>
    <p:sldLayoutId id="2147488933" r:id="rId2"/>
    <p:sldLayoutId id="2147488934" r:id="rId3"/>
    <p:sldLayoutId id="2147488935" r:id="rId4"/>
    <p:sldLayoutId id="2147488936" r:id="rId5"/>
    <p:sldLayoutId id="2147488937" r:id="rId6"/>
    <p:sldLayoutId id="2147488938" r:id="rId7"/>
    <p:sldLayoutId id="2147488939" r:id="rId8"/>
    <p:sldLayoutId id="2147488940" r:id="rId9"/>
    <p:sldLayoutId id="2147488941" r:id="rId10"/>
    <p:sldLayoutId id="2147488942"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00268150"/>
      </p:ext>
    </p:extLst>
  </p:cSld>
  <p:clrMap bg1="lt1" tx1="dk1" bg2="lt2" tx2="dk2" accent1="accent1" accent2="accent2" accent3="accent3" accent4="accent4" accent5="accent5" accent6="accent6" hlink="hlink" folHlink="folHlink"/>
  <p:sldLayoutIdLst>
    <p:sldLayoutId id="2147489031" r:id="rId1"/>
    <p:sldLayoutId id="2147489032" r:id="rId2"/>
    <p:sldLayoutId id="2147489033" r:id="rId3"/>
    <p:sldLayoutId id="2147489034" r:id="rId4"/>
    <p:sldLayoutId id="2147489035" r:id="rId5"/>
    <p:sldLayoutId id="2147489036" r:id="rId6"/>
    <p:sldLayoutId id="2147489037" r:id="rId7"/>
    <p:sldLayoutId id="2147489038" r:id="rId8"/>
    <p:sldLayoutId id="2147489039" r:id="rId9"/>
    <p:sldLayoutId id="2147489040" r:id="rId10"/>
    <p:sldLayoutId id="214748904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2423210239"/>
      </p:ext>
    </p:extLst>
  </p:cSld>
  <p:clrMap bg1="lt1" tx1="dk1" bg2="lt2" tx2="dk2" accent1="accent1" accent2="accent2" accent3="accent3" accent4="accent4" accent5="accent5" accent6="accent6" hlink="hlink" folHlink="folHlink"/>
  <p:sldLayoutIdLst>
    <p:sldLayoutId id="2147489056" r:id="rId1"/>
    <p:sldLayoutId id="2147489057" r:id="rId2"/>
    <p:sldLayoutId id="2147489058" r:id="rId3"/>
    <p:sldLayoutId id="2147489059" r:id="rId4"/>
    <p:sldLayoutId id="2147489060" r:id="rId5"/>
    <p:sldLayoutId id="2147489061" r:id="rId6"/>
    <p:sldLayoutId id="2147489062" r:id="rId7"/>
    <p:sldLayoutId id="2147489063" r:id="rId8"/>
    <p:sldLayoutId id="2147489064" r:id="rId9"/>
    <p:sldLayoutId id="2147489065" r:id="rId10"/>
    <p:sldLayoutId id="2147489066" r:id="rId11"/>
    <p:sldLayoutId id="2147489067"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23216651"/>
      </p:ext>
    </p:extLst>
  </p:cSld>
  <p:clrMap bg1="lt1" tx1="dk1" bg2="lt2" tx2="dk2" accent1="accent1" accent2="accent2" accent3="accent3" accent4="accent4" accent5="accent5" accent6="accent6" hlink="hlink" folHlink="folHlink"/>
  <p:sldLayoutIdLst>
    <p:sldLayoutId id="2147489081" r:id="rId1"/>
    <p:sldLayoutId id="2147489082" r:id="rId2"/>
    <p:sldLayoutId id="2147489083" r:id="rId3"/>
    <p:sldLayoutId id="2147489084" r:id="rId4"/>
    <p:sldLayoutId id="2147489085" r:id="rId5"/>
    <p:sldLayoutId id="2147489086" r:id="rId6"/>
    <p:sldLayoutId id="2147489087" r:id="rId7"/>
    <p:sldLayoutId id="2147489088" r:id="rId8"/>
    <p:sldLayoutId id="2147489089" r:id="rId9"/>
    <p:sldLayoutId id="2147489090" r:id="rId10"/>
    <p:sldLayoutId id="214748909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3542552285"/>
      </p:ext>
    </p:extLst>
  </p:cSld>
  <p:clrMap bg1="lt1" tx1="dk1" bg2="lt2" tx2="dk2" accent1="accent1" accent2="accent2" accent3="accent3" accent4="accent4" accent5="accent5" accent6="accent6" hlink="hlink" folHlink="folHlink"/>
  <p:sldLayoutIdLst>
    <p:sldLayoutId id="2147489106" r:id="rId1"/>
    <p:sldLayoutId id="2147489107" r:id="rId2"/>
    <p:sldLayoutId id="2147489108" r:id="rId3"/>
    <p:sldLayoutId id="2147489109" r:id="rId4"/>
    <p:sldLayoutId id="2147489110" r:id="rId5"/>
    <p:sldLayoutId id="2147489111" r:id="rId6"/>
    <p:sldLayoutId id="2147489112" r:id="rId7"/>
    <p:sldLayoutId id="2147489113" r:id="rId8"/>
    <p:sldLayoutId id="2147489114" r:id="rId9"/>
    <p:sldLayoutId id="2147489115" r:id="rId10"/>
    <p:sldLayoutId id="214748911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84536945"/>
      </p:ext>
    </p:extLst>
  </p:cSld>
  <p:clrMap bg1="lt1" tx1="dk1" bg2="lt2" tx2="dk2" accent1="accent1" accent2="accent2" accent3="accent3" accent4="accent4" accent5="accent5" accent6="accent6" hlink="hlink" folHlink="folHlink"/>
  <p:sldLayoutIdLst>
    <p:sldLayoutId id="2147489121" r:id="rId1"/>
    <p:sldLayoutId id="2147489122" r:id="rId2"/>
    <p:sldLayoutId id="2147489123" r:id="rId3"/>
    <p:sldLayoutId id="2147489124" r:id="rId4"/>
    <p:sldLayoutId id="2147489125" r:id="rId5"/>
    <p:sldLayoutId id="2147489126" r:id="rId6"/>
    <p:sldLayoutId id="2147489127" r:id="rId7"/>
    <p:sldLayoutId id="2147489128" r:id="rId8"/>
    <p:sldLayoutId id="2147489129" r:id="rId9"/>
    <p:sldLayoutId id="2147489130" r:id="rId10"/>
    <p:sldLayoutId id="21474891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6C65B-3C59-4ED5-9C7F-730621DD0788}" type="datetime1">
              <a:rPr lang="en-US" smtClean="0">
                <a:solidFill>
                  <a:prstClr val="black">
                    <a:tint val="75000"/>
                  </a:prstClr>
                </a:solidFill>
                <a:latin typeface="Gill Sans MT"/>
              </a:rPr>
              <a:pPr/>
              <a:t>6/7/25</a:t>
            </a:fld>
            <a:endParaRPr lang="en-US">
              <a:solidFill>
                <a:prstClr val="black">
                  <a:tint val="75000"/>
                </a:prstClr>
              </a:solidFill>
              <a:latin typeface="Gill Sans MT"/>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Gill Sans M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32364-6BA0-48AA-B029-3ED2192016FC}"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442172877"/>
      </p:ext>
    </p:extLst>
  </p:cSld>
  <p:clrMap bg1="lt1" tx1="dk1" bg2="lt2" tx2="dk2" accent1="accent1" accent2="accent2" accent3="accent3" accent4="accent4" accent5="accent5" accent6="accent6" hlink="hlink" folHlink="folHlink"/>
  <p:sldLayoutIdLst>
    <p:sldLayoutId id="2147489133" r:id="rId1"/>
    <p:sldLayoutId id="2147489134" r:id="rId2"/>
    <p:sldLayoutId id="2147489135" r:id="rId3"/>
    <p:sldLayoutId id="2147489136" r:id="rId4"/>
    <p:sldLayoutId id="2147489137" r:id="rId5"/>
    <p:sldLayoutId id="2147489138" r:id="rId6"/>
    <p:sldLayoutId id="2147489139" r:id="rId7"/>
    <p:sldLayoutId id="2147489140" r:id="rId8"/>
    <p:sldLayoutId id="2147489141" r:id="rId9"/>
    <p:sldLayoutId id="2147489142" r:id="rId10"/>
    <p:sldLayoutId id="2147489143"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ctr" defTabSz="914400" rtl="0" eaLnBrk="1" latinLnBrk="0" hangingPunct="1">
        <a:spcBef>
          <a:spcPct val="0"/>
        </a:spcBef>
        <a:buNone/>
        <a:defRPr sz="4400" kern="1200">
          <a:solidFill>
            <a:schemeClr val="tx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731321"/>
      </p:ext>
    </p:extLst>
  </p:cSld>
  <p:clrMap bg1="lt1" tx1="dk1" bg2="lt2" tx2="dk2" accent1="accent1" accent2="accent2" accent3="accent3" accent4="accent4" accent5="accent5" accent6="accent6" hlink="hlink" folHlink="folHlink"/>
  <p:sldLayoutIdLst>
    <p:sldLayoutId id="2147489145" r:id="rId1"/>
    <p:sldLayoutId id="21474891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69809457"/>
      </p:ext>
    </p:extLst>
  </p:cSld>
  <p:clrMap bg1="lt1" tx1="dk1" bg2="lt2" tx2="dk2" accent1="accent1" accent2="accent2" accent3="accent3" accent4="accent4" accent5="accent5" accent6="accent6" hlink="hlink" folHlink="folHlink"/>
  <p:sldLayoutIdLst>
    <p:sldLayoutId id="2147489148" r:id="rId1"/>
    <p:sldLayoutId id="2147489149" r:id="rId2"/>
    <p:sldLayoutId id="2147489150" r:id="rId3"/>
    <p:sldLayoutId id="2147489151" r:id="rId4"/>
    <p:sldLayoutId id="2147489152" r:id="rId5"/>
    <p:sldLayoutId id="2147489153" r:id="rId6"/>
    <p:sldLayoutId id="2147489154" r:id="rId7"/>
    <p:sldLayoutId id="2147489155" r:id="rId8"/>
    <p:sldLayoutId id="2147489156" r:id="rId9"/>
    <p:sldLayoutId id="2147489157" r:id="rId10"/>
    <p:sldLayoutId id="2147489158" r:id="rId11"/>
    <p:sldLayoutId id="2147489159"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663" y="365126"/>
            <a:ext cx="8638674" cy="7538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2663" y="1335505"/>
            <a:ext cx="8638674" cy="4836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hidden="1">
            <a:extLst>
              <a:ext uri="{FF2B5EF4-FFF2-40B4-BE49-F238E27FC236}">
                <a16:creationId xmlns:a16="http://schemas.microsoft.com/office/drawing/2014/main" id="{7777A21B-5E9D-45BB-84A5-530574EDE4F4}"/>
              </a:ext>
            </a:extLst>
          </p:cNvPr>
          <p:cNvSpPr/>
          <p:nvPr userDrawn="1"/>
        </p:nvSpPr>
        <p:spPr>
          <a:xfrm>
            <a:off x="8386618" y="5132173"/>
            <a:ext cx="757382" cy="17258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Video</a:t>
            </a:r>
          </a:p>
        </p:txBody>
      </p:sp>
    </p:spTree>
    <p:extLst>
      <p:ext uri="{BB962C8B-B14F-4D97-AF65-F5344CB8AC3E}">
        <p14:creationId xmlns:p14="http://schemas.microsoft.com/office/powerpoint/2010/main" val="4185644699"/>
      </p:ext>
    </p:extLst>
  </p:cSld>
  <p:clrMap bg1="lt1" tx1="dk1" bg2="lt2" tx2="dk2" accent1="accent1" accent2="accent2" accent3="accent3" accent4="accent4" accent5="accent5" accent6="accent6" hlink="hlink" folHlink="folHlink"/>
  <p:sldLayoutIdLst>
    <p:sldLayoutId id="2147489174" r:id="rId1"/>
    <p:sldLayoutId id="2147489175" r:id="rId2"/>
    <p:sldLayoutId id="2147489176" r:id="rId3"/>
    <p:sldLayoutId id="2147489177" r:id="rId4"/>
    <p:sldLayoutId id="2147489178" r:id="rId5"/>
  </p:sldLayoutIdLst>
  <p:hf hdr="0" ftr="0" dt="0"/>
  <p:txStyles>
    <p:titleStyle>
      <a:lvl1pPr algn="l" defTabSz="685766" rtl="0" eaLnBrk="1" latinLnBrk="0" hangingPunct="1">
        <a:lnSpc>
          <a:spcPct val="90000"/>
        </a:lnSpc>
        <a:spcBef>
          <a:spcPct val="0"/>
        </a:spcBef>
        <a:buNone/>
        <a:defRPr sz="40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626167"/>
      </p:ext>
    </p:extLst>
  </p:cSld>
  <p:clrMap bg1="lt1" tx1="dk1" bg2="lt2" tx2="dk2" accent1="accent1" accent2="accent2" accent3="accent3" accent4="accent4" accent5="accent5" accent6="accent6" hlink="hlink" folHlink="folHlink"/>
  <p:sldLayoutIdLst>
    <p:sldLayoutId id="2147489180" r:id="rId1"/>
    <p:sldLayoutId id="2147489181" r:id="rId2"/>
    <p:sldLayoutId id="2147489182" r:id="rId3"/>
    <p:sldLayoutId id="2147489183"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52408"/>
      </p:ext>
    </p:extLst>
  </p:cSld>
  <p:clrMap bg1="lt1" tx1="dk1" bg2="lt2" tx2="dk2" accent1="accent1" accent2="accent2" accent3="accent3" accent4="accent4" accent5="accent5" accent6="accent6" hlink="hlink" folHlink="folHlink"/>
  <p:sldLayoutIdLst>
    <p:sldLayoutId id="2147489185" r:id="rId1"/>
    <p:sldLayoutId id="2147489186"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5EADF-E8A8-9548-6E81-2DAF4ACB28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3691AB1-7A0A-F67A-A59E-47B51F0A35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Slide Number Placeholder 5">
            <a:extLst>
              <a:ext uri="{FF2B5EF4-FFF2-40B4-BE49-F238E27FC236}">
                <a16:creationId xmlns:a16="http://schemas.microsoft.com/office/drawing/2014/main" id="{7E56271B-B905-57CC-06C2-739306F432C5}"/>
              </a:ext>
            </a:extLst>
          </p:cNvPr>
          <p:cNvSpPr>
            <a:spLocks noGrp="1"/>
          </p:cNvSpPr>
          <p:nvPr>
            <p:ph type="sldNum" sz="quarter" idx="4"/>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spTree>
    <p:extLst>
      <p:ext uri="{BB962C8B-B14F-4D97-AF65-F5344CB8AC3E}">
        <p14:creationId xmlns:p14="http://schemas.microsoft.com/office/powerpoint/2010/main" val="3762187543"/>
      </p:ext>
    </p:extLst>
  </p:cSld>
  <p:clrMap bg1="lt1" tx1="dk1" bg2="lt2" tx2="dk2" accent1="accent1" accent2="accent2" accent3="accent3" accent4="accent4" accent5="accent5" accent6="accent6" hlink="hlink" folHlink="folHlink"/>
  <p:sldLayoutIdLst>
    <p:sldLayoutId id="2147489188" r:id="rId1"/>
    <p:sldLayoutId id="2147489189" r:id="rId2"/>
    <p:sldLayoutId id="2147489190" r:id="rId3"/>
    <p:sldLayoutId id="214748919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5"/>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a:t>Click edit Master title style</a:t>
            </a:r>
          </a:p>
        </p:txBody>
      </p:sp>
      <p:pic>
        <p:nvPicPr>
          <p:cNvPr id="9" name="Picture 8" descr="footer.png"/>
          <p:cNvPicPr>
            <a:picLocks noChangeAspect="1"/>
          </p:cNvPicPr>
          <p:nvPr userDrawn="1"/>
        </p:nvPicPr>
        <p:blipFill>
          <a:blip r:embed="rId16"/>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7">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8"/>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20" r:id="rId10"/>
    <p:sldLayoutId id="2147483921" r:id="rId11"/>
    <p:sldLayoutId id="2147483922" r:id="rId12"/>
    <p:sldLayoutId id="2147483923" r:id="rId13"/>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883CA-0B62-DB46-9CBE-B5DC6D4673F1}" type="datetimeFigureOut">
              <a:rPr lang="en-US" smtClean="0"/>
              <a:t>6/7/25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D53D-D438-2342-97DF-4908BDD5F974}" type="slidenum">
              <a:rPr lang="en-US" smtClean="0"/>
              <a:t>‹#›</a:t>
            </a:fld>
            <a:endParaRPr lang="en-US"/>
          </a:p>
        </p:txBody>
      </p:sp>
    </p:spTree>
    <p:extLst>
      <p:ext uri="{BB962C8B-B14F-4D97-AF65-F5344CB8AC3E}">
        <p14:creationId xmlns:p14="http://schemas.microsoft.com/office/powerpoint/2010/main" val="2189884526"/>
      </p:ext>
    </p:extLst>
  </p:cSld>
  <p:clrMap bg1="lt1" tx1="dk1" bg2="lt2" tx2="dk2" accent1="accent1" accent2="accent2" accent3="accent3" accent4="accent4" accent5="accent5" accent6="accent6" hlink="hlink" folHlink="folHlink"/>
  <p:sldLayoutIdLst>
    <p:sldLayoutId id="2147489196" r:id="rId1"/>
    <p:sldLayoutId id="21474891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65.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7.xml"/></Relationships>
</file>

<file path=ppt/slides/_rels/slide14.xml.rels><?xml version="1.0" encoding="UTF-8" standalone="yes"?>
<Relationships xmlns="http://schemas.openxmlformats.org/package/2006/relationships"><Relationship Id="rId8" Type="http://schemas.openxmlformats.org/officeDocument/2006/relationships/hyperlink" Target="http://users.ece.cmu.edu/~omutlu/pub/rowclone_seshadri_micro13-poster.pptx" TargetMode="External"/><Relationship Id="rId3" Type="http://schemas.openxmlformats.org/officeDocument/2006/relationships/hyperlink" Target="http://www.microarch.org/micro46/" TargetMode="External"/><Relationship Id="rId7" Type="http://schemas.openxmlformats.org/officeDocument/2006/relationships/hyperlink" Target="http://users.ece.cmu.edu/~omutlu/pub/rowclone_seshadri_micro13_lightning-talk.pdf" TargetMode="External"/><Relationship Id="rId2" Type="http://schemas.openxmlformats.org/officeDocument/2006/relationships/hyperlink" Target="http://users.ece.cmu.edu/~omutlu/pub/rowclone_micro13.pdf" TargetMode="External"/><Relationship Id="rId1" Type="http://schemas.openxmlformats.org/officeDocument/2006/relationships/slideLayout" Target="../slideLayouts/slideLayout236.xml"/><Relationship Id="rId6" Type="http://schemas.openxmlformats.org/officeDocument/2006/relationships/hyperlink" Target="http://users.ece.cmu.edu/~omutlu/pub/rowclone_seshadri_micro13_lightning-talk.pptx" TargetMode="External"/><Relationship Id="rId5" Type="http://schemas.openxmlformats.org/officeDocument/2006/relationships/hyperlink" Target="http://users.ece.cmu.edu/~omutlu/pub/rowclone_seshadri_micro13-talk.pdf" TargetMode="External"/><Relationship Id="rId10" Type="http://schemas.openxmlformats.org/officeDocument/2006/relationships/image" Target="../media/image16.png"/><Relationship Id="rId4" Type="http://schemas.openxmlformats.org/officeDocument/2006/relationships/hyperlink" Target="http://users.ece.cmu.edu/~omutlu/pub/rowclone_seshadri_micro13-talk.pptx" TargetMode="External"/><Relationship Id="rId9" Type="http://schemas.openxmlformats.org/officeDocument/2006/relationships/hyperlink" Target="http://users.ece.cmu.edu/~omutlu/pub/rowclone_seshadri_micro13-poster.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n6Pwg1qax_E&amp;list=PL5Q2soXY2Zi_7UBNmC9B8Yr5JSwTG9yH4&amp;index=4" TargetMode="External"/><Relationship Id="rId1" Type="http://schemas.openxmlformats.org/officeDocument/2006/relationships/slideLayout" Target="../slideLayouts/slideLayout2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8.xml"/></Relationships>
</file>

<file path=ppt/slides/_rels/slide17.xml.rels><?xml version="1.0" encoding="UTF-8" standalone="yes"?>
<Relationships xmlns="http://schemas.openxmlformats.org/package/2006/relationships"><Relationship Id="rId3" Type="http://schemas.openxmlformats.org/officeDocument/2006/relationships/hyperlink" Target="http://www.computer.org/web/cal" TargetMode="External"/><Relationship Id="rId2" Type="http://schemas.openxmlformats.org/officeDocument/2006/relationships/hyperlink" Target="https://people.inf.ethz.ch/omutlu/pub/network-on-memory-data-copy_ieee-cal20.pdf" TargetMode="External"/><Relationship Id="rId1" Type="http://schemas.openxmlformats.org/officeDocument/2006/relationships/slideLayout" Target="../slideLayouts/slideLayout63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hpca22.site.ac.upc.edu/" TargetMode="External"/><Relationship Id="rId7" Type="http://schemas.openxmlformats.org/officeDocument/2006/relationships/image" Target="../media/image19.png"/><Relationship Id="rId2" Type="http://schemas.openxmlformats.org/officeDocument/2006/relationships/hyperlink" Target="https://users.ece.cmu.edu/~omutlu/pub/lisa-dram_hpca16.pdf" TargetMode="External"/><Relationship Id="rId1" Type="http://schemas.openxmlformats.org/officeDocument/2006/relationships/slideLayout" Target="../slideLayouts/slideLayout635.xml"/><Relationship Id="rId6" Type="http://schemas.openxmlformats.org/officeDocument/2006/relationships/hyperlink" Target="https://github.com/CMU-SAFARI/RamulatorSharp" TargetMode="External"/><Relationship Id="rId5" Type="http://schemas.openxmlformats.org/officeDocument/2006/relationships/hyperlink" Target="https://users.ece.cmu.edu/~omutlu/pub/lisa-dram_kevinchang_hpca16-talk.pdf" TargetMode="External"/><Relationship Id="rId4" Type="http://schemas.openxmlformats.org/officeDocument/2006/relationships/hyperlink" Target="https://users.ece.cmu.edu/~omutlu/pub/lisa-dram_kevinchang_hpca16-talk.ppt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80.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hpca22.site.ac.upc.edu/" TargetMode="External"/><Relationship Id="rId7" Type="http://schemas.openxmlformats.org/officeDocument/2006/relationships/image" Target="../media/image19.png"/><Relationship Id="rId2" Type="http://schemas.openxmlformats.org/officeDocument/2006/relationships/hyperlink" Target="https://users.ece.cmu.edu/~omutlu/pub/lisa-dram_hpca16.pdf" TargetMode="External"/><Relationship Id="rId1" Type="http://schemas.openxmlformats.org/officeDocument/2006/relationships/slideLayout" Target="../slideLayouts/slideLayout635.xml"/><Relationship Id="rId6" Type="http://schemas.openxmlformats.org/officeDocument/2006/relationships/hyperlink" Target="https://github.com/CMU-SAFARI/RamulatorSharp" TargetMode="External"/><Relationship Id="rId5" Type="http://schemas.openxmlformats.org/officeDocument/2006/relationships/hyperlink" Target="https://users.ece.cmu.edu/~omutlu/pub/lisa-dram_kevinchang_hpca16-talk.pdf" TargetMode="External"/><Relationship Id="rId4" Type="http://schemas.openxmlformats.org/officeDocument/2006/relationships/hyperlink" Target="https://users.ece.cmu.edu/~omutlu/pub/lisa-dram_kevinchang_hpca16-talk.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arch.org/micro53/" TargetMode="External"/><Relationship Id="rId2" Type="http://schemas.openxmlformats.org/officeDocument/2006/relationships/hyperlink" Target="https://people.inf.ethz.ch/omutlu/pub/FIGARO-fine-grained-in-DRAM-data-relocation-and-caching_micro20.pdf" TargetMode="External"/><Relationship Id="rId1" Type="http://schemas.openxmlformats.org/officeDocument/2006/relationships/slideLayout" Target="../slideLayouts/slideLayout63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omputer.org/web/cal" TargetMode="External"/><Relationship Id="rId2" Type="http://schemas.openxmlformats.org/officeDocument/2006/relationships/hyperlink" Target="http://users.ece.cmu.edu/~omutlu/pub/in-DRAM-bulk-AND-OR-ieee_cal15.pdf" TargetMode="External"/><Relationship Id="rId1" Type="http://schemas.openxmlformats.org/officeDocument/2006/relationships/slideLayout" Target="../slideLayouts/slideLayout52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52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1.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computer.org/web/cal" TargetMode="External"/><Relationship Id="rId2" Type="http://schemas.openxmlformats.org/officeDocument/2006/relationships/hyperlink" Target="http://users.ece.cmu.edu/~omutlu/pub/in-DRAM-bulk-AND-OR-ieee_cal15.pdf" TargetMode="Externa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hyperlink" Target="https://people.inf.ethz.ch/omutlu/pub/ambit-bulk-bitwise-dram_micro17.pdf"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rxiv.org/pdf/1905.09822.pdf" TargetMode="External"/><Relationship Id="rId1" Type="http://schemas.openxmlformats.org/officeDocument/2006/relationships/slideLayout" Target="../slideLayouts/slideLayout3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6.xml"/></Relationships>
</file>

<file path=ppt/slides/_rels/slide37.xml.rels><?xml version="1.0" encoding="UTF-8" standalone="yes"?>
<Relationships xmlns="http://schemas.openxmlformats.org/package/2006/relationships"><Relationship Id="rId8" Type="http://schemas.openxmlformats.org/officeDocument/2006/relationships/hyperlink" Target="https://people.inf.ethz.ch/omutlu/pub/SIMDRAM_asplos21-talk.pdf" TargetMode="External"/><Relationship Id="rId3" Type="http://schemas.openxmlformats.org/officeDocument/2006/relationships/hyperlink" Target="https://asplos-conference.org/" TargetMode="External"/><Relationship Id="rId7" Type="http://schemas.openxmlformats.org/officeDocument/2006/relationships/hyperlink" Target="https://people.inf.ethz.ch/omutlu/pub/SIMDRAM_asplos21-talk.pptx" TargetMode="External"/><Relationship Id="rId12" Type="http://schemas.openxmlformats.org/officeDocument/2006/relationships/hyperlink" Target="https://arxiv.org/abs/2105.12839" TargetMode="External"/><Relationship Id="rId2" Type="http://schemas.openxmlformats.org/officeDocument/2006/relationships/hyperlink" Target="https://people.inf.ethz.ch/omutlu/pub/SIMDRAM_asplos21.pdf" TargetMode="External"/><Relationship Id="rId1" Type="http://schemas.openxmlformats.org/officeDocument/2006/relationships/slideLayout" Target="../slideLayouts/slideLayout13.xml"/><Relationship Id="rId6" Type="http://schemas.openxmlformats.org/officeDocument/2006/relationships/hyperlink" Target="https://people.inf.ethz.ch/omutlu/pub/SIMDRAM_asplos21-short-talk.pdf" TargetMode="External"/><Relationship Id="rId11" Type="http://schemas.openxmlformats.org/officeDocument/2006/relationships/image" Target="../media/image32.png"/><Relationship Id="rId5" Type="http://schemas.openxmlformats.org/officeDocument/2006/relationships/hyperlink" Target="https://people.inf.ethz.ch/omutlu/pub/SIMDRAM_asplos21-short-talk.pptx" TargetMode="External"/><Relationship Id="rId10" Type="http://schemas.openxmlformats.org/officeDocument/2006/relationships/hyperlink" Target="https://www.youtube.com/watch?v=bas9U7djW_8&amp;list=PL5Q2soXY2Zi8_VVChACnON4sfh2bJ5IrD&amp;index=116" TargetMode="External"/><Relationship Id="rId4" Type="http://schemas.openxmlformats.org/officeDocument/2006/relationships/hyperlink" Target="https://people.inf.ethz.ch/omutlu/pub/SIMDRAM_asplos21-extended-abstract.pdf" TargetMode="External"/><Relationship Id="rId9" Type="http://schemas.openxmlformats.org/officeDocument/2006/relationships/hyperlink" Target="https://www.youtube.com/watch?v=g0fE1c7w0xk&amp;list=PL5Q2soXY2Zi8_VVChACnON4sfh2bJ5IrD&amp;index=115"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14.xml"/></Relationships>
</file>

<file path=ppt/slides/_rels/slide40.xml.rels><?xml version="1.0" encoding="UTF-8" standalone="yes"?>
<Relationships xmlns="http://schemas.openxmlformats.org/package/2006/relationships"><Relationship Id="rId3" Type="http://schemas.openxmlformats.org/officeDocument/2006/relationships/image" Target="../media/image900.png"/><Relationship Id="rId7" Type="http://schemas.openxmlformats.org/officeDocument/2006/relationships/image" Target="../media/image1510.png"/><Relationship Id="rId2" Type="http://schemas.openxmlformats.org/officeDocument/2006/relationships/notesSlide" Target="../notesSlides/notesSlide15.xml"/><Relationship Id="rId1" Type="http://schemas.openxmlformats.org/officeDocument/2006/relationships/slideLayout" Target="../slideLayouts/slideLayout691.xml"/><Relationship Id="rId6" Type="http://schemas.openxmlformats.org/officeDocument/2006/relationships/image" Target="../media/image1000.png"/><Relationship Id="rId5" Type="http://schemas.openxmlformats.org/officeDocument/2006/relationships/image" Target="../media/image1440.png"/><Relationship Id="rId4" Type="http://schemas.openxmlformats.org/officeDocument/2006/relationships/image" Target="../media/image1360.png"/></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69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9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1.xml"/></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69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9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9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9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9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1.xml"/></Relationships>
</file>

<file path=ppt/slides/_rels/slide58.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69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691.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9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9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91.xml"/></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691.xml"/></Relationships>
</file>

<file path=ppt/slides/_rels/slide6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691.xml"/></Relationships>
</file>

<file path=ppt/slides/_rels/slide6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1.xml"/><Relationship Id="rId1" Type="http://schemas.openxmlformats.org/officeDocument/2006/relationships/slideLayout" Target="../slideLayouts/slideLayout69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91.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youtu.be/pmZoAAhvkRQ"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4.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2</a:t>
            </a:r>
            <a:r>
              <a:rPr lang="en-US" altLang="en-US" b="1" baseline="30000" dirty="0">
                <a:solidFill>
                  <a:srgbClr val="C00000"/>
                </a:solidFill>
                <a:ea typeface="ＭＳ Ｐゴシック" charset="-128"/>
              </a:rPr>
              <a:t>nd</a:t>
            </a:r>
            <a:r>
              <a:rPr lang="en-US" altLang="en-US" b="1" dirty="0">
                <a:solidFill>
                  <a:srgbClr val="C00000"/>
                </a:solidFill>
                <a:ea typeface="ＭＳ Ｐゴシック" charset="-128"/>
              </a:rPr>
              <a:t> Workshop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dirty="0">
                <a:solidFill>
                  <a:srgbClr val="006633"/>
                </a:solidFill>
                <a:ea typeface="ＭＳ Ｐゴシック" panose="020B0600070205080204" pitchFamily="34" charset="-128"/>
              </a:rPr>
              <a:t>Processing-Using-Memory - Part I </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eaLnBrk="1" hangingPunct="1"/>
            <a:r>
              <a:rPr lang="en-US" altLang="en-US" sz="3200" kern="0" dirty="0">
                <a:solidFill>
                  <a:srgbClr val="003399"/>
                </a:solidFill>
                <a:ea typeface="ＭＳ Ｐゴシック" panose="020B0600070205080204" pitchFamily="34" charset="-128"/>
              </a:rPr>
              <a:t>Dr. Geraldo F. Oliveira</a:t>
            </a:r>
          </a:p>
          <a:p>
            <a:pPr eaLnBrk="1" hangingPunct="1"/>
            <a:r>
              <a:rPr lang="en-US" altLang="en-US" sz="3200" kern="0" dirty="0">
                <a:ea typeface="ＭＳ Ｐゴシック" panose="020B0600070205080204" pitchFamily="34" charset="-128"/>
                <a:hlinkClick r:id="rId5"/>
              </a:rPr>
              <a:t>https://geraldofojunior.github.io</a:t>
            </a:r>
            <a:br>
              <a:rPr lang="en-US" altLang="en-US" sz="3200" kern="0" dirty="0">
                <a:ea typeface="ＭＳ Ｐゴシック" panose="020B0600070205080204" pitchFamily="34" charset="-128"/>
              </a:rPr>
            </a:br>
            <a:endParaRPr lang="en-US" altLang="en-US" sz="2800" kern="0" dirty="0">
              <a:ea typeface="ＭＳ Ｐゴシック" panose="020B0600070205080204" pitchFamily="34" charset="-128"/>
            </a:endParaRPr>
          </a:p>
          <a:p>
            <a:pPr eaLnBrk="1" hangingPunct="1"/>
            <a:r>
              <a:rPr lang="en-US" altLang="en-US" sz="2800" kern="0" dirty="0">
                <a:ea typeface="ＭＳ Ｐゴシック" panose="020B0600070205080204" pitchFamily="34" charset="-128"/>
              </a:rPr>
              <a:t>ICS 2025</a:t>
            </a:r>
          </a:p>
          <a:p>
            <a:pPr eaLnBrk="1" hangingPunct="1"/>
            <a:r>
              <a:rPr lang="en-US" altLang="en-US" sz="2800" kern="0" dirty="0">
                <a:ea typeface="ＭＳ Ｐゴシック" panose="020B0600070205080204" pitchFamily="34" charset="-128"/>
              </a:rPr>
              <a:t>08 June 2025</a:t>
            </a:r>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p:txBody>
      </p:sp>
    </p:spTree>
    <p:extLst>
      <p:ext uri="{BB962C8B-B14F-4D97-AF65-F5344CB8AC3E}">
        <p14:creationId xmlns:p14="http://schemas.microsoft.com/office/powerpoint/2010/main" val="26615650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1A5712"/>
                </a:solidFill>
                <a:latin typeface="Garamond"/>
                <a:cs typeface="Garamond"/>
              </a:rPr>
              <a:t>RowClone: Intra-Subarray</a:t>
            </a:r>
            <a:endParaRPr lang="en-US" dirty="0"/>
          </a:p>
        </p:txBody>
      </p:sp>
      <p:sp>
        <p:nvSpPr>
          <p:cNvPr id="79" name="Rectangle 78"/>
          <p:cNvSpPr/>
          <p:nvPr/>
        </p:nvSpPr>
        <p:spPr>
          <a:xfrm>
            <a:off x="3055938" y="2059400"/>
            <a:ext cx="315912" cy="677862"/>
          </a:xfrm>
          <a:prstGeom prst="rect">
            <a:avLst/>
          </a:prstGeom>
          <a:solidFill>
            <a:srgbClr val="262626">
              <a:lumMod val="50000"/>
              <a:lumOff val="5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80" name="Rectangle 79"/>
          <p:cNvSpPr/>
          <p:nvPr/>
        </p:nvSpPr>
        <p:spPr>
          <a:xfrm>
            <a:off x="3055938" y="2330862"/>
            <a:ext cx="315912" cy="406400"/>
          </a:xfrm>
          <a:prstGeom prst="rect">
            <a:avLst/>
          </a:prstGeom>
          <a:solidFill>
            <a:srgbClr val="262626">
              <a:lumMod val="50000"/>
              <a:lumOff val="5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grpSp>
        <p:nvGrpSpPr>
          <p:cNvPr id="81" name="Group 8"/>
          <p:cNvGrpSpPr>
            <a:grpSpLocks/>
          </p:cNvGrpSpPr>
          <p:nvPr/>
        </p:nvGrpSpPr>
        <p:grpSpPr bwMode="auto">
          <a:xfrm>
            <a:off x="5486400" y="1519238"/>
            <a:ext cx="1104112" cy="762000"/>
            <a:chOff x="2833828" y="1833265"/>
            <a:chExt cx="1104352" cy="762000"/>
          </a:xfrm>
        </p:grpSpPr>
        <p:grpSp>
          <p:nvGrpSpPr>
            <p:cNvPr id="82" name="Group 45"/>
            <p:cNvGrpSpPr>
              <a:grpSpLocks/>
            </p:cNvGrpSpPr>
            <p:nvPr/>
          </p:nvGrpSpPr>
          <p:grpSpPr bwMode="auto">
            <a:xfrm>
              <a:off x="2833828" y="1833265"/>
              <a:ext cx="152433" cy="762000"/>
              <a:chOff x="2833828" y="1833265"/>
              <a:chExt cx="152433" cy="762000"/>
            </a:xfrm>
          </p:grpSpPr>
          <p:sp>
            <p:nvSpPr>
              <p:cNvPr id="84" name="Rectangle 83"/>
              <p:cNvSpPr/>
              <p:nvPr/>
            </p:nvSpPr>
            <p:spPr>
              <a:xfrm>
                <a:off x="2842180" y="2209502"/>
                <a:ext cx="138142" cy="381000"/>
              </a:xfrm>
              <a:prstGeom prst="rect">
                <a:avLst/>
              </a:prstGeom>
              <a:solidFill>
                <a:srgbClr val="17365D">
                  <a:lumMod val="60000"/>
                  <a:lumOff val="4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85" name="Rectangle 84"/>
              <p:cNvSpPr/>
              <p:nvPr/>
            </p:nvSpPr>
            <p:spPr>
              <a:xfrm>
                <a:off x="2833828" y="1833265"/>
                <a:ext cx="152433" cy="762000"/>
              </a:xfrm>
              <a:prstGeom prst="rect">
                <a:avLst/>
              </a:prstGeom>
              <a:noFill/>
              <a:ln w="25400" cap="flat" cmpd="sng" algn="ctr">
                <a:solidFill>
                  <a:srgbClr val="262626">
                    <a:lumMod val="90000"/>
                    <a:lumOff val="1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grpSp>
        <p:sp>
          <p:nvSpPr>
            <p:cNvPr id="83" name="TextBox 10"/>
            <p:cNvSpPr txBox="1">
              <a:spLocks noChangeArrowheads="1"/>
            </p:cNvSpPr>
            <p:nvPr/>
          </p:nvSpPr>
          <p:spPr bwMode="auto">
            <a:xfrm>
              <a:off x="3048000" y="1905000"/>
              <a:ext cx="890180"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V</a:t>
              </a:r>
              <a:r>
                <a:rPr kumimoji="0" lang="en-US" sz="2400" b="0" i="0" u="none" strike="noStrike" kern="0" cap="none" spc="0" normalizeH="0" baseline="-25000" noProof="0" dirty="0">
                  <a:ln>
                    <a:noFill/>
                  </a:ln>
                  <a:solidFill>
                    <a:sysClr val="windowText" lastClr="000000"/>
                  </a:solidFill>
                  <a:effectLst/>
                  <a:uLnTx/>
                  <a:uFillTx/>
                  <a:latin typeface="Myriad Pro Bold Cond"/>
                  <a:ea typeface="ヒラギノ角ゴ ProN W6"/>
                </a:rPr>
                <a:t>DD</a:t>
              </a: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/2</a:t>
              </a:r>
            </a:p>
          </p:txBody>
        </p:sp>
      </p:grpSp>
      <p:grpSp>
        <p:nvGrpSpPr>
          <p:cNvPr id="86" name="Group 13"/>
          <p:cNvGrpSpPr>
            <a:grpSpLocks/>
          </p:cNvGrpSpPr>
          <p:nvPr/>
        </p:nvGrpSpPr>
        <p:grpSpPr bwMode="auto">
          <a:xfrm>
            <a:off x="5486400" y="5634918"/>
            <a:ext cx="1104112" cy="762000"/>
            <a:chOff x="2833828" y="1833265"/>
            <a:chExt cx="1104352" cy="762000"/>
          </a:xfrm>
        </p:grpSpPr>
        <p:grpSp>
          <p:nvGrpSpPr>
            <p:cNvPr id="87" name="Group 45"/>
            <p:cNvGrpSpPr>
              <a:grpSpLocks/>
            </p:cNvGrpSpPr>
            <p:nvPr/>
          </p:nvGrpSpPr>
          <p:grpSpPr bwMode="auto">
            <a:xfrm>
              <a:off x="2833828" y="1833265"/>
              <a:ext cx="152433" cy="762000"/>
              <a:chOff x="2833828" y="1833265"/>
              <a:chExt cx="152433" cy="762000"/>
            </a:xfrm>
          </p:grpSpPr>
          <p:sp>
            <p:nvSpPr>
              <p:cNvPr id="89" name="Rectangle 88"/>
              <p:cNvSpPr/>
              <p:nvPr/>
            </p:nvSpPr>
            <p:spPr>
              <a:xfrm>
                <a:off x="2833828" y="1833265"/>
                <a:ext cx="152433" cy="762000"/>
              </a:xfrm>
              <a:prstGeom prst="rect">
                <a:avLst/>
              </a:prstGeom>
              <a:solidFill>
                <a:sysClr val="window" lastClr="FFFFFF"/>
              </a:solidFill>
              <a:ln w="25400" cap="flat" cmpd="sng" algn="ctr">
                <a:solidFill>
                  <a:srgbClr val="262626">
                    <a:lumMod val="90000"/>
                    <a:lumOff val="1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90" name="Rectangle 89"/>
              <p:cNvSpPr/>
              <p:nvPr/>
            </p:nvSpPr>
            <p:spPr>
              <a:xfrm>
                <a:off x="2848119" y="2209503"/>
                <a:ext cx="127028" cy="381000"/>
              </a:xfrm>
              <a:prstGeom prst="rect">
                <a:avLst/>
              </a:prstGeom>
              <a:solidFill>
                <a:srgbClr val="17365D">
                  <a:lumMod val="60000"/>
                  <a:lumOff val="4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grpSp>
        <p:sp>
          <p:nvSpPr>
            <p:cNvPr id="88" name="TextBox 15"/>
            <p:cNvSpPr txBox="1">
              <a:spLocks noChangeArrowheads="1"/>
            </p:cNvSpPr>
            <p:nvPr/>
          </p:nvSpPr>
          <p:spPr bwMode="auto">
            <a:xfrm>
              <a:off x="3048000" y="1905000"/>
              <a:ext cx="890180"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V</a:t>
              </a:r>
              <a:r>
                <a:rPr kumimoji="0" lang="en-US" sz="2400" b="0" i="0" u="none" strike="noStrike" kern="0" cap="none" spc="0" normalizeH="0" baseline="-25000" noProof="0" dirty="0">
                  <a:ln>
                    <a:noFill/>
                  </a:ln>
                  <a:solidFill>
                    <a:sysClr val="windowText" lastClr="000000"/>
                  </a:solidFill>
                  <a:effectLst/>
                  <a:uLnTx/>
                  <a:uFillTx/>
                  <a:latin typeface="Myriad Pro Bold Cond"/>
                  <a:ea typeface="ヒラギノ角ゴ ProN W6"/>
                </a:rPr>
                <a:t>DD</a:t>
              </a: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/2</a:t>
              </a:r>
            </a:p>
          </p:txBody>
        </p:sp>
      </p:grpSp>
      <p:grpSp>
        <p:nvGrpSpPr>
          <p:cNvPr id="91" name="Group 18"/>
          <p:cNvGrpSpPr>
            <a:grpSpLocks/>
          </p:cNvGrpSpPr>
          <p:nvPr/>
        </p:nvGrpSpPr>
        <p:grpSpPr bwMode="auto">
          <a:xfrm>
            <a:off x="2366445" y="2055812"/>
            <a:ext cx="1570555" cy="677863"/>
            <a:chOff x="1526411" y="2286001"/>
            <a:chExt cx="1902589" cy="762000"/>
          </a:xfrm>
        </p:grpSpPr>
        <p:grpSp>
          <p:nvGrpSpPr>
            <p:cNvPr id="92" name="Group 34"/>
            <p:cNvGrpSpPr>
              <a:grpSpLocks/>
            </p:cNvGrpSpPr>
            <p:nvPr/>
          </p:nvGrpSpPr>
          <p:grpSpPr bwMode="auto">
            <a:xfrm>
              <a:off x="1922949" y="2286001"/>
              <a:ext cx="1506051" cy="762000"/>
              <a:chOff x="1922949" y="2667001"/>
              <a:chExt cx="1506051" cy="762000"/>
            </a:xfrm>
          </p:grpSpPr>
          <p:cxnSp>
            <p:nvCxnSpPr>
              <p:cNvPr id="94" name="Straight Connector 93"/>
              <p:cNvCxnSpPr/>
              <p:nvPr/>
            </p:nvCxnSpPr>
            <p:spPr>
              <a:xfrm rot="5400000">
                <a:off x="1982592" y="3048001"/>
                <a:ext cx="762000" cy="0"/>
              </a:xfrm>
              <a:prstGeom prst="line">
                <a:avLst/>
              </a:prstGeom>
              <a:noFill/>
              <a:ln w="38100" cap="flat" cmpd="sng" algn="ctr">
                <a:solidFill>
                  <a:srgbClr val="262626">
                    <a:lumMod val="90000"/>
                    <a:lumOff val="10000"/>
                  </a:srgbClr>
                </a:solidFill>
                <a:prstDash val="solid"/>
                <a:headEnd type="none" w="med" len="med"/>
                <a:tailEnd type="none" w="med" len="med"/>
              </a:ln>
              <a:effectLst/>
            </p:spPr>
          </p:cxnSp>
          <p:cxnSp>
            <p:nvCxnSpPr>
              <p:cNvPr id="95" name="Straight Connector 94"/>
              <p:cNvCxnSpPr/>
              <p:nvPr/>
            </p:nvCxnSpPr>
            <p:spPr>
              <a:xfrm rot="5400000">
                <a:off x="2363370" y="3048001"/>
                <a:ext cx="762000" cy="0"/>
              </a:xfrm>
              <a:prstGeom prst="line">
                <a:avLst/>
              </a:prstGeom>
              <a:noFill/>
              <a:ln w="38100" cap="flat" cmpd="sng" algn="ctr">
                <a:solidFill>
                  <a:srgbClr val="262626">
                    <a:lumMod val="90000"/>
                    <a:lumOff val="10000"/>
                  </a:srgbClr>
                </a:solidFill>
                <a:prstDash val="solid"/>
                <a:headEnd type="none" w="med" len="med"/>
                <a:tailEnd type="none" w="med" len="med"/>
              </a:ln>
              <a:effectLst/>
            </p:spPr>
          </p:cxnSp>
          <p:cxnSp>
            <p:nvCxnSpPr>
              <p:cNvPr id="96" name="Straight Connector 95"/>
              <p:cNvCxnSpPr/>
              <p:nvPr/>
            </p:nvCxnSpPr>
            <p:spPr>
              <a:xfrm>
                <a:off x="2744370" y="3048892"/>
                <a:ext cx="684630" cy="0"/>
              </a:xfrm>
              <a:prstGeom prst="line">
                <a:avLst/>
              </a:prstGeom>
              <a:noFill/>
              <a:ln w="28575" cap="flat" cmpd="sng" algn="ctr">
                <a:solidFill>
                  <a:srgbClr val="262626">
                    <a:lumMod val="90000"/>
                    <a:lumOff val="10000"/>
                  </a:srgbClr>
                </a:solidFill>
                <a:prstDash val="solid"/>
                <a:headEnd type="none" w="med" len="med"/>
                <a:tailEnd type="none" w="med" len="med"/>
              </a:ln>
              <a:effectLst/>
            </p:spPr>
          </p:cxnSp>
          <p:cxnSp>
            <p:nvCxnSpPr>
              <p:cNvPr id="97" name="Shape 24"/>
              <p:cNvCxnSpPr>
                <a:endCxn id="93" idx="3"/>
              </p:cNvCxnSpPr>
              <p:nvPr/>
            </p:nvCxnSpPr>
            <p:spPr>
              <a:xfrm rot="10800000" flipV="1">
                <a:off x="1922949" y="3047107"/>
                <a:ext cx="440647" cy="3669"/>
              </a:xfrm>
              <a:prstGeom prst="bentConnector3">
                <a:avLst>
                  <a:gd name="adj1" fmla="val 50000"/>
                </a:avLst>
              </a:prstGeom>
              <a:noFill/>
              <a:ln w="28575" cap="flat" cmpd="sng" algn="ctr">
                <a:solidFill>
                  <a:srgbClr val="333333"/>
                </a:solidFill>
                <a:prstDash val="solid"/>
                <a:tailEnd type="stealth" w="lg" len="lg"/>
              </a:ln>
              <a:effectLst/>
            </p:spPr>
          </p:cxnSp>
        </p:grpSp>
        <p:sp>
          <p:nvSpPr>
            <p:cNvPr id="93" name="TextBox 20"/>
            <p:cNvSpPr txBox="1">
              <a:spLocks noChangeArrowheads="1"/>
            </p:cNvSpPr>
            <p:nvPr/>
          </p:nvSpPr>
          <p:spPr bwMode="auto">
            <a:xfrm>
              <a:off x="1526411" y="2444890"/>
              <a:ext cx="396536" cy="449772"/>
            </a:xfrm>
            <a:prstGeom prst="rect">
              <a:avLst/>
            </a:prstGeom>
            <a:noFill/>
            <a:ln w="9525">
              <a:noFill/>
              <a:miter lim="800000"/>
              <a:headEnd/>
              <a:tailEnd/>
            </a:ln>
          </p:spPr>
          <p:txBody>
            <a:bodyPr wrap="non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Arial" pitchFamily="34" charset="0"/>
                  <a:ea typeface="ヒラギノ角ゴ ProN W6"/>
                  <a:cs typeface="Arial" pitchFamily="34" charset="0"/>
                </a:rPr>
                <a:t>0</a:t>
              </a:r>
            </a:p>
          </p:txBody>
        </p:sp>
      </p:grpSp>
      <p:cxnSp>
        <p:nvCxnSpPr>
          <p:cNvPr id="98" name="Straight Connector 97"/>
          <p:cNvCxnSpPr/>
          <p:nvPr/>
        </p:nvCxnSpPr>
        <p:spPr>
          <a:xfrm>
            <a:off x="4484688" y="2401886"/>
            <a:ext cx="825500" cy="0"/>
          </a:xfrm>
          <a:prstGeom prst="line">
            <a:avLst/>
          </a:prstGeom>
          <a:noFill/>
          <a:ln w="28575" cap="flat" cmpd="sng" algn="ctr">
            <a:solidFill>
              <a:srgbClr val="262626">
                <a:lumMod val="90000"/>
                <a:lumOff val="10000"/>
              </a:srgbClr>
            </a:solidFill>
            <a:prstDash val="solid"/>
            <a:headEnd type="none" w="med" len="med"/>
            <a:tailEnd type="none" w="med" len="med"/>
          </a:ln>
          <a:effectLst/>
        </p:spPr>
      </p:cxnSp>
      <p:cxnSp>
        <p:nvCxnSpPr>
          <p:cNvPr id="99" name="Straight Arrow Connector 98"/>
          <p:cNvCxnSpPr/>
          <p:nvPr/>
        </p:nvCxnSpPr>
        <p:spPr>
          <a:xfrm flipV="1">
            <a:off x="3941763" y="2097086"/>
            <a:ext cx="457200" cy="304800"/>
          </a:xfrm>
          <a:prstGeom prst="straightConnector1">
            <a:avLst/>
          </a:prstGeom>
          <a:noFill/>
          <a:ln w="28575" cap="flat" cmpd="sng" algn="ctr">
            <a:solidFill>
              <a:srgbClr val="FF0000"/>
            </a:solidFill>
            <a:prstDash val="solid"/>
            <a:headEnd type="none"/>
            <a:tailEnd type="stealth" w="lg" len="lg"/>
          </a:ln>
          <a:effectLst/>
        </p:spPr>
      </p:cxnSp>
      <p:cxnSp>
        <p:nvCxnSpPr>
          <p:cNvPr id="100" name="Straight Arrow Connector 99"/>
          <p:cNvCxnSpPr/>
          <p:nvPr/>
        </p:nvCxnSpPr>
        <p:spPr>
          <a:xfrm>
            <a:off x="3941763" y="2389186"/>
            <a:ext cx="533400" cy="1588"/>
          </a:xfrm>
          <a:prstGeom prst="straightConnector1">
            <a:avLst/>
          </a:prstGeom>
          <a:noFill/>
          <a:ln w="28575" cap="flat" cmpd="sng" algn="ctr">
            <a:solidFill>
              <a:srgbClr val="FF0000"/>
            </a:solidFill>
            <a:prstDash val="solid"/>
            <a:headEnd type="none"/>
            <a:tailEnd type="stealth" w="lg" len="lg"/>
          </a:ln>
          <a:effectLst/>
        </p:spPr>
      </p:cxnSp>
      <p:grpSp>
        <p:nvGrpSpPr>
          <p:cNvPr id="101" name="Group 28"/>
          <p:cNvGrpSpPr>
            <a:grpSpLocks/>
          </p:cNvGrpSpPr>
          <p:nvPr/>
        </p:nvGrpSpPr>
        <p:grpSpPr bwMode="auto">
          <a:xfrm>
            <a:off x="5486400" y="1524000"/>
            <a:ext cx="1546603" cy="762000"/>
            <a:chOff x="2833828" y="1833265"/>
            <a:chExt cx="1546493" cy="762000"/>
          </a:xfrm>
        </p:grpSpPr>
        <p:grpSp>
          <p:nvGrpSpPr>
            <p:cNvPr id="102" name="Group 45"/>
            <p:cNvGrpSpPr>
              <a:grpSpLocks/>
            </p:cNvGrpSpPr>
            <p:nvPr/>
          </p:nvGrpSpPr>
          <p:grpSpPr bwMode="auto">
            <a:xfrm>
              <a:off x="2833828" y="1833265"/>
              <a:ext cx="152389" cy="762000"/>
              <a:chOff x="2833828" y="1833265"/>
              <a:chExt cx="152389" cy="762000"/>
            </a:xfrm>
          </p:grpSpPr>
          <p:sp>
            <p:nvSpPr>
              <p:cNvPr id="104" name="Rectangle 103"/>
              <p:cNvSpPr/>
              <p:nvPr/>
            </p:nvSpPr>
            <p:spPr>
              <a:xfrm>
                <a:off x="2842177" y="2138065"/>
                <a:ext cx="138102" cy="452438"/>
              </a:xfrm>
              <a:prstGeom prst="rect">
                <a:avLst/>
              </a:prstGeom>
              <a:solidFill>
                <a:srgbClr val="17365D">
                  <a:lumMod val="60000"/>
                  <a:lumOff val="4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5" name="Rectangle 104"/>
              <p:cNvSpPr/>
              <p:nvPr/>
            </p:nvSpPr>
            <p:spPr>
              <a:xfrm>
                <a:off x="2833828" y="1833265"/>
                <a:ext cx="152389" cy="762000"/>
              </a:xfrm>
              <a:prstGeom prst="rect">
                <a:avLst/>
              </a:prstGeom>
              <a:noFill/>
              <a:ln w="25400" cap="flat" cmpd="sng" algn="ctr">
                <a:solidFill>
                  <a:srgbClr val="262626">
                    <a:lumMod val="90000"/>
                    <a:lumOff val="1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grpSp>
        <p:sp>
          <p:nvSpPr>
            <p:cNvPr id="103" name="TextBox 30"/>
            <p:cNvSpPr txBox="1">
              <a:spLocks noChangeArrowheads="1"/>
            </p:cNvSpPr>
            <p:nvPr/>
          </p:nvSpPr>
          <p:spPr bwMode="auto">
            <a:xfrm>
              <a:off x="3048000" y="1905000"/>
              <a:ext cx="1332321"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V</a:t>
              </a:r>
              <a:r>
                <a:rPr kumimoji="0" lang="en-US" sz="2400" b="0" i="0" u="none" strike="noStrike" kern="0" cap="none" spc="0" normalizeH="0" baseline="-25000" noProof="0" dirty="0">
                  <a:ln>
                    <a:noFill/>
                  </a:ln>
                  <a:solidFill>
                    <a:sysClr val="windowText" lastClr="000000"/>
                  </a:solidFill>
                  <a:effectLst/>
                  <a:uLnTx/>
                  <a:uFillTx/>
                  <a:latin typeface="Myriad Pro Bold Cond"/>
                  <a:ea typeface="ヒラギノ角ゴ ProN W6"/>
                </a:rPr>
                <a:t>DD</a:t>
              </a: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/2 + </a:t>
              </a:r>
              <a:r>
                <a:rPr kumimoji="0" lang="el-GR" sz="2400" b="0" i="0" u="none" strike="noStrike" kern="0" cap="none" spc="0" normalizeH="0" baseline="0" noProof="0" dirty="0">
                  <a:ln>
                    <a:noFill/>
                  </a:ln>
                  <a:solidFill>
                    <a:sysClr val="windowText" lastClr="000000"/>
                  </a:solidFill>
                  <a:effectLst/>
                  <a:uLnTx/>
                  <a:uFillTx/>
                  <a:latin typeface="Myriad Pro Bold Cond"/>
                  <a:ea typeface="ヒラギノ角ゴ ProN W6"/>
                </a:rPr>
                <a:t>δ</a:t>
              </a:r>
              <a:endPar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endParaRPr>
            </a:p>
          </p:txBody>
        </p:sp>
      </p:grpSp>
      <p:grpSp>
        <p:nvGrpSpPr>
          <p:cNvPr id="106" name="Group 33"/>
          <p:cNvGrpSpPr>
            <a:grpSpLocks/>
          </p:cNvGrpSpPr>
          <p:nvPr/>
        </p:nvGrpSpPr>
        <p:grpSpPr bwMode="auto">
          <a:xfrm>
            <a:off x="5486403" y="5634918"/>
            <a:ext cx="530257" cy="842082"/>
            <a:chOff x="7315200" y="2514600"/>
            <a:chExt cx="530065" cy="843373"/>
          </a:xfrm>
        </p:grpSpPr>
        <p:sp>
          <p:nvSpPr>
            <p:cNvPr id="107" name="Rectangle 106"/>
            <p:cNvSpPr/>
            <p:nvPr/>
          </p:nvSpPr>
          <p:spPr>
            <a:xfrm>
              <a:off x="7315200" y="2514600"/>
              <a:ext cx="152345" cy="761579"/>
            </a:xfrm>
            <a:prstGeom prst="rect">
              <a:avLst/>
            </a:prstGeom>
            <a:solidFill>
              <a:sysClr val="window" lastClr="FFFFFF"/>
            </a:solidFill>
            <a:ln w="25400" cap="flat" cmpd="sng" algn="ctr">
              <a:solidFill>
                <a:srgbClr val="262626">
                  <a:lumMod val="90000"/>
                  <a:lumOff val="1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8" name="TextBox 35"/>
            <p:cNvSpPr txBox="1">
              <a:spLocks noChangeArrowheads="1"/>
            </p:cNvSpPr>
            <p:nvPr/>
          </p:nvSpPr>
          <p:spPr bwMode="auto">
            <a:xfrm>
              <a:off x="7489206" y="2895600"/>
              <a:ext cx="356059" cy="46237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ea typeface="ヒラギノ角ゴ ProN W6"/>
                  <a:cs typeface="Arial" pitchFamily="34" charset="0"/>
                </a:rPr>
                <a:t>0</a:t>
              </a:r>
            </a:p>
          </p:txBody>
        </p:sp>
      </p:grpSp>
      <p:grpSp>
        <p:nvGrpSpPr>
          <p:cNvPr id="109" name="Group 36"/>
          <p:cNvGrpSpPr>
            <a:grpSpLocks/>
          </p:cNvGrpSpPr>
          <p:nvPr/>
        </p:nvGrpSpPr>
        <p:grpSpPr bwMode="auto">
          <a:xfrm>
            <a:off x="5486400" y="1519238"/>
            <a:ext cx="821880" cy="766762"/>
            <a:chOff x="3657600" y="2510135"/>
            <a:chExt cx="822165" cy="766465"/>
          </a:xfrm>
        </p:grpSpPr>
        <p:sp>
          <p:nvSpPr>
            <p:cNvPr id="110" name="Rectangle 109"/>
            <p:cNvSpPr/>
            <p:nvPr/>
          </p:nvSpPr>
          <p:spPr>
            <a:xfrm>
              <a:off x="3657600" y="2514895"/>
              <a:ext cx="152453" cy="761705"/>
            </a:xfrm>
            <a:prstGeom prst="rect">
              <a:avLst/>
            </a:prstGeom>
            <a:solidFill>
              <a:srgbClr val="17365D">
                <a:lumMod val="60000"/>
                <a:lumOff val="40000"/>
              </a:srgbClr>
            </a:solidFill>
            <a:ln w="25400" cap="flat" cmpd="sng" algn="ctr">
              <a:solidFill>
                <a:srgbClr val="262626">
                  <a:lumMod val="90000"/>
                  <a:lumOff val="1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1" name="TextBox 38"/>
            <p:cNvSpPr txBox="1">
              <a:spLocks noChangeArrowheads="1"/>
            </p:cNvSpPr>
            <p:nvPr/>
          </p:nvSpPr>
          <p:spPr bwMode="auto">
            <a:xfrm>
              <a:off x="3831606" y="2510135"/>
              <a:ext cx="648159" cy="46148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V</a:t>
              </a:r>
              <a:r>
                <a:rPr kumimoji="0" lang="en-US" sz="2400" b="0" i="0" u="none" strike="noStrike" kern="0" cap="none" spc="0" normalizeH="0" baseline="-25000" noProof="0" dirty="0">
                  <a:ln>
                    <a:noFill/>
                  </a:ln>
                  <a:solidFill>
                    <a:sysClr val="windowText" lastClr="000000"/>
                  </a:solidFill>
                  <a:effectLst/>
                  <a:uLnTx/>
                  <a:uFillTx/>
                  <a:latin typeface="Myriad Pro Bold Cond"/>
                  <a:ea typeface="ヒラギノ角ゴ ProN W6"/>
                </a:rPr>
                <a:t>DD</a:t>
              </a:r>
              <a:endPar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endParaRPr>
            </a:p>
          </p:txBody>
        </p:sp>
      </p:grpSp>
      <p:grpSp>
        <p:nvGrpSpPr>
          <p:cNvPr id="112" name="Group 39"/>
          <p:cNvGrpSpPr>
            <a:grpSpLocks/>
          </p:cNvGrpSpPr>
          <p:nvPr/>
        </p:nvGrpSpPr>
        <p:grpSpPr bwMode="auto">
          <a:xfrm>
            <a:off x="2819400" y="1292225"/>
            <a:ext cx="914400" cy="765175"/>
            <a:chOff x="2895600" y="2510135"/>
            <a:chExt cx="914400" cy="766465"/>
          </a:xfrm>
        </p:grpSpPr>
        <p:sp>
          <p:nvSpPr>
            <p:cNvPr id="113" name="Rectangle 112"/>
            <p:cNvSpPr/>
            <p:nvPr/>
          </p:nvSpPr>
          <p:spPr>
            <a:xfrm>
              <a:off x="3657600" y="2514906"/>
              <a:ext cx="152400" cy="761694"/>
            </a:xfrm>
            <a:prstGeom prst="rect">
              <a:avLst/>
            </a:prstGeom>
            <a:solidFill>
              <a:srgbClr val="17365D">
                <a:lumMod val="60000"/>
                <a:lumOff val="40000"/>
              </a:srgbClr>
            </a:solidFill>
            <a:ln w="25400" cap="flat" cmpd="sng" algn="ctr">
              <a:solidFill>
                <a:srgbClr val="262626">
                  <a:lumMod val="90000"/>
                  <a:lumOff val="1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4" name="TextBox 41"/>
            <p:cNvSpPr txBox="1">
              <a:spLocks noChangeArrowheads="1"/>
            </p:cNvSpPr>
            <p:nvPr/>
          </p:nvSpPr>
          <p:spPr bwMode="auto">
            <a:xfrm>
              <a:off x="2895600" y="2510135"/>
              <a:ext cx="647934" cy="46244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V</a:t>
              </a:r>
              <a:r>
                <a:rPr kumimoji="0" lang="en-US" sz="2400" b="0" i="0" u="none" strike="noStrike" kern="0" cap="none" spc="0" normalizeH="0" baseline="-25000" noProof="0" dirty="0">
                  <a:ln>
                    <a:noFill/>
                  </a:ln>
                  <a:solidFill>
                    <a:sysClr val="windowText" lastClr="000000"/>
                  </a:solidFill>
                  <a:effectLst/>
                  <a:uLnTx/>
                  <a:uFillTx/>
                  <a:latin typeface="Myriad Pro Bold Cond"/>
                  <a:ea typeface="ヒラギノ角ゴ ProN W6"/>
                </a:rPr>
                <a:t>DD</a:t>
              </a:r>
              <a:endPar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endParaRPr>
            </a:p>
          </p:txBody>
        </p:sp>
      </p:grpSp>
      <p:grpSp>
        <p:nvGrpSpPr>
          <p:cNvPr id="115" name="Group 42"/>
          <p:cNvGrpSpPr>
            <a:grpSpLocks/>
          </p:cNvGrpSpPr>
          <p:nvPr/>
        </p:nvGrpSpPr>
        <p:grpSpPr bwMode="auto">
          <a:xfrm>
            <a:off x="2036763" y="1270000"/>
            <a:ext cx="1697037" cy="762000"/>
            <a:chOff x="1289075" y="1833265"/>
            <a:chExt cx="1697153" cy="762000"/>
          </a:xfrm>
        </p:grpSpPr>
        <p:grpSp>
          <p:nvGrpSpPr>
            <p:cNvPr id="116" name="Group 45"/>
            <p:cNvGrpSpPr>
              <a:grpSpLocks/>
            </p:cNvGrpSpPr>
            <p:nvPr/>
          </p:nvGrpSpPr>
          <p:grpSpPr bwMode="auto">
            <a:xfrm>
              <a:off x="2833818" y="1833265"/>
              <a:ext cx="152410" cy="762000"/>
              <a:chOff x="2833818" y="1833265"/>
              <a:chExt cx="152410" cy="762000"/>
            </a:xfrm>
          </p:grpSpPr>
          <p:sp>
            <p:nvSpPr>
              <p:cNvPr id="118" name="Rectangle 117"/>
              <p:cNvSpPr/>
              <p:nvPr/>
            </p:nvSpPr>
            <p:spPr>
              <a:xfrm>
                <a:off x="2833818" y="1833265"/>
                <a:ext cx="152410" cy="762000"/>
              </a:xfrm>
              <a:prstGeom prst="rect">
                <a:avLst/>
              </a:prstGeom>
              <a:solidFill>
                <a:sysClr val="window" lastClr="FFFFFF"/>
              </a:solidFill>
              <a:ln w="25400" cap="flat" cmpd="sng" algn="ctr">
                <a:solidFill>
                  <a:srgbClr val="262626">
                    <a:lumMod val="90000"/>
                    <a:lumOff val="1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9" name="Rectangle 118"/>
              <p:cNvSpPr/>
              <p:nvPr/>
            </p:nvSpPr>
            <p:spPr>
              <a:xfrm>
                <a:off x="2848107" y="2138065"/>
                <a:ext cx="127008" cy="452438"/>
              </a:xfrm>
              <a:prstGeom prst="rect">
                <a:avLst/>
              </a:prstGeom>
              <a:solidFill>
                <a:srgbClr val="17365D">
                  <a:lumMod val="60000"/>
                  <a:lumOff val="4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grpSp>
        <p:sp>
          <p:nvSpPr>
            <p:cNvPr id="117" name="TextBox 44"/>
            <p:cNvSpPr txBox="1">
              <a:spLocks noChangeArrowheads="1"/>
            </p:cNvSpPr>
            <p:nvPr/>
          </p:nvSpPr>
          <p:spPr bwMode="auto">
            <a:xfrm>
              <a:off x="1289075" y="1857213"/>
              <a:ext cx="1332507"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V</a:t>
              </a:r>
              <a:r>
                <a:rPr kumimoji="0" lang="en-US" sz="2400" b="0" i="0" u="none" strike="noStrike" kern="0" cap="none" spc="0" normalizeH="0" baseline="-25000" noProof="0" dirty="0">
                  <a:ln>
                    <a:noFill/>
                  </a:ln>
                  <a:solidFill>
                    <a:sysClr val="windowText" lastClr="000000"/>
                  </a:solidFill>
                  <a:effectLst/>
                  <a:uLnTx/>
                  <a:uFillTx/>
                  <a:latin typeface="Myriad Pro Bold Cond"/>
                  <a:ea typeface="ヒラギノ角ゴ ProN W6"/>
                </a:rPr>
                <a:t>DD</a:t>
              </a:r>
              <a:r>
                <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rPr>
                <a:t>/2 + </a:t>
              </a:r>
              <a:r>
                <a:rPr kumimoji="0" lang="el-GR" sz="2400" b="0" i="0" u="none" strike="noStrike" kern="0" cap="none" spc="0" normalizeH="0" baseline="0" noProof="0" dirty="0">
                  <a:ln>
                    <a:noFill/>
                  </a:ln>
                  <a:solidFill>
                    <a:sysClr val="windowText" lastClr="000000"/>
                  </a:solidFill>
                  <a:effectLst/>
                  <a:uLnTx/>
                  <a:uFillTx/>
                  <a:latin typeface="Myriad Pro Bold Cond"/>
                  <a:ea typeface="ヒラギノ角ゴ ProN W6"/>
                </a:rPr>
                <a:t>δ</a:t>
              </a:r>
              <a:endParaRPr kumimoji="0" lang="en-US" sz="2400" b="0" i="0" u="none" strike="noStrike" kern="0" cap="none" spc="0" normalizeH="0" baseline="0" noProof="0" dirty="0">
                <a:ln>
                  <a:noFill/>
                </a:ln>
                <a:solidFill>
                  <a:sysClr val="windowText" lastClr="000000"/>
                </a:solidFill>
                <a:effectLst/>
                <a:uLnTx/>
                <a:uFillTx/>
                <a:latin typeface="Myriad Pro Bold Cond"/>
                <a:ea typeface="ヒラギノ角ゴ ProN W6"/>
              </a:endParaRPr>
            </a:p>
          </p:txBody>
        </p:sp>
      </p:grpSp>
      <p:grpSp>
        <p:nvGrpSpPr>
          <p:cNvPr id="120" name="Group 47"/>
          <p:cNvGrpSpPr>
            <a:grpSpLocks/>
          </p:cNvGrpSpPr>
          <p:nvPr/>
        </p:nvGrpSpPr>
        <p:grpSpPr bwMode="auto">
          <a:xfrm>
            <a:off x="4165600" y="1881188"/>
            <a:ext cx="2362200" cy="4244975"/>
            <a:chOff x="1371600" y="1371600"/>
            <a:chExt cx="2362200" cy="4245429"/>
          </a:xfrm>
          <a:solidFill>
            <a:sysClr val="window" lastClr="FFFFFF">
              <a:lumMod val="75000"/>
            </a:sysClr>
          </a:solidFill>
        </p:grpSpPr>
        <p:sp>
          <p:nvSpPr>
            <p:cNvPr id="121" name="Isosceles Triangle 120"/>
            <p:cNvSpPr/>
            <p:nvPr/>
          </p:nvSpPr>
          <p:spPr>
            <a:xfrm rot="10800000">
              <a:off x="2971800" y="3657844"/>
              <a:ext cx="762000" cy="762081"/>
            </a:xfrm>
            <a:prstGeom prst="triangle">
              <a:avLst/>
            </a:prstGeom>
            <a:grp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122" name="Isosceles Triangle 121"/>
            <p:cNvSpPr/>
            <p:nvPr/>
          </p:nvSpPr>
          <p:spPr>
            <a:xfrm>
              <a:off x="1371600" y="3657844"/>
              <a:ext cx="762000" cy="762081"/>
            </a:xfrm>
            <a:prstGeom prst="triangle">
              <a:avLst/>
            </a:prstGeom>
            <a:grp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cxnSp>
          <p:nvCxnSpPr>
            <p:cNvPr id="123" name="Elbow Connector 122"/>
            <p:cNvCxnSpPr>
              <a:stCxn id="121" idx="0"/>
              <a:endCxn id="122" idx="3"/>
            </p:cNvCxnSpPr>
            <p:nvPr/>
          </p:nvCxnSpPr>
          <p:spPr>
            <a:xfrm rot="5400000">
              <a:off x="2553494" y="3619032"/>
              <a:ext cx="1588" cy="1600200"/>
            </a:xfrm>
            <a:prstGeom prst="bentConnector3">
              <a:avLst>
                <a:gd name="adj1" fmla="val 33302907"/>
              </a:avLst>
            </a:prstGeom>
            <a:grpFill/>
            <a:ln w="25400" cap="flat" cmpd="sng" algn="ctr">
              <a:solidFill>
                <a:srgbClr val="262626">
                  <a:shade val="50000"/>
                </a:srgbClr>
              </a:solidFill>
              <a:prstDash val="solid"/>
            </a:ln>
            <a:effectLst/>
          </p:spPr>
        </p:cxnSp>
        <p:cxnSp>
          <p:nvCxnSpPr>
            <p:cNvPr id="124" name="Elbow Connector 123"/>
            <p:cNvCxnSpPr>
              <a:stCxn id="122" idx="0"/>
              <a:endCxn id="121" idx="3"/>
            </p:cNvCxnSpPr>
            <p:nvPr/>
          </p:nvCxnSpPr>
          <p:spPr>
            <a:xfrm rot="5400000" flipH="1" flipV="1">
              <a:off x="2553494" y="2856950"/>
              <a:ext cx="1588" cy="1600200"/>
            </a:xfrm>
            <a:prstGeom prst="bentConnector3">
              <a:avLst>
                <a:gd name="adj1" fmla="val 32873247"/>
              </a:avLst>
            </a:prstGeom>
            <a:grpFill/>
            <a:ln w="25400" cap="flat" cmpd="sng" algn="ctr">
              <a:solidFill>
                <a:srgbClr val="262626">
                  <a:shade val="50000"/>
                </a:srgbClr>
              </a:solidFill>
              <a:prstDash val="solid"/>
            </a:ln>
            <a:effectLst/>
          </p:spPr>
        </p:cxnSp>
        <p:sp>
          <p:nvSpPr>
            <p:cNvPr id="125" name="Oval 124"/>
            <p:cNvSpPr/>
            <p:nvPr/>
          </p:nvSpPr>
          <p:spPr>
            <a:xfrm rot="10800000">
              <a:off x="3276600" y="4343718"/>
              <a:ext cx="152400" cy="152416"/>
            </a:xfrm>
            <a:prstGeom prst="ellipse">
              <a:avLst/>
            </a:prstGeom>
            <a:grp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126" name="Oval 125"/>
            <p:cNvSpPr/>
            <p:nvPr/>
          </p:nvSpPr>
          <p:spPr>
            <a:xfrm>
              <a:off x="1676400" y="3581636"/>
              <a:ext cx="152400" cy="152416"/>
            </a:xfrm>
            <a:prstGeom prst="ellipse">
              <a:avLst/>
            </a:prstGeom>
            <a:grp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cxnSp>
          <p:nvCxnSpPr>
            <p:cNvPr id="127" name="Straight Connector 126"/>
            <p:cNvCxnSpPr/>
            <p:nvPr/>
          </p:nvCxnSpPr>
          <p:spPr>
            <a:xfrm rot="5400000" flipH="1" flipV="1">
              <a:off x="1638206" y="2247994"/>
              <a:ext cx="1752787" cy="0"/>
            </a:xfrm>
            <a:prstGeom prst="line">
              <a:avLst/>
            </a:prstGeom>
            <a:grpFill/>
            <a:ln w="25400" cap="flat" cmpd="sng" algn="ctr">
              <a:solidFill>
                <a:srgbClr val="262626">
                  <a:shade val="50000"/>
                </a:srgbClr>
              </a:solidFill>
              <a:prstDash val="solid"/>
            </a:ln>
            <a:effectLst/>
          </p:spPr>
        </p:cxnSp>
        <p:cxnSp>
          <p:nvCxnSpPr>
            <p:cNvPr id="128" name="Straight Connector 127"/>
            <p:cNvCxnSpPr/>
            <p:nvPr/>
          </p:nvCxnSpPr>
          <p:spPr>
            <a:xfrm rot="5400000" flipH="1" flipV="1">
              <a:off x="2182777" y="5285207"/>
              <a:ext cx="663646" cy="0"/>
            </a:xfrm>
            <a:prstGeom prst="line">
              <a:avLst/>
            </a:prstGeom>
            <a:grpFill/>
            <a:ln w="25400" cap="flat" cmpd="sng" algn="ctr">
              <a:solidFill>
                <a:srgbClr val="262626">
                  <a:shade val="50000"/>
                </a:srgbClr>
              </a:solidFill>
              <a:prstDash val="solid"/>
            </a:ln>
            <a:effectLst/>
          </p:spPr>
        </p:cxnSp>
      </p:grpSp>
      <p:sp>
        <p:nvSpPr>
          <p:cNvPr id="129" name="TextBox 128"/>
          <p:cNvSpPr txBox="1"/>
          <p:nvPr/>
        </p:nvSpPr>
        <p:spPr>
          <a:xfrm>
            <a:off x="2860598" y="5549900"/>
            <a:ext cx="2181303" cy="830997"/>
          </a:xfrm>
          <a:prstGeom prst="rect">
            <a:avLst/>
          </a:prstGeom>
          <a:noFill/>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0000"/>
                    <a:lumOff val="10000"/>
                  </a:srgbClr>
                </a:solidFill>
                <a:effectLst/>
                <a:uLnTx/>
                <a:uFillTx/>
                <a:latin typeface="Myriad Pro Bold Cond"/>
                <a:ea typeface="ヒラギノ角ゴ ProN W6"/>
              </a:rPr>
              <a:t>Sense Amplifier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0000"/>
                    <a:lumOff val="10000"/>
                  </a:srgbClr>
                </a:solidFill>
                <a:effectLst/>
                <a:uLnTx/>
                <a:uFillTx/>
                <a:latin typeface="Myriad Pro Bold Cond"/>
                <a:ea typeface="ヒラギノ角ゴ ProN W6"/>
              </a:rPr>
              <a:t>(Row Buffer)</a:t>
            </a:r>
          </a:p>
        </p:txBody>
      </p:sp>
      <p:grpSp>
        <p:nvGrpSpPr>
          <p:cNvPr id="130" name="Group 61"/>
          <p:cNvGrpSpPr>
            <a:grpSpLocks/>
          </p:cNvGrpSpPr>
          <p:nvPr/>
        </p:nvGrpSpPr>
        <p:grpSpPr bwMode="auto">
          <a:xfrm>
            <a:off x="6016660" y="1750070"/>
            <a:ext cx="2724115" cy="4496098"/>
            <a:chOff x="-133867" y="1868815"/>
            <a:chExt cx="2724667" cy="4496773"/>
          </a:xfrm>
        </p:grpSpPr>
        <p:sp>
          <p:nvSpPr>
            <p:cNvPr id="131" name="TextBox 130"/>
            <p:cNvSpPr txBox="1"/>
            <p:nvPr/>
          </p:nvSpPr>
          <p:spPr>
            <a:xfrm>
              <a:off x="685414" y="3589279"/>
              <a:ext cx="1905386" cy="83038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0000"/>
                      <a:lumOff val="10000"/>
                    </a:srgbClr>
                  </a:solidFill>
                  <a:effectLst/>
                  <a:uLnTx/>
                  <a:uFillTx/>
                  <a:latin typeface="Myriad Pro Bold Cond"/>
                  <a:ea typeface="ヒラギノ角ゴ ProN W6"/>
                </a:rPr>
                <a:t>Amplify the difference</a:t>
              </a:r>
            </a:p>
          </p:txBody>
        </p:sp>
        <p:cxnSp>
          <p:nvCxnSpPr>
            <p:cNvPr id="132" name="Shape 56"/>
            <p:cNvCxnSpPr>
              <a:stCxn id="108" idx="3"/>
              <a:endCxn id="131" idx="2"/>
            </p:cNvCxnSpPr>
            <p:nvPr/>
          </p:nvCxnSpPr>
          <p:spPr>
            <a:xfrm flipV="1">
              <a:off x="-133867" y="4419666"/>
              <a:ext cx="1771974" cy="1945922"/>
            </a:xfrm>
            <a:prstGeom prst="curvedConnector2">
              <a:avLst/>
            </a:prstGeom>
            <a:noFill/>
            <a:ln w="19050" cap="flat" cmpd="sng" algn="ctr">
              <a:solidFill>
                <a:srgbClr val="262626">
                  <a:lumMod val="90000"/>
                  <a:lumOff val="10000"/>
                </a:srgbClr>
              </a:solidFill>
              <a:prstDash val="solid"/>
              <a:headEnd type="stealth" w="lg" len="lg"/>
              <a:tailEnd type="none" w="lg" len="lg"/>
            </a:ln>
            <a:effectLst/>
          </p:spPr>
        </p:cxnSp>
        <p:cxnSp>
          <p:nvCxnSpPr>
            <p:cNvPr id="133" name="Shape 57"/>
            <p:cNvCxnSpPr>
              <a:stCxn id="131" idx="0"/>
              <a:endCxn id="111" idx="3"/>
            </p:cNvCxnSpPr>
            <p:nvPr/>
          </p:nvCxnSpPr>
          <p:spPr>
            <a:xfrm rot="16200000" flipV="1">
              <a:off x="37729" y="1988899"/>
              <a:ext cx="1720463" cy="1480295"/>
            </a:xfrm>
            <a:prstGeom prst="curvedConnector2">
              <a:avLst/>
            </a:prstGeom>
            <a:noFill/>
            <a:ln w="19050" cap="flat" cmpd="sng" algn="ctr">
              <a:solidFill>
                <a:srgbClr val="262626">
                  <a:lumMod val="90000"/>
                  <a:lumOff val="10000"/>
                </a:srgbClr>
              </a:solidFill>
              <a:prstDash val="solid"/>
              <a:headEnd type="none"/>
              <a:tailEnd type="stealth" w="lg" len="lg"/>
            </a:ln>
            <a:effectLst/>
          </p:spPr>
        </p:cxnSp>
      </p:grpSp>
      <p:sp>
        <p:nvSpPr>
          <p:cNvPr id="134" name="Oval 133"/>
          <p:cNvSpPr/>
          <p:nvPr/>
        </p:nvSpPr>
        <p:spPr>
          <a:xfrm>
            <a:off x="4479925" y="2360611"/>
            <a:ext cx="76200" cy="76200"/>
          </a:xfrm>
          <a:prstGeom prst="ellipse">
            <a:avLst/>
          </a:prstGeom>
          <a:solidFill>
            <a:srgbClr val="262626"/>
          </a:solidFill>
          <a:ln w="25400" cap="flat" cmpd="sng" algn="ctr">
            <a:solidFill>
              <a:srgbClr val="2626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35" name="Oval 134"/>
          <p:cNvSpPr/>
          <p:nvPr/>
        </p:nvSpPr>
        <p:spPr>
          <a:xfrm>
            <a:off x="3886200" y="2365374"/>
            <a:ext cx="76200" cy="76200"/>
          </a:xfrm>
          <a:prstGeom prst="ellipse">
            <a:avLst/>
          </a:prstGeom>
          <a:solidFill>
            <a:srgbClr val="262626"/>
          </a:solidFill>
          <a:ln w="25400" cap="flat" cmpd="sng" algn="ctr">
            <a:solidFill>
              <a:srgbClr val="2626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36" name="Rectangle 135"/>
          <p:cNvSpPr/>
          <p:nvPr/>
        </p:nvSpPr>
        <p:spPr>
          <a:xfrm>
            <a:off x="3052763" y="2900363"/>
            <a:ext cx="314325" cy="679450"/>
          </a:xfrm>
          <a:prstGeom prst="rect">
            <a:avLst/>
          </a:prstGeom>
          <a:solidFill>
            <a:srgbClr val="262626">
              <a:lumMod val="50000"/>
              <a:lumOff val="5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grpSp>
        <p:nvGrpSpPr>
          <p:cNvPr id="137" name="Group 18"/>
          <p:cNvGrpSpPr>
            <a:grpSpLocks/>
          </p:cNvGrpSpPr>
          <p:nvPr/>
        </p:nvGrpSpPr>
        <p:grpSpPr bwMode="auto">
          <a:xfrm>
            <a:off x="2361817" y="2901950"/>
            <a:ext cx="1572008" cy="679450"/>
            <a:chOff x="1526615" y="2286000"/>
            <a:chExt cx="1902385" cy="762000"/>
          </a:xfrm>
        </p:grpSpPr>
        <p:grpSp>
          <p:nvGrpSpPr>
            <p:cNvPr id="138" name="Group 34"/>
            <p:cNvGrpSpPr>
              <a:grpSpLocks/>
            </p:cNvGrpSpPr>
            <p:nvPr/>
          </p:nvGrpSpPr>
          <p:grpSpPr bwMode="auto">
            <a:xfrm>
              <a:off x="1922742" y="2286000"/>
              <a:ext cx="1506258" cy="762000"/>
              <a:chOff x="1922742" y="2667000"/>
              <a:chExt cx="1506258" cy="762000"/>
            </a:xfrm>
          </p:grpSpPr>
          <p:cxnSp>
            <p:nvCxnSpPr>
              <p:cNvPr id="140" name="Straight Connector 139"/>
              <p:cNvCxnSpPr/>
              <p:nvPr/>
            </p:nvCxnSpPr>
            <p:spPr>
              <a:xfrm rot="5400000">
                <a:off x="1981772" y="3048000"/>
                <a:ext cx="762000" cy="0"/>
              </a:xfrm>
              <a:prstGeom prst="line">
                <a:avLst/>
              </a:prstGeom>
              <a:noFill/>
              <a:ln w="38100" cap="flat" cmpd="sng" algn="ctr">
                <a:solidFill>
                  <a:srgbClr val="262626">
                    <a:lumMod val="90000"/>
                    <a:lumOff val="10000"/>
                  </a:srgbClr>
                </a:solidFill>
                <a:prstDash val="solid"/>
                <a:headEnd type="none" w="med" len="med"/>
                <a:tailEnd type="none" w="med" len="med"/>
              </a:ln>
              <a:effectLst/>
            </p:spPr>
          </p:cxnSp>
          <p:cxnSp>
            <p:nvCxnSpPr>
              <p:cNvPr id="141" name="Straight Connector 140"/>
              <p:cNvCxnSpPr/>
              <p:nvPr/>
            </p:nvCxnSpPr>
            <p:spPr>
              <a:xfrm rot="5400000">
                <a:off x="2362156" y="3048000"/>
                <a:ext cx="762000" cy="0"/>
              </a:xfrm>
              <a:prstGeom prst="line">
                <a:avLst/>
              </a:prstGeom>
              <a:noFill/>
              <a:ln w="38100" cap="flat" cmpd="sng" algn="ctr">
                <a:solidFill>
                  <a:srgbClr val="262626">
                    <a:lumMod val="90000"/>
                    <a:lumOff val="10000"/>
                  </a:srgbClr>
                </a:solidFill>
                <a:prstDash val="solid"/>
                <a:headEnd type="none" w="med" len="med"/>
                <a:tailEnd type="none" w="med" len="med"/>
              </a:ln>
              <a:effectLst/>
            </p:spPr>
          </p:cxnSp>
          <p:cxnSp>
            <p:nvCxnSpPr>
              <p:cNvPr id="142" name="Straight Connector 141"/>
              <p:cNvCxnSpPr/>
              <p:nvPr/>
            </p:nvCxnSpPr>
            <p:spPr>
              <a:xfrm>
                <a:off x="2743156" y="3048000"/>
                <a:ext cx="685844" cy="0"/>
              </a:xfrm>
              <a:prstGeom prst="line">
                <a:avLst/>
              </a:prstGeom>
              <a:noFill/>
              <a:ln w="28575" cap="flat" cmpd="sng" algn="ctr">
                <a:solidFill>
                  <a:srgbClr val="262626">
                    <a:lumMod val="90000"/>
                    <a:lumOff val="10000"/>
                  </a:srgbClr>
                </a:solidFill>
                <a:prstDash val="solid"/>
                <a:headEnd type="none" w="med" len="med"/>
                <a:tailEnd type="none" w="med" len="med"/>
              </a:ln>
              <a:effectLst/>
            </p:spPr>
          </p:cxnSp>
          <p:cxnSp>
            <p:nvCxnSpPr>
              <p:cNvPr id="143" name="Shape 24"/>
              <p:cNvCxnSpPr>
                <a:endCxn id="139" idx="3"/>
              </p:cNvCxnSpPr>
              <p:nvPr/>
            </p:nvCxnSpPr>
            <p:spPr>
              <a:xfrm rot="10800000" flipV="1">
                <a:off x="1922742" y="3048000"/>
                <a:ext cx="440032" cy="2777"/>
              </a:xfrm>
              <a:prstGeom prst="bentConnector3">
                <a:avLst>
                  <a:gd name="adj1" fmla="val 50000"/>
                </a:avLst>
              </a:prstGeom>
              <a:noFill/>
              <a:ln w="28575" cap="flat" cmpd="sng" algn="ctr">
                <a:solidFill>
                  <a:srgbClr val="333333"/>
                </a:solidFill>
                <a:prstDash val="solid"/>
                <a:tailEnd type="stealth" w="lg" len="lg"/>
              </a:ln>
              <a:effectLst/>
            </p:spPr>
          </p:cxnSp>
        </p:grpSp>
        <p:sp>
          <p:nvSpPr>
            <p:cNvPr id="139" name="TextBox 81"/>
            <p:cNvSpPr txBox="1">
              <a:spLocks noChangeArrowheads="1"/>
            </p:cNvSpPr>
            <p:nvPr/>
          </p:nvSpPr>
          <p:spPr bwMode="auto">
            <a:xfrm>
              <a:off x="1526615" y="2445416"/>
              <a:ext cx="396127" cy="448721"/>
            </a:xfrm>
            <a:prstGeom prst="rect">
              <a:avLst/>
            </a:prstGeom>
            <a:noFill/>
            <a:ln w="9525">
              <a:noFill/>
              <a:miter lim="800000"/>
              <a:headEnd/>
              <a:tailEnd/>
            </a:ln>
          </p:spPr>
          <p:txBody>
            <a:bodyPr wrap="non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Arial" pitchFamily="34" charset="0"/>
                  <a:ea typeface="ヒラギノ角ゴ ProN W6"/>
                  <a:cs typeface="Arial" pitchFamily="34" charset="0"/>
                </a:rPr>
                <a:t>0</a:t>
              </a:r>
            </a:p>
          </p:txBody>
        </p:sp>
      </p:grpSp>
      <p:cxnSp>
        <p:nvCxnSpPr>
          <p:cNvPr id="144" name="Straight Connector 143"/>
          <p:cNvCxnSpPr/>
          <p:nvPr/>
        </p:nvCxnSpPr>
        <p:spPr>
          <a:xfrm>
            <a:off x="4479925" y="3249613"/>
            <a:ext cx="827088" cy="0"/>
          </a:xfrm>
          <a:prstGeom prst="line">
            <a:avLst/>
          </a:prstGeom>
          <a:noFill/>
          <a:ln w="28575" cap="flat" cmpd="sng" algn="ctr">
            <a:solidFill>
              <a:srgbClr val="262626">
                <a:lumMod val="90000"/>
                <a:lumOff val="10000"/>
              </a:srgbClr>
            </a:solidFill>
            <a:prstDash val="solid"/>
            <a:headEnd type="none" w="med" len="med"/>
            <a:tailEnd type="none" w="med" len="med"/>
          </a:ln>
          <a:effectLst/>
        </p:spPr>
      </p:cxnSp>
      <p:cxnSp>
        <p:nvCxnSpPr>
          <p:cNvPr id="145" name="Straight Arrow Connector 144"/>
          <p:cNvCxnSpPr/>
          <p:nvPr/>
        </p:nvCxnSpPr>
        <p:spPr>
          <a:xfrm flipV="1">
            <a:off x="3937000" y="2944813"/>
            <a:ext cx="457200" cy="304800"/>
          </a:xfrm>
          <a:prstGeom prst="straightConnector1">
            <a:avLst/>
          </a:prstGeom>
          <a:noFill/>
          <a:ln w="28575" cap="flat" cmpd="sng" algn="ctr">
            <a:solidFill>
              <a:srgbClr val="FF0000"/>
            </a:solidFill>
            <a:prstDash val="solid"/>
            <a:headEnd type="none"/>
            <a:tailEnd type="stealth" w="lg" len="lg"/>
          </a:ln>
          <a:effectLst/>
        </p:spPr>
      </p:cxnSp>
      <p:cxnSp>
        <p:nvCxnSpPr>
          <p:cNvPr id="146" name="Straight Arrow Connector 145"/>
          <p:cNvCxnSpPr/>
          <p:nvPr/>
        </p:nvCxnSpPr>
        <p:spPr>
          <a:xfrm>
            <a:off x="3937000" y="3236913"/>
            <a:ext cx="533400" cy="1587"/>
          </a:xfrm>
          <a:prstGeom prst="straightConnector1">
            <a:avLst/>
          </a:prstGeom>
          <a:noFill/>
          <a:ln w="28575" cap="flat" cmpd="sng" algn="ctr">
            <a:solidFill>
              <a:srgbClr val="FF0000"/>
            </a:solidFill>
            <a:prstDash val="solid"/>
            <a:headEnd type="none"/>
            <a:tailEnd type="stealth" w="lg" len="lg"/>
          </a:ln>
          <a:effectLst/>
        </p:spPr>
      </p:cxnSp>
      <p:sp>
        <p:nvSpPr>
          <p:cNvPr id="147" name="Oval 146"/>
          <p:cNvSpPr/>
          <p:nvPr/>
        </p:nvSpPr>
        <p:spPr>
          <a:xfrm>
            <a:off x="4475163" y="3208338"/>
            <a:ext cx="76200" cy="76200"/>
          </a:xfrm>
          <a:prstGeom prst="ellipse">
            <a:avLst/>
          </a:prstGeom>
          <a:solidFill>
            <a:srgbClr val="262626"/>
          </a:solidFill>
          <a:ln w="25400" cap="flat" cmpd="sng" algn="ctr">
            <a:solidFill>
              <a:srgbClr val="2626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48" name="Oval 147"/>
          <p:cNvSpPr/>
          <p:nvPr/>
        </p:nvSpPr>
        <p:spPr>
          <a:xfrm>
            <a:off x="3881438" y="3211513"/>
            <a:ext cx="76200" cy="76200"/>
          </a:xfrm>
          <a:prstGeom prst="ellipse">
            <a:avLst/>
          </a:prstGeom>
          <a:solidFill>
            <a:srgbClr val="262626"/>
          </a:solidFill>
          <a:ln w="25400" cap="flat" cmpd="sng" algn="ctr">
            <a:solidFill>
              <a:srgbClr val="2626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grpSp>
        <p:nvGrpSpPr>
          <p:cNvPr id="149" name="Group 91"/>
          <p:cNvGrpSpPr>
            <a:grpSpLocks/>
          </p:cNvGrpSpPr>
          <p:nvPr/>
        </p:nvGrpSpPr>
        <p:grpSpPr bwMode="auto">
          <a:xfrm>
            <a:off x="457200" y="3579814"/>
            <a:ext cx="2752726" cy="1641475"/>
            <a:chOff x="457203" y="3122335"/>
            <a:chExt cx="2752317" cy="1641772"/>
          </a:xfrm>
        </p:grpSpPr>
        <p:sp>
          <p:nvSpPr>
            <p:cNvPr id="150" name="TextBox 92"/>
            <p:cNvSpPr txBox="1">
              <a:spLocks noChangeArrowheads="1"/>
            </p:cNvSpPr>
            <p:nvPr/>
          </p:nvSpPr>
          <p:spPr bwMode="auto">
            <a:xfrm>
              <a:off x="457203" y="3810000"/>
              <a:ext cx="1911531" cy="954107"/>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Myriad Pro Bold Cond"/>
                  <a:ea typeface="ヒラギノ角ゴ ProN W6"/>
                </a:rPr>
                <a:t>Data gets copied</a:t>
              </a:r>
            </a:p>
          </p:txBody>
        </p:sp>
        <p:cxnSp>
          <p:nvCxnSpPr>
            <p:cNvPr id="151" name="Shape 75"/>
            <p:cNvCxnSpPr>
              <a:stCxn id="150" idx="3"/>
              <a:endCxn id="136" idx="2"/>
            </p:cNvCxnSpPr>
            <p:nvPr/>
          </p:nvCxnSpPr>
          <p:spPr>
            <a:xfrm flipV="1">
              <a:off x="2368734" y="3122335"/>
              <a:ext cx="840786" cy="1164719"/>
            </a:xfrm>
            <a:prstGeom prst="curvedConnector2">
              <a:avLst/>
            </a:prstGeom>
            <a:noFill/>
            <a:ln w="19050" cap="flat" cmpd="sng" algn="ctr">
              <a:solidFill>
                <a:srgbClr val="262626">
                  <a:lumMod val="90000"/>
                  <a:lumOff val="10000"/>
                </a:srgbClr>
              </a:solidFill>
              <a:prstDash val="solid"/>
              <a:headEnd type="none"/>
              <a:tailEnd type="stealth" w="lg" len="lg"/>
            </a:ln>
            <a:effectLst/>
          </p:spPr>
        </p:cxnSp>
      </p:grpSp>
      <p:sp>
        <p:nvSpPr>
          <p:cNvPr id="152" name="TextBox 78"/>
          <p:cNvSpPr txBox="1">
            <a:spLocks noChangeArrowheads="1"/>
          </p:cNvSpPr>
          <p:nvPr/>
        </p:nvSpPr>
        <p:spPr bwMode="auto">
          <a:xfrm>
            <a:off x="1525741" y="2134255"/>
            <a:ext cx="607859"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ysClr val="windowText" lastClr="000000"/>
                </a:solidFill>
                <a:effectLst/>
                <a:uLnTx/>
                <a:uFillTx/>
                <a:latin typeface="Myriad Pro Bold Cond"/>
                <a:ea typeface="ヒラギノ角ゴ ProN W6"/>
              </a:rPr>
              <a:t>src</a:t>
            </a:r>
            <a:endParaRPr kumimoji="0" lang="en-US" sz="2800" b="0" i="0" u="none" strike="noStrike" kern="0" cap="none" spc="0" normalizeH="0" baseline="0" noProof="0" dirty="0">
              <a:ln>
                <a:noFill/>
              </a:ln>
              <a:solidFill>
                <a:sysClr val="windowText" lastClr="000000"/>
              </a:solidFill>
              <a:effectLst/>
              <a:uLnTx/>
              <a:uFillTx/>
              <a:latin typeface="Myriad Pro Bold Cond"/>
              <a:ea typeface="ヒラギノ角ゴ ProN W6"/>
            </a:endParaRPr>
          </a:p>
        </p:txBody>
      </p:sp>
      <p:sp>
        <p:nvSpPr>
          <p:cNvPr id="153" name="TextBox 79"/>
          <p:cNvSpPr txBox="1">
            <a:spLocks noChangeArrowheads="1"/>
          </p:cNvSpPr>
          <p:nvPr/>
        </p:nvSpPr>
        <p:spPr bwMode="auto">
          <a:xfrm>
            <a:off x="1525741" y="2972455"/>
            <a:ext cx="647934"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ysClr val="windowText" lastClr="000000"/>
                </a:solidFill>
                <a:effectLst/>
                <a:uLnTx/>
                <a:uFillTx/>
                <a:latin typeface="Myriad Pro Bold Cond"/>
                <a:ea typeface="ヒラギノ角ゴ ProN W6"/>
              </a:rPr>
              <a:t>dst</a:t>
            </a:r>
            <a:endParaRPr kumimoji="0" lang="en-US" sz="2800" b="0" i="0" u="none" strike="noStrike" kern="0" cap="none" spc="0" normalizeH="0" baseline="0" noProof="0" dirty="0">
              <a:ln>
                <a:noFill/>
              </a:ln>
              <a:solidFill>
                <a:sysClr val="windowText" lastClr="000000"/>
              </a:solidFill>
              <a:effectLst/>
              <a:uLnTx/>
              <a:uFillTx/>
              <a:latin typeface="Myriad Pro Bold Cond"/>
              <a:ea typeface="ヒラギノ角ゴ ProN W6"/>
            </a:endParaRPr>
          </a:p>
        </p:txBody>
      </p:sp>
    </p:spTree>
    <p:extLst>
      <p:ext uri="{BB962C8B-B14F-4D97-AF65-F5344CB8AC3E}">
        <p14:creationId xmlns:p14="http://schemas.microsoft.com/office/powerpoint/2010/main" val="3172927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9"/>
                                        </p:tgtEl>
                                      </p:cBhvr>
                                    </p:animEffect>
                                    <p:set>
                                      <p:cBhvr>
                                        <p:cTn id="7" dur="1" fill="hold">
                                          <p:stCondLst>
                                            <p:cond delay="499"/>
                                          </p:stCondLst>
                                        </p:cTn>
                                        <p:tgtEl>
                                          <p:spTgt spid="9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6" fill="hold" grpId="0" nodeType="clickEffect">
                                  <p:stCondLst>
                                    <p:cond delay="0"/>
                                  </p:stCondLst>
                                  <p:childTnLst>
                                    <p:animEffect transition="out" filter="barn(inHorizontal)">
                                      <p:cBhvr>
                                        <p:cTn id="14" dur="500"/>
                                        <p:tgtEl>
                                          <p:spTgt spid="79"/>
                                        </p:tgtEl>
                                      </p:cBhvr>
                                    </p:animEffect>
                                    <p:set>
                                      <p:cBhvr>
                                        <p:cTn id="15" dur="1" fill="hold">
                                          <p:stCondLst>
                                            <p:cond delay="499"/>
                                          </p:stCondLst>
                                        </p:cTn>
                                        <p:tgtEl>
                                          <p:spTgt spid="79"/>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81"/>
                                        </p:tgtEl>
                                      </p:cBhvr>
                                    </p:animEffect>
                                    <p:set>
                                      <p:cBhvr>
                                        <p:cTn id="20" dur="1" fill="hold">
                                          <p:stCondLst>
                                            <p:cond delay="499"/>
                                          </p:stCondLst>
                                        </p:cTn>
                                        <p:tgtEl>
                                          <p:spTgt spid="8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par>
                                <p:cTn id="24" presetID="10" presetClass="exit" presetSubtype="0" fill="hold" nodeType="withEffect">
                                  <p:stCondLst>
                                    <p:cond delay="0"/>
                                  </p:stCondLst>
                                  <p:childTnLst>
                                    <p:animEffect transition="out" filter="fade">
                                      <p:cBhvr>
                                        <p:cTn id="25" dur="500"/>
                                        <p:tgtEl>
                                          <p:spTgt spid="112"/>
                                        </p:tgtEl>
                                      </p:cBhvr>
                                    </p:animEffect>
                                    <p:set>
                                      <p:cBhvr>
                                        <p:cTn id="26" dur="1" fill="hold">
                                          <p:stCondLst>
                                            <p:cond delay="499"/>
                                          </p:stCondLst>
                                        </p:cTn>
                                        <p:tgtEl>
                                          <p:spTgt spid="11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fade">
                                      <p:cBhvr>
                                        <p:cTn id="29" dur="500"/>
                                        <p:tgtEl>
                                          <p:spTgt spid="1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1"/>
                                        </p:tgtEl>
                                      </p:cBhvr>
                                    </p:animEffect>
                                    <p:set>
                                      <p:cBhvr>
                                        <p:cTn id="34" dur="1" fill="hold">
                                          <p:stCondLst>
                                            <p:cond delay="499"/>
                                          </p:stCondLst>
                                        </p:cTn>
                                        <p:tgtEl>
                                          <p:spTgt spid="10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6"/>
                                        </p:tgtEl>
                                      </p:cBhvr>
                                    </p:animEffect>
                                    <p:set>
                                      <p:cBhvr>
                                        <p:cTn id="37" dur="1" fill="hold">
                                          <p:stCondLst>
                                            <p:cond delay="499"/>
                                          </p:stCondLst>
                                        </p:cTn>
                                        <p:tgtEl>
                                          <p:spTgt spid="86"/>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par>
                                <p:cTn id="41" presetID="10" presetClass="entr" presetSubtype="0"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fade">
                                      <p:cBhvr>
                                        <p:cTn id="43" dur="500"/>
                                        <p:tgtEl>
                                          <p:spTgt spid="109"/>
                                        </p:tgtEl>
                                      </p:cBhvr>
                                    </p:animEffect>
                                  </p:childTnLst>
                                </p:cTn>
                              </p:par>
                              <p:par>
                                <p:cTn id="44" presetID="10" presetClass="entr" presetSubtype="0" fill="hold"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fade">
                                      <p:cBhvr>
                                        <p:cTn id="46" dur="500"/>
                                        <p:tgtEl>
                                          <p:spTgt spid="1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30"/>
                                        </p:tgtEl>
                                      </p:cBhvr>
                                    </p:animEffect>
                                    <p:set>
                                      <p:cBhvr>
                                        <p:cTn id="51" dur="1" fill="hold">
                                          <p:stCondLst>
                                            <p:cond delay="499"/>
                                          </p:stCondLst>
                                        </p:cTn>
                                        <p:tgtEl>
                                          <p:spTgt spid="13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2"/>
                                        </p:tgtEl>
                                        <p:attrNameLst>
                                          <p:attrName>style.visibility</p:attrName>
                                        </p:attrNameLst>
                                      </p:cBhvr>
                                      <p:to>
                                        <p:strVal val="visible"/>
                                      </p:to>
                                    </p:set>
                                    <p:animEffect transition="in" filter="fade">
                                      <p:cBhvr>
                                        <p:cTn id="56" dur="500"/>
                                        <p:tgtEl>
                                          <p:spTgt spid="112"/>
                                        </p:tgtEl>
                                      </p:cBhvr>
                                    </p:animEffect>
                                  </p:childTnLst>
                                </p:cTn>
                              </p:par>
                              <p:par>
                                <p:cTn id="57" presetID="10" presetClass="exit" presetSubtype="0" fill="hold" nodeType="withEffect">
                                  <p:stCondLst>
                                    <p:cond delay="0"/>
                                  </p:stCondLst>
                                  <p:childTnLst>
                                    <p:animEffect transition="out" filter="fade">
                                      <p:cBhvr>
                                        <p:cTn id="58" dur="500"/>
                                        <p:tgtEl>
                                          <p:spTgt spid="115"/>
                                        </p:tgtEl>
                                      </p:cBhvr>
                                    </p:animEffect>
                                    <p:set>
                                      <p:cBhvr>
                                        <p:cTn id="59" dur="1" fill="hold">
                                          <p:stCondLst>
                                            <p:cond delay="499"/>
                                          </p:stCondLst>
                                        </p:cTn>
                                        <p:tgtEl>
                                          <p:spTgt spid="115"/>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80"/>
                                        </p:tgtEl>
                                      </p:cBhvr>
                                    </p:animEffect>
                                    <p:set>
                                      <p:cBhvr>
                                        <p:cTn id="62" dur="1" fill="hold">
                                          <p:stCondLst>
                                            <p:cond delay="499"/>
                                          </p:stCondLst>
                                        </p:cTn>
                                        <p:tgtEl>
                                          <p:spTgt spid="80"/>
                                        </p:tgtEl>
                                        <p:attrNameLst>
                                          <p:attrName>style.visibility</p:attrName>
                                        </p:attrNameLst>
                                      </p:cBhvr>
                                      <p:to>
                                        <p:strVal val="hidden"/>
                                      </p:to>
                                    </p:set>
                                  </p:childTnLst>
                                </p:cTn>
                              </p:par>
                              <p:par>
                                <p:cTn id="63" presetID="22" presetClass="entr" presetSubtype="4" fill="hold" grpId="1"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down)">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par>
                                <p:cTn id="71" presetID="10" presetClass="exit" presetSubtype="0" fill="hold" nodeType="withEffect">
                                  <p:stCondLst>
                                    <p:cond delay="0"/>
                                  </p:stCondLst>
                                  <p:childTnLst>
                                    <p:animEffect transition="out" filter="fade">
                                      <p:cBhvr>
                                        <p:cTn id="72" dur="500"/>
                                        <p:tgtEl>
                                          <p:spTgt spid="100"/>
                                        </p:tgtEl>
                                      </p:cBhvr>
                                    </p:animEffect>
                                    <p:set>
                                      <p:cBhvr>
                                        <p:cTn id="73" dur="1" fill="hold">
                                          <p:stCondLst>
                                            <p:cond delay="499"/>
                                          </p:stCondLst>
                                        </p:cTn>
                                        <p:tgtEl>
                                          <p:spTgt spid="10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fade">
                                      <p:cBhvr>
                                        <p:cTn id="78" dur="500"/>
                                        <p:tgtEl>
                                          <p:spTgt spid="146"/>
                                        </p:tgtEl>
                                      </p:cBhvr>
                                    </p:animEffect>
                                  </p:childTnLst>
                                </p:cTn>
                              </p:par>
                              <p:par>
                                <p:cTn id="79" presetID="10" presetClass="exit" presetSubtype="0" fill="hold" nodeType="withEffect">
                                  <p:stCondLst>
                                    <p:cond delay="0"/>
                                  </p:stCondLst>
                                  <p:childTnLst>
                                    <p:animEffect transition="out" filter="fade">
                                      <p:cBhvr>
                                        <p:cTn id="80" dur="500"/>
                                        <p:tgtEl>
                                          <p:spTgt spid="145"/>
                                        </p:tgtEl>
                                      </p:cBhvr>
                                    </p:animEffect>
                                    <p:set>
                                      <p:cBhvr>
                                        <p:cTn id="81" dur="1" fill="hold">
                                          <p:stCondLst>
                                            <p:cond delay="499"/>
                                          </p:stCondLst>
                                        </p:cTn>
                                        <p:tgtEl>
                                          <p:spTgt spid="14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36"/>
                                        </p:tgtEl>
                                        <p:attrNameLst>
                                          <p:attrName>style.visibility</p:attrName>
                                        </p:attrNameLst>
                                      </p:cBhvr>
                                      <p:to>
                                        <p:strVal val="visible"/>
                                      </p:to>
                                    </p:set>
                                    <p:animEffect transition="in" filter="wipe(down)">
                                      <p:cBhvr>
                                        <p:cTn id="86" dur="500"/>
                                        <p:tgtEl>
                                          <p:spTgt spid="136"/>
                                        </p:tgtEl>
                                      </p:cBhvr>
                                    </p:animEffect>
                                  </p:childTnLst>
                                </p:cTn>
                              </p:par>
                              <p:par>
                                <p:cTn id="87" presetID="10" presetClass="entr" presetSubtype="0" fill="hold" nodeType="withEffect">
                                  <p:stCondLst>
                                    <p:cond delay="0"/>
                                  </p:stCondLst>
                                  <p:childTnLst>
                                    <p:set>
                                      <p:cBhvr>
                                        <p:cTn id="88" dur="1" fill="hold">
                                          <p:stCondLst>
                                            <p:cond delay="0"/>
                                          </p:stCondLst>
                                        </p:cTn>
                                        <p:tgtEl>
                                          <p:spTgt spid="149"/>
                                        </p:tgtEl>
                                        <p:attrNameLst>
                                          <p:attrName>style.visibility</p:attrName>
                                        </p:attrNameLst>
                                      </p:cBhvr>
                                      <p:to>
                                        <p:strVal val="visible"/>
                                      </p:to>
                                    </p:set>
                                    <p:animEffect transition="in" filter="fade">
                                      <p:cBhvr>
                                        <p:cTn id="89"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80" grpId="0" animBg="1"/>
      <p:bldP spid="80" grpId="1" animBg="1"/>
      <p:bldP spid="1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1A5712"/>
                </a:solidFill>
                <a:latin typeface="Garamond"/>
                <a:cs typeface="Garamond"/>
              </a:rPr>
              <a:t>RowClone: Inter-Bank</a:t>
            </a:r>
            <a:endParaRPr lang="en-US" dirty="0"/>
          </a:p>
        </p:txBody>
      </p:sp>
      <p:sp>
        <p:nvSpPr>
          <p:cNvPr id="84" name="Rounded Rectangle 83"/>
          <p:cNvSpPr/>
          <p:nvPr/>
        </p:nvSpPr>
        <p:spPr>
          <a:xfrm>
            <a:off x="1660269" y="1475095"/>
            <a:ext cx="4800600" cy="3505200"/>
          </a:xfrm>
          <a:prstGeom prst="roundRect">
            <a:avLst>
              <a:gd name="adj" fmla="val 5683"/>
            </a:avLst>
          </a:prstGeom>
          <a:solidFill>
            <a:sysClr val="window" lastClr="FFFFFF"/>
          </a:solidFill>
          <a:ln w="25400" cap="flat" cmpd="sng" algn="ctr">
            <a:solidFill>
              <a:srgbClr val="2626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orbel"/>
              <a:ea typeface="ヒラギノ角ゴ ProN W6"/>
            </a:endParaRPr>
          </a:p>
        </p:txBody>
      </p:sp>
      <p:cxnSp>
        <p:nvCxnSpPr>
          <p:cNvPr id="85" name="Straight Arrow Connector 84"/>
          <p:cNvCxnSpPr/>
          <p:nvPr/>
        </p:nvCxnSpPr>
        <p:spPr>
          <a:xfrm rot="5400000">
            <a:off x="-550326" y="3276600"/>
            <a:ext cx="3658394" cy="794"/>
          </a:xfrm>
          <a:prstGeom prst="straightConnector1">
            <a:avLst/>
          </a:prstGeom>
          <a:noFill/>
          <a:ln w="38100" cap="flat" cmpd="sng" algn="ctr">
            <a:solidFill>
              <a:srgbClr val="262626">
                <a:lumMod val="75000"/>
                <a:lumOff val="25000"/>
              </a:srgbClr>
            </a:solidFill>
            <a:prstDash val="solid"/>
            <a:headEnd type="stealth" w="lg" len="lg"/>
            <a:tailEnd type="stealth" w="lg" len="lg"/>
          </a:ln>
          <a:effectLst/>
        </p:spPr>
      </p:cxnSp>
      <p:sp>
        <p:nvSpPr>
          <p:cNvPr id="86" name="TextBox 85"/>
          <p:cNvSpPr txBox="1"/>
          <p:nvPr/>
        </p:nvSpPr>
        <p:spPr>
          <a:xfrm rot="16200000">
            <a:off x="-788653" y="2949549"/>
            <a:ext cx="307648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62626">
                    <a:lumMod val="95000"/>
                    <a:lumOff val="5000"/>
                  </a:srgbClr>
                </a:solidFill>
                <a:effectLst/>
                <a:uLnTx/>
                <a:uFillTx/>
                <a:latin typeface="Myriad Pro Bold Cond"/>
                <a:ea typeface="ヒラギノ角ゴ ProN W6"/>
              </a:rPr>
              <a:t>Memory Channel</a:t>
            </a:r>
          </a:p>
        </p:txBody>
      </p:sp>
      <p:sp>
        <p:nvSpPr>
          <p:cNvPr id="87" name="Rounded Rectangle 86"/>
          <p:cNvSpPr/>
          <p:nvPr/>
        </p:nvSpPr>
        <p:spPr>
          <a:xfrm>
            <a:off x="1888869" y="1627495"/>
            <a:ext cx="685800" cy="3200400"/>
          </a:xfrm>
          <a:prstGeom prst="roundRect">
            <a:avLst/>
          </a:prstGeom>
          <a:solidFill>
            <a:sysClr val="window" lastClr="FFFFFF"/>
          </a:solidFill>
          <a:ln w="28575" cap="flat" cmpd="sng" algn="ctr">
            <a:solidFill>
              <a:srgbClr val="262626"/>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62626"/>
                </a:solidFill>
                <a:effectLst/>
                <a:uLnTx/>
                <a:uFillTx/>
                <a:latin typeface="Corbel"/>
                <a:ea typeface="ヒラギノ角ゴ ProN W6"/>
              </a:rPr>
              <a:t>Chip I/O</a:t>
            </a:r>
          </a:p>
        </p:txBody>
      </p:sp>
      <p:cxnSp>
        <p:nvCxnSpPr>
          <p:cNvPr id="88" name="Straight Arrow Connector 87"/>
          <p:cNvCxnSpPr>
            <a:stCxn id="87" idx="1"/>
          </p:cNvCxnSpPr>
          <p:nvPr/>
        </p:nvCxnSpPr>
        <p:spPr>
          <a:xfrm rot="10800000">
            <a:off x="1279269" y="3227695"/>
            <a:ext cx="609600" cy="1588"/>
          </a:xfrm>
          <a:prstGeom prst="straightConnector1">
            <a:avLst/>
          </a:prstGeom>
          <a:noFill/>
          <a:ln w="38100" cap="flat" cmpd="sng" algn="ctr">
            <a:solidFill>
              <a:srgbClr val="262626">
                <a:lumMod val="75000"/>
                <a:lumOff val="25000"/>
              </a:srgbClr>
            </a:solidFill>
            <a:prstDash val="solid"/>
            <a:headEnd type="none" w="med" len="med"/>
            <a:tailEnd type="none" w="med" len="med"/>
          </a:ln>
          <a:effectLst/>
        </p:spPr>
      </p:cxnSp>
      <p:sp>
        <p:nvSpPr>
          <p:cNvPr id="89" name="Rounded Rectangle 88"/>
          <p:cNvSpPr/>
          <p:nvPr/>
        </p:nvSpPr>
        <p:spPr>
          <a:xfrm>
            <a:off x="2803269" y="1627495"/>
            <a:ext cx="1600200" cy="1295400"/>
          </a:xfrm>
          <a:prstGeom prst="roundRect">
            <a:avLst/>
          </a:prstGeom>
          <a:solidFill>
            <a:srgbClr val="F2F2F2">
              <a:lumMod val="9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90" name="Rounded Rectangle 89"/>
          <p:cNvSpPr/>
          <p:nvPr/>
        </p:nvSpPr>
        <p:spPr>
          <a:xfrm>
            <a:off x="4632069" y="1627495"/>
            <a:ext cx="1600200" cy="1295400"/>
          </a:xfrm>
          <a:prstGeom prst="roundRect">
            <a:avLst/>
          </a:prstGeom>
          <a:solidFill>
            <a:srgbClr val="F2F2F2">
              <a:lumMod val="9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62626"/>
                </a:solidFill>
                <a:effectLst/>
                <a:uLnTx/>
                <a:uFillTx/>
                <a:latin typeface="Corbel"/>
                <a:ea typeface="ヒラギノ角ゴ ProN W6"/>
              </a:rPr>
              <a:t>Bank</a:t>
            </a:r>
          </a:p>
        </p:txBody>
      </p:sp>
      <p:sp>
        <p:nvSpPr>
          <p:cNvPr id="91" name="Rounded Rectangle 90"/>
          <p:cNvSpPr/>
          <p:nvPr/>
        </p:nvSpPr>
        <p:spPr>
          <a:xfrm>
            <a:off x="2803269" y="3532495"/>
            <a:ext cx="1600200" cy="1295400"/>
          </a:xfrm>
          <a:prstGeom prst="roundRect">
            <a:avLst/>
          </a:prstGeom>
          <a:solidFill>
            <a:srgbClr val="F2F2F2">
              <a:lumMod val="9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92" name="Rounded Rectangle 91"/>
          <p:cNvSpPr/>
          <p:nvPr/>
        </p:nvSpPr>
        <p:spPr>
          <a:xfrm>
            <a:off x="4632069" y="3532495"/>
            <a:ext cx="1600200" cy="1295400"/>
          </a:xfrm>
          <a:prstGeom prst="roundRect">
            <a:avLst/>
          </a:prstGeom>
          <a:solidFill>
            <a:srgbClr val="F2F2F2">
              <a:lumMod val="9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ヒラギノ角ゴ ProN W6"/>
            </a:endParaRPr>
          </a:p>
        </p:txBody>
      </p:sp>
      <p:cxnSp>
        <p:nvCxnSpPr>
          <p:cNvPr id="93" name="Straight Arrow Connector 92"/>
          <p:cNvCxnSpPr/>
          <p:nvPr/>
        </p:nvCxnSpPr>
        <p:spPr>
          <a:xfrm rot="10800000">
            <a:off x="2574669" y="3227695"/>
            <a:ext cx="3657600" cy="1588"/>
          </a:xfrm>
          <a:prstGeom prst="straightConnector1">
            <a:avLst/>
          </a:prstGeom>
          <a:noFill/>
          <a:ln w="38100" cap="flat" cmpd="sng" algn="ctr">
            <a:solidFill>
              <a:srgbClr val="262626">
                <a:lumMod val="75000"/>
                <a:lumOff val="25000"/>
              </a:srgbClr>
            </a:solidFill>
            <a:prstDash val="solid"/>
            <a:headEnd type="none" w="med" len="med"/>
            <a:tailEnd type="none" w="med" len="med"/>
          </a:ln>
          <a:effectLst/>
        </p:spPr>
      </p:cxnSp>
      <p:cxnSp>
        <p:nvCxnSpPr>
          <p:cNvPr id="94" name="Straight Connector 93"/>
          <p:cNvCxnSpPr>
            <a:stCxn id="90" idx="2"/>
            <a:endCxn id="92" idx="0"/>
          </p:cNvCxnSpPr>
          <p:nvPr/>
        </p:nvCxnSpPr>
        <p:spPr>
          <a:xfrm rot="5400000">
            <a:off x="5127369" y="3227695"/>
            <a:ext cx="609600" cy="0"/>
          </a:xfrm>
          <a:prstGeom prst="line">
            <a:avLst/>
          </a:prstGeom>
          <a:noFill/>
          <a:ln w="38100" cap="flat" cmpd="sng" algn="ctr">
            <a:solidFill>
              <a:srgbClr val="262626">
                <a:lumMod val="75000"/>
                <a:lumOff val="25000"/>
              </a:srgbClr>
            </a:solidFill>
            <a:prstDash val="solid"/>
            <a:headEnd type="none" w="med" len="med"/>
            <a:tailEnd type="none" w="med" len="med"/>
          </a:ln>
          <a:effectLst/>
        </p:spPr>
      </p:cxnSp>
      <p:cxnSp>
        <p:nvCxnSpPr>
          <p:cNvPr id="95" name="Straight Connector 94"/>
          <p:cNvCxnSpPr>
            <a:stCxn id="89" idx="2"/>
            <a:endCxn id="91" idx="0"/>
          </p:cNvCxnSpPr>
          <p:nvPr/>
        </p:nvCxnSpPr>
        <p:spPr>
          <a:xfrm rot="5400000">
            <a:off x="3298569" y="3227695"/>
            <a:ext cx="609600" cy="0"/>
          </a:xfrm>
          <a:prstGeom prst="line">
            <a:avLst/>
          </a:prstGeom>
          <a:noFill/>
          <a:ln w="38100" cap="flat" cmpd="sng" algn="ctr">
            <a:solidFill>
              <a:srgbClr val="262626">
                <a:lumMod val="75000"/>
                <a:lumOff val="25000"/>
              </a:srgbClr>
            </a:solidFill>
            <a:prstDash val="solid"/>
            <a:headEnd type="none" w="med" len="med"/>
            <a:tailEnd type="none" w="med" len="med"/>
          </a:ln>
          <a:effectLst/>
        </p:spPr>
      </p:cxnSp>
      <p:grpSp>
        <p:nvGrpSpPr>
          <p:cNvPr id="96" name="Group 95"/>
          <p:cNvGrpSpPr/>
          <p:nvPr/>
        </p:nvGrpSpPr>
        <p:grpSpPr>
          <a:xfrm>
            <a:off x="2590800" y="2922895"/>
            <a:ext cx="3657600" cy="609600"/>
            <a:chOff x="3810000" y="3352800"/>
            <a:chExt cx="3657600" cy="609600"/>
          </a:xfrm>
        </p:grpSpPr>
        <p:cxnSp>
          <p:nvCxnSpPr>
            <p:cNvPr id="97" name="Straight Arrow Connector 96"/>
            <p:cNvCxnSpPr/>
            <p:nvPr/>
          </p:nvCxnSpPr>
          <p:spPr>
            <a:xfrm rot="10800000">
              <a:off x="3810000" y="3657600"/>
              <a:ext cx="3657600" cy="1588"/>
            </a:xfrm>
            <a:prstGeom prst="straightConnector1">
              <a:avLst/>
            </a:prstGeom>
            <a:noFill/>
            <a:ln w="76200" cap="flat" cmpd="sng" algn="ctr">
              <a:solidFill>
                <a:srgbClr val="C00000"/>
              </a:solidFill>
              <a:prstDash val="solid"/>
              <a:headEnd type="none" w="med" len="med"/>
              <a:tailEnd type="none" w="med" len="med"/>
            </a:ln>
            <a:effectLst/>
          </p:spPr>
        </p:cxnSp>
        <p:cxnSp>
          <p:nvCxnSpPr>
            <p:cNvPr id="98" name="Straight Connector 97"/>
            <p:cNvCxnSpPr/>
            <p:nvPr/>
          </p:nvCxnSpPr>
          <p:spPr>
            <a:xfrm rot="5400000">
              <a:off x="6347604" y="3657600"/>
              <a:ext cx="609600" cy="0"/>
            </a:xfrm>
            <a:prstGeom prst="line">
              <a:avLst/>
            </a:prstGeom>
            <a:noFill/>
            <a:ln w="76200" cap="flat" cmpd="sng" algn="ctr">
              <a:solidFill>
                <a:srgbClr val="C00000"/>
              </a:solidFill>
              <a:prstDash val="solid"/>
              <a:headEnd type="none" w="med" len="med"/>
              <a:tailEnd type="none" w="med" len="med"/>
            </a:ln>
            <a:effectLst/>
          </p:spPr>
        </p:cxnSp>
        <p:cxnSp>
          <p:nvCxnSpPr>
            <p:cNvPr id="99" name="Straight Connector 98"/>
            <p:cNvCxnSpPr/>
            <p:nvPr/>
          </p:nvCxnSpPr>
          <p:spPr>
            <a:xfrm rot="5400000">
              <a:off x="4513053" y="3657600"/>
              <a:ext cx="609600" cy="0"/>
            </a:xfrm>
            <a:prstGeom prst="line">
              <a:avLst/>
            </a:prstGeom>
            <a:noFill/>
            <a:ln w="76200" cap="flat" cmpd="sng" algn="ctr">
              <a:solidFill>
                <a:srgbClr val="C00000"/>
              </a:solidFill>
              <a:prstDash val="solid"/>
              <a:headEnd type="none" w="med" len="med"/>
              <a:tailEnd type="none" w="med" len="med"/>
            </a:ln>
            <a:effectLst/>
          </p:spPr>
        </p:cxnSp>
      </p:grpSp>
      <p:sp>
        <p:nvSpPr>
          <p:cNvPr id="100" name="TextBox 99"/>
          <p:cNvSpPr txBox="1"/>
          <p:nvPr/>
        </p:nvSpPr>
        <p:spPr>
          <a:xfrm>
            <a:off x="6781800" y="2694295"/>
            <a:ext cx="2057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62626">
                    <a:lumMod val="95000"/>
                    <a:lumOff val="5000"/>
                  </a:srgbClr>
                </a:solidFill>
                <a:effectLst/>
                <a:uLnTx/>
                <a:uFillTx/>
                <a:latin typeface="Myriad Pro Bold Cond"/>
                <a:ea typeface="ヒラギノ角ゴ ProN W6"/>
              </a:rPr>
              <a:t>Shared internal bus</a:t>
            </a:r>
          </a:p>
        </p:txBody>
      </p:sp>
      <p:cxnSp>
        <p:nvCxnSpPr>
          <p:cNvPr id="101" name="Straight Arrow Connector 100"/>
          <p:cNvCxnSpPr>
            <a:stCxn id="100" idx="1"/>
          </p:cNvCxnSpPr>
          <p:nvPr/>
        </p:nvCxnSpPr>
        <p:spPr>
          <a:xfrm rot="10800000" flipV="1">
            <a:off x="6248400" y="3171349"/>
            <a:ext cx="533400" cy="56346"/>
          </a:xfrm>
          <a:prstGeom prst="straightConnector1">
            <a:avLst/>
          </a:prstGeom>
          <a:noFill/>
          <a:ln w="28575" cap="flat" cmpd="sng" algn="ctr">
            <a:solidFill>
              <a:srgbClr val="262626">
                <a:lumMod val="75000"/>
                <a:lumOff val="25000"/>
              </a:srgbClr>
            </a:solidFill>
            <a:prstDash val="solid"/>
            <a:tailEnd type="arrow"/>
          </a:ln>
          <a:effectLst/>
        </p:spPr>
      </p:cxnSp>
      <p:sp>
        <p:nvSpPr>
          <p:cNvPr id="102" name="Rectangle 101"/>
          <p:cNvSpPr/>
          <p:nvPr/>
        </p:nvSpPr>
        <p:spPr>
          <a:xfrm>
            <a:off x="2803634" y="2084695"/>
            <a:ext cx="1600200" cy="304800"/>
          </a:xfrm>
          <a:prstGeom prst="rect">
            <a:avLst/>
          </a:prstGeom>
          <a:solidFill>
            <a:srgbClr val="6F2926"/>
          </a:solidFill>
          <a:ln w="25400" cap="flat" cmpd="sng" algn="ctr">
            <a:solidFill>
              <a:srgbClr val="6F29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103" name="Rectangle 102"/>
          <p:cNvSpPr/>
          <p:nvPr/>
        </p:nvSpPr>
        <p:spPr>
          <a:xfrm>
            <a:off x="4632434" y="3989695"/>
            <a:ext cx="1600200" cy="304800"/>
          </a:xfrm>
          <a:prstGeom prst="rect">
            <a:avLst/>
          </a:prstGeom>
          <a:solidFill>
            <a:srgbClr val="262626"/>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cxnSp>
        <p:nvCxnSpPr>
          <p:cNvPr id="104" name="Elbow Connector 103"/>
          <p:cNvCxnSpPr>
            <a:stCxn id="89" idx="2"/>
            <a:endCxn id="92" idx="0"/>
          </p:cNvCxnSpPr>
          <p:nvPr/>
        </p:nvCxnSpPr>
        <p:spPr>
          <a:xfrm rot="16200000" flipH="1">
            <a:off x="4212969" y="2313295"/>
            <a:ext cx="609600" cy="1828800"/>
          </a:xfrm>
          <a:prstGeom prst="bentConnector3">
            <a:avLst>
              <a:gd name="adj1" fmla="val 50000"/>
            </a:avLst>
          </a:prstGeom>
          <a:noFill/>
          <a:ln w="38100" cap="flat" cmpd="sng" algn="ctr">
            <a:solidFill>
              <a:srgbClr val="C00000"/>
            </a:solidFill>
            <a:prstDash val="solid"/>
            <a:headEnd type="none" w="med" len="med"/>
            <a:tailEnd type="triangle" w="lg" len="med"/>
          </a:ln>
          <a:effectLst/>
        </p:spPr>
      </p:cxnSp>
      <p:sp>
        <p:nvSpPr>
          <p:cNvPr id="105" name="Rectangle 104"/>
          <p:cNvSpPr/>
          <p:nvPr/>
        </p:nvSpPr>
        <p:spPr>
          <a:xfrm>
            <a:off x="3457755" y="2084695"/>
            <a:ext cx="304800" cy="304800"/>
          </a:xfrm>
          <a:prstGeom prst="rect">
            <a:avLst/>
          </a:prstGeom>
          <a:solidFill>
            <a:srgbClr val="4F6128"/>
          </a:solidFill>
          <a:ln w="25400" cap="flat" cmpd="sng" algn="ctr">
            <a:solidFill>
              <a:srgbClr val="4F612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106" name="Rounded Rectangle 105"/>
          <p:cNvSpPr/>
          <p:nvPr/>
        </p:nvSpPr>
        <p:spPr>
          <a:xfrm>
            <a:off x="304800" y="5257800"/>
            <a:ext cx="8534400" cy="1219200"/>
          </a:xfrm>
          <a:prstGeom prst="roundRect">
            <a:avLst/>
          </a:prstGeom>
          <a:solidFill>
            <a:sysClr val="window" lastClr="FFFFFF"/>
          </a:solidFill>
          <a:ln w="25400" cap="flat" cmpd="sng" algn="ctr">
            <a:solidFill>
              <a:srgbClr val="2626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2626"/>
                </a:solidFill>
                <a:effectLst/>
                <a:uLnTx/>
                <a:uFillTx/>
                <a:latin typeface="Corbel"/>
                <a:ea typeface="ヒラギノ角ゴ ProN W6"/>
              </a:rPr>
              <a:t>Overlap the latency of the read and the write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Arial" pitchFamily="34" charset="0"/>
                <a:ea typeface="ヒラギノ角ゴ ProN W6"/>
                <a:cs typeface="Arial" pitchFamily="34" charset="0"/>
              </a:rPr>
              <a:t>1.9</a:t>
            </a:r>
            <a:r>
              <a:rPr kumimoji="0" lang="en-US" sz="3200" b="1" i="0" u="none" strike="noStrike" kern="0" cap="none" spc="0" normalizeH="0" baseline="0" noProof="0" dirty="0">
                <a:ln>
                  <a:noFill/>
                </a:ln>
                <a:solidFill>
                  <a:srgbClr val="FF0000"/>
                </a:solidFill>
                <a:effectLst/>
                <a:uLnTx/>
                <a:uFillTx/>
                <a:latin typeface="Corbel"/>
                <a:ea typeface="ヒラギノ角ゴ ProN W6"/>
              </a:rPr>
              <a:t>X</a:t>
            </a:r>
            <a:r>
              <a:rPr kumimoji="0" lang="en-US" sz="3200" b="1" i="0" u="none" strike="noStrike" kern="0" cap="none" spc="0" normalizeH="0" baseline="0" noProof="0" dirty="0">
                <a:ln>
                  <a:noFill/>
                </a:ln>
                <a:solidFill>
                  <a:srgbClr val="262626"/>
                </a:solidFill>
                <a:effectLst/>
                <a:uLnTx/>
                <a:uFillTx/>
                <a:latin typeface="Corbel"/>
                <a:ea typeface="ヒラギノ角ゴ ProN W6"/>
              </a:rPr>
              <a:t> latency reduction, </a:t>
            </a:r>
            <a:r>
              <a:rPr kumimoji="0" lang="en-US" sz="2800" b="1" i="0" u="none" strike="noStrike" kern="0" cap="none" spc="0" normalizeH="0" baseline="0" noProof="0" dirty="0">
                <a:ln>
                  <a:noFill/>
                </a:ln>
                <a:solidFill>
                  <a:srgbClr val="FF0000"/>
                </a:solidFill>
                <a:effectLst/>
                <a:uLnTx/>
                <a:uFillTx/>
                <a:latin typeface="Arial" pitchFamily="34" charset="0"/>
                <a:ea typeface="ヒラギノ角ゴ ProN W6"/>
                <a:cs typeface="Arial" pitchFamily="34" charset="0"/>
              </a:rPr>
              <a:t>3.2</a:t>
            </a:r>
            <a:r>
              <a:rPr kumimoji="0" lang="en-US" sz="3200" b="1" i="0" u="none" strike="noStrike" kern="0" cap="none" spc="0" normalizeH="0" baseline="0" noProof="0" dirty="0">
                <a:ln>
                  <a:noFill/>
                </a:ln>
                <a:solidFill>
                  <a:srgbClr val="FF0000"/>
                </a:solidFill>
                <a:effectLst/>
                <a:uLnTx/>
                <a:uFillTx/>
                <a:latin typeface="Corbel"/>
                <a:ea typeface="ヒラギノ角ゴ ProN W6"/>
              </a:rPr>
              <a:t>X</a:t>
            </a:r>
            <a:r>
              <a:rPr kumimoji="0" lang="en-US" sz="3200" b="1" i="0" u="none" strike="noStrike" kern="0" cap="none" spc="0" normalizeH="0" baseline="0" noProof="0" dirty="0">
                <a:ln>
                  <a:noFill/>
                </a:ln>
                <a:solidFill>
                  <a:srgbClr val="262626"/>
                </a:solidFill>
                <a:effectLst/>
                <a:uLnTx/>
                <a:uFillTx/>
                <a:latin typeface="Corbel"/>
                <a:ea typeface="ヒラギノ角ゴ ProN W6"/>
              </a:rPr>
              <a:t> energy reduction </a:t>
            </a:r>
          </a:p>
        </p:txBody>
      </p:sp>
      <p:sp>
        <p:nvSpPr>
          <p:cNvPr id="107" name="Rectangle 106"/>
          <p:cNvSpPr/>
          <p:nvPr/>
        </p:nvSpPr>
        <p:spPr>
          <a:xfrm>
            <a:off x="3733800" y="2084695"/>
            <a:ext cx="304800" cy="304800"/>
          </a:xfrm>
          <a:prstGeom prst="rect">
            <a:avLst/>
          </a:prstGeom>
          <a:solidFill>
            <a:srgbClr val="4F6128"/>
          </a:solidFill>
          <a:ln w="25400" cap="flat" cmpd="sng" algn="ctr">
            <a:solidFill>
              <a:srgbClr val="4F612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108" name="Rectangle 107"/>
          <p:cNvSpPr/>
          <p:nvPr/>
        </p:nvSpPr>
        <p:spPr>
          <a:xfrm>
            <a:off x="4031675" y="2084695"/>
            <a:ext cx="304800" cy="304800"/>
          </a:xfrm>
          <a:prstGeom prst="rect">
            <a:avLst/>
          </a:prstGeom>
          <a:solidFill>
            <a:srgbClr val="4F6128"/>
          </a:solidFill>
          <a:ln w="25400" cap="flat" cmpd="sng" algn="ctr">
            <a:solidFill>
              <a:srgbClr val="4F612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Tree>
    <p:extLst>
      <p:ext uri="{BB962C8B-B14F-4D97-AF65-F5344CB8AC3E}">
        <p14:creationId xmlns:p14="http://schemas.microsoft.com/office/powerpoint/2010/main" val="2651424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6"/>
                                        </p:tgtEl>
                                      </p:cBhvr>
                                    </p:animEffect>
                                    <p:set>
                                      <p:cBhvr>
                                        <p:cTn id="18" dur="1" fill="hold">
                                          <p:stCondLst>
                                            <p:cond delay="499"/>
                                          </p:stCondLst>
                                        </p:cTn>
                                        <p:tgtEl>
                                          <p:spTgt spid="9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500"/>
                                        <p:tgtEl>
                                          <p:spTgt spid="10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fade">
                                      <p:cBhvr>
                                        <p:cTn id="32" dur="500"/>
                                        <p:tgtEl>
                                          <p:spTgt spid="10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00"/>
                                        <p:tgtEl>
                                          <p:spTgt spid="10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par>
                                <p:cTn id="41" presetID="42" presetClass="path" presetSubtype="0" accel="50000" decel="50000" fill="hold" grpId="1" nodeType="withEffect">
                                  <p:stCondLst>
                                    <p:cond delay="0"/>
                                  </p:stCondLst>
                                  <p:childTnLst>
                                    <p:animMotion origin="layout" path="M -1.11111E-6 8.60315E-7 L -1.11111E-6 0.14431 " pathEditMode="relative" rAng="0" ptsTypes="AA">
                                      <p:cBhvr>
                                        <p:cTn id="42" dur="500" fill="hold"/>
                                        <p:tgtEl>
                                          <p:spTgt spid="105"/>
                                        </p:tgtEl>
                                        <p:attrNameLst>
                                          <p:attrName>ppt_x</p:attrName>
                                          <p:attrName>ppt_y</p:attrName>
                                        </p:attrNameLst>
                                      </p:cBhvr>
                                      <p:rCtr x="0" y="72"/>
                                    </p:animMotion>
                                  </p:childTnLst>
                                </p:cTn>
                              </p:par>
                            </p:childTnLst>
                          </p:cTn>
                        </p:par>
                        <p:par>
                          <p:cTn id="43" fill="hold">
                            <p:stCondLst>
                              <p:cond delay="500"/>
                            </p:stCondLst>
                            <p:childTnLst>
                              <p:par>
                                <p:cTn id="44" presetID="42" presetClass="path" presetSubtype="0" accel="50000" decel="50000" fill="hold" grpId="1" nodeType="afterEffect">
                                  <p:stCondLst>
                                    <p:cond delay="0"/>
                                  </p:stCondLst>
                                  <p:childTnLst>
                                    <p:animMotion origin="layout" path="M -1.11111E-6 8.60315E-7 L -1.11111E-6 0.14431 " pathEditMode="relative" rAng="0" ptsTypes="AA">
                                      <p:cBhvr>
                                        <p:cTn id="45" dur="500" fill="hold"/>
                                        <p:tgtEl>
                                          <p:spTgt spid="107"/>
                                        </p:tgtEl>
                                        <p:attrNameLst>
                                          <p:attrName>ppt_x</p:attrName>
                                          <p:attrName>ppt_y</p:attrName>
                                        </p:attrNameLst>
                                      </p:cBhvr>
                                      <p:rCtr x="0" y="72"/>
                                    </p:animMotion>
                                  </p:childTnLst>
                                </p:cTn>
                              </p:par>
                              <p:par>
                                <p:cTn id="46" presetID="63" presetClass="path" presetSubtype="0" accel="50000" decel="50000" fill="hold" grpId="2" nodeType="withEffect">
                                  <p:stCondLst>
                                    <p:cond delay="0"/>
                                  </p:stCondLst>
                                  <p:childTnLst>
                                    <p:animMotion origin="layout" path="M -1.11111E-6 0.14431 L 0.19722 0.14431 " pathEditMode="relative" rAng="0" ptsTypes="AA">
                                      <p:cBhvr>
                                        <p:cTn id="47" dur="500" fill="hold"/>
                                        <p:tgtEl>
                                          <p:spTgt spid="105"/>
                                        </p:tgtEl>
                                        <p:attrNameLst>
                                          <p:attrName>ppt_x</p:attrName>
                                          <p:attrName>ppt_y</p:attrName>
                                        </p:attrNameLst>
                                      </p:cBhvr>
                                      <p:rCtr x="99" y="0"/>
                                    </p:animMotion>
                                  </p:childTnLst>
                                </p:cTn>
                              </p:par>
                            </p:childTnLst>
                          </p:cTn>
                        </p:par>
                        <p:par>
                          <p:cTn id="48" fill="hold">
                            <p:stCondLst>
                              <p:cond delay="1000"/>
                            </p:stCondLst>
                            <p:childTnLst>
                              <p:par>
                                <p:cTn id="49" presetID="42" presetClass="path" presetSubtype="0" accel="50000" decel="50000" fill="hold" grpId="3" nodeType="afterEffect">
                                  <p:stCondLst>
                                    <p:cond delay="0"/>
                                  </p:stCondLst>
                                  <p:childTnLst>
                                    <p:animMotion origin="layout" path="M 0.19722 0.14431 L 0.19722 0.27752 " pathEditMode="relative" rAng="0" ptsTypes="AA">
                                      <p:cBhvr>
                                        <p:cTn id="50" dur="500" fill="hold"/>
                                        <p:tgtEl>
                                          <p:spTgt spid="105"/>
                                        </p:tgtEl>
                                        <p:attrNameLst>
                                          <p:attrName>ppt_x</p:attrName>
                                          <p:attrName>ppt_y</p:attrName>
                                        </p:attrNameLst>
                                      </p:cBhvr>
                                      <p:rCtr x="0" y="67"/>
                                    </p:animMotion>
                                  </p:childTnLst>
                                </p:cTn>
                              </p:par>
                              <p:par>
                                <p:cTn id="51" presetID="63" presetClass="path" presetSubtype="0" accel="50000" decel="50000" fill="hold" grpId="2" nodeType="withEffect">
                                  <p:stCondLst>
                                    <p:cond delay="0"/>
                                  </p:stCondLst>
                                  <p:childTnLst>
                                    <p:animMotion origin="layout" path="M -1.11111E-6 0.14431 L 0.19722 0.14431 " pathEditMode="relative" rAng="0" ptsTypes="AA">
                                      <p:cBhvr>
                                        <p:cTn id="52" dur="500" fill="hold"/>
                                        <p:tgtEl>
                                          <p:spTgt spid="107"/>
                                        </p:tgtEl>
                                        <p:attrNameLst>
                                          <p:attrName>ppt_x</p:attrName>
                                          <p:attrName>ppt_y</p:attrName>
                                        </p:attrNameLst>
                                      </p:cBhvr>
                                      <p:rCtr x="99" y="0"/>
                                    </p:animMotion>
                                  </p:childTnLst>
                                </p:cTn>
                              </p:par>
                              <p:par>
                                <p:cTn id="53" presetID="42" presetClass="path" presetSubtype="0" accel="50000" decel="50000" fill="hold" grpId="1" nodeType="withEffect">
                                  <p:stCondLst>
                                    <p:cond delay="0"/>
                                  </p:stCondLst>
                                  <p:childTnLst>
                                    <p:animMotion origin="layout" path="M -1.11111E-6 8.60315E-7 L -1.11111E-6 0.14431 " pathEditMode="relative" rAng="0" ptsTypes="AA">
                                      <p:cBhvr>
                                        <p:cTn id="54" dur="500" fill="hold"/>
                                        <p:tgtEl>
                                          <p:spTgt spid="108"/>
                                        </p:tgtEl>
                                        <p:attrNameLst>
                                          <p:attrName>ppt_x</p:attrName>
                                          <p:attrName>ppt_y</p:attrName>
                                        </p:attrNameLst>
                                      </p:cBhvr>
                                      <p:rCtr x="0" y="72"/>
                                    </p:animMotion>
                                  </p:childTnLst>
                                </p:cTn>
                              </p:par>
                            </p:childTnLst>
                          </p:cTn>
                        </p:par>
                        <p:par>
                          <p:cTn id="55" fill="hold">
                            <p:stCondLst>
                              <p:cond delay="1500"/>
                            </p:stCondLst>
                            <p:childTnLst>
                              <p:par>
                                <p:cTn id="56" presetID="42" presetClass="path" presetSubtype="0" accel="50000" decel="50000" fill="hold" grpId="3" nodeType="afterEffect">
                                  <p:stCondLst>
                                    <p:cond delay="0"/>
                                  </p:stCondLst>
                                  <p:childTnLst>
                                    <p:animMotion origin="layout" path="M 0.19722 0.14431 L 0.19722 0.27752 " pathEditMode="relative" rAng="0" ptsTypes="AA">
                                      <p:cBhvr>
                                        <p:cTn id="57" dur="500" fill="hold"/>
                                        <p:tgtEl>
                                          <p:spTgt spid="107"/>
                                        </p:tgtEl>
                                        <p:attrNameLst>
                                          <p:attrName>ppt_x</p:attrName>
                                          <p:attrName>ppt_y</p:attrName>
                                        </p:attrNameLst>
                                      </p:cBhvr>
                                      <p:rCtr x="0" y="67"/>
                                    </p:animMotion>
                                  </p:childTnLst>
                                </p:cTn>
                              </p:par>
                              <p:par>
                                <p:cTn id="58" presetID="63" presetClass="path" presetSubtype="0" accel="50000" decel="50000" fill="hold" grpId="2" nodeType="withEffect">
                                  <p:stCondLst>
                                    <p:cond delay="0"/>
                                  </p:stCondLst>
                                  <p:childTnLst>
                                    <p:animMotion origin="layout" path="M -1.11111E-6 0.14431 L 0.19722 0.14431 " pathEditMode="relative" rAng="0" ptsTypes="AA">
                                      <p:cBhvr>
                                        <p:cTn id="59" dur="500" fill="hold"/>
                                        <p:tgtEl>
                                          <p:spTgt spid="108"/>
                                        </p:tgtEl>
                                        <p:attrNameLst>
                                          <p:attrName>ppt_x</p:attrName>
                                          <p:attrName>ppt_y</p:attrName>
                                        </p:attrNameLst>
                                      </p:cBhvr>
                                      <p:rCtr x="99" y="0"/>
                                    </p:animMotion>
                                  </p:childTnLst>
                                </p:cTn>
                              </p:par>
                            </p:childTnLst>
                          </p:cTn>
                        </p:par>
                        <p:par>
                          <p:cTn id="60" fill="hold">
                            <p:stCondLst>
                              <p:cond delay="2000"/>
                            </p:stCondLst>
                            <p:childTnLst>
                              <p:par>
                                <p:cTn id="61" presetID="42" presetClass="path" presetSubtype="0" accel="50000" decel="50000" fill="hold" grpId="3" nodeType="afterEffect">
                                  <p:stCondLst>
                                    <p:cond delay="0"/>
                                  </p:stCondLst>
                                  <p:childTnLst>
                                    <p:animMotion origin="layout" path="M 0.19722 0.14431 L 0.19722 0.27752 " pathEditMode="relative" rAng="0" ptsTypes="AA">
                                      <p:cBhvr>
                                        <p:cTn id="62" dur="500" fill="hold"/>
                                        <p:tgtEl>
                                          <p:spTgt spid="108"/>
                                        </p:tgtEl>
                                        <p:attrNameLst>
                                          <p:attrName>ppt_x</p:attrName>
                                          <p:attrName>ppt_y</p:attrName>
                                        </p:attrNameLst>
                                      </p:cBhvr>
                                      <p:rCtr x="0" y="67"/>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2" grpId="0" animBg="1"/>
      <p:bldP spid="103" grpId="0" animBg="1"/>
      <p:bldP spid="105" grpId="0" animBg="1"/>
      <p:bldP spid="105" grpId="1" animBg="1"/>
      <p:bldP spid="105" grpId="2" animBg="1"/>
      <p:bldP spid="105" grpId="3" animBg="1"/>
      <p:bldP spid="106" grpId="0" animBg="1"/>
      <p:bldP spid="107" grpId="0" animBg="1"/>
      <p:bldP spid="107" grpId="1" animBg="1"/>
      <p:bldP spid="107" grpId="2" animBg="1"/>
      <p:bldP spid="107" grpId="3" animBg="1"/>
      <p:bldP spid="108" grpId="0" animBg="1"/>
      <p:bldP spid="108" grpId="1" animBg="1"/>
      <p:bldP spid="108" grpId="2" animBg="1"/>
      <p:bldP spid="108" grpId="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p:cNvCxnSpPr>
            <a:stCxn id="75" idx="0"/>
          </p:cNvCxnSpPr>
          <p:nvPr/>
        </p:nvCxnSpPr>
        <p:spPr>
          <a:xfrm rot="5400000" flipH="1" flipV="1">
            <a:off x="4906775" y="4982976"/>
            <a:ext cx="1752600" cy="16249"/>
          </a:xfrm>
          <a:prstGeom prst="line">
            <a:avLst/>
          </a:prstGeom>
          <a:noFill/>
          <a:ln w="38100" cap="flat" cmpd="sng" algn="ctr">
            <a:solidFill>
              <a:srgbClr val="262626"/>
            </a:solidFill>
            <a:prstDash val="solid"/>
            <a:headEnd type="none" w="med" len="med"/>
            <a:tailEnd type="none" w="med" len="med"/>
          </a:ln>
          <a:effectLst/>
        </p:spPr>
      </p:cxnSp>
      <p:cxnSp>
        <p:nvCxnSpPr>
          <p:cNvPr id="70" name="Straight Connector 69"/>
          <p:cNvCxnSpPr/>
          <p:nvPr/>
        </p:nvCxnSpPr>
        <p:spPr>
          <a:xfrm rot="5400000" flipH="1" flipV="1">
            <a:off x="5243591" y="4982976"/>
            <a:ext cx="1752600" cy="16249"/>
          </a:xfrm>
          <a:prstGeom prst="line">
            <a:avLst/>
          </a:prstGeom>
          <a:noFill/>
          <a:ln w="38100" cap="flat" cmpd="sng" algn="ctr">
            <a:solidFill>
              <a:srgbClr val="262626"/>
            </a:solidFill>
            <a:prstDash val="solid"/>
            <a:headEnd type="none" w="med" len="med"/>
            <a:tailEnd type="none" w="med" len="med"/>
          </a:ln>
          <a:effectLst/>
        </p:spPr>
      </p:cxnSp>
      <p:cxnSp>
        <p:nvCxnSpPr>
          <p:cNvPr id="71" name="Straight Connector 70"/>
          <p:cNvCxnSpPr/>
          <p:nvPr/>
        </p:nvCxnSpPr>
        <p:spPr>
          <a:xfrm rot="5400000" flipH="1" flipV="1">
            <a:off x="5545277" y="4982976"/>
            <a:ext cx="1752600" cy="16249"/>
          </a:xfrm>
          <a:prstGeom prst="line">
            <a:avLst/>
          </a:prstGeom>
          <a:noFill/>
          <a:ln w="38100" cap="flat" cmpd="sng" algn="ctr">
            <a:solidFill>
              <a:srgbClr val="262626"/>
            </a:solidFill>
            <a:prstDash val="solid"/>
            <a:headEnd type="none" w="med" len="med"/>
            <a:tailEnd type="none" w="med" len="med"/>
          </a:ln>
          <a:effectLst/>
        </p:spPr>
      </p:cxnSp>
      <p:cxnSp>
        <p:nvCxnSpPr>
          <p:cNvPr id="72" name="Straight Connector 71"/>
          <p:cNvCxnSpPr/>
          <p:nvPr/>
        </p:nvCxnSpPr>
        <p:spPr>
          <a:xfrm rot="5400000" flipH="1" flipV="1">
            <a:off x="5865843" y="4982976"/>
            <a:ext cx="1752600" cy="16249"/>
          </a:xfrm>
          <a:prstGeom prst="line">
            <a:avLst/>
          </a:prstGeom>
          <a:noFill/>
          <a:ln w="38100" cap="flat" cmpd="sng" algn="ctr">
            <a:solidFill>
              <a:srgbClr val="262626"/>
            </a:solidFill>
            <a:prstDash val="solid"/>
            <a:headEnd type="none" w="med" len="med"/>
            <a:tailEnd type="none" w="med" len="med"/>
          </a:ln>
          <a:effectLst/>
        </p:spPr>
      </p:cxnSp>
      <p:cxnSp>
        <p:nvCxnSpPr>
          <p:cNvPr id="73" name="Straight Connector 72"/>
          <p:cNvCxnSpPr/>
          <p:nvPr/>
        </p:nvCxnSpPr>
        <p:spPr>
          <a:xfrm rot="5400000" flipH="1" flipV="1">
            <a:off x="6202175" y="4982976"/>
            <a:ext cx="1752600" cy="16249"/>
          </a:xfrm>
          <a:prstGeom prst="line">
            <a:avLst/>
          </a:prstGeom>
          <a:noFill/>
          <a:ln w="38100" cap="flat" cmpd="sng" algn="ctr">
            <a:solidFill>
              <a:srgbClr val="262626"/>
            </a:solidFill>
            <a:prstDash val="solid"/>
            <a:headEnd type="none" w="med" len="med"/>
            <a:tailEnd type="none" w="med" len="med"/>
          </a:ln>
          <a:effectLst/>
        </p:spPr>
      </p:cxnSp>
      <p:cxnSp>
        <p:nvCxnSpPr>
          <p:cNvPr id="74" name="Straight Connector 73"/>
          <p:cNvCxnSpPr/>
          <p:nvPr/>
        </p:nvCxnSpPr>
        <p:spPr>
          <a:xfrm rot="5400000" flipH="1" flipV="1">
            <a:off x="6522741" y="4982976"/>
            <a:ext cx="1752600" cy="16249"/>
          </a:xfrm>
          <a:prstGeom prst="line">
            <a:avLst/>
          </a:prstGeom>
          <a:noFill/>
          <a:ln w="38100" cap="flat" cmpd="sng" algn="ctr">
            <a:solidFill>
              <a:srgbClr val="262626"/>
            </a:solidFill>
            <a:prstDash val="solid"/>
            <a:headEnd type="none" w="med" len="med"/>
            <a:tailEnd type="none" w="med" len="med"/>
          </a:ln>
          <a:effectLst/>
        </p:spPr>
      </p:cxnSp>
      <p:sp>
        <p:nvSpPr>
          <p:cNvPr id="75" name="Rounded Rectangle 74"/>
          <p:cNvSpPr/>
          <p:nvPr/>
        </p:nvSpPr>
        <p:spPr>
          <a:xfrm>
            <a:off x="5610359" y="5867400"/>
            <a:ext cx="329184" cy="457200"/>
          </a:xfrm>
          <a:prstGeom prst="roundRect">
            <a:avLst/>
          </a:prstGeom>
          <a:solidFill>
            <a:srgbClr val="262626">
              <a:lumMod val="90000"/>
              <a:lumOff val="1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76" name="Rounded Rectangle 75"/>
          <p:cNvSpPr/>
          <p:nvPr/>
        </p:nvSpPr>
        <p:spPr>
          <a:xfrm>
            <a:off x="5938786" y="5867400"/>
            <a:ext cx="329184" cy="457200"/>
          </a:xfrm>
          <a:prstGeom prst="roundRect">
            <a:avLst/>
          </a:prstGeom>
          <a:solidFill>
            <a:srgbClr val="262626">
              <a:lumMod val="90000"/>
              <a:lumOff val="1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77" name="Rounded Rectangle 76"/>
          <p:cNvSpPr/>
          <p:nvPr/>
        </p:nvSpPr>
        <p:spPr>
          <a:xfrm>
            <a:off x="6262346" y="5867400"/>
            <a:ext cx="329184" cy="457200"/>
          </a:xfrm>
          <a:prstGeom prst="roundRect">
            <a:avLst/>
          </a:prstGeom>
          <a:solidFill>
            <a:srgbClr val="262626">
              <a:lumMod val="90000"/>
              <a:lumOff val="1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78" name="Rounded Rectangle 77"/>
          <p:cNvSpPr/>
          <p:nvPr/>
        </p:nvSpPr>
        <p:spPr>
          <a:xfrm>
            <a:off x="6573598" y="5867400"/>
            <a:ext cx="329184" cy="457200"/>
          </a:xfrm>
          <a:prstGeom prst="roundRect">
            <a:avLst/>
          </a:prstGeom>
          <a:solidFill>
            <a:srgbClr val="262626">
              <a:lumMod val="90000"/>
              <a:lumOff val="1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79" name="Rounded Rectangle 78"/>
          <p:cNvSpPr/>
          <p:nvPr/>
        </p:nvSpPr>
        <p:spPr>
          <a:xfrm>
            <a:off x="6907765" y="5867400"/>
            <a:ext cx="329184" cy="457200"/>
          </a:xfrm>
          <a:prstGeom prst="roundRect">
            <a:avLst/>
          </a:prstGeom>
          <a:solidFill>
            <a:srgbClr val="262626">
              <a:lumMod val="90000"/>
              <a:lumOff val="1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sp>
        <p:nvSpPr>
          <p:cNvPr id="80" name="Rounded Rectangle 79"/>
          <p:cNvSpPr/>
          <p:nvPr/>
        </p:nvSpPr>
        <p:spPr>
          <a:xfrm>
            <a:off x="7234783" y="5867400"/>
            <a:ext cx="329184" cy="457200"/>
          </a:xfrm>
          <a:prstGeom prst="roundRect">
            <a:avLst/>
          </a:prstGeom>
          <a:solidFill>
            <a:srgbClr val="262626">
              <a:lumMod val="90000"/>
              <a:lumOff val="1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orbel"/>
              <a:ea typeface="ヒラギノ角ゴ ProN W6"/>
            </a:endParaRPr>
          </a:p>
        </p:txBody>
      </p:sp>
      <p:grpSp>
        <p:nvGrpSpPr>
          <p:cNvPr id="81" name="Group 80"/>
          <p:cNvGrpSpPr/>
          <p:nvPr/>
        </p:nvGrpSpPr>
        <p:grpSpPr>
          <a:xfrm>
            <a:off x="294361" y="2514600"/>
            <a:ext cx="4038600" cy="2590799"/>
            <a:chOff x="417468" y="3935105"/>
            <a:chExt cx="6059532" cy="3696201"/>
          </a:xfrm>
        </p:grpSpPr>
        <p:sp>
          <p:nvSpPr>
            <p:cNvPr id="82" name="Rounded Rectangle 81"/>
            <p:cNvSpPr/>
            <p:nvPr/>
          </p:nvSpPr>
          <p:spPr>
            <a:xfrm>
              <a:off x="1676400" y="3962400"/>
              <a:ext cx="4800600" cy="3505200"/>
            </a:xfrm>
            <a:prstGeom prst="roundRect">
              <a:avLst>
                <a:gd name="adj" fmla="val 5683"/>
              </a:avLst>
            </a:prstGeom>
            <a:solidFill>
              <a:sysClr val="window" lastClr="FFFFFF"/>
            </a:solidFill>
            <a:ln w="25400" cap="flat" cmpd="sng" algn="ctr">
              <a:solidFill>
                <a:srgbClr val="2626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262626"/>
                </a:solidFill>
                <a:effectLst/>
                <a:uLnTx/>
                <a:uFillTx/>
                <a:latin typeface="Corbel"/>
                <a:ea typeface="ヒラギノ角ゴ ProN W6"/>
              </a:endParaRPr>
            </a:p>
          </p:txBody>
        </p:sp>
        <p:cxnSp>
          <p:nvCxnSpPr>
            <p:cNvPr id="83" name="Straight Arrow Connector 82"/>
            <p:cNvCxnSpPr/>
            <p:nvPr/>
          </p:nvCxnSpPr>
          <p:spPr>
            <a:xfrm rot="5400000">
              <a:off x="-534195" y="5763905"/>
              <a:ext cx="3658394" cy="794"/>
            </a:xfrm>
            <a:prstGeom prst="straightConnector1">
              <a:avLst/>
            </a:prstGeom>
            <a:noFill/>
            <a:ln w="38100" cap="flat" cmpd="sng" algn="ctr">
              <a:solidFill>
                <a:srgbClr val="262626">
                  <a:lumMod val="75000"/>
                  <a:lumOff val="25000"/>
                </a:srgbClr>
              </a:solidFill>
              <a:prstDash val="solid"/>
              <a:headEnd type="stealth" w="lg" len="lg"/>
              <a:tailEnd type="stealth" w="lg" len="lg"/>
            </a:ln>
            <a:effectLst/>
          </p:spPr>
        </p:cxnSp>
        <p:sp>
          <p:nvSpPr>
            <p:cNvPr id="84" name="TextBox 83"/>
            <p:cNvSpPr txBox="1"/>
            <p:nvPr/>
          </p:nvSpPr>
          <p:spPr>
            <a:xfrm rot="16200000">
              <a:off x="-678216" y="6012402"/>
              <a:ext cx="2714588" cy="523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62626">
                      <a:lumMod val="95000"/>
                      <a:lumOff val="5000"/>
                    </a:srgbClr>
                  </a:solidFill>
                  <a:effectLst/>
                  <a:uLnTx/>
                  <a:uFillTx/>
                  <a:latin typeface="Myriad Pro Bold Cond"/>
                  <a:ea typeface="ヒラギノ角ゴ ProN W6"/>
                </a:rPr>
                <a:t>Memory Channel</a:t>
              </a:r>
            </a:p>
          </p:txBody>
        </p:sp>
        <p:sp>
          <p:nvSpPr>
            <p:cNvPr id="85" name="Rounded Rectangle 84"/>
            <p:cNvSpPr/>
            <p:nvPr/>
          </p:nvSpPr>
          <p:spPr>
            <a:xfrm>
              <a:off x="1905000" y="4114800"/>
              <a:ext cx="685800" cy="3200400"/>
            </a:xfrm>
            <a:prstGeom prst="roundRect">
              <a:avLst/>
            </a:prstGeom>
            <a:solidFill>
              <a:sysClr val="window" lastClr="FFFFFF"/>
            </a:solidFill>
            <a:ln w="28575" cap="flat" cmpd="sng" algn="ctr">
              <a:solidFill>
                <a:srgbClr val="262626"/>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62626"/>
                  </a:solidFill>
                  <a:effectLst/>
                  <a:uLnTx/>
                  <a:uFillTx/>
                  <a:latin typeface="Corbel"/>
                  <a:ea typeface="ヒラギノ角ゴ ProN W6"/>
                </a:rPr>
                <a:t>Chip I/O</a:t>
              </a:r>
            </a:p>
          </p:txBody>
        </p:sp>
        <p:cxnSp>
          <p:nvCxnSpPr>
            <p:cNvPr id="86" name="Straight Arrow Connector 85"/>
            <p:cNvCxnSpPr>
              <a:stCxn id="85" idx="1"/>
            </p:cNvCxnSpPr>
            <p:nvPr/>
          </p:nvCxnSpPr>
          <p:spPr>
            <a:xfrm rot="10800000">
              <a:off x="1295400" y="5715000"/>
              <a:ext cx="609600" cy="1588"/>
            </a:xfrm>
            <a:prstGeom prst="straightConnector1">
              <a:avLst/>
            </a:prstGeom>
            <a:noFill/>
            <a:ln w="38100" cap="flat" cmpd="sng" algn="ctr">
              <a:solidFill>
                <a:srgbClr val="262626">
                  <a:lumMod val="75000"/>
                  <a:lumOff val="25000"/>
                </a:srgbClr>
              </a:solidFill>
              <a:prstDash val="solid"/>
              <a:headEnd type="none" w="med" len="med"/>
              <a:tailEnd type="none" w="med" len="med"/>
            </a:ln>
            <a:effectLst/>
          </p:spPr>
        </p:cxnSp>
        <p:cxnSp>
          <p:nvCxnSpPr>
            <p:cNvPr id="87" name="Straight Arrow Connector 86"/>
            <p:cNvCxnSpPr/>
            <p:nvPr/>
          </p:nvCxnSpPr>
          <p:spPr>
            <a:xfrm rot="10800000">
              <a:off x="2590800" y="5715000"/>
              <a:ext cx="3657600" cy="1588"/>
            </a:xfrm>
            <a:prstGeom prst="straightConnector1">
              <a:avLst/>
            </a:prstGeom>
            <a:noFill/>
            <a:ln w="38100" cap="flat" cmpd="sng" algn="ctr">
              <a:solidFill>
                <a:srgbClr val="262626">
                  <a:lumMod val="75000"/>
                  <a:lumOff val="25000"/>
                </a:srgbClr>
              </a:solidFill>
              <a:prstDash val="solid"/>
              <a:headEnd type="none" w="med" len="med"/>
              <a:tailEnd type="none" w="med" len="med"/>
            </a:ln>
            <a:effectLst/>
          </p:spPr>
        </p:cxnSp>
        <p:sp>
          <p:nvSpPr>
            <p:cNvPr id="88" name="Rounded Rectangle 87"/>
            <p:cNvSpPr/>
            <p:nvPr/>
          </p:nvSpPr>
          <p:spPr>
            <a:xfrm>
              <a:off x="2819400" y="4114800"/>
              <a:ext cx="1600200" cy="1295400"/>
            </a:xfrm>
            <a:prstGeom prst="roundRect">
              <a:avLst/>
            </a:prstGeom>
            <a:solidFill>
              <a:srgbClr val="F2F2F2">
                <a:lumMod val="9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89" name="Rounded Rectangle 88"/>
            <p:cNvSpPr/>
            <p:nvPr/>
          </p:nvSpPr>
          <p:spPr>
            <a:xfrm>
              <a:off x="4648200" y="4114800"/>
              <a:ext cx="1600200" cy="1295400"/>
            </a:xfrm>
            <a:prstGeom prst="roundRect">
              <a:avLst/>
            </a:prstGeom>
            <a:solidFill>
              <a:srgbClr val="F2F2F2">
                <a:lumMod val="9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62626"/>
                  </a:solidFill>
                  <a:effectLst/>
                  <a:uLnTx/>
                  <a:uFillTx/>
                  <a:latin typeface="Corbel"/>
                  <a:ea typeface="ヒラギノ角ゴ ProN W6"/>
                </a:rPr>
                <a:t>Bank</a:t>
              </a:r>
            </a:p>
          </p:txBody>
        </p:sp>
        <p:sp>
          <p:nvSpPr>
            <p:cNvPr id="90" name="Rounded Rectangle 89"/>
            <p:cNvSpPr/>
            <p:nvPr/>
          </p:nvSpPr>
          <p:spPr>
            <a:xfrm>
              <a:off x="2819400" y="6019800"/>
              <a:ext cx="1600200" cy="1295400"/>
            </a:xfrm>
            <a:prstGeom prst="roundRect">
              <a:avLst/>
            </a:prstGeom>
            <a:solidFill>
              <a:srgbClr val="F2F2F2">
                <a:lumMod val="9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91" name="Rounded Rectangle 90"/>
            <p:cNvSpPr/>
            <p:nvPr/>
          </p:nvSpPr>
          <p:spPr>
            <a:xfrm>
              <a:off x="4648200" y="6019800"/>
              <a:ext cx="1600200" cy="1295400"/>
            </a:xfrm>
            <a:prstGeom prst="roundRect">
              <a:avLst/>
            </a:prstGeom>
            <a:solidFill>
              <a:srgbClr val="F2F2F2">
                <a:lumMod val="9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cxnSp>
          <p:nvCxnSpPr>
            <p:cNvPr id="92" name="Straight Connector 91"/>
            <p:cNvCxnSpPr>
              <a:stCxn id="89" idx="2"/>
              <a:endCxn id="91" idx="0"/>
            </p:cNvCxnSpPr>
            <p:nvPr/>
          </p:nvCxnSpPr>
          <p:spPr>
            <a:xfrm rot="5400000">
              <a:off x="5143500" y="5715000"/>
              <a:ext cx="609600" cy="0"/>
            </a:xfrm>
            <a:prstGeom prst="line">
              <a:avLst/>
            </a:prstGeom>
            <a:noFill/>
            <a:ln w="38100" cap="flat" cmpd="sng" algn="ctr">
              <a:solidFill>
                <a:srgbClr val="262626">
                  <a:lumMod val="75000"/>
                  <a:lumOff val="25000"/>
                </a:srgbClr>
              </a:solidFill>
              <a:prstDash val="solid"/>
              <a:headEnd type="none" w="med" len="med"/>
              <a:tailEnd type="none" w="med" len="med"/>
            </a:ln>
            <a:effectLst/>
          </p:spPr>
        </p:cxnSp>
        <p:cxnSp>
          <p:nvCxnSpPr>
            <p:cNvPr id="93" name="Straight Connector 92"/>
            <p:cNvCxnSpPr>
              <a:stCxn id="88" idx="2"/>
              <a:endCxn id="90" idx="0"/>
            </p:cNvCxnSpPr>
            <p:nvPr/>
          </p:nvCxnSpPr>
          <p:spPr>
            <a:xfrm rot="5400000">
              <a:off x="3314700" y="5715000"/>
              <a:ext cx="609600" cy="0"/>
            </a:xfrm>
            <a:prstGeom prst="line">
              <a:avLst/>
            </a:prstGeom>
            <a:noFill/>
            <a:ln w="38100" cap="flat" cmpd="sng" algn="ctr">
              <a:solidFill>
                <a:srgbClr val="262626">
                  <a:lumMod val="75000"/>
                  <a:lumOff val="25000"/>
                </a:srgbClr>
              </a:solidFill>
              <a:prstDash val="solid"/>
              <a:headEnd type="none" w="med" len="med"/>
              <a:tailEnd type="none" w="med" len="med"/>
            </a:ln>
            <a:effectLst/>
          </p:spPr>
        </p:cxnSp>
      </p:grpSp>
      <p:grpSp>
        <p:nvGrpSpPr>
          <p:cNvPr id="94" name="Group 93"/>
          <p:cNvGrpSpPr/>
          <p:nvPr/>
        </p:nvGrpSpPr>
        <p:grpSpPr>
          <a:xfrm>
            <a:off x="5475961" y="1371600"/>
            <a:ext cx="2209800" cy="2133600"/>
            <a:chOff x="7696200" y="4038600"/>
            <a:chExt cx="3200400" cy="3276600"/>
          </a:xfrm>
        </p:grpSpPr>
        <p:sp>
          <p:nvSpPr>
            <p:cNvPr id="95" name="Rounded Rectangle 94"/>
            <p:cNvSpPr/>
            <p:nvPr/>
          </p:nvSpPr>
          <p:spPr>
            <a:xfrm>
              <a:off x="7696200" y="4038600"/>
              <a:ext cx="3200400" cy="3276600"/>
            </a:xfrm>
            <a:prstGeom prst="roundRect">
              <a:avLst>
                <a:gd name="adj" fmla="val 4365"/>
              </a:avLst>
            </a:prstGeom>
            <a:solidFill>
              <a:srgbClr val="F2F2F2">
                <a:lumMod val="9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96" name="Rounded Rectangle 95"/>
            <p:cNvSpPr/>
            <p:nvPr/>
          </p:nvSpPr>
          <p:spPr>
            <a:xfrm>
              <a:off x="7848600" y="6477000"/>
              <a:ext cx="2895600" cy="685800"/>
            </a:xfrm>
            <a:prstGeom prst="roundRect">
              <a:avLst/>
            </a:prstGeom>
            <a:solidFill>
              <a:sysClr val="window" lastClr="FFFFFF"/>
            </a:solidFill>
            <a:ln w="25400" cap="flat" cmpd="sng" algn="ctr">
              <a:solidFill>
                <a:srgbClr val="2626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62626"/>
                  </a:solidFill>
                  <a:effectLst/>
                  <a:uLnTx/>
                  <a:uFillTx/>
                  <a:latin typeface="Corbel"/>
                  <a:ea typeface="ヒラギノ角ゴ ProN W6"/>
                </a:rPr>
                <a:t>Bank I/O</a:t>
              </a:r>
            </a:p>
          </p:txBody>
        </p:sp>
        <p:sp>
          <p:nvSpPr>
            <p:cNvPr id="97" name="Rounded Rectangle 96"/>
            <p:cNvSpPr/>
            <p:nvPr/>
          </p:nvSpPr>
          <p:spPr>
            <a:xfrm>
              <a:off x="7848600" y="5334000"/>
              <a:ext cx="2895600" cy="990600"/>
            </a:xfrm>
            <a:prstGeom prst="roundRect">
              <a:avLst>
                <a:gd name="adj" fmla="val 7118"/>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98" name="Rounded Rectangle 97"/>
            <p:cNvSpPr/>
            <p:nvPr/>
          </p:nvSpPr>
          <p:spPr>
            <a:xfrm>
              <a:off x="7848600" y="4191000"/>
              <a:ext cx="2895600" cy="990600"/>
            </a:xfrm>
            <a:prstGeom prst="roundRect">
              <a:avLst>
                <a:gd name="adj" fmla="val 7118"/>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62626"/>
                  </a:solidFill>
                  <a:effectLst/>
                  <a:uLnTx/>
                  <a:uFillTx/>
                  <a:latin typeface="Corbel"/>
                  <a:ea typeface="ヒラギノ角ゴ ProN W6"/>
                </a:rPr>
                <a:t>Subarray</a:t>
              </a:r>
            </a:p>
          </p:txBody>
        </p:sp>
      </p:grpSp>
      <p:cxnSp>
        <p:nvCxnSpPr>
          <p:cNvPr id="99" name="Straight Connector 98"/>
          <p:cNvCxnSpPr/>
          <p:nvPr/>
        </p:nvCxnSpPr>
        <p:spPr>
          <a:xfrm>
            <a:off x="4114800" y="3505200"/>
            <a:ext cx="1361161" cy="0"/>
          </a:xfrm>
          <a:prstGeom prst="line">
            <a:avLst/>
          </a:prstGeom>
          <a:noFill/>
          <a:ln w="19050" cap="flat" cmpd="sng" algn="ctr">
            <a:solidFill>
              <a:srgbClr val="262626">
                <a:lumMod val="75000"/>
                <a:lumOff val="25000"/>
              </a:srgbClr>
            </a:solidFill>
            <a:prstDash val="dash"/>
            <a:headEnd type="none" w="med" len="med"/>
            <a:tailEnd type="none" w="med" len="med"/>
          </a:ln>
          <a:effectLst/>
        </p:spPr>
      </p:cxnSp>
      <p:cxnSp>
        <p:nvCxnSpPr>
          <p:cNvPr id="100" name="Straight Connector 99"/>
          <p:cNvCxnSpPr/>
          <p:nvPr/>
        </p:nvCxnSpPr>
        <p:spPr>
          <a:xfrm flipV="1">
            <a:off x="4114800" y="1447802"/>
            <a:ext cx="1361160" cy="1219198"/>
          </a:xfrm>
          <a:prstGeom prst="line">
            <a:avLst/>
          </a:prstGeom>
          <a:noFill/>
          <a:ln w="19050" cap="flat" cmpd="sng" algn="ctr">
            <a:solidFill>
              <a:srgbClr val="262626">
                <a:lumMod val="75000"/>
                <a:lumOff val="25000"/>
              </a:srgbClr>
            </a:solidFill>
            <a:prstDash val="dash"/>
            <a:headEnd type="none" w="med" len="med"/>
            <a:tailEnd type="none" w="med" len="med"/>
          </a:ln>
          <a:effectLst/>
        </p:spPr>
      </p:cxnSp>
      <p:sp>
        <p:nvSpPr>
          <p:cNvPr id="101" name="Oval 100"/>
          <p:cNvSpPr/>
          <p:nvPr/>
        </p:nvSpPr>
        <p:spPr>
          <a:xfrm>
            <a:off x="5931157" y="4375484"/>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2" name="Oval 101"/>
          <p:cNvSpPr/>
          <p:nvPr/>
        </p:nvSpPr>
        <p:spPr>
          <a:xfrm>
            <a:off x="6256009" y="4375484"/>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3" name="Oval 102"/>
          <p:cNvSpPr/>
          <p:nvPr/>
        </p:nvSpPr>
        <p:spPr>
          <a:xfrm>
            <a:off x="6580862" y="4375484"/>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4" name="Oval 103"/>
          <p:cNvSpPr/>
          <p:nvPr/>
        </p:nvSpPr>
        <p:spPr>
          <a:xfrm>
            <a:off x="6905715" y="4375484"/>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5" name="Oval 104"/>
          <p:cNvSpPr/>
          <p:nvPr/>
        </p:nvSpPr>
        <p:spPr>
          <a:xfrm>
            <a:off x="7230567" y="4375484"/>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6" name="Oval 105"/>
          <p:cNvSpPr/>
          <p:nvPr/>
        </p:nvSpPr>
        <p:spPr>
          <a:xfrm>
            <a:off x="5931157" y="4700337"/>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7" name="Oval 106"/>
          <p:cNvSpPr/>
          <p:nvPr/>
        </p:nvSpPr>
        <p:spPr>
          <a:xfrm>
            <a:off x="6256009" y="4700337"/>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8" name="Oval 107"/>
          <p:cNvSpPr/>
          <p:nvPr/>
        </p:nvSpPr>
        <p:spPr>
          <a:xfrm>
            <a:off x="6580862" y="4700337"/>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09" name="Oval 108"/>
          <p:cNvSpPr/>
          <p:nvPr/>
        </p:nvSpPr>
        <p:spPr>
          <a:xfrm>
            <a:off x="6905715" y="4700337"/>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0" name="Oval 109"/>
          <p:cNvSpPr/>
          <p:nvPr/>
        </p:nvSpPr>
        <p:spPr>
          <a:xfrm>
            <a:off x="7230567" y="4700337"/>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1" name="Oval 110"/>
          <p:cNvSpPr/>
          <p:nvPr/>
        </p:nvSpPr>
        <p:spPr>
          <a:xfrm>
            <a:off x="5606304" y="4375484"/>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2" name="Oval 111"/>
          <p:cNvSpPr/>
          <p:nvPr/>
        </p:nvSpPr>
        <p:spPr>
          <a:xfrm>
            <a:off x="5606304" y="4700337"/>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grpSp>
        <p:nvGrpSpPr>
          <p:cNvPr id="113" name="Group 120"/>
          <p:cNvGrpSpPr/>
          <p:nvPr/>
        </p:nvGrpSpPr>
        <p:grpSpPr>
          <a:xfrm>
            <a:off x="5606304" y="5025189"/>
            <a:ext cx="1949116" cy="324853"/>
            <a:chOff x="11963400" y="12192000"/>
            <a:chExt cx="2743200" cy="457200"/>
          </a:xfrm>
        </p:grpSpPr>
        <p:sp>
          <p:nvSpPr>
            <p:cNvPr id="114" name="Oval 113"/>
            <p:cNvSpPr/>
            <p:nvPr/>
          </p:nvSpPr>
          <p:spPr>
            <a:xfrm>
              <a:off x="12420600" y="12192000"/>
              <a:ext cx="457200" cy="457200"/>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5" name="Oval 114"/>
            <p:cNvSpPr/>
            <p:nvPr/>
          </p:nvSpPr>
          <p:spPr>
            <a:xfrm>
              <a:off x="12877800" y="12192000"/>
              <a:ext cx="457200" cy="457200"/>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6" name="Oval 115"/>
            <p:cNvSpPr/>
            <p:nvPr/>
          </p:nvSpPr>
          <p:spPr>
            <a:xfrm>
              <a:off x="13792200" y="12192000"/>
              <a:ext cx="457200" cy="457200"/>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7" name="Oval 116"/>
            <p:cNvSpPr/>
            <p:nvPr/>
          </p:nvSpPr>
          <p:spPr>
            <a:xfrm>
              <a:off x="14249400" y="12192000"/>
              <a:ext cx="457200" cy="457200"/>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8" name="Oval 117"/>
            <p:cNvSpPr/>
            <p:nvPr/>
          </p:nvSpPr>
          <p:spPr>
            <a:xfrm>
              <a:off x="11963400" y="12192000"/>
              <a:ext cx="457200" cy="457200"/>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19" name="Oval 118"/>
            <p:cNvSpPr/>
            <p:nvPr/>
          </p:nvSpPr>
          <p:spPr>
            <a:xfrm>
              <a:off x="13335000" y="12192000"/>
              <a:ext cx="457200" cy="457200"/>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grpSp>
      <p:sp>
        <p:nvSpPr>
          <p:cNvPr id="120" name="Oval 119"/>
          <p:cNvSpPr/>
          <p:nvPr/>
        </p:nvSpPr>
        <p:spPr>
          <a:xfrm>
            <a:off x="5606304" y="5350042"/>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21" name="Oval 120"/>
          <p:cNvSpPr/>
          <p:nvPr/>
        </p:nvSpPr>
        <p:spPr>
          <a:xfrm>
            <a:off x="5931157" y="5350042"/>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22" name="Oval 121"/>
          <p:cNvSpPr/>
          <p:nvPr/>
        </p:nvSpPr>
        <p:spPr>
          <a:xfrm>
            <a:off x="6256009" y="5350042"/>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23" name="Oval 122"/>
          <p:cNvSpPr/>
          <p:nvPr/>
        </p:nvSpPr>
        <p:spPr>
          <a:xfrm>
            <a:off x="6580862" y="5350042"/>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24" name="Oval 123"/>
          <p:cNvSpPr/>
          <p:nvPr/>
        </p:nvSpPr>
        <p:spPr>
          <a:xfrm>
            <a:off x="6905715" y="5350042"/>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25" name="Oval 124"/>
          <p:cNvSpPr/>
          <p:nvPr/>
        </p:nvSpPr>
        <p:spPr>
          <a:xfrm>
            <a:off x="7230567" y="5350042"/>
            <a:ext cx="324853" cy="324853"/>
          </a:xfrm>
          <a:prstGeom prst="ellipse">
            <a:avLst/>
          </a:prstGeom>
          <a:solidFill>
            <a:srgbClr val="F2F2F2">
              <a:lumMod val="50000"/>
            </a:srgbClr>
          </a:solidFill>
          <a:ln w="25400" cap="flat" cmpd="sng" algn="ctr">
            <a:solidFill>
              <a:srgbClr val="26262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Corbel"/>
              <a:ea typeface="ヒラギノ角ゴ ProN W6"/>
            </a:endParaRPr>
          </a:p>
        </p:txBody>
      </p:sp>
      <p:sp>
        <p:nvSpPr>
          <p:cNvPr id="126" name="Freeform 125"/>
          <p:cNvSpPr/>
          <p:nvPr/>
        </p:nvSpPr>
        <p:spPr>
          <a:xfrm>
            <a:off x="7570939" y="2091846"/>
            <a:ext cx="492690" cy="2327754"/>
          </a:xfrm>
          <a:custGeom>
            <a:avLst/>
            <a:gdLst>
              <a:gd name="connsiteX0" fmla="*/ 0 w 492690"/>
              <a:gd name="connsiteY0" fmla="*/ 0 h 1941534"/>
              <a:gd name="connsiteX1" fmla="*/ 488515 w 492690"/>
              <a:gd name="connsiteY1" fmla="*/ 1102290 h 1941534"/>
              <a:gd name="connsiteX2" fmla="*/ 25052 w 492690"/>
              <a:gd name="connsiteY2" fmla="*/ 1941534 h 1941534"/>
            </a:gdLst>
            <a:ahLst/>
            <a:cxnLst>
              <a:cxn ang="0">
                <a:pos x="connsiteX0" y="connsiteY0"/>
              </a:cxn>
              <a:cxn ang="0">
                <a:pos x="connsiteX1" y="connsiteY1"/>
              </a:cxn>
              <a:cxn ang="0">
                <a:pos x="connsiteX2" y="connsiteY2"/>
              </a:cxn>
            </a:cxnLst>
            <a:rect l="l" t="t" r="r" b="b"/>
            <a:pathLst>
              <a:path w="492690" h="1941534">
                <a:moveTo>
                  <a:pt x="0" y="0"/>
                </a:moveTo>
                <a:cubicBezTo>
                  <a:pt x="242170" y="389350"/>
                  <a:pt x="484340" y="778701"/>
                  <a:pt x="488515" y="1102290"/>
                </a:cubicBezTo>
                <a:cubicBezTo>
                  <a:pt x="492690" y="1425879"/>
                  <a:pt x="258871" y="1683706"/>
                  <a:pt x="25052" y="1941534"/>
                </a:cubicBezTo>
              </a:path>
            </a:pathLst>
          </a:custGeom>
          <a:noFill/>
          <a:ln w="19050" cap="flat" cmpd="sng" algn="ctr">
            <a:solidFill>
              <a:srgbClr val="262626">
                <a:lumMod val="75000"/>
                <a:lumOff val="25000"/>
              </a:srgbClr>
            </a:solidFill>
            <a:prstDash val="dash"/>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orbel"/>
              <a:ea typeface="ヒラギノ角ゴ ProN W6"/>
            </a:endParaRPr>
          </a:p>
        </p:txBody>
      </p:sp>
      <p:sp>
        <p:nvSpPr>
          <p:cNvPr id="127" name="Freeform 126"/>
          <p:cNvSpPr/>
          <p:nvPr/>
        </p:nvSpPr>
        <p:spPr>
          <a:xfrm>
            <a:off x="7570939" y="1465544"/>
            <a:ext cx="1192061" cy="4859055"/>
          </a:xfrm>
          <a:custGeom>
            <a:avLst/>
            <a:gdLst>
              <a:gd name="connsiteX0" fmla="*/ 0 w 1192061"/>
              <a:gd name="connsiteY0" fmla="*/ 0 h 4572000"/>
              <a:gd name="connsiteX1" fmla="*/ 1189973 w 1192061"/>
              <a:gd name="connsiteY1" fmla="*/ 1979113 h 4572000"/>
              <a:gd name="connsiteX2" fmla="*/ 12526 w 1192061"/>
              <a:gd name="connsiteY2" fmla="*/ 4572000 h 4572000"/>
            </a:gdLst>
            <a:ahLst/>
            <a:cxnLst>
              <a:cxn ang="0">
                <a:pos x="connsiteX0" y="connsiteY0"/>
              </a:cxn>
              <a:cxn ang="0">
                <a:pos x="connsiteX1" y="connsiteY1"/>
              </a:cxn>
              <a:cxn ang="0">
                <a:pos x="connsiteX2" y="connsiteY2"/>
              </a:cxn>
            </a:cxnLst>
            <a:rect l="l" t="t" r="r" b="b"/>
            <a:pathLst>
              <a:path w="1192061" h="4572000">
                <a:moveTo>
                  <a:pt x="0" y="0"/>
                </a:moveTo>
                <a:cubicBezTo>
                  <a:pt x="593942" y="608556"/>
                  <a:pt x="1187885" y="1217113"/>
                  <a:pt x="1189973" y="1979113"/>
                </a:cubicBezTo>
                <a:cubicBezTo>
                  <a:pt x="1192061" y="2741113"/>
                  <a:pt x="602293" y="3656556"/>
                  <a:pt x="12526" y="4572000"/>
                </a:cubicBezTo>
              </a:path>
            </a:pathLst>
          </a:custGeom>
          <a:noFill/>
          <a:ln w="19050" cap="flat" cmpd="sng" algn="ctr">
            <a:solidFill>
              <a:srgbClr val="262626">
                <a:lumMod val="75000"/>
                <a:lumOff val="25000"/>
              </a:srgbClr>
            </a:solidFill>
            <a:prstDash val="dash"/>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orbel"/>
              <a:ea typeface="ヒラギノ角ゴ ProN W6"/>
            </a:endParaRPr>
          </a:p>
        </p:txBody>
      </p:sp>
      <p:cxnSp>
        <p:nvCxnSpPr>
          <p:cNvPr id="128" name="Curved Connector 127"/>
          <p:cNvCxnSpPr>
            <a:stCxn id="112" idx="2"/>
            <a:endCxn id="120" idx="2"/>
          </p:cNvCxnSpPr>
          <p:nvPr/>
        </p:nvCxnSpPr>
        <p:spPr>
          <a:xfrm rot="10800000" flipV="1">
            <a:off x="5606303" y="4862763"/>
            <a:ext cx="1588" cy="649705"/>
          </a:xfrm>
          <a:prstGeom prst="curvedConnector3">
            <a:avLst>
              <a:gd name="adj1" fmla="val 34115313"/>
            </a:avLst>
          </a:prstGeom>
          <a:noFill/>
          <a:ln w="38100" cap="flat" cmpd="sng" algn="ctr">
            <a:solidFill>
              <a:srgbClr val="C00000"/>
            </a:solidFill>
            <a:prstDash val="solid"/>
            <a:headEnd type="triangle" w="lg" len="med"/>
            <a:tailEnd type="triangle" w="lg" len="med"/>
          </a:ln>
          <a:effectLst/>
        </p:spPr>
      </p:cxnSp>
      <p:sp>
        <p:nvSpPr>
          <p:cNvPr id="129" name="TextBox 128"/>
          <p:cNvSpPr txBox="1"/>
          <p:nvPr/>
        </p:nvSpPr>
        <p:spPr>
          <a:xfrm>
            <a:off x="3163016" y="5399782"/>
            <a:ext cx="2159566"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5000"/>
                    <a:lumOff val="5000"/>
                  </a:srgbClr>
                </a:solidFill>
                <a:effectLst/>
                <a:uLnTx/>
                <a:uFillTx/>
                <a:latin typeface="Tahoma"/>
                <a:ea typeface="ヒラギノ角ゴ ProN W6"/>
                <a:cs typeface="Tahoma"/>
              </a:rPr>
              <a:t>Intra </a:t>
            </a:r>
            <a:r>
              <a:rPr kumimoji="0" lang="en-US" sz="2400" b="0" i="0" u="none" strike="noStrike" kern="0" cap="none" spc="0" normalizeH="0" baseline="0" noProof="0" dirty="0" err="1">
                <a:ln>
                  <a:noFill/>
                </a:ln>
                <a:solidFill>
                  <a:srgbClr val="262626">
                    <a:lumMod val="95000"/>
                    <a:lumOff val="5000"/>
                  </a:srgbClr>
                </a:solidFill>
                <a:effectLst/>
                <a:uLnTx/>
                <a:uFillTx/>
                <a:latin typeface="Tahoma"/>
                <a:ea typeface="ヒラギノ角ゴ ProN W6"/>
                <a:cs typeface="Tahoma"/>
              </a:rPr>
              <a:t>Subarray</a:t>
            </a:r>
            <a:endParaRPr kumimoji="0" lang="en-US" sz="2400" b="0" i="0" u="none" strike="noStrike" kern="0" cap="none" spc="0" normalizeH="0" baseline="0" noProof="0" dirty="0">
              <a:ln>
                <a:noFill/>
              </a:ln>
              <a:solidFill>
                <a:srgbClr val="262626">
                  <a:lumMod val="95000"/>
                  <a:lumOff val="5000"/>
                </a:srgbClr>
              </a:solidFill>
              <a:effectLst/>
              <a:uLnTx/>
              <a:uFillTx/>
              <a:latin typeface="Tahoma"/>
              <a:ea typeface="ヒラギノ角ゴ ProN W6"/>
              <a:cs typeface="Tahoma"/>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5000"/>
                    <a:lumOff val="5000"/>
                  </a:srgbClr>
                </a:solidFill>
                <a:effectLst/>
                <a:uLnTx/>
                <a:uFillTx/>
                <a:latin typeface="Tahoma"/>
                <a:ea typeface="ヒラギノ角ゴ ProN W6"/>
                <a:cs typeface="Tahoma"/>
              </a:rPr>
              <a:t>Copy (2 ACTs)</a:t>
            </a:r>
          </a:p>
        </p:txBody>
      </p:sp>
      <p:cxnSp>
        <p:nvCxnSpPr>
          <p:cNvPr id="130" name="Curved Connector 129"/>
          <p:cNvCxnSpPr>
            <a:stCxn id="90" idx="2"/>
            <a:endCxn id="91" idx="2"/>
          </p:cNvCxnSpPr>
          <p:nvPr/>
        </p:nvCxnSpPr>
        <p:spPr>
          <a:xfrm rot="16200000" flipH="1">
            <a:off x="3037910" y="4274393"/>
            <a:ext cx="1588" cy="1218871"/>
          </a:xfrm>
          <a:prstGeom prst="curvedConnector3">
            <a:avLst>
              <a:gd name="adj1" fmla="val 33326522"/>
            </a:avLst>
          </a:prstGeom>
          <a:noFill/>
          <a:ln w="38100" cap="flat" cmpd="sng" algn="ctr">
            <a:solidFill>
              <a:srgbClr val="C00000"/>
            </a:solidFill>
            <a:prstDash val="solid"/>
            <a:headEnd type="triangle" w="lg" len="med"/>
            <a:tailEnd type="triangle" w="lg" len="med"/>
          </a:ln>
          <a:effectLst/>
        </p:spPr>
      </p:cxnSp>
      <p:sp>
        <p:nvSpPr>
          <p:cNvPr id="131" name="TextBox 130"/>
          <p:cNvSpPr txBox="1"/>
          <p:nvPr/>
        </p:nvSpPr>
        <p:spPr>
          <a:xfrm>
            <a:off x="495587" y="5325016"/>
            <a:ext cx="2450461" cy="1200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5000"/>
                    <a:lumOff val="5000"/>
                  </a:srgbClr>
                </a:solidFill>
                <a:effectLst/>
                <a:uLnTx/>
                <a:uFillTx/>
                <a:latin typeface="Tahoma"/>
                <a:ea typeface="ヒラギノ角ゴ ProN W6"/>
                <a:cs typeface="Tahoma"/>
              </a:rPr>
              <a:t>Inter Bank Copy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5000"/>
                    <a:lumOff val="5000"/>
                  </a:srgbClr>
                </a:solidFill>
                <a:effectLst/>
                <a:uLnTx/>
                <a:uFillTx/>
                <a:latin typeface="Tahoma"/>
                <a:ea typeface="ヒラギノ角ゴ ProN W6"/>
                <a:cs typeface="Tahoma"/>
              </a:rPr>
              <a:t>(Pipelined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5000"/>
                    <a:lumOff val="5000"/>
                  </a:srgbClr>
                </a:solidFill>
                <a:effectLst/>
                <a:uLnTx/>
                <a:uFillTx/>
                <a:latin typeface="Tahoma"/>
                <a:ea typeface="ヒラギノ角ゴ ProN W6"/>
                <a:cs typeface="Tahoma"/>
              </a:rPr>
              <a:t>Internal RD/WR)</a:t>
            </a:r>
          </a:p>
        </p:txBody>
      </p:sp>
      <p:cxnSp>
        <p:nvCxnSpPr>
          <p:cNvPr id="132" name="Curved Connector 131"/>
          <p:cNvCxnSpPr>
            <a:stCxn id="98" idx="1"/>
            <a:endCxn id="97" idx="1"/>
          </p:cNvCxnSpPr>
          <p:nvPr/>
        </p:nvCxnSpPr>
        <p:spPr>
          <a:xfrm rot="10800000" flipV="1">
            <a:off x="5581190" y="1793357"/>
            <a:ext cx="1588" cy="744279"/>
          </a:xfrm>
          <a:prstGeom prst="curvedConnector3">
            <a:avLst>
              <a:gd name="adj1" fmla="val 68822188"/>
            </a:avLst>
          </a:prstGeom>
          <a:noFill/>
          <a:ln w="38100" cap="flat" cmpd="sng" algn="ctr">
            <a:solidFill>
              <a:srgbClr val="C00000"/>
            </a:solidFill>
            <a:prstDash val="solid"/>
            <a:headEnd type="triangle" w="lg" len="med"/>
            <a:tailEnd type="triangle" w="lg" len="med"/>
          </a:ln>
          <a:effectLst/>
        </p:spPr>
      </p:cxnSp>
      <p:sp>
        <p:nvSpPr>
          <p:cNvPr id="133" name="TextBox 132"/>
          <p:cNvSpPr txBox="1"/>
          <p:nvPr/>
        </p:nvSpPr>
        <p:spPr>
          <a:xfrm>
            <a:off x="374953" y="1268760"/>
            <a:ext cx="410986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5000"/>
                    <a:lumOff val="5000"/>
                  </a:srgbClr>
                </a:solidFill>
                <a:effectLst/>
                <a:uLnTx/>
                <a:uFillTx/>
                <a:latin typeface="Tahoma"/>
                <a:ea typeface="ヒラギノ角ゴ ProN W6"/>
                <a:cs typeface="Tahoma"/>
              </a:rPr>
              <a:t>Inter S</a:t>
            </a:r>
            <a:r>
              <a:rPr kumimoji="0" lang="en-US" sz="2400" b="0" i="0" u="none" strike="noStrike" kern="0" cap="none" spc="0" normalizeH="0" baseline="0" noProof="0" dirty="0" err="1">
                <a:ln>
                  <a:noFill/>
                </a:ln>
                <a:solidFill>
                  <a:srgbClr val="262626">
                    <a:lumMod val="95000"/>
                    <a:lumOff val="5000"/>
                  </a:srgbClr>
                </a:solidFill>
                <a:effectLst/>
                <a:uLnTx/>
                <a:uFillTx/>
                <a:latin typeface="Tahoma"/>
                <a:ea typeface="ヒラギノ角ゴ ProN W6"/>
                <a:cs typeface="Tahoma"/>
              </a:rPr>
              <a:t>ubarray</a:t>
            </a:r>
            <a:r>
              <a:rPr kumimoji="0" lang="en-US" sz="2400" b="0" i="0" u="none" strike="noStrike" kern="0" cap="none" spc="0" normalizeH="0" baseline="0" noProof="0" dirty="0">
                <a:ln>
                  <a:noFill/>
                </a:ln>
                <a:solidFill>
                  <a:srgbClr val="262626">
                    <a:lumMod val="95000"/>
                    <a:lumOff val="5000"/>
                  </a:srgbClr>
                </a:solidFill>
                <a:effectLst/>
                <a:uLnTx/>
                <a:uFillTx/>
                <a:latin typeface="Tahoma"/>
                <a:ea typeface="ヒラギノ角ゴ ProN W6"/>
                <a:cs typeface="Tahoma"/>
              </a:rPr>
              <a:t> Copy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62626">
                    <a:lumMod val="95000"/>
                    <a:lumOff val="5000"/>
                  </a:srgbClr>
                </a:solidFill>
                <a:effectLst/>
                <a:uLnTx/>
                <a:uFillTx/>
                <a:latin typeface="Tahoma"/>
                <a:ea typeface="ヒラギノ角ゴ ProN W6"/>
                <a:cs typeface="Tahoma"/>
              </a:rPr>
              <a:t>(Use Inter-Bank Copy Twice)</a:t>
            </a:r>
          </a:p>
        </p:txBody>
      </p:sp>
      <p:sp>
        <p:nvSpPr>
          <p:cNvPr id="134" name="Rectangle 4"/>
          <p:cNvSpPr>
            <a:spLocks noGrp="1" noChangeArrowheads="1"/>
          </p:cNvSpPr>
          <p:nvPr>
            <p:ph type="title"/>
          </p:nvPr>
        </p:nvSpPr>
        <p:spPr>
          <a:xfrm>
            <a:off x="419100" y="196850"/>
            <a:ext cx="8545388" cy="558800"/>
          </a:xfrm>
          <a:ln/>
        </p:spPr>
        <p:txBody>
          <a:bodyPr/>
          <a:lstStyle/>
          <a:p>
            <a:r>
              <a:rPr lang="en-US" sz="4000" dirty="0">
                <a:solidFill>
                  <a:srgbClr val="1A5712"/>
                </a:solidFill>
                <a:latin typeface="Garamond"/>
                <a:cs typeface="Garamond"/>
              </a:rPr>
              <a:t>Generalized RowClone</a:t>
            </a:r>
          </a:p>
        </p:txBody>
      </p:sp>
      <p:sp>
        <p:nvSpPr>
          <p:cNvPr id="68" name="TextBox 67"/>
          <p:cNvSpPr txBox="1"/>
          <p:nvPr/>
        </p:nvSpPr>
        <p:spPr>
          <a:xfrm>
            <a:off x="5940152" y="395952"/>
            <a:ext cx="32763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Tahoma"/>
                <a:ea typeface="ヒラギノ角ゴ ProN W6"/>
                <a:cs typeface="Tahoma"/>
              </a:rPr>
              <a:t>0.01% area cost</a:t>
            </a:r>
          </a:p>
        </p:txBody>
      </p:sp>
    </p:spTree>
    <p:extLst>
      <p:ext uri="{BB962C8B-B14F-4D97-AF65-F5344CB8AC3E}">
        <p14:creationId xmlns:p14="http://schemas.microsoft.com/office/powerpoint/2010/main" val="1869265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500"/>
                                        <p:tgtEl>
                                          <p:spTgt spid="1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8"/>
                                        </p:tgtEl>
                                      </p:cBhvr>
                                    </p:animEffect>
                                    <p:set>
                                      <p:cBhvr>
                                        <p:cTn id="15" dur="1" fill="hold">
                                          <p:stCondLst>
                                            <p:cond delay="499"/>
                                          </p:stCondLst>
                                        </p:cTn>
                                        <p:tgtEl>
                                          <p:spTgt spid="12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29"/>
                                        </p:tgtEl>
                                      </p:cBhvr>
                                    </p:animEffect>
                                    <p:set>
                                      <p:cBhvr>
                                        <p:cTn id="18" dur="1" fill="hold">
                                          <p:stCondLst>
                                            <p:cond delay="499"/>
                                          </p:stCondLst>
                                        </p:cTn>
                                        <p:tgtEl>
                                          <p:spTgt spid="1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500"/>
                                        <p:tgtEl>
                                          <p:spTgt spid="131"/>
                                        </p:tgtEl>
                                      </p:cBhvr>
                                    </p:animEffect>
                                  </p:childTnLst>
                                </p:cTn>
                              </p:par>
                              <p:par>
                                <p:cTn id="24" presetID="10" presetClass="entr" presetSubtype="0" fill="hold" nodeType="with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500"/>
                                        <p:tgtEl>
                                          <p:spTgt spid="1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30"/>
                                        </p:tgtEl>
                                      </p:cBhvr>
                                    </p:animEffect>
                                    <p:set>
                                      <p:cBhvr>
                                        <p:cTn id="31" dur="1" fill="hold">
                                          <p:stCondLst>
                                            <p:cond delay="499"/>
                                          </p:stCondLst>
                                        </p:cTn>
                                        <p:tgtEl>
                                          <p:spTgt spid="13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1"/>
                                        </p:tgtEl>
                                      </p:cBhvr>
                                    </p:animEffect>
                                    <p:set>
                                      <p:cBhvr>
                                        <p:cTn id="34" dur="1" fill="hold">
                                          <p:stCondLst>
                                            <p:cond delay="499"/>
                                          </p:stCondLst>
                                        </p:cTn>
                                        <p:tgtEl>
                                          <p:spTgt spid="13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fade">
                                      <p:cBhvr>
                                        <p:cTn id="39" dur="500"/>
                                        <p:tgtEl>
                                          <p:spTgt spid="1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3"/>
                                        </p:tgtEl>
                                      </p:cBhvr>
                                    </p:animEffect>
                                    <p:set>
                                      <p:cBhvr>
                                        <p:cTn id="47" dur="1" fill="hold">
                                          <p:stCondLst>
                                            <p:cond delay="499"/>
                                          </p:stCondLst>
                                        </p:cTn>
                                        <p:tgtEl>
                                          <p:spTgt spid="13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2"/>
                                        </p:tgtEl>
                                      </p:cBhvr>
                                    </p:animEffect>
                                    <p:set>
                                      <p:cBhvr>
                                        <p:cTn id="50" dur="1" fill="hold">
                                          <p:stCondLst>
                                            <p:cond delay="499"/>
                                          </p:stCondLst>
                                        </p:cTn>
                                        <p:tgtEl>
                                          <p:spTgt spid="1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29" grpId="1"/>
      <p:bldP spid="131" grpId="0"/>
      <p:bldP spid="131" grpId="1"/>
      <p:bldP spid="133" grpId="0"/>
      <p:bldP spid="133" grpId="1"/>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752"/>
            <a:ext cx="8229600" cy="1143000"/>
          </a:xfrm>
        </p:spPr>
        <p:txBody>
          <a:bodyPr>
            <a:normAutofit fontScale="90000"/>
          </a:bodyPr>
          <a:lstStyle/>
          <a:p>
            <a:r>
              <a:rPr lang="en-US" dirty="0" err="1">
                <a:solidFill>
                  <a:srgbClr val="1A5712"/>
                </a:solidFill>
                <a:latin typeface="Garamond"/>
                <a:cs typeface="Garamond"/>
              </a:rPr>
              <a:t>RowClone</a:t>
            </a:r>
            <a:r>
              <a:rPr lang="en-US" dirty="0">
                <a:solidFill>
                  <a:srgbClr val="1A5712"/>
                </a:solidFill>
                <a:latin typeface="Garamond"/>
                <a:cs typeface="Garamond"/>
              </a:rPr>
              <a:t>: Latency and Energy Savings</a:t>
            </a:r>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92579" cy="52322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11.6x</a:t>
            </a: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13632" cy="52322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74x</a:t>
            </a: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3C8E0-6DD9-4302-9AA9-5177C785CB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Rectangle 10"/>
          <p:cNvSpPr/>
          <p:nvPr/>
        </p:nvSpPr>
        <p:spPr>
          <a:xfrm>
            <a:off x="251520" y="6165304"/>
            <a:ext cx="7848872"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Tahoma" charset="0"/>
                <a:ea typeface="+mn-ea"/>
                <a:cs typeface="+mn-cs"/>
              </a:rPr>
              <a:t>Seshadri et al., “</a:t>
            </a:r>
            <a:r>
              <a:rPr kumimoji="0" lang="en-US" altLang="ja-JP" sz="1900" b="0" i="0" u="none" strike="noStrike" kern="1200" cap="none" spc="0" normalizeH="0" baseline="0" noProof="0" dirty="0" err="1">
                <a:ln>
                  <a:noFill/>
                </a:ln>
                <a:solidFill>
                  <a:srgbClr val="0000FF"/>
                </a:solidFill>
                <a:effectLst/>
                <a:uLnTx/>
                <a:uFillTx/>
                <a:latin typeface="Tahoma" charset="0"/>
                <a:ea typeface="ＭＳ Ｐゴシック" panose="020B0600070205080204" pitchFamily="34" charset="-128"/>
                <a:cs typeface="+mn-cs"/>
              </a:rPr>
              <a:t>RowClone</a:t>
            </a:r>
            <a:r>
              <a:rPr kumimoji="0" lang="en-US" altLang="ja-JP" sz="1900" b="0" i="0" u="none" strike="noStrike" kern="1200" cap="none" spc="0" normalizeH="0" baseline="0" noProof="0" dirty="0">
                <a:ln>
                  <a:noFill/>
                </a:ln>
                <a:solidFill>
                  <a:srgbClr val="0000FF"/>
                </a:solidFill>
                <a:effectLst/>
                <a:uLnTx/>
                <a:uFillTx/>
                <a:latin typeface="Tahoma" charset="0"/>
                <a:ea typeface="ＭＳ Ｐゴシック" panose="020B0600070205080204" pitchFamily="34" charset="-128"/>
                <a:cs typeface="+mn-cs"/>
              </a:rPr>
              <a:t>: Fast and Efficient In-DRAM Copy and Initialization of Bulk Data</a:t>
            </a:r>
            <a:r>
              <a:rPr kumimoji="0" lang="en-US" altLang="ja-JP" sz="1900" b="0" i="0" u="none" strike="noStrike" kern="1200" cap="none" spc="0" normalizeH="0" baseline="0" noProof="0" dirty="0">
                <a:ln>
                  <a:noFill/>
                </a:ln>
                <a:solidFill>
                  <a:srgbClr val="000000"/>
                </a:solidFill>
                <a:effectLst/>
                <a:uLnTx/>
                <a:uFillTx/>
                <a:latin typeface="Tahoma" charset="0"/>
                <a:ea typeface="ＭＳ Ｐゴシック" panose="020B0600070205080204" pitchFamily="34" charset="-128"/>
                <a:cs typeface="+mn-cs"/>
              </a:rPr>
              <a:t>,</a:t>
            </a:r>
            <a:r>
              <a:rPr kumimoji="0" lang="en-US" sz="1900" b="0" i="0" u="none" strike="noStrike" kern="1200" cap="none" spc="0" normalizeH="0" baseline="0" noProof="0" dirty="0">
                <a:ln>
                  <a:noFill/>
                </a:ln>
                <a:solidFill>
                  <a:srgbClr val="000000"/>
                </a:solidFill>
                <a:effectLst/>
                <a:uLnTx/>
                <a:uFillTx/>
                <a:latin typeface="Tahoma" charset="0"/>
                <a:ea typeface="+mn-ea"/>
                <a:cs typeface="+mn-cs"/>
              </a:rPr>
              <a:t>”</a:t>
            </a:r>
            <a:r>
              <a:rPr kumimoji="0" lang="en-US" altLang="ja-JP" sz="1900" b="0" i="0" u="none" strike="noStrike" kern="1200" cap="none" spc="0" normalizeH="0" baseline="0" noProof="0" dirty="0">
                <a:ln>
                  <a:noFill/>
                </a:ln>
                <a:solidFill>
                  <a:srgbClr val="000000"/>
                </a:solidFill>
                <a:effectLst/>
                <a:uLnTx/>
                <a:uFillTx/>
                <a:latin typeface="Tahoma" charset="0"/>
                <a:ea typeface="ＭＳ Ｐゴシック" panose="020B0600070205080204" pitchFamily="34" charset="-128"/>
                <a:cs typeface="+mn-cs"/>
              </a:rPr>
              <a:t> MICRO 2013.</a:t>
            </a:r>
            <a:endParaRPr kumimoji="0" lang="en-US" sz="1900"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1831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RowClone</a:t>
            </a:r>
          </a:p>
        </p:txBody>
      </p:sp>
      <p:sp>
        <p:nvSpPr>
          <p:cNvPr id="3" name="Content Placeholder 2"/>
          <p:cNvSpPr>
            <a:spLocks noGrp="1"/>
          </p:cNvSpPr>
          <p:nvPr>
            <p:ph idx="1"/>
          </p:nvPr>
        </p:nvSpPr>
        <p:spPr>
          <a:xfrm>
            <a:off x="228600" y="1012279"/>
            <a:ext cx="8610600" cy="5153025"/>
          </a:xfrm>
        </p:spPr>
        <p:txBody>
          <a:bodyPr/>
          <a:lstStyle/>
          <a:p>
            <a:r>
              <a:rPr lang="en-US" sz="1800" dirty="0"/>
              <a:t>Vivek Seshadri, Yoongu Kim, Chris Fallin, Donghyuk Lee, </a:t>
            </a:r>
            <a:r>
              <a:rPr lang="en-US" sz="1800" dirty="0" err="1"/>
              <a:t>Rachata</a:t>
            </a:r>
            <a:r>
              <a:rPr lang="en-US" sz="1800" dirty="0"/>
              <a:t> </a:t>
            </a:r>
            <a:r>
              <a:rPr lang="en-US" sz="1800" dirty="0" err="1"/>
              <a:t>Ausavarungnirun</a:t>
            </a:r>
            <a:r>
              <a:rPr lang="en-US" sz="1800" dirty="0"/>
              <a:t>, Gennady </a:t>
            </a:r>
            <a:r>
              <a:rPr lang="en-US" sz="1800" dirty="0" err="1"/>
              <a:t>Pekhimenko</a:t>
            </a:r>
            <a:r>
              <a:rPr lang="en-US" sz="1800" dirty="0"/>
              <a:t>, </a:t>
            </a:r>
            <a:r>
              <a:rPr lang="en-US" sz="1800" dirty="0" err="1"/>
              <a:t>Yixin</a:t>
            </a:r>
            <a:r>
              <a:rPr lang="en-US" sz="1800" dirty="0"/>
              <a:t> </a:t>
            </a:r>
            <a:r>
              <a:rPr lang="en-US" sz="1800" dirty="0" err="1"/>
              <a:t>Luo</a:t>
            </a:r>
            <a:r>
              <a:rPr lang="en-US" sz="1800" dirty="0"/>
              <a:t>, Onur Mutlu, Michael A. </a:t>
            </a:r>
            <a:r>
              <a:rPr lang="en-US" sz="1800" dirty="0" err="1"/>
              <a:t>Kozuch</a:t>
            </a:r>
            <a:r>
              <a:rPr lang="en-US" sz="1800" dirty="0"/>
              <a:t>, Phillip B. Gibbons, and Todd C. </a:t>
            </a:r>
            <a:r>
              <a:rPr lang="en-US" sz="1800" dirty="0" err="1"/>
              <a:t>Mowry</a:t>
            </a:r>
            <a:r>
              <a:rPr lang="en-US" sz="1800" dirty="0"/>
              <a:t>,</a:t>
            </a:r>
            <a:br>
              <a:rPr lang="en-US" sz="1800" dirty="0"/>
            </a:br>
            <a:r>
              <a:rPr lang="en-US" sz="1800" b="1" dirty="0">
                <a:solidFill>
                  <a:srgbClr val="0432FF"/>
                </a:solidFill>
                <a:hlinkClick r:id="rId2">
                  <a:extLst>
                    <a:ext uri="{A12FA001-AC4F-418D-AE19-62706E023703}">
                      <ahyp:hlinkClr xmlns:ahyp="http://schemas.microsoft.com/office/drawing/2018/hyperlinkcolor" val="tx"/>
                    </a:ext>
                  </a:extLst>
                </a:hlinkClick>
              </a:rPr>
              <a:t>"RowClone: Fast and Energy-Efficient In-DRAM Bulk Data Copy and Initialization"</a:t>
            </a:r>
            <a:br>
              <a:rPr lang="en-US" sz="1800" dirty="0">
                <a:solidFill>
                  <a:srgbClr val="0432FF"/>
                </a:solidFill>
              </a:rPr>
            </a:br>
            <a:r>
              <a:rPr lang="en-US" sz="1800" i="1" dirty="0"/>
              <a:t>Proceedings of the </a:t>
            </a:r>
            <a:r>
              <a:rPr lang="en-US" sz="1800" i="1" dirty="0">
                <a:hlinkClick r:id="rId3"/>
              </a:rPr>
              <a:t>46th International Symposium on Microarchitecture</a:t>
            </a:r>
            <a:r>
              <a:rPr lang="en-US" sz="1800" i="1" dirty="0"/>
              <a:t> (</a:t>
            </a:r>
            <a:r>
              <a:rPr lang="en-US" sz="1800" b="1" i="1" dirty="0"/>
              <a:t>MICRO</a:t>
            </a:r>
            <a:r>
              <a:rPr lang="en-US" sz="1800" i="1" dirty="0"/>
              <a:t>)</a:t>
            </a:r>
            <a:r>
              <a:rPr lang="en-US" sz="1800" dirty="0"/>
              <a:t>, Davis, CA, December 2013. [</a:t>
            </a:r>
            <a:r>
              <a:rPr lang="en-US" sz="1800" dirty="0">
                <a:hlinkClick r:id="rId4"/>
              </a:rPr>
              <a:t>Slides (pptx)</a:t>
            </a:r>
            <a:r>
              <a:rPr lang="en-US" sz="1800" dirty="0"/>
              <a:t> </a:t>
            </a:r>
            <a:r>
              <a:rPr lang="en-US" sz="1800" dirty="0">
                <a:hlinkClick r:id="rId5"/>
              </a:rPr>
              <a:t>(pdf)</a:t>
            </a:r>
            <a:r>
              <a:rPr lang="en-US" sz="1800" dirty="0"/>
              <a:t>] [</a:t>
            </a:r>
            <a:r>
              <a:rPr lang="en-US" sz="1800" dirty="0">
                <a:hlinkClick r:id="rId6"/>
              </a:rPr>
              <a:t>Lightning Session Slides (pptx)</a:t>
            </a:r>
            <a:r>
              <a:rPr lang="en-US" sz="1800" dirty="0"/>
              <a:t> </a:t>
            </a:r>
            <a:r>
              <a:rPr lang="en-US" sz="1800" dirty="0">
                <a:hlinkClick r:id="rId7"/>
              </a:rPr>
              <a:t>(pdf)</a:t>
            </a:r>
            <a:r>
              <a:rPr lang="en-US" sz="1800" dirty="0"/>
              <a:t>] [</a:t>
            </a:r>
            <a:r>
              <a:rPr lang="en-US" sz="1800" dirty="0">
                <a:hlinkClick r:id="rId8"/>
              </a:rPr>
              <a:t>Poster (pptx)</a:t>
            </a:r>
            <a:r>
              <a:rPr lang="en-US" sz="1800" dirty="0"/>
              <a:t> </a:t>
            </a:r>
            <a:r>
              <a:rPr lang="en-US" sz="1800" dirty="0">
                <a:hlinkClick r:id="rId9"/>
              </a:rPr>
              <a:t>(pdf)</a:t>
            </a:r>
            <a:r>
              <a:rPr lang="en-US" sz="1800" dirty="0"/>
              <a:t>] </a:t>
            </a:r>
          </a:p>
          <a:p>
            <a:endParaRPr lang="en-US" sz="20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69019-BB41-6245-A1FF-2891AF14670E}" type="slidenum">
              <a:rPr kumimoji="0" lang="en-US" sz="1600" b="0" i="0" u="none" strike="noStrike" kern="1200" cap="none" spc="0" normalizeH="0" baseline="0" noProof="0" smtClean="0">
                <a:ln>
                  <a:noFill/>
                </a:ln>
                <a:solidFill>
                  <a:srgbClr val="000000"/>
                </a:solidFill>
                <a:effectLst/>
                <a:uLnTx/>
                <a:uFillTx/>
                <a:latin typeface="Garamond"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000000"/>
              </a:solidFill>
              <a:effectLst/>
              <a:uLnTx/>
              <a:uFillTx/>
              <a:latin typeface="Garamond" charset="0"/>
              <a:ea typeface="+mn-ea"/>
            </a:endParaRPr>
          </a:p>
        </p:txBody>
      </p:sp>
      <p:pic>
        <p:nvPicPr>
          <p:cNvPr id="6" name="Picture 5"/>
          <p:cNvPicPr>
            <a:picLocks noChangeAspect="1"/>
          </p:cNvPicPr>
          <p:nvPr/>
        </p:nvPicPr>
        <p:blipFill>
          <a:blip r:embed="rId10"/>
          <a:stretch>
            <a:fillRect/>
          </a:stretch>
        </p:blipFill>
        <p:spPr>
          <a:xfrm>
            <a:off x="0" y="3562817"/>
            <a:ext cx="9144000" cy="3322567"/>
          </a:xfrm>
          <a:prstGeom prst="rect">
            <a:avLst/>
          </a:prstGeom>
        </p:spPr>
      </p:pic>
    </p:spTree>
    <p:extLst>
      <p:ext uri="{BB962C8B-B14F-4D97-AF65-F5344CB8AC3E}">
        <p14:creationId xmlns:p14="http://schemas.microsoft.com/office/powerpoint/2010/main" val="3982628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AD78-64D2-9C47-B050-A2D2C6E7DA86}"/>
              </a:ext>
            </a:extLst>
          </p:cNvPr>
          <p:cNvSpPr>
            <a:spLocks noGrp="1"/>
          </p:cNvSpPr>
          <p:nvPr>
            <p:ph type="title"/>
          </p:nvPr>
        </p:nvSpPr>
        <p:spPr>
          <a:xfrm>
            <a:off x="228600" y="152400"/>
            <a:ext cx="8915400" cy="1066800"/>
          </a:xfrm>
        </p:spPr>
        <p:txBody>
          <a:bodyPr/>
          <a:lstStyle/>
          <a:p>
            <a:r>
              <a:rPr lang="en-US" sz="3400" dirty="0"/>
              <a:t>Lecture on </a:t>
            </a:r>
            <a:r>
              <a:rPr lang="en-US" sz="3400" dirty="0" err="1"/>
              <a:t>RowClone</a:t>
            </a:r>
            <a:r>
              <a:rPr lang="en-US" sz="3400" dirty="0"/>
              <a:t> &amp; Processing using DRAM</a:t>
            </a:r>
          </a:p>
        </p:txBody>
      </p:sp>
      <p:sp>
        <p:nvSpPr>
          <p:cNvPr id="3" name="Content Placeholder 2">
            <a:extLst>
              <a:ext uri="{FF2B5EF4-FFF2-40B4-BE49-F238E27FC236}">
                <a16:creationId xmlns:a16="http://schemas.microsoft.com/office/drawing/2014/main" id="{51802AAD-62B5-594C-82AB-3F845A08141C}"/>
              </a:ext>
            </a:extLst>
          </p:cNvPr>
          <p:cNvSpPr>
            <a:spLocks noGrp="1"/>
          </p:cNvSpPr>
          <p:nvPr>
            <p:ph idx="1"/>
          </p:nvPr>
        </p:nvSpPr>
        <p:spPr>
          <a:xfrm>
            <a:off x="228600" y="908720"/>
            <a:ext cx="8610600" cy="5339680"/>
          </a:xfrm>
        </p:spPr>
        <p:txBody>
          <a:bodyPr/>
          <a:lstStyle/>
          <a:p>
            <a:pPr marL="0" indent="0">
              <a:buNone/>
            </a:pPr>
            <a:br>
              <a:rPr lang="en-US" sz="1600" dirty="0"/>
            </a:br>
            <a:endParaRPr lang="en-US" sz="1600" dirty="0"/>
          </a:p>
        </p:txBody>
      </p:sp>
      <p:sp>
        <p:nvSpPr>
          <p:cNvPr id="4" name="Slide Number Placeholder 3">
            <a:extLst>
              <a:ext uri="{FF2B5EF4-FFF2-40B4-BE49-F238E27FC236}">
                <a16:creationId xmlns:a16="http://schemas.microsoft.com/office/drawing/2014/main" id="{42A122B2-35CC-C64B-B5EA-4870A730338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Box 4">
            <a:extLst>
              <a:ext uri="{FF2B5EF4-FFF2-40B4-BE49-F238E27FC236}">
                <a16:creationId xmlns:a16="http://schemas.microsoft.com/office/drawing/2014/main" id="{BBC5F87A-7D79-2748-8FC3-ED1DCFBCB44E}"/>
              </a:ext>
            </a:extLst>
          </p:cNvPr>
          <p:cNvSpPr txBox="1"/>
          <p:nvPr/>
        </p:nvSpPr>
        <p:spPr>
          <a:xfrm>
            <a:off x="755576" y="6534219"/>
            <a:ext cx="76409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432FF"/>
                </a:solidFill>
                <a:effectLst/>
                <a:uLnTx/>
                <a:uFillTx/>
                <a:latin typeface="Tahoma"/>
                <a:ea typeface="+mn-ea"/>
                <a:cs typeface="+mn-cs"/>
                <a:hlinkClick r:id="rId2">
                  <a:extLst>
                    <a:ext uri="{A12FA001-AC4F-418D-AE19-62706E023703}">
                      <ahyp:hlinkClr xmlns:ahyp="http://schemas.microsoft.com/office/drawing/2018/hyperlinkcolor" val="tx"/>
                    </a:ext>
                  </a:extLst>
                </a:hlinkClick>
              </a:rPr>
              <a:t>https://www.youtube.com/watch?v=n6Pwg1qax_E&amp;list=PL5Q2soXY2Zi_7UBNmC9B8Yr5JSwTG9yH4&amp;index=4</a:t>
            </a:r>
            <a:r>
              <a:rPr kumimoji="0" lang="en-US" sz="1200" b="0" i="0" u="none" strike="noStrike" kern="1200" cap="none" spc="0" normalizeH="0" baseline="0" noProof="0" dirty="0">
                <a:ln>
                  <a:noFill/>
                </a:ln>
                <a:solidFill>
                  <a:srgbClr val="0432FF"/>
                </a:solidFill>
                <a:effectLst/>
                <a:uLnTx/>
                <a:uFillTx/>
                <a:latin typeface="Tahoma"/>
                <a:ea typeface="+mn-ea"/>
                <a:cs typeface="+mn-cs"/>
              </a:rPr>
              <a:t> </a:t>
            </a:r>
          </a:p>
        </p:txBody>
      </p:sp>
      <p:pic>
        <p:nvPicPr>
          <p:cNvPr id="6" name="Picture 5">
            <a:extLst>
              <a:ext uri="{FF2B5EF4-FFF2-40B4-BE49-F238E27FC236}">
                <a16:creationId xmlns:a16="http://schemas.microsoft.com/office/drawing/2014/main" id="{04380BC8-733F-0B4F-B4D8-051CFB4C5038}"/>
              </a:ext>
            </a:extLst>
          </p:cNvPr>
          <p:cNvPicPr>
            <a:picLocks noChangeAspect="1"/>
          </p:cNvPicPr>
          <p:nvPr/>
        </p:nvPicPr>
        <p:blipFill>
          <a:blip r:embed="rId3"/>
          <a:stretch>
            <a:fillRect/>
          </a:stretch>
        </p:blipFill>
        <p:spPr>
          <a:xfrm>
            <a:off x="586780" y="928971"/>
            <a:ext cx="7848872" cy="5497264"/>
          </a:xfrm>
          <a:prstGeom prst="rect">
            <a:avLst/>
          </a:prstGeom>
        </p:spPr>
      </p:pic>
    </p:spTree>
    <p:extLst>
      <p:ext uri="{BB962C8B-B14F-4D97-AF65-F5344CB8AC3E}">
        <p14:creationId xmlns:p14="http://schemas.microsoft.com/office/powerpoint/2010/main" val="13721478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5A00-ABCE-4F44-BBA9-29F9AF3BD4C7}"/>
              </a:ext>
            </a:extLst>
          </p:cNvPr>
          <p:cNvSpPr>
            <a:spLocks noGrp="1"/>
          </p:cNvSpPr>
          <p:nvPr>
            <p:ph type="title"/>
          </p:nvPr>
        </p:nvSpPr>
        <p:spPr>
          <a:xfrm>
            <a:off x="228600" y="152400"/>
            <a:ext cx="8610600" cy="1066800"/>
          </a:xfrm>
        </p:spPr>
        <p:txBody>
          <a:bodyPr/>
          <a:lstStyle/>
          <a:p>
            <a:r>
              <a:rPr lang="en-US" sz="3800" dirty="0"/>
              <a:t>RowClone Extensions and Follow-Up Work</a:t>
            </a:r>
          </a:p>
        </p:txBody>
      </p:sp>
      <p:sp>
        <p:nvSpPr>
          <p:cNvPr id="3" name="Content Placeholder 2">
            <a:extLst>
              <a:ext uri="{FF2B5EF4-FFF2-40B4-BE49-F238E27FC236}">
                <a16:creationId xmlns:a16="http://schemas.microsoft.com/office/drawing/2014/main" id="{B8D643A2-4FC2-8143-B99F-205908C4280B}"/>
              </a:ext>
            </a:extLst>
          </p:cNvPr>
          <p:cNvSpPr>
            <a:spLocks noGrp="1"/>
          </p:cNvSpPr>
          <p:nvPr>
            <p:ph idx="1"/>
          </p:nvPr>
        </p:nvSpPr>
        <p:spPr/>
        <p:txBody>
          <a:bodyPr/>
          <a:lstStyle/>
          <a:p>
            <a:r>
              <a:rPr lang="en-US" dirty="0"/>
              <a:t>Can we do </a:t>
            </a:r>
            <a:r>
              <a:rPr lang="en-US" dirty="0">
                <a:solidFill>
                  <a:srgbClr val="0432FF"/>
                </a:solidFill>
              </a:rPr>
              <a:t>faster inter-subarray copy</a:t>
            </a:r>
            <a:r>
              <a:rPr lang="en-US" dirty="0"/>
              <a:t>?</a:t>
            </a:r>
          </a:p>
          <a:p>
            <a:pPr lvl="1"/>
            <a:r>
              <a:rPr lang="en-US" dirty="0"/>
              <a:t>Yes, </a:t>
            </a:r>
            <a:r>
              <a:rPr lang="en-US" dirty="0">
                <a:solidFill>
                  <a:srgbClr val="FF0000"/>
                </a:solidFill>
              </a:rPr>
              <a:t>see LISA [Chang et al., HPCA 2016]</a:t>
            </a:r>
            <a:endParaRPr lang="en-US" sz="1800" dirty="0">
              <a:solidFill>
                <a:srgbClr val="FF0000"/>
              </a:solidFill>
            </a:endParaRPr>
          </a:p>
          <a:p>
            <a:pPr marL="344487" lvl="1" indent="0">
              <a:buNone/>
            </a:pPr>
            <a:endParaRPr lang="en-US" sz="1800" dirty="0"/>
          </a:p>
          <a:p>
            <a:r>
              <a:rPr lang="en-US" dirty="0"/>
              <a:t>Can we enable </a:t>
            </a:r>
            <a:r>
              <a:rPr lang="en-US" dirty="0">
                <a:solidFill>
                  <a:srgbClr val="0432FF"/>
                </a:solidFill>
              </a:rPr>
              <a:t>data movement at smaller granularities within a bank</a:t>
            </a:r>
            <a:r>
              <a:rPr lang="en-US" dirty="0"/>
              <a:t>?</a:t>
            </a:r>
          </a:p>
          <a:p>
            <a:pPr lvl="1"/>
            <a:r>
              <a:rPr lang="en-US" dirty="0"/>
              <a:t>Yes, </a:t>
            </a:r>
            <a:r>
              <a:rPr lang="en-US" dirty="0">
                <a:solidFill>
                  <a:srgbClr val="FF0000"/>
                </a:solidFill>
              </a:rPr>
              <a:t>see FIGARO [Wang et al., MICRO 2020]</a:t>
            </a:r>
            <a:endParaRPr lang="en-US" sz="1200" dirty="0"/>
          </a:p>
          <a:p>
            <a:endParaRPr lang="en-US" sz="1800" dirty="0"/>
          </a:p>
          <a:p>
            <a:r>
              <a:rPr lang="en-US" dirty="0"/>
              <a:t>Can we do </a:t>
            </a:r>
            <a:r>
              <a:rPr lang="en-US" dirty="0">
                <a:solidFill>
                  <a:srgbClr val="0432FF"/>
                </a:solidFill>
              </a:rPr>
              <a:t>better inter-bank copy</a:t>
            </a:r>
            <a:r>
              <a:rPr lang="en-US" dirty="0"/>
              <a:t>?</a:t>
            </a:r>
          </a:p>
          <a:p>
            <a:pPr lvl="1"/>
            <a:r>
              <a:rPr lang="en-US" dirty="0"/>
              <a:t>Yes, </a:t>
            </a:r>
            <a:r>
              <a:rPr lang="en-US" dirty="0">
                <a:solidFill>
                  <a:srgbClr val="FF0000"/>
                </a:solidFill>
              </a:rPr>
              <a:t>see Network-on-Memory [CAL 2020]</a:t>
            </a:r>
            <a:endParaRPr lang="en-US" sz="1400" dirty="0"/>
          </a:p>
          <a:p>
            <a:endParaRPr lang="en-US" sz="1800" dirty="0"/>
          </a:p>
          <a:p>
            <a:r>
              <a:rPr lang="en-US" dirty="0"/>
              <a:t>Can similar ideas and DRAM properties be used to perform </a:t>
            </a:r>
            <a:r>
              <a:rPr lang="en-US" dirty="0">
                <a:solidFill>
                  <a:srgbClr val="0432FF"/>
                </a:solidFill>
              </a:rPr>
              <a:t>computation on data</a:t>
            </a:r>
            <a:r>
              <a:rPr lang="en-US" dirty="0"/>
              <a:t>?</a:t>
            </a:r>
          </a:p>
          <a:p>
            <a:pPr lvl="1"/>
            <a:r>
              <a:rPr lang="en-US" dirty="0"/>
              <a:t>Yes, </a:t>
            </a:r>
            <a:r>
              <a:rPr lang="en-US" dirty="0">
                <a:solidFill>
                  <a:srgbClr val="FF0000"/>
                </a:solidFill>
              </a:rPr>
              <a:t>see Ambit [Seshadri et al., CAL 2015, MICRO 2017]</a:t>
            </a:r>
          </a:p>
          <a:p>
            <a:pPr lvl="1"/>
            <a:r>
              <a:rPr lang="en-US" dirty="0"/>
              <a:t>Yes, </a:t>
            </a:r>
            <a:r>
              <a:rPr lang="en-US" dirty="0">
                <a:solidFill>
                  <a:srgbClr val="FF0000"/>
                </a:solidFill>
              </a:rPr>
              <a:t>see SIMDRAM [</a:t>
            </a:r>
            <a:r>
              <a:rPr lang="en-US" dirty="0" err="1">
                <a:solidFill>
                  <a:srgbClr val="FF0000"/>
                </a:solidFill>
              </a:rPr>
              <a:t>Hajinazar</a:t>
            </a:r>
            <a:r>
              <a:rPr lang="en-US" dirty="0">
                <a:solidFill>
                  <a:srgbClr val="FF0000"/>
                </a:solidFill>
              </a:rPr>
              <a:t> &amp; Oliveira, ASPLOS 2021]</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D4385214-686F-AE45-AD43-76EF3388C3A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A4FB91F-8620-9C4D-8A32-1AD02BFD54B1}" type="slidenum">
              <a:rPr kumimoji="0" lang="en-US" sz="1600" b="0" i="0" u="none" strike="noStrike" kern="1200" cap="none" spc="0" normalizeH="0" baseline="0" noProof="0" smtClean="0">
                <a:ln>
                  <a:noFill/>
                </a:ln>
                <a:solidFill>
                  <a:srgbClr val="000000"/>
                </a:solidFill>
                <a:effectLst/>
                <a:uLnTx/>
                <a:uFillTx/>
                <a:latin typeface="Garamond" charset="0"/>
                <a:ea typeface="ＭＳ Ｐゴシック" panose="020B0600070205080204" pitchFamily="34" charset="-128"/>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600" b="0" i="0" u="none" strike="noStrike" kern="1200" cap="none" spc="0" normalizeH="0" baseline="0" noProof="0">
              <a:ln>
                <a:noFill/>
              </a:ln>
              <a:solidFill>
                <a:srgbClr val="000000"/>
              </a:solidFill>
              <a:effectLst/>
              <a:uLnTx/>
              <a:uFillTx/>
              <a:latin typeface="Garamond" charset="0"/>
              <a:ea typeface="ＭＳ Ｐゴシック" panose="020B0600070205080204" pitchFamily="34" charset="-128"/>
              <a:cs typeface="Arial" charset="0"/>
            </a:endParaRPr>
          </a:p>
        </p:txBody>
      </p:sp>
    </p:spTree>
    <p:extLst>
      <p:ext uri="{BB962C8B-B14F-4D97-AF65-F5344CB8AC3E}">
        <p14:creationId xmlns:p14="http://schemas.microsoft.com/office/powerpoint/2010/main" val="40677014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Network-On-Memory: Fast Inter-Bank Copy</a:t>
            </a:r>
          </a:p>
        </p:txBody>
      </p:sp>
      <p:sp>
        <p:nvSpPr>
          <p:cNvPr id="3" name="Content Placeholder 2"/>
          <p:cNvSpPr>
            <a:spLocks noGrp="1"/>
          </p:cNvSpPr>
          <p:nvPr>
            <p:ph idx="1"/>
          </p:nvPr>
        </p:nvSpPr>
        <p:spPr/>
        <p:txBody>
          <a:bodyPr/>
          <a:lstStyle/>
          <a:p>
            <a:r>
              <a:rPr lang="en-US" sz="2000" dirty="0"/>
              <a:t>Seyyed Hossein </a:t>
            </a:r>
            <a:r>
              <a:rPr lang="en-US" sz="2000" dirty="0" err="1"/>
              <a:t>SeyyedAghaei</a:t>
            </a:r>
            <a:r>
              <a:rPr lang="en-US" sz="2000" dirty="0"/>
              <a:t> Rezaei, Mehdi </a:t>
            </a:r>
            <a:r>
              <a:rPr lang="en-US" sz="2000" dirty="0" err="1"/>
              <a:t>Modarressi</a:t>
            </a:r>
            <a:r>
              <a:rPr lang="en-US" sz="2000" dirty="0"/>
              <a:t>, </a:t>
            </a:r>
            <a:r>
              <a:rPr lang="en-US" sz="2000" dirty="0" err="1"/>
              <a:t>Rachata</a:t>
            </a:r>
            <a:r>
              <a:rPr lang="en-US" sz="2000" dirty="0"/>
              <a:t> Ausavarungnirun, Mohammad </a:t>
            </a:r>
            <a:r>
              <a:rPr lang="en-US" sz="2000" dirty="0" err="1"/>
              <a:t>Sadrosadati</a:t>
            </a:r>
            <a:r>
              <a:rPr lang="en-US" sz="2000" dirty="0"/>
              <a:t>, Onur Mutlu, and Masoud </a:t>
            </a:r>
            <a:r>
              <a:rPr lang="en-US" sz="2000" dirty="0" err="1"/>
              <a:t>Daneshtalab</a:t>
            </a:r>
            <a:r>
              <a:rPr lang="en-US" sz="2000" dirty="0"/>
              <a:t>,</a:t>
            </a:r>
            <a:br>
              <a:rPr lang="en-US" sz="2000" dirty="0"/>
            </a:br>
            <a:r>
              <a:rPr lang="en-US" sz="2000" b="1" dirty="0">
                <a:solidFill>
                  <a:srgbClr val="0432FF"/>
                </a:solidFill>
                <a:hlinkClick r:id="rId2">
                  <a:extLst>
                    <a:ext uri="{A12FA001-AC4F-418D-AE19-62706E023703}">
                      <ahyp:hlinkClr xmlns:ahyp="http://schemas.microsoft.com/office/drawing/2018/hyperlinkcolor" val="tx"/>
                    </a:ext>
                  </a:extLst>
                </a:hlinkClick>
              </a:rPr>
              <a:t>"NoM: Network-on-Memory for Inter-Bank Data Transfer in Highly-Banked Memories"</a:t>
            </a:r>
            <a:br>
              <a:rPr lang="en-US" sz="2000" dirty="0">
                <a:solidFill>
                  <a:srgbClr val="0432FF"/>
                </a:solidFill>
              </a:rPr>
            </a:br>
            <a:r>
              <a:rPr lang="en-US" sz="2000" i="1" dirty="0">
                <a:hlinkClick r:id="rId3"/>
              </a:rPr>
              <a:t>IEEE Computer Architecture Letters</a:t>
            </a:r>
            <a:r>
              <a:rPr lang="en-US" sz="2000" i="1" dirty="0"/>
              <a:t> (</a:t>
            </a:r>
            <a:r>
              <a:rPr lang="en-US" sz="2000" b="1" i="1" dirty="0"/>
              <a:t>CAL</a:t>
            </a:r>
            <a:r>
              <a:rPr lang="en-US" sz="2000" i="1" dirty="0"/>
              <a:t>)</a:t>
            </a:r>
            <a:r>
              <a:rPr lang="en-US" sz="2000" dirty="0"/>
              <a:t>, 2020.</a:t>
            </a:r>
          </a:p>
          <a:p>
            <a:pPr marL="0" indent="0">
              <a:buNone/>
            </a:pPr>
            <a:br>
              <a:rPr lang="en-US" sz="2000" dirty="0"/>
            </a:br>
            <a:endParaRPr lang="en-US" sz="20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52C56-4F8A-824F-A263-2404B5D536A2}" type="slidenum">
              <a:rPr kumimoji="0" lang="en-US" sz="1600" b="0" i="0" u="none" strike="noStrike" kern="1200" cap="none" spc="0" normalizeH="0" baseline="0" noProof="0" smtClean="0">
                <a:ln>
                  <a:noFill/>
                </a:ln>
                <a:solidFill>
                  <a:srgbClr val="000000"/>
                </a:solidFill>
                <a:effectLst/>
                <a:uLnTx/>
                <a:uFillTx/>
                <a:latin typeface="Garamond"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srgbClr val="000000"/>
              </a:solidFill>
              <a:effectLst/>
              <a:uLnTx/>
              <a:uFillTx/>
              <a:latin typeface="Garamond" charset="0"/>
              <a:ea typeface="ＭＳ Ｐゴシック" panose="020B0600070205080204" pitchFamily="34" charset="-128"/>
              <a:cs typeface="+mn-cs"/>
            </a:endParaRPr>
          </a:p>
        </p:txBody>
      </p:sp>
      <p:pic>
        <p:nvPicPr>
          <p:cNvPr id="5" name="Picture 4">
            <a:extLst>
              <a:ext uri="{FF2B5EF4-FFF2-40B4-BE49-F238E27FC236}">
                <a16:creationId xmlns:a16="http://schemas.microsoft.com/office/drawing/2014/main" id="{0BB02404-C0AF-0A47-9A96-6BE1DE591513}"/>
              </a:ext>
            </a:extLst>
          </p:cNvPr>
          <p:cNvPicPr>
            <a:picLocks noChangeAspect="1"/>
          </p:cNvPicPr>
          <p:nvPr/>
        </p:nvPicPr>
        <p:blipFill>
          <a:blip r:embed="rId4"/>
          <a:stretch>
            <a:fillRect/>
          </a:stretch>
        </p:blipFill>
        <p:spPr>
          <a:xfrm>
            <a:off x="0" y="4191000"/>
            <a:ext cx="9144000" cy="1569990"/>
          </a:xfrm>
          <a:prstGeom prst="rect">
            <a:avLst/>
          </a:prstGeom>
        </p:spPr>
      </p:pic>
    </p:spTree>
    <p:extLst>
      <p:ext uri="{BB962C8B-B14F-4D97-AF65-F5344CB8AC3E}">
        <p14:creationId xmlns:p14="http://schemas.microsoft.com/office/powerpoint/2010/main" val="3647988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LISA: Increasing Connectivity in DRAM</a:t>
            </a:r>
          </a:p>
        </p:txBody>
      </p:sp>
      <p:sp>
        <p:nvSpPr>
          <p:cNvPr id="3" name="Content Placeholder 2"/>
          <p:cNvSpPr>
            <a:spLocks noGrp="1"/>
          </p:cNvSpPr>
          <p:nvPr>
            <p:ph idx="1"/>
          </p:nvPr>
        </p:nvSpPr>
        <p:spPr/>
        <p:txBody>
          <a:bodyPr/>
          <a:lstStyle/>
          <a:p>
            <a:r>
              <a:rPr lang="en-US" sz="2100" dirty="0"/>
              <a:t>Kevin K. Chang, </a:t>
            </a:r>
            <a:r>
              <a:rPr lang="en-US" sz="2100" dirty="0" err="1"/>
              <a:t>Prashant</a:t>
            </a:r>
            <a:r>
              <a:rPr lang="en-US" sz="2100" dirty="0"/>
              <a:t> J. Nair, </a:t>
            </a:r>
            <a:r>
              <a:rPr lang="en-US" sz="2100" dirty="0" err="1"/>
              <a:t>Saugata</a:t>
            </a:r>
            <a:r>
              <a:rPr lang="en-US" sz="2100" dirty="0"/>
              <a:t> </a:t>
            </a:r>
            <a:r>
              <a:rPr lang="en-US" sz="2100" dirty="0" err="1"/>
              <a:t>Ghose</a:t>
            </a:r>
            <a:r>
              <a:rPr lang="en-US" sz="2100" dirty="0"/>
              <a:t>, </a:t>
            </a:r>
            <a:r>
              <a:rPr lang="en-US" sz="2100" dirty="0" err="1"/>
              <a:t>Donghyuk</a:t>
            </a:r>
            <a:r>
              <a:rPr lang="en-US" sz="2100" dirty="0"/>
              <a:t> Lee, </a:t>
            </a:r>
            <a:r>
              <a:rPr lang="en-US" sz="2100" dirty="0" err="1"/>
              <a:t>Moinuddin</a:t>
            </a:r>
            <a:r>
              <a:rPr lang="en-US" sz="2100" dirty="0"/>
              <a:t> K. </a:t>
            </a:r>
            <a:r>
              <a:rPr lang="en-US" sz="2100" dirty="0" err="1"/>
              <a:t>Qureshi</a:t>
            </a:r>
            <a:r>
              <a:rPr lang="en-US" sz="2100" dirty="0"/>
              <a:t>, and Onur Mutlu,</a:t>
            </a:r>
            <a:br>
              <a:rPr lang="en-US" sz="2100" dirty="0"/>
            </a:br>
            <a:r>
              <a:rPr lang="en-US" sz="2100" b="1" dirty="0">
                <a:solidFill>
                  <a:srgbClr val="0432FF"/>
                </a:solidFill>
                <a:hlinkClick r:id="rId2">
                  <a:extLst>
                    <a:ext uri="{A12FA001-AC4F-418D-AE19-62706E023703}">
                      <ahyp:hlinkClr xmlns:ahyp="http://schemas.microsoft.com/office/drawing/2018/hyperlinkcolor" val="tx"/>
                    </a:ext>
                  </a:extLst>
                </a:hlinkClick>
              </a:rPr>
              <a:t>"Low-Cost Inter-Linked Subarrays (LISA): Enabling Fast Inter-Subarray Data Movement in DRAM"</a:t>
            </a:r>
            <a:r>
              <a:rPr lang="en-US" sz="2100" dirty="0">
                <a:solidFill>
                  <a:srgbClr val="0432FF"/>
                </a:solidFill>
              </a:rPr>
              <a:t> </a:t>
            </a:r>
            <a:br>
              <a:rPr lang="en-US" sz="2100" dirty="0"/>
            </a:br>
            <a:r>
              <a:rPr lang="en-US" sz="2100" i="1" dirty="0"/>
              <a:t>Proceedings of the </a:t>
            </a:r>
            <a:r>
              <a:rPr lang="en-US" sz="2100" i="1" dirty="0">
                <a:hlinkClick r:id="rId3"/>
              </a:rPr>
              <a:t>22nd International Symposium on High-Performance Computer Architecture</a:t>
            </a:r>
            <a:r>
              <a:rPr lang="en-US" sz="2100" i="1" dirty="0"/>
              <a:t> (</a:t>
            </a:r>
            <a:r>
              <a:rPr lang="en-US" sz="2100" b="1" i="1" dirty="0"/>
              <a:t>HPCA</a:t>
            </a:r>
            <a:r>
              <a:rPr lang="en-US" sz="2100" i="1" dirty="0"/>
              <a:t>)</a:t>
            </a:r>
            <a:r>
              <a:rPr lang="en-US" sz="2100" dirty="0"/>
              <a:t>, Barcelona, Spain, March 2016. </a:t>
            </a:r>
            <a:br>
              <a:rPr lang="en-US" sz="2100" dirty="0"/>
            </a:br>
            <a:r>
              <a:rPr lang="en-US" sz="2100" dirty="0"/>
              <a:t>[</a:t>
            </a:r>
            <a:r>
              <a:rPr lang="en-US" sz="2100" dirty="0">
                <a:hlinkClick r:id="rId4"/>
              </a:rPr>
              <a:t>Slides (pptx)</a:t>
            </a:r>
            <a:r>
              <a:rPr lang="en-US" sz="2100" dirty="0"/>
              <a:t> </a:t>
            </a:r>
            <a:r>
              <a:rPr lang="en-US" sz="2100" dirty="0">
                <a:hlinkClick r:id="rId5"/>
              </a:rPr>
              <a:t>(pdf)</a:t>
            </a:r>
            <a:r>
              <a:rPr lang="en-US" sz="2100" dirty="0"/>
              <a:t>] </a:t>
            </a:r>
            <a:br>
              <a:rPr lang="en-US" sz="2100" dirty="0"/>
            </a:br>
            <a:r>
              <a:rPr lang="en-US" sz="2100" dirty="0"/>
              <a:t>[</a:t>
            </a:r>
            <a:r>
              <a:rPr lang="en-US" sz="2100" dirty="0">
                <a:hlinkClick r:id="rId6"/>
              </a:rPr>
              <a:t>Source Code</a:t>
            </a:r>
            <a:r>
              <a:rPr lang="en-US" sz="2100" dirty="0"/>
              <a:t>] </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52C56-4F8A-824F-A263-2404B5D536A2}" type="slidenum">
              <a:rPr kumimoji="0" lang="en-US" sz="1600" b="0" i="0" u="none" strike="noStrike" kern="1200" cap="none" spc="0" normalizeH="0" baseline="0" noProof="0" smtClean="0">
                <a:ln>
                  <a:noFill/>
                </a:ln>
                <a:solidFill>
                  <a:srgbClr val="000000"/>
                </a:solidFill>
                <a:effectLst/>
                <a:uLnTx/>
                <a:uFillTx/>
                <a:latin typeface="Garamond"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pic>
        <p:nvPicPr>
          <p:cNvPr id="5" name="Picture 4"/>
          <p:cNvPicPr>
            <a:picLocks noChangeAspect="1"/>
          </p:cNvPicPr>
          <p:nvPr/>
        </p:nvPicPr>
        <p:blipFill>
          <a:blip r:embed="rId7"/>
          <a:stretch>
            <a:fillRect/>
          </a:stretch>
        </p:blipFill>
        <p:spPr>
          <a:xfrm>
            <a:off x="0" y="4537180"/>
            <a:ext cx="9144000" cy="908044"/>
          </a:xfrm>
          <a:prstGeom prst="rect">
            <a:avLst/>
          </a:prstGeom>
        </p:spPr>
      </p:pic>
      <p:pic>
        <p:nvPicPr>
          <p:cNvPr id="6" name="Picture 5"/>
          <p:cNvPicPr>
            <a:picLocks noChangeAspect="1"/>
          </p:cNvPicPr>
          <p:nvPr/>
        </p:nvPicPr>
        <p:blipFill>
          <a:blip r:embed="rId8"/>
          <a:stretch>
            <a:fillRect/>
          </a:stretch>
        </p:blipFill>
        <p:spPr>
          <a:xfrm>
            <a:off x="0" y="5526638"/>
            <a:ext cx="9144000" cy="710674"/>
          </a:xfrm>
          <a:prstGeom prst="rect">
            <a:avLst/>
          </a:prstGeom>
        </p:spPr>
      </p:pic>
    </p:spTree>
    <p:extLst>
      <p:ext uri="{BB962C8B-B14F-4D97-AF65-F5344CB8AC3E}">
        <p14:creationId xmlns:p14="http://schemas.microsoft.com/office/powerpoint/2010/main" val="1820299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Data Inside DRAM?</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32364-6BA0-48AA-B029-3ED2192016FC}" type="slidenum">
              <a:rPr kumimoji="0" lang="en-US" sz="1400" b="0" i="0" u="none" strike="noStrike" kern="1200" cap="none" spc="0" normalizeH="0" baseline="0" noProof="0" smtClean="0">
                <a:ln>
                  <a:noFill/>
                </a:ln>
                <a:solidFill>
                  <a:prstClr val="black"/>
                </a:solidFill>
                <a:effectLst/>
                <a:uLnTx/>
                <a:uFillTx/>
                <a:latin typeface="Gill Sans MT" panose="020B0502020104020203" pitchFamily="34"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charset="-128"/>
              <a:cs typeface="+mn-cs"/>
            </a:endParaRPr>
          </a:p>
        </p:txBody>
      </p:sp>
      <p:sp>
        <p:nvSpPr>
          <p:cNvPr id="8" name="Rounded Rectangle 7"/>
          <p:cNvSpPr/>
          <p:nvPr/>
        </p:nvSpPr>
        <p:spPr>
          <a:xfrm>
            <a:off x="3376374" y="1726216"/>
            <a:ext cx="5246880" cy="2534871"/>
          </a:xfrm>
          <a:prstGeom prst="roundRect">
            <a:avLst>
              <a:gd name="adj" fmla="val 4531"/>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grpSp>
        <p:nvGrpSpPr>
          <p:cNvPr id="13" name="cell array"/>
          <p:cNvGrpSpPr/>
          <p:nvPr/>
        </p:nvGrpSpPr>
        <p:grpSpPr>
          <a:xfrm>
            <a:off x="3479285" y="1856128"/>
            <a:ext cx="5070630" cy="2212155"/>
            <a:chOff x="2253615" y="2812764"/>
            <a:chExt cx="5070630" cy="2212155"/>
          </a:xfrm>
        </p:grpSpPr>
        <p:grpSp>
          <p:nvGrpSpPr>
            <p:cNvPr id="5" name="Group 4"/>
            <p:cNvGrpSpPr/>
            <p:nvPr/>
          </p:nvGrpSpPr>
          <p:grpSpPr>
            <a:xfrm>
              <a:off x="2253615" y="2812764"/>
              <a:ext cx="5070630" cy="365760"/>
              <a:chOff x="2137956" y="2812764"/>
              <a:chExt cx="5070630" cy="365760"/>
            </a:xfrm>
          </p:grpSpPr>
          <p:sp>
            <p:nvSpPr>
              <p:cNvPr id="172" name="Oval 171"/>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73" name="Oval 172"/>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74" name="Oval 173"/>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75" name="Oval 174"/>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76" name="Oval 175"/>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77" name="Oval 176"/>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78" name="Oval 177"/>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79" name="Oval 178"/>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80" name="Oval 179"/>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81" name="Oval 180"/>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82" name="Oval 181"/>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grpSp>
        <p:grpSp>
          <p:nvGrpSpPr>
            <p:cNvPr id="183" name="Group 182"/>
            <p:cNvGrpSpPr/>
            <p:nvPr/>
          </p:nvGrpSpPr>
          <p:grpSpPr>
            <a:xfrm>
              <a:off x="2253615" y="3274363"/>
              <a:ext cx="5070630" cy="365760"/>
              <a:chOff x="2137956" y="2812764"/>
              <a:chExt cx="5070630" cy="365760"/>
            </a:xfrm>
          </p:grpSpPr>
          <p:sp>
            <p:nvSpPr>
              <p:cNvPr id="185" name="Oval 184"/>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86" name="Oval 185"/>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87" name="Oval 186"/>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88" name="Oval 187"/>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89" name="Oval 188"/>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90" name="Oval 189"/>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91" name="Oval 190"/>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92" name="Oval 191"/>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93" name="Oval 192"/>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94" name="Oval 193"/>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95" name="Oval 194"/>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grpSp>
        <p:grpSp>
          <p:nvGrpSpPr>
            <p:cNvPr id="196" name="Group 195"/>
            <p:cNvGrpSpPr/>
            <p:nvPr/>
          </p:nvGrpSpPr>
          <p:grpSpPr>
            <a:xfrm>
              <a:off x="2253615" y="3735962"/>
              <a:ext cx="5070630" cy="365760"/>
              <a:chOff x="2137956" y="2812764"/>
              <a:chExt cx="5070630" cy="365760"/>
            </a:xfrm>
          </p:grpSpPr>
          <p:sp>
            <p:nvSpPr>
              <p:cNvPr id="198" name="Oval 19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199" name="Oval 19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00" name="Oval 19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01" name="Oval 20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02" name="Oval 20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03" name="Oval 20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04" name="Oval 20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05" name="Oval 20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06" name="Oval 20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07" name="Oval 20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08" name="Oval 20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grpSp>
        <p:grpSp>
          <p:nvGrpSpPr>
            <p:cNvPr id="236" name="Group 235"/>
            <p:cNvGrpSpPr/>
            <p:nvPr/>
          </p:nvGrpSpPr>
          <p:grpSpPr>
            <a:xfrm>
              <a:off x="2253615" y="4659159"/>
              <a:ext cx="5070630" cy="365760"/>
              <a:chOff x="2137956" y="2812764"/>
              <a:chExt cx="5070630" cy="365760"/>
            </a:xfrm>
          </p:grpSpPr>
          <p:sp>
            <p:nvSpPr>
              <p:cNvPr id="238" name="Oval 23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39" name="Oval 23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40" name="Oval 23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41" name="Oval 24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42" name="Oval 24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43" name="Oval 24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44" name="Oval 24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45" name="Oval 24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46" name="Oval 24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47" name="Oval 24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sp>
            <p:nvSpPr>
              <p:cNvPr id="248" name="Oval 24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Gill Sans MT"/>
                  <a:ea typeface="ＭＳ Ｐゴシック" charset="-128"/>
                  <a:cs typeface="+mn-cs"/>
                </a:endParaRPr>
              </a:p>
            </p:txBody>
          </p:sp>
        </p:grpSp>
      </p:grpSp>
      <p:grpSp>
        <p:nvGrpSpPr>
          <p:cNvPr id="14" name="cell label"/>
          <p:cNvGrpSpPr/>
          <p:nvPr/>
        </p:nvGrpSpPr>
        <p:grpSpPr>
          <a:xfrm>
            <a:off x="1860443" y="2369687"/>
            <a:ext cx="1801722" cy="830997"/>
            <a:chOff x="856729" y="3065531"/>
            <a:chExt cx="1801722" cy="830997"/>
          </a:xfrm>
        </p:grpSpPr>
        <p:sp>
          <p:nvSpPr>
            <p:cNvPr id="235" name="TextBox 234"/>
            <p:cNvSpPr txBox="1"/>
            <p:nvPr/>
          </p:nvSpPr>
          <p:spPr>
            <a:xfrm>
              <a:off x="856729" y="3065531"/>
              <a:ext cx="15786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Gill Sans MT"/>
                  <a:ea typeface="ＭＳ Ｐゴシック" charset="-128"/>
                  <a:cs typeface="+mn-cs"/>
                </a:rPr>
                <a:t>DRAM </a:t>
              </a:r>
              <a:br>
                <a:rPr kumimoji="0" lang="en-US" sz="2400" b="0" i="0" u="none" strike="noStrike" kern="0" cap="none" spc="0" normalizeH="0" baseline="0" noProof="0" dirty="0">
                  <a:ln>
                    <a:noFill/>
                  </a:ln>
                  <a:solidFill>
                    <a:prstClr val="black"/>
                  </a:solidFill>
                  <a:effectLst/>
                  <a:uLnTx/>
                  <a:uFillTx/>
                  <a:latin typeface="Gill Sans MT"/>
                  <a:ea typeface="ＭＳ Ｐゴシック" charset="-128"/>
                  <a:cs typeface="+mn-cs"/>
                </a:rPr>
              </a:br>
              <a:r>
                <a:rPr kumimoji="0" lang="en-US" sz="2400" b="0" i="0" u="none" strike="noStrike" kern="0" cap="none" spc="0" normalizeH="0" baseline="0" noProof="0" dirty="0">
                  <a:ln>
                    <a:noFill/>
                  </a:ln>
                  <a:solidFill>
                    <a:prstClr val="black"/>
                  </a:solidFill>
                  <a:effectLst/>
                  <a:uLnTx/>
                  <a:uFillTx/>
                  <a:latin typeface="Gill Sans MT"/>
                  <a:ea typeface="ＭＳ Ｐゴシック" charset="-128"/>
                  <a:cs typeface="+mn-cs"/>
                </a:rPr>
                <a:t>cell</a:t>
              </a:r>
            </a:p>
          </p:txBody>
        </p:sp>
        <p:cxnSp>
          <p:nvCxnSpPr>
            <p:cNvPr id="9" name="Straight Arrow Connector 8"/>
            <p:cNvCxnSpPr/>
            <p:nvPr/>
          </p:nvCxnSpPr>
          <p:spPr>
            <a:xfrm>
              <a:off x="2145512" y="3512390"/>
              <a:ext cx="512939" cy="107708"/>
            </a:xfrm>
            <a:prstGeom prst="straightConnector1">
              <a:avLst/>
            </a:prstGeom>
            <a:ln w="5397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subarrays"/>
          <p:cNvGrpSpPr/>
          <p:nvPr/>
        </p:nvGrpSpPr>
        <p:grpSpPr>
          <a:xfrm>
            <a:off x="3448175" y="1858371"/>
            <a:ext cx="5107923" cy="2231042"/>
            <a:chOff x="1770761" y="2804420"/>
            <a:chExt cx="5553484" cy="2231042"/>
          </a:xfrm>
        </p:grpSpPr>
        <p:sp>
          <p:nvSpPr>
            <p:cNvPr id="249" name="Rounded Rectangle 248"/>
            <p:cNvSpPr/>
            <p:nvPr/>
          </p:nvSpPr>
          <p:spPr>
            <a:xfrm>
              <a:off x="1770761" y="2804420"/>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Gill Sans MT"/>
                  <a:ea typeface="ＭＳ Ｐゴシック" charset="-128"/>
                  <a:cs typeface="+mn-cs"/>
                </a:rPr>
                <a:t>Subarray 1</a:t>
              </a:r>
            </a:p>
          </p:txBody>
        </p:sp>
        <p:sp>
          <p:nvSpPr>
            <p:cNvPr id="250" name="Rounded Rectangle 249"/>
            <p:cNvSpPr/>
            <p:nvPr/>
          </p:nvSpPr>
          <p:spPr>
            <a:xfrm>
              <a:off x="1770761" y="3262777"/>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Gill Sans MT"/>
                  <a:ea typeface="ＭＳ Ｐゴシック" charset="-128"/>
                  <a:cs typeface="+mn-cs"/>
                </a:rPr>
                <a:t>Subarray 2</a:t>
              </a:r>
            </a:p>
          </p:txBody>
        </p:sp>
        <p:sp>
          <p:nvSpPr>
            <p:cNvPr id="251" name="Rounded Rectangle 250"/>
            <p:cNvSpPr/>
            <p:nvPr/>
          </p:nvSpPr>
          <p:spPr>
            <a:xfrm>
              <a:off x="1770761" y="3730169"/>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Gill Sans MT"/>
                  <a:ea typeface="ＭＳ Ｐゴシック" charset="-128"/>
                  <a:cs typeface="+mn-cs"/>
                </a:rPr>
                <a:t>Subarray 3</a:t>
              </a:r>
            </a:p>
          </p:txBody>
        </p:sp>
        <p:sp>
          <p:nvSpPr>
            <p:cNvPr id="253" name="Rounded Rectangle 252"/>
            <p:cNvSpPr/>
            <p:nvPr/>
          </p:nvSpPr>
          <p:spPr>
            <a:xfrm>
              <a:off x="1770761" y="4653015"/>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Gill Sans MT"/>
                  <a:ea typeface="ＭＳ Ｐゴシック" charset="-128"/>
                  <a:cs typeface="+mn-cs"/>
                </a:rPr>
                <a:t>Subarray N</a:t>
              </a:r>
            </a:p>
          </p:txBody>
        </p:sp>
        <p:sp>
          <p:nvSpPr>
            <p:cNvPr id="15" name="TextBox 14"/>
            <p:cNvSpPr txBox="1"/>
            <p:nvPr/>
          </p:nvSpPr>
          <p:spPr>
            <a:xfrm rot="5400000">
              <a:off x="4501161" y="4165067"/>
              <a:ext cx="4924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ＭＳ Ｐゴシック" charset="-128"/>
                  <a:cs typeface="+mn-cs"/>
                </a:rPr>
                <a:t>…</a:t>
              </a:r>
            </a:p>
          </p:txBody>
        </p:sp>
      </p:grpSp>
      <p:grpSp>
        <p:nvGrpSpPr>
          <p:cNvPr id="35" name="DataBus"/>
          <p:cNvGrpSpPr/>
          <p:nvPr/>
        </p:nvGrpSpPr>
        <p:grpSpPr>
          <a:xfrm>
            <a:off x="6105346" y="1726216"/>
            <a:ext cx="2391359" cy="3302984"/>
            <a:chOff x="4656522" y="1981200"/>
            <a:chExt cx="2391359" cy="3302984"/>
          </a:xfrm>
        </p:grpSpPr>
        <p:grpSp>
          <p:nvGrpSpPr>
            <p:cNvPr id="25" name="DataBus"/>
            <p:cNvGrpSpPr/>
            <p:nvPr/>
          </p:nvGrpSpPr>
          <p:grpSpPr>
            <a:xfrm>
              <a:off x="4656522" y="2194599"/>
              <a:ext cx="2391359" cy="3089585"/>
              <a:chOff x="5161595" y="2885664"/>
              <a:chExt cx="2391359" cy="3089585"/>
            </a:xfrm>
          </p:grpSpPr>
          <p:sp>
            <p:nvSpPr>
              <p:cNvPr id="87" name="TextBox 86"/>
              <p:cNvSpPr txBox="1"/>
              <p:nvPr/>
            </p:nvSpPr>
            <p:spPr>
              <a:xfrm>
                <a:off x="5161595" y="5144252"/>
                <a:ext cx="23913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Gill Sans MT"/>
                    <a:ea typeface="ＭＳ Ｐゴシック" charset="-128"/>
                    <a:cs typeface="+mn-cs"/>
                  </a:rPr>
                  <a:t>Internal </a:t>
                </a:r>
                <a:br>
                  <a:rPr kumimoji="0" lang="en-US" sz="2400" b="1" i="0" u="none" strike="noStrike" kern="1200" cap="none" spc="0" normalizeH="0" baseline="0" noProof="0" dirty="0">
                    <a:ln>
                      <a:noFill/>
                    </a:ln>
                    <a:solidFill>
                      <a:srgbClr val="C0504D"/>
                    </a:solidFill>
                    <a:effectLst/>
                    <a:uLnTx/>
                    <a:uFillTx/>
                    <a:latin typeface="Gill Sans MT"/>
                    <a:ea typeface="ＭＳ Ｐゴシック" charset="-128"/>
                    <a:cs typeface="+mn-cs"/>
                  </a:rPr>
                </a:br>
                <a:r>
                  <a:rPr kumimoji="0" lang="en-US" sz="2400" b="1" i="0" u="none" strike="noStrike" kern="1200" cap="none" spc="0" normalizeH="0" baseline="0" noProof="0" dirty="0">
                    <a:ln>
                      <a:noFill/>
                    </a:ln>
                    <a:solidFill>
                      <a:srgbClr val="C0504D"/>
                    </a:solidFill>
                    <a:effectLst/>
                    <a:uLnTx/>
                    <a:uFillTx/>
                    <a:latin typeface="Gill Sans MT"/>
                    <a:ea typeface="ＭＳ Ｐゴシック" charset="-128"/>
                    <a:cs typeface="+mn-cs"/>
                  </a:rPr>
                  <a:t>Data Bus (64b)</a:t>
                </a:r>
              </a:p>
            </p:txBody>
          </p:sp>
          <p:grpSp>
            <p:nvGrpSpPr>
              <p:cNvPr id="24" name="Group 23"/>
              <p:cNvGrpSpPr/>
              <p:nvPr/>
            </p:nvGrpSpPr>
            <p:grpSpPr>
              <a:xfrm>
                <a:off x="6172274" y="2885664"/>
                <a:ext cx="384136" cy="2086523"/>
                <a:chOff x="6172274" y="2885664"/>
                <a:chExt cx="384136" cy="2086523"/>
              </a:xfrm>
            </p:grpSpPr>
            <p:sp>
              <p:nvSpPr>
                <p:cNvPr id="23" name="Left-Right Arrow 22"/>
                <p:cNvSpPr/>
                <p:nvPr/>
              </p:nvSpPr>
              <p:spPr>
                <a:xfrm>
                  <a:off x="6172274" y="2885664"/>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54" name="Left-Right Arrow 253"/>
                <p:cNvSpPr/>
                <p:nvPr/>
              </p:nvSpPr>
              <p:spPr>
                <a:xfrm>
                  <a:off x="6186408" y="3332981"/>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55" name="Left-Right Arrow 254"/>
                <p:cNvSpPr/>
                <p:nvPr/>
              </p:nvSpPr>
              <p:spPr>
                <a:xfrm>
                  <a:off x="6181202" y="3801443"/>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56" name="Left-Right Arrow 255"/>
                <p:cNvSpPr/>
                <p:nvPr/>
              </p:nvSpPr>
              <p:spPr>
                <a:xfrm>
                  <a:off x="6179681" y="4724640"/>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grpSp>
        <p:sp>
          <p:nvSpPr>
            <p:cNvPr id="33" name="Up-Down Arrow 32"/>
            <p:cNvSpPr/>
            <p:nvPr/>
          </p:nvSpPr>
          <p:spPr>
            <a:xfrm>
              <a:off x="5972403" y="1981200"/>
              <a:ext cx="398221" cy="2486949"/>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grpSp>
        <p:nvGrpSpPr>
          <p:cNvPr id="262" name="SA_Size"/>
          <p:cNvGrpSpPr/>
          <p:nvPr/>
        </p:nvGrpSpPr>
        <p:grpSpPr>
          <a:xfrm>
            <a:off x="2428832" y="1283563"/>
            <a:ext cx="6121083" cy="1169430"/>
            <a:chOff x="691905" y="1690947"/>
            <a:chExt cx="6121083" cy="1169430"/>
          </a:xfrm>
        </p:grpSpPr>
        <p:grpSp>
          <p:nvGrpSpPr>
            <p:cNvPr id="79" name="Group 78"/>
            <p:cNvGrpSpPr/>
            <p:nvPr/>
          </p:nvGrpSpPr>
          <p:grpSpPr>
            <a:xfrm>
              <a:off x="1711248" y="1690947"/>
              <a:ext cx="5101740" cy="461665"/>
              <a:chOff x="1682924" y="3712335"/>
              <a:chExt cx="5101740" cy="461665"/>
            </a:xfrm>
          </p:grpSpPr>
          <p:cxnSp>
            <p:nvCxnSpPr>
              <p:cNvPr id="44" name="Straight Arrow Connector 43"/>
              <p:cNvCxnSpPr/>
              <p:nvPr/>
            </p:nvCxnSpPr>
            <p:spPr>
              <a:xfrm>
                <a:off x="1682924" y="3943167"/>
                <a:ext cx="2192441" cy="0"/>
              </a:xfrm>
              <a:prstGeom prst="straightConnector1">
                <a:avLst/>
              </a:prstGeom>
              <a:ln w="38100" cap="rnd">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75365" y="3712335"/>
                <a:ext cx="6944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8Kb</a:t>
                </a:r>
              </a:p>
            </p:txBody>
          </p:sp>
          <p:cxnSp>
            <p:nvCxnSpPr>
              <p:cNvPr id="121" name="Straight Arrow Connector 120"/>
              <p:cNvCxnSpPr>
                <a:stCxn id="49" idx="3"/>
              </p:cNvCxnSpPr>
              <p:nvPr/>
            </p:nvCxnSpPr>
            <p:spPr>
              <a:xfrm flipV="1">
                <a:off x="4569786" y="3943167"/>
                <a:ext cx="2214878" cy="1"/>
              </a:xfrm>
              <a:prstGeom prst="straightConnector1">
                <a:avLst/>
              </a:prstGeom>
              <a:ln w="38100" cap="rnd">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260" name="Straight Arrow Connector 259"/>
            <p:cNvCxnSpPr/>
            <p:nvPr/>
          </p:nvCxnSpPr>
          <p:spPr>
            <a:xfrm>
              <a:off x="1495302" y="2201419"/>
              <a:ext cx="0" cy="486921"/>
            </a:xfrm>
            <a:prstGeom prst="straightConnector1">
              <a:avLst/>
            </a:prstGeom>
            <a:ln w="38100" cap="rnd">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691905" y="2029380"/>
              <a:ext cx="80611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512</a:t>
              </a:r>
              <a:b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b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rows</a:t>
              </a:r>
            </a:p>
          </p:txBody>
        </p:sp>
      </p:grpSp>
      <p:grpSp>
        <p:nvGrpSpPr>
          <p:cNvPr id="7" name="DRAM"/>
          <p:cNvGrpSpPr/>
          <p:nvPr/>
        </p:nvGrpSpPr>
        <p:grpSpPr>
          <a:xfrm>
            <a:off x="57714" y="1491262"/>
            <a:ext cx="2396717" cy="3223357"/>
            <a:chOff x="57714" y="2029380"/>
            <a:chExt cx="2396717" cy="3223357"/>
          </a:xfrm>
        </p:grpSpPr>
        <p:sp>
          <p:nvSpPr>
            <p:cNvPr id="110" name="Rounded Rectangle 109"/>
            <p:cNvSpPr/>
            <p:nvPr/>
          </p:nvSpPr>
          <p:spPr>
            <a:xfrm>
              <a:off x="387175" y="2029380"/>
              <a:ext cx="1741977" cy="3126976"/>
            </a:xfrm>
            <a:prstGeom prst="roundRect">
              <a:avLst>
                <a:gd name="adj" fmla="val 4531"/>
              </a:avLst>
            </a:prstGeom>
            <a:solidFill>
              <a:schemeClr val="bg1">
                <a:lumMod val="85000"/>
              </a:schemeClr>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11" name="Rounded Rectangle 110"/>
            <p:cNvSpPr/>
            <p:nvPr/>
          </p:nvSpPr>
          <p:spPr>
            <a:xfrm>
              <a:off x="707833" y="2149011"/>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Bank</a:t>
              </a:r>
            </a:p>
          </p:txBody>
        </p:sp>
        <p:sp>
          <p:nvSpPr>
            <p:cNvPr id="114" name="Rounded Rectangle 113"/>
            <p:cNvSpPr/>
            <p:nvPr/>
          </p:nvSpPr>
          <p:spPr>
            <a:xfrm>
              <a:off x="704401" y="2799957"/>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Bank</a:t>
              </a:r>
            </a:p>
          </p:txBody>
        </p:sp>
        <p:sp>
          <p:nvSpPr>
            <p:cNvPr id="115" name="Rounded Rectangle 114"/>
            <p:cNvSpPr/>
            <p:nvPr/>
          </p:nvSpPr>
          <p:spPr>
            <a:xfrm>
              <a:off x="700969" y="3450903"/>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Bank</a:t>
              </a:r>
            </a:p>
          </p:txBody>
        </p:sp>
        <p:sp>
          <p:nvSpPr>
            <p:cNvPr id="116" name="Rounded Rectangle 115"/>
            <p:cNvSpPr/>
            <p:nvPr/>
          </p:nvSpPr>
          <p:spPr>
            <a:xfrm>
              <a:off x="697537" y="4101849"/>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Bank</a:t>
              </a:r>
            </a:p>
          </p:txBody>
        </p:sp>
        <p:sp>
          <p:nvSpPr>
            <p:cNvPr id="117" name="R"/>
            <p:cNvSpPr/>
            <p:nvPr/>
          </p:nvSpPr>
          <p:spPr>
            <a:xfrm>
              <a:off x="57714" y="4590918"/>
              <a:ext cx="2396717" cy="661819"/>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DRAM</a:t>
              </a:r>
            </a:p>
          </p:txBody>
        </p:sp>
      </p:grpSp>
      <p:grpSp>
        <p:nvGrpSpPr>
          <p:cNvPr id="118" name="dash"/>
          <p:cNvGrpSpPr/>
          <p:nvPr/>
        </p:nvGrpSpPr>
        <p:grpSpPr>
          <a:xfrm rot="14910335" flipH="1">
            <a:off x="1355872" y="1954170"/>
            <a:ext cx="2454309" cy="2012126"/>
            <a:chOff x="3425991" y="2139992"/>
            <a:chExt cx="2454309" cy="2012126"/>
          </a:xfrm>
        </p:grpSpPr>
        <p:cxnSp>
          <p:nvCxnSpPr>
            <p:cNvPr id="119" name="Straight Connector 118"/>
            <p:cNvCxnSpPr/>
            <p:nvPr/>
          </p:nvCxnSpPr>
          <p:spPr>
            <a:xfrm rot="14910335" flipH="1">
              <a:off x="4379829" y="2186837"/>
              <a:ext cx="1547316" cy="1453626"/>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cxnSp>
          <p:nvCxnSpPr>
            <p:cNvPr id="120" name="Straight Connector 119"/>
            <p:cNvCxnSpPr/>
            <p:nvPr/>
          </p:nvCxnSpPr>
          <p:spPr>
            <a:xfrm rot="14910335" flipH="1" flipV="1">
              <a:off x="2985273" y="3105380"/>
              <a:ext cx="1487456" cy="606020"/>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grpSp>
      <p:sp>
        <p:nvSpPr>
          <p:cNvPr id="122" name="..."/>
          <p:cNvSpPr txBox="1"/>
          <p:nvPr/>
        </p:nvSpPr>
        <p:spPr>
          <a:xfrm rot="5400000">
            <a:off x="5941531" y="3237538"/>
            <a:ext cx="492443" cy="4246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ＭＳ Ｐゴシック" charset="-128"/>
                <a:cs typeface="+mn-cs"/>
              </a:rPr>
              <a:t>…</a:t>
            </a:r>
          </a:p>
        </p:txBody>
      </p:sp>
      <p:grpSp>
        <p:nvGrpSpPr>
          <p:cNvPr id="268" name="goal"/>
          <p:cNvGrpSpPr/>
          <p:nvPr/>
        </p:nvGrpSpPr>
        <p:grpSpPr>
          <a:xfrm>
            <a:off x="228600" y="1721836"/>
            <a:ext cx="8534399" cy="4374164"/>
            <a:chOff x="228600" y="2140360"/>
            <a:chExt cx="8534399" cy="4374164"/>
          </a:xfrm>
        </p:grpSpPr>
        <p:grpSp>
          <p:nvGrpSpPr>
            <p:cNvPr id="266" name="goal"/>
            <p:cNvGrpSpPr/>
            <p:nvPr/>
          </p:nvGrpSpPr>
          <p:grpSpPr>
            <a:xfrm>
              <a:off x="228600" y="2140360"/>
              <a:ext cx="8534399" cy="4374164"/>
              <a:chOff x="228600" y="2140360"/>
              <a:chExt cx="8534399" cy="4374164"/>
            </a:xfrm>
          </p:grpSpPr>
          <p:grpSp>
            <p:nvGrpSpPr>
              <p:cNvPr id="113" name="goal_parallel_transfer"/>
              <p:cNvGrpSpPr/>
              <p:nvPr/>
            </p:nvGrpSpPr>
            <p:grpSpPr>
              <a:xfrm>
                <a:off x="3373653" y="2140360"/>
                <a:ext cx="5205607" cy="2502527"/>
                <a:chOff x="1460256" y="1851096"/>
                <a:chExt cx="2867148" cy="3518673"/>
              </a:xfrm>
            </p:grpSpPr>
            <p:sp>
              <p:nvSpPr>
                <p:cNvPr id="112" name="blind"/>
                <p:cNvSpPr/>
                <p:nvPr/>
              </p:nvSpPr>
              <p:spPr>
                <a:xfrm>
                  <a:off x="1460256" y="1851096"/>
                  <a:ext cx="2866658" cy="3518673"/>
                </a:xfrm>
                <a:prstGeom prst="roundRect">
                  <a:avLst>
                    <a:gd name="adj" fmla="val 870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04" name="parallel transfer"/>
                <p:cNvGrpSpPr/>
                <p:nvPr/>
              </p:nvGrpSpPr>
              <p:grpSpPr>
                <a:xfrm>
                  <a:off x="1518437" y="2424960"/>
                  <a:ext cx="2808967" cy="2308991"/>
                  <a:chOff x="4589620" y="1916257"/>
                  <a:chExt cx="1910254" cy="1384129"/>
                </a:xfrm>
                <a:solidFill>
                  <a:srgbClr val="6699FF"/>
                </a:solidFill>
              </p:grpSpPr>
              <p:sp>
                <p:nvSpPr>
                  <p:cNvPr id="105" name="Up-Down Arrow 104"/>
                  <p:cNvSpPr/>
                  <p:nvPr/>
                </p:nvSpPr>
                <p:spPr>
                  <a:xfrm>
                    <a:off x="4589620" y="1916261"/>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6" name="Up-Down Arrow 105"/>
                  <p:cNvSpPr/>
                  <p:nvPr/>
                </p:nvSpPr>
                <p:spPr>
                  <a:xfrm>
                    <a:off x="5009450" y="1916260"/>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7" name="Up-Down Arrow 106"/>
                  <p:cNvSpPr/>
                  <p:nvPr/>
                </p:nvSpPr>
                <p:spPr>
                  <a:xfrm>
                    <a:off x="5407516" y="1916259"/>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8" name="Up-Down Arrow 107"/>
                  <p:cNvSpPr/>
                  <p:nvPr/>
                </p:nvSpPr>
                <p:spPr>
                  <a:xfrm>
                    <a:off x="5819613" y="1916258"/>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9" name="Up-Down Arrow 108"/>
                  <p:cNvSpPr/>
                  <p:nvPr/>
                </p:nvSpPr>
                <p:spPr>
                  <a:xfrm>
                    <a:off x="6225875" y="1916257"/>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grpSp>
          <p:sp>
            <p:nvSpPr>
              <p:cNvPr id="265" name="TextBox 264"/>
              <p:cNvSpPr txBox="1"/>
              <p:nvPr/>
            </p:nvSpPr>
            <p:spPr>
              <a:xfrm>
                <a:off x="228600" y="5812793"/>
                <a:ext cx="8534399" cy="7017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64FBA"/>
                  </a:solidFill>
                  <a:effectLst/>
                  <a:uLnTx/>
                  <a:uFillTx/>
                  <a:latin typeface="Gill Sans MT"/>
                  <a:ea typeface="ＭＳ Ｐゴシック" charset="-128"/>
                  <a:cs typeface="+mn-cs"/>
                </a:endParaRPr>
              </a:p>
            </p:txBody>
          </p:sp>
        </p:grpSp>
        <p:sp>
          <p:nvSpPr>
            <p:cNvPr id="267" name="blind"/>
            <p:cNvSpPr/>
            <p:nvPr/>
          </p:nvSpPr>
          <p:spPr>
            <a:xfrm>
              <a:off x="2146427" y="4714388"/>
              <a:ext cx="6476827" cy="75071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123" name="challenge"/>
          <p:cNvSpPr/>
          <p:nvPr/>
        </p:nvSpPr>
        <p:spPr>
          <a:xfrm>
            <a:off x="0" y="5221925"/>
            <a:ext cx="9144000" cy="10316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Rounded MT Bold" charset="0"/>
                <a:ea typeface="Arial Rounded MT Bold" charset="0"/>
                <a:cs typeface="Arial Rounded MT Bold" charset="0"/>
              </a:rPr>
              <a:t>Low connectivity in DRAM is the fundamental bottleneck for bulk data movement</a:t>
            </a:r>
          </a:p>
        </p:txBody>
      </p:sp>
      <p:sp>
        <p:nvSpPr>
          <p:cNvPr id="124" name="goal"/>
          <p:cNvSpPr/>
          <p:nvPr/>
        </p:nvSpPr>
        <p:spPr>
          <a:xfrm>
            <a:off x="0" y="5222882"/>
            <a:ext cx="9144000" cy="10297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Rounded MT Bold" charset="0"/>
                <a:ea typeface="Arial Rounded MT Bold" charset="0"/>
                <a:cs typeface="Arial Rounded MT Bold" charset="0"/>
              </a:rPr>
              <a:t>Goal: Provide a new substrate to enable </a:t>
            </a:r>
            <a:br>
              <a:rPr kumimoji="0" lang="en-US" sz="3200" b="1" i="0" u="none" strike="noStrike" kern="1200" cap="none" spc="0" normalizeH="0" baseline="0" noProof="0" dirty="0">
                <a:ln>
                  <a:noFill/>
                </a:ln>
                <a:solidFill>
                  <a:prstClr val="white"/>
                </a:solidFill>
                <a:effectLst/>
                <a:uLnTx/>
                <a:uFillTx/>
                <a:latin typeface="Arial Rounded MT Bold" charset="0"/>
                <a:ea typeface="Arial Rounded MT Bold" charset="0"/>
                <a:cs typeface="Arial Rounded MT Bold" charset="0"/>
              </a:rPr>
            </a:br>
            <a:r>
              <a:rPr kumimoji="0" lang="en-US" sz="3200" b="1" i="0" u="none" strike="noStrike" kern="1200" cap="none" spc="0" normalizeH="0" baseline="0" noProof="0" dirty="0">
                <a:ln>
                  <a:noFill/>
                </a:ln>
                <a:solidFill>
                  <a:prstClr val="white"/>
                </a:solidFill>
                <a:effectLst/>
                <a:uLnTx/>
                <a:uFillTx/>
                <a:latin typeface="Arial Rounded MT Bold" charset="0"/>
                <a:ea typeface="Arial Rounded MT Bold" charset="0"/>
                <a:cs typeface="Arial Rounded MT Bold" charset="0"/>
              </a:rPr>
              <a:t>wide connectivity between subarrays</a:t>
            </a:r>
          </a:p>
        </p:txBody>
      </p:sp>
    </p:spTree>
    <p:extLst>
      <p:ext uri="{BB962C8B-B14F-4D97-AF65-F5344CB8AC3E}">
        <p14:creationId xmlns:p14="http://schemas.microsoft.com/office/powerpoint/2010/main" val="3622369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xit" presetSubtype="0" fill="hold"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2" grpId="0"/>
      <p:bldP spid="123" grpId="0" animBg="1"/>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1CB1-FFDA-03E2-F66D-FD85DFF222DB}"/>
              </a:ext>
            </a:extLst>
          </p:cNvPr>
          <p:cNvSpPr>
            <a:spLocks noGrp="1"/>
          </p:cNvSpPr>
          <p:nvPr>
            <p:ph type="title"/>
          </p:nvPr>
        </p:nvSpPr>
        <p:spPr>
          <a:xfrm>
            <a:off x="169011" y="132334"/>
            <a:ext cx="8894602" cy="925840"/>
          </a:xfrm>
        </p:spPr>
        <p:txBody>
          <a:bodyPr>
            <a:noAutofit/>
          </a:bodyPr>
          <a:lstStyle/>
          <a:p>
            <a:r>
              <a:rPr lang="en-US" sz="3600" dirty="0">
                <a:solidFill>
                  <a:srgbClr val="1A82C4"/>
                </a:solidFill>
              </a:rPr>
              <a:t>Processing-in-Memory:</a:t>
            </a:r>
            <a:br>
              <a:rPr lang="en-US" sz="3600" dirty="0">
                <a:solidFill>
                  <a:srgbClr val="1A82C4"/>
                </a:solidFill>
              </a:rPr>
            </a:br>
            <a:r>
              <a:rPr lang="en-US" sz="2800" dirty="0">
                <a:solidFill>
                  <a:srgbClr val="1A82C4"/>
                </a:solidFill>
              </a:rPr>
              <a:t>Overview</a:t>
            </a:r>
          </a:p>
        </p:txBody>
      </p:sp>
      <p:grpSp>
        <p:nvGrpSpPr>
          <p:cNvPr id="4" name="Group 3">
            <a:extLst>
              <a:ext uri="{FF2B5EF4-FFF2-40B4-BE49-F238E27FC236}">
                <a16:creationId xmlns:a16="http://schemas.microsoft.com/office/drawing/2014/main" id="{E3906072-A2EB-CF4E-B3FA-28F4F772FBEF}"/>
              </a:ext>
            </a:extLst>
          </p:cNvPr>
          <p:cNvGrpSpPr/>
          <p:nvPr/>
        </p:nvGrpSpPr>
        <p:grpSpPr>
          <a:xfrm>
            <a:off x="385649" y="3544620"/>
            <a:ext cx="8269510" cy="2917121"/>
            <a:chOff x="416994" y="3429000"/>
            <a:chExt cx="8269510" cy="2917121"/>
          </a:xfrm>
        </p:grpSpPr>
        <p:sp>
          <p:nvSpPr>
            <p:cNvPr id="5" name="Rectangle 4">
              <a:extLst>
                <a:ext uri="{FF2B5EF4-FFF2-40B4-BE49-F238E27FC236}">
                  <a16:creationId xmlns:a16="http://schemas.microsoft.com/office/drawing/2014/main" id="{3D478B4F-A463-3645-CE4D-8A6A1AEE5053}"/>
                </a:ext>
              </a:extLst>
            </p:cNvPr>
            <p:cNvSpPr/>
            <p:nvPr/>
          </p:nvSpPr>
          <p:spPr>
            <a:xfrm>
              <a:off x="6343592" y="3837207"/>
              <a:ext cx="2334238" cy="2281204"/>
            </a:xfrm>
            <a:prstGeom prst="rect">
              <a:avLst/>
            </a:prstGeom>
            <a:solidFill>
              <a:srgbClr val="E3F0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 name="Rectangle 5">
              <a:extLst>
                <a:ext uri="{FF2B5EF4-FFF2-40B4-BE49-F238E27FC236}">
                  <a16:creationId xmlns:a16="http://schemas.microsoft.com/office/drawing/2014/main" id="{1C0DF4A2-D756-04F2-ED82-DB5B6FEB1BB9}"/>
                </a:ext>
              </a:extLst>
            </p:cNvPr>
            <p:cNvSpPr/>
            <p:nvPr/>
          </p:nvSpPr>
          <p:spPr>
            <a:xfrm>
              <a:off x="6343592" y="6112628"/>
              <a:ext cx="2342912" cy="233493"/>
            </a:xfrm>
            <a:prstGeom prst="rect">
              <a:avLst/>
            </a:prstGeom>
            <a:solidFill>
              <a:schemeClr val="accent2">
                <a:lumMod val="20000"/>
                <a:lumOff val="8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E16161"/>
                  </a:solidFill>
                  <a:effectLst/>
                  <a:uLnTx/>
                  <a:uFillTx/>
                  <a:latin typeface="Avenir Next" panose="020B0503020202020204" pitchFamily="34" charset="0"/>
                  <a:ea typeface="+mn-ea"/>
                  <a:cs typeface="Arial" panose="020B0604020202020204" pitchFamily="34" charset="0"/>
                </a:rPr>
                <a:t>Processing-Near-Bank</a:t>
              </a:r>
            </a:p>
          </p:txBody>
        </p:sp>
        <p:sp>
          <p:nvSpPr>
            <p:cNvPr id="7" name="Rectangle 6">
              <a:extLst>
                <a:ext uri="{FF2B5EF4-FFF2-40B4-BE49-F238E27FC236}">
                  <a16:creationId xmlns:a16="http://schemas.microsoft.com/office/drawing/2014/main" id="{64B78A6D-D02D-71C8-0F90-AAFAA3A3F14C}"/>
                </a:ext>
              </a:extLst>
            </p:cNvPr>
            <p:cNvSpPr/>
            <p:nvPr/>
          </p:nvSpPr>
          <p:spPr>
            <a:xfrm>
              <a:off x="6358845" y="3537542"/>
              <a:ext cx="2326611" cy="29301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t>DRAM Bank</a:t>
              </a:r>
            </a:p>
          </p:txBody>
        </p:sp>
        <p:grpSp>
          <p:nvGrpSpPr>
            <p:cNvPr id="8" name="Group 7">
              <a:extLst>
                <a:ext uri="{FF2B5EF4-FFF2-40B4-BE49-F238E27FC236}">
                  <a16:creationId xmlns:a16="http://schemas.microsoft.com/office/drawing/2014/main" id="{46E1E609-5B77-53FB-3605-69C668E09E8F}"/>
                </a:ext>
              </a:extLst>
            </p:cNvPr>
            <p:cNvGrpSpPr/>
            <p:nvPr/>
          </p:nvGrpSpPr>
          <p:grpSpPr>
            <a:xfrm>
              <a:off x="416994" y="3429000"/>
              <a:ext cx="5954407" cy="2888405"/>
              <a:chOff x="416994" y="3429000"/>
              <a:chExt cx="5954407" cy="2888405"/>
            </a:xfrm>
          </p:grpSpPr>
          <p:cxnSp>
            <p:nvCxnSpPr>
              <p:cNvPr id="9" name="Straight Connector 8">
                <a:extLst>
                  <a:ext uri="{FF2B5EF4-FFF2-40B4-BE49-F238E27FC236}">
                    <a16:creationId xmlns:a16="http://schemas.microsoft.com/office/drawing/2014/main" id="{65ECA9E8-4B99-7DCF-EBB3-CFF89117EE10}"/>
                  </a:ext>
                </a:extLst>
              </p:cNvPr>
              <p:cNvCxnSpPr>
                <a:cxnSpLocks/>
                <a:stCxn id="42" idx="0"/>
              </p:cNvCxnSpPr>
              <p:nvPr/>
            </p:nvCxnSpPr>
            <p:spPr>
              <a:xfrm flipH="1" flipV="1">
                <a:off x="2417391" y="5605357"/>
                <a:ext cx="771000" cy="283721"/>
              </a:xfrm>
              <a:prstGeom prst="line">
                <a:avLst/>
              </a:prstGeom>
              <a:noFill/>
              <a:ln w="9525" cap="flat" cmpd="sng" algn="ctr">
                <a:solidFill>
                  <a:sysClr val="windowText" lastClr="000000"/>
                </a:solidFill>
                <a:prstDash val="dash"/>
                <a:miter lim="800000"/>
              </a:ln>
              <a:effectLst/>
            </p:spPr>
          </p:cxnSp>
          <p:cxnSp>
            <p:nvCxnSpPr>
              <p:cNvPr id="10" name="Straight Connector 9">
                <a:extLst>
                  <a:ext uri="{FF2B5EF4-FFF2-40B4-BE49-F238E27FC236}">
                    <a16:creationId xmlns:a16="http://schemas.microsoft.com/office/drawing/2014/main" id="{F91AE01F-022B-B37F-75AC-10DC21F823BE}"/>
                  </a:ext>
                </a:extLst>
              </p:cNvPr>
              <p:cNvCxnSpPr>
                <a:cxnSpLocks/>
              </p:cNvCxnSpPr>
              <p:nvPr/>
            </p:nvCxnSpPr>
            <p:spPr>
              <a:xfrm flipH="1" flipV="1">
                <a:off x="2433261" y="4308595"/>
                <a:ext cx="1143796" cy="1471779"/>
              </a:xfrm>
              <a:prstGeom prst="line">
                <a:avLst/>
              </a:prstGeom>
              <a:noFill/>
              <a:ln w="9525" cap="flat" cmpd="sng" algn="ctr">
                <a:solidFill>
                  <a:sysClr val="windowText" lastClr="000000"/>
                </a:solidFill>
                <a:prstDash val="dash"/>
                <a:miter lim="800000"/>
              </a:ln>
              <a:effectLst/>
            </p:spPr>
          </p:cxnSp>
          <p:grpSp>
            <p:nvGrpSpPr>
              <p:cNvPr id="11" name="Group 10">
                <a:extLst>
                  <a:ext uri="{FF2B5EF4-FFF2-40B4-BE49-F238E27FC236}">
                    <a16:creationId xmlns:a16="http://schemas.microsoft.com/office/drawing/2014/main" id="{8BF31969-137B-573C-539D-7DF3ADC1C359}"/>
                  </a:ext>
                </a:extLst>
              </p:cNvPr>
              <p:cNvGrpSpPr/>
              <p:nvPr/>
            </p:nvGrpSpPr>
            <p:grpSpPr>
              <a:xfrm>
                <a:off x="3034303" y="3429000"/>
                <a:ext cx="3180072" cy="2575996"/>
                <a:chOff x="3104761" y="2702044"/>
                <a:chExt cx="2503107" cy="2027625"/>
              </a:xfrm>
            </p:grpSpPr>
            <p:grpSp>
              <p:nvGrpSpPr>
                <p:cNvPr id="41" name="Group 40">
                  <a:extLst>
                    <a:ext uri="{FF2B5EF4-FFF2-40B4-BE49-F238E27FC236}">
                      <a16:creationId xmlns:a16="http://schemas.microsoft.com/office/drawing/2014/main" id="{27722869-5B7E-5D56-FD34-DC0C2EF5E75A}"/>
                    </a:ext>
                  </a:extLst>
                </p:cNvPr>
                <p:cNvGrpSpPr/>
                <p:nvPr/>
              </p:nvGrpSpPr>
              <p:grpSpPr>
                <a:xfrm>
                  <a:off x="3105186" y="3753062"/>
                  <a:ext cx="2163886" cy="976607"/>
                  <a:chOff x="1659954" y="548768"/>
                  <a:chExt cx="1668502" cy="753030"/>
                </a:xfrm>
              </p:grpSpPr>
              <p:sp>
                <p:nvSpPr>
                  <p:cNvPr id="133" name="Cube 132">
                    <a:extLst>
                      <a:ext uri="{FF2B5EF4-FFF2-40B4-BE49-F238E27FC236}">
                        <a16:creationId xmlns:a16="http://schemas.microsoft.com/office/drawing/2014/main" id="{87BF7633-46A9-2710-8264-B0C49679654B}"/>
                      </a:ext>
                    </a:extLst>
                  </p:cNvPr>
                  <p:cNvSpPr/>
                  <p:nvPr/>
                </p:nvSpPr>
                <p:spPr>
                  <a:xfrm>
                    <a:off x="1659954" y="554219"/>
                    <a:ext cx="1668502" cy="747579"/>
                  </a:xfrm>
                  <a:prstGeom prst="cube">
                    <a:avLst>
                      <a:gd name="adj" fmla="val 95887"/>
                    </a:avLst>
                  </a:prstGeom>
                  <a:solidFill>
                    <a:sysClr val="window" lastClr="FFFFFF">
                      <a:lumMod val="50000"/>
                    </a:sys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grpSp>
                <p:nvGrpSpPr>
                  <p:cNvPr id="134" name="Group 133">
                    <a:extLst>
                      <a:ext uri="{FF2B5EF4-FFF2-40B4-BE49-F238E27FC236}">
                        <a16:creationId xmlns:a16="http://schemas.microsoft.com/office/drawing/2014/main" id="{93C0C863-00D0-12D7-6448-6151626D6CA3}"/>
                      </a:ext>
                    </a:extLst>
                  </p:cNvPr>
                  <p:cNvGrpSpPr/>
                  <p:nvPr/>
                </p:nvGrpSpPr>
                <p:grpSpPr>
                  <a:xfrm>
                    <a:off x="1849990" y="548768"/>
                    <a:ext cx="1316493" cy="723135"/>
                    <a:chOff x="1849990" y="548768"/>
                    <a:chExt cx="1316493" cy="723135"/>
                  </a:xfrm>
                </p:grpSpPr>
                <p:cxnSp>
                  <p:nvCxnSpPr>
                    <p:cNvPr id="135" name="Straight Connector 134">
                      <a:extLst>
                        <a:ext uri="{FF2B5EF4-FFF2-40B4-BE49-F238E27FC236}">
                          <a16:creationId xmlns:a16="http://schemas.microsoft.com/office/drawing/2014/main" id="{C2C3D016-78C0-0AC3-7BF7-82534548DEA6}"/>
                        </a:ext>
                      </a:extLst>
                    </p:cNvPr>
                    <p:cNvCxnSpPr>
                      <a:cxnSpLocks/>
                    </p:cNvCxnSpPr>
                    <p:nvPr/>
                  </p:nvCxnSpPr>
                  <p:spPr>
                    <a:xfrm flipV="1">
                      <a:off x="2132614" y="548768"/>
                      <a:ext cx="716832" cy="716831"/>
                    </a:xfrm>
                    <a:prstGeom prst="line">
                      <a:avLst/>
                    </a:prstGeom>
                    <a:noFill/>
                    <a:ln w="9525" cap="flat" cmpd="sng" algn="ctr">
                      <a:solidFill>
                        <a:sysClr val="windowText" lastClr="000000"/>
                      </a:solidFill>
                      <a:prstDash val="solid"/>
                      <a:miter lim="800000"/>
                    </a:ln>
                    <a:effectLst/>
                  </p:spPr>
                </p:cxnSp>
                <p:cxnSp>
                  <p:nvCxnSpPr>
                    <p:cNvPr id="136" name="Straight Connector 135">
                      <a:extLst>
                        <a:ext uri="{FF2B5EF4-FFF2-40B4-BE49-F238E27FC236}">
                          <a16:creationId xmlns:a16="http://schemas.microsoft.com/office/drawing/2014/main" id="{61C88949-762E-9832-4168-2F609D94A214}"/>
                        </a:ext>
                      </a:extLst>
                    </p:cNvPr>
                    <p:cNvCxnSpPr>
                      <a:cxnSpLocks noChangeAspect="1"/>
                    </p:cNvCxnSpPr>
                    <p:nvPr/>
                  </p:nvCxnSpPr>
                  <p:spPr>
                    <a:xfrm flipV="1">
                      <a:off x="1901824" y="551559"/>
                      <a:ext cx="713232" cy="720344"/>
                    </a:xfrm>
                    <a:prstGeom prst="line">
                      <a:avLst/>
                    </a:prstGeom>
                    <a:noFill/>
                    <a:ln w="9525" cap="flat" cmpd="sng" algn="ctr">
                      <a:solidFill>
                        <a:sysClr val="windowText" lastClr="000000"/>
                      </a:solidFill>
                      <a:prstDash val="solid"/>
                      <a:miter lim="800000"/>
                    </a:ln>
                    <a:effectLst/>
                  </p:spPr>
                </p:cxnSp>
                <p:cxnSp>
                  <p:nvCxnSpPr>
                    <p:cNvPr id="137" name="Straight Connector 136">
                      <a:extLst>
                        <a:ext uri="{FF2B5EF4-FFF2-40B4-BE49-F238E27FC236}">
                          <a16:creationId xmlns:a16="http://schemas.microsoft.com/office/drawing/2014/main" id="{8DF48F77-2738-01D4-B288-D35C1158C212}"/>
                        </a:ext>
                      </a:extLst>
                    </p:cNvPr>
                    <p:cNvCxnSpPr>
                      <a:cxnSpLocks/>
                    </p:cNvCxnSpPr>
                    <p:nvPr/>
                  </p:nvCxnSpPr>
                  <p:spPr>
                    <a:xfrm flipV="1">
                      <a:off x="2382270" y="550407"/>
                      <a:ext cx="708109" cy="719060"/>
                    </a:xfrm>
                    <a:prstGeom prst="line">
                      <a:avLst/>
                    </a:prstGeom>
                    <a:noFill/>
                    <a:ln w="9525" cap="flat" cmpd="sng" algn="ctr">
                      <a:solidFill>
                        <a:sysClr val="windowText" lastClr="000000"/>
                      </a:solidFill>
                      <a:prstDash val="solid"/>
                      <a:miter lim="800000"/>
                    </a:ln>
                    <a:effectLst/>
                  </p:spPr>
                </p:cxnSp>
                <p:cxnSp>
                  <p:nvCxnSpPr>
                    <p:cNvPr id="138" name="Straight Connector 137">
                      <a:extLst>
                        <a:ext uri="{FF2B5EF4-FFF2-40B4-BE49-F238E27FC236}">
                          <a16:creationId xmlns:a16="http://schemas.microsoft.com/office/drawing/2014/main" id="{5CE2DC34-63D5-0C16-5C71-FA14146E2685}"/>
                        </a:ext>
                      </a:extLst>
                    </p:cNvPr>
                    <p:cNvCxnSpPr>
                      <a:cxnSpLocks/>
                    </p:cNvCxnSpPr>
                    <p:nvPr/>
                  </p:nvCxnSpPr>
                  <p:spPr>
                    <a:xfrm>
                      <a:off x="2044699" y="889000"/>
                      <a:ext cx="941832" cy="0"/>
                    </a:xfrm>
                    <a:prstGeom prst="line">
                      <a:avLst/>
                    </a:prstGeom>
                    <a:noFill/>
                    <a:ln w="9525" cap="flat" cmpd="sng" algn="ctr">
                      <a:solidFill>
                        <a:sysClr val="windowText" lastClr="000000"/>
                      </a:solidFill>
                      <a:prstDash val="solid"/>
                      <a:miter lim="800000"/>
                    </a:ln>
                    <a:effectLst/>
                  </p:spPr>
                </p:cxnSp>
                <p:cxnSp>
                  <p:nvCxnSpPr>
                    <p:cNvPr id="139" name="Straight Connector 138">
                      <a:extLst>
                        <a:ext uri="{FF2B5EF4-FFF2-40B4-BE49-F238E27FC236}">
                          <a16:creationId xmlns:a16="http://schemas.microsoft.com/office/drawing/2014/main" id="{166F4447-5DDB-CED6-9AEE-409D8D78CDF9}"/>
                        </a:ext>
                      </a:extLst>
                    </p:cNvPr>
                    <p:cNvCxnSpPr>
                      <a:cxnSpLocks/>
                    </p:cNvCxnSpPr>
                    <p:nvPr/>
                  </p:nvCxnSpPr>
                  <p:spPr>
                    <a:xfrm>
                      <a:off x="1849990" y="1086348"/>
                      <a:ext cx="941832" cy="0"/>
                    </a:xfrm>
                    <a:prstGeom prst="line">
                      <a:avLst/>
                    </a:prstGeom>
                    <a:noFill/>
                    <a:ln w="9525" cap="flat" cmpd="sng" algn="ctr">
                      <a:solidFill>
                        <a:sysClr val="windowText" lastClr="000000"/>
                      </a:solidFill>
                      <a:prstDash val="solid"/>
                      <a:miter lim="800000"/>
                    </a:ln>
                    <a:effectLst/>
                  </p:spPr>
                </p:cxnSp>
                <p:cxnSp>
                  <p:nvCxnSpPr>
                    <p:cNvPr id="140" name="Straight Connector 139">
                      <a:extLst>
                        <a:ext uri="{FF2B5EF4-FFF2-40B4-BE49-F238E27FC236}">
                          <a16:creationId xmlns:a16="http://schemas.microsoft.com/office/drawing/2014/main" id="{9F1639CF-1717-3A87-CF81-ADFFA2114066}"/>
                        </a:ext>
                      </a:extLst>
                    </p:cNvPr>
                    <p:cNvCxnSpPr>
                      <a:cxnSpLocks/>
                    </p:cNvCxnSpPr>
                    <p:nvPr/>
                  </p:nvCxnSpPr>
                  <p:spPr>
                    <a:xfrm>
                      <a:off x="2224651" y="711698"/>
                      <a:ext cx="941832" cy="0"/>
                    </a:xfrm>
                    <a:prstGeom prst="line">
                      <a:avLst/>
                    </a:prstGeom>
                    <a:noFill/>
                    <a:ln w="9525" cap="flat" cmpd="sng" algn="ctr">
                      <a:solidFill>
                        <a:sysClr val="windowText" lastClr="000000"/>
                      </a:solidFill>
                      <a:prstDash val="solid"/>
                      <a:miter lim="800000"/>
                    </a:ln>
                    <a:effectLst/>
                  </p:spPr>
                </p:cxnSp>
              </p:grpSp>
            </p:grpSp>
            <p:sp>
              <p:nvSpPr>
                <p:cNvPr id="42" name="Parallelogram 123">
                  <a:extLst>
                    <a:ext uri="{FF2B5EF4-FFF2-40B4-BE49-F238E27FC236}">
                      <a16:creationId xmlns:a16="http://schemas.microsoft.com/office/drawing/2014/main" id="{6A2C84CF-C24C-3D69-B32F-AA5A257A2D1A}"/>
                    </a:ext>
                  </a:extLst>
                </p:cNvPr>
                <p:cNvSpPr/>
                <p:nvPr/>
              </p:nvSpPr>
              <p:spPr>
                <a:xfrm rot="608511">
                  <a:off x="3240568" y="4474784"/>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43" name="Parallelogram 123">
                  <a:extLst>
                    <a:ext uri="{FF2B5EF4-FFF2-40B4-BE49-F238E27FC236}">
                      <a16:creationId xmlns:a16="http://schemas.microsoft.com/office/drawing/2014/main" id="{791FB689-E138-8E89-9A9B-ED630F9FD58A}"/>
                    </a:ext>
                  </a:extLst>
                </p:cNvPr>
                <p:cNvSpPr/>
                <p:nvPr/>
              </p:nvSpPr>
              <p:spPr>
                <a:xfrm rot="608511">
                  <a:off x="3488468" y="4220991"/>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44" name="Parallelogram 123">
                  <a:extLst>
                    <a:ext uri="{FF2B5EF4-FFF2-40B4-BE49-F238E27FC236}">
                      <a16:creationId xmlns:a16="http://schemas.microsoft.com/office/drawing/2014/main" id="{B037094F-9A54-D32D-8D7D-029EE552E04B}"/>
                    </a:ext>
                  </a:extLst>
                </p:cNvPr>
                <p:cNvSpPr/>
                <p:nvPr/>
              </p:nvSpPr>
              <p:spPr>
                <a:xfrm rot="608511">
                  <a:off x="3731774" y="3984286"/>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45" name="Parallelogram 123">
                  <a:extLst>
                    <a:ext uri="{FF2B5EF4-FFF2-40B4-BE49-F238E27FC236}">
                      <a16:creationId xmlns:a16="http://schemas.microsoft.com/office/drawing/2014/main" id="{4918EF66-474D-0470-7719-FEB94B285B80}"/>
                    </a:ext>
                  </a:extLst>
                </p:cNvPr>
                <p:cNvSpPr/>
                <p:nvPr/>
              </p:nvSpPr>
              <p:spPr>
                <a:xfrm rot="608511">
                  <a:off x="3942615" y="3763435"/>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nvGrpSpPr>
                <p:cNvPr id="46" name="Group 45">
                  <a:extLst>
                    <a:ext uri="{FF2B5EF4-FFF2-40B4-BE49-F238E27FC236}">
                      <a16:creationId xmlns:a16="http://schemas.microsoft.com/office/drawing/2014/main" id="{52A8D25A-678E-6AA6-93D2-757E8117F22E}"/>
                    </a:ext>
                  </a:extLst>
                </p:cNvPr>
                <p:cNvGrpSpPr/>
                <p:nvPr/>
              </p:nvGrpSpPr>
              <p:grpSpPr>
                <a:xfrm>
                  <a:off x="3546692" y="3763436"/>
                  <a:ext cx="991424" cy="901958"/>
                  <a:chOff x="3077365" y="1725423"/>
                  <a:chExt cx="764455" cy="695471"/>
                </a:xfrm>
              </p:grpSpPr>
              <p:sp>
                <p:nvSpPr>
                  <p:cNvPr id="129" name="Parallelogram 123">
                    <a:extLst>
                      <a:ext uri="{FF2B5EF4-FFF2-40B4-BE49-F238E27FC236}">
                        <a16:creationId xmlns:a16="http://schemas.microsoft.com/office/drawing/2014/main" id="{3AA75E80-8E1E-6EBE-5CBD-D0A604436282}"/>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30" name="Parallelogram 123">
                    <a:extLst>
                      <a:ext uri="{FF2B5EF4-FFF2-40B4-BE49-F238E27FC236}">
                        <a16:creationId xmlns:a16="http://schemas.microsoft.com/office/drawing/2014/main" id="{5522C7F8-902A-3452-2FBD-34F918D4FE8C}"/>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31" name="Parallelogram 123">
                    <a:extLst>
                      <a:ext uri="{FF2B5EF4-FFF2-40B4-BE49-F238E27FC236}">
                        <a16:creationId xmlns:a16="http://schemas.microsoft.com/office/drawing/2014/main" id="{AA486BD4-BCCD-32C4-77B8-E68A6B25A33E}"/>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32" name="Parallelogram 123">
                    <a:extLst>
                      <a:ext uri="{FF2B5EF4-FFF2-40B4-BE49-F238E27FC236}">
                        <a16:creationId xmlns:a16="http://schemas.microsoft.com/office/drawing/2014/main" id="{72CDAACD-2011-959C-9419-905008A49BA3}"/>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47" name="Group 46">
                  <a:extLst>
                    <a:ext uri="{FF2B5EF4-FFF2-40B4-BE49-F238E27FC236}">
                      <a16:creationId xmlns:a16="http://schemas.microsoft.com/office/drawing/2014/main" id="{8577D1B3-781C-7161-265B-ED05805007C6}"/>
                    </a:ext>
                  </a:extLst>
                </p:cNvPr>
                <p:cNvGrpSpPr/>
                <p:nvPr/>
              </p:nvGrpSpPr>
              <p:grpSpPr>
                <a:xfrm>
                  <a:off x="3859547" y="3760684"/>
                  <a:ext cx="991424" cy="901958"/>
                  <a:chOff x="3077365" y="1725423"/>
                  <a:chExt cx="764455" cy="695471"/>
                </a:xfrm>
              </p:grpSpPr>
              <p:sp>
                <p:nvSpPr>
                  <p:cNvPr id="125" name="Parallelogram 123">
                    <a:extLst>
                      <a:ext uri="{FF2B5EF4-FFF2-40B4-BE49-F238E27FC236}">
                        <a16:creationId xmlns:a16="http://schemas.microsoft.com/office/drawing/2014/main" id="{60144F42-BFF4-9F60-F5A3-25FECD3860B0}"/>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6" name="Parallelogram 123">
                    <a:extLst>
                      <a:ext uri="{FF2B5EF4-FFF2-40B4-BE49-F238E27FC236}">
                        <a16:creationId xmlns:a16="http://schemas.microsoft.com/office/drawing/2014/main" id="{67D3D742-6F75-B866-0BB9-8D944507DC15}"/>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7" name="Parallelogram 123">
                    <a:extLst>
                      <a:ext uri="{FF2B5EF4-FFF2-40B4-BE49-F238E27FC236}">
                        <a16:creationId xmlns:a16="http://schemas.microsoft.com/office/drawing/2014/main" id="{3939A4DD-54E5-9986-ACFD-29061FC318C8}"/>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8" name="Parallelogram 123">
                    <a:extLst>
                      <a:ext uri="{FF2B5EF4-FFF2-40B4-BE49-F238E27FC236}">
                        <a16:creationId xmlns:a16="http://schemas.microsoft.com/office/drawing/2014/main" id="{48CA9589-E2D1-34DE-66E4-28545A487A7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48" name="Group 47">
                  <a:extLst>
                    <a:ext uri="{FF2B5EF4-FFF2-40B4-BE49-F238E27FC236}">
                      <a16:creationId xmlns:a16="http://schemas.microsoft.com/office/drawing/2014/main" id="{78E1919D-AC5B-EE63-6743-9F0612B183F4}"/>
                    </a:ext>
                  </a:extLst>
                </p:cNvPr>
                <p:cNvGrpSpPr/>
                <p:nvPr/>
              </p:nvGrpSpPr>
              <p:grpSpPr>
                <a:xfrm>
                  <a:off x="4161030" y="3767909"/>
                  <a:ext cx="991424" cy="901958"/>
                  <a:chOff x="3077365" y="1725423"/>
                  <a:chExt cx="764455" cy="695471"/>
                </a:xfrm>
              </p:grpSpPr>
              <p:sp>
                <p:nvSpPr>
                  <p:cNvPr id="121" name="Parallelogram 123">
                    <a:extLst>
                      <a:ext uri="{FF2B5EF4-FFF2-40B4-BE49-F238E27FC236}">
                        <a16:creationId xmlns:a16="http://schemas.microsoft.com/office/drawing/2014/main" id="{53A1A16B-2C4E-539E-26DA-F4F078B1069F}"/>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2" name="Parallelogram 123">
                    <a:extLst>
                      <a:ext uri="{FF2B5EF4-FFF2-40B4-BE49-F238E27FC236}">
                        <a16:creationId xmlns:a16="http://schemas.microsoft.com/office/drawing/2014/main" id="{2B91E7BD-A55D-5C11-D936-C6D15BECB993}"/>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3" name="Parallelogram 123">
                    <a:extLst>
                      <a:ext uri="{FF2B5EF4-FFF2-40B4-BE49-F238E27FC236}">
                        <a16:creationId xmlns:a16="http://schemas.microsoft.com/office/drawing/2014/main" id="{3F67DAF1-4B33-6F3A-D564-3E2546F2E88F}"/>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4" name="Parallelogram 123">
                    <a:extLst>
                      <a:ext uri="{FF2B5EF4-FFF2-40B4-BE49-F238E27FC236}">
                        <a16:creationId xmlns:a16="http://schemas.microsoft.com/office/drawing/2014/main" id="{43119840-DAAC-9FCE-ADA0-20E47A62207D}"/>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sp>
              <p:nvSpPr>
                <p:cNvPr id="49" name="Can 48">
                  <a:extLst>
                    <a:ext uri="{FF2B5EF4-FFF2-40B4-BE49-F238E27FC236}">
                      <a16:creationId xmlns:a16="http://schemas.microsoft.com/office/drawing/2014/main" id="{59B30949-F5C4-EC22-6A51-A190B8F8E14F}"/>
                    </a:ext>
                  </a:extLst>
                </p:cNvPr>
                <p:cNvSpPr/>
                <p:nvPr/>
              </p:nvSpPr>
              <p:spPr>
                <a:xfrm>
                  <a:off x="3352096" y="430796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0" name="Can 49">
                  <a:extLst>
                    <a:ext uri="{FF2B5EF4-FFF2-40B4-BE49-F238E27FC236}">
                      <a16:creationId xmlns:a16="http://schemas.microsoft.com/office/drawing/2014/main" id="{5DB57BAE-D27B-5D4D-31E6-CCACF13924CB}"/>
                    </a:ext>
                  </a:extLst>
                </p:cNvPr>
                <p:cNvSpPr/>
                <p:nvPr/>
              </p:nvSpPr>
              <p:spPr>
                <a:xfrm>
                  <a:off x="3636617" y="431629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1" name="Can 50">
                  <a:extLst>
                    <a:ext uri="{FF2B5EF4-FFF2-40B4-BE49-F238E27FC236}">
                      <a16:creationId xmlns:a16="http://schemas.microsoft.com/office/drawing/2014/main" id="{0B502808-7302-3D8E-C3A1-61EF9BF7296B}"/>
                    </a:ext>
                  </a:extLst>
                </p:cNvPr>
                <p:cNvSpPr/>
                <p:nvPr/>
              </p:nvSpPr>
              <p:spPr>
                <a:xfrm>
                  <a:off x="3602969" y="4032304"/>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2" name="Can 51">
                  <a:extLst>
                    <a:ext uri="{FF2B5EF4-FFF2-40B4-BE49-F238E27FC236}">
                      <a16:creationId xmlns:a16="http://schemas.microsoft.com/office/drawing/2014/main" id="{E27022D1-B8AB-CF6E-5569-2166B9A2E278}"/>
                    </a:ext>
                  </a:extLst>
                </p:cNvPr>
                <p:cNvSpPr/>
                <p:nvPr/>
              </p:nvSpPr>
              <p:spPr>
                <a:xfrm>
                  <a:off x="3899306" y="4037081"/>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3" name="Can 52">
                  <a:extLst>
                    <a:ext uri="{FF2B5EF4-FFF2-40B4-BE49-F238E27FC236}">
                      <a16:creationId xmlns:a16="http://schemas.microsoft.com/office/drawing/2014/main" id="{1AEC25FA-7B2A-0E18-9434-7A4EB0ABEEBA}"/>
                    </a:ext>
                  </a:extLst>
                </p:cNvPr>
                <p:cNvSpPr/>
                <p:nvPr/>
              </p:nvSpPr>
              <p:spPr>
                <a:xfrm>
                  <a:off x="4974605" y="3585377"/>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4" name="Can 53">
                  <a:extLst>
                    <a:ext uri="{FF2B5EF4-FFF2-40B4-BE49-F238E27FC236}">
                      <a16:creationId xmlns:a16="http://schemas.microsoft.com/office/drawing/2014/main" id="{E95700CC-0A48-C7E1-B743-B04B577C4E13}"/>
                    </a:ext>
                  </a:extLst>
                </p:cNvPr>
                <p:cNvSpPr/>
                <p:nvPr/>
              </p:nvSpPr>
              <p:spPr>
                <a:xfrm>
                  <a:off x="4759284" y="3818204"/>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5" name="Can 54">
                  <a:extLst>
                    <a:ext uri="{FF2B5EF4-FFF2-40B4-BE49-F238E27FC236}">
                      <a16:creationId xmlns:a16="http://schemas.microsoft.com/office/drawing/2014/main" id="{B96D1848-0B2D-6338-CCD3-2EAF239EC986}"/>
                    </a:ext>
                  </a:extLst>
                </p:cNvPr>
                <p:cNvSpPr/>
                <p:nvPr/>
              </p:nvSpPr>
              <p:spPr>
                <a:xfrm>
                  <a:off x="4520498" y="4048475"/>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6" name="Can 55">
                  <a:extLst>
                    <a:ext uri="{FF2B5EF4-FFF2-40B4-BE49-F238E27FC236}">
                      <a16:creationId xmlns:a16="http://schemas.microsoft.com/office/drawing/2014/main" id="{DB809037-4759-13AA-EBDA-CEC1209BCF40}"/>
                    </a:ext>
                  </a:extLst>
                </p:cNvPr>
                <p:cNvSpPr/>
                <p:nvPr/>
              </p:nvSpPr>
              <p:spPr>
                <a:xfrm>
                  <a:off x="3953091" y="4315468"/>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7" name="TextBox 56">
                  <a:extLst>
                    <a:ext uri="{FF2B5EF4-FFF2-40B4-BE49-F238E27FC236}">
                      <a16:creationId xmlns:a16="http://schemas.microsoft.com/office/drawing/2014/main" id="{F51DF085-CC74-9205-DE87-71C86284D9C0}"/>
                    </a:ext>
                  </a:extLst>
                </p:cNvPr>
                <p:cNvSpPr txBox="1"/>
                <p:nvPr/>
              </p:nvSpPr>
              <p:spPr>
                <a:xfrm>
                  <a:off x="3225189" y="2702044"/>
                  <a:ext cx="2382679" cy="387613"/>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t>DRAM</a:t>
                  </a:r>
                  <a:br>
                    <a:rPr kumimoji="0" lang="en-US" sz="1600" b="1" i="0" u="none" strike="noStrike" kern="120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t>(e.g., 3D-Stacked Memory)</a:t>
                  </a:r>
                </a:p>
              </p:txBody>
            </p:sp>
            <p:sp>
              <p:nvSpPr>
                <p:cNvPr id="58" name="Can 57">
                  <a:extLst>
                    <a:ext uri="{FF2B5EF4-FFF2-40B4-BE49-F238E27FC236}">
                      <a16:creationId xmlns:a16="http://schemas.microsoft.com/office/drawing/2014/main" id="{E7DEBDC5-7385-A5C0-626D-657879F67017}"/>
                    </a:ext>
                  </a:extLst>
                </p:cNvPr>
                <p:cNvSpPr/>
                <p:nvPr/>
              </p:nvSpPr>
              <p:spPr>
                <a:xfrm>
                  <a:off x="4272028" y="4415103"/>
                  <a:ext cx="73820" cy="169177"/>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nvGrpSpPr>
                <p:cNvPr id="59" name="Group 58">
                  <a:extLst>
                    <a:ext uri="{FF2B5EF4-FFF2-40B4-BE49-F238E27FC236}">
                      <a16:creationId xmlns:a16="http://schemas.microsoft.com/office/drawing/2014/main" id="{F5ED925E-5327-2AF3-0397-A6834DCC6481}"/>
                    </a:ext>
                  </a:extLst>
                </p:cNvPr>
                <p:cNvGrpSpPr/>
                <p:nvPr/>
              </p:nvGrpSpPr>
              <p:grpSpPr>
                <a:xfrm>
                  <a:off x="3104761" y="3364172"/>
                  <a:ext cx="2163886" cy="1073780"/>
                  <a:chOff x="3552923" y="4813095"/>
                  <a:chExt cx="1668502" cy="827957"/>
                </a:xfrm>
              </p:grpSpPr>
              <p:grpSp>
                <p:nvGrpSpPr>
                  <p:cNvPr id="91" name="Group 90">
                    <a:extLst>
                      <a:ext uri="{FF2B5EF4-FFF2-40B4-BE49-F238E27FC236}">
                        <a16:creationId xmlns:a16="http://schemas.microsoft.com/office/drawing/2014/main" id="{2302BF2F-AA89-F5B3-7DCC-1771918970BE}"/>
                      </a:ext>
                    </a:extLst>
                  </p:cNvPr>
                  <p:cNvGrpSpPr/>
                  <p:nvPr/>
                </p:nvGrpSpPr>
                <p:grpSpPr>
                  <a:xfrm>
                    <a:off x="3552923" y="4892971"/>
                    <a:ext cx="1668502" cy="748081"/>
                    <a:chOff x="3552923" y="4677071"/>
                    <a:chExt cx="1668502" cy="748081"/>
                  </a:xfrm>
                </p:grpSpPr>
                <p:sp>
                  <p:nvSpPr>
                    <p:cNvPr id="107" name="Cube 106">
                      <a:extLst>
                        <a:ext uri="{FF2B5EF4-FFF2-40B4-BE49-F238E27FC236}">
                          <a16:creationId xmlns:a16="http://schemas.microsoft.com/office/drawing/2014/main" id="{DBE15A98-8284-B7A4-3D7C-5C7776742AF7}"/>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cxnSp>
                  <p:nvCxnSpPr>
                    <p:cNvPr id="108" name="Straight Connector 107">
                      <a:extLst>
                        <a:ext uri="{FF2B5EF4-FFF2-40B4-BE49-F238E27FC236}">
                          <a16:creationId xmlns:a16="http://schemas.microsoft.com/office/drawing/2014/main" id="{D2AC49FB-C42F-D5EB-4C67-A0BB36D3D722}"/>
                        </a:ext>
                      </a:extLst>
                    </p:cNvPr>
                    <p:cNvCxnSpPr>
                      <a:cxnSpLocks/>
                      <a:stCxn id="107" idx="1"/>
                      <a:endCxn id="10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109" name="Straight Connector 108">
                      <a:extLst>
                        <a:ext uri="{FF2B5EF4-FFF2-40B4-BE49-F238E27FC236}">
                          <a16:creationId xmlns:a16="http://schemas.microsoft.com/office/drawing/2014/main" id="{BD55B7C1-9ADF-5662-AC66-A579E7C3C5C5}"/>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110" name="Straight Connector 109">
                      <a:extLst>
                        <a:ext uri="{FF2B5EF4-FFF2-40B4-BE49-F238E27FC236}">
                          <a16:creationId xmlns:a16="http://schemas.microsoft.com/office/drawing/2014/main" id="{31F1FBA5-EDD2-FBA6-F9CF-AD554DDB5D0F}"/>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111" name="Straight Connector 110">
                      <a:extLst>
                        <a:ext uri="{FF2B5EF4-FFF2-40B4-BE49-F238E27FC236}">
                          <a16:creationId xmlns:a16="http://schemas.microsoft.com/office/drawing/2014/main" id="{FB8FA59E-050E-9E05-2618-64100DC75C2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112" name="Straight Connector 111">
                      <a:extLst>
                        <a:ext uri="{FF2B5EF4-FFF2-40B4-BE49-F238E27FC236}">
                          <a16:creationId xmlns:a16="http://schemas.microsoft.com/office/drawing/2014/main" id="{937880F0-CE11-D9F8-CD8B-4B1F29D93EA7}"/>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113" name="Straight Connector 112">
                      <a:extLst>
                        <a:ext uri="{FF2B5EF4-FFF2-40B4-BE49-F238E27FC236}">
                          <a16:creationId xmlns:a16="http://schemas.microsoft.com/office/drawing/2014/main" id="{72AFC254-BCAC-C1D5-EDC0-FBE85103B82A}"/>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114" name="Group 113">
                      <a:extLst>
                        <a:ext uri="{FF2B5EF4-FFF2-40B4-BE49-F238E27FC236}">
                          <a16:creationId xmlns:a16="http://schemas.microsoft.com/office/drawing/2014/main" id="{727EEFFD-4A44-E24D-F104-49FA228862C6}"/>
                        </a:ext>
                      </a:extLst>
                    </p:cNvPr>
                    <p:cNvGrpSpPr/>
                    <p:nvPr/>
                  </p:nvGrpSpPr>
                  <p:grpSpPr>
                    <a:xfrm>
                      <a:off x="3799799" y="4834553"/>
                      <a:ext cx="1269167" cy="587223"/>
                      <a:chOff x="3799799" y="4834553"/>
                      <a:chExt cx="1269167" cy="587223"/>
                    </a:xfrm>
                  </p:grpSpPr>
                  <p:cxnSp>
                    <p:nvCxnSpPr>
                      <p:cNvPr id="115" name="Straight Connector 114">
                        <a:extLst>
                          <a:ext uri="{FF2B5EF4-FFF2-40B4-BE49-F238E27FC236}">
                            <a16:creationId xmlns:a16="http://schemas.microsoft.com/office/drawing/2014/main" id="{468A5026-C504-E150-E788-7B0A1A3CB19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116" name="Straight Connector 115">
                        <a:extLst>
                          <a:ext uri="{FF2B5EF4-FFF2-40B4-BE49-F238E27FC236}">
                            <a16:creationId xmlns:a16="http://schemas.microsoft.com/office/drawing/2014/main" id="{95D1A367-2B4C-EDF3-14E1-A89593D4F5C6}"/>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117" name="Straight Connector 116">
                        <a:extLst>
                          <a:ext uri="{FF2B5EF4-FFF2-40B4-BE49-F238E27FC236}">
                            <a16:creationId xmlns:a16="http://schemas.microsoft.com/office/drawing/2014/main" id="{2A392AAB-AA3F-3FA6-1E08-D6D74E1CD5FA}"/>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118" name="Straight Connector 117">
                        <a:extLst>
                          <a:ext uri="{FF2B5EF4-FFF2-40B4-BE49-F238E27FC236}">
                            <a16:creationId xmlns:a16="http://schemas.microsoft.com/office/drawing/2014/main" id="{76AF407D-9160-8F7A-9D56-3D167D1BCA4B}"/>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119" name="Straight Connector 118">
                        <a:extLst>
                          <a:ext uri="{FF2B5EF4-FFF2-40B4-BE49-F238E27FC236}">
                            <a16:creationId xmlns:a16="http://schemas.microsoft.com/office/drawing/2014/main" id="{AFF104F9-A1B6-D712-21F8-144D49814C92}"/>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D1F11C77-17FB-D919-BDB6-64A8BD6E0E38}"/>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92" name="Group 91">
                    <a:extLst>
                      <a:ext uri="{FF2B5EF4-FFF2-40B4-BE49-F238E27FC236}">
                        <a16:creationId xmlns:a16="http://schemas.microsoft.com/office/drawing/2014/main" id="{B91A6559-6B4A-7634-0247-5C138AF41637}"/>
                      </a:ext>
                    </a:extLst>
                  </p:cNvPr>
                  <p:cNvGrpSpPr/>
                  <p:nvPr/>
                </p:nvGrpSpPr>
                <p:grpSpPr>
                  <a:xfrm>
                    <a:off x="3552923" y="4813095"/>
                    <a:ext cx="1668502" cy="748081"/>
                    <a:chOff x="3552923" y="4677071"/>
                    <a:chExt cx="1668502" cy="748081"/>
                  </a:xfrm>
                </p:grpSpPr>
                <p:sp>
                  <p:nvSpPr>
                    <p:cNvPr id="93" name="Cube 92">
                      <a:extLst>
                        <a:ext uri="{FF2B5EF4-FFF2-40B4-BE49-F238E27FC236}">
                          <a16:creationId xmlns:a16="http://schemas.microsoft.com/office/drawing/2014/main" id="{FC4A8365-B53F-75C7-4FA5-8763CF0C8975}"/>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cxnSp>
                  <p:nvCxnSpPr>
                    <p:cNvPr id="94" name="Straight Connector 93">
                      <a:extLst>
                        <a:ext uri="{FF2B5EF4-FFF2-40B4-BE49-F238E27FC236}">
                          <a16:creationId xmlns:a16="http://schemas.microsoft.com/office/drawing/2014/main" id="{70E7CCA9-37B9-9C10-1224-ED95F774607C}"/>
                        </a:ext>
                      </a:extLst>
                    </p:cNvPr>
                    <p:cNvCxnSpPr>
                      <a:cxnSpLocks/>
                      <a:stCxn id="93" idx="1"/>
                      <a:endCxn id="9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95" name="Straight Connector 94">
                      <a:extLst>
                        <a:ext uri="{FF2B5EF4-FFF2-40B4-BE49-F238E27FC236}">
                          <a16:creationId xmlns:a16="http://schemas.microsoft.com/office/drawing/2014/main" id="{50121C2E-5C04-E02B-D1C3-434C4FBE7DD1}"/>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96" name="Straight Connector 95">
                      <a:extLst>
                        <a:ext uri="{FF2B5EF4-FFF2-40B4-BE49-F238E27FC236}">
                          <a16:creationId xmlns:a16="http://schemas.microsoft.com/office/drawing/2014/main" id="{24CAC7DD-BFAE-086A-E124-33D1C9EB2467}"/>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97" name="Straight Connector 96">
                      <a:extLst>
                        <a:ext uri="{FF2B5EF4-FFF2-40B4-BE49-F238E27FC236}">
                          <a16:creationId xmlns:a16="http://schemas.microsoft.com/office/drawing/2014/main" id="{39FDB5A5-31D9-3C8B-B1E6-F52580ED5395}"/>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98" name="Straight Connector 97">
                      <a:extLst>
                        <a:ext uri="{FF2B5EF4-FFF2-40B4-BE49-F238E27FC236}">
                          <a16:creationId xmlns:a16="http://schemas.microsoft.com/office/drawing/2014/main" id="{F8F84A55-61F3-3FB5-848E-47522633FCF0}"/>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99" name="Straight Connector 98">
                      <a:extLst>
                        <a:ext uri="{FF2B5EF4-FFF2-40B4-BE49-F238E27FC236}">
                          <a16:creationId xmlns:a16="http://schemas.microsoft.com/office/drawing/2014/main" id="{8A6CF4CA-B8ED-E267-0345-D354DE3FA236}"/>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100" name="Group 99">
                      <a:extLst>
                        <a:ext uri="{FF2B5EF4-FFF2-40B4-BE49-F238E27FC236}">
                          <a16:creationId xmlns:a16="http://schemas.microsoft.com/office/drawing/2014/main" id="{4FCD59D1-2156-A249-96DE-25FD1189CB78}"/>
                        </a:ext>
                      </a:extLst>
                    </p:cNvPr>
                    <p:cNvGrpSpPr/>
                    <p:nvPr/>
                  </p:nvGrpSpPr>
                  <p:grpSpPr>
                    <a:xfrm>
                      <a:off x="3799799" y="4834553"/>
                      <a:ext cx="1269167" cy="587223"/>
                      <a:chOff x="3799799" y="4834553"/>
                      <a:chExt cx="1269167" cy="587223"/>
                    </a:xfrm>
                  </p:grpSpPr>
                  <p:cxnSp>
                    <p:nvCxnSpPr>
                      <p:cNvPr id="101" name="Straight Connector 100">
                        <a:extLst>
                          <a:ext uri="{FF2B5EF4-FFF2-40B4-BE49-F238E27FC236}">
                            <a16:creationId xmlns:a16="http://schemas.microsoft.com/office/drawing/2014/main" id="{88E58BAD-B317-C23F-256E-E1FB43D76F4A}"/>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102" name="Straight Connector 101">
                        <a:extLst>
                          <a:ext uri="{FF2B5EF4-FFF2-40B4-BE49-F238E27FC236}">
                            <a16:creationId xmlns:a16="http://schemas.microsoft.com/office/drawing/2014/main" id="{FA3AEEC4-ABEF-8B61-3875-0043E5970D87}"/>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103" name="Straight Connector 102">
                        <a:extLst>
                          <a:ext uri="{FF2B5EF4-FFF2-40B4-BE49-F238E27FC236}">
                            <a16:creationId xmlns:a16="http://schemas.microsoft.com/office/drawing/2014/main" id="{CAC987BF-5540-1BE6-1F9D-7C29E5335B82}"/>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104" name="Straight Connector 103">
                        <a:extLst>
                          <a:ext uri="{FF2B5EF4-FFF2-40B4-BE49-F238E27FC236}">
                            <a16:creationId xmlns:a16="http://schemas.microsoft.com/office/drawing/2014/main" id="{A0A0C824-45F2-D280-A407-06DC0C2C23A4}"/>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105" name="Straight Connector 104">
                        <a:extLst>
                          <a:ext uri="{FF2B5EF4-FFF2-40B4-BE49-F238E27FC236}">
                            <a16:creationId xmlns:a16="http://schemas.microsoft.com/office/drawing/2014/main" id="{2F1F796D-8633-AD0B-9E3F-E8DE5618CDA5}"/>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106" name="Straight Connector 105">
                        <a:extLst>
                          <a:ext uri="{FF2B5EF4-FFF2-40B4-BE49-F238E27FC236}">
                            <a16:creationId xmlns:a16="http://schemas.microsoft.com/office/drawing/2014/main" id="{7D6EC20E-F77B-4765-04CE-B3D87299B135}"/>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60" name="Group 59">
                  <a:extLst>
                    <a:ext uri="{FF2B5EF4-FFF2-40B4-BE49-F238E27FC236}">
                      <a16:creationId xmlns:a16="http://schemas.microsoft.com/office/drawing/2014/main" id="{4DFE84CE-2EE0-B2A1-8C79-6A307006BF74}"/>
                    </a:ext>
                  </a:extLst>
                </p:cNvPr>
                <p:cNvGrpSpPr/>
                <p:nvPr/>
              </p:nvGrpSpPr>
              <p:grpSpPr>
                <a:xfrm>
                  <a:off x="3104761" y="3156448"/>
                  <a:ext cx="2163886" cy="1073780"/>
                  <a:chOff x="3552923" y="4813095"/>
                  <a:chExt cx="1668502" cy="827957"/>
                </a:xfrm>
              </p:grpSpPr>
              <p:grpSp>
                <p:nvGrpSpPr>
                  <p:cNvPr id="61" name="Group 60">
                    <a:extLst>
                      <a:ext uri="{FF2B5EF4-FFF2-40B4-BE49-F238E27FC236}">
                        <a16:creationId xmlns:a16="http://schemas.microsoft.com/office/drawing/2014/main" id="{53FB32FF-9130-8100-561F-1DB71DD25A12}"/>
                      </a:ext>
                    </a:extLst>
                  </p:cNvPr>
                  <p:cNvGrpSpPr/>
                  <p:nvPr/>
                </p:nvGrpSpPr>
                <p:grpSpPr>
                  <a:xfrm>
                    <a:off x="3552923" y="4892971"/>
                    <a:ext cx="1668502" cy="748081"/>
                    <a:chOff x="3552923" y="4677071"/>
                    <a:chExt cx="1668502" cy="748081"/>
                  </a:xfrm>
                </p:grpSpPr>
                <p:sp>
                  <p:nvSpPr>
                    <p:cNvPr id="77" name="Cube 76">
                      <a:extLst>
                        <a:ext uri="{FF2B5EF4-FFF2-40B4-BE49-F238E27FC236}">
                          <a16:creationId xmlns:a16="http://schemas.microsoft.com/office/drawing/2014/main" id="{E8A0A9E9-8C2A-E458-4BFF-E917FC282B65}"/>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cxnSp>
                  <p:nvCxnSpPr>
                    <p:cNvPr id="78" name="Straight Connector 77">
                      <a:extLst>
                        <a:ext uri="{FF2B5EF4-FFF2-40B4-BE49-F238E27FC236}">
                          <a16:creationId xmlns:a16="http://schemas.microsoft.com/office/drawing/2014/main" id="{238D447A-724C-62A4-4429-989E88EB929C}"/>
                        </a:ext>
                      </a:extLst>
                    </p:cNvPr>
                    <p:cNvCxnSpPr>
                      <a:cxnSpLocks/>
                      <a:stCxn id="77" idx="1"/>
                      <a:endCxn id="7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79" name="Straight Connector 78">
                      <a:extLst>
                        <a:ext uri="{FF2B5EF4-FFF2-40B4-BE49-F238E27FC236}">
                          <a16:creationId xmlns:a16="http://schemas.microsoft.com/office/drawing/2014/main" id="{A1F577D6-80EE-D5EF-F811-4A4B4A309822}"/>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80" name="Straight Connector 79">
                      <a:extLst>
                        <a:ext uri="{FF2B5EF4-FFF2-40B4-BE49-F238E27FC236}">
                          <a16:creationId xmlns:a16="http://schemas.microsoft.com/office/drawing/2014/main" id="{F1B716AE-78A2-DEC7-2158-CF07CCCA01C7}"/>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81" name="Straight Connector 80">
                      <a:extLst>
                        <a:ext uri="{FF2B5EF4-FFF2-40B4-BE49-F238E27FC236}">
                          <a16:creationId xmlns:a16="http://schemas.microsoft.com/office/drawing/2014/main" id="{C8B914D6-FA64-22A1-EF4A-AAB8B4A28D96}"/>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82" name="Straight Connector 81">
                      <a:extLst>
                        <a:ext uri="{FF2B5EF4-FFF2-40B4-BE49-F238E27FC236}">
                          <a16:creationId xmlns:a16="http://schemas.microsoft.com/office/drawing/2014/main" id="{7BBBA2BE-6F6A-D8B0-C220-8591C9D4F4C0}"/>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83" name="Straight Connector 82">
                      <a:extLst>
                        <a:ext uri="{FF2B5EF4-FFF2-40B4-BE49-F238E27FC236}">
                          <a16:creationId xmlns:a16="http://schemas.microsoft.com/office/drawing/2014/main" id="{F5F469A5-521B-B158-70C5-5FB4E7020250}"/>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84" name="Group 83">
                      <a:extLst>
                        <a:ext uri="{FF2B5EF4-FFF2-40B4-BE49-F238E27FC236}">
                          <a16:creationId xmlns:a16="http://schemas.microsoft.com/office/drawing/2014/main" id="{F577D688-D8C0-A143-3FB1-3D90152A34AE}"/>
                        </a:ext>
                      </a:extLst>
                    </p:cNvPr>
                    <p:cNvGrpSpPr/>
                    <p:nvPr/>
                  </p:nvGrpSpPr>
                  <p:grpSpPr>
                    <a:xfrm>
                      <a:off x="3799799" y="4834553"/>
                      <a:ext cx="1269167" cy="587223"/>
                      <a:chOff x="3799799" y="4834553"/>
                      <a:chExt cx="1269167" cy="587223"/>
                    </a:xfrm>
                  </p:grpSpPr>
                  <p:cxnSp>
                    <p:nvCxnSpPr>
                      <p:cNvPr id="85" name="Straight Connector 84">
                        <a:extLst>
                          <a:ext uri="{FF2B5EF4-FFF2-40B4-BE49-F238E27FC236}">
                            <a16:creationId xmlns:a16="http://schemas.microsoft.com/office/drawing/2014/main" id="{D6BB3A67-6FBA-C313-01FF-90D79045BACA}"/>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86" name="Straight Connector 85">
                        <a:extLst>
                          <a:ext uri="{FF2B5EF4-FFF2-40B4-BE49-F238E27FC236}">
                            <a16:creationId xmlns:a16="http://schemas.microsoft.com/office/drawing/2014/main" id="{1251BA62-F234-A4D7-A699-274A8489FA58}"/>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87" name="Straight Connector 86">
                        <a:extLst>
                          <a:ext uri="{FF2B5EF4-FFF2-40B4-BE49-F238E27FC236}">
                            <a16:creationId xmlns:a16="http://schemas.microsoft.com/office/drawing/2014/main" id="{00D93E1B-ABB4-5296-78D3-9E5BD9B3F94D}"/>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88" name="Straight Connector 87">
                        <a:extLst>
                          <a:ext uri="{FF2B5EF4-FFF2-40B4-BE49-F238E27FC236}">
                            <a16:creationId xmlns:a16="http://schemas.microsoft.com/office/drawing/2014/main" id="{5043B216-3D70-003B-CB65-2FF297BADB5B}"/>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89" name="Straight Connector 88">
                        <a:extLst>
                          <a:ext uri="{FF2B5EF4-FFF2-40B4-BE49-F238E27FC236}">
                            <a16:creationId xmlns:a16="http://schemas.microsoft.com/office/drawing/2014/main" id="{3D2CE95D-C3E1-3D5D-B5C7-FA380D723CFE}"/>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90" name="Straight Connector 89">
                        <a:extLst>
                          <a:ext uri="{FF2B5EF4-FFF2-40B4-BE49-F238E27FC236}">
                            <a16:creationId xmlns:a16="http://schemas.microsoft.com/office/drawing/2014/main" id="{BD821D06-B5FD-1097-E4C1-FD053E50184A}"/>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62" name="Group 61">
                    <a:extLst>
                      <a:ext uri="{FF2B5EF4-FFF2-40B4-BE49-F238E27FC236}">
                        <a16:creationId xmlns:a16="http://schemas.microsoft.com/office/drawing/2014/main" id="{3EE6C9B7-98BB-7A05-2EF7-55CD8ED4BF4A}"/>
                      </a:ext>
                    </a:extLst>
                  </p:cNvPr>
                  <p:cNvGrpSpPr/>
                  <p:nvPr/>
                </p:nvGrpSpPr>
                <p:grpSpPr>
                  <a:xfrm>
                    <a:off x="3552923" y="4813095"/>
                    <a:ext cx="1668502" cy="748081"/>
                    <a:chOff x="3552923" y="4677071"/>
                    <a:chExt cx="1668502" cy="748081"/>
                  </a:xfrm>
                </p:grpSpPr>
                <p:sp>
                  <p:nvSpPr>
                    <p:cNvPr id="63" name="Cube 62">
                      <a:extLst>
                        <a:ext uri="{FF2B5EF4-FFF2-40B4-BE49-F238E27FC236}">
                          <a16:creationId xmlns:a16="http://schemas.microsoft.com/office/drawing/2014/main" id="{1443D44A-194B-BDD7-E351-DBCF31E3FA20}"/>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cxnSp>
                  <p:nvCxnSpPr>
                    <p:cNvPr id="64" name="Straight Connector 63">
                      <a:extLst>
                        <a:ext uri="{FF2B5EF4-FFF2-40B4-BE49-F238E27FC236}">
                          <a16:creationId xmlns:a16="http://schemas.microsoft.com/office/drawing/2014/main" id="{DC663A18-A570-F884-9F94-3D2206ACCBE5}"/>
                        </a:ext>
                      </a:extLst>
                    </p:cNvPr>
                    <p:cNvCxnSpPr>
                      <a:cxnSpLocks/>
                      <a:stCxn id="63" idx="1"/>
                      <a:endCxn id="6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65" name="Straight Connector 64">
                      <a:extLst>
                        <a:ext uri="{FF2B5EF4-FFF2-40B4-BE49-F238E27FC236}">
                          <a16:creationId xmlns:a16="http://schemas.microsoft.com/office/drawing/2014/main" id="{EF37C5F4-C94F-149F-D98A-AF73FF6099D8}"/>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66" name="Straight Connector 65">
                      <a:extLst>
                        <a:ext uri="{FF2B5EF4-FFF2-40B4-BE49-F238E27FC236}">
                          <a16:creationId xmlns:a16="http://schemas.microsoft.com/office/drawing/2014/main" id="{761F8772-251C-C53A-5323-750CEA6A2645}"/>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7823FED7-F7FC-14AC-F1EF-F427121DC892}"/>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68" name="Straight Connector 67">
                      <a:extLst>
                        <a:ext uri="{FF2B5EF4-FFF2-40B4-BE49-F238E27FC236}">
                          <a16:creationId xmlns:a16="http://schemas.microsoft.com/office/drawing/2014/main" id="{988A714D-37C4-429C-7ACE-FC9FCDC51357}"/>
                        </a:ext>
                      </a:extLst>
                    </p:cNvPr>
                    <p:cNvCxnSpPr>
                      <a:cxnSpLocks/>
                    </p:cNvCxnSpPr>
                    <p:nvPr/>
                  </p:nvCxnSpPr>
                  <p:spPr>
                    <a:xfrm>
                      <a:off x="3742959" y="5204386"/>
                      <a:ext cx="960120" cy="0"/>
                    </a:xfrm>
                    <a:prstGeom prst="line">
                      <a:avLst/>
                    </a:prstGeom>
                    <a:noFill/>
                    <a:ln w="9525" cap="flat" cmpd="sng" algn="ctr">
                      <a:solidFill>
                        <a:sysClr val="windowText" lastClr="000000"/>
                      </a:solidFill>
                      <a:prstDash val="solid"/>
                      <a:miter lim="800000"/>
                    </a:ln>
                    <a:effectLst/>
                  </p:spPr>
                </p:cxnSp>
                <p:cxnSp>
                  <p:nvCxnSpPr>
                    <p:cNvPr id="69" name="Straight Connector 68">
                      <a:extLst>
                        <a:ext uri="{FF2B5EF4-FFF2-40B4-BE49-F238E27FC236}">
                          <a16:creationId xmlns:a16="http://schemas.microsoft.com/office/drawing/2014/main" id="{7B1BB776-B2EC-4044-DD1F-BADDEF1875F5}"/>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70" name="Group 69">
                      <a:extLst>
                        <a:ext uri="{FF2B5EF4-FFF2-40B4-BE49-F238E27FC236}">
                          <a16:creationId xmlns:a16="http://schemas.microsoft.com/office/drawing/2014/main" id="{FAECCF4B-72E3-3161-6AC6-B12D1A63D49F}"/>
                        </a:ext>
                      </a:extLst>
                    </p:cNvPr>
                    <p:cNvGrpSpPr/>
                    <p:nvPr/>
                  </p:nvGrpSpPr>
                  <p:grpSpPr>
                    <a:xfrm>
                      <a:off x="3799799" y="4834553"/>
                      <a:ext cx="1269167" cy="587223"/>
                      <a:chOff x="3799799" y="4834553"/>
                      <a:chExt cx="1269167" cy="587223"/>
                    </a:xfrm>
                  </p:grpSpPr>
                  <p:cxnSp>
                    <p:nvCxnSpPr>
                      <p:cNvPr id="71" name="Straight Connector 70">
                        <a:extLst>
                          <a:ext uri="{FF2B5EF4-FFF2-40B4-BE49-F238E27FC236}">
                            <a16:creationId xmlns:a16="http://schemas.microsoft.com/office/drawing/2014/main" id="{DFF9B1C0-2BC0-D8C4-776B-96B4A690BD9D}"/>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72" name="Straight Connector 71">
                        <a:extLst>
                          <a:ext uri="{FF2B5EF4-FFF2-40B4-BE49-F238E27FC236}">
                            <a16:creationId xmlns:a16="http://schemas.microsoft.com/office/drawing/2014/main" id="{296F4014-5AFC-7929-0C40-19B9CE69F734}"/>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C02B81AB-8078-89EA-6AE5-04E065EF2760}"/>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74" name="Straight Connector 73">
                        <a:extLst>
                          <a:ext uri="{FF2B5EF4-FFF2-40B4-BE49-F238E27FC236}">
                            <a16:creationId xmlns:a16="http://schemas.microsoft.com/office/drawing/2014/main" id="{6A159694-2E29-107E-98D1-27FE6850FEAF}"/>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75" name="Straight Connector 74">
                        <a:extLst>
                          <a:ext uri="{FF2B5EF4-FFF2-40B4-BE49-F238E27FC236}">
                            <a16:creationId xmlns:a16="http://schemas.microsoft.com/office/drawing/2014/main" id="{6AF882B5-67AA-402B-94B1-28E2D0DA915F}"/>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76" name="Straight Connector 75">
                        <a:extLst>
                          <a:ext uri="{FF2B5EF4-FFF2-40B4-BE49-F238E27FC236}">
                            <a16:creationId xmlns:a16="http://schemas.microsoft.com/office/drawing/2014/main" id="{156671F9-7C49-796A-E283-BE4F03A7340F}"/>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grpSp>
            <p:nvGrpSpPr>
              <p:cNvPr id="12" name="Group 11">
                <a:extLst>
                  <a:ext uri="{FF2B5EF4-FFF2-40B4-BE49-F238E27FC236}">
                    <a16:creationId xmlns:a16="http://schemas.microsoft.com/office/drawing/2014/main" id="{68BD21D2-8C4E-4D7A-F862-9F2C581A65EA}"/>
                  </a:ext>
                </a:extLst>
              </p:cNvPr>
              <p:cNvGrpSpPr/>
              <p:nvPr/>
            </p:nvGrpSpPr>
            <p:grpSpPr>
              <a:xfrm>
                <a:off x="3205749" y="4008926"/>
                <a:ext cx="2462966" cy="1144749"/>
                <a:chOff x="3524315" y="2835244"/>
                <a:chExt cx="1938656" cy="901058"/>
              </a:xfrm>
            </p:grpSpPr>
            <p:grpSp>
              <p:nvGrpSpPr>
                <p:cNvPr id="21" name="Group 20">
                  <a:extLst>
                    <a:ext uri="{FF2B5EF4-FFF2-40B4-BE49-F238E27FC236}">
                      <a16:creationId xmlns:a16="http://schemas.microsoft.com/office/drawing/2014/main" id="{67F55EDB-A1AA-CE57-CA1A-1B31D87BF1EE}"/>
                    </a:ext>
                  </a:extLst>
                </p:cNvPr>
                <p:cNvGrpSpPr/>
                <p:nvPr/>
              </p:nvGrpSpPr>
              <p:grpSpPr>
                <a:xfrm>
                  <a:off x="3524315" y="2838779"/>
                  <a:ext cx="1008032" cy="896834"/>
                  <a:chOff x="2444527" y="6391190"/>
                  <a:chExt cx="777261" cy="691520"/>
                </a:xfrm>
              </p:grpSpPr>
              <p:sp>
                <p:nvSpPr>
                  <p:cNvPr id="37" name="Parallelogram 123">
                    <a:extLst>
                      <a:ext uri="{FF2B5EF4-FFF2-40B4-BE49-F238E27FC236}">
                        <a16:creationId xmlns:a16="http://schemas.microsoft.com/office/drawing/2014/main" id="{64148A78-2698-26F3-AB5C-DF273CA81745}"/>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8" name="Parallelogram 123">
                    <a:extLst>
                      <a:ext uri="{FF2B5EF4-FFF2-40B4-BE49-F238E27FC236}">
                        <a16:creationId xmlns:a16="http://schemas.microsoft.com/office/drawing/2014/main" id="{D6702C2D-F4E4-F328-7A52-4A7CB314DEBF}"/>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9" name="Parallelogram 123">
                    <a:extLst>
                      <a:ext uri="{FF2B5EF4-FFF2-40B4-BE49-F238E27FC236}">
                        <a16:creationId xmlns:a16="http://schemas.microsoft.com/office/drawing/2014/main" id="{94F7FA42-9B52-DE1C-082C-2F39835D9A6F}"/>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40" name="Parallelogram 123">
                    <a:extLst>
                      <a:ext uri="{FF2B5EF4-FFF2-40B4-BE49-F238E27FC236}">
                        <a16:creationId xmlns:a16="http://schemas.microsoft.com/office/drawing/2014/main" id="{3601A900-CF39-70BD-36D1-8D552C042F28}"/>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22" name="Group 21">
                  <a:extLst>
                    <a:ext uri="{FF2B5EF4-FFF2-40B4-BE49-F238E27FC236}">
                      <a16:creationId xmlns:a16="http://schemas.microsoft.com/office/drawing/2014/main" id="{13FDEEC8-7033-F930-D978-B72333860952}"/>
                    </a:ext>
                  </a:extLst>
                </p:cNvPr>
                <p:cNvGrpSpPr/>
                <p:nvPr/>
              </p:nvGrpSpPr>
              <p:grpSpPr>
                <a:xfrm>
                  <a:off x="3819577" y="2839468"/>
                  <a:ext cx="1008032" cy="896834"/>
                  <a:chOff x="2444527" y="6391190"/>
                  <a:chExt cx="777261" cy="691520"/>
                </a:xfrm>
              </p:grpSpPr>
              <p:sp>
                <p:nvSpPr>
                  <p:cNvPr id="33" name="Parallelogram 123">
                    <a:extLst>
                      <a:ext uri="{FF2B5EF4-FFF2-40B4-BE49-F238E27FC236}">
                        <a16:creationId xmlns:a16="http://schemas.microsoft.com/office/drawing/2014/main" id="{8CECCFF0-D3F0-AB1D-B605-599FC8ABD0E8}"/>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4" name="Parallelogram 123">
                    <a:extLst>
                      <a:ext uri="{FF2B5EF4-FFF2-40B4-BE49-F238E27FC236}">
                        <a16:creationId xmlns:a16="http://schemas.microsoft.com/office/drawing/2014/main" id="{EC6A7D7B-AB33-4163-1297-C7958C5FB5AF}"/>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5" name="Parallelogram 123">
                    <a:extLst>
                      <a:ext uri="{FF2B5EF4-FFF2-40B4-BE49-F238E27FC236}">
                        <a16:creationId xmlns:a16="http://schemas.microsoft.com/office/drawing/2014/main" id="{91C6F280-A98D-A0A1-E0BF-BB3A676AE58E}"/>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6" name="Parallelogram 123">
                    <a:extLst>
                      <a:ext uri="{FF2B5EF4-FFF2-40B4-BE49-F238E27FC236}">
                        <a16:creationId xmlns:a16="http://schemas.microsoft.com/office/drawing/2014/main" id="{0EA8D47D-258E-76A2-F144-8015DBD04EF4}"/>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23" name="Group 22">
                  <a:extLst>
                    <a:ext uri="{FF2B5EF4-FFF2-40B4-BE49-F238E27FC236}">
                      <a16:creationId xmlns:a16="http://schemas.microsoft.com/office/drawing/2014/main" id="{19D1D0F4-EF8C-ED76-22F4-81AEB78E457F}"/>
                    </a:ext>
                  </a:extLst>
                </p:cNvPr>
                <p:cNvGrpSpPr/>
                <p:nvPr/>
              </p:nvGrpSpPr>
              <p:grpSpPr>
                <a:xfrm>
                  <a:off x="4145460" y="2835244"/>
                  <a:ext cx="1008032" cy="896834"/>
                  <a:chOff x="2444527" y="6391190"/>
                  <a:chExt cx="777261" cy="691520"/>
                </a:xfrm>
              </p:grpSpPr>
              <p:sp>
                <p:nvSpPr>
                  <p:cNvPr id="29" name="Parallelogram 123">
                    <a:extLst>
                      <a:ext uri="{FF2B5EF4-FFF2-40B4-BE49-F238E27FC236}">
                        <a16:creationId xmlns:a16="http://schemas.microsoft.com/office/drawing/2014/main" id="{FBE15BC3-F060-35A1-F439-E9C5B4ACB930}"/>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0" name="Parallelogram 123">
                    <a:extLst>
                      <a:ext uri="{FF2B5EF4-FFF2-40B4-BE49-F238E27FC236}">
                        <a16:creationId xmlns:a16="http://schemas.microsoft.com/office/drawing/2014/main" id="{42F253A0-274D-F630-4AE7-C688A94F08F4}"/>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1" name="Parallelogram 123">
                    <a:extLst>
                      <a:ext uri="{FF2B5EF4-FFF2-40B4-BE49-F238E27FC236}">
                        <a16:creationId xmlns:a16="http://schemas.microsoft.com/office/drawing/2014/main" id="{CEB379A5-5B4C-3B0E-861E-DE651D24CD97}"/>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2" name="Parallelogram 123">
                    <a:extLst>
                      <a:ext uri="{FF2B5EF4-FFF2-40B4-BE49-F238E27FC236}">
                        <a16:creationId xmlns:a16="http://schemas.microsoft.com/office/drawing/2014/main" id="{44ACC763-6549-5549-2F5C-9A481CCD67FB}"/>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24" name="Group 23">
                  <a:extLst>
                    <a:ext uri="{FF2B5EF4-FFF2-40B4-BE49-F238E27FC236}">
                      <a16:creationId xmlns:a16="http://schemas.microsoft.com/office/drawing/2014/main" id="{28321F72-B324-BC85-0319-B71EFF61CF83}"/>
                    </a:ext>
                  </a:extLst>
                </p:cNvPr>
                <p:cNvGrpSpPr/>
                <p:nvPr/>
              </p:nvGrpSpPr>
              <p:grpSpPr>
                <a:xfrm>
                  <a:off x="4454939" y="2835408"/>
                  <a:ext cx="1008032" cy="896834"/>
                  <a:chOff x="2444527" y="6391190"/>
                  <a:chExt cx="777261" cy="691520"/>
                </a:xfrm>
              </p:grpSpPr>
              <p:sp>
                <p:nvSpPr>
                  <p:cNvPr id="25" name="Parallelogram 123">
                    <a:extLst>
                      <a:ext uri="{FF2B5EF4-FFF2-40B4-BE49-F238E27FC236}">
                        <a16:creationId xmlns:a16="http://schemas.microsoft.com/office/drawing/2014/main" id="{5EBEE730-91C7-DF95-791B-EDA128766A50}"/>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26" name="Parallelogram 123">
                    <a:extLst>
                      <a:ext uri="{FF2B5EF4-FFF2-40B4-BE49-F238E27FC236}">
                        <a16:creationId xmlns:a16="http://schemas.microsoft.com/office/drawing/2014/main" id="{16E24EF8-3E67-E563-82D5-673BD8D6ABB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27" name="Parallelogram 123">
                    <a:extLst>
                      <a:ext uri="{FF2B5EF4-FFF2-40B4-BE49-F238E27FC236}">
                        <a16:creationId xmlns:a16="http://schemas.microsoft.com/office/drawing/2014/main" id="{6A5EFD57-E253-232F-C15F-3600AA907750}"/>
                      </a:ext>
                    </a:extLst>
                  </p:cNvPr>
                  <p:cNvSpPr/>
                  <p:nvPr/>
                </p:nvSpPr>
                <p:spPr>
                  <a:xfrm rot="608511">
                    <a:off x="2655174"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28" name="Parallelogram 123">
                    <a:extLst>
                      <a:ext uri="{FF2B5EF4-FFF2-40B4-BE49-F238E27FC236}">
                        <a16:creationId xmlns:a16="http://schemas.microsoft.com/office/drawing/2014/main" id="{2BBB8AF1-970E-C2EF-7A71-648DC0236D19}"/>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sp>
            <p:nvSpPr>
              <p:cNvPr id="13" name="Rectangle 12">
                <a:extLst>
                  <a:ext uri="{FF2B5EF4-FFF2-40B4-BE49-F238E27FC236}">
                    <a16:creationId xmlns:a16="http://schemas.microsoft.com/office/drawing/2014/main" id="{36D85E3C-2292-9CA1-871B-720FBADC7C3A}"/>
                  </a:ext>
                </a:extLst>
              </p:cNvPr>
              <p:cNvSpPr/>
              <p:nvPr/>
            </p:nvSpPr>
            <p:spPr>
              <a:xfrm>
                <a:off x="416994" y="4313357"/>
                <a:ext cx="2289191" cy="131720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grpSp>
            <p:nvGrpSpPr>
              <p:cNvPr id="14" name="Group 13">
                <a:extLst>
                  <a:ext uri="{FF2B5EF4-FFF2-40B4-BE49-F238E27FC236}">
                    <a16:creationId xmlns:a16="http://schemas.microsoft.com/office/drawing/2014/main" id="{B7A8FDE9-0F48-2DBF-981B-737416B5CBC5}"/>
                  </a:ext>
                </a:extLst>
              </p:cNvPr>
              <p:cNvGrpSpPr/>
              <p:nvPr/>
            </p:nvGrpSpPr>
            <p:grpSpPr>
              <a:xfrm>
                <a:off x="416994" y="4019775"/>
                <a:ext cx="2289191" cy="1508415"/>
                <a:chOff x="1053260" y="2822902"/>
                <a:chExt cx="1988169" cy="1508415"/>
              </a:xfrm>
            </p:grpSpPr>
            <p:sp>
              <p:nvSpPr>
                <p:cNvPr id="17" name="Rectangle 16">
                  <a:extLst>
                    <a:ext uri="{FF2B5EF4-FFF2-40B4-BE49-F238E27FC236}">
                      <a16:creationId xmlns:a16="http://schemas.microsoft.com/office/drawing/2014/main" id="{EFE6FCE9-25B3-B259-BC19-8BD60F9F37D6}"/>
                    </a:ext>
                  </a:extLst>
                </p:cNvPr>
                <p:cNvSpPr/>
                <p:nvPr/>
              </p:nvSpPr>
              <p:spPr>
                <a:xfrm rot="5400000">
                  <a:off x="1763347" y="2589824"/>
                  <a:ext cx="560100" cy="180131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Vault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Controller</a:t>
                  </a:r>
                </a:p>
              </p:txBody>
            </p:sp>
            <p:sp>
              <p:nvSpPr>
                <p:cNvPr id="18" name="Rectangle 17">
                  <a:extLst>
                    <a:ext uri="{FF2B5EF4-FFF2-40B4-BE49-F238E27FC236}">
                      <a16:creationId xmlns:a16="http://schemas.microsoft.com/office/drawing/2014/main" id="{3DE2221D-E619-B39B-CC81-4B915A060594}"/>
                    </a:ext>
                  </a:extLst>
                </p:cNvPr>
                <p:cNvSpPr/>
                <p:nvPr/>
              </p:nvSpPr>
              <p:spPr>
                <a:xfrm rot="5400000">
                  <a:off x="1248188" y="3766797"/>
                  <a:ext cx="462580" cy="66645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PHY</a:t>
                  </a:r>
                </a:p>
              </p:txBody>
            </p:sp>
            <p:sp>
              <p:nvSpPr>
                <p:cNvPr id="19" name="Rectangle 18">
                  <a:extLst>
                    <a:ext uri="{FF2B5EF4-FFF2-40B4-BE49-F238E27FC236}">
                      <a16:creationId xmlns:a16="http://schemas.microsoft.com/office/drawing/2014/main" id="{4E4B8DA4-73F6-23AC-7D37-B58D440C3035}"/>
                    </a:ext>
                  </a:extLst>
                </p:cNvPr>
                <p:cNvSpPr/>
                <p:nvPr/>
              </p:nvSpPr>
              <p:spPr>
                <a:xfrm>
                  <a:off x="1947963" y="3868225"/>
                  <a:ext cx="988989" cy="462581"/>
                </a:xfrm>
                <a:prstGeom prst="rect">
                  <a:avLst/>
                </a:prstGeom>
                <a:solidFill>
                  <a:schemeClr val="accent2">
                    <a:lumMod val="20000"/>
                    <a:lumOff val="8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16161"/>
                      </a:solidFill>
                      <a:effectLst/>
                      <a:uLnTx/>
                      <a:uFillTx/>
                      <a:latin typeface="Avenir Next" panose="020B0503020202020204" pitchFamily="34" charset="0"/>
                      <a:ea typeface="+mn-ea"/>
                      <a:cs typeface="Arial" panose="020B0604020202020204" pitchFamily="34" charset="0"/>
                    </a:rPr>
                    <a:t>Processing-Near-Vault</a:t>
                  </a:r>
                </a:p>
              </p:txBody>
            </p:sp>
            <p:sp>
              <p:nvSpPr>
                <p:cNvPr id="20" name="Rectangle 19">
                  <a:extLst>
                    <a:ext uri="{FF2B5EF4-FFF2-40B4-BE49-F238E27FC236}">
                      <a16:creationId xmlns:a16="http://schemas.microsoft.com/office/drawing/2014/main" id="{325CA127-B522-9490-D11E-55ECDC18FD34}"/>
                    </a:ext>
                  </a:extLst>
                </p:cNvPr>
                <p:cNvSpPr/>
                <p:nvPr/>
              </p:nvSpPr>
              <p:spPr>
                <a:xfrm>
                  <a:off x="1053260" y="2822902"/>
                  <a:ext cx="1988169" cy="2537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t>DRAM Vault</a:t>
                  </a:r>
                </a:p>
              </p:txBody>
            </p:sp>
          </p:grpSp>
          <p:cxnSp>
            <p:nvCxnSpPr>
              <p:cNvPr id="15" name="Straight Connector 14">
                <a:extLst>
                  <a:ext uri="{FF2B5EF4-FFF2-40B4-BE49-F238E27FC236}">
                    <a16:creationId xmlns:a16="http://schemas.microsoft.com/office/drawing/2014/main" id="{AC0D6C40-DFFD-B113-ED53-03458D28C230}"/>
                  </a:ext>
                </a:extLst>
              </p:cNvPr>
              <p:cNvCxnSpPr>
                <a:cxnSpLocks/>
              </p:cNvCxnSpPr>
              <p:nvPr/>
            </p:nvCxnSpPr>
            <p:spPr>
              <a:xfrm flipH="1" flipV="1">
                <a:off x="5510825" y="4228779"/>
                <a:ext cx="860576" cy="2088626"/>
              </a:xfrm>
              <a:prstGeom prst="line">
                <a:avLst/>
              </a:prstGeom>
              <a:noFill/>
              <a:ln w="9525" cap="flat" cmpd="sng" algn="ctr">
                <a:solidFill>
                  <a:sysClr val="windowText" lastClr="000000"/>
                </a:solidFill>
                <a:prstDash val="dash"/>
                <a:miter lim="800000"/>
              </a:ln>
              <a:effectLst/>
            </p:spPr>
          </p:cxnSp>
          <p:cxnSp>
            <p:nvCxnSpPr>
              <p:cNvPr id="16" name="Straight Connector 15">
                <a:extLst>
                  <a:ext uri="{FF2B5EF4-FFF2-40B4-BE49-F238E27FC236}">
                    <a16:creationId xmlns:a16="http://schemas.microsoft.com/office/drawing/2014/main" id="{470CF9C2-B37E-0934-0487-BAA32C8693A0}"/>
                  </a:ext>
                </a:extLst>
              </p:cNvPr>
              <p:cNvCxnSpPr>
                <a:cxnSpLocks/>
              </p:cNvCxnSpPr>
              <p:nvPr/>
            </p:nvCxnSpPr>
            <p:spPr>
              <a:xfrm flipH="1">
                <a:off x="5650745" y="3837207"/>
                <a:ext cx="682204" cy="198946"/>
              </a:xfrm>
              <a:prstGeom prst="line">
                <a:avLst/>
              </a:prstGeom>
              <a:noFill/>
              <a:ln w="9525" cap="flat" cmpd="sng" algn="ctr">
                <a:solidFill>
                  <a:sysClr val="windowText" lastClr="000000"/>
                </a:solidFill>
                <a:prstDash val="dash"/>
                <a:miter lim="800000"/>
              </a:ln>
              <a:effectLst/>
            </p:spPr>
          </p:cxnSp>
        </p:grpSp>
      </p:grpSp>
      <p:sp>
        <p:nvSpPr>
          <p:cNvPr id="141" name="Rectangle 140">
            <a:extLst>
              <a:ext uri="{FF2B5EF4-FFF2-40B4-BE49-F238E27FC236}">
                <a16:creationId xmlns:a16="http://schemas.microsoft.com/office/drawing/2014/main" id="{2246A472-210E-CEAC-295A-C13F92DC8622}"/>
              </a:ext>
            </a:extLst>
          </p:cNvPr>
          <p:cNvSpPr/>
          <p:nvPr/>
        </p:nvSpPr>
        <p:spPr>
          <a:xfrm>
            <a:off x="92148" y="1271437"/>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Two main approaches for Processing-in-Memory:</a:t>
            </a:r>
          </a:p>
        </p:txBody>
      </p:sp>
      <p:grpSp>
        <p:nvGrpSpPr>
          <p:cNvPr id="142" name="Group 141">
            <a:extLst>
              <a:ext uri="{FF2B5EF4-FFF2-40B4-BE49-F238E27FC236}">
                <a16:creationId xmlns:a16="http://schemas.microsoft.com/office/drawing/2014/main" id="{CA861C42-B756-6464-B41B-453233FC275B}"/>
              </a:ext>
            </a:extLst>
          </p:cNvPr>
          <p:cNvGrpSpPr/>
          <p:nvPr/>
        </p:nvGrpSpPr>
        <p:grpSpPr>
          <a:xfrm>
            <a:off x="169011" y="1667303"/>
            <a:ext cx="9448800" cy="874934"/>
            <a:chOff x="568179" y="3421559"/>
            <a:chExt cx="8407213" cy="883480"/>
          </a:xfrm>
        </p:grpSpPr>
        <p:sp>
          <p:nvSpPr>
            <p:cNvPr id="143" name="TextBox 142">
              <a:extLst>
                <a:ext uri="{FF2B5EF4-FFF2-40B4-BE49-F238E27FC236}">
                  <a16:creationId xmlns:a16="http://schemas.microsoft.com/office/drawing/2014/main" id="{1691201B-09D1-ACFB-AE9A-44C6E956EC16}"/>
                </a:ext>
              </a:extLst>
            </p:cNvPr>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1</a:t>
              </a:r>
            </a:p>
          </p:txBody>
        </p:sp>
        <p:sp>
          <p:nvSpPr>
            <p:cNvPr id="144" name="TextBox 143">
              <a:extLst>
                <a:ext uri="{FF2B5EF4-FFF2-40B4-BE49-F238E27FC236}">
                  <a16:creationId xmlns:a16="http://schemas.microsoft.com/office/drawing/2014/main" id="{B120920D-6FD2-C5BC-6413-DBE726B90E98}"/>
                </a:ext>
              </a:extLst>
            </p:cNvPr>
            <p:cNvSpPr txBox="1"/>
            <p:nvPr/>
          </p:nvSpPr>
          <p:spPr>
            <a:xfrm>
              <a:off x="974390" y="3528082"/>
              <a:ext cx="8001002" cy="776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E16161"/>
                  </a:solidFill>
                  <a:effectLst/>
                  <a:uLnTx/>
                  <a:uFillTx/>
                  <a:latin typeface="Avenir Next" panose="020B0503020202020204" pitchFamily="34" charset="0"/>
                  <a:ea typeface="+mn-ea"/>
                  <a:cs typeface="Gill Sans MT"/>
                </a:rPr>
                <a:t>Processing-</a:t>
              </a:r>
              <a:r>
                <a:rPr kumimoji="0" lang="en-US" sz="2200" b="1" i="0" u="sng" strike="noStrike" kern="1200" cap="none" spc="0" normalizeH="0" baseline="0" noProof="0" dirty="0">
                  <a:ln>
                    <a:noFill/>
                  </a:ln>
                  <a:solidFill>
                    <a:srgbClr val="E16161"/>
                  </a:solidFill>
                  <a:effectLst/>
                  <a:uLnTx/>
                  <a:uFillTx/>
                  <a:latin typeface="Avenir Next" panose="020B0503020202020204" pitchFamily="34" charset="0"/>
                  <a:ea typeface="+mn-ea"/>
                  <a:cs typeface="Gill Sans MT"/>
                </a:rPr>
                <a:t>Near</a:t>
              </a:r>
              <a:r>
                <a:rPr kumimoji="0" lang="en-US" sz="2200" b="1" i="0" u="none" strike="noStrike" kern="1200" cap="none" spc="0" normalizeH="0" baseline="0" noProof="0" dirty="0">
                  <a:ln>
                    <a:noFill/>
                  </a:ln>
                  <a:solidFill>
                    <a:srgbClr val="E16161"/>
                  </a:solidFill>
                  <a:effectLst/>
                  <a:uLnTx/>
                  <a:uFillTx/>
                  <a:latin typeface="Avenir Next" panose="020B0503020202020204" pitchFamily="34" charset="0"/>
                  <a:ea typeface="+mn-ea"/>
                  <a:cs typeface="Gill Sans MT"/>
                </a:rPr>
                <a:t>-Memory</a:t>
              </a:r>
              <a:r>
                <a:rPr kumimoji="0" lang="en-US" sz="2200" b="0" i="0" u="none" strike="noStrike" kern="1200" cap="none" spc="0" normalizeH="0" baseline="0" noProof="0" dirty="0">
                  <a:ln>
                    <a:noFill/>
                  </a:ln>
                  <a:solidFill>
                    <a:srgbClr val="1F497D"/>
                  </a:solidFill>
                  <a:effectLst/>
                  <a:uLnTx/>
                  <a:uFillTx/>
                  <a:latin typeface="Avenir Next" panose="020B0503020202020204" pitchFamily="34" charset="0"/>
                  <a:ea typeface="+mn-ea"/>
                  <a:cs typeface="Gill Sans MT"/>
                </a:rPr>
                <a:t>: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PIM</a:t>
              </a: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 </a:t>
              </a:r>
              <a:r>
                <a:rPr kumimoji="0" lang="en-US" sz="2200" b="0" i="0" u="none" strike="noStrike" kern="1200" cap="none" spc="0" normalizeH="0" baseline="0" noProof="0" dirty="0">
                  <a:ln>
                    <a:noFill/>
                  </a:ln>
                  <a:solidFill>
                    <a:srgbClr val="E16161"/>
                  </a:solidFill>
                  <a:effectLst/>
                  <a:uLnTx/>
                  <a:uFillTx/>
                  <a:latin typeface="Avenir Next" panose="020B0503020202020204" pitchFamily="34" charset="0"/>
                  <a:ea typeface="+mn-ea"/>
                  <a:cs typeface="Gill Sans MT"/>
                </a:rPr>
                <a:t>logic is added</a:t>
              </a:r>
              <a:r>
                <a:rPr kumimoji="0" lang="en-US" sz="2200" b="0" i="0" u="none" strike="noStrike" kern="1200" cap="none" spc="0" normalizeH="0" baseline="0" noProof="0" dirty="0">
                  <a:ln>
                    <a:noFill/>
                  </a:ln>
                  <a:solidFill>
                    <a:srgbClr val="FF595E"/>
                  </a:solidFill>
                  <a:effectLst/>
                  <a:uLnTx/>
                  <a:uFillTx/>
                  <a:latin typeface="Avenir Next" panose="020B0503020202020204" pitchFamily="34" charset="0"/>
                  <a:ea typeface="+mn-ea"/>
                  <a:cs typeface="Gill Sans MT"/>
                </a:rPr>
                <a:t>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to the </a:t>
              </a:r>
              <a:r>
                <a:rPr kumimoji="0" lang="en-US" sz="2200" b="0" i="0" u="none" strike="noStrike" kern="1200" cap="none" spc="0" normalizeH="0" baseline="0" noProof="0" dirty="0">
                  <a:ln>
                    <a:noFill/>
                  </a:ln>
                  <a:solidFill>
                    <a:srgbClr val="E16161"/>
                  </a:solidFill>
                  <a:effectLst/>
                  <a:uLnTx/>
                  <a:uFillTx/>
                  <a:latin typeface="Avenir Next" panose="020B0503020202020204" pitchFamily="34" charset="0"/>
                  <a:ea typeface="+mn-ea"/>
                  <a:cs typeface="Gill Sans MT"/>
                </a:rPr>
                <a:t>same die as memory</a:t>
              </a: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or to the </a:t>
              </a:r>
              <a:r>
                <a:rPr kumimoji="0" lang="en-US" sz="2200" b="0" i="0" u="none" strike="noStrike" kern="1200" cap="none" spc="0" normalizeH="0" baseline="0" noProof="0" dirty="0">
                  <a:ln>
                    <a:noFill/>
                  </a:ln>
                  <a:solidFill>
                    <a:srgbClr val="E16161"/>
                  </a:solidFill>
                  <a:effectLst/>
                  <a:uLnTx/>
                  <a:uFillTx/>
                  <a:latin typeface="Avenir Next" panose="020B0503020202020204" pitchFamily="34" charset="0"/>
                  <a:ea typeface="+mn-ea"/>
                  <a:cs typeface="Gill Sans MT"/>
                </a:rPr>
                <a:t>logic layer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of 3D-stacked memory</a:t>
              </a:r>
            </a:p>
          </p:txBody>
        </p:sp>
      </p:grpSp>
      <p:grpSp>
        <p:nvGrpSpPr>
          <p:cNvPr id="145" name="Group 144">
            <a:extLst>
              <a:ext uri="{FF2B5EF4-FFF2-40B4-BE49-F238E27FC236}">
                <a16:creationId xmlns:a16="http://schemas.microsoft.com/office/drawing/2014/main" id="{D3F8991A-89D3-1EAE-A333-DB22CA481894}"/>
              </a:ext>
            </a:extLst>
          </p:cNvPr>
          <p:cNvGrpSpPr/>
          <p:nvPr/>
        </p:nvGrpSpPr>
        <p:grpSpPr>
          <a:xfrm>
            <a:off x="169011" y="2529949"/>
            <a:ext cx="9144000" cy="848609"/>
            <a:chOff x="406767" y="3421560"/>
            <a:chExt cx="8475011" cy="856896"/>
          </a:xfrm>
        </p:grpSpPr>
        <p:sp>
          <p:nvSpPr>
            <p:cNvPr id="146" name="TextBox 145">
              <a:extLst>
                <a:ext uri="{FF2B5EF4-FFF2-40B4-BE49-F238E27FC236}">
                  <a16:creationId xmlns:a16="http://schemas.microsoft.com/office/drawing/2014/main" id="{E6D8A42F-A19F-FC2C-2748-55631161CD29}"/>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2</a:t>
              </a:r>
            </a:p>
          </p:txBody>
        </p:sp>
        <p:sp>
          <p:nvSpPr>
            <p:cNvPr id="147" name="TextBox 146">
              <a:extLst>
                <a:ext uri="{FF2B5EF4-FFF2-40B4-BE49-F238E27FC236}">
                  <a16:creationId xmlns:a16="http://schemas.microsoft.com/office/drawing/2014/main" id="{6E987BB1-B568-485D-558D-86BC9451A2BF}"/>
                </a:ext>
              </a:extLst>
            </p:cNvPr>
            <p:cNvSpPr txBox="1"/>
            <p:nvPr/>
          </p:nvSpPr>
          <p:spPr>
            <a:xfrm>
              <a:off x="880776" y="3501501"/>
              <a:ext cx="8001002" cy="776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Processing-</a:t>
              </a:r>
              <a:r>
                <a:rPr kumimoji="0" lang="en-US" sz="2200" b="1" i="0" u="sng"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Using</a:t>
              </a:r>
              <a:r>
                <a:rPr kumimoji="0" lang="en-US" sz="2200" b="1"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-Memory</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 uses the </a:t>
              </a:r>
              <a:r>
                <a:rPr kumimoji="0" lang="en-US" sz="2200" b="0"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operational principles of </a:t>
              </a:r>
              <a:br>
                <a:rPr kumimoji="0" lang="en-US" sz="2200" b="0"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br>
              <a:r>
                <a:rPr kumimoji="0" lang="en-US" sz="2200" b="0"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memory cells</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 to perform computation</a:t>
              </a:r>
            </a:p>
          </p:txBody>
        </p:sp>
      </p:grpSp>
      <p:grpSp>
        <p:nvGrpSpPr>
          <p:cNvPr id="148" name="Group 147">
            <a:extLst>
              <a:ext uri="{FF2B5EF4-FFF2-40B4-BE49-F238E27FC236}">
                <a16:creationId xmlns:a16="http://schemas.microsoft.com/office/drawing/2014/main" id="{448AD135-6F6C-B89D-25B0-F05E0413A8CB}"/>
              </a:ext>
            </a:extLst>
          </p:cNvPr>
          <p:cNvGrpSpPr/>
          <p:nvPr/>
        </p:nvGrpSpPr>
        <p:grpSpPr>
          <a:xfrm>
            <a:off x="6474270" y="3990552"/>
            <a:ext cx="2310105" cy="2244814"/>
            <a:chOff x="6505615" y="3874932"/>
            <a:chExt cx="2310105" cy="2244814"/>
          </a:xfrm>
        </p:grpSpPr>
        <p:sp>
          <p:nvSpPr>
            <p:cNvPr id="149" name="TextBox 148">
              <a:extLst>
                <a:ext uri="{FF2B5EF4-FFF2-40B4-BE49-F238E27FC236}">
                  <a16:creationId xmlns:a16="http://schemas.microsoft.com/office/drawing/2014/main" id="{CA545588-4C02-7CBA-AD69-83B70DC72DFA}"/>
                </a:ext>
              </a:extLst>
            </p:cNvPr>
            <p:cNvSpPr txBox="1"/>
            <p:nvPr/>
          </p:nvSpPr>
          <p:spPr>
            <a:xfrm>
              <a:off x="7136275" y="3874932"/>
              <a:ext cx="1679445" cy="430887"/>
            </a:xfrm>
            <a:prstGeom prst="rect">
              <a:avLst/>
            </a:prstGeom>
            <a:noFill/>
            <a:ln>
              <a:noFill/>
              <a:prstDash val="dash"/>
            </a:ln>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694C93"/>
                  </a:solidFill>
                  <a:effectLst/>
                  <a:uLnTx/>
                  <a:uFillTx/>
                  <a:latin typeface="Avenir Next" panose="020B0503020202020204" pitchFamily="34" charset="0"/>
                  <a:ea typeface="+mn-ea"/>
                  <a:cs typeface="Arial" panose="020B0604020202020204" pitchFamily="34" charset="0"/>
                </a:rPr>
                <a:t>Processing-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694C93"/>
                  </a:solidFill>
                  <a:effectLst/>
                  <a:uLnTx/>
                  <a:uFillTx/>
                  <a:latin typeface="Avenir Next" panose="020B0503020202020204" pitchFamily="34" charset="0"/>
                  <a:ea typeface="+mn-ea"/>
                  <a:cs typeface="Arial" panose="020B0604020202020204" pitchFamily="34" charset="0"/>
                </a:rPr>
                <a:t>Using-DRAM</a:t>
              </a:r>
            </a:p>
          </p:txBody>
        </p:sp>
        <p:grpSp>
          <p:nvGrpSpPr>
            <p:cNvPr id="152" name="Group 151">
              <a:extLst>
                <a:ext uri="{FF2B5EF4-FFF2-40B4-BE49-F238E27FC236}">
                  <a16:creationId xmlns:a16="http://schemas.microsoft.com/office/drawing/2014/main" id="{9FF44942-01EF-027A-084E-4AE7906FD9C1}"/>
                </a:ext>
              </a:extLst>
            </p:cNvPr>
            <p:cNvGrpSpPr/>
            <p:nvPr/>
          </p:nvGrpSpPr>
          <p:grpSpPr>
            <a:xfrm>
              <a:off x="6505615" y="4269171"/>
              <a:ext cx="2072910" cy="1850575"/>
              <a:chOff x="6505615" y="4269171"/>
              <a:chExt cx="2072910" cy="1850575"/>
            </a:xfrm>
          </p:grpSpPr>
          <p:sp>
            <p:nvSpPr>
              <p:cNvPr id="153" name="Trapezoid 152">
                <a:extLst>
                  <a:ext uri="{FF2B5EF4-FFF2-40B4-BE49-F238E27FC236}">
                    <a16:creationId xmlns:a16="http://schemas.microsoft.com/office/drawing/2014/main" id="{33DF1A2A-722C-9A7D-E444-E776E9E2AC7B}"/>
                  </a:ext>
                </a:extLst>
              </p:cNvPr>
              <p:cNvSpPr/>
              <p:nvPr/>
            </p:nvSpPr>
            <p:spPr>
              <a:xfrm rot="16200000">
                <a:off x="5839693" y="4935093"/>
                <a:ext cx="1581693" cy="249849"/>
              </a:xfrm>
              <a:prstGeom prst="trapezoid">
                <a:avLst>
                  <a:gd name="adj" fmla="val 82574"/>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cxnSp>
            <p:nvCxnSpPr>
              <p:cNvPr id="154" name="Straight Connector 153">
                <a:extLst>
                  <a:ext uri="{FF2B5EF4-FFF2-40B4-BE49-F238E27FC236}">
                    <a16:creationId xmlns:a16="http://schemas.microsoft.com/office/drawing/2014/main" id="{57EA2218-B401-C869-13CE-99CEB1CF53BC}"/>
                  </a:ext>
                </a:extLst>
              </p:cNvPr>
              <p:cNvCxnSpPr>
                <a:cxnSpLocks/>
                <a:endCxn id="167" idx="0"/>
              </p:cNvCxnSpPr>
              <p:nvPr/>
            </p:nvCxnSpPr>
            <p:spPr>
              <a:xfrm>
                <a:off x="6936106" y="4634507"/>
                <a:ext cx="133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A3B5543-34C8-1456-07F0-EA99DEC4990D}"/>
                  </a:ext>
                </a:extLst>
              </p:cNvPr>
              <p:cNvCxnSpPr>
                <a:cxnSpLocks/>
                <a:endCxn id="200" idx="0"/>
              </p:cNvCxnSpPr>
              <p:nvPr/>
            </p:nvCxnSpPr>
            <p:spPr>
              <a:xfrm>
                <a:off x="6936106" y="5514107"/>
                <a:ext cx="133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F487461-57BE-B43D-2768-BA31AB15AAA9}"/>
                  </a:ext>
                </a:extLst>
              </p:cNvPr>
              <p:cNvCxnSpPr>
                <a:cxnSpLocks/>
              </p:cNvCxnSpPr>
              <p:nvPr/>
            </p:nvCxnSpPr>
            <p:spPr>
              <a:xfrm>
                <a:off x="6936106" y="4516136"/>
                <a:ext cx="0" cy="11153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5FBF352-A54E-F034-993F-362B41AAABC1}"/>
                  </a:ext>
                </a:extLst>
              </p:cNvPr>
              <p:cNvCxnSpPr>
                <a:cxnSpLocks/>
                <a:stCxn id="153" idx="2"/>
              </p:cNvCxnSpPr>
              <p:nvPr/>
            </p:nvCxnSpPr>
            <p:spPr>
              <a:xfrm>
                <a:off x="6755464" y="5060017"/>
                <a:ext cx="1653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0231C7BD-7972-6953-937C-8B49A2B39B21}"/>
                  </a:ext>
                </a:extLst>
              </p:cNvPr>
              <p:cNvGrpSpPr/>
              <p:nvPr/>
            </p:nvGrpSpPr>
            <p:grpSpPr>
              <a:xfrm>
                <a:off x="7069492" y="4319864"/>
                <a:ext cx="1509033" cy="1799882"/>
                <a:chOff x="7069492" y="4319864"/>
                <a:chExt cx="1509033" cy="1799882"/>
              </a:xfrm>
            </p:grpSpPr>
            <p:grpSp>
              <p:nvGrpSpPr>
                <p:cNvPr id="159" name="Group 158">
                  <a:extLst>
                    <a:ext uri="{FF2B5EF4-FFF2-40B4-BE49-F238E27FC236}">
                      <a16:creationId xmlns:a16="http://schemas.microsoft.com/office/drawing/2014/main" id="{EAAC9EE5-1E0D-17C7-B721-1C364D2EC821}"/>
                    </a:ext>
                  </a:extLst>
                </p:cNvPr>
                <p:cNvGrpSpPr/>
                <p:nvPr/>
              </p:nvGrpSpPr>
              <p:grpSpPr>
                <a:xfrm>
                  <a:off x="7069492" y="5200300"/>
                  <a:ext cx="1509033" cy="919446"/>
                  <a:chOff x="4697310" y="1380763"/>
                  <a:chExt cx="1347890" cy="796381"/>
                </a:xfrm>
              </p:grpSpPr>
              <p:grpSp>
                <p:nvGrpSpPr>
                  <p:cNvPr id="199" name="Group 198">
                    <a:extLst>
                      <a:ext uri="{FF2B5EF4-FFF2-40B4-BE49-F238E27FC236}">
                        <a16:creationId xmlns:a16="http://schemas.microsoft.com/office/drawing/2014/main" id="{391BBB7C-B515-323E-6632-96F43ADB5DF8}"/>
                      </a:ext>
                    </a:extLst>
                  </p:cNvPr>
                  <p:cNvGrpSpPr/>
                  <p:nvPr/>
                </p:nvGrpSpPr>
                <p:grpSpPr>
                  <a:xfrm>
                    <a:off x="4961468" y="1380763"/>
                    <a:ext cx="1083732" cy="796381"/>
                    <a:chOff x="4961468" y="1380763"/>
                    <a:chExt cx="1083732" cy="796381"/>
                  </a:xfrm>
                </p:grpSpPr>
                <p:sp>
                  <p:nvSpPr>
                    <p:cNvPr id="204" name="Rectangle 203">
                      <a:extLst>
                        <a:ext uri="{FF2B5EF4-FFF2-40B4-BE49-F238E27FC236}">
                          <a16:creationId xmlns:a16="http://schemas.microsoft.com/office/drawing/2014/main" id="{FDF51636-E86B-63C9-D94B-0090FB49B011}"/>
                        </a:ext>
                      </a:extLst>
                    </p:cNvPr>
                    <p:cNvSpPr/>
                    <p:nvPr/>
                  </p:nvSpPr>
                  <p:spPr>
                    <a:xfrm>
                      <a:off x="4961468" y="1380763"/>
                      <a:ext cx="1083732" cy="5930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nvGrpSpPr>
                    <p:cNvPr id="205" name="Group 204">
                      <a:extLst>
                        <a:ext uri="{FF2B5EF4-FFF2-40B4-BE49-F238E27FC236}">
                          <a16:creationId xmlns:a16="http://schemas.microsoft.com/office/drawing/2014/main" id="{04DA0B64-7A3A-9D42-D65B-E67F444E9D9E}"/>
                        </a:ext>
                      </a:extLst>
                    </p:cNvPr>
                    <p:cNvGrpSpPr/>
                    <p:nvPr/>
                  </p:nvGrpSpPr>
                  <p:grpSpPr>
                    <a:xfrm>
                      <a:off x="4994689" y="1414865"/>
                      <a:ext cx="996193" cy="762279"/>
                      <a:chOff x="4994689" y="1414865"/>
                      <a:chExt cx="996193" cy="762279"/>
                    </a:xfrm>
                  </p:grpSpPr>
                  <p:cxnSp>
                    <p:nvCxnSpPr>
                      <p:cNvPr id="206" name="Straight Connector 205">
                        <a:extLst>
                          <a:ext uri="{FF2B5EF4-FFF2-40B4-BE49-F238E27FC236}">
                            <a16:creationId xmlns:a16="http://schemas.microsoft.com/office/drawing/2014/main" id="{88D21BA5-C538-F9DB-C920-42AA337CA408}"/>
                          </a:ext>
                        </a:extLst>
                      </p:cNvPr>
                      <p:cNvCxnSpPr>
                        <a:cxnSpLocks/>
                        <a:stCxn id="217" idx="2"/>
                        <a:endCxn id="221" idx="6"/>
                      </p:cNvCxnSpPr>
                      <p:nvPr/>
                    </p:nvCxnSpPr>
                    <p:spPr>
                      <a:xfrm flipV="1">
                        <a:off x="4995336" y="1676639"/>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84734EF-EA9B-81B9-466F-E77E17701993}"/>
                          </a:ext>
                        </a:extLst>
                      </p:cNvPr>
                      <p:cNvCxnSpPr>
                        <a:cxnSpLocks/>
                        <a:stCxn id="218" idx="2"/>
                        <a:endCxn id="222" idx="6"/>
                      </p:cNvCxnSpPr>
                      <p:nvPr/>
                    </p:nvCxnSpPr>
                    <p:spPr>
                      <a:xfrm flipV="1">
                        <a:off x="4995335" y="1856558"/>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2B6B5A4C-E452-2DB6-7D01-CE5495E427E3}"/>
                          </a:ext>
                        </a:extLst>
                      </p:cNvPr>
                      <p:cNvCxnSpPr>
                        <a:cxnSpLocks/>
                        <a:stCxn id="219" idx="2"/>
                        <a:endCxn id="223" idx="6"/>
                      </p:cNvCxnSpPr>
                      <p:nvPr/>
                    </p:nvCxnSpPr>
                    <p:spPr>
                      <a:xfrm flipV="1">
                        <a:off x="4994689" y="1496974"/>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9" name="Group 208">
                        <a:extLst>
                          <a:ext uri="{FF2B5EF4-FFF2-40B4-BE49-F238E27FC236}">
                            <a16:creationId xmlns:a16="http://schemas.microsoft.com/office/drawing/2014/main" id="{969EFD6A-4718-A89C-64E9-93CD22238F0E}"/>
                          </a:ext>
                        </a:extLst>
                      </p:cNvPr>
                      <p:cNvGrpSpPr/>
                      <p:nvPr/>
                    </p:nvGrpSpPr>
                    <p:grpSpPr>
                      <a:xfrm>
                        <a:off x="5204995" y="1424282"/>
                        <a:ext cx="146030" cy="752862"/>
                        <a:chOff x="5204995" y="1424282"/>
                        <a:chExt cx="146030" cy="752862"/>
                      </a:xfrm>
                    </p:grpSpPr>
                    <p:cxnSp>
                      <p:nvCxnSpPr>
                        <p:cNvPr id="228" name="Straight Connector 227">
                          <a:extLst>
                            <a:ext uri="{FF2B5EF4-FFF2-40B4-BE49-F238E27FC236}">
                              <a16:creationId xmlns:a16="http://schemas.microsoft.com/office/drawing/2014/main" id="{31838316-2D43-945B-3A20-93A9C4CD132A}"/>
                            </a:ext>
                          </a:extLst>
                        </p:cNvPr>
                        <p:cNvCxnSpPr>
                          <a:cxnSpLocks/>
                          <a:stCxn id="231" idx="0"/>
                        </p:cNvCxnSpPr>
                        <p:nvPr/>
                      </p:nvCxnSpPr>
                      <p:spPr>
                        <a:xfrm>
                          <a:off x="5277687" y="1424282"/>
                          <a:ext cx="0" cy="7528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Oval 228">
                          <a:extLst>
                            <a:ext uri="{FF2B5EF4-FFF2-40B4-BE49-F238E27FC236}">
                              <a16:creationId xmlns:a16="http://schemas.microsoft.com/office/drawing/2014/main" id="{CED4FA0A-9D9C-83B4-8F81-F2E7FB6FD6CE}"/>
                            </a:ext>
                          </a:extLst>
                        </p:cNvPr>
                        <p:cNvSpPr/>
                        <p:nvPr/>
                      </p:nvSpPr>
                      <p:spPr>
                        <a:xfrm>
                          <a:off x="5205642" y="1603947"/>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30" name="Oval 229">
                          <a:extLst>
                            <a:ext uri="{FF2B5EF4-FFF2-40B4-BE49-F238E27FC236}">
                              <a16:creationId xmlns:a16="http://schemas.microsoft.com/office/drawing/2014/main" id="{D4C45ABF-DC25-A4C0-4D76-33380F79A5E8}"/>
                            </a:ext>
                          </a:extLst>
                        </p:cNvPr>
                        <p:cNvSpPr/>
                        <p:nvPr/>
                      </p:nvSpPr>
                      <p:spPr>
                        <a:xfrm>
                          <a:off x="5205641" y="1783866"/>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31" name="Oval 230">
                          <a:extLst>
                            <a:ext uri="{FF2B5EF4-FFF2-40B4-BE49-F238E27FC236}">
                              <a16:creationId xmlns:a16="http://schemas.microsoft.com/office/drawing/2014/main" id="{8D5A55F7-926F-F40E-FC2D-AA0790808A35}"/>
                            </a:ext>
                          </a:extLst>
                        </p:cNvPr>
                        <p:cNvSpPr/>
                        <p:nvPr/>
                      </p:nvSpPr>
                      <p:spPr>
                        <a:xfrm>
                          <a:off x="5204995" y="1424282"/>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210" name="Group 209">
                        <a:extLst>
                          <a:ext uri="{FF2B5EF4-FFF2-40B4-BE49-F238E27FC236}">
                            <a16:creationId xmlns:a16="http://schemas.microsoft.com/office/drawing/2014/main" id="{2240EB8B-5B86-1D61-0A70-7FBFD77A07F0}"/>
                          </a:ext>
                        </a:extLst>
                      </p:cNvPr>
                      <p:cNvGrpSpPr/>
                      <p:nvPr/>
                    </p:nvGrpSpPr>
                    <p:grpSpPr>
                      <a:xfrm>
                        <a:off x="5419036" y="1419988"/>
                        <a:ext cx="146030" cy="757156"/>
                        <a:chOff x="5204995" y="1424282"/>
                        <a:chExt cx="146030" cy="757156"/>
                      </a:xfrm>
                    </p:grpSpPr>
                    <p:cxnSp>
                      <p:nvCxnSpPr>
                        <p:cNvPr id="224" name="Straight Connector 223">
                          <a:extLst>
                            <a:ext uri="{FF2B5EF4-FFF2-40B4-BE49-F238E27FC236}">
                              <a16:creationId xmlns:a16="http://schemas.microsoft.com/office/drawing/2014/main" id="{66C4C24C-9A57-262C-0016-04952F52AD66}"/>
                            </a:ext>
                          </a:extLst>
                        </p:cNvPr>
                        <p:cNvCxnSpPr>
                          <a:cxnSpLocks/>
                          <a:stCxn id="227" idx="0"/>
                        </p:cNvCxnSpPr>
                        <p:nvPr/>
                      </p:nvCxnSpPr>
                      <p:spPr>
                        <a:xfrm>
                          <a:off x="5277687" y="1424282"/>
                          <a:ext cx="0" cy="75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38DE10E1-DD0A-26A8-932D-6C8603ABE3BA}"/>
                            </a:ext>
                          </a:extLst>
                        </p:cNvPr>
                        <p:cNvSpPr/>
                        <p:nvPr/>
                      </p:nvSpPr>
                      <p:spPr>
                        <a:xfrm>
                          <a:off x="5205642" y="1603947"/>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26" name="Oval 225">
                          <a:extLst>
                            <a:ext uri="{FF2B5EF4-FFF2-40B4-BE49-F238E27FC236}">
                              <a16:creationId xmlns:a16="http://schemas.microsoft.com/office/drawing/2014/main" id="{8BBA384A-FD4C-4165-2130-5ABFF158755A}"/>
                            </a:ext>
                          </a:extLst>
                        </p:cNvPr>
                        <p:cNvSpPr/>
                        <p:nvPr/>
                      </p:nvSpPr>
                      <p:spPr>
                        <a:xfrm>
                          <a:off x="5205641" y="1783866"/>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27" name="Oval 226">
                          <a:extLst>
                            <a:ext uri="{FF2B5EF4-FFF2-40B4-BE49-F238E27FC236}">
                              <a16:creationId xmlns:a16="http://schemas.microsoft.com/office/drawing/2014/main" id="{59C42B11-9842-E329-11E3-96DA5F8289EF}"/>
                            </a:ext>
                          </a:extLst>
                        </p:cNvPr>
                        <p:cNvSpPr/>
                        <p:nvPr/>
                      </p:nvSpPr>
                      <p:spPr>
                        <a:xfrm>
                          <a:off x="5204995" y="1424282"/>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211" name="Oval 210">
                        <a:extLst>
                          <a:ext uri="{FF2B5EF4-FFF2-40B4-BE49-F238E27FC236}">
                            <a16:creationId xmlns:a16="http://schemas.microsoft.com/office/drawing/2014/main" id="{92EDE11A-28DD-F3B4-4C7D-A61ACC247FAB}"/>
                          </a:ext>
                        </a:extLst>
                      </p:cNvPr>
                      <p:cNvSpPr/>
                      <p:nvPr/>
                    </p:nvSpPr>
                    <p:spPr>
                      <a:xfrm>
                        <a:off x="5633076" y="1599653"/>
                        <a:ext cx="145383" cy="145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a:t>
                        </a:r>
                      </a:p>
                    </p:txBody>
                  </p:sp>
                  <p:grpSp>
                    <p:nvGrpSpPr>
                      <p:cNvPr id="212" name="Group 211">
                        <a:extLst>
                          <a:ext uri="{FF2B5EF4-FFF2-40B4-BE49-F238E27FC236}">
                            <a16:creationId xmlns:a16="http://schemas.microsoft.com/office/drawing/2014/main" id="{E831BA7D-97A9-48F1-40DC-9477D6B01EB0}"/>
                          </a:ext>
                        </a:extLst>
                      </p:cNvPr>
                      <p:cNvGrpSpPr/>
                      <p:nvPr/>
                    </p:nvGrpSpPr>
                    <p:grpSpPr>
                      <a:xfrm>
                        <a:off x="5844852" y="1424282"/>
                        <a:ext cx="146030" cy="752862"/>
                        <a:chOff x="5204995" y="1424282"/>
                        <a:chExt cx="146030" cy="752862"/>
                      </a:xfrm>
                    </p:grpSpPr>
                    <p:cxnSp>
                      <p:nvCxnSpPr>
                        <p:cNvPr id="220" name="Straight Connector 219">
                          <a:extLst>
                            <a:ext uri="{FF2B5EF4-FFF2-40B4-BE49-F238E27FC236}">
                              <a16:creationId xmlns:a16="http://schemas.microsoft.com/office/drawing/2014/main" id="{A26064B1-CE0C-A884-304A-FEBA8CC87173}"/>
                            </a:ext>
                          </a:extLst>
                        </p:cNvPr>
                        <p:cNvCxnSpPr>
                          <a:cxnSpLocks/>
                          <a:stCxn id="223" idx="0"/>
                        </p:cNvCxnSpPr>
                        <p:nvPr/>
                      </p:nvCxnSpPr>
                      <p:spPr>
                        <a:xfrm>
                          <a:off x="5277687" y="1424282"/>
                          <a:ext cx="0" cy="7528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DA27A7F8-A7A3-94B6-CB12-6B086E5A7FD2}"/>
                            </a:ext>
                          </a:extLst>
                        </p:cNvPr>
                        <p:cNvSpPr/>
                        <p:nvPr/>
                      </p:nvSpPr>
                      <p:spPr>
                        <a:xfrm>
                          <a:off x="5205642" y="1603947"/>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22" name="Oval 221">
                          <a:extLst>
                            <a:ext uri="{FF2B5EF4-FFF2-40B4-BE49-F238E27FC236}">
                              <a16:creationId xmlns:a16="http://schemas.microsoft.com/office/drawing/2014/main" id="{FB447ED3-29DE-FD26-DB3A-49BB85A8C404}"/>
                            </a:ext>
                          </a:extLst>
                        </p:cNvPr>
                        <p:cNvSpPr/>
                        <p:nvPr/>
                      </p:nvSpPr>
                      <p:spPr>
                        <a:xfrm>
                          <a:off x="5205641" y="1783866"/>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23" name="Oval 222">
                          <a:extLst>
                            <a:ext uri="{FF2B5EF4-FFF2-40B4-BE49-F238E27FC236}">
                              <a16:creationId xmlns:a16="http://schemas.microsoft.com/office/drawing/2014/main" id="{8F459794-632D-5DAF-6F00-23BC2C1BB799}"/>
                            </a:ext>
                          </a:extLst>
                        </p:cNvPr>
                        <p:cNvSpPr/>
                        <p:nvPr/>
                      </p:nvSpPr>
                      <p:spPr>
                        <a:xfrm>
                          <a:off x="5204995" y="1424282"/>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213" name="Group 212">
                        <a:extLst>
                          <a:ext uri="{FF2B5EF4-FFF2-40B4-BE49-F238E27FC236}">
                            <a16:creationId xmlns:a16="http://schemas.microsoft.com/office/drawing/2014/main" id="{7FB7E9E9-607E-65BE-9948-9AF84AF83341}"/>
                          </a:ext>
                        </a:extLst>
                      </p:cNvPr>
                      <p:cNvGrpSpPr/>
                      <p:nvPr/>
                    </p:nvGrpSpPr>
                    <p:grpSpPr>
                      <a:xfrm>
                        <a:off x="4994689" y="1429152"/>
                        <a:ext cx="146030" cy="747992"/>
                        <a:chOff x="5204995" y="1424282"/>
                        <a:chExt cx="146030" cy="747992"/>
                      </a:xfrm>
                    </p:grpSpPr>
                    <p:cxnSp>
                      <p:nvCxnSpPr>
                        <p:cNvPr id="216" name="Straight Connector 215">
                          <a:extLst>
                            <a:ext uri="{FF2B5EF4-FFF2-40B4-BE49-F238E27FC236}">
                              <a16:creationId xmlns:a16="http://schemas.microsoft.com/office/drawing/2014/main" id="{C0362FED-F863-B353-DD65-C08218F67039}"/>
                            </a:ext>
                          </a:extLst>
                        </p:cNvPr>
                        <p:cNvCxnSpPr>
                          <a:cxnSpLocks/>
                          <a:stCxn id="219" idx="0"/>
                        </p:cNvCxnSpPr>
                        <p:nvPr/>
                      </p:nvCxnSpPr>
                      <p:spPr>
                        <a:xfrm>
                          <a:off x="5277687" y="1424282"/>
                          <a:ext cx="0" cy="747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79BE26BA-E630-9303-331D-2A373A828574}"/>
                            </a:ext>
                          </a:extLst>
                        </p:cNvPr>
                        <p:cNvSpPr/>
                        <p:nvPr/>
                      </p:nvSpPr>
                      <p:spPr>
                        <a:xfrm>
                          <a:off x="5205642" y="1603947"/>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18" name="Oval 217">
                          <a:extLst>
                            <a:ext uri="{FF2B5EF4-FFF2-40B4-BE49-F238E27FC236}">
                              <a16:creationId xmlns:a16="http://schemas.microsoft.com/office/drawing/2014/main" id="{0E1A1183-BC46-50BE-F976-7CBDF5D1A0BB}"/>
                            </a:ext>
                          </a:extLst>
                        </p:cNvPr>
                        <p:cNvSpPr/>
                        <p:nvPr/>
                      </p:nvSpPr>
                      <p:spPr>
                        <a:xfrm>
                          <a:off x="5205641" y="1783866"/>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19" name="Oval 218">
                          <a:extLst>
                            <a:ext uri="{FF2B5EF4-FFF2-40B4-BE49-F238E27FC236}">
                              <a16:creationId xmlns:a16="http://schemas.microsoft.com/office/drawing/2014/main" id="{6D197176-A524-E762-6297-9ADD6F28450B}"/>
                            </a:ext>
                          </a:extLst>
                        </p:cNvPr>
                        <p:cNvSpPr/>
                        <p:nvPr/>
                      </p:nvSpPr>
                      <p:spPr>
                        <a:xfrm>
                          <a:off x="5204995" y="1424282"/>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214" name="Oval 213">
                        <a:extLst>
                          <a:ext uri="{FF2B5EF4-FFF2-40B4-BE49-F238E27FC236}">
                            <a16:creationId xmlns:a16="http://schemas.microsoft.com/office/drawing/2014/main" id="{CCD4E9E0-0759-7A57-5155-F0C60E0FC5AC}"/>
                          </a:ext>
                        </a:extLst>
                      </p:cNvPr>
                      <p:cNvSpPr/>
                      <p:nvPr/>
                    </p:nvSpPr>
                    <p:spPr>
                      <a:xfrm>
                        <a:off x="5636464" y="1414865"/>
                        <a:ext cx="145383" cy="145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endParaRPr>
                      </a:p>
                    </p:txBody>
                  </p:sp>
                  <p:sp>
                    <p:nvSpPr>
                      <p:cNvPr id="215" name="Oval 214">
                        <a:extLst>
                          <a:ext uri="{FF2B5EF4-FFF2-40B4-BE49-F238E27FC236}">
                            <a16:creationId xmlns:a16="http://schemas.microsoft.com/office/drawing/2014/main" id="{E4CCC99E-F9E8-01D1-D52B-5A44F09EB648}"/>
                          </a:ext>
                        </a:extLst>
                      </p:cNvPr>
                      <p:cNvSpPr/>
                      <p:nvPr/>
                    </p:nvSpPr>
                    <p:spPr>
                      <a:xfrm>
                        <a:off x="5630166" y="1787487"/>
                        <a:ext cx="145383" cy="145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endParaRPr>
                      </a:p>
                    </p:txBody>
                  </p:sp>
                </p:grpSp>
              </p:grpSp>
              <p:sp>
                <p:nvSpPr>
                  <p:cNvPr id="200" name="Trapezoid 199">
                    <a:extLst>
                      <a:ext uri="{FF2B5EF4-FFF2-40B4-BE49-F238E27FC236}">
                        <a16:creationId xmlns:a16="http://schemas.microsoft.com/office/drawing/2014/main" id="{C3269B1D-665A-B842-355A-91A6C313D350}"/>
                      </a:ext>
                    </a:extLst>
                  </p:cNvPr>
                  <p:cNvSpPr/>
                  <p:nvPr/>
                </p:nvSpPr>
                <p:spPr>
                  <a:xfrm rot="16200000">
                    <a:off x="4534878" y="1580684"/>
                    <a:ext cx="487028" cy="162163"/>
                  </a:xfrm>
                  <a:prstGeom prst="trapezoid">
                    <a:avLst>
                      <a:gd name="adj" fmla="val 34124"/>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01" name="Rectangle 200">
                    <a:extLst>
                      <a:ext uri="{FF2B5EF4-FFF2-40B4-BE49-F238E27FC236}">
                        <a16:creationId xmlns:a16="http://schemas.microsoft.com/office/drawing/2014/main" id="{86AF9430-0567-6A8F-8492-68B10A1B6039}"/>
                      </a:ext>
                    </a:extLst>
                  </p:cNvPr>
                  <p:cNvSpPr/>
                  <p:nvPr/>
                </p:nvSpPr>
                <p:spPr>
                  <a:xfrm>
                    <a:off x="4961468" y="1974809"/>
                    <a:ext cx="1083732" cy="11186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cxnSp>
                <p:nvCxnSpPr>
                  <p:cNvPr id="202" name="Straight Connector 201">
                    <a:extLst>
                      <a:ext uri="{FF2B5EF4-FFF2-40B4-BE49-F238E27FC236}">
                        <a16:creationId xmlns:a16="http://schemas.microsoft.com/office/drawing/2014/main" id="{8B46416B-2148-BED3-4AE2-10AD47CA4417}"/>
                      </a:ext>
                    </a:extLst>
                  </p:cNvPr>
                  <p:cNvCxnSpPr>
                    <a:cxnSpLocks/>
                  </p:cNvCxnSpPr>
                  <p:nvPr/>
                </p:nvCxnSpPr>
                <p:spPr>
                  <a:xfrm flipV="1">
                    <a:off x="4852605" y="1560248"/>
                    <a:ext cx="10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304589A4-11B1-FD4F-B3EF-BFDB60A67E3D}"/>
                      </a:ext>
                    </a:extLst>
                  </p:cNvPr>
                  <p:cNvCxnSpPr>
                    <a:cxnSpLocks/>
                  </p:cNvCxnSpPr>
                  <p:nvPr/>
                </p:nvCxnSpPr>
                <p:spPr>
                  <a:xfrm flipV="1">
                    <a:off x="4852605" y="1763683"/>
                    <a:ext cx="10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0" name="Straight Connector 159">
                  <a:extLst>
                    <a:ext uri="{FF2B5EF4-FFF2-40B4-BE49-F238E27FC236}">
                      <a16:creationId xmlns:a16="http://schemas.microsoft.com/office/drawing/2014/main" id="{A20A4F1A-CA51-73D8-0445-0C5E5C507824}"/>
                    </a:ext>
                  </a:extLst>
                </p:cNvPr>
                <p:cNvCxnSpPr>
                  <a:cxnSpLocks/>
                </p:cNvCxnSpPr>
                <p:nvPr/>
              </p:nvCxnSpPr>
              <p:spPr>
                <a:xfrm>
                  <a:off x="8197996" y="6017421"/>
                  <a:ext cx="0" cy="102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855096CD-27BA-D817-D7C7-BDFB9506589E}"/>
                    </a:ext>
                  </a:extLst>
                </p:cNvPr>
                <p:cNvGrpSpPr/>
                <p:nvPr/>
              </p:nvGrpSpPr>
              <p:grpSpPr>
                <a:xfrm>
                  <a:off x="7069492" y="4319864"/>
                  <a:ext cx="1509033" cy="880436"/>
                  <a:chOff x="7069492" y="4319864"/>
                  <a:chExt cx="1509033" cy="880436"/>
                </a:xfrm>
              </p:grpSpPr>
              <p:cxnSp>
                <p:nvCxnSpPr>
                  <p:cNvPr id="162" name="Straight Connector 161">
                    <a:extLst>
                      <a:ext uri="{FF2B5EF4-FFF2-40B4-BE49-F238E27FC236}">
                        <a16:creationId xmlns:a16="http://schemas.microsoft.com/office/drawing/2014/main" id="{8A44072D-085B-74B7-F667-955F6A79FF1E}"/>
                      </a:ext>
                    </a:extLst>
                  </p:cNvPr>
                  <p:cNvCxnSpPr>
                    <a:cxnSpLocks/>
                  </p:cNvCxnSpPr>
                  <p:nvPr/>
                </p:nvCxnSpPr>
                <p:spPr>
                  <a:xfrm>
                    <a:off x="8195254" y="5134860"/>
                    <a:ext cx="0" cy="65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E18F74EB-D3EB-D0ED-1D0D-81DBAC8EE43E}"/>
                      </a:ext>
                    </a:extLst>
                  </p:cNvPr>
                  <p:cNvGrpSpPr/>
                  <p:nvPr/>
                </p:nvGrpSpPr>
                <p:grpSpPr>
                  <a:xfrm>
                    <a:off x="7069492" y="4319864"/>
                    <a:ext cx="1509033" cy="880436"/>
                    <a:chOff x="7069492" y="4319864"/>
                    <a:chExt cx="1509033" cy="880436"/>
                  </a:xfrm>
                </p:grpSpPr>
                <p:grpSp>
                  <p:nvGrpSpPr>
                    <p:cNvPr id="164" name="Group 163">
                      <a:extLst>
                        <a:ext uri="{FF2B5EF4-FFF2-40B4-BE49-F238E27FC236}">
                          <a16:creationId xmlns:a16="http://schemas.microsoft.com/office/drawing/2014/main" id="{77C9E622-3511-E27C-FB81-A0AD36F51F3E}"/>
                        </a:ext>
                      </a:extLst>
                    </p:cNvPr>
                    <p:cNvGrpSpPr/>
                    <p:nvPr/>
                  </p:nvGrpSpPr>
                  <p:grpSpPr>
                    <a:xfrm>
                      <a:off x="7069492" y="4319864"/>
                      <a:ext cx="1509033" cy="880436"/>
                      <a:chOff x="4697310" y="1380763"/>
                      <a:chExt cx="1347890" cy="762593"/>
                    </a:xfrm>
                  </p:grpSpPr>
                  <p:grpSp>
                    <p:nvGrpSpPr>
                      <p:cNvPr id="166" name="Group 165">
                        <a:extLst>
                          <a:ext uri="{FF2B5EF4-FFF2-40B4-BE49-F238E27FC236}">
                            <a16:creationId xmlns:a16="http://schemas.microsoft.com/office/drawing/2014/main" id="{EF8DF4BF-81AD-D8DC-A317-686DBE54361C}"/>
                          </a:ext>
                        </a:extLst>
                      </p:cNvPr>
                      <p:cNvGrpSpPr/>
                      <p:nvPr/>
                    </p:nvGrpSpPr>
                    <p:grpSpPr>
                      <a:xfrm>
                        <a:off x="4961468" y="1380763"/>
                        <a:ext cx="1083732" cy="762593"/>
                        <a:chOff x="4961468" y="1380763"/>
                        <a:chExt cx="1083732" cy="762593"/>
                      </a:xfrm>
                    </p:grpSpPr>
                    <p:sp>
                      <p:nvSpPr>
                        <p:cNvPr id="171" name="Rectangle 170">
                          <a:extLst>
                            <a:ext uri="{FF2B5EF4-FFF2-40B4-BE49-F238E27FC236}">
                              <a16:creationId xmlns:a16="http://schemas.microsoft.com/office/drawing/2014/main" id="{573C131C-D1CC-4A1A-2272-EEB48D69EB4D}"/>
                            </a:ext>
                          </a:extLst>
                        </p:cNvPr>
                        <p:cNvSpPr/>
                        <p:nvPr/>
                      </p:nvSpPr>
                      <p:spPr>
                        <a:xfrm>
                          <a:off x="4961468" y="1380763"/>
                          <a:ext cx="1083732" cy="59308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nvGrpSpPr>
                        <p:cNvPr id="172" name="Group 171">
                          <a:extLst>
                            <a:ext uri="{FF2B5EF4-FFF2-40B4-BE49-F238E27FC236}">
                              <a16:creationId xmlns:a16="http://schemas.microsoft.com/office/drawing/2014/main" id="{41B6E082-21CE-1ADE-276E-9951D041E248}"/>
                            </a:ext>
                          </a:extLst>
                        </p:cNvPr>
                        <p:cNvGrpSpPr/>
                        <p:nvPr/>
                      </p:nvGrpSpPr>
                      <p:grpSpPr>
                        <a:xfrm>
                          <a:off x="4994689" y="1414865"/>
                          <a:ext cx="996193" cy="728491"/>
                          <a:chOff x="4994689" y="1414865"/>
                          <a:chExt cx="996193" cy="728491"/>
                        </a:xfrm>
                      </p:grpSpPr>
                      <p:cxnSp>
                        <p:nvCxnSpPr>
                          <p:cNvPr id="173" name="Straight Connector 172">
                            <a:extLst>
                              <a:ext uri="{FF2B5EF4-FFF2-40B4-BE49-F238E27FC236}">
                                <a16:creationId xmlns:a16="http://schemas.microsoft.com/office/drawing/2014/main" id="{EEBC9874-96BA-2329-8D38-342B5405A4DB}"/>
                              </a:ext>
                            </a:extLst>
                          </p:cNvPr>
                          <p:cNvCxnSpPr>
                            <a:cxnSpLocks/>
                            <a:stCxn id="184" idx="2"/>
                            <a:endCxn id="188" idx="6"/>
                          </p:cNvCxnSpPr>
                          <p:nvPr/>
                        </p:nvCxnSpPr>
                        <p:spPr>
                          <a:xfrm flipV="1">
                            <a:off x="4995336" y="1676639"/>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B623F7D-3796-E2E5-4CDA-4FF442D280F4}"/>
                              </a:ext>
                            </a:extLst>
                          </p:cNvPr>
                          <p:cNvCxnSpPr>
                            <a:cxnSpLocks/>
                            <a:stCxn id="185" idx="2"/>
                            <a:endCxn id="189" idx="6"/>
                          </p:cNvCxnSpPr>
                          <p:nvPr/>
                        </p:nvCxnSpPr>
                        <p:spPr>
                          <a:xfrm flipV="1">
                            <a:off x="4995335" y="1856558"/>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7549A3-A0CE-F0B7-A5C7-29BA8DD03DA7}"/>
                              </a:ext>
                            </a:extLst>
                          </p:cNvPr>
                          <p:cNvCxnSpPr>
                            <a:cxnSpLocks/>
                            <a:stCxn id="186" idx="2"/>
                            <a:endCxn id="190" idx="6"/>
                          </p:cNvCxnSpPr>
                          <p:nvPr/>
                        </p:nvCxnSpPr>
                        <p:spPr>
                          <a:xfrm flipV="1">
                            <a:off x="4994689" y="1496974"/>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E929ED2B-AE9C-757B-ED6E-6B0F1084FE34}"/>
                              </a:ext>
                            </a:extLst>
                          </p:cNvPr>
                          <p:cNvGrpSpPr/>
                          <p:nvPr/>
                        </p:nvGrpSpPr>
                        <p:grpSpPr>
                          <a:xfrm>
                            <a:off x="5204995" y="1424282"/>
                            <a:ext cx="146030" cy="719074"/>
                            <a:chOff x="5204995" y="1424282"/>
                            <a:chExt cx="146030" cy="719074"/>
                          </a:xfrm>
                        </p:grpSpPr>
                        <p:cxnSp>
                          <p:nvCxnSpPr>
                            <p:cNvPr id="195" name="Straight Connector 194">
                              <a:extLst>
                                <a:ext uri="{FF2B5EF4-FFF2-40B4-BE49-F238E27FC236}">
                                  <a16:creationId xmlns:a16="http://schemas.microsoft.com/office/drawing/2014/main" id="{2E2758CD-09E0-4990-A7FC-053C13C2D738}"/>
                                </a:ext>
                              </a:extLst>
                            </p:cNvPr>
                            <p:cNvCxnSpPr>
                              <a:cxnSpLocks/>
                              <a:stCxn id="198" idx="0"/>
                            </p:cNvCxnSpPr>
                            <p:nvPr/>
                          </p:nvCxnSpPr>
                          <p:spPr>
                            <a:xfrm>
                              <a:off x="5277687" y="1424282"/>
                              <a:ext cx="0" cy="719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F36A98A0-52C1-C696-D87D-55BE2B1F4996}"/>
                                </a:ext>
                              </a:extLst>
                            </p:cNvPr>
                            <p:cNvSpPr/>
                            <p:nvPr/>
                          </p:nvSpPr>
                          <p:spPr>
                            <a:xfrm>
                              <a:off x="5205642" y="1603947"/>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7" name="Oval 196">
                              <a:extLst>
                                <a:ext uri="{FF2B5EF4-FFF2-40B4-BE49-F238E27FC236}">
                                  <a16:creationId xmlns:a16="http://schemas.microsoft.com/office/drawing/2014/main" id="{D59026F8-577C-0C6A-D6D5-0D11B6E64393}"/>
                                </a:ext>
                              </a:extLst>
                            </p:cNvPr>
                            <p:cNvSpPr/>
                            <p:nvPr/>
                          </p:nvSpPr>
                          <p:spPr>
                            <a:xfrm>
                              <a:off x="5205641" y="1783866"/>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8" name="Oval 197">
                              <a:extLst>
                                <a:ext uri="{FF2B5EF4-FFF2-40B4-BE49-F238E27FC236}">
                                  <a16:creationId xmlns:a16="http://schemas.microsoft.com/office/drawing/2014/main" id="{967A8A82-4FE3-5455-C91D-B3AB3686B6F4}"/>
                                </a:ext>
                              </a:extLst>
                            </p:cNvPr>
                            <p:cNvSpPr/>
                            <p:nvPr/>
                          </p:nvSpPr>
                          <p:spPr>
                            <a:xfrm>
                              <a:off x="5204995" y="1424282"/>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77" name="Group 176">
                            <a:extLst>
                              <a:ext uri="{FF2B5EF4-FFF2-40B4-BE49-F238E27FC236}">
                                <a16:creationId xmlns:a16="http://schemas.microsoft.com/office/drawing/2014/main" id="{F569E83D-2140-FC9C-C1EA-50C8C94E1622}"/>
                              </a:ext>
                            </a:extLst>
                          </p:cNvPr>
                          <p:cNvGrpSpPr/>
                          <p:nvPr/>
                        </p:nvGrpSpPr>
                        <p:grpSpPr>
                          <a:xfrm>
                            <a:off x="5419036" y="1419988"/>
                            <a:ext cx="146030" cy="723368"/>
                            <a:chOff x="5204995" y="1424282"/>
                            <a:chExt cx="146030" cy="723368"/>
                          </a:xfrm>
                        </p:grpSpPr>
                        <p:cxnSp>
                          <p:nvCxnSpPr>
                            <p:cNvPr id="191" name="Straight Connector 190">
                              <a:extLst>
                                <a:ext uri="{FF2B5EF4-FFF2-40B4-BE49-F238E27FC236}">
                                  <a16:creationId xmlns:a16="http://schemas.microsoft.com/office/drawing/2014/main" id="{336B1E6A-4429-75C0-0AF0-D802C40D245A}"/>
                                </a:ext>
                              </a:extLst>
                            </p:cNvPr>
                            <p:cNvCxnSpPr>
                              <a:cxnSpLocks/>
                              <a:stCxn id="194" idx="0"/>
                              <a:endCxn id="204" idx="0"/>
                            </p:cNvCxnSpPr>
                            <p:nvPr/>
                          </p:nvCxnSpPr>
                          <p:spPr>
                            <a:xfrm>
                              <a:off x="5277687" y="1424282"/>
                              <a:ext cx="0" cy="723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Oval 191">
                              <a:extLst>
                                <a:ext uri="{FF2B5EF4-FFF2-40B4-BE49-F238E27FC236}">
                                  <a16:creationId xmlns:a16="http://schemas.microsoft.com/office/drawing/2014/main" id="{C18B25D3-8BC7-8AEE-394C-F900ABEF877E}"/>
                                </a:ext>
                              </a:extLst>
                            </p:cNvPr>
                            <p:cNvSpPr/>
                            <p:nvPr/>
                          </p:nvSpPr>
                          <p:spPr>
                            <a:xfrm>
                              <a:off x="5205642" y="1603947"/>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3" name="Oval 192">
                              <a:extLst>
                                <a:ext uri="{FF2B5EF4-FFF2-40B4-BE49-F238E27FC236}">
                                  <a16:creationId xmlns:a16="http://schemas.microsoft.com/office/drawing/2014/main" id="{D5818DDC-4F97-D8D8-3C57-38B06E44CD50}"/>
                                </a:ext>
                              </a:extLst>
                            </p:cNvPr>
                            <p:cNvSpPr/>
                            <p:nvPr/>
                          </p:nvSpPr>
                          <p:spPr>
                            <a:xfrm>
                              <a:off x="5205641" y="1783866"/>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4" name="Oval 193">
                              <a:extLst>
                                <a:ext uri="{FF2B5EF4-FFF2-40B4-BE49-F238E27FC236}">
                                  <a16:creationId xmlns:a16="http://schemas.microsoft.com/office/drawing/2014/main" id="{C59C739D-D67B-1BF1-1C8F-8F2B944A1FB6}"/>
                                </a:ext>
                              </a:extLst>
                            </p:cNvPr>
                            <p:cNvSpPr/>
                            <p:nvPr/>
                          </p:nvSpPr>
                          <p:spPr>
                            <a:xfrm>
                              <a:off x="5204995" y="1424282"/>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178" name="Oval 177">
                            <a:extLst>
                              <a:ext uri="{FF2B5EF4-FFF2-40B4-BE49-F238E27FC236}">
                                <a16:creationId xmlns:a16="http://schemas.microsoft.com/office/drawing/2014/main" id="{FF2870C9-C744-7314-2A21-2084682AE8AC}"/>
                              </a:ext>
                            </a:extLst>
                          </p:cNvPr>
                          <p:cNvSpPr/>
                          <p:nvPr/>
                        </p:nvSpPr>
                        <p:spPr>
                          <a:xfrm>
                            <a:off x="5633076" y="1599653"/>
                            <a:ext cx="145383" cy="14538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a:t>
                            </a:r>
                          </a:p>
                        </p:txBody>
                      </p:sp>
                      <p:grpSp>
                        <p:nvGrpSpPr>
                          <p:cNvPr id="179" name="Group 178">
                            <a:extLst>
                              <a:ext uri="{FF2B5EF4-FFF2-40B4-BE49-F238E27FC236}">
                                <a16:creationId xmlns:a16="http://schemas.microsoft.com/office/drawing/2014/main" id="{A9C060B1-03A0-EB93-483B-10183B5499F5}"/>
                              </a:ext>
                            </a:extLst>
                          </p:cNvPr>
                          <p:cNvGrpSpPr/>
                          <p:nvPr/>
                        </p:nvGrpSpPr>
                        <p:grpSpPr>
                          <a:xfrm>
                            <a:off x="5844852" y="1424282"/>
                            <a:ext cx="146030" cy="719074"/>
                            <a:chOff x="5204995" y="1424282"/>
                            <a:chExt cx="146030" cy="719074"/>
                          </a:xfrm>
                        </p:grpSpPr>
                        <p:cxnSp>
                          <p:nvCxnSpPr>
                            <p:cNvPr id="187" name="Straight Connector 186">
                              <a:extLst>
                                <a:ext uri="{FF2B5EF4-FFF2-40B4-BE49-F238E27FC236}">
                                  <a16:creationId xmlns:a16="http://schemas.microsoft.com/office/drawing/2014/main" id="{BD2923EF-B26D-A423-63EA-329244DEEF3F}"/>
                                </a:ext>
                              </a:extLst>
                            </p:cNvPr>
                            <p:cNvCxnSpPr>
                              <a:cxnSpLocks/>
                              <a:stCxn id="190" idx="0"/>
                            </p:cNvCxnSpPr>
                            <p:nvPr/>
                          </p:nvCxnSpPr>
                          <p:spPr>
                            <a:xfrm>
                              <a:off x="5277687" y="1424282"/>
                              <a:ext cx="0" cy="719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6E1F3310-6A3A-3C21-D904-C478F15946AF}"/>
                                </a:ext>
                              </a:extLst>
                            </p:cNvPr>
                            <p:cNvSpPr/>
                            <p:nvPr/>
                          </p:nvSpPr>
                          <p:spPr>
                            <a:xfrm>
                              <a:off x="5205642" y="1603947"/>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89" name="Oval 188">
                              <a:extLst>
                                <a:ext uri="{FF2B5EF4-FFF2-40B4-BE49-F238E27FC236}">
                                  <a16:creationId xmlns:a16="http://schemas.microsoft.com/office/drawing/2014/main" id="{069C747E-E527-36A1-F205-305D2ED161A5}"/>
                                </a:ext>
                              </a:extLst>
                            </p:cNvPr>
                            <p:cNvSpPr/>
                            <p:nvPr/>
                          </p:nvSpPr>
                          <p:spPr>
                            <a:xfrm>
                              <a:off x="5205641" y="1783866"/>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0" name="Oval 189">
                              <a:extLst>
                                <a:ext uri="{FF2B5EF4-FFF2-40B4-BE49-F238E27FC236}">
                                  <a16:creationId xmlns:a16="http://schemas.microsoft.com/office/drawing/2014/main" id="{97B5DE9F-A0EB-DFDA-5F05-4185E50761FB}"/>
                                </a:ext>
                              </a:extLst>
                            </p:cNvPr>
                            <p:cNvSpPr/>
                            <p:nvPr/>
                          </p:nvSpPr>
                          <p:spPr>
                            <a:xfrm>
                              <a:off x="5204995" y="1424282"/>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80" name="Group 179">
                            <a:extLst>
                              <a:ext uri="{FF2B5EF4-FFF2-40B4-BE49-F238E27FC236}">
                                <a16:creationId xmlns:a16="http://schemas.microsoft.com/office/drawing/2014/main" id="{FF5CE1DC-DEC2-A7A7-D914-C2826502DA74}"/>
                              </a:ext>
                            </a:extLst>
                          </p:cNvPr>
                          <p:cNvGrpSpPr/>
                          <p:nvPr/>
                        </p:nvGrpSpPr>
                        <p:grpSpPr>
                          <a:xfrm>
                            <a:off x="4994689" y="1429152"/>
                            <a:ext cx="146030" cy="706836"/>
                            <a:chOff x="5204995" y="1424282"/>
                            <a:chExt cx="146030" cy="706836"/>
                          </a:xfrm>
                        </p:grpSpPr>
                        <p:cxnSp>
                          <p:nvCxnSpPr>
                            <p:cNvPr id="183" name="Straight Connector 182">
                              <a:extLst>
                                <a:ext uri="{FF2B5EF4-FFF2-40B4-BE49-F238E27FC236}">
                                  <a16:creationId xmlns:a16="http://schemas.microsoft.com/office/drawing/2014/main" id="{124CF17B-B9D1-903B-2C8D-F6927F6AE193}"/>
                                </a:ext>
                              </a:extLst>
                            </p:cNvPr>
                            <p:cNvCxnSpPr>
                              <a:cxnSpLocks/>
                              <a:stCxn id="186" idx="0"/>
                            </p:cNvCxnSpPr>
                            <p:nvPr/>
                          </p:nvCxnSpPr>
                          <p:spPr>
                            <a:xfrm>
                              <a:off x="5277687" y="1424282"/>
                              <a:ext cx="0" cy="706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id="{95108AAE-AA4C-F4AA-8327-F3D0C274F712}"/>
                                </a:ext>
                              </a:extLst>
                            </p:cNvPr>
                            <p:cNvSpPr/>
                            <p:nvPr/>
                          </p:nvSpPr>
                          <p:spPr>
                            <a:xfrm>
                              <a:off x="5205642" y="1603947"/>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85" name="Oval 184">
                              <a:extLst>
                                <a:ext uri="{FF2B5EF4-FFF2-40B4-BE49-F238E27FC236}">
                                  <a16:creationId xmlns:a16="http://schemas.microsoft.com/office/drawing/2014/main" id="{E9BDE862-B95C-BAD8-E917-8DE531665692}"/>
                                </a:ext>
                              </a:extLst>
                            </p:cNvPr>
                            <p:cNvSpPr/>
                            <p:nvPr/>
                          </p:nvSpPr>
                          <p:spPr>
                            <a:xfrm>
                              <a:off x="5205641" y="1783866"/>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86" name="Oval 185">
                              <a:extLst>
                                <a:ext uri="{FF2B5EF4-FFF2-40B4-BE49-F238E27FC236}">
                                  <a16:creationId xmlns:a16="http://schemas.microsoft.com/office/drawing/2014/main" id="{0739E9FD-F508-456C-B50F-0E1ADCC55B39}"/>
                                </a:ext>
                              </a:extLst>
                            </p:cNvPr>
                            <p:cNvSpPr/>
                            <p:nvPr/>
                          </p:nvSpPr>
                          <p:spPr>
                            <a:xfrm>
                              <a:off x="5204995" y="1424282"/>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181" name="Oval 180">
                            <a:extLst>
                              <a:ext uri="{FF2B5EF4-FFF2-40B4-BE49-F238E27FC236}">
                                <a16:creationId xmlns:a16="http://schemas.microsoft.com/office/drawing/2014/main" id="{A8755C7E-8F61-C76C-2F27-CDC172E38F61}"/>
                              </a:ext>
                            </a:extLst>
                          </p:cNvPr>
                          <p:cNvSpPr/>
                          <p:nvPr/>
                        </p:nvSpPr>
                        <p:spPr>
                          <a:xfrm>
                            <a:off x="5636464" y="1414865"/>
                            <a:ext cx="145383" cy="14538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endParaRPr>
                          </a:p>
                        </p:txBody>
                      </p:sp>
                      <p:sp>
                        <p:nvSpPr>
                          <p:cNvPr id="182" name="Oval 181">
                            <a:extLst>
                              <a:ext uri="{FF2B5EF4-FFF2-40B4-BE49-F238E27FC236}">
                                <a16:creationId xmlns:a16="http://schemas.microsoft.com/office/drawing/2014/main" id="{72FEBFC8-F2EB-361C-B5B9-03C72A195851}"/>
                              </a:ext>
                            </a:extLst>
                          </p:cNvPr>
                          <p:cNvSpPr/>
                          <p:nvPr/>
                        </p:nvSpPr>
                        <p:spPr>
                          <a:xfrm>
                            <a:off x="5630166" y="1787487"/>
                            <a:ext cx="145383" cy="14538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endParaRPr>
                          </a:p>
                        </p:txBody>
                      </p:sp>
                    </p:grpSp>
                  </p:grpSp>
                  <p:sp>
                    <p:nvSpPr>
                      <p:cNvPr id="167" name="Trapezoid 166">
                        <a:extLst>
                          <a:ext uri="{FF2B5EF4-FFF2-40B4-BE49-F238E27FC236}">
                            <a16:creationId xmlns:a16="http://schemas.microsoft.com/office/drawing/2014/main" id="{2628D0AD-3A44-4042-CD86-3C31A7A838E4}"/>
                          </a:ext>
                        </a:extLst>
                      </p:cNvPr>
                      <p:cNvSpPr/>
                      <p:nvPr/>
                    </p:nvSpPr>
                    <p:spPr>
                      <a:xfrm rot="16200000">
                        <a:off x="4534878" y="1580684"/>
                        <a:ext cx="487028" cy="162163"/>
                      </a:xfrm>
                      <a:prstGeom prst="trapezoid">
                        <a:avLst>
                          <a:gd name="adj" fmla="val 34124"/>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68" name="Rectangle 167">
                        <a:extLst>
                          <a:ext uri="{FF2B5EF4-FFF2-40B4-BE49-F238E27FC236}">
                            <a16:creationId xmlns:a16="http://schemas.microsoft.com/office/drawing/2014/main" id="{04EB38B2-A70A-7B26-434D-A57DCE8D8D7B}"/>
                          </a:ext>
                        </a:extLst>
                      </p:cNvPr>
                      <p:cNvSpPr/>
                      <p:nvPr/>
                    </p:nvSpPr>
                    <p:spPr>
                      <a:xfrm>
                        <a:off x="4961468" y="1969094"/>
                        <a:ext cx="1083732" cy="111866"/>
                      </a:xfrm>
                      <a:prstGeom prst="rect">
                        <a:avLst/>
                      </a:prstGeom>
                      <a:solidFill>
                        <a:schemeClr val="accent3">
                          <a:lumMod val="20000"/>
                          <a:lumOff val="8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cxnSp>
                    <p:nvCxnSpPr>
                      <p:cNvPr id="169" name="Straight Connector 168">
                        <a:extLst>
                          <a:ext uri="{FF2B5EF4-FFF2-40B4-BE49-F238E27FC236}">
                            <a16:creationId xmlns:a16="http://schemas.microsoft.com/office/drawing/2014/main" id="{7D47312D-8307-709E-58E0-B286F1976DAD}"/>
                          </a:ext>
                        </a:extLst>
                      </p:cNvPr>
                      <p:cNvCxnSpPr>
                        <a:cxnSpLocks/>
                      </p:cNvCxnSpPr>
                      <p:nvPr/>
                    </p:nvCxnSpPr>
                    <p:spPr>
                      <a:xfrm flipV="1">
                        <a:off x="4852605" y="1560248"/>
                        <a:ext cx="10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3947BF2-0ADF-D9B2-0585-51221B774EC8}"/>
                          </a:ext>
                        </a:extLst>
                      </p:cNvPr>
                      <p:cNvCxnSpPr>
                        <a:cxnSpLocks/>
                      </p:cNvCxnSpPr>
                      <p:nvPr/>
                    </p:nvCxnSpPr>
                    <p:spPr>
                      <a:xfrm flipV="1">
                        <a:off x="4852605" y="1763683"/>
                        <a:ext cx="10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Rectangle 164">
                      <a:extLst>
                        <a:ext uri="{FF2B5EF4-FFF2-40B4-BE49-F238E27FC236}">
                          <a16:creationId xmlns:a16="http://schemas.microsoft.com/office/drawing/2014/main" id="{D2837DC6-D6BB-243C-7183-F89AB1078AC4}"/>
                        </a:ext>
                      </a:extLst>
                    </p:cNvPr>
                    <p:cNvSpPr/>
                    <p:nvPr/>
                  </p:nvSpPr>
                  <p:spPr>
                    <a:xfrm>
                      <a:off x="7356464" y="4319864"/>
                      <a:ext cx="1222060" cy="679246"/>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grpSp>
      </p:grpSp>
    </p:spTree>
    <p:extLst>
      <p:ext uri="{BB962C8B-B14F-4D97-AF65-F5344CB8AC3E}">
        <p14:creationId xmlns:p14="http://schemas.microsoft.com/office/powerpoint/2010/main" val="143040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500"/>
                                        <p:tgtEl>
                                          <p:spTgt spid="145"/>
                                        </p:tgtEl>
                                      </p:cBhvr>
                                    </p:animEffect>
                                  </p:childTnLst>
                                </p:cTn>
                              </p:par>
                              <p:par>
                                <p:cTn id="19" presetID="10"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and Applications</a:t>
            </a:r>
          </a:p>
        </p:txBody>
      </p:sp>
      <p:sp>
        <p:nvSpPr>
          <p:cNvPr id="3" name="Content Placeholder 2"/>
          <p:cNvSpPr>
            <a:spLocks noGrp="1"/>
          </p:cNvSpPr>
          <p:nvPr>
            <p:ph idx="1"/>
          </p:nvPr>
        </p:nvSpPr>
        <p:spPr>
          <a:xfrm>
            <a:off x="304800" y="1219200"/>
            <a:ext cx="8610600" cy="5334000"/>
          </a:xfrm>
        </p:spPr>
        <p:txBody>
          <a:bodyPr>
            <a:noAutofit/>
          </a:bodyPr>
          <a:lstStyle/>
          <a:p>
            <a:pPr>
              <a:lnSpc>
                <a:spcPct val="95000"/>
              </a:lnSpc>
            </a:pPr>
            <a:r>
              <a:rPr lang="en-US" b="1" dirty="0"/>
              <a:t>Low-cost Inter-linked subarrays (LISA)</a:t>
            </a:r>
          </a:p>
          <a:p>
            <a:pPr lvl="1">
              <a:lnSpc>
                <a:spcPct val="95000"/>
              </a:lnSpc>
            </a:pPr>
            <a:r>
              <a:rPr lang="en-US" dirty="0"/>
              <a:t>Fast bulk data movement between subarrays</a:t>
            </a:r>
          </a:p>
          <a:p>
            <a:pPr lvl="1">
              <a:lnSpc>
                <a:spcPct val="95000"/>
              </a:lnSpc>
            </a:pPr>
            <a:r>
              <a:rPr lang="en-US" dirty="0">
                <a:solidFill>
                  <a:srgbClr val="064FBA"/>
                </a:solidFill>
              </a:rPr>
              <a:t>Wide datapath via isolation transistors</a:t>
            </a:r>
            <a:r>
              <a:rPr lang="en-US" dirty="0"/>
              <a:t>: 0.8% DRAM chip area</a:t>
            </a:r>
          </a:p>
          <a:p>
            <a:pPr lvl="1">
              <a:lnSpc>
                <a:spcPct val="95000"/>
              </a:lnSpc>
            </a:pPr>
            <a:endParaRPr lang="en-US" dirty="0"/>
          </a:p>
          <a:p>
            <a:pPr lvl="1">
              <a:lnSpc>
                <a:spcPct val="95000"/>
              </a:lnSpc>
            </a:pPr>
            <a:endParaRPr lang="en-US" dirty="0"/>
          </a:p>
          <a:p>
            <a:pPr lvl="1">
              <a:lnSpc>
                <a:spcPct val="95000"/>
              </a:lnSpc>
            </a:pPr>
            <a:endParaRPr lang="en-US" dirty="0"/>
          </a:p>
          <a:p>
            <a:pPr>
              <a:lnSpc>
                <a:spcPct val="95000"/>
              </a:lnSpc>
            </a:pPr>
            <a:r>
              <a:rPr lang="en-US" dirty="0">
                <a:latin typeface="+mj-lt"/>
              </a:rPr>
              <a:t>LISA is a </a:t>
            </a:r>
            <a:r>
              <a:rPr lang="en-US" b="1" dirty="0">
                <a:latin typeface="+mj-lt"/>
              </a:rPr>
              <a:t>versatile substrate </a:t>
            </a:r>
            <a:r>
              <a:rPr lang="en-US" dirty="0">
                <a:latin typeface="+mj-lt"/>
                <a:ea typeface="Cambria Math" panose="02040503050406030204" pitchFamily="18" charset="0"/>
              </a:rPr>
              <a:t>→ </a:t>
            </a:r>
            <a:r>
              <a:rPr lang="en-US" dirty="0">
                <a:latin typeface="+mj-lt"/>
              </a:rPr>
              <a:t>new applications</a:t>
            </a:r>
            <a:br>
              <a:rPr lang="en-US" dirty="0">
                <a:latin typeface="+mj-lt"/>
              </a:rPr>
            </a:br>
            <a:endParaRPr lang="en-US" dirty="0"/>
          </a:p>
          <a:p>
            <a:pPr marL="749300" lvl="1" indent="-292100">
              <a:lnSpc>
                <a:spcPct val="95000"/>
              </a:lnSpc>
              <a:buFont typeface="+mj-lt"/>
              <a:buAutoNum type="arabicPeriod"/>
            </a:pPr>
            <a:endParaRPr lang="en-US" dirty="0"/>
          </a:p>
          <a:p>
            <a:pPr marL="749300" lvl="1" indent="-292100">
              <a:lnSpc>
                <a:spcPct val="95000"/>
              </a:lnSpc>
              <a:buFont typeface="+mj-lt"/>
              <a:buAutoNum type="arabicPeriod"/>
            </a:pPr>
            <a:endParaRPr lang="en-US" sz="2000" dirty="0"/>
          </a:p>
          <a:p>
            <a:pPr marL="457200" lvl="1" indent="0">
              <a:lnSpc>
                <a:spcPct val="95000"/>
              </a:lnSpc>
              <a:buNone/>
            </a:pP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32364-6BA0-48AA-B029-3ED2192016FC}" type="slidenum">
              <a:rPr kumimoji="0" lang="en-US" sz="1400" b="0" i="0" u="none" strike="noStrike" kern="1200" cap="none" spc="0" normalizeH="0" baseline="0" noProof="0" smtClean="0">
                <a:ln>
                  <a:noFill/>
                </a:ln>
                <a:solidFill>
                  <a:prstClr val="black"/>
                </a:solidFill>
                <a:effectLst/>
                <a:uLnTx/>
                <a:uFillTx/>
                <a:latin typeface="Gill Sans MT" panose="020B0502020104020203" pitchFamily="34"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charset="-128"/>
              <a:cs typeface="+mn-cs"/>
            </a:endParaRPr>
          </a:p>
        </p:txBody>
      </p:sp>
      <p:grpSp>
        <p:nvGrpSpPr>
          <p:cNvPr id="7" name="sa"/>
          <p:cNvGrpSpPr/>
          <p:nvPr/>
        </p:nvGrpSpPr>
        <p:grpSpPr>
          <a:xfrm>
            <a:off x="2438401" y="2586041"/>
            <a:ext cx="3352800" cy="1201733"/>
            <a:chOff x="2438401" y="2586041"/>
            <a:chExt cx="3352800" cy="1201733"/>
          </a:xfrm>
        </p:grpSpPr>
        <p:sp>
          <p:nvSpPr>
            <p:cNvPr id="5" name="Rounded Rectangle 4"/>
            <p:cNvSpPr/>
            <p:nvPr/>
          </p:nvSpPr>
          <p:spPr>
            <a:xfrm>
              <a:off x="2438401" y="2586041"/>
              <a:ext cx="3352799"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black"/>
                  </a:solidFill>
                  <a:effectLst/>
                  <a:uLnTx/>
                  <a:uFillTx/>
                  <a:latin typeface="Gill Sans MT"/>
                  <a:ea typeface="ＭＳ Ｐゴシック" charset="-128"/>
                  <a:cs typeface="+mn-cs"/>
                </a:rPr>
                <a:t>Subarray 1</a:t>
              </a:r>
            </a:p>
          </p:txBody>
        </p:sp>
        <p:sp>
          <p:nvSpPr>
            <p:cNvPr id="6" name="Rounded Rectangle 5"/>
            <p:cNvSpPr/>
            <p:nvPr/>
          </p:nvSpPr>
          <p:spPr>
            <a:xfrm>
              <a:off x="2438401" y="3405327"/>
              <a:ext cx="3352800"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black"/>
                  </a:solidFill>
                  <a:effectLst/>
                  <a:uLnTx/>
                  <a:uFillTx/>
                  <a:latin typeface="Gill Sans MT"/>
                  <a:ea typeface="ＭＳ Ｐゴシック" charset="-128"/>
                  <a:cs typeface="+mn-cs"/>
                </a:rPr>
                <a:t>Subarray 2</a:t>
              </a:r>
            </a:p>
          </p:txBody>
        </p:sp>
      </p:grpSp>
      <p:grpSp>
        <p:nvGrpSpPr>
          <p:cNvPr id="8" name="iso"/>
          <p:cNvGrpSpPr/>
          <p:nvPr/>
        </p:nvGrpSpPr>
        <p:grpSpPr>
          <a:xfrm>
            <a:off x="2438400" y="2751466"/>
            <a:ext cx="3276600" cy="662351"/>
            <a:chOff x="2438400" y="2751466"/>
            <a:chExt cx="3276600" cy="662351"/>
          </a:xfrm>
        </p:grpSpPr>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3534" y="2953663"/>
              <a:ext cx="471466" cy="460154"/>
            </a:xfrm>
            <a:prstGeom prst="rect">
              <a:avLst/>
            </a:prstGeom>
            <a:ln>
              <a:noFill/>
            </a:ln>
          </p:spPr>
        </p:pic>
        <p:pic>
          <p:nvPicPr>
            <p:cNvPr id="173" name="Picture 1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601" y="2953663"/>
              <a:ext cx="471466" cy="460154"/>
            </a:xfrm>
            <a:prstGeom prst="rect">
              <a:avLst/>
            </a:prstGeom>
            <a:ln>
              <a:noFill/>
            </a:ln>
          </p:spPr>
        </p:pic>
        <p:pic>
          <p:nvPicPr>
            <p:cNvPr id="174" name="Picture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333" y="2953663"/>
              <a:ext cx="471466" cy="460154"/>
            </a:xfrm>
            <a:prstGeom prst="rect">
              <a:avLst/>
            </a:prstGeom>
            <a:ln>
              <a:noFill/>
            </a:ln>
          </p:spPr>
        </p:pic>
        <p:pic>
          <p:nvPicPr>
            <p:cNvPr id="175" name="Picture 1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953663"/>
              <a:ext cx="471466" cy="460154"/>
            </a:xfrm>
            <a:prstGeom prst="rect">
              <a:avLst/>
            </a:prstGeom>
            <a:ln>
              <a:noFill/>
            </a:ln>
          </p:spPr>
        </p:pic>
        <p:sp>
          <p:nvSpPr>
            <p:cNvPr id="176" name="TextBox 175"/>
            <p:cNvSpPr txBox="1"/>
            <p:nvPr/>
          </p:nvSpPr>
          <p:spPr>
            <a:xfrm>
              <a:off x="3753534" y="2751466"/>
              <a:ext cx="6463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ill Sans MT"/>
                  <a:ea typeface="ＭＳ Ｐゴシック" charset="-128"/>
                  <a:cs typeface="+mn-cs"/>
                </a:rPr>
                <a:t>…</a:t>
              </a:r>
            </a:p>
          </p:txBody>
        </p:sp>
      </p:grpSp>
      <p:sp>
        <p:nvSpPr>
          <p:cNvPr id="9" name="app1"/>
          <p:cNvSpPr txBox="1"/>
          <p:nvPr/>
        </p:nvSpPr>
        <p:spPr>
          <a:xfrm>
            <a:off x="633434" y="4195867"/>
            <a:ext cx="8305800" cy="830997"/>
          </a:xfrm>
          <a:prstGeom prst="rect">
            <a:avLst/>
          </a:prstGeom>
          <a:noFill/>
        </p:spPr>
        <p:txBody>
          <a:bodyPr wrap="square" rtlCol="0">
            <a:spAutoFit/>
          </a:bodyPr>
          <a:lstStyle/>
          <a:p>
            <a:pPr marL="165100" marR="0" lvl="1" indent="-1651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F00"/>
                </a:solidFill>
                <a:effectLst/>
                <a:uLnTx/>
                <a:uFillTx/>
                <a:latin typeface="Gill Sans MT"/>
                <a:ea typeface="ＭＳ Ｐゴシック" charset="-128"/>
                <a:cs typeface="+mn-cs"/>
              </a:rPr>
              <a:t>Fast bulk data copy</a:t>
            </a: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 Copy latency </a:t>
            </a: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1.363ms→0.148ms </a:t>
            </a:r>
            <a:r>
              <a:rPr kumimoji="0" lang="en-US" sz="2400" b="0" i="0" u="none" strike="noStrike" kern="1200" cap="none" spc="0" normalizeH="0" baseline="0" noProof="0" dirty="0">
                <a:ln>
                  <a:noFill/>
                </a:ln>
                <a:solidFill>
                  <a:srgbClr val="008F00"/>
                </a:solidFill>
                <a:effectLst/>
                <a:uLnTx/>
                <a:uFillTx/>
                <a:latin typeface="Cambria Math" panose="02040503050406030204" pitchFamily="18" charset="0"/>
                <a:ea typeface="Cambria Math" panose="02040503050406030204" pitchFamily="18" charset="0"/>
                <a:cs typeface="+mn-cs"/>
              </a:rPr>
              <a:t>(9.2x)</a:t>
            </a:r>
            <a:br>
              <a:rPr kumimoji="0" lang="en-US" sz="2400" b="0" i="0" u="none" strike="noStrike" kern="1200" cap="none" spc="0" normalizeH="0" baseline="0" noProof="0" dirty="0">
                <a:ln>
                  <a:noFill/>
                </a:ln>
                <a:solidFill>
                  <a:srgbClr val="008F00"/>
                </a:solidFill>
                <a:effectLst/>
                <a:uLnTx/>
                <a:uFillTx/>
                <a:latin typeface="Cambria Math" panose="02040503050406030204" pitchFamily="18" charset="0"/>
                <a:ea typeface="Cambria Math" panose="02040503050406030204" pitchFamily="18" charset="0"/>
                <a:cs typeface="+mn-cs"/>
              </a:rPr>
            </a:b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 </a:t>
            </a: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a:t>
            </a:r>
            <a:r>
              <a:rPr kumimoji="0" lang="en-US" sz="2400" b="0" i="0" u="none" strike="noStrike" kern="1200" cap="none" spc="0" normalizeH="0" baseline="0" noProof="0" dirty="0">
                <a:ln>
                  <a:noFill/>
                </a:ln>
                <a:solidFill>
                  <a:prstClr val="black"/>
                </a:solidFill>
                <a:effectLst/>
                <a:uLnTx/>
                <a:uFillTx/>
                <a:latin typeface="Gill Sans MT"/>
                <a:ea typeface="Cambria Math" panose="02040503050406030204" pitchFamily="18" charset="0"/>
                <a:cs typeface="+mn-cs"/>
              </a:rPr>
              <a:t>66</a:t>
            </a: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 speedup, -55% DRAM energy</a:t>
            </a:r>
          </a:p>
        </p:txBody>
      </p:sp>
      <p:sp>
        <p:nvSpPr>
          <p:cNvPr id="11" name="app2"/>
          <p:cNvSpPr txBox="1"/>
          <p:nvPr/>
        </p:nvSpPr>
        <p:spPr>
          <a:xfrm>
            <a:off x="633434" y="4997135"/>
            <a:ext cx="8670322" cy="830997"/>
          </a:xfrm>
          <a:prstGeom prst="rect">
            <a:avLst/>
          </a:prstGeom>
          <a:noFill/>
        </p:spPr>
        <p:txBody>
          <a:bodyPr wrap="none" rtlCol="0">
            <a:spAutoFit/>
          </a:bodyPr>
          <a:lstStyle/>
          <a:p>
            <a:pPr marL="165100" marR="0" lvl="1" indent="-1651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F00"/>
                </a:solidFill>
                <a:effectLst/>
                <a:uLnTx/>
                <a:uFillTx/>
                <a:latin typeface="Gill Sans MT"/>
                <a:ea typeface="ＭＳ Ｐゴシック" charset="-128"/>
                <a:cs typeface="+mn-cs"/>
              </a:rPr>
              <a:t>In-DRAM caching</a:t>
            </a: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 Hot data access latency </a:t>
            </a: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48.7ns→21.5ns </a:t>
            </a:r>
            <a:r>
              <a:rPr kumimoji="0" lang="en-US" sz="2400" b="0" i="0" u="none" strike="noStrike" kern="1200" cap="none" spc="0" normalizeH="0" baseline="0" noProof="0" dirty="0">
                <a:ln>
                  <a:noFill/>
                </a:ln>
                <a:solidFill>
                  <a:srgbClr val="008F00"/>
                </a:solidFill>
                <a:effectLst/>
                <a:uLnTx/>
                <a:uFillTx/>
                <a:latin typeface="Cambria Math" panose="02040503050406030204" pitchFamily="18" charset="0"/>
                <a:ea typeface="Cambria Math" panose="02040503050406030204" pitchFamily="18" charset="0"/>
                <a:cs typeface="+mn-cs"/>
              </a:rPr>
              <a:t>(2.2x)</a:t>
            </a:r>
            <a:br>
              <a:rPr kumimoji="0" lang="en-US" sz="2400" b="0" i="0" u="none" strike="noStrike" kern="1200" cap="none" spc="0" normalizeH="0" baseline="0" noProof="0" dirty="0">
                <a:ln>
                  <a:noFill/>
                </a:ln>
                <a:solidFill>
                  <a:srgbClr val="008F00"/>
                </a:solidFill>
                <a:effectLst/>
                <a:uLnTx/>
                <a:uFillTx/>
                <a:latin typeface="Cambria Math" panose="02040503050406030204" pitchFamily="18" charset="0"/>
                <a:ea typeface="Cambria Math" panose="02040503050406030204" pitchFamily="18" charset="0"/>
                <a:cs typeface="+mn-cs"/>
              </a:rPr>
            </a:b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 </a:t>
            </a: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a:t>
            </a: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5% speedup</a:t>
            </a:r>
          </a:p>
        </p:txBody>
      </p:sp>
      <p:sp>
        <p:nvSpPr>
          <p:cNvPr id="10" name="app3"/>
          <p:cNvSpPr txBox="1"/>
          <p:nvPr/>
        </p:nvSpPr>
        <p:spPr>
          <a:xfrm>
            <a:off x="646134" y="5798403"/>
            <a:ext cx="7125861" cy="830997"/>
          </a:xfrm>
          <a:prstGeom prst="rect">
            <a:avLst/>
          </a:prstGeom>
          <a:noFill/>
        </p:spPr>
        <p:txBody>
          <a:bodyPr wrap="none" rtlCol="0">
            <a:spAutoFit/>
          </a:bodyPr>
          <a:lstStyle/>
          <a:p>
            <a:pPr marL="165100" marR="0" lvl="1" indent="-1651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F00"/>
                </a:solidFill>
                <a:effectLst/>
                <a:uLnTx/>
                <a:uFillTx/>
                <a:latin typeface="Gill Sans MT"/>
                <a:ea typeface="ＭＳ Ｐゴシック" charset="-128"/>
                <a:cs typeface="+mn-cs"/>
              </a:rPr>
              <a:t>Fast precharge</a:t>
            </a: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a:t>
            </a:r>
            <a:r>
              <a:rPr kumimoji="0" lang="en-US" sz="2400" b="0" i="0" u="none" strike="noStrike" kern="1200" cap="none" spc="0" normalizeH="0" baseline="0" noProof="0" dirty="0">
                <a:ln>
                  <a:noFill/>
                </a:ln>
                <a:solidFill>
                  <a:srgbClr val="008F00"/>
                </a:solidFill>
                <a:effectLst/>
                <a:uLnTx/>
                <a:uFillTx/>
                <a:latin typeface="Gill Sans MT"/>
                <a:ea typeface="ＭＳ Ｐゴシック" charset="-128"/>
                <a:cs typeface="+mn-cs"/>
              </a:rPr>
              <a:t> </a:t>
            </a: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Precharge latency </a:t>
            </a: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13.1ns→5.0ns </a:t>
            </a:r>
            <a:r>
              <a:rPr kumimoji="0" lang="en-US" sz="2400" b="0" i="0" u="none" strike="noStrike" kern="1200" cap="none" spc="0" normalizeH="0" baseline="0" noProof="0" dirty="0">
                <a:ln>
                  <a:noFill/>
                </a:ln>
                <a:solidFill>
                  <a:srgbClr val="008F00"/>
                </a:solidFill>
                <a:effectLst/>
                <a:uLnTx/>
                <a:uFillTx/>
                <a:latin typeface="Cambria Math" panose="02040503050406030204" pitchFamily="18" charset="0"/>
                <a:ea typeface="Cambria Math" panose="02040503050406030204" pitchFamily="18" charset="0"/>
                <a:cs typeface="+mn-cs"/>
              </a:rPr>
              <a:t>(2.6x)</a:t>
            </a:r>
            <a:br>
              <a:rPr kumimoji="0" lang="en-US" sz="2400" b="0" i="0" u="none" strike="noStrike" kern="1200" cap="none" spc="0" normalizeH="0" baseline="0" noProof="0" dirty="0">
                <a:ln>
                  <a:noFill/>
                </a:ln>
                <a:solidFill>
                  <a:srgbClr val="008F00"/>
                </a:solidFill>
                <a:effectLst/>
                <a:uLnTx/>
                <a:uFillTx/>
                <a:latin typeface="Cambria Math" panose="02040503050406030204" pitchFamily="18" charset="0"/>
                <a:ea typeface="Cambria Math" panose="02040503050406030204" pitchFamily="18" charset="0"/>
                <a:cs typeface="+mn-cs"/>
              </a:rPr>
            </a:b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 </a:t>
            </a: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a:t>
            </a:r>
            <a:r>
              <a:rPr kumimoji="0" lang="en-US" sz="2400" b="0" i="0" u="none" strike="noStrike" kern="1200" cap="none" spc="0" normalizeH="0" baseline="0" noProof="0" dirty="0">
                <a:ln>
                  <a:noFill/>
                </a:ln>
                <a:solidFill>
                  <a:prstClr val="black"/>
                </a:solidFill>
                <a:effectLst/>
                <a:uLnTx/>
                <a:uFillTx/>
                <a:latin typeface="Gill Sans MT"/>
                <a:ea typeface="ＭＳ Ｐゴシック" charset="-128"/>
                <a:cs typeface="+mn-cs"/>
              </a:rPr>
              <a:t>8% speedup</a:t>
            </a:r>
          </a:p>
        </p:txBody>
      </p:sp>
    </p:spTree>
    <p:extLst>
      <p:ext uri="{BB962C8B-B14F-4D97-AF65-F5344CB8AC3E}">
        <p14:creationId xmlns:p14="http://schemas.microsoft.com/office/powerpoint/2010/main" val="4273054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LISA</a:t>
            </a:r>
          </a:p>
        </p:txBody>
      </p:sp>
      <p:sp>
        <p:nvSpPr>
          <p:cNvPr id="3" name="Content Placeholder 2"/>
          <p:cNvSpPr>
            <a:spLocks noGrp="1"/>
          </p:cNvSpPr>
          <p:nvPr>
            <p:ph idx="1"/>
          </p:nvPr>
        </p:nvSpPr>
        <p:spPr/>
        <p:txBody>
          <a:bodyPr/>
          <a:lstStyle/>
          <a:p>
            <a:r>
              <a:rPr lang="en-US" sz="2100" dirty="0"/>
              <a:t>Kevin K. Chang, </a:t>
            </a:r>
            <a:r>
              <a:rPr lang="en-US" sz="2100" dirty="0" err="1"/>
              <a:t>Prashant</a:t>
            </a:r>
            <a:r>
              <a:rPr lang="en-US" sz="2100" dirty="0"/>
              <a:t> J. Nair, </a:t>
            </a:r>
            <a:r>
              <a:rPr lang="en-US" sz="2100" dirty="0" err="1"/>
              <a:t>Saugata</a:t>
            </a:r>
            <a:r>
              <a:rPr lang="en-US" sz="2100" dirty="0"/>
              <a:t> </a:t>
            </a:r>
            <a:r>
              <a:rPr lang="en-US" sz="2100" dirty="0" err="1"/>
              <a:t>Ghose</a:t>
            </a:r>
            <a:r>
              <a:rPr lang="en-US" sz="2100" dirty="0"/>
              <a:t>, </a:t>
            </a:r>
            <a:r>
              <a:rPr lang="en-US" sz="2100" dirty="0" err="1"/>
              <a:t>Donghyuk</a:t>
            </a:r>
            <a:r>
              <a:rPr lang="en-US" sz="2100" dirty="0"/>
              <a:t> Lee, </a:t>
            </a:r>
            <a:r>
              <a:rPr lang="en-US" sz="2100" dirty="0" err="1"/>
              <a:t>Moinuddin</a:t>
            </a:r>
            <a:r>
              <a:rPr lang="en-US" sz="2100" dirty="0"/>
              <a:t> K. </a:t>
            </a:r>
            <a:r>
              <a:rPr lang="en-US" sz="2100" dirty="0" err="1"/>
              <a:t>Qureshi</a:t>
            </a:r>
            <a:r>
              <a:rPr lang="en-US" sz="2100" dirty="0"/>
              <a:t>, and Onur Mutlu,</a:t>
            </a:r>
            <a:br>
              <a:rPr lang="en-US" sz="2100" dirty="0"/>
            </a:br>
            <a:r>
              <a:rPr lang="en-US" sz="2100" b="1" dirty="0">
                <a:solidFill>
                  <a:srgbClr val="0432FF"/>
                </a:solidFill>
                <a:hlinkClick r:id="rId2">
                  <a:extLst>
                    <a:ext uri="{A12FA001-AC4F-418D-AE19-62706E023703}">
                      <ahyp:hlinkClr xmlns:ahyp="http://schemas.microsoft.com/office/drawing/2018/hyperlinkcolor" val="tx"/>
                    </a:ext>
                  </a:extLst>
                </a:hlinkClick>
              </a:rPr>
              <a:t>"Low-Cost Inter-Linked Subarrays (LISA): Enabling Fast Inter-Subarray Data Movement in DRAM"</a:t>
            </a:r>
            <a:r>
              <a:rPr lang="en-US" sz="2100" dirty="0">
                <a:solidFill>
                  <a:srgbClr val="0432FF"/>
                </a:solidFill>
              </a:rPr>
              <a:t> </a:t>
            </a:r>
            <a:br>
              <a:rPr lang="en-US" sz="2100" dirty="0"/>
            </a:br>
            <a:r>
              <a:rPr lang="en-US" sz="2100" i="1" dirty="0"/>
              <a:t>Proceedings of the </a:t>
            </a:r>
            <a:r>
              <a:rPr lang="en-US" sz="2100" i="1" dirty="0">
                <a:hlinkClick r:id="rId3"/>
              </a:rPr>
              <a:t>22nd International Symposium on High-Performance Computer Architecture</a:t>
            </a:r>
            <a:r>
              <a:rPr lang="en-US" sz="2100" i="1" dirty="0"/>
              <a:t> (</a:t>
            </a:r>
            <a:r>
              <a:rPr lang="en-US" sz="2100" b="1" i="1" dirty="0"/>
              <a:t>HPCA</a:t>
            </a:r>
            <a:r>
              <a:rPr lang="en-US" sz="2100" i="1" dirty="0"/>
              <a:t>)</a:t>
            </a:r>
            <a:r>
              <a:rPr lang="en-US" sz="2100" dirty="0"/>
              <a:t>, Barcelona, Spain, March 2016. </a:t>
            </a:r>
            <a:br>
              <a:rPr lang="en-US" sz="2100" dirty="0"/>
            </a:br>
            <a:r>
              <a:rPr lang="en-US" sz="2100" dirty="0"/>
              <a:t>[</a:t>
            </a:r>
            <a:r>
              <a:rPr lang="en-US" sz="2100" dirty="0">
                <a:hlinkClick r:id="rId4"/>
              </a:rPr>
              <a:t>Slides (pptx)</a:t>
            </a:r>
            <a:r>
              <a:rPr lang="en-US" sz="2100" dirty="0"/>
              <a:t> </a:t>
            </a:r>
            <a:r>
              <a:rPr lang="en-US" sz="2100" dirty="0">
                <a:hlinkClick r:id="rId5"/>
              </a:rPr>
              <a:t>(pdf)</a:t>
            </a:r>
            <a:r>
              <a:rPr lang="en-US" sz="2100" dirty="0"/>
              <a:t>] </a:t>
            </a:r>
            <a:br>
              <a:rPr lang="en-US" sz="2100" dirty="0"/>
            </a:br>
            <a:r>
              <a:rPr lang="en-US" sz="2100" dirty="0"/>
              <a:t>[</a:t>
            </a:r>
            <a:r>
              <a:rPr lang="en-US" sz="2100" dirty="0">
                <a:hlinkClick r:id="rId6"/>
              </a:rPr>
              <a:t>Source Code</a:t>
            </a:r>
            <a:r>
              <a:rPr lang="en-US" sz="2100" dirty="0"/>
              <a:t>] </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52C56-4F8A-824F-A263-2404B5D536A2}" type="slidenum">
              <a:rPr kumimoji="0" lang="en-US" sz="1600" b="0" i="0" u="none" strike="noStrike" kern="1200" cap="none" spc="0" normalizeH="0" baseline="0" noProof="0" smtClean="0">
                <a:ln>
                  <a:noFill/>
                </a:ln>
                <a:solidFill>
                  <a:srgbClr val="000000"/>
                </a:solidFill>
                <a:effectLst/>
                <a:uLnTx/>
                <a:uFillTx/>
                <a:latin typeface="Garamond"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pic>
        <p:nvPicPr>
          <p:cNvPr id="5" name="Picture 4"/>
          <p:cNvPicPr>
            <a:picLocks noChangeAspect="1"/>
          </p:cNvPicPr>
          <p:nvPr/>
        </p:nvPicPr>
        <p:blipFill>
          <a:blip r:embed="rId7"/>
          <a:stretch>
            <a:fillRect/>
          </a:stretch>
        </p:blipFill>
        <p:spPr>
          <a:xfrm>
            <a:off x="0" y="4537180"/>
            <a:ext cx="9144000" cy="908044"/>
          </a:xfrm>
          <a:prstGeom prst="rect">
            <a:avLst/>
          </a:prstGeom>
        </p:spPr>
      </p:pic>
      <p:pic>
        <p:nvPicPr>
          <p:cNvPr id="6" name="Picture 5"/>
          <p:cNvPicPr>
            <a:picLocks noChangeAspect="1"/>
          </p:cNvPicPr>
          <p:nvPr/>
        </p:nvPicPr>
        <p:blipFill>
          <a:blip r:embed="rId8"/>
          <a:stretch>
            <a:fillRect/>
          </a:stretch>
        </p:blipFill>
        <p:spPr>
          <a:xfrm>
            <a:off x="0" y="5526638"/>
            <a:ext cx="9144000" cy="710674"/>
          </a:xfrm>
          <a:prstGeom prst="rect">
            <a:avLst/>
          </a:prstGeom>
        </p:spPr>
      </p:pic>
    </p:spTree>
    <p:extLst>
      <p:ext uri="{BB962C8B-B14F-4D97-AF65-F5344CB8AC3E}">
        <p14:creationId xmlns:p14="http://schemas.microsoft.com/office/powerpoint/2010/main" val="3137443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dirty="0"/>
              <a:t>FIGARO: Fine-Grained In-DRAM Copy</a:t>
            </a:r>
          </a:p>
        </p:txBody>
      </p:sp>
      <p:sp>
        <p:nvSpPr>
          <p:cNvPr id="3" name="Content Placeholder 2"/>
          <p:cNvSpPr>
            <a:spLocks noGrp="1"/>
          </p:cNvSpPr>
          <p:nvPr>
            <p:ph idx="1"/>
          </p:nvPr>
        </p:nvSpPr>
        <p:spPr/>
        <p:txBody>
          <a:bodyPr/>
          <a:lstStyle/>
          <a:p>
            <a:r>
              <a:rPr lang="en-US" sz="2000" dirty="0" err="1"/>
              <a:t>Yaohua</a:t>
            </a:r>
            <a:r>
              <a:rPr lang="en-US" sz="2000" dirty="0"/>
              <a:t> Wang, Lois </a:t>
            </a:r>
            <a:r>
              <a:rPr lang="en-US" sz="2000" dirty="0" err="1"/>
              <a:t>Orosa</a:t>
            </a:r>
            <a:r>
              <a:rPr lang="en-US" sz="2000" dirty="0"/>
              <a:t>, </a:t>
            </a:r>
            <a:r>
              <a:rPr lang="en-US" sz="2000" dirty="0" err="1"/>
              <a:t>Xiangjun</a:t>
            </a:r>
            <a:r>
              <a:rPr lang="en-US" sz="2000" dirty="0"/>
              <a:t> Peng, Yang Guo, Saugata Ghose, Minesh Patel, </a:t>
            </a:r>
            <a:r>
              <a:rPr lang="en-US" sz="2000" dirty="0" err="1"/>
              <a:t>Jeremie</a:t>
            </a:r>
            <a:r>
              <a:rPr lang="en-US" sz="2000" dirty="0"/>
              <a:t> S. Kim, Juan Gómez Luna, Mohammad </a:t>
            </a:r>
            <a:r>
              <a:rPr lang="en-US" sz="2000" dirty="0" err="1"/>
              <a:t>Sadrosadati</a:t>
            </a:r>
            <a:r>
              <a:rPr lang="en-US" sz="2000" dirty="0"/>
              <a:t>, Nika Mansouri </a:t>
            </a:r>
            <a:r>
              <a:rPr lang="en-US" sz="2000" dirty="0" err="1"/>
              <a:t>Ghiasi</a:t>
            </a:r>
            <a:r>
              <a:rPr lang="en-US" sz="2000" dirty="0"/>
              <a:t>, and Onur Mutlu,</a:t>
            </a:r>
            <a:br>
              <a:rPr lang="en-US" sz="2000" dirty="0"/>
            </a:br>
            <a:r>
              <a:rPr lang="en-US" sz="2000" b="1" dirty="0">
                <a:solidFill>
                  <a:srgbClr val="0432FF"/>
                </a:solidFill>
                <a:hlinkClick r:id="rId2">
                  <a:extLst>
                    <a:ext uri="{A12FA001-AC4F-418D-AE19-62706E023703}">
                      <ahyp:hlinkClr xmlns:ahyp="http://schemas.microsoft.com/office/drawing/2018/hyperlinkcolor" val="tx"/>
                    </a:ext>
                  </a:extLst>
                </a:hlinkClick>
              </a:rPr>
              <a:t>"FIGARO: Improving System Performance via Fine-Grained In-DRAM Data Relocation and Caching"</a:t>
            </a:r>
            <a:br>
              <a:rPr lang="en-US" sz="2000" dirty="0">
                <a:solidFill>
                  <a:srgbClr val="0432FF"/>
                </a:solidFill>
              </a:rPr>
            </a:br>
            <a:r>
              <a:rPr lang="en-US" sz="2000" i="1" dirty="0"/>
              <a:t>Proceedings of the </a:t>
            </a:r>
            <a:r>
              <a:rPr lang="en-US" sz="2000" i="1" dirty="0">
                <a:hlinkClick r:id="rId3"/>
              </a:rPr>
              <a:t>53rd International Symposium on Microarchitecture</a:t>
            </a:r>
            <a:r>
              <a:rPr lang="en-US" sz="2000" i="1" dirty="0"/>
              <a:t> (</a:t>
            </a:r>
            <a:r>
              <a:rPr lang="en-US" sz="2000" b="1" i="1" dirty="0"/>
              <a:t>MICRO</a:t>
            </a:r>
            <a:r>
              <a:rPr lang="en-US" sz="2000" i="1" dirty="0"/>
              <a:t>)</a:t>
            </a:r>
            <a:r>
              <a:rPr lang="en-US" sz="2000" dirty="0"/>
              <a:t>, Virtual, October 2020.</a:t>
            </a:r>
          </a:p>
          <a:p>
            <a:pPr marL="0" indent="0">
              <a:buNone/>
            </a:pPr>
            <a:endParaRPr lang="en-US" sz="21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52C56-4F8A-824F-A263-2404B5D536A2}" type="slidenum">
              <a:rPr kumimoji="0" lang="en-US" sz="1600" b="0" i="0" u="none" strike="noStrike" kern="1200" cap="none" spc="0" normalizeH="0" baseline="0" noProof="0" smtClean="0">
                <a:ln>
                  <a:noFill/>
                </a:ln>
                <a:solidFill>
                  <a:srgbClr val="000000"/>
                </a:solidFill>
                <a:effectLst/>
                <a:uLnTx/>
                <a:uFillTx/>
                <a:latin typeface="Garamond"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a:ln>
                <a:noFill/>
              </a:ln>
              <a:solidFill>
                <a:srgbClr val="000000"/>
              </a:solidFill>
              <a:effectLst/>
              <a:uLnTx/>
              <a:uFillTx/>
              <a:latin typeface="Garamond" charset="0"/>
              <a:ea typeface="ＭＳ Ｐゴシック" panose="020B0600070205080204" pitchFamily="34" charset="-128"/>
              <a:cs typeface="+mn-cs"/>
            </a:endParaRPr>
          </a:p>
        </p:txBody>
      </p:sp>
      <p:pic>
        <p:nvPicPr>
          <p:cNvPr id="7" name="Picture 6">
            <a:extLst>
              <a:ext uri="{FF2B5EF4-FFF2-40B4-BE49-F238E27FC236}">
                <a16:creationId xmlns:a16="http://schemas.microsoft.com/office/drawing/2014/main" id="{21EB1EDA-D3F9-2244-A889-1011E90C9966}"/>
              </a:ext>
            </a:extLst>
          </p:cNvPr>
          <p:cNvPicPr>
            <a:picLocks noChangeAspect="1"/>
          </p:cNvPicPr>
          <p:nvPr/>
        </p:nvPicPr>
        <p:blipFill>
          <a:blip r:embed="rId4"/>
          <a:stretch>
            <a:fillRect/>
          </a:stretch>
        </p:blipFill>
        <p:spPr>
          <a:xfrm>
            <a:off x="0" y="3952698"/>
            <a:ext cx="9144000" cy="2228720"/>
          </a:xfrm>
          <a:prstGeom prst="rect">
            <a:avLst/>
          </a:prstGeom>
        </p:spPr>
      </p:pic>
    </p:spTree>
    <p:extLst>
      <p:ext uri="{BB962C8B-B14F-4D97-AF65-F5344CB8AC3E}">
        <p14:creationId xmlns:p14="http://schemas.microsoft.com/office/powerpoint/2010/main" val="3209149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07896" cy="1066800"/>
          </a:xfrm>
        </p:spPr>
        <p:txBody>
          <a:bodyPr/>
          <a:lstStyle/>
          <a:p>
            <a:r>
              <a:rPr lang="en-US" dirty="0"/>
              <a:t>In-Memory Bulk Bitwise Operations</a:t>
            </a:r>
          </a:p>
        </p:txBody>
      </p:sp>
      <p:sp>
        <p:nvSpPr>
          <p:cNvPr id="3" name="Content Placeholder 2"/>
          <p:cNvSpPr>
            <a:spLocks noGrp="1"/>
          </p:cNvSpPr>
          <p:nvPr>
            <p:ph idx="1"/>
          </p:nvPr>
        </p:nvSpPr>
        <p:spPr>
          <a:xfrm>
            <a:off x="228600" y="997527"/>
            <a:ext cx="8807896" cy="5193723"/>
          </a:xfrm>
        </p:spPr>
        <p:txBody>
          <a:bodyPr/>
          <a:lstStyle/>
          <a:p>
            <a:r>
              <a:rPr lang="en-US" dirty="0"/>
              <a:t>We can support </a:t>
            </a:r>
            <a:r>
              <a:rPr lang="en-US" dirty="0">
                <a:solidFill>
                  <a:srgbClr val="0000FF"/>
                </a:solidFill>
              </a:rPr>
              <a:t>in-DRAM COPY, ZERO, AND, OR, NOT, MAJ</a:t>
            </a:r>
          </a:p>
          <a:p>
            <a:r>
              <a:rPr lang="en-US" dirty="0"/>
              <a:t>At low cost</a:t>
            </a:r>
          </a:p>
          <a:p>
            <a:r>
              <a:rPr lang="en-US" dirty="0">
                <a:solidFill>
                  <a:srgbClr val="0000FF"/>
                </a:solidFill>
              </a:rPr>
              <a:t>Using inherent analog computation capability of DRAM</a:t>
            </a:r>
          </a:p>
          <a:p>
            <a:pPr lvl="1"/>
            <a:r>
              <a:rPr lang="en-US" dirty="0">
                <a:solidFill>
                  <a:srgbClr val="0000FF"/>
                </a:solidFill>
              </a:rPr>
              <a:t>Idea: activating multiple rows performs computation</a:t>
            </a:r>
          </a:p>
          <a:p>
            <a:r>
              <a:rPr lang="en-US" dirty="0">
                <a:solidFill>
                  <a:srgbClr val="FF0000"/>
                </a:solidFill>
              </a:rPr>
              <a:t>30-60X performance and energy improvement</a:t>
            </a:r>
          </a:p>
          <a:p>
            <a:pPr lvl="1"/>
            <a:r>
              <a:rPr lang="en-US" sz="2000" dirty="0"/>
              <a:t>Seshadri+, “</a:t>
            </a:r>
            <a:r>
              <a:rPr lang="en-US" sz="2000" dirty="0">
                <a:solidFill>
                  <a:schemeClr val="tx2">
                    <a:lumMod val="75000"/>
                  </a:schemeClr>
                </a:solidFill>
              </a:rPr>
              <a:t>Ambit: In-Memory Accelerator for Bulk Bitwise Operations Using Commodity DRAM Technology</a:t>
            </a:r>
            <a:r>
              <a:rPr lang="en-US" sz="2000" dirty="0"/>
              <a:t>,” MICRO 2017.</a:t>
            </a:r>
          </a:p>
          <a:p>
            <a:endParaRPr lang="en-US" dirty="0"/>
          </a:p>
          <a:p>
            <a:endParaRPr lang="en-US" dirty="0"/>
          </a:p>
          <a:p>
            <a:r>
              <a:rPr lang="en-US" dirty="0">
                <a:solidFill>
                  <a:srgbClr val="0000FF"/>
                </a:solidFill>
              </a:rPr>
              <a:t>New memory technologies </a:t>
            </a:r>
            <a:r>
              <a:rPr lang="en-US" dirty="0"/>
              <a:t>enable even more opportunities</a:t>
            </a:r>
          </a:p>
          <a:p>
            <a:pPr lvl="1"/>
            <a:r>
              <a:rPr lang="en-US" dirty="0"/>
              <a:t>Memristors, resistive RAM, phase change </a:t>
            </a:r>
            <a:r>
              <a:rPr lang="en-US" dirty="0" err="1"/>
              <a:t>mem</a:t>
            </a:r>
            <a:r>
              <a:rPr lang="en-US" dirty="0"/>
              <a:t>, STT-MRAM, </a:t>
            </a:r>
            <a:r>
              <a:rPr lang="is-IS" dirty="0"/>
              <a:t>…</a:t>
            </a:r>
            <a:endParaRPr lang="en-US" dirty="0"/>
          </a:p>
          <a:p>
            <a:pPr lvl="1"/>
            <a:r>
              <a:rPr lang="en-US" dirty="0"/>
              <a:t>Can operate on data </a:t>
            </a:r>
            <a:r>
              <a:rPr lang="en-US" dirty="0">
                <a:solidFill>
                  <a:srgbClr val="FF0000"/>
                </a:solidFill>
              </a:rPr>
              <a:t>with minimal movement</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74D81-B5DE-384D-B24B-566C679AE608}" type="slidenum">
              <a:rPr kumimoji="0" lang="en-US" sz="1600" b="0" i="0" u="none" strike="noStrike" kern="1200" cap="none" spc="0" normalizeH="0" baseline="0" noProof="0" smtClean="0">
                <a:ln>
                  <a:noFill/>
                </a:ln>
                <a:solidFill>
                  <a:srgbClr val="000000"/>
                </a:solidFill>
                <a:effectLst/>
                <a:uLnTx/>
                <a:uFillTx/>
                <a:latin typeface="Garamond"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a:ln>
                <a:noFill/>
              </a:ln>
              <a:solidFill>
                <a:srgbClr val="000000"/>
              </a:solidFill>
              <a:effectLst/>
              <a:uLnTx/>
              <a:uFillTx/>
              <a:latin typeface="Garamond" charset="0"/>
              <a:ea typeface="+mn-ea"/>
            </a:endParaRPr>
          </a:p>
        </p:txBody>
      </p:sp>
    </p:spTree>
    <p:extLst>
      <p:ext uri="{BB962C8B-B14F-4D97-AF65-F5344CB8AC3E}">
        <p14:creationId xmlns:p14="http://schemas.microsoft.com/office/powerpoint/2010/main" val="2673890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In-DRAM AND/OR: Triple Row Activation</a:t>
            </a:r>
          </a:p>
        </p:txBody>
      </p:sp>
      <p:sp>
        <p:nvSpPr>
          <p:cNvPr id="4" name="Slide Number Placeholder 3"/>
          <p:cNvSpPr>
            <a:spLocks noGrp="1"/>
          </p:cNvSpPr>
          <p:nvPr>
            <p:ph type="sldNum" sz="quarter" idx="11"/>
          </p:nvPr>
        </p:nvSpPr>
        <p:spPr>
          <a:xfrm>
            <a:off x="6804248" y="6356176"/>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6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
        <p:nvSpPr>
          <p:cNvPr id="71" name="Rectangle 70"/>
          <p:cNvSpPr/>
          <p:nvPr/>
        </p:nvSpPr>
        <p:spPr>
          <a:xfrm>
            <a:off x="1384300" y="3190528"/>
            <a:ext cx="387178" cy="685800"/>
          </a:xfrm>
          <a:prstGeom prst="rect">
            <a:avLst/>
          </a:prstGeom>
          <a:solidFill>
            <a:srgbClr val="40627C">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72" name="Rectangle 71"/>
          <p:cNvSpPr/>
          <p:nvPr/>
        </p:nvSpPr>
        <p:spPr>
          <a:xfrm>
            <a:off x="1371600" y="3476178"/>
            <a:ext cx="387178" cy="400150"/>
          </a:xfrm>
          <a:prstGeom prst="rect">
            <a:avLst/>
          </a:prstGeom>
          <a:solidFill>
            <a:srgbClr val="40627C">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73" name="Rectangle 72"/>
          <p:cNvSpPr/>
          <p:nvPr/>
        </p:nvSpPr>
        <p:spPr>
          <a:xfrm>
            <a:off x="1387613" y="2134614"/>
            <a:ext cx="387178" cy="685800"/>
          </a:xfrm>
          <a:prstGeom prst="rect">
            <a:avLst/>
          </a:prstGeom>
          <a:solidFill>
            <a:srgbClr val="40627C">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74" name="Rectangle 73"/>
          <p:cNvSpPr/>
          <p:nvPr/>
        </p:nvSpPr>
        <p:spPr>
          <a:xfrm>
            <a:off x="1390386" y="2420264"/>
            <a:ext cx="387178" cy="400150"/>
          </a:xfrm>
          <a:prstGeom prst="rect">
            <a:avLst/>
          </a:prstGeom>
          <a:solidFill>
            <a:srgbClr val="40627C">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grpSp>
        <p:nvGrpSpPr>
          <p:cNvPr id="75" name="Group 74"/>
          <p:cNvGrpSpPr/>
          <p:nvPr/>
        </p:nvGrpSpPr>
        <p:grpSpPr>
          <a:xfrm>
            <a:off x="1752600" y="1133128"/>
            <a:ext cx="3064024" cy="4958665"/>
            <a:chOff x="1828800" y="-857925"/>
            <a:chExt cx="4182533" cy="6768806"/>
          </a:xfrm>
        </p:grpSpPr>
        <p:grpSp>
          <p:nvGrpSpPr>
            <p:cNvPr id="76" name="Group 75"/>
            <p:cNvGrpSpPr/>
            <p:nvPr/>
          </p:nvGrpSpPr>
          <p:grpSpPr>
            <a:xfrm>
              <a:off x="3039533" y="3479094"/>
              <a:ext cx="2971800" cy="1119011"/>
              <a:chOff x="2667000" y="3041650"/>
              <a:chExt cx="2057400" cy="774700"/>
            </a:xfrm>
          </p:grpSpPr>
          <p:grpSp>
            <p:nvGrpSpPr>
              <p:cNvPr id="82" name="Group 81"/>
              <p:cNvGrpSpPr/>
              <p:nvPr/>
            </p:nvGrpSpPr>
            <p:grpSpPr>
              <a:xfrm>
                <a:off x="2667000" y="3048000"/>
                <a:ext cx="609600" cy="762000"/>
                <a:chOff x="2819400" y="3048000"/>
                <a:chExt cx="609600" cy="762000"/>
              </a:xfrm>
            </p:grpSpPr>
            <p:sp>
              <p:nvSpPr>
                <p:cNvPr id="88" name="Isosceles Triangle 87"/>
                <p:cNvSpPr/>
                <p:nvPr/>
              </p:nvSpPr>
              <p:spPr>
                <a:xfrm>
                  <a:off x="2819400" y="3124200"/>
                  <a:ext cx="609600" cy="685800"/>
                </a:xfrm>
                <a:prstGeom prst="triangle">
                  <a:avLst/>
                </a:prstGeom>
                <a:solidFill>
                  <a:srgbClr val="E8E595">
                    <a:lumMod val="50000"/>
                  </a:srgbClr>
                </a:solidFill>
                <a:ln w="3175"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89" name="Oval 88"/>
                <p:cNvSpPr/>
                <p:nvPr/>
              </p:nvSpPr>
              <p:spPr>
                <a:xfrm>
                  <a:off x="3048000" y="3048000"/>
                  <a:ext cx="152400" cy="152400"/>
                </a:xfrm>
                <a:prstGeom prst="ellipse">
                  <a:avLst/>
                </a:prstGeom>
                <a:solidFill>
                  <a:srgbClr val="E8E595">
                    <a:lumMod val="50000"/>
                  </a:srgbClr>
                </a:solidFill>
                <a:ln w="3175"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3" name="Group 82"/>
              <p:cNvGrpSpPr/>
              <p:nvPr/>
            </p:nvGrpSpPr>
            <p:grpSpPr>
              <a:xfrm rot="10800000">
                <a:off x="4114800" y="3048000"/>
                <a:ext cx="609600" cy="762000"/>
                <a:chOff x="2819400" y="3048000"/>
                <a:chExt cx="609600" cy="762000"/>
              </a:xfrm>
            </p:grpSpPr>
            <p:sp>
              <p:nvSpPr>
                <p:cNvPr id="86" name="Isosceles Triangle 85"/>
                <p:cNvSpPr/>
                <p:nvPr/>
              </p:nvSpPr>
              <p:spPr>
                <a:xfrm>
                  <a:off x="2819400" y="3124200"/>
                  <a:ext cx="609600" cy="685800"/>
                </a:xfrm>
                <a:prstGeom prst="triangle">
                  <a:avLst/>
                </a:prstGeom>
                <a:solidFill>
                  <a:srgbClr val="E8E595">
                    <a:lumMod val="50000"/>
                  </a:srgbClr>
                </a:solidFill>
                <a:ln w="3175"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87" name="Oval 86"/>
                <p:cNvSpPr/>
                <p:nvPr/>
              </p:nvSpPr>
              <p:spPr>
                <a:xfrm>
                  <a:off x="3048000" y="3048000"/>
                  <a:ext cx="152400" cy="152400"/>
                </a:xfrm>
                <a:prstGeom prst="ellipse">
                  <a:avLst/>
                </a:prstGeom>
                <a:solidFill>
                  <a:srgbClr val="E8E595">
                    <a:lumMod val="50000"/>
                  </a:srgbClr>
                </a:solidFill>
                <a:ln w="3175"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84" name="Elbow Connector 83"/>
              <p:cNvCxnSpPr>
                <a:stCxn id="86" idx="3"/>
                <a:endCxn id="89" idx="0"/>
              </p:cNvCxnSpPr>
              <p:nvPr/>
            </p:nvCxnSpPr>
            <p:spPr>
              <a:xfrm rot="16200000" flipV="1">
                <a:off x="3695700" y="2324100"/>
                <a:ext cx="12700" cy="1447800"/>
              </a:xfrm>
              <a:prstGeom prst="bentConnector3">
                <a:avLst>
                  <a:gd name="adj1" fmla="val 4135134"/>
                </a:avLst>
              </a:prstGeom>
              <a:noFill/>
              <a:ln w="19050" cap="flat" cmpd="sng" algn="ctr">
                <a:solidFill>
                  <a:sysClr val="windowText" lastClr="000000">
                    <a:lumMod val="65000"/>
                    <a:lumOff val="35000"/>
                  </a:sysClr>
                </a:solidFill>
                <a:prstDash val="solid"/>
                <a:headEnd type="none" w="med" len="med"/>
                <a:tailEnd type="none" w="med" len="med"/>
              </a:ln>
              <a:effectLst/>
            </p:spPr>
          </p:cxnSp>
          <p:cxnSp>
            <p:nvCxnSpPr>
              <p:cNvPr id="85" name="Elbow Connector 84"/>
              <p:cNvCxnSpPr>
                <a:stCxn id="87" idx="0"/>
                <a:endCxn id="88" idx="3"/>
              </p:cNvCxnSpPr>
              <p:nvPr/>
            </p:nvCxnSpPr>
            <p:spPr>
              <a:xfrm rot="5400000">
                <a:off x="3695700" y="3086100"/>
                <a:ext cx="12700" cy="1447800"/>
              </a:xfrm>
              <a:prstGeom prst="bentConnector3">
                <a:avLst>
                  <a:gd name="adj1" fmla="val 4427024"/>
                </a:avLst>
              </a:prstGeom>
              <a:noFill/>
              <a:ln w="19050" cap="flat" cmpd="sng" algn="ctr">
                <a:solidFill>
                  <a:sysClr val="windowText" lastClr="000000">
                    <a:lumMod val="65000"/>
                    <a:lumOff val="35000"/>
                  </a:sysClr>
                </a:solidFill>
                <a:prstDash val="solid"/>
                <a:headEnd type="none" w="med" len="med"/>
                <a:tailEnd type="none" w="med" len="med"/>
              </a:ln>
              <a:effectLst/>
            </p:spPr>
          </p:cxnSp>
        </p:grpSp>
        <p:cxnSp>
          <p:nvCxnSpPr>
            <p:cNvPr id="77" name="Straight Connector 76"/>
            <p:cNvCxnSpPr>
              <a:endCxn id="88" idx="1"/>
            </p:cNvCxnSpPr>
            <p:nvPr/>
          </p:nvCxnSpPr>
          <p:spPr>
            <a:xfrm>
              <a:off x="1828800" y="4093633"/>
              <a:ext cx="1430867" cy="0"/>
            </a:xfrm>
            <a:prstGeom prst="line">
              <a:avLst/>
            </a:prstGeom>
            <a:noFill/>
            <a:ln w="38100" cap="flat" cmpd="sng" algn="ctr">
              <a:solidFill>
                <a:srgbClr val="C4442A"/>
              </a:solidFill>
              <a:prstDash val="solid"/>
              <a:headEnd type="none" w="med" len="med"/>
              <a:tailEnd type="none" w="med" len="med"/>
            </a:ln>
            <a:effectLst/>
          </p:spPr>
        </p:cxnSp>
        <p:cxnSp>
          <p:nvCxnSpPr>
            <p:cNvPr id="78" name="Straight Connector 77"/>
            <p:cNvCxnSpPr/>
            <p:nvPr/>
          </p:nvCxnSpPr>
          <p:spPr>
            <a:xfrm>
              <a:off x="2544233" y="4093633"/>
              <a:ext cx="0" cy="935567"/>
            </a:xfrm>
            <a:prstGeom prst="line">
              <a:avLst/>
            </a:prstGeom>
            <a:noFill/>
            <a:ln w="38100" cap="flat" cmpd="sng" algn="ctr">
              <a:solidFill>
                <a:srgbClr val="C4442A"/>
              </a:solidFill>
              <a:prstDash val="solid"/>
              <a:headEnd type="none" w="med" len="med"/>
              <a:tailEnd type="none" w="med" len="med"/>
            </a:ln>
            <a:effectLst/>
          </p:spPr>
        </p:cxnSp>
        <p:cxnSp>
          <p:nvCxnSpPr>
            <p:cNvPr id="79" name="Elbow Connector 78"/>
            <p:cNvCxnSpPr>
              <a:endCxn id="86" idx="5"/>
            </p:cNvCxnSpPr>
            <p:nvPr/>
          </p:nvCxnSpPr>
          <p:spPr>
            <a:xfrm flipV="1">
              <a:off x="2544233" y="3983567"/>
              <a:ext cx="2806700" cy="1045633"/>
            </a:xfrm>
            <a:prstGeom prst="bentConnector3">
              <a:avLst>
                <a:gd name="adj1" fmla="val 67170"/>
              </a:avLst>
            </a:prstGeom>
            <a:noFill/>
            <a:ln w="38100" cap="flat" cmpd="sng" algn="ctr">
              <a:solidFill>
                <a:srgbClr val="C4442A"/>
              </a:solidFill>
              <a:prstDash val="solid"/>
              <a:headEnd type="none" w="med" len="med"/>
              <a:tailEnd type="none" w="med" len="med"/>
            </a:ln>
            <a:effectLst/>
          </p:spPr>
        </p:cxnSp>
        <p:cxnSp>
          <p:nvCxnSpPr>
            <p:cNvPr id="80" name="Straight Connector 79"/>
            <p:cNvCxnSpPr/>
            <p:nvPr/>
          </p:nvCxnSpPr>
          <p:spPr>
            <a:xfrm flipV="1">
              <a:off x="4525433" y="-857925"/>
              <a:ext cx="0" cy="3588327"/>
            </a:xfrm>
            <a:prstGeom prst="line">
              <a:avLst/>
            </a:prstGeom>
            <a:noFill/>
            <a:ln w="38100" cap="flat" cmpd="sng" algn="ctr">
              <a:solidFill>
                <a:sysClr val="windowText" lastClr="000000">
                  <a:lumMod val="65000"/>
                  <a:lumOff val="35000"/>
                </a:sysClr>
              </a:solidFill>
              <a:prstDash val="solid"/>
              <a:headEnd type="none" w="med" len="med"/>
              <a:tailEnd type="none" w="med" len="med"/>
            </a:ln>
            <a:effectLst/>
          </p:spPr>
        </p:cxnSp>
        <p:cxnSp>
          <p:nvCxnSpPr>
            <p:cNvPr id="81" name="Straight Connector 80"/>
            <p:cNvCxnSpPr/>
            <p:nvPr/>
          </p:nvCxnSpPr>
          <p:spPr>
            <a:xfrm flipV="1">
              <a:off x="4525433" y="5398531"/>
              <a:ext cx="0" cy="512350"/>
            </a:xfrm>
            <a:prstGeom prst="line">
              <a:avLst/>
            </a:prstGeom>
            <a:noFill/>
            <a:ln w="38100" cap="flat" cmpd="sng" algn="ctr">
              <a:solidFill>
                <a:sysClr val="windowText" lastClr="000000">
                  <a:lumMod val="65000"/>
                  <a:lumOff val="35000"/>
                </a:sysClr>
              </a:solidFill>
              <a:prstDash val="solid"/>
              <a:headEnd type="none" w="med" len="med"/>
              <a:tailEnd type="none" w="med" len="med"/>
            </a:ln>
            <a:effectLst/>
          </p:spPr>
        </p:cxnSp>
      </p:grpSp>
      <p:sp>
        <p:nvSpPr>
          <p:cNvPr id="90" name="TextBox 89"/>
          <p:cNvSpPr txBox="1"/>
          <p:nvPr/>
        </p:nvSpPr>
        <p:spPr>
          <a:xfrm>
            <a:off x="3733800" y="5715308"/>
            <a:ext cx="103586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½V</a:t>
            </a:r>
            <a:r>
              <a:rPr kumimoji="0" lang="en-US" sz="2800" b="1" i="1" u="none" strike="noStrike" kern="1200" cap="none" spc="0" normalizeH="0" baseline="-25000" noProof="0" dirty="0">
                <a:ln>
                  <a:noFill/>
                </a:ln>
                <a:solidFill>
                  <a:prstClr val="black"/>
                </a:solidFill>
                <a:effectLst/>
                <a:uLnTx/>
                <a:uFillTx/>
                <a:latin typeface="Calibri"/>
                <a:ea typeface="+mn-ea"/>
                <a:cs typeface="+mn-cs"/>
              </a:rPr>
              <a:t>DD</a:t>
            </a:r>
          </a:p>
        </p:txBody>
      </p:sp>
      <p:sp>
        <p:nvSpPr>
          <p:cNvPr id="91" name="TextBox 90"/>
          <p:cNvSpPr txBox="1"/>
          <p:nvPr/>
        </p:nvSpPr>
        <p:spPr>
          <a:xfrm>
            <a:off x="3733800" y="980728"/>
            <a:ext cx="103586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½V</a:t>
            </a:r>
            <a:r>
              <a:rPr kumimoji="0" lang="en-US" sz="2800" b="1" i="1" u="none" strike="noStrike" kern="1200" cap="none" spc="0" normalizeH="0" baseline="-25000" noProof="0" dirty="0">
                <a:ln>
                  <a:noFill/>
                </a:ln>
                <a:solidFill>
                  <a:prstClr val="black"/>
                </a:solidFill>
                <a:effectLst/>
                <a:uLnTx/>
                <a:uFillTx/>
                <a:latin typeface="Calibri"/>
                <a:ea typeface="+mn-ea"/>
                <a:cs typeface="+mn-cs"/>
              </a:rPr>
              <a:t>DD</a:t>
            </a:r>
          </a:p>
        </p:txBody>
      </p:sp>
      <p:sp>
        <p:nvSpPr>
          <p:cNvPr id="92" name="TextBox 91"/>
          <p:cNvSpPr txBox="1"/>
          <p:nvPr/>
        </p:nvSpPr>
        <p:spPr>
          <a:xfrm>
            <a:off x="1106239" y="4485928"/>
            <a:ext cx="6463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dis</a:t>
            </a:r>
          </a:p>
        </p:txBody>
      </p:sp>
      <p:grpSp>
        <p:nvGrpSpPr>
          <p:cNvPr id="93" name="Group 92"/>
          <p:cNvGrpSpPr/>
          <p:nvPr/>
        </p:nvGrpSpPr>
        <p:grpSpPr>
          <a:xfrm>
            <a:off x="762000" y="2134614"/>
            <a:ext cx="1546191" cy="834596"/>
            <a:chOff x="1425609" y="2590800"/>
            <a:chExt cx="1546191" cy="834596"/>
          </a:xfrm>
        </p:grpSpPr>
        <p:cxnSp>
          <p:nvCxnSpPr>
            <p:cNvPr id="94" name="Straight Connector 93"/>
            <p:cNvCxnSpPr/>
            <p:nvPr/>
          </p:nvCxnSpPr>
          <p:spPr>
            <a:xfrm>
              <a:off x="2051222" y="2590800"/>
              <a:ext cx="0" cy="68580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cxnSp>
          <p:nvCxnSpPr>
            <p:cNvPr id="95" name="Straight Connector 94"/>
            <p:cNvCxnSpPr/>
            <p:nvPr/>
          </p:nvCxnSpPr>
          <p:spPr>
            <a:xfrm>
              <a:off x="2438400" y="2590800"/>
              <a:ext cx="0" cy="68580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cxnSp>
          <p:nvCxnSpPr>
            <p:cNvPr id="96" name="Straight Connector 95"/>
            <p:cNvCxnSpPr/>
            <p:nvPr/>
          </p:nvCxnSpPr>
          <p:spPr>
            <a:xfrm>
              <a:off x="2438400" y="2933700"/>
              <a:ext cx="533400" cy="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sp>
          <p:nvSpPr>
            <p:cNvPr id="97" name="Rectangle 96"/>
            <p:cNvSpPr/>
            <p:nvPr/>
          </p:nvSpPr>
          <p:spPr>
            <a:xfrm>
              <a:off x="1425609" y="3311096"/>
              <a:ext cx="125730" cy="114300"/>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98" name="Elbow Connector 97"/>
            <p:cNvCxnSpPr>
              <a:endCxn id="97" idx="0"/>
            </p:cNvCxnSpPr>
            <p:nvPr/>
          </p:nvCxnSpPr>
          <p:spPr>
            <a:xfrm rot="10800000" flipV="1">
              <a:off x="1488474" y="2948630"/>
              <a:ext cx="562748" cy="362465"/>
            </a:xfrm>
            <a:prstGeom prst="bentConnector2">
              <a:avLst/>
            </a:prstGeom>
            <a:noFill/>
            <a:ln w="28575" cap="flat" cmpd="sng" algn="ctr">
              <a:solidFill>
                <a:sysClr val="windowText" lastClr="000000">
                  <a:lumMod val="65000"/>
                  <a:lumOff val="35000"/>
                </a:sysClr>
              </a:solidFill>
              <a:prstDash val="solid"/>
              <a:tailEnd type="arrow" w="lg" len="lg"/>
            </a:ln>
            <a:effectLst/>
          </p:spPr>
        </p:cxnSp>
      </p:grpSp>
      <p:cxnSp>
        <p:nvCxnSpPr>
          <p:cNvPr id="99" name="Straight Connector 98"/>
          <p:cNvCxnSpPr/>
          <p:nvPr/>
        </p:nvCxnSpPr>
        <p:spPr>
          <a:xfrm>
            <a:off x="2881451" y="2477514"/>
            <a:ext cx="853357" cy="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cxnSp>
        <p:nvCxnSpPr>
          <p:cNvPr id="100" name="Straight Arrow Connector 99"/>
          <p:cNvCxnSpPr>
            <a:stCxn id="101" idx="6"/>
            <a:endCxn id="102" idx="2"/>
          </p:cNvCxnSpPr>
          <p:nvPr/>
        </p:nvCxnSpPr>
        <p:spPr>
          <a:xfrm>
            <a:off x="2324300" y="2477514"/>
            <a:ext cx="533000" cy="0"/>
          </a:xfrm>
          <a:prstGeom prst="straightConnector1">
            <a:avLst/>
          </a:prstGeom>
          <a:noFill/>
          <a:ln w="38100" cap="flat" cmpd="sng" algn="ctr">
            <a:solidFill>
              <a:srgbClr val="C4442A"/>
            </a:solidFill>
            <a:prstDash val="solid"/>
            <a:tailEnd type="stealth" w="lg" len="lg"/>
          </a:ln>
          <a:effectLst/>
        </p:spPr>
      </p:cxnSp>
      <p:sp>
        <p:nvSpPr>
          <p:cNvPr id="101" name="Oval 100"/>
          <p:cNvSpPr/>
          <p:nvPr/>
        </p:nvSpPr>
        <p:spPr>
          <a:xfrm>
            <a:off x="2209800" y="2420264"/>
            <a:ext cx="114500" cy="114500"/>
          </a:xfrm>
          <a:prstGeom prst="ellipse">
            <a:avLst/>
          </a:prstGeom>
          <a:solidFill>
            <a:srgbClr val="5A5A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102" name="Oval 101"/>
          <p:cNvSpPr/>
          <p:nvPr/>
        </p:nvSpPr>
        <p:spPr>
          <a:xfrm>
            <a:off x="2857300" y="2420264"/>
            <a:ext cx="114500" cy="114500"/>
          </a:xfrm>
          <a:prstGeom prst="ellipse">
            <a:avLst/>
          </a:prstGeom>
          <a:solidFill>
            <a:srgbClr val="5A5A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103" name="Straight Arrow Connector 102"/>
          <p:cNvCxnSpPr/>
          <p:nvPr/>
        </p:nvCxnSpPr>
        <p:spPr>
          <a:xfrm flipV="1">
            <a:off x="2324188" y="2164370"/>
            <a:ext cx="433199" cy="283388"/>
          </a:xfrm>
          <a:prstGeom prst="straightConnector1">
            <a:avLst/>
          </a:prstGeom>
          <a:noFill/>
          <a:ln w="38100" cap="flat" cmpd="sng" algn="ctr">
            <a:solidFill>
              <a:srgbClr val="C4442A"/>
            </a:solidFill>
            <a:prstDash val="solid"/>
            <a:tailEnd type="stealth" w="lg" len="lg"/>
          </a:ln>
          <a:effectLst/>
        </p:spPr>
      </p:cxnSp>
      <p:sp>
        <p:nvSpPr>
          <p:cNvPr id="104" name="Rectangle 103"/>
          <p:cNvSpPr/>
          <p:nvPr/>
        </p:nvSpPr>
        <p:spPr>
          <a:xfrm>
            <a:off x="1387613" y="1133128"/>
            <a:ext cx="387178" cy="685800"/>
          </a:xfrm>
          <a:prstGeom prst="rect">
            <a:avLst/>
          </a:prstGeom>
          <a:solidFill>
            <a:srgbClr val="40627C">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105" name="Rectangle 104"/>
          <p:cNvSpPr/>
          <p:nvPr/>
        </p:nvSpPr>
        <p:spPr>
          <a:xfrm>
            <a:off x="1390386" y="1418778"/>
            <a:ext cx="387178" cy="400150"/>
          </a:xfrm>
          <a:prstGeom prst="rect">
            <a:avLst/>
          </a:prstGeom>
          <a:solidFill>
            <a:srgbClr val="40627C">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grpSp>
        <p:nvGrpSpPr>
          <p:cNvPr id="106" name="Group 105"/>
          <p:cNvGrpSpPr/>
          <p:nvPr/>
        </p:nvGrpSpPr>
        <p:grpSpPr>
          <a:xfrm>
            <a:off x="762000" y="1133128"/>
            <a:ext cx="1546191" cy="834596"/>
            <a:chOff x="1425609" y="2590800"/>
            <a:chExt cx="1546191" cy="834596"/>
          </a:xfrm>
        </p:grpSpPr>
        <p:cxnSp>
          <p:nvCxnSpPr>
            <p:cNvPr id="107" name="Straight Connector 106"/>
            <p:cNvCxnSpPr/>
            <p:nvPr/>
          </p:nvCxnSpPr>
          <p:spPr>
            <a:xfrm>
              <a:off x="2051222" y="2590800"/>
              <a:ext cx="0" cy="68580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cxnSp>
          <p:nvCxnSpPr>
            <p:cNvPr id="108" name="Straight Connector 107"/>
            <p:cNvCxnSpPr/>
            <p:nvPr/>
          </p:nvCxnSpPr>
          <p:spPr>
            <a:xfrm>
              <a:off x="2438400" y="2590800"/>
              <a:ext cx="0" cy="68580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cxnSp>
          <p:nvCxnSpPr>
            <p:cNvPr id="109" name="Straight Connector 108"/>
            <p:cNvCxnSpPr/>
            <p:nvPr/>
          </p:nvCxnSpPr>
          <p:spPr>
            <a:xfrm>
              <a:off x="2438400" y="2933700"/>
              <a:ext cx="533400" cy="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sp>
          <p:nvSpPr>
            <p:cNvPr id="110" name="Rectangle 109"/>
            <p:cNvSpPr/>
            <p:nvPr/>
          </p:nvSpPr>
          <p:spPr>
            <a:xfrm>
              <a:off x="1425609" y="3311096"/>
              <a:ext cx="125730" cy="114300"/>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111" name="Elbow Connector 110"/>
            <p:cNvCxnSpPr>
              <a:endCxn id="110" idx="0"/>
            </p:cNvCxnSpPr>
            <p:nvPr/>
          </p:nvCxnSpPr>
          <p:spPr>
            <a:xfrm rot="10800000" flipV="1">
              <a:off x="1488474" y="2948630"/>
              <a:ext cx="562748" cy="362465"/>
            </a:xfrm>
            <a:prstGeom prst="bentConnector2">
              <a:avLst/>
            </a:prstGeom>
            <a:noFill/>
            <a:ln w="28575" cap="flat" cmpd="sng" algn="ctr">
              <a:solidFill>
                <a:sysClr val="windowText" lastClr="000000">
                  <a:lumMod val="65000"/>
                  <a:lumOff val="35000"/>
                </a:sysClr>
              </a:solidFill>
              <a:prstDash val="solid"/>
              <a:tailEnd type="arrow" w="lg" len="lg"/>
            </a:ln>
            <a:effectLst/>
          </p:spPr>
        </p:cxnSp>
      </p:grpSp>
      <p:cxnSp>
        <p:nvCxnSpPr>
          <p:cNvPr id="112" name="Straight Connector 111"/>
          <p:cNvCxnSpPr/>
          <p:nvPr/>
        </p:nvCxnSpPr>
        <p:spPr>
          <a:xfrm>
            <a:off x="2881451" y="1476028"/>
            <a:ext cx="853357" cy="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cxnSp>
        <p:nvCxnSpPr>
          <p:cNvPr id="113" name="Straight Arrow Connector 112"/>
          <p:cNvCxnSpPr>
            <a:stCxn id="114" idx="6"/>
            <a:endCxn id="115" idx="2"/>
          </p:cNvCxnSpPr>
          <p:nvPr/>
        </p:nvCxnSpPr>
        <p:spPr>
          <a:xfrm>
            <a:off x="2324300" y="1476028"/>
            <a:ext cx="533000" cy="0"/>
          </a:xfrm>
          <a:prstGeom prst="straightConnector1">
            <a:avLst/>
          </a:prstGeom>
          <a:noFill/>
          <a:ln w="38100" cap="flat" cmpd="sng" algn="ctr">
            <a:solidFill>
              <a:srgbClr val="C4442A"/>
            </a:solidFill>
            <a:prstDash val="solid"/>
            <a:tailEnd type="stealth" w="lg" len="lg"/>
          </a:ln>
          <a:effectLst/>
        </p:spPr>
      </p:cxnSp>
      <p:sp>
        <p:nvSpPr>
          <p:cNvPr id="114" name="Oval 113"/>
          <p:cNvSpPr/>
          <p:nvPr/>
        </p:nvSpPr>
        <p:spPr>
          <a:xfrm>
            <a:off x="2209800" y="1418778"/>
            <a:ext cx="114500" cy="114500"/>
          </a:xfrm>
          <a:prstGeom prst="ellipse">
            <a:avLst/>
          </a:prstGeom>
          <a:solidFill>
            <a:srgbClr val="5A5A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115" name="Oval 114"/>
          <p:cNvSpPr/>
          <p:nvPr/>
        </p:nvSpPr>
        <p:spPr>
          <a:xfrm>
            <a:off x="2857300" y="1418778"/>
            <a:ext cx="114500" cy="114500"/>
          </a:xfrm>
          <a:prstGeom prst="ellipse">
            <a:avLst/>
          </a:prstGeom>
          <a:solidFill>
            <a:srgbClr val="5A5A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116" name="Straight Arrow Connector 115"/>
          <p:cNvCxnSpPr/>
          <p:nvPr/>
        </p:nvCxnSpPr>
        <p:spPr>
          <a:xfrm flipV="1">
            <a:off x="2324188" y="1162884"/>
            <a:ext cx="433199" cy="283388"/>
          </a:xfrm>
          <a:prstGeom prst="straightConnector1">
            <a:avLst/>
          </a:prstGeom>
          <a:noFill/>
          <a:ln w="38100" cap="flat" cmpd="sng" algn="ctr">
            <a:solidFill>
              <a:srgbClr val="C4442A"/>
            </a:solidFill>
            <a:prstDash val="solid"/>
            <a:tailEnd type="stealth" w="lg" len="lg"/>
          </a:ln>
          <a:effectLst/>
        </p:spPr>
      </p:cxnSp>
      <p:sp>
        <p:nvSpPr>
          <p:cNvPr id="117" name="TextBox 116"/>
          <p:cNvSpPr txBox="1"/>
          <p:nvPr/>
        </p:nvSpPr>
        <p:spPr>
          <a:xfrm>
            <a:off x="228600" y="1295708"/>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A</a:t>
            </a:r>
          </a:p>
        </p:txBody>
      </p:sp>
      <p:sp>
        <p:nvSpPr>
          <p:cNvPr id="118" name="TextBox 117"/>
          <p:cNvSpPr txBox="1"/>
          <p:nvPr/>
        </p:nvSpPr>
        <p:spPr>
          <a:xfrm>
            <a:off x="228600" y="2438708"/>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B</a:t>
            </a:r>
          </a:p>
        </p:txBody>
      </p:sp>
      <p:grpSp>
        <p:nvGrpSpPr>
          <p:cNvPr id="119" name="Group 118"/>
          <p:cNvGrpSpPr/>
          <p:nvPr/>
        </p:nvGrpSpPr>
        <p:grpSpPr>
          <a:xfrm>
            <a:off x="762000" y="3190528"/>
            <a:ext cx="1546191" cy="834596"/>
            <a:chOff x="1425609" y="2590800"/>
            <a:chExt cx="1546191" cy="834596"/>
          </a:xfrm>
        </p:grpSpPr>
        <p:cxnSp>
          <p:nvCxnSpPr>
            <p:cNvPr id="120" name="Straight Connector 119"/>
            <p:cNvCxnSpPr/>
            <p:nvPr/>
          </p:nvCxnSpPr>
          <p:spPr>
            <a:xfrm>
              <a:off x="2051222" y="2590800"/>
              <a:ext cx="0" cy="68580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cxnSp>
          <p:nvCxnSpPr>
            <p:cNvPr id="121" name="Straight Connector 120"/>
            <p:cNvCxnSpPr/>
            <p:nvPr/>
          </p:nvCxnSpPr>
          <p:spPr>
            <a:xfrm>
              <a:off x="2438400" y="2590800"/>
              <a:ext cx="0" cy="68580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cxnSp>
          <p:nvCxnSpPr>
            <p:cNvPr id="122" name="Straight Connector 121"/>
            <p:cNvCxnSpPr/>
            <p:nvPr/>
          </p:nvCxnSpPr>
          <p:spPr>
            <a:xfrm>
              <a:off x="2438400" y="2933700"/>
              <a:ext cx="533400" cy="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sp>
          <p:nvSpPr>
            <p:cNvPr id="123" name="Rectangle 122"/>
            <p:cNvSpPr/>
            <p:nvPr/>
          </p:nvSpPr>
          <p:spPr>
            <a:xfrm>
              <a:off x="1425609" y="3311096"/>
              <a:ext cx="125730" cy="114300"/>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124" name="Elbow Connector 123"/>
            <p:cNvCxnSpPr>
              <a:endCxn id="123" idx="0"/>
            </p:cNvCxnSpPr>
            <p:nvPr/>
          </p:nvCxnSpPr>
          <p:spPr>
            <a:xfrm rot="10800000" flipV="1">
              <a:off x="1488474" y="2948630"/>
              <a:ext cx="562748" cy="362465"/>
            </a:xfrm>
            <a:prstGeom prst="bentConnector2">
              <a:avLst/>
            </a:prstGeom>
            <a:noFill/>
            <a:ln w="28575" cap="flat" cmpd="sng" algn="ctr">
              <a:solidFill>
                <a:sysClr val="windowText" lastClr="000000">
                  <a:lumMod val="65000"/>
                  <a:lumOff val="35000"/>
                </a:sysClr>
              </a:solidFill>
              <a:prstDash val="solid"/>
              <a:tailEnd type="arrow" w="lg" len="lg"/>
            </a:ln>
            <a:effectLst/>
          </p:spPr>
        </p:cxnSp>
      </p:grpSp>
      <p:cxnSp>
        <p:nvCxnSpPr>
          <p:cNvPr id="125" name="Straight Connector 124"/>
          <p:cNvCxnSpPr/>
          <p:nvPr/>
        </p:nvCxnSpPr>
        <p:spPr>
          <a:xfrm>
            <a:off x="2881451" y="3533428"/>
            <a:ext cx="853357" cy="0"/>
          </a:xfrm>
          <a:prstGeom prst="line">
            <a:avLst/>
          </a:prstGeom>
          <a:noFill/>
          <a:ln w="28575" cap="flat" cmpd="sng" algn="ctr">
            <a:solidFill>
              <a:sysClr val="windowText" lastClr="000000">
                <a:lumMod val="65000"/>
                <a:lumOff val="35000"/>
              </a:sysClr>
            </a:solidFill>
            <a:prstDash val="solid"/>
            <a:headEnd type="none" w="med" len="med"/>
            <a:tailEnd type="none" w="med" len="med"/>
          </a:ln>
          <a:effectLst/>
        </p:spPr>
      </p:cxnSp>
      <p:cxnSp>
        <p:nvCxnSpPr>
          <p:cNvPr id="126" name="Straight Arrow Connector 125"/>
          <p:cNvCxnSpPr>
            <a:stCxn id="127" idx="6"/>
            <a:endCxn id="128" idx="2"/>
          </p:cNvCxnSpPr>
          <p:nvPr/>
        </p:nvCxnSpPr>
        <p:spPr>
          <a:xfrm>
            <a:off x="2324300" y="3533428"/>
            <a:ext cx="533000" cy="0"/>
          </a:xfrm>
          <a:prstGeom prst="straightConnector1">
            <a:avLst/>
          </a:prstGeom>
          <a:noFill/>
          <a:ln w="38100" cap="flat" cmpd="sng" algn="ctr">
            <a:solidFill>
              <a:srgbClr val="C4442A"/>
            </a:solidFill>
            <a:prstDash val="solid"/>
            <a:tailEnd type="stealth" w="lg" len="lg"/>
          </a:ln>
          <a:effectLst/>
        </p:spPr>
      </p:cxnSp>
      <p:sp>
        <p:nvSpPr>
          <p:cNvPr id="127" name="Oval 126"/>
          <p:cNvSpPr/>
          <p:nvPr/>
        </p:nvSpPr>
        <p:spPr>
          <a:xfrm>
            <a:off x="2209800" y="3476178"/>
            <a:ext cx="114500" cy="114500"/>
          </a:xfrm>
          <a:prstGeom prst="ellipse">
            <a:avLst/>
          </a:prstGeom>
          <a:solidFill>
            <a:srgbClr val="5A5A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128" name="Oval 127"/>
          <p:cNvSpPr/>
          <p:nvPr/>
        </p:nvSpPr>
        <p:spPr>
          <a:xfrm>
            <a:off x="2857300" y="3476178"/>
            <a:ext cx="114500" cy="114500"/>
          </a:xfrm>
          <a:prstGeom prst="ellipse">
            <a:avLst/>
          </a:prstGeom>
          <a:solidFill>
            <a:srgbClr val="5A5A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129" name="Straight Arrow Connector 128"/>
          <p:cNvCxnSpPr/>
          <p:nvPr/>
        </p:nvCxnSpPr>
        <p:spPr>
          <a:xfrm flipV="1">
            <a:off x="2324188" y="3220284"/>
            <a:ext cx="433199" cy="283388"/>
          </a:xfrm>
          <a:prstGeom prst="straightConnector1">
            <a:avLst/>
          </a:prstGeom>
          <a:noFill/>
          <a:ln w="38100" cap="flat" cmpd="sng" algn="ctr">
            <a:solidFill>
              <a:srgbClr val="C4442A"/>
            </a:solidFill>
            <a:prstDash val="solid"/>
            <a:tailEnd type="stealth" w="lg" len="lg"/>
          </a:ln>
          <a:effectLst/>
        </p:spPr>
      </p:cxnSp>
      <p:sp>
        <p:nvSpPr>
          <p:cNvPr id="130" name="TextBox 129"/>
          <p:cNvSpPr txBox="1"/>
          <p:nvPr/>
        </p:nvSpPr>
        <p:spPr>
          <a:xfrm>
            <a:off x="228600" y="3418422"/>
            <a:ext cx="3225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C</a:t>
            </a:r>
          </a:p>
        </p:txBody>
      </p:sp>
      <p:sp>
        <p:nvSpPr>
          <p:cNvPr id="131" name="Rounded Rectangle 130"/>
          <p:cNvSpPr/>
          <p:nvPr/>
        </p:nvSpPr>
        <p:spPr>
          <a:xfrm>
            <a:off x="5562600" y="1742728"/>
            <a:ext cx="3124200" cy="1604860"/>
          </a:xfrm>
          <a:prstGeom prst="roundRect">
            <a:avLst/>
          </a:prstGeom>
          <a:solidFill>
            <a:srgbClr val="C4442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a:ea typeface="+mn-ea"/>
                <a:cs typeface="+mn-cs"/>
              </a:rPr>
              <a:t>Final State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prstClr val="white"/>
                </a:solidFill>
                <a:effectLst/>
                <a:uLnTx/>
                <a:uFillTx/>
                <a:latin typeface="Calibri"/>
                <a:ea typeface="+mn-ea"/>
                <a:cs typeface="+mn-cs"/>
              </a:rPr>
              <a:t>AB + BC + AC</a:t>
            </a:r>
          </a:p>
        </p:txBody>
      </p:sp>
      <p:sp>
        <p:nvSpPr>
          <p:cNvPr id="132" name="TextBox 131"/>
          <p:cNvSpPr txBox="1"/>
          <p:nvPr/>
        </p:nvSpPr>
        <p:spPr>
          <a:xfrm>
            <a:off x="3792103" y="980728"/>
            <a:ext cx="131329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½V</a:t>
            </a:r>
            <a:r>
              <a:rPr kumimoji="0" lang="en-US" sz="2800" b="1" i="1" u="none" strike="noStrike" kern="1200" cap="none" spc="0" normalizeH="0" baseline="-25000" noProof="0" dirty="0">
                <a:ln>
                  <a:noFill/>
                </a:ln>
                <a:solidFill>
                  <a:prstClr val="black"/>
                </a:solidFill>
                <a:effectLst/>
                <a:uLnTx/>
                <a:uFillTx/>
                <a:latin typeface="Calibri"/>
                <a:ea typeface="+mn-ea"/>
                <a:cs typeface="+mn-cs"/>
              </a:rPr>
              <a:t>DD</a:t>
            </a:r>
            <a:r>
              <a:rPr kumimoji="0" lang="en-US" sz="2800" b="1" i="1" u="none" strike="noStrike" kern="1200" cap="none" spc="0" normalizeH="0" baseline="0" noProof="0" dirty="0">
                <a:ln>
                  <a:noFill/>
                </a:ln>
                <a:solidFill>
                  <a:prstClr val="black"/>
                </a:solidFill>
                <a:effectLst/>
                <a:uLnTx/>
                <a:uFillTx/>
                <a:latin typeface="Calibri"/>
                <a:ea typeface="+mn-ea"/>
                <a:cs typeface="+mn-cs"/>
              </a:rPr>
              <a:t>+</a:t>
            </a:r>
            <a:r>
              <a:rPr kumimoji="0" lang="el-GR" sz="2800" b="1" i="1" u="none" strike="noStrike" kern="1200" cap="none" spc="0" normalizeH="0" baseline="0" noProof="0" dirty="0">
                <a:ln>
                  <a:noFill/>
                </a:ln>
                <a:solidFill>
                  <a:prstClr val="black"/>
                </a:solidFill>
                <a:effectLst/>
                <a:uLnTx/>
                <a:uFillTx/>
                <a:latin typeface="Calibri"/>
                <a:ea typeface="+mn-ea"/>
                <a:cs typeface="+mn-cs"/>
              </a:rPr>
              <a:t>δ</a:t>
            </a:r>
            <a:endParaRPr kumimoji="0" lang="en-US" sz="2800" b="1" i="1" u="none" strike="noStrike" kern="1200" cap="none" spc="0" normalizeH="0" baseline="0" noProof="0" dirty="0">
              <a:ln>
                <a:noFill/>
              </a:ln>
              <a:solidFill>
                <a:prstClr val="black"/>
              </a:solidFill>
              <a:effectLst/>
              <a:uLnTx/>
              <a:uFillTx/>
              <a:latin typeface="Calibri"/>
              <a:ea typeface="+mn-ea"/>
              <a:cs typeface="+mn-cs"/>
            </a:endParaRPr>
          </a:p>
        </p:txBody>
      </p:sp>
      <p:sp>
        <p:nvSpPr>
          <p:cNvPr id="133" name="Rounded Rectangle 132"/>
          <p:cNvSpPr/>
          <p:nvPr/>
        </p:nvSpPr>
        <p:spPr>
          <a:xfrm>
            <a:off x="5562600" y="3643068"/>
            <a:ext cx="3124200" cy="1604860"/>
          </a:xfrm>
          <a:prstGeom prst="roundRect">
            <a:avLst/>
          </a:prstGeom>
          <a:solidFill>
            <a:srgbClr val="C4442A"/>
          </a:solidFill>
          <a:ln w="25400" cap="flat" cmpd="sng" algn="ctr">
            <a:noFill/>
            <a:prstDash val="solid"/>
          </a:ln>
          <a:effectLst/>
        </p:spPr>
        <p:txBody>
          <a:bodyPr l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0" cap="none" spc="0" normalizeH="0" baseline="0" noProof="0" dirty="0">
                <a:ln>
                  <a:noFill/>
                </a:ln>
                <a:solidFill>
                  <a:prstClr val="white"/>
                </a:solidFill>
                <a:effectLst/>
                <a:uLnTx/>
                <a:uFillTx/>
                <a:latin typeface="Calibri"/>
                <a:ea typeface="+mn-ea"/>
                <a:cs typeface="+mn-cs"/>
              </a:rPr>
              <a:t>C(A + B) + ~C(AB)</a:t>
            </a:r>
          </a:p>
        </p:txBody>
      </p:sp>
      <p:sp>
        <p:nvSpPr>
          <p:cNvPr id="134" name="TextBox 133"/>
          <p:cNvSpPr txBox="1"/>
          <p:nvPr/>
        </p:nvSpPr>
        <p:spPr>
          <a:xfrm>
            <a:off x="1143000" y="4485928"/>
            <a:ext cx="60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en</a:t>
            </a:r>
          </a:p>
        </p:txBody>
      </p:sp>
      <p:sp>
        <p:nvSpPr>
          <p:cNvPr id="135" name="TextBox 134"/>
          <p:cNvSpPr txBox="1"/>
          <p:nvPr/>
        </p:nvSpPr>
        <p:spPr>
          <a:xfrm>
            <a:off x="4114800" y="5705128"/>
            <a:ext cx="381000" cy="5344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0</a:t>
            </a:r>
          </a:p>
        </p:txBody>
      </p:sp>
      <p:sp>
        <p:nvSpPr>
          <p:cNvPr id="136" name="TextBox 135"/>
          <p:cNvSpPr txBox="1"/>
          <p:nvPr/>
        </p:nvSpPr>
        <p:spPr>
          <a:xfrm>
            <a:off x="4004331" y="990908"/>
            <a:ext cx="72006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V</a:t>
            </a:r>
            <a:r>
              <a:rPr kumimoji="0" lang="en-US" sz="2800" b="1" i="1" u="none" strike="noStrike" kern="1200" cap="none" spc="0" normalizeH="0" baseline="-25000" noProof="0" dirty="0">
                <a:ln>
                  <a:noFill/>
                </a:ln>
                <a:solidFill>
                  <a:prstClr val="black"/>
                </a:solidFill>
                <a:effectLst/>
                <a:uLnTx/>
                <a:uFillTx/>
                <a:latin typeface="Calibri"/>
                <a:ea typeface="+mn-ea"/>
                <a:cs typeface="+mn-cs"/>
              </a:rPr>
              <a:t>DD</a:t>
            </a:r>
          </a:p>
        </p:txBody>
      </p:sp>
      <p:sp>
        <p:nvSpPr>
          <p:cNvPr id="137" name="TextBox 136"/>
          <p:cNvSpPr txBox="1"/>
          <p:nvPr/>
        </p:nvSpPr>
        <p:spPr>
          <a:xfrm>
            <a:off x="1781681" y="6453336"/>
            <a:ext cx="56779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mn-cs"/>
              </a:rPr>
              <a:t>Seshadri+, “</a:t>
            </a:r>
            <a:r>
              <a:rPr kumimoji="0" lang="en-US" sz="1400" b="0" i="0" u="none" strike="noStrike" kern="1200" cap="none" spc="0" normalizeH="0" baseline="0" noProof="0" dirty="0">
                <a:ln>
                  <a:noFill/>
                </a:ln>
                <a:solidFill>
                  <a:srgbClr val="0000FF"/>
                </a:solidFill>
                <a:effectLst/>
                <a:uLnTx/>
                <a:uFillTx/>
                <a:latin typeface="Tahoma"/>
                <a:ea typeface="+mn-ea"/>
                <a:cs typeface="+mn-cs"/>
              </a:rPr>
              <a:t>Fast Bulk Bitwise AND and OR in DRAM</a:t>
            </a:r>
            <a:r>
              <a:rPr kumimoji="0" lang="en-US" sz="1400" b="0" i="0" u="none" strike="noStrike" kern="1200" cap="none" spc="0" normalizeH="0" baseline="0" noProof="0" dirty="0">
                <a:ln>
                  <a:noFill/>
                </a:ln>
                <a:solidFill>
                  <a:srgbClr val="000000"/>
                </a:solidFill>
                <a:effectLst/>
                <a:uLnTx/>
                <a:uFillTx/>
                <a:latin typeface="Tahoma"/>
                <a:ea typeface="+mn-ea"/>
                <a:cs typeface="+mn-cs"/>
              </a:rPr>
              <a:t>”, IEEE CAL 2015.</a:t>
            </a:r>
          </a:p>
        </p:txBody>
      </p:sp>
    </p:spTree>
    <p:extLst>
      <p:ext uri="{BB962C8B-B14F-4D97-AF65-F5344CB8AC3E}">
        <p14:creationId xmlns:p14="http://schemas.microsoft.com/office/powerpoint/2010/main" val="3784725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6"/>
                                        </p:tgtEl>
                                      </p:cBhvr>
                                    </p:animEffect>
                                    <p:set>
                                      <p:cBhvr>
                                        <p:cTn id="7" dur="1" fill="hold">
                                          <p:stCondLst>
                                            <p:cond delay="499"/>
                                          </p:stCondLst>
                                        </p:cTn>
                                        <p:tgtEl>
                                          <p:spTgt spid="1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3"/>
                                        </p:tgtEl>
                                      </p:cBhvr>
                                    </p:animEffect>
                                    <p:set>
                                      <p:cBhvr>
                                        <p:cTn id="10" dur="1" fill="hold">
                                          <p:stCondLst>
                                            <p:cond delay="499"/>
                                          </p:stCondLst>
                                        </p:cTn>
                                        <p:tgtEl>
                                          <p:spTgt spid="10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9"/>
                                        </p:tgtEl>
                                      </p:cBhvr>
                                    </p:animEffect>
                                    <p:set>
                                      <p:cBhvr>
                                        <p:cTn id="13" dur="1" fill="hold">
                                          <p:stCondLst>
                                            <p:cond delay="499"/>
                                          </p:stCondLst>
                                        </p:cTn>
                                        <p:tgtEl>
                                          <p:spTgt spid="12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0" presetClass="entr" presetSubtype="0" fill="hold" nodeType="with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73"/>
                                        </p:tgtEl>
                                      </p:cBhvr>
                                    </p:animEffect>
                                    <p:set>
                                      <p:cBhvr>
                                        <p:cTn id="27" dur="1" fill="hold">
                                          <p:stCondLst>
                                            <p:cond delay="499"/>
                                          </p:stCondLst>
                                        </p:cTn>
                                        <p:tgtEl>
                                          <p:spTgt spid="73"/>
                                        </p:tgtEl>
                                        <p:attrNameLst>
                                          <p:attrName>style.visibility</p:attrName>
                                        </p:attrNameLst>
                                      </p:cBhvr>
                                      <p:to>
                                        <p:strVal val="hidden"/>
                                      </p:to>
                                    </p:set>
                                  </p:childTnLst>
                                </p:cTn>
                              </p:par>
                              <p:par>
                                <p:cTn id="28" presetID="22" presetClass="exit" presetSubtype="1" fill="hold" grpId="0" nodeType="withEffect">
                                  <p:stCondLst>
                                    <p:cond delay="0"/>
                                  </p:stCondLst>
                                  <p:childTnLst>
                                    <p:animEffect transition="out" filter="wipe(up)">
                                      <p:cBhvr>
                                        <p:cTn id="29" dur="500"/>
                                        <p:tgtEl>
                                          <p:spTgt spid="104"/>
                                        </p:tgtEl>
                                      </p:cBhvr>
                                    </p:animEffect>
                                    <p:set>
                                      <p:cBhvr>
                                        <p:cTn id="30" dur="1" fill="hold">
                                          <p:stCondLst>
                                            <p:cond delay="499"/>
                                          </p:stCondLst>
                                        </p:cTn>
                                        <p:tgtEl>
                                          <p:spTgt spid="104"/>
                                        </p:tgtEl>
                                        <p:attrNameLst>
                                          <p:attrName>style.visibility</p:attrName>
                                        </p:attrNameLst>
                                      </p:cBhvr>
                                      <p:to>
                                        <p:strVal val="hidden"/>
                                      </p:to>
                                    </p:set>
                                  </p:childTnLst>
                                </p:cTn>
                              </p:par>
                              <p:par>
                                <p:cTn id="31" presetID="22" presetClass="entr" presetSubtype="4"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down)">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500"/>
                                        <p:tgtEl>
                                          <p:spTgt spid="132"/>
                                        </p:tgtEl>
                                      </p:cBhvr>
                                    </p:animEffect>
                                  </p:childTnLst>
                                </p:cTn>
                              </p:par>
                              <p:par>
                                <p:cTn id="39" presetID="10" presetClass="exit" presetSubtype="0" fill="hold" grpId="0" nodeType="withEffect">
                                  <p:stCondLst>
                                    <p:cond delay="0"/>
                                  </p:stCondLst>
                                  <p:childTnLst>
                                    <p:animEffect transition="out" filter="fade">
                                      <p:cBhvr>
                                        <p:cTn id="40" dur="500"/>
                                        <p:tgtEl>
                                          <p:spTgt spid="91"/>
                                        </p:tgtEl>
                                      </p:cBhvr>
                                    </p:animEffect>
                                    <p:set>
                                      <p:cBhvr>
                                        <p:cTn id="41" dur="1" fill="hold">
                                          <p:stCondLst>
                                            <p:cond delay="499"/>
                                          </p:stCondLst>
                                        </p:cTn>
                                        <p:tgtEl>
                                          <p:spTgt spid="9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fade">
                                      <p:cBhvr>
                                        <p:cTn id="46" dur="500"/>
                                        <p:tgtEl>
                                          <p:spTgt spid="134"/>
                                        </p:tgtEl>
                                      </p:cBhvr>
                                    </p:animEffect>
                                  </p:childTnLst>
                                </p:cTn>
                              </p:par>
                              <p:par>
                                <p:cTn id="47" presetID="10" presetClass="exit" presetSubtype="0" fill="hold" grpId="0" nodeType="withEffect">
                                  <p:stCondLst>
                                    <p:cond delay="0"/>
                                  </p:stCondLst>
                                  <p:childTnLst>
                                    <p:animEffect transition="out" filter="fade">
                                      <p:cBhvr>
                                        <p:cTn id="48" dur="500"/>
                                        <p:tgtEl>
                                          <p:spTgt spid="92"/>
                                        </p:tgtEl>
                                      </p:cBhvr>
                                    </p:animEffect>
                                    <p:set>
                                      <p:cBhvr>
                                        <p:cTn id="49" dur="1" fill="hold">
                                          <p:stCondLst>
                                            <p:cond delay="499"/>
                                          </p:stCondLst>
                                        </p:cTn>
                                        <p:tgtEl>
                                          <p:spTgt spid="9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32"/>
                                        </p:tgtEl>
                                      </p:cBhvr>
                                    </p:animEffect>
                                    <p:set>
                                      <p:cBhvr>
                                        <p:cTn id="54" dur="1" fill="hold">
                                          <p:stCondLst>
                                            <p:cond delay="499"/>
                                          </p:stCondLst>
                                        </p:cTn>
                                        <p:tgtEl>
                                          <p:spTgt spid="132"/>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90"/>
                                        </p:tgtEl>
                                      </p:cBhvr>
                                    </p:animEffect>
                                    <p:set>
                                      <p:cBhvr>
                                        <p:cTn id="57" dur="1" fill="hold">
                                          <p:stCondLst>
                                            <p:cond delay="499"/>
                                          </p:stCondLst>
                                        </p:cTn>
                                        <p:tgtEl>
                                          <p:spTgt spid="90"/>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36"/>
                                        </p:tgtEl>
                                        <p:attrNameLst>
                                          <p:attrName>style.visibility</p:attrName>
                                        </p:attrNameLst>
                                      </p:cBhvr>
                                      <p:to>
                                        <p:strVal val="visible"/>
                                      </p:to>
                                    </p:set>
                                    <p:animEffect transition="in" filter="fade">
                                      <p:cBhvr>
                                        <p:cTn id="60" dur="500"/>
                                        <p:tgtEl>
                                          <p:spTgt spid="1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500"/>
                                        <p:tgtEl>
                                          <p:spTgt spid="1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1"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wipe(down)">
                                      <p:cBhvr>
                                        <p:cTn id="68" dur="500"/>
                                        <p:tgtEl>
                                          <p:spTgt spid="73"/>
                                        </p:tgtEl>
                                      </p:cBhvr>
                                    </p:animEffect>
                                  </p:childTnLst>
                                </p:cTn>
                              </p:par>
                              <p:par>
                                <p:cTn id="69" presetID="22" presetClass="entr" presetSubtype="4" fill="hold" grpId="1"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wipe(down)">
                                      <p:cBhvr>
                                        <p:cTn id="71" dur="500"/>
                                        <p:tgtEl>
                                          <p:spTgt spid="104"/>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down)">
                                      <p:cBhvr>
                                        <p:cTn id="74" dur="500"/>
                                        <p:tgtEl>
                                          <p:spTgt spid="7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fade">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3"/>
                                        </p:tgtEl>
                                        <p:attrNameLst>
                                          <p:attrName>style.visibility</p:attrName>
                                        </p:attrNameLst>
                                      </p:cBhvr>
                                      <p:to>
                                        <p:strVal val="visible"/>
                                      </p:to>
                                    </p:set>
                                    <p:animEffect transition="in" filter="fade">
                                      <p:cBhvr>
                                        <p:cTn id="8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3" grpId="1" animBg="1"/>
      <p:bldP spid="90" grpId="0"/>
      <p:bldP spid="91" grpId="0"/>
      <p:bldP spid="92" grpId="0"/>
      <p:bldP spid="104" grpId="0" animBg="1"/>
      <p:bldP spid="104" grpId="1" animBg="1"/>
      <p:bldP spid="131" grpId="0" animBg="1"/>
      <p:bldP spid="132" grpId="0"/>
      <p:bldP spid="132" grpId="1"/>
      <p:bldP spid="133" grpId="0" animBg="1"/>
      <p:bldP spid="134" grpId="0"/>
      <p:bldP spid="135" grpId="0"/>
      <p:bldP spid="1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In-DRAM Bulk AND/OR</a:t>
            </a:r>
          </a:p>
        </p:txBody>
      </p:sp>
      <p:sp>
        <p:nvSpPr>
          <p:cNvPr id="3" name="Content Placeholder 2"/>
          <p:cNvSpPr>
            <a:spLocks noGrp="1"/>
          </p:cNvSpPr>
          <p:nvPr>
            <p:ph idx="1"/>
          </p:nvPr>
        </p:nvSpPr>
        <p:spPr/>
        <p:txBody>
          <a:bodyPr/>
          <a:lstStyle/>
          <a:p>
            <a:r>
              <a:rPr lang="en-US" dirty="0"/>
              <a:t>Vivek Seshadri, Kevin Hsieh, </a:t>
            </a:r>
            <a:r>
              <a:rPr lang="en-US" dirty="0" err="1"/>
              <a:t>Amirali</a:t>
            </a:r>
            <a:r>
              <a:rPr lang="en-US" dirty="0"/>
              <a:t> </a:t>
            </a:r>
            <a:r>
              <a:rPr lang="en-US" dirty="0" err="1"/>
              <a:t>Boroumand</a:t>
            </a:r>
            <a:r>
              <a:rPr lang="en-US" dirty="0"/>
              <a:t>, Donghyuk Lee, Michael A. </a:t>
            </a:r>
            <a:r>
              <a:rPr lang="en-US" dirty="0" err="1"/>
              <a:t>Kozuch</a:t>
            </a:r>
            <a:r>
              <a:rPr lang="en-US" dirty="0"/>
              <a:t>, Onur Mutlu, Phillip B. Gibbons, and Todd C. </a:t>
            </a:r>
            <a:r>
              <a:rPr lang="en-US" dirty="0" err="1"/>
              <a:t>Mowry</a:t>
            </a:r>
            <a:r>
              <a:rPr lang="en-US" dirty="0"/>
              <a:t>,</a:t>
            </a:r>
            <a:br>
              <a:rPr lang="en-US" dirty="0"/>
            </a:br>
            <a:r>
              <a:rPr lang="en-US" b="1" dirty="0">
                <a:solidFill>
                  <a:srgbClr val="0432FF"/>
                </a:solidFill>
                <a:hlinkClick r:id="rId2">
                  <a:extLst>
                    <a:ext uri="{A12FA001-AC4F-418D-AE19-62706E023703}">
                      <ahyp:hlinkClr xmlns:ahyp="http://schemas.microsoft.com/office/drawing/2018/hyperlinkcolor" val="tx"/>
                    </a:ext>
                  </a:extLst>
                </a:hlinkClick>
              </a:rPr>
              <a:t>"Fast Bulk Bitwise AND and OR in DRAM"</a:t>
            </a:r>
            <a:br>
              <a:rPr lang="en-US" dirty="0">
                <a:solidFill>
                  <a:srgbClr val="0432FF"/>
                </a:solidFill>
              </a:rPr>
            </a:br>
            <a:r>
              <a:rPr lang="en-US" i="1" dirty="0">
                <a:hlinkClick r:id="rId3"/>
              </a:rPr>
              <a:t>IEEE Computer Architecture Letters</a:t>
            </a:r>
            <a:r>
              <a:rPr lang="en-US" i="1" dirty="0"/>
              <a:t> (</a:t>
            </a:r>
            <a:r>
              <a:rPr lang="en-US" b="1" i="1" dirty="0"/>
              <a:t>CAL</a:t>
            </a:r>
            <a:r>
              <a:rPr lang="en-US" i="1" dirty="0"/>
              <a:t>)</a:t>
            </a:r>
            <a:r>
              <a:rPr lang="en-US" dirty="0"/>
              <a:t>, April 2015. </a:t>
            </a:r>
          </a:p>
          <a:p>
            <a:endParaRPr lang="en-US" dirty="0"/>
          </a:p>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charset="-128"/>
              <a:cs typeface="+mn-cs"/>
            </a:endParaRPr>
          </a:p>
        </p:txBody>
      </p:sp>
      <p:pic>
        <p:nvPicPr>
          <p:cNvPr id="5" name="Picture 4"/>
          <p:cNvPicPr>
            <a:picLocks noChangeAspect="1"/>
          </p:cNvPicPr>
          <p:nvPr/>
        </p:nvPicPr>
        <p:blipFill>
          <a:blip r:embed="rId4"/>
          <a:stretch>
            <a:fillRect/>
          </a:stretch>
        </p:blipFill>
        <p:spPr>
          <a:xfrm>
            <a:off x="0" y="4276418"/>
            <a:ext cx="9144000" cy="1744870"/>
          </a:xfrm>
          <a:prstGeom prst="rect">
            <a:avLst/>
          </a:prstGeom>
        </p:spPr>
      </p:pic>
    </p:spTree>
    <p:extLst>
      <p:ext uri="{BB962C8B-B14F-4D97-AF65-F5344CB8AC3E}">
        <p14:creationId xmlns:p14="http://schemas.microsoft.com/office/powerpoint/2010/main" val="1349078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In-DRAM NOT: Dual Contact Cell</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pic>
        <p:nvPicPr>
          <p:cNvPr id="6" name="Picture 5"/>
          <p:cNvPicPr>
            <a:picLocks noChangeAspect="1"/>
          </p:cNvPicPr>
          <p:nvPr/>
        </p:nvPicPr>
        <p:blipFill>
          <a:blip r:embed="rId2"/>
          <a:stretch>
            <a:fillRect/>
          </a:stretch>
        </p:blipFill>
        <p:spPr>
          <a:xfrm>
            <a:off x="323528" y="1035173"/>
            <a:ext cx="4104456" cy="4705108"/>
          </a:xfrm>
          <a:prstGeom prst="rect">
            <a:avLst/>
          </a:prstGeom>
        </p:spPr>
      </p:pic>
      <p:sp>
        <p:nvSpPr>
          <p:cNvPr id="5" name="TextBox 4"/>
          <p:cNvSpPr txBox="1"/>
          <p:nvPr/>
        </p:nvSpPr>
        <p:spPr>
          <a:xfrm>
            <a:off x="-10701" y="5949280"/>
            <a:ext cx="9284914" cy="2962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5" b="0" i="0" u="none" strike="noStrike" kern="1200" cap="none" spc="0" normalizeH="0" baseline="0" noProof="0" dirty="0">
                <a:ln>
                  <a:noFill/>
                </a:ln>
                <a:solidFill>
                  <a:srgbClr val="000000"/>
                </a:solidFill>
                <a:effectLst/>
                <a:uLnTx/>
                <a:uFillTx/>
                <a:latin typeface="Tahoma"/>
                <a:ea typeface="+mn-ea"/>
                <a:cs typeface="+mn-cs"/>
              </a:rPr>
              <a:t>Seshadri+, “</a:t>
            </a:r>
            <a:r>
              <a:rPr kumimoji="0" lang="en-US" sz="1325" b="0" i="0" u="none" strike="noStrike" kern="1200" cap="none" spc="0" normalizeH="0" baseline="0" noProof="0" dirty="0">
                <a:ln>
                  <a:noFill/>
                </a:ln>
                <a:solidFill>
                  <a:srgbClr val="0000FF"/>
                </a:solidFill>
                <a:effectLst/>
                <a:uLnTx/>
                <a:uFillTx/>
                <a:latin typeface="Tahoma"/>
                <a:ea typeface="+mn-ea"/>
                <a:cs typeface="+mn-cs"/>
              </a:rPr>
              <a:t>Ambit: In-Memory Accelerator for Bulk Bitwise Operations using Commodity DRAM Technology</a:t>
            </a:r>
            <a:r>
              <a:rPr kumimoji="0" lang="en-US" sz="1325" b="0" i="0" u="none" strike="noStrike" kern="1200" cap="none" spc="0" normalizeH="0" baseline="0" noProof="0" dirty="0">
                <a:ln>
                  <a:noFill/>
                </a:ln>
                <a:solidFill>
                  <a:srgbClr val="000000"/>
                </a:solidFill>
                <a:effectLst/>
                <a:uLnTx/>
                <a:uFillTx/>
                <a:latin typeface="Tahoma"/>
                <a:ea typeface="+mn-ea"/>
                <a:cs typeface="+mn-cs"/>
              </a:rPr>
              <a:t>,” MICRO 2017.</a:t>
            </a:r>
          </a:p>
        </p:txBody>
      </p:sp>
      <p:sp>
        <p:nvSpPr>
          <p:cNvPr id="3" name="TextBox 2"/>
          <p:cNvSpPr txBox="1"/>
          <p:nvPr/>
        </p:nvSpPr>
        <p:spPr>
          <a:xfrm>
            <a:off x="4617145" y="1862822"/>
            <a:ext cx="4556504" cy="286232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ahoma"/>
                <a:ea typeface="+mn-ea"/>
                <a:cs typeface="+mn-cs"/>
              </a:rPr>
              <a:t>Idea: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Tahoma"/>
                <a:ea typeface="+mn-ea"/>
                <a:cs typeface="+mn-cs"/>
              </a:rPr>
              <a:t>Feed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Tahoma"/>
                <a:ea typeface="+mn-ea"/>
                <a:cs typeface="+mn-cs"/>
              </a:rPr>
              <a:t>negated value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Tahoma"/>
                <a:ea typeface="+mn-ea"/>
                <a:cs typeface="+mn-cs"/>
              </a:rPr>
              <a:t>in the sense amplifier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Tahoma"/>
                <a:ea typeface="+mn-ea"/>
                <a:cs typeface="+mn-cs"/>
              </a:rPr>
              <a:t>into a special row</a:t>
            </a:r>
          </a:p>
        </p:txBody>
      </p:sp>
    </p:spTree>
    <p:extLst>
      <p:ext uri="{BB962C8B-B14F-4D97-AF65-F5344CB8AC3E}">
        <p14:creationId xmlns:p14="http://schemas.microsoft.com/office/powerpoint/2010/main" val="5329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In-DRAM NOT Operation</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charset="-128"/>
              <a:cs typeface="+mn-cs"/>
            </a:endParaRPr>
          </a:p>
        </p:txBody>
      </p:sp>
      <p:pic>
        <p:nvPicPr>
          <p:cNvPr id="6" name="Picture 5"/>
          <p:cNvPicPr>
            <a:picLocks noChangeAspect="1"/>
          </p:cNvPicPr>
          <p:nvPr/>
        </p:nvPicPr>
        <p:blipFill>
          <a:blip r:embed="rId2"/>
          <a:stretch>
            <a:fillRect/>
          </a:stretch>
        </p:blipFill>
        <p:spPr>
          <a:xfrm>
            <a:off x="0" y="1830477"/>
            <a:ext cx="9144000" cy="3197046"/>
          </a:xfrm>
          <a:prstGeom prst="rect">
            <a:avLst/>
          </a:prstGeom>
        </p:spPr>
      </p:pic>
      <p:sp>
        <p:nvSpPr>
          <p:cNvPr id="7" name="TextBox 6"/>
          <p:cNvSpPr txBox="1"/>
          <p:nvPr/>
        </p:nvSpPr>
        <p:spPr>
          <a:xfrm>
            <a:off x="-10701" y="5949280"/>
            <a:ext cx="9284914" cy="2962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5" b="0" i="0" u="none" strike="noStrike" kern="1200" cap="none" spc="0" normalizeH="0" baseline="0" noProof="0" dirty="0">
                <a:ln>
                  <a:noFill/>
                </a:ln>
                <a:solidFill>
                  <a:srgbClr val="000000"/>
                </a:solidFill>
                <a:effectLst/>
                <a:uLnTx/>
                <a:uFillTx/>
                <a:latin typeface="Tahoma"/>
                <a:ea typeface=""/>
                <a:cs typeface="+mn-cs"/>
              </a:rPr>
              <a:t>Seshadri+, “</a:t>
            </a:r>
            <a:r>
              <a:rPr kumimoji="0" lang="en-US" sz="1325" b="0" i="0" u="none" strike="noStrike" kern="1200" cap="none" spc="0" normalizeH="0" baseline="0" noProof="0" dirty="0">
                <a:ln>
                  <a:noFill/>
                </a:ln>
                <a:solidFill>
                  <a:srgbClr val="0000FF"/>
                </a:solidFill>
                <a:effectLst/>
                <a:uLnTx/>
                <a:uFillTx/>
                <a:latin typeface="Tahoma"/>
                <a:ea typeface=""/>
                <a:cs typeface="+mn-cs"/>
              </a:rPr>
              <a:t>Ambit: In-Memory Accelerator for Bulk Bitwise Operations using Commodity DRAM Technology</a:t>
            </a:r>
            <a:r>
              <a:rPr kumimoji="0" lang="en-US" sz="1325" b="0" i="0" u="none" strike="noStrike" kern="1200" cap="none" spc="0" normalizeH="0" baseline="0" noProof="0" dirty="0">
                <a:ln>
                  <a:noFill/>
                </a:ln>
                <a:solidFill>
                  <a:srgbClr val="000000"/>
                </a:solidFill>
                <a:effectLst/>
                <a:uLnTx/>
                <a:uFillTx/>
                <a:latin typeface="Tahoma"/>
                <a:ea typeface=""/>
                <a:cs typeface="+mn-cs"/>
              </a:rPr>
              <a:t>,” MICRO 2017.</a:t>
            </a:r>
          </a:p>
        </p:txBody>
      </p:sp>
    </p:spTree>
    <p:extLst>
      <p:ext uri="{BB962C8B-B14F-4D97-AF65-F5344CB8AC3E}">
        <p14:creationId xmlns:p14="http://schemas.microsoft.com/office/powerpoint/2010/main" val="1000740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94EC-CC29-4C1B-BC30-B25CBF0152B1}"/>
              </a:ext>
            </a:extLst>
          </p:cNvPr>
          <p:cNvSpPr>
            <a:spLocks noGrp="1"/>
          </p:cNvSpPr>
          <p:nvPr>
            <p:ph type="title"/>
          </p:nvPr>
        </p:nvSpPr>
        <p:spPr>
          <a:xfrm>
            <a:off x="0" y="0"/>
            <a:ext cx="9540552" cy="914400"/>
          </a:xfrm>
        </p:spPr>
        <p:txBody>
          <a:bodyPr/>
          <a:lstStyle/>
          <a:p>
            <a:r>
              <a:rPr lang="en-US" sz="3500" dirty="0"/>
              <a:t>Ambit vs. DDR3: Performance and Energy</a:t>
            </a:r>
          </a:p>
        </p:txBody>
      </p:sp>
      <p:sp>
        <p:nvSpPr>
          <p:cNvPr id="4" name="Slide Number Placeholder 3">
            <a:extLst>
              <a:ext uri="{FF2B5EF4-FFF2-40B4-BE49-F238E27FC236}">
                <a16:creationId xmlns:a16="http://schemas.microsoft.com/office/drawing/2014/main" id="{C6439D3B-A3F5-4658-A5BE-B00BFFC8A9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Myriad Pro 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400" b="1" i="0" u="none" strike="noStrike" kern="1200" cap="none" spc="0" normalizeH="0" baseline="0" noProof="0">
              <a:ln>
                <a:noFill/>
              </a:ln>
              <a:solidFill>
                <a:srgbClr val="0070C0"/>
              </a:solidFill>
              <a:effectLst/>
              <a:uLnTx/>
              <a:uFillTx/>
              <a:latin typeface="Myriad Pro Cond"/>
              <a:ea typeface="+mn-ea"/>
              <a:cs typeface="+mn-cs"/>
            </a:endParaRPr>
          </a:p>
        </p:txBody>
      </p:sp>
      <p:graphicFrame>
        <p:nvGraphicFramePr>
          <p:cNvPr id="5" name="Chart 4">
            <a:extLst>
              <a:ext uri="{FF2B5EF4-FFF2-40B4-BE49-F238E27FC236}">
                <a16:creationId xmlns:a16="http://schemas.microsoft.com/office/drawing/2014/main" id="{5AB549DD-5A03-443B-A7E3-97EF7C548D5D}"/>
              </a:ext>
            </a:extLst>
          </p:cNvPr>
          <p:cNvGraphicFramePr>
            <a:graphicFrameLocks/>
          </p:cNvGraphicFramePr>
          <p:nvPr/>
        </p:nvGraphicFramePr>
        <p:xfrm>
          <a:off x="609600" y="1143000"/>
          <a:ext cx="8077200" cy="518160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1F13FD58-5AF1-4A70-AAF4-BA2FD69585F4}"/>
              </a:ext>
            </a:extLst>
          </p:cNvPr>
          <p:cNvGrpSpPr/>
          <p:nvPr/>
        </p:nvGrpSpPr>
        <p:grpSpPr>
          <a:xfrm>
            <a:off x="5628222" y="2477869"/>
            <a:ext cx="1849940" cy="1451335"/>
            <a:chOff x="5628222" y="2477869"/>
            <a:chExt cx="1849940" cy="1451335"/>
          </a:xfrm>
        </p:grpSpPr>
        <p:sp>
          <p:nvSpPr>
            <p:cNvPr id="6" name="TextBox 5">
              <a:extLst>
                <a:ext uri="{FF2B5EF4-FFF2-40B4-BE49-F238E27FC236}">
                  <a16:creationId xmlns:a16="http://schemas.microsoft.com/office/drawing/2014/main" id="{9D3014AC-E750-4E89-95E0-6E377B3192BA}"/>
                </a:ext>
              </a:extLst>
            </p:cNvPr>
            <p:cNvSpPr txBox="1"/>
            <p:nvPr/>
          </p:nvSpPr>
          <p:spPr>
            <a:xfrm>
              <a:off x="5628222" y="2477869"/>
              <a:ext cx="76655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Myriad Pro Cond"/>
                  <a:ea typeface="+mn-ea"/>
                  <a:cs typeface="+mn-cs"/>
                </a:rPr>
                <a:t>32X</a:t>
              </a:r>
            </a:p>
          </p:txBody>
        </p:sp>
        <p:sp>
          <p:nvSpPr>
            <p:cNvPr id="8" name="Freeform: Shape 7">
              <a:extLst>
                <a:ext uri="{FF2B5EF4-FFF2-40B4-BE49-F238E27FC236}">
                  <a16:creationId xmlns:a16="http://schemas.microsoft.com/office/drawing/2014/main" id="{319E9FFE-5207-445D-921D-CAE4675041B8}"/>
                </a:ext>
              </a:extLst>
            </p:cNvPr>
            <p:cNvSpPr/>
            <p:nvPr/>
          </p:nvSpPr>
          <p:spPr>
            <a:xfrm>
              <a:off x="6102036" y="3041964"/>
              <a:ext cx="1376126" cy="887240"/>
            </a:xfrm>
            <a:custGeom>
              <a:avLst/>
              <a:gdLst>
                <a:gd name="connsiteX0" fmla="*/ 0 w 1376126"/>
                <a:gd name="connsiteY0" fmla="*/ 0 h 887240"/>
                <a:gd name="connsiteX1" fmla="*/ 1376126 w 1376126"/>
                <a:gd name="connsiteY1" fmla="*/ 887240 h 887240"/>
              </a:gdLst>
              <a:ahLst/>
              <a:cxnLst>
                <a:cxn ang="0">
                  <a:pos x="connsiteX0" y="connsiteY0"/>
                </a:cxn>
                <a:cxn ang="0">
                  <a:pos x="connsiteX1" y="connsiteY1"/>
                </a:cxn>
              </a:cxnLst>
              <a:rect l="l" t="t" r="r" b="b"/>
              <a:pathLst>
                <a:path w="1376126" h="887240">
                  <a:moveTo>
                    <a:pt x="0" y="0"/>
                  </a:moveTo>
                  <a:lnTo>
                    <a:pt x="1376126" y="887240"/>
                  </a:lnTo>
                </a:path>
              </a:pathLst>
            </a:custGeom>
            <a:noFill/>
            <a:ln>
              <a:solidFill>
                <a:schemeClr val="accent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yriad Pro Cond"/>
                <a:ea typeface="+mn-ea"/>
                <a:cs typeface="+mn-cs"/>
              </a:endParaRPr>
            </a:p>
          </p:txBody>
        </p:sp>
      </p:grpSp>
      <p:grpSp>
        <p:nvGrpSpPr>
          <p:cNvPr id="11" name="Group 10">
            <a:extLst>
              <a:ext uri="{FF2B5EF4-FFF2-40B4-BE49-F238E27FC236}">
                <a16:creationId xmlns:a16="http://schemas.microsoft.com/office/drawing/2014/main" id="{07EBAEE8-0E06-4849-B21E-503146852B82}"/>
              </a:ext>
            </a:extLst>
          </p:cNvPr>
          <p:cNvGrpSpPr/>
          <p:nvPr/>
        </p:nvGrpSpPr>
        <p:grpSpPr>
          <a:xfrm>
            <a:off x="6811244" y="2477869"/>
            <a:ext cx="1083378" cy="1270266"/>
            <a:chOff x="6811244" y="2477869"/>
            <a:chExt cx="1083378" cy="1270266"/>
          </a:xfrm>
        </p:grpSpPr>
        <p:sp>
          <p:nvSpPr>
            <p:cNvPr id="7" name="TextBox 6">
              <a:extLst>
                <a:ext uri="{FF2B5EF4-FFF2-40B4-BE49-F238E27FC236}">
                  <a16:creationId xmlns:a16="http://schemas.microsoft.com/office/drawing/2014/main" id="{4F3341D2-3336-47D4-9CDA-B09DF0130A4F}"/>
                </a:ext>
              </a:extLst>
            </p:cNvPr>
            <p:cNvSpPr txBox="1"/>
            <p:nvPr/>
          </p:nvSpPr>
          <p:spPr>
            <a:xfrm>
              <a:off x="6811244" y="2477869"/>
              <a:ext cx="76655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Myriad Pro Cond"/>
                  <a:ea typeface="+mn-ea"/>
                  <a:cs typeface="+mn-cs"/>
                </a:rPr>
                <a:t>35X</a:t>
              </a:r>
            </a:p>
          </p:txBody>
        </p:sp>
        <p:sp>
          <p:nvSpPr>
            <p:cNvPr id="9" name="Freeform: Shape 8">
              <a:extLst>
                <a:ext uri="{FF2B5EF4-FFF2-40B4-BE49-F238E27FC236}">
                  <a16:creationId xmlns:a16="http://schemas.microsoft.com/office/drawing/2014/main" id="{3DAC4FD1-AA02-4523-83C6-B4526A5134E2}"/>
                </a:ext>
              </a:extLst>
            </p:cNvPr>
            <p:cNvSpPr/>
            <p:nvPr/>
          </p:nvSpPr>
          <p:spPr>
            <a:xfrm>
              <a:off x="7206558" y="3014804"/>
              <a:ext cx="688064" cy="733331"/>
            </a:xfrm>
            <a:custGeom>
              <a:avLst/>
              <a:gdLst>
                <a:gd name="connsiteX0" fmla="*/ 0 w 688064"/>
                <a:gd name="connsiteY0" fmla="*/ 0 h 733331"/>
                <a:gd name="connsiteX1" fmla="*/ 688064 w 688064"/>
                <a:gd name="connsiteY1" fmla="*/ 733331 h 733331"/>
              </a:gdLst>
              <a:ahLst/>
              <a:cxnLst>
                <a:cxn ang="0">
                  <a:pos x="connsiteX0" y="connsiteY0"/>
                </a:cxn>
                <a:cxn ang="0">
                  <a:pos x="connsiteX1" y="connsiteY1"/>
                </a:cxn>
              </a:cxnLst>
              <a:rect l="l" t="t" r="r" b="b"/>
              <a:pathLst>
                <a:path w="688064" h="733331">
                  <a:moveTo>
                    <a:pt x="0" y="0"/>
                  </a:moveTo>
                  <a:lnTo>
                    <a:pt x="688064" y="733331"/>
                  </a:lnTo>
                </a:path>
              </a:pathLst>
            </a:custGeom>
            <a:noFill/>
            <a:ln>
              <a:solidFill>
                <a:schemeClr val="accent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yriad Pro Cond"/>
                <a:ea typeface="+mn-ea"/>
                <a:cs typeface="+mn-cs"/>
              </a:endParaRPr>
            </a:p>
          </p:txBody>
        </p:sp>
      </p:grpSp>
      <p:sp>
        <p:nvSpPr>
          <p:cNvPr id="12" name="TextBox 11"/>
          <p:cNvSpPr txBox="1"/>
          <p:nvPr/>
        </p:nvSpPr>
        <p:spPr>
          <a:xfrm>
            <a:off x="0" y="6217049"/>
            <a:ext cx="9284914" cy="2962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5" b="0" i="0" u="none" strike="noStrike" kern="1200" cap="none" spc="0" normalizeH="0" baseline="0" noProof="0" dirty="0">
                <a:ln>
                  <a:noFill/>
                </a:ln>
                <a:solidFill>
                  <a:srgbClr val="000000"/>
                </a:solidFill>
                <a:effectLst/>
                <a:uLnTx/>
                <a:uFillTx/>
                <a:latin typeface="Myriad Pro Cond"/>
                <a:ea typeface="+mn-ea"/>
                <a:cs typeface="+mn-cs"/>
              </a:rPr>
              <a:t>Seshadri+, “</a:t>
            </a:r>
            <a:r>
              <a:rPr kumimoji="0" lang="en-US" sz="1325" b="0" i="0" u="none" strike="noStrike" kern="1200" cap="none" spc="0" normalizeH="0" baseline="0" noProof="0" dirty="0">
                <a:ln>
                  <a:noFill/>
                </a:ln>
                <a:solidFill>
                  <a:srgbClr val="0000FF"/>
                </a:solidFill>
                <a:effectLst/>
                <a:uLnTx/>
                <a:uFillTx/>
                <a:latin typeface="Myriad Pro Cond"/>
                <a:ea typeface="+mn-ea"/>
                <a:cs typeface="+mn-cs"/>
              </a:rPr>
              <a:t>Ambit: In-Memory Accelerator for Bulk Bitwise Operations using Commodity DRAM Technology</a:t>
            </a:r>
            <a:r>
              <a:rPr kumimoji="0" lang="en-US" sz="1325" b="0" i="0" u="none" strike="noStrike" kern="1200" cap="none" spc="0" normalizeH="0" baseline="0" noProof="0" dirty="0">
                <a:ln>
                  <a:noFill/>
                </a:ln>
                <a:solidFill>
                  <a:srgbClr val="000000"/>
                </a:solidFill>
                <a:effectLst/>
                <a:uLnTx/>
                <a:uFillTx/>
                <a:latin typeface="Myriad Pro Cond"/>
                <a:ea typeface="+mn-ea"/>
                <a:cs typeface="+mn-cs"/>
              </a:rPr>
              <a:t>,” MICRO 2017.</a:t>
            </a:r>
          </a:p>
        </p:txBody>
      </p:sp>
    </p:spTree>
    <p:extLst>
      <p:ext uri="{BB962C8B-B14F-4D97-AF65-F5344CB8AC3E}">
        <p14:creationId xmlns:p14="http://schemas.microsoft.com/office/powerpoint/2010/main" val="203623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Bitwise Operations in Workloads</a:t>
            </a:r>
          </a:p>
        </p:txBody>
      </p:sp>
      <p:pic>
        <p:nvPicPr>
          <p:cNvPr id="5" name="Picture 4"/>
          <p:cNvPicPr>
            <a:picLocks noChangeAspect="1"/>
          </p:cNvPicPr>
          <p:nvPr/>
        </p:nvPicPr>
        <p:blipFill>
          <a:blip r:embed="rId2"/>
          <a:stretch>
            <a:fillRect/>
          </a:stretch>
        </p:blipFill>
        <p:spPr>
          <a:xfrm>
            <a:off x="467544" y="1052736"/>
            <a:ext cx="7802016" cy="5056203"/>
          </a:xfrm>
          <a:prstGeom prst="rect">
            <a:avLst/>
          </a:prstGeom>
        </p:spPr>
      </p:pic>
      <p:sp>
        <p:nvSpPr>
          <p:cNvPr id="6" name="Content Placeholder 25">
            <a:extLst>
              <a:ext uri="{FF2B5EF4-FFF2-40B4-BE49-F238E27FC236}">
                <a16:creationId xmlns:a16="http://schemas.microsoft.com/office/drawing/2014/main" id="{C856F173-0838-471E-B126-A6DE9BCD8758}"/>
              </a:ext>
            </a:extLst>
          </p:cNvPr>
          <p:cNvSpPr>
            <a:spLocks noGrp="1"/>
          </p:cNvSpPr>
          <p:nvPr>
            <p:ph idx="1"/>
          </p:nvPr>
        </p:nvSpPr>
        <p:spPr>
          <a:xfrm>
            <a:off x="5741912" y="6377401"/>
            <a:ext cx="8839200" cy="796015"/>
          </a:xfrm>
        </p:spPr>
        <p:txBody>
          <a:bodyPr>
            <a:normAutofit/>
          </a:bodyPr>
          <a:lstStyle/>
          <a:p>
            <a:pPr marL="0" indent="0">
              <a:buNone/>
            </a:pPr>
            <a:r>
              <a:rPr lang="en-US" sz="1200" dirty="0"/>
              <a:t>[1] Li and Patel, </a:t>
            </a:r>
            <a:r>
              <a:rPr lang="en-US" sz="1200" dirty="0" err="1"/>
              <a:t>BitWeaving</a:t>
            </a:r>
            <a:r>
              <a:rPr lang="en-US" sz="1200" dirty="0"/>
              <a:t>, SIGMOD 2013</a:t>
            </a:r>
          </a:p>
          <a:p>
            <a:pPr marL="0" indent="0">
              <a:buNone/>
            </a:pPr>
            <a:r>
              <a:rPr lang="en-US" sz="1200" dirty="0"/>
              <a:t>[2] Goodwin+, </a:t>
            </a:r>
            <a:r>
              <a:rPr lang="en-US" sz="1200" dirty="0" err="1"/>
              <a:t>BitFunnel</a:t>
            </a:r>
            <a:r>
              <a:rPr lang="en-US" sz="1200" dirty="0"/>
              <a:t>, SIGIR 2017</a:t>
            </a:r>
          </a:p>
        </p:txBody>
      </p:sp>
    </p:spTree>
    <p:extLst>
      <p:ext uri="{BB962C8B-B14F-4D97-AF65-F5344CB8AC3E}">
        <p14:creationId xmlns:p14="http://schemas.microsoft.com/office/powerpoint/2010/main" val="21621765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1CB1-FFDA-03E2-F66D-FD85DFF222DB}"/>
              </a:ext>
            </a:extLst>
          </p:cNvPr>
          <p:cNvSpPr>
            <a:spLocks noGrp="1"/>
          </p:cNvSpPr>
          <p:nvPr>
            <p:ph type="title"/>
          </p:nvPr>
        </p:nvSpPr>
        <p:spPr>
          <a:xfrm>
            <a:off x="169011" y="132334"/>
            <a:ext cx="8894602" cy="925840"/>
          </a:xfrm>
        </p:spPr>
        <p:txBody>
          <a:bodyPr>
            <a:noAutofit/>
          </a:bodyPr>
          <a:lstStyle/>
          <a:p>
            <a:r>
              <a:rPr lang="en-US" sz="3600" dirty="0">
                <a:solidFill>
                  <a:srgbClr val="1A82C4"/>
                </a:solidFill>
              </a:rPr>
              <a:t>Processing-in-Memory:</a:t>
            </a:r>
            <a:br>
              <a:rPr lang="en-US" sz="3600" dirty="0">
                <a:solidFill>
                  <a:srgbClr val="1A82C4"/>
                </a:solidFill>
              </a:rPr>
            </a:br>
            <a:r>
              <a:rPr lang="en-US" sz="2800" dirty="0">
                <a:solidFill>
                  <a:srgbClr val="1A82C4"/>
                </a:solidFill>
              </a:rPr>
              <a:t>Overview</a:t>
            </a:r>
          </a:p>
        </p:txBody>
      </p:sp>
      <p:grpSp>
        <p:nvGrpSpPr>
          <p:cNvPr id="4" name="Group 3">
            <a:extLst>
              <a:ext uri="{FF2B5EF4-FFF2-40B4-BE49-F238E27FC236}">
                <a16:creationId xmlns:a16="http://schemas.microsoft.com/office/drawing/2014/main" id="{E3906072-A2EB-CF4E-B3FA-28F4F772FBEF}"/>
              </a:ext>
            </a:extLst>
          </p:cNvPr>
          <p:cNvGrpSpPr/>
          <p:nvPr/>
        </p:nvGrpSpPr>
        <p:grpSpPr>
          <a:xfrm>
            <a:off x="385649" y="3544620"/>
            <a:ext cx="8269510" cy="2917121"/>
            <a:chOff x="416994" y="3429000"/>
            <a:chExt cx="8269510" cy="2917121"/>
          </a:xfrm>
        </p:grpSpPr>
        <p:sp>
          <p:nvSpPr>
            <p:cNvPr id="5" name="Rectangle 4">
              <a:extLst>
                <a:ext uri="{FF2B5EF4-FFF2-40B4-BE49-F238E27FC236}">
                  <a16:creationId xmlns:a16="http://schemas.microsoft.com/office/drawing/2014/main" id="{3D478B4F-A463-3645-CE4D-8A6A1AEE5053}"/>
                </a:ext>
              </a:extLst>
            </p:cNvPr>
            <p:cNvSpPr/>
            <p:nvPr/>
          </p:nvSpPr>
          <p:spPr>
            <a:xfrm>
              <a:off x="6343592" y="3837207"/>
              <a:ext cx="2334238" cy="2281204"/>
            </a:xfrm>
            <a:prstGeom prst="rect">
              <a:avLst/>
            </a:prstGeom>
            <a:solidFill>
              <a:srgbClr val="E3F0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 name="Rectangle 5">
              <a:extLst>
                <a:ext uri="{FF2B5EF4-FFF2-40B4-BE49-F238E27FC236}">
                  <a16:creationId xmlns:a16="http://schemas.microsoft.com/office/drawing/2014/main" id="{1C0DF4A2-D756-04F2-ED82-DB5B6FEB1BB9}"/>
                </a:ext>
              </a:extLst>
            </p:cNvPr>
            <p:cNvSpPr/>
            <p:nvPr/>
          </p:nvSpPr>
          <p:spPr>
            <a:xfrm>
              <a:off x="6343592" y="6112628"/>
              <a:ext cx="2342912" cy="233493"/>
            </a:xfrm>
            <a:prstGeom prst="rect">
              <a:avLst/>
            </a:prstGeom>
            <a:solidFill>
              <a:schemeClr val="accent2">
                <a:lumMod val="20000"/>
                <a:lumOff val="8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E16161"/>
                  </a:solidFill>
                  <a:effectLst/>
                  <a:uLnTx/>
                  <a:uFillTx/>
                  <a:latin typeface="Avenir Next" panose="020B0503020202020204" pitchFamily="34" charset="0"/>
                  <a:ea typeface="+mn-ea"/>
                  <a:cs typeface="Arial" panose="020B0604020202020204" pitchFamily="34" charset="0"/>
                </a:rPr>
                <a:t>Processing-Near-Bank</a:t>
              </a:r>
            </a:p>
          </p:txBody>
        </p:sp>
        <p:sp>
          <p:nvSpPr>
            <p:cNvPr id="7" name="Rectangle 6">
              <a:extLst>
                <a:ext uri="{FF2B5EF4-FFF2-40B4-BE49-F238E27FC236}">
                  <a16:creationId xmlns:a16="http://schemas.microsoft.com/office/drawing/2014/main" id="{64B78A6D-D02D-71C8-0F90-AAFAA3A3F14C}"/>
                </a:ext>
              </a:extLst>
            </p:cNvPr>
            <p:cNvSpPr/>
            <p:nvPr/>
          </p:nvSpPr>
          <p:spPr>
            <a:xfrm>
              <a:off x="6358845" y="3537542"/>
              <a:ext cx="2326611" cy="29301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t>DRAM Bank</a:t>
              </a:r>
            </a:p>
          </p:txBody>
        </p:sp>
        <p:grpSp>
          <p:nvGrpSpPr>
            <p:cNvPr id="8" name="Group 7">
              <a:extLst>
                <a:ext uri="{FF2B5EF4-FFF2-40B4-BE49-F238E27FC236}">
                  <a16:creationId xmlns:a16="http://schemas.microsoft.com/office/drawing/2014/main" id="{46E1E609-5B77-53FB-3605-69C668E09E8F}"/>
                </a:ext>
              </a:extLst>
            </p:cNvPr>
            <p:cNvGrpSpPr/>
            <p:nvPr/>
          </p:nvGrpSpPr>
          <p:grpSpPr>
            <a:xfrm>
              <a:off x="416994" y="3429000"/>
              <a:ext cx="5954407" cy="2888405"/>
              <a:chOff x="416994" y="3429000"/>
              <a:chExt cx="5954407" cy="2888405"/>
            </a:xfrm>
          </p:grpSpPr>
          <p:cxnSp>
            <p:nvCxnSpPr>
              <p:cNvPr id="9" name="Straight Connector 8">
                <a:extLst>
                  <a:ext uri="{FF2B5EF4-FFF2-40B4-BE49-F238E27FC236}">
                    <a16:creationId xmlns:a16="http://schemas.microsoft.com/office/drawing/2014/main" id="{65ECA9E8-4B99-7DCF-EBB3-CFF89117EE10}"/>
                  </a:ext>
                </a:extLst>
              </p:cNvPr>
              <p:cNvCxnSpPr>
                <a:cxnSpLocks/>
                <a:stCxn id="42" idx="0"/>
              </p:cNvCxnSpPr>
              <p:nvPr/>
            </p:nvCxnSpPr>
            <p:spPr>
              <a:xfrm flipH="1" flipV="1">
                <a:off x="2417391" y="5605357"/>
                <a:ext cx="771000" cy="283721"/>
              </a:xfrm>
              <a:prstGeom prst="line">
                <a:avLst/>
              </a:prstGeom>
              <a:noFill/>
              <a:ln w="9525" cap="flat" cmpd="sng" algn="ctr">
                <a:solidFill>
                  <a:sysClr val="windowText" lastClr="000000"/>
                </a:solidFill>
                <a:prstDash val="dash"/>
                <a:miter lim="800000"/>
              </a:ln>
              <a:effectLst/>
            </p:spPr>
          </p:cxnSp>
          <p:cxnSp>
            <p:nvCxnSpPr>
              <p:cNvPr id="10" name="Straight Connector 9">
                <a:extLst>
                  <a:ext uri="{FF2B5EF4-FFF2-40B4-BE49-F238E27FC236}">
                    <a16:creationId xmlns:a16="http://schemas.microsoft.com/office/drawing/2014/main" id="{F91AE01F-022B-B37F-75AC-10DC21F823BE}"/>
                  </a:ext>
                </a:extLst>
              </p:cNvPr>
              <p:cNvCxnSpPr>
                <a:cxnSpLocks/>
              </p:cNvCxnSpPr>
              <p:nvPr/>
            </p:nvCxnSpPr>
            <p:spPr>
              <a:xfrm flipH="1" flipV="1">
                <a:off x="2433261" y="4308595"/>
                <a:ext cx="1143796" cy="1471779"/>
              </a:xfrm>
              <a:prstGeom prst="line">
                <a:avLst/>
              </a:prstGeom>
              <a:noFill/>
              <a:ln w="9525" cap="flat" cmpd="sng" algn="ctr">
                <a:solidFill>
                  <a:sysClr val="windowText" lastClr="000000"/>
                </a:solidFill>
                <a:prstDash val="dash"/>
                <a:miter lim="800000"/>
              </a:ln>
              <a:effectLst/>
            </p:spPr>
          </p:cxnSp>
          <p:grpSp>
            <p:nvGrpSpPr>
              <p:cNvPr id="11" name="Group 10">
                <a:extLst>
                  <a:ext uri="{FF2B5EF4-FFF2-40B4-BE49-F238E27FC236}">
                    <a16:creationId xmlns:a16="http://schemas.microsoft.com/office/drawing/2014/main" id="{8BF31969-137B-573C-539D-7DF3ADC1C359}"/>
                  </a:ext>
                </a:extLst>
              </p:cNvPr>
              <p:cNvGrpSpPr/>
              <p:nvPr/>
            </p:nvGrpSpPr>
            <p:grpSpPr>
              <a:xfrm>
                <a:off x="3034303" y="3429000"/>
                <a:ext cx="3180072" cy="2575996"/>
                <a:chOff x="3104761" y="2702044"/>
                <a:chExt cx="2503107" cy="2027625"/>
              </a:xfrm>
            </p:grpSpPr>
            <p:grpSp>
              <p:nvGrpSpPr>
                <p:cNvPr id="41" name="Group 40">
                  <a:extLst>
                    <a:ext uri="{FF2B5EF4-FFF2-40B4-BE49-F238E27FC236}">
                      <a16:creationId xmlns:a16="http://schemas.microsoft.com/office/drawing/2014/main" id="{27722869-5B7E-5D56-FD34-DC0C2EF5E75A}"/>
                    </a:ext>
                  </a:extLst>
                </p:cNvPr>
                <p:cNvGrpSpPr/>
                <p:nvPr/>
              </p:nvGrpSpPr>
              <p:grpSpPr>
                <a:xfrm>
                  <a:off x="3105186" y="3753062"/>
                  <a:ext cx="2163886" cy="976607"/>
                  <a:chOff x="1659954" y="548768"/>
                  <a:chExt cx="1668502" cy="753030"/>
                </a:xfrm>
              </p:grpSpPr>
              <p:sp>
                <p:nvSpPr>
                  <p:cNvPr id="133" name="Cube 132">
                    <a:extLst>
                      <a:ext uri="{FF2B5EF4-FFF2-40B4-BE49-F238E27FC236}">
                        <a16:creationId xmlns:a16="http://schemas.microsoft.com/office/drawing/2014/main" id="{87BF7633-46A9-2710-8264-B0C49679654B}"/>
                      </a:ext>
                    </a:extLst>
                  </p:cNvPr>
                  <p:cNvSpPr/>
                  <p:nvPr/>
                </p:nvSpPr>
                <p:spPr>
                  <a:xfrm>
                    <a:off x="1659954" y="554219"/>
                    <a:ext cx="1668502" cy="747579"/>
                  </a:xfrm>
                  <a:prstGeom prst="cube">
                    <a:avLst>
                      <a:gd name="adj" fmla="val 95887"/>
                    </a:avLst>
                  </a:prstGeom>
                  <a:solidFill>
                    <a:sysClr val="window" lastClr="FFFFFF">
                      <a:lumMod val="50000"/>
                    </a:sys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grpSp>
                <p:nvGrpSpPr>
                  <p:cNvPr id="134" name="Group 133">
                    <a:extLst>
                      <a:ext uri="{FF2B5EF4-FFF2-40B4-BE49-F238E27FC236}">
                        <a16:creationId xmlns:a16="http://schemas.microsoft.com/office/drawing/2014/main" id="{93C0C863-00D0-12D7-6448-6151626D6CA3}"/>
                      </a:ext>
                    </a:extLst>
                  </p:cNvPr>
                  <p:cNvGrpSpPr/>
                  <p:nvPr/>
                </p:nvGrpSpPr>
                <p:grpSpPr>
                  <a:xfrm>
                    <a:off x="1849990" y="548768"/>
                    <a:ext cx="1316493" cy="723135"/>
                    <a:chOff x="1849990" y="548768"/>
                    <a:chExt cx="1316493" cy="723135"/>
                  </a:xfrm>
                </p:grpSpPr>
                <p:cxnSp>
                  <p:nvCxnSpPr>
                    <p:cNvPr id="135" name="Straight Connector 134">
                      <a:extLst>
                        <a:ext uri="{FF2B5EF4-FFF2-40B4-BE49-F238E27FC236}">
                          <a16:creationId xmlns:a16="http://schemas.microsoft.com/office/drawing/2014/main" id="{C2C3D016-78C0-0AC3-7BF7-82534548DEA6}"/>
                        </a:ext>
                      </a:extLst>
                    </p:cNvPr>
                    <p:cNvCxnSpPr>
                      <a:cxnSpLocks/>
                    </p:cNvCxnSpPr>
                    <p:nvPr/>
                  </p:nvCxnSpPr>
                  <p:spPr>
                    <a:xfrm flipV="1">
                      <a:off x="2132614" y="548768"/>
                      <a:ext cx="716832" cy="716831"/>
                    </a:xfrm>
                    <a:prstGeom prst="line">
                      <a:avLst/>
                    </a:prstGeom>
                    <a:noFill/>
                    <a:ln w="9525" cap="flat" cmpd="sng" algn="ctr">
                      <a:solidFill>
                        <a:sysClr val="windowText" lastClr="000000"/>
                      </a:solidFill>
                      <a:prstDash val="solid"/>
                      <a:miter lim="800000"/>
                    </a:ln>
                    <a:effectLst/>
                  </p:spPr>
                </p:cxnSp>
                <p:cxnSp>
                  <p:nvCxnSpPr>
                    <p:cNvPr id="136" name="Straight Connector 135">
                      <a:extLst>
                        <a:ext uri="{FF2B5EF4-FFF2-40B4-BE49-F238E27FC236}">
                          <a16:creationId xmlns:a16="http://schemas.microsoft.com/office/drawing/2014/main" id="{61C88949-762E-9832-4168-2F609D94A214}"/>
                        </a:ext>
                      </a:extLst>
                    </p:cNvPr>
                    <p:cNvCxnSpPr>
                      <a:cxnSpLocks noChangeAspect="1"/>
                    </p:cNvCxnSpPr>
                    <p:nvPr/>
                  </p:nvCxnSpPr>
                  <p:spPr>
                    <a:xfrm flipV="1">
                      <a:off x="1901824" y="551559"/>
                      <a:ext cx="713232" cy="720344"/>
                    </a:xfrm>
                    <a:prstGeom prst="line">
                      <a:avLst/>
                    </a:prstGeom>
                    <a:noFill/>
                    <a:ln w="9525" cap="flat" cmpd="sng" algn="ctr">
                      <a:solidFill>
                        <a:sysClr val="windowText" lastClr="000000"/>
                      </a:solidFill>
                      <a:prstDash val="solid"/>
                      <a:miter lim="800000"/>
                    </a:ln>
                    <a:effectLst/>
                  </p:spPr>
                </p:cxnSp>
                <p:cxnSp>
                  <p:nvCxnSpPr>
                    <p:cNvPr id="137" name="Straight Connector 136">
                      <a:extLst>
                        <a:ext uri="{FF2B5EF4-FFF2-40B4-BE49-F238E27FC236}">
                          <a16:creationId xmlns:a16="http://schemas.microsoft.com/office/drawing/2014/main" id="{8DF48F77-2738-01D4-B288-D35C1158C212}"/>
                        </a:ext>
                      </a:extLst>
                    </p:cNvPr>
                    <p:cNvCxnSpPr>
                      <a:cxnSpLocks/>
                    </p:cNvCxnSpPr>
                    <p:nvPr/>
                  </p:nvCxnSpPr>
                  <p:spPr>
                    <a:xfrm flipV="1">
                      <a:off x="2382270" y="550407"/>
                      <a:ext cx="708109" cy="719060"/>
                    </a:xfrm>
                    <a:prstGeom prst="line">
                      <a:avLst/>
                    </a:prstGeom>
                    <a:noFill/>
                    <a:ln w="9525" cap="flat" cmpd="sng" algn="ctr">
                      <a:solidFill>
                        <a:sysClr val="windowText" lastClr="000000"/>
                      </a:solidFill>
                      <a:prstDash val="solid"/>
                      <a:miter lim="800000"/>
                    </a:ln>
                    <a:effectLst/>
                  </p:spPr>
                </p:cxnSp>
                <p:cxnSp>
                  <p:nvCxnSpPr>
                    <p:cNvPr id="138" name="Straight Connector 137">
                      <a:extLst>
                        <a:ext uri="{FF2B5EF4-FFF2-40B4-BE49-F238E27FC236}">
                          <a16:creationId xmlns:a16="http://schemas.microsoft.com/office/drawing/2014/main" id="{5CE2DC34-63D5-0C16-5C71-FA14146E2685}"/>
                        </a:ext>
                      </a:extLst>
                    </p:cNvPr>
                    <p:cNvCxnSpPr>
                      <a:cxnSpLocks/>
                    </p:cNvCxnSpPr>
                    <p:nvPr/>
                  </p:nvCxnSpPr>
                  <p:spPr>
                    <a:xfrm>
                      <a:off x="2044699" y="889000"/>
                      <a:ext cx="941832" cy="0"/>
                    </a:xfrm>
                    <a:prstGeom prst="line">
                      <a:avLst/>
                    </a:prstGeom>
                    <a:noFill/>
                    <a:ln w="9525" cap="flat" cmpd="sng" algn="ctr">
                      <a:solidFill>
                        <a:sysClr val="windowText" lastClr="000000"/>
                      </a:solidFill>
                      <a:prstDash val="solid"/>
                      <a:miter lim="800000"/>
                    </a:ln>
                    <a:effectLst/>
                  </p:spPr>
                </p:cxnSp>
                <p:cxnSp>
                  <p:nvCxnSpPr>
                    <p:cNvPr id="139" name="Straight Connector 138">
                      <a:extLst>
                        <a:ext uri="{FF2B5EF4-FFF2-40B4-BE49-F238E27FC236}">
                          <a16:creationId xmlns:a16="http://schemas.microsoft.com/office/drawing/2014/main" id="{166F4447-5DDB-CED6-9AEE-409D8D78CDF9}"/>
                        </a:ext>
                      </a:extLst>
                    </p:cNvPr>
                    <p:cNvCxnSpPr>
                      <a:cxnSpLocks/>
                    </p:cNvCxnSpPr>
                    <p:nvPr/>
                  </p:nvCxnSpPr>
                  <p:spPr>
                    <a:xfrm>
                      <a:off x="1849990" y="1086348"/>
                      <a:ext cx="941832" cy="0"/>
                    </a:xfrm>
                    <a:prstGeom prst="line">
                      <a:avLst/>
                    </a:prstGeom>
                    <a:noFill/>
                    <a:ln w="9525" cap="flat" cmpd="sng" algn="ctr">
                      <a:solidFill>
                        <a:sysClr val="windowText" lastClr="000000"/>
                      </a:solidFill>
                      <a:prstDash val="solid"/>
                      <a:miter lim="800000"/>
                    </a:ln>
                    <a:effectLst/>
                  </p:spPr>
                </p:cxnSp>
                <p:cxnSp>
                  <p:nvCxnSpPr>
                    <p:cNvPr id="140" name="Straight Connector 139">
                      <a:extLst>
                        <a:ext uri="{FF2B5EF4-FFF2-40B4-BE49-F238E27FC236}">
                          <a16:creationId xmlns:a16="http://schemas.microsoft.com/office/drawing/2014/main" id="{9F1639CF-1717-3A87-CF81-ADFFA2114066}"/>
                        </a:ext>
                      </a:extLst>
                    </p:cNvPr>
                    <p:cNvCxnSpPr>
                      <a:cxnSpLocks/>
                    </p:cNvCxnSpPr>
                    <p:nvPr/>
                  </p:nvCxnSpPr>
                  <p:spPr>
                    <a:xfrm>
                      <a:off x="2224651" y="711698"/>
                      <a:ext cx="941832" cy="0"/>
                    </a:xfrm>
                    <a:prstGeom prst="line">
                      <a:avLst/>
                    </a:prstGeom>
                    <a:noFill/>
                    <a:ln w="9525" cap="flat" cmpd="sng" algn="ctr">
                      <a:solidFill>
                        <a:sysClr val="windowText" lastClr="000000"/>
                      </a:solidFill>
                      <a:prstDash val="solid"/>
                      <a:miter lim="800000"/>
                    </a:ln>
                    <a:effectLst/>
                  </p:spPr>
                </p:cxnSp>
              </p:grpSp>
            </p:grpSp>
            <p:sp>
              <p:nvSpPr>
                <p:cNvPr id="42" name="Parallelogram 123">
                  <a:extLst>
                    <a:ext uri="{FF2B5EF4-FFF2-40B4-BE49-F238E27FC236}">
                      <a16:creationId xmlns:a16="http://schemas.microsoft.com/office/drawing/2014/main" id="{6A2C84CF-C24C-3D69-B32F-AA5A257A2D1A}"/>
                    </a:ext>
                  </a:extLst>
                </p:cNvPr>
                <p:cNvSpPr/>
                <p:nvPr/>
              </p:nvSpPr>
              <p:spPr>
                <a:xfrm rot="608511">
                  <a:off x="3240568" y="4474784"/>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43" name="Parallelogram 123">
                  <a:extLst>
                    <a:ext uri="{FF2B5EF4-FFF2-40B4-BE49-F238E27FC236}">
                      <a16:creationId xmlns:a16="http://schemas.microsoft.com/office/drawing/2014/main" id="{791FB689-E138-8E89-9A9B-ED630F9FD58A}"/>
                    </a:ext>
                  </a:extLst>
                </p:cNvPr>
                <p:cNvSpPr/>
                <p:nvPr/>
              </p:nvSpPr>
              <p:spPr>
                <a:xfrm rot="608511">
                  <a:off x="3488468" y="4220991"/>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44" name="Parallelogram 123">
                  <a:extLst>
                    <a:ext uri="{FF2B5EF4-FFF2-40B4-BE49-F238E27FC236}">
                      <a16:creationId xmlns:a16="http://schemas.microsoft.com/office/drawing/2014/main" id="{B037094F-9A54-D32D-8D7D-029EE552E04B}"/>
                    </a:ext>
                  </a:extLst>
                </p:cNvPr>
                <p:cNvSpPr/>
                <p:nvPr/>
              </p:nvSpPr>
              <p:spPr>
                <a:xfrm rot="608511">
                  <a:off x="3731774" y="3984286"/>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45" name="Parallelogram 123">
                  <a:extLst>
                    <a:ext uri="{FF2B5EF4-FFF2-40B4-BE49-F238E27FC236}">
                      <a16:creationId xmlns:a16="http://schemas.microsoft.com/office/drawing/2014/main" id="{4918EF66-474D-0470-7719-FEB94B285B80}"/>
                    </a:ext>
                  </a:extLst>
                </p:cNvPr>
                <p:cNvSpPr/>
                <p:nvPr/>
              </p:nvSpPr>
              <p:spPr>
                <a:xfrm rot="608511">
                  <a:off x="3942615" y="3763435"/>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nvGrpSpPr>
                <p:cNvPr id="46" name="Group 45">
                  <a:extLst>
                    <a:ext uri="{FF2B5EF4-FFF2-40B4-BE49-F238E27FC236}">
                      <a16:creationId xmlns:a16="http://schemas.microsoft.com/office/drawing/2014/main" id="{52A8D25A-678E-6AA6-93D2-757E8117F22E}"/>
                    </a:ext>
                  </a:extLst>
                </p:cNvPr>
                <p:cNvGrpSpPr/>
                <p:nvPr/>
              </p:nvGrpSpPr>
              <p:grpSpPr>
                <a:xfrm>
                  <a:off x="3546692" y="3763436"/>
                  <a:ext cx="991424" cy="901958"/>
                  <a:chOff x="3077365" y="1725423"/>
                  <a:chExt cx="764455" cy="695471"/>
                </a:xfrm>
              </p:grpSpPr>
              <p:sp>
                <p:nvSpPr>
                  <p:cNvPr id="129" name="Parallelogram 123">
                    <a:extLst>
                      <a:ext uri="{FF2B5EF4-FFF2-40B4-BE49-F238E27FC236}">
                        <a16:creationId xmlns:a16="http://schemas.microsoft.com/office/drawing/2014/main" id="{3AA75E80-8E1E-6EBE-5CBD-D0A604436282}"/>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30" name="Parallelogram 123">
                    <a:extLst>
                      <a:ext uri="{FF2B5EF4-FFF2-40B4-BE49-F238E27FC236}">
                        <a16:creationId xmlns:a16="http://schemas.microsoft.com/office/drawing/2014/main" id="{5522C7F8-902A-3452-2FBD-34F918D4FE8C}"/>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31" name="Parallelogram 123">
                    <a:extLst>
                      <a:ext uri="{FF2B5EF4-FFF2-40B4-BE49-F238E27FC236}">
                        <a16:creationId xmlns:a16="http://schemas.microsoft.com/office/drawing/2014/main" id="{AA486BD4-BCCD-32C4-77B8-E68A6B25A33E}"/>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32" name="Parallelogram 123">
                    <a:extLst>
                      <a:ext uri="{FF2B5EF4-FFF2-40B4-BE49-F238E27FC236}">
                        <a16:creationId xmlns:a16="http://schemas.microsoft.com/office/drawing/2014/main" id="{72CDAACD-2011-959C-9419-905008A49BA3}"/>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47" name="Group 46">
                  <a:extLst>
                    <a:ext uri="{FF2B5EF4-FFF2-40B4-BE49-F238E27FC236}">
                      <a16:creationId xmlns:a16="http://schemas.microsoft.com/office/drawing/2014/main" id="{8577D1B3-781C-7161-265B-ED05805007C6}"/>
                    </a:ext>
                  </a:extLst>
                </p:cNvPr>
                <p:cNvGrpSpPr/>
                <p:nvPr/>
              </p:nvGrpSpPr>
              <p:grpSpPr>
                <a:xfrm>
                  <a:off x="3859547" y="3760684"/>
                  <a:ext cx="991424" cy="901958"/>
                  <a:chOff x="3077365" y="1725423"/>
                  <a:chExt cx="764455" cy="695471"/>
                </a:xfrm>
              </p:grpSpPr>
              <p:sp>
                <p:nvSpPr>
                  <p:cNvPr id="125" name="Parallelogram 123">
                    <a:extLst>
                      <a:ext uri="{FF2B5EF4-FFF2-40B4-BE49-F238E27FC236}">
                        <a16:creationId xmlns:a16="http://schemas.microsoft.com/office/drawing/2014/main" id="{60144F42-BFF4-9F60-F5A3-25FECD3860B0}"/>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6" name="Parallelogram 123">
                    <a:extLst>
                      <a:ext uri="{FF2B5EF4-FFF2-40B4-BE49-F238E27FC236}">
                        <a16:creationId xmlns:a16="http://schemas.microsoft.com/office/drawing/2014/main" id="{67D3D742-6F75-B866-0BB9-8D944507DC15}"/>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7" name="Parallelogram 123">
                    <a:extLst>
                      <a:ext uri="{FF2B5EF4-FFF2-40B4-BE49-F238E27FC236}">
                        <a16:creationId xmlns:a16="http://schemas.microsoft.com/office/drawing/2014/main" id="{3939A4DD-54E5-9986-ACFD-29061FC318C8}"/>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8" name="Parallelogram 123">
                    <a:extLst>
                      <a:ext uri="{FF2B5EF4-FFF2-40B4-BE49-F238E27FC236}">
                        <a16:creationId xmlns:a16="http://schemas.microsoft.com/office/drawing/2014/main" id="{48CA9589-E2D1-34DE-66E4-28545A487A7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48" name="Group 47">
                  <a:extLst>
                    <a:ext uri="{FF2B5EF4-FFF2-40B4-BE49-F238E27FC236}">
                      <a16:creationId xmlns:a16="http://schemas.microsoft.com/office/drawing/2014/main" id="{78E1919D-AC5B-EE63-6743-9F0612B183F4}"/>
                    </a:ext>
                  </a:extLst>
                </p:cNvPr>
                <p:cNvGrpSpPr/>
                <p:nvPr/>
              </p:nvGrpSpPr>
              <p:grpSpPr>
                <a:xfrm>
                  <a:off x="4161030" y="3767909"/>
                  <a:ext cx="991424" cy="901958"/>
                  <a:chOff x="3077365" y="1725423"/>
                  <a:chExt cx="764455" cy="695471"/>
                </a:xfrm>
              </p:grpSpPr>
              <p:sp>
                <p:nvSpPr>
                  <p:cNvPr id="121" name="Parallelogram 123">
                    <a:extLst>
                      <a:ext uri="{FF2B5EF4-FFF2-40B4-BE49-F238E27FC236}">
                        <a16:creationId xmlns:a16="http://schemas.microsoft.com/office/drawing/2014/main" id="{53A1A16B-2C4E-539E-26DA-F4F078B1069F}"/>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2" name="Parallelogram 123">
                    <a:extLst>
                      <a:ext uri="{FF2B5EF4-FFF2-40B4-BE49-F238E27FC236}">
                        <a16:creationId xmlns:a16="http://schemas.microsoft.com/office/drawing/2014/main" id="{2B91E7BD-A55D-5C11-D936-C6D15BECB993}"/>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3" name="Parallelogram 123">
                    <a:extLst>
                      <a:ext uri="{FF2B5EF4-FFF2-40B4-BE49-F238E27FC236}">
                        <a16:creationId xmlns:a16="http://schemas.microsoft.com/office/drawing/2014/main" id="{3F67DAF1-4B33-6F3A-D564-3E2546F2E88F}"/>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124" name="Parallelogram 123">
                    <a:extLst>
                      <a:ext uri="{FF2B5EF4-FFF2-40B4-BE49-F238E27FC236}">
                        <a16:creationId xmlns:a16="http://schemas.microsoft.com/office/drawing/2014/main" id="{43119840-DAAC-9FCE-ADA0-20E47A62207D}"/>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sp>
              <p:nvSpPr>
                <p:cNvPr id="49" name="Can 48">
                  <a:extLst>
                    <a:ext uri="{FF2B5EF4-FFF2-40B4-BE49-F238E27FC236}">
                      <a16:creationId xmlns:a16="http://schemas.microsoft.com/office/drawing/2014/main" id="{59B30949-F5C4-EC22-6A51-A190B8F8E14F}"/>
                    </a:ext>
                  </a:extLst>
                </p:cNvPr>
                <p:cNvSpPr/>
                <p:nvPr/>
              </p:nvSpPr>
              <p:spPr>
                <a:xfrm>
                  <a:off x="3352096" y="430796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0" name="Can 49">
                  <a:extLst>
                    <a:ext uri="{FF2B5EF4-FFF2-40B4-BE49-F238E27FC236}">
                      <a16:creationId xmlns:a16="http://schemas.microsoft.com/office/drawing/2014/main" id="{5DB57BAE-D27B-5D4D-31E6-CCACF13924CB}"/>
                    </a:ext>
                  </a:extLst>
                </p:cNvPr>
                <p:cNvSpPr/>
                <p:nvPr/>
              </p:nvSpPr>
              <p:spPr>
                <a:xfrm>
                  <a:off x="3636617" y="431629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1" name="Can 50">
                  <a:extLst>
                    <a:ext uri="{FF2B5EF4-FFF2-40B4-BE49-F238E27FC236}">
                      <a16:creationId xmlns:a16="http://schemas.microsoft.com/office/drawing/2014/main" id="{0B502808-7302-3D8E-C3A1-61EF9BF7296B}"/>
                    </a:ext>
                  </a:extLst>
                </p:cNvPr>
                <p:cNvSpPr/>
                <p:nvPr/>
              </p:nvSpPr>
              <p:spPr>
                <a:xfrm>
                  <a:off x="3602969" y="4032304"/>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2" name="Can 51">
                  <a:extLst>
                    <a:ext uri="{FF2B5EF4-FFF2-40B4-BE49-F238E27FC236}">
                      <a16:creationId xmlns:a16="http://schemas.microsoft.com/office/drawing/2014/main" id="{E27022D1-B8AB-CF6E-5569-2166B9A2E278}"/>
                    </a:ext>
                  </a:extLst>
                </p:cNvPr>
                <p:cNvSpPr/>
                <p:nvPr/>
              </p:nvSpPr>
              <p:spPr>
                <a:xfrm>
                  <a:off x="3899306" y="4037081"/>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3" name="Can 52">
                  <a:extLst>
                    <a:ext uri="{FF2B5EF4-FFF2-40B4-BE49-F238E27FC236}">
                      <a16:creationId xmlns:a16="http://schemas.microsoft.com/office/drawing/2014/main" id="{1AEC25FA-7B2A-0E18-9434-7A4EB0ABEEBA}"/>
                    </a:ext>
                  </a:extLst>
                </p:cNvPr>
                <p:cNvSpPr/>
                <p:nvPr/>
              </p:nvSpPr>
              <p:spPr>
                <a:xfrm>
                  <a:off x="4974605" y="3585377"/>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4" name="Can 53">
                  <a:extLst>
                    <a:ext uri="{FF2B5EF4-FFF2-40B4-BE49-F238E27FC236}">
                      <a16:creationId xmlns:a16="http://schemas.microsoft.com/office/drawing/2014/main" id="{E95700CC-0A48-C7E1-B743-B04B577C4E13}"/>
                    </a:ext>
                  </a:extLst>
                </p:cNvPr>
                <p:cNvSpPr/>
                <p:nvPr/>
              </p:nvSpPr>
              <p:spPr>
                <a:xfrm>
                  <a:off x="4759284" y="3818204"/>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5" name="Can 54">
                  <a:extLst>
                    <a:ext uri="{FF2B5EF4-FFF2-40B4-BE49-F238E27FC236}">
                      <a16:creationId xmlns:a16="http://schemas.microsoft.com/office/drawing/2014/main" id="{B96D1848-0B2D-6338-CCD3-2EAF239EC986}"/>
                    </a:ext>
                  </a:extLst>
                </p:cNvPr>
                <p:cNvSpPr/>
                <p:nvPr/>
              </p:nvSpPr>
              <p:spPr>
                <a:xfrm>
                  <a:off x="4520498" y="4048475"/>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6" name="Can 55">
                  <a:extLst>
                    <a:ext uri="{FF2B5EF4-FFF2-40B4-BE49-F238E27FC236}">
                      <a16:creationId xmlns:a16="http://schemas.microsoft.com/office/drawing/2014/main" id="{DB809037-4759-13AA-EBDA-CEC1209BCF40}"/>
                    </a:ext>
                  </a:extLst>
                </p:cNvPr>
                <p:cNvSpPr/>
                <p:nvPr/>
              </p:nvSpPr>
              <p:spPr>
                <a:xfrm>
                  <a:off x="3953091" y="4315468"/>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57" name="TextBox 56">
                  <a:extLst>
                    <a:ext uri="{FF2B5EF4-FFF2-40B4-BE49-F238E27FC236}">
                      <a16:creationId xmlns:a16="http://schemas.microsoft.com/office/drawing/2014/main" id="{F51DF085-CC74-9205-DE87-71C86284D9C0}"/>
                    </a:ext>
                  </a:extLst>
                </p:cNvPr>
                <p:cNvSpPr txBox="1"/>
                <p:nvPr/>
              </p:nvSpPr>
              <p:spPr>
                <a:xfrm>
                  <a:off x="3225189" y="2702044"/>
                  <a:ext cx="2382679" cy="387613"/>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t>DRAM</a:t>
                  </a:r>
                  <a:br>
                    <a:rPr kumimoji="0" lang="en-US" sz="1600" b="1" i="0" u="none" strike="noStrike" kern="120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t>(e.g., 3D-Stacked Memory)</a:t>
                  </a:r>
                </a:p>
              </p:txBody>
            </p:sp>
            <p:sp>
              <p:nvSpPr>
                <p:cNvPr id="58" name="Can 57">
                  <a:extLst>
                    <a:ext uri="{FF2B5EF4-FFF2-40B4-BE49-F238E27FC236}">
                      <a16:creationId xmlns:a16="http://schemas.microsoft.com/office/drawing/2014/main" id="{E7DEBDC5-7385-A5C0-626D-657879F67017}"/>
                    </a:ext>
                  </a:extLst>
                </p:cNvPr>
                <p:cNvSpPr/>
                <p:nvPr/>
              </p:nvSpPr>
              <p:spPr>
                <a:xfrm>
                  <a:off x="4272028" y="4415103"/>
                  <a:ext cx="73820" cy="169177"/>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nvGrpSpPr>
                <p:cNvPr id="59" name="Group 58">
                  <a:extLst>
                    <a:ext uri="{FF2B5EF4-FFF2-40B4-BE49-F238E27FC236}">
                      <a16:creationId xmlns:a16="http://schemas.microsoft.com/office/drawing/2014/main" id="{F5ED925E-5327-2AF3-0397-A6834DCC6481}"/>
                    </a:ext>
                  </a:extLst>
                </p:cNvPr>
                <p:cNvGrpSpPr/>
                <p:nvPr/>
              </p:nvGrpSpPr>
              <p:grpSpPr>
                <a:xfrm>
                  <a:off x="3104761" y="3364172"/>
                  <a:ext cx="2163886" cy="1073780"/>
                  <a:chOff x="3552923" y="4813095"/>
                  <a:chExt cx="1668502" cy="827957"/>
                </a:xfrm>
              </p:grpSpPr>
              <p:grpSp>
                <p:nvGrpSpPr>
                  <p:cNvPr id="91" name="Group 90">
                    <a:extLst>
                      <a:ext uri="{FF2B5EF4-FFF2-40B4-BE49-F238E27FC236}">
                        <a16:creationId xmlns:a16="http://schemas.microsoft.com/office/drawing/2014/main" id="{2302BF2F-AA89-F5B3-7DCC-1771918970BE}"/>
                      </a:ext>
                    </a:extLst>
                  </p:cNvPr>
                  <p:cNvGrpSpPr/>
                  <p:nvPr/>
                </p:nvGrpSpPr>
                <p:grpSpPr>
                  <a:xfrm>
                    <a:off x="3552923" y="4892971"/>
                    <a:ext cx="1668502" cy="748081"/>
                    <a:chOff x="3552923" y="4677071"/>
                    <a:chExt cx="1668502" cy="748081"/>
                  </a:xfrm>
                </p:grpSpPr>
                <p:sp>
                  <p:nvSpPr>
                    <p:cNvPr id="107" name="Cube 106">
                      <a:extLst>
                        <a:ext uri="{FF2B5EF4-FFF2-40B4-BE49-F238E27FC236}">
                          <a16:creationId xmlns:a16="http://schemas.microsoft.com/office/drawing/2014/main" id="{DBE15A98-8284-B7A4-3D7C-5C7776742AF7}"/>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cxnSp>
                  <p:nvCxnSpPr>
                    <p:cNvPr id="108" name="Straight Connector 107">
                      <a:extLst>
                        <a:ext uri="{FF2B5EF4-FFF2-40B4-BE49-F238E27FC236}">
                          <a16:creationId xmlns:a16="http://schemas.microsoft.com/office/drawing/2014/main" id="{D2AC49FB-C42F-D5EB-4C67-A0BB36D3D722}"/>
                        </a:ext>
                      </a:extLst>
                    </p:cNvPr>
                    <p:cNvCxnSpPr>
                      <a:cxnSpLocks/>
                      <a:stCxn id="107" idx="1"/>
                      <a:endCxn id="10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109" name="Straight Connector 108">
                      <a:extLst>
                        <a:ext uri="{FF2B5EF4-FFF2-40B4-BE49-F238E27FC236}">
                          <a16:creationId xmlns:a16="http://schemas.microsoft.com/office/drawing/2014/main" id="{BD55B7C1-9ADF-5662-AC66-A579E7C3C5C5}"/>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110" name="Straight Connector 109">
                      <a:extLst>
                        <a:ext uri="{FF2B5EF4-FFF2-40B4-BE49-F238E27FC236}">
                          <a16:creationId xmlns:a16="http://schemas.microsoft.com/office/drawing/2014/main" id="{31F1FBA5-EDD2-FBA6-F9CF-AD554DDB5D0F}"/>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111" name="Straight Connector 110">
                      <a:extLst>
                        <a:ext uri="{FF2B5EF4-FFF2-40B4-BE49-F238E27FC236}">
                          <a16:creationId xmlns:a16="http://schemas.microsoft.com/office/drawing/2014/main" id="{FB8FA59E-050E-9E05-2618-64100DC75C2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112" name="Straight Connector 111">
                      <a:extLst>
                        <a:ext uri="{FF2B5EF4-FFF2-40B4-BE49-F238E27FC236}">
                          <a16:creationId xmlns:a16="http://schemas.microsoft.com/office/drawing/2014/main" id="{937880F0-CE11-D9F8-CD8B-4B1F29D93EA7}"/>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113" name="Straight Connector 112">
                      <a:extLst>
                        <a:ext uri="{FF2B5EF4-FFF2-40B4-BE49-F238E27FC236}">
                          <a16:creationId xmlns:a16="http://schemas.microsoft.com/office/drawing/2014/main" id="{72AFC254-BCAC-C1D5-EDC0-FBE85103B82A}"/>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114" name="Group 113">
                      <a:extLst>
                        <a:ext uri="{FF2B5EF4-FFF2-40B4-BE49-F238E27FC236}">
                          <a16:creationId xmlns:a16="http://schemas.microsoft.com/office/drawing/2014/main" id="{727EEFFD-4A44-E24D-F104-49FA228862C6}"/>
                        </a:ext>
                      </a:extLst>
                    </p:cNvPr>
                    <p:cNvGrpSpPr/>
                    <p:nvPr/>
                  </p:nvGrpSpPr>
                  <p:grpSpPr>
                    <a:xfrm>
                      <a:off x="3799799" y="4834553"/>
                      <a:ext cx="1269167" cy="587223"/>
                      <a:chOff x="3799799" y="4834553"/>
                      <a:chExt cx="1269167" cy="587223"/>
                    </a:xfrm>
                  </p:grpSpPr>
                  <p:cxnSp>
                    <p:nvCxnSpPr>
                      <p:cNvPr id="115" name="Straight Connector 114">
                        <a:extLst>
                          <a:ext uri="{FF2B5EF4-FFF2-40B4-BE49-F238E27FC236}">
                            <a16:creationId xmlns:a16="http://schemas.microsoft.com/office/drawing/2014/main" id="{468A5026-C504-E150-E788-7B0A1A3CB19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116" name="Straight Connector 115">
                        <a:extLst>
                          <a:ext uri="{FF2B5EF4-FFF2-40B4-BE49-F238E27FC236}">
                            <a16:creationId xmlns:a16="http://schemas.microsoft.com/office/drawing/2014/main" id="{95D1A367-2B4C-EDF3-14E1-A89593D4F5C6}"/>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117" name="Straight Connector 116">
                        <a:extLst>
                          <a:ext uri="{FF2B5EF4-FFF2-40B4-BE49-F238E27FC236}">
                            <a16:creationId xmlns:a16="http://schemas.microsoft.com/office/drawing/2014/main" id="{2A392AAB-AA3F-3FA6-1E08-D6D74E1CD5FA}"/>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118" name="Straight Connector 117">
                        <a:extLst>
                          <a:ext uri="{FF2B5EF4-FFF2-40B4-BE49-F238E27FC236}">
                            <a16:creationId xmlns:a16="http://schemas.microsoft.com/office/drawing/2014/main" id="{76AF407D-9160-8F7A-9D56-3D167D1BCA4B}"/>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119" name="Straight Connector 118">
                        <a:extLst>
                          <a:ext uri="{FF2B5EF4-FFF2-40B4-BE49-F238E27FC236}">
                            <a16:creationId xmlns:a16="http://schemas.microsoft.com/office/drawing/2014/main" id="{AFF104F9-A1B6-D712-21F8-144D49814C92}"/>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D1F11C77-17FB-D919-BDB6-64A8BD6E0E38}"/>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92" name="Group 91">
                    <a:extLst>
                      <a:ext uri="{FF2B5EF4-FFF2-40B4-BE49-F238E27FC236}">
                        <a16:creationId xmlns:a16="http://schemas.microsoft.com/office/drawing/2014/main" id="{B91A6559-6B4A-7634-0247-5C138AF41637}"/>
                      </a:ext>
                    </a:extLst>
                  </p:cNvPr>
                  <p:cNvGrpSpPr/>
                  <p:nvPr/>
                </p:nvGrpSpPr>
                <p:grpSpPr>
                  <a:xfrm>
                    <a:off x="3552923" y="4813095"/>
                    <a:ext cx="1668502" cy="748081"/>
                    <a:chOff x="3552923" y="4677071"/>
                    <a:chExt cx="1668502" cy="748081"/>
                  </a:xfrm>
                </p:grpSpPr>
                <p:sp>
                  <p:nvSpPr>
                    <p:cNvPr id="93" name="Cube 92">
                      <a:extLst>
                        <a:ext uri="{FF2B5EF4-FFF2-40B4-BE49-F238E27FC236}">
                          <a16:creationId xmlns:a16="http://schemas.microsoft.com/office/drawing/2014/main" id="{FC4A8365-B53F-75C7-4FA5-8763CF0C8975}"/>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cxnSp>
                  <p:nvCxnSpPr>
                    <p:cNvPr id="94" name="Straight Connector 93">
                      <a:extLst>
                        <a:ext uri="{FF2B5EF4-FFF2-40B4-BE49-F238E27FC236}">
                          <a16:creationId xmlns:a16="http://schemas.microsoft.com/office/drawing/2014/main" id="{70E7CCA9-37B9-9C10-1224-ED95F774607C}"/>
                        </a:ext>
                      </a:extLst>
                    </p:cNvPr>
                    <p:cNvCxnSpPr>
                      <a:cxnSpLocks/>
                      <a:stCxn id="93" idx="1"/>
                      <a:endCxn id="9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95" name="Straight Connector 94">
                      <a:extLst>
                        <a:ext uri="{FF2B5EF4-FFF2-40B4-BE49-F238E27FC236}">
                          <a16:creationId xmlns:a16="http://schemas.microsoft.com/office/drawing/2014/main" id="{50121C2E-5C04-E02B-D1C3-434C4FBE7DD1}"/>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96" name="Straight Connector 95">
                      <a:extLst>
                        <a:ext uri="{FF2B5EF4-FFF2-40B4-BE49-F238E27FC236}">
                          <a16:creationId xmlns:a16="http://schemas.microsoft.com/office/drawing/2014/main" id="{24CAC7DD-BFAE-086A-E124-33D1C9EB2467}"/>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97" name="Straight Connector 96">
                      <a:extLst>
                        <a:ext uri="{FF2B5EF4-FFF2-40B4-BE49-F238E27FC236}">
                          <a16:creationId xmlns:a16="http://schemas.microsoft.com/office/drawing/2014/main" id="{39FDB5A5-31D9-3C8B-B1E6-F52580ED5395}"/>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98" name="Straight Connector 97">
                      <a:extLst>
                        <a:ext uri="{FF2B5EF4-FFF2-40B4-BE49-F238E27FC236}">
                          <a16:creationId xmlns:a16="http://schemas.microsoft.com/office/drawing/2014/main" id="{F8F84A55-61F3-3FB5-848E-47522633FCF0}"/>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99" name="Straight Connector 98">
                      <a:extLst>
                        <a:ext uri="{FF2B5EF4-FFF2-40B4-BE49-F238E27FC236}">
                          <a16:creationId xmlns:a16="http://schemas.microsoft.com/office/drawing/2014/main" id="{8A6CF4CA-B8ED-E267-0345-D354DE3FA236}"/>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100" name="Group 99">
                      <a:extLst>
                        <a:ext uri="{FF2B5EF4-FFF2-40B4-BE49-F238E27FC236}">
                          <a16:creationId xmlns:a16="http://schemas.microsoft.com/office/drawing/2014/main" id="{4FCD59D1-2156-A249-96DE-25FD1189CB78}"/>
                        </a:ext>
                      </a:extLst>
                    </p:cNvPr>
                    <p:cNvGrpSpPr/>
                    <p:nvPr/>
                  </p:nvGrpSpPr>
                  <p:grpSpPr>
                    <a:xfrm>
                      <a:off x="3799799" y="4834553"/>
                      <a:ext cx="1269167" cy="587223"/>
                      <a:chOff x="3799799" y="4834553"/>
                      <a:chExt cx="1269167" cy="587223"/>
                    </a:xfrm>
                  </p:grpSpPr>
                  <p:cxnSp>
                    <p:nvCxnSpPr>
                      <p:cNvPr id="101" name="Straight Connector 100">
                        <a:extLst>
                          <a:ext uri="{FF2B5EF4-FFF2-40B4-BE49-F238E27FC236}">
                            <a16:creationId xmlns:a16="http://schemas.microsoft.com/office/drawing/2014/main" id="{88E58BAD-B317-C23F-256E-E1FB43D76F4A}"/>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102" name="Straight Connector 101">
                        <a:extLst>
                          <a:ext uri="{FF2B5EF4-FFF2-40B4-BE49-F238E27FC236}">
                            <a16:creationId xmlns:a16="http://schemas.microsoft.com/office/drawing/2014/main" id="{FA3AEEC4-ABEF-8B61-3875-0043E5970D87}"/>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103" name="Straight Connector 102">
                        <a:extLst>
                          <a:ext uri="{FF2B5EF4-FFF2-40B4-BE49-F238E27FC236}">
                            <a16:creationId xmlns:a16="http://schemas.microsoft.com/office/drawing/2014/main" id="{CAC987BF-5540-1BE6-1F9D-7C29E5335B82}"/>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104" name="Straight Connector 103">
                        <a:extLst>
                          <a:ext uri="{FF2B5EF4-FFF2-40B4-BE49-F238E27FC236}">
                            <a16:creationId xmlns:a16="http://schemas.microsoft.com/office/drawing/2014/main" id="{A0A0C824-45F2-D280-A407-06DC0C2C23A4}"/>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105" name="Straight Connector 104">
                        <a:extLst>
                          <a:ext uri="{FF2B5EF4-FFF2-40B4-BE49-F238E27FC236}">
                            <a16:creationId xmlns:a16="http://schemas.microsoft.com/office/drawing/2014/main" id="{2F1F796D-8633-AD0B-9E3F-E8DE5618CDA5}"/>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106" name="Straight Connector 105">
                        <a:extLst>
                          <a:ext uri="{FF2B5EF4-FFF2-40B4-BE49-F238E27FC236}">
                            <a16:creationId xmlns:a16="http://schemas.microsoft.com/office/drawing/2014/main" id="{7D6EC20E-F77B-4765-04CE-B3D87299B135}"/>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60" name="Group 59">
                  <a:extLst>
                    <a:ext uri="{FF2B5EF4-FFF2-40B4-BE49-F238E27FC236}">
                      <a16:creationId xmlns:a16="http://schemas.microsoft.com/office/drawing/2014/main" id="{4DFE84CE-2EE0-B2A1-8C79-6A307006BF74}"/>
                    </a:ext>
                  </a:extLst>
                </p:cNvPr>
                <p:cNvGrpSpPr/>
                <p:nvPr/>
              </p:nvGrpSpPr>
              <p:grpSpPr>
                <a:xfrm>
                  <a:off x="3104761" y="3156448"/>
                  <a:ext cx="2163886" cy="1073780"/>
                  <a:chOff x="3552923" y="4813095"/>
                  <a:chExt cx="1668502" cy="827957"/>
                </a:xfrm>
              </p:grpSpPr>
              <p:grpSp>
                <p:nvGrpSpPr>
                  <p:cNvPr id="61" name="Group 60">
                    <a:extLst>
                      <a:ext uri="{FF2B5EF4-FFF2-40B4-BE49-F238E27FC236}">
                        <a16:creationId xmlns:a16="http://schemas.microsoft.com/office/drawing/2014/main" id="{53FB32FF-9130-8100-561F-1DB71DD25A12}"/>
                      </a:ext>
                    </a:extLst>
                  </p:cNvPr>
                  <p:cNvGrpSpPr/>
                  <p:nvPr/>
                </p:nvGrpSpPr>
                <p:grpSpPr>
                  <a:xfrm>
                    <a:off x="3552923" y="4892971"/>
                    <a:ext cx="1668502" cy="748081"/>
                    <a:chOff x="3552923" y="4677071"/>
                    <a:chExt cx="1668502" cy="748081"/>
                  </a:xfrm>
                </p:grpSpPr>
                <p:sp>
                  <p:nvSpPr>
                    <p:cNvPr id="77" name="Cube 76">
                      <a:extLst>
                        <a:ext uri="{FF2B5EF4-FFF2-40B4-BE49-F238E27FC236}">
                          <a16:creationId xmlns:a16="http://schemas.microsoft.com/office/drawing/2014/main" id="{E8A0A9E9-8C2A-E458-4BFF-E917FC282B65}"/>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cxnSp>
                  <p:nvCxnSpPr>
                    <p:cNvPr id="78" name="Straight Connector 77">
                      <a:extLst>
                        <a:ext uri="{FF2B5EF4-FFF2-40B4-BE49-F238E27FC236}">
                          <a16:creationId xmlns:a16="http://schemas.microsoft.com/office/drawing/2014/main" id="{238D447A-724C-62A4-4429-989E88EB929C}"/>
                        </a:ext>
                      </a:extLst>
                    </p:cNvPr>
                    <p:cNvCxnSpPr>
                      <a:cxnSpLocks/>
                      <a:stCxn id="77" idx="1"/>
                      <a:endCxn id="7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79" name="Straight Connector 78">
                      <a:extLst>
                        <a:ext uri="{FF2B5EF4-FFF2-40B4-BE49-F238E27FC236}">
                          <a16:creationId xmlns:a16="http://schemas.microsoft.com/office/drawing/2014/main" id="{A1F577D6-80EE-D5EF-F811-4A4B4A309822}"/>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80" name="Straight Connector 79">
                      <a:extLst>
                        <a:ext uri="{FF2B5EF4-FFF2-40B4-BE49-F238E27FC236}">
                          <a16:creationId xmlns:a16="http://schemas.microsoft.com/office/drawing/2014/main" id="{F1B716AE-78A2-DEC7-2158-CF07CCCA01C7}"/>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81" name="Straight Connector 80">
                      <a:extLst>
                        <a:ext uri="{FF2B5EF4-FFF2-40B4-BE49-F238E27FC236}">
                          <a16:creationId xmlns:a16="http://schemas.microsoft.com/office/drawing/2014/main" id="{C8B914D6-FA64-22A1-EF4A-AAB8B4A28D96}"/>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82" name="Straight Connector 81">
                      <a:extLst>
                        <a:ext uri="{FF2B5EF4-FFF2-40B4-BE49-F238E27FC236}">
                          <a16:creationId xmlns:a16="http://schemas.microsoft.com/office/drawing/2014/main" id="{7BBBA2BE-6F6A-D8B0-C220-8591C9D4F4C0}"/>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83" name="Straight Connector 82">
                      <a:extLst>
                        <a:ext uri="{FF2B5EF4-FFF2-40B4-BE49-F238E27FC236}">
                          <a16:creationId xmlns:a16="http://schemas.microsoft.com/office/drawing/2014/main" id="{F5F469A5-521B-B158-70C5-5FB4E7020250}"/>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84" name="Group 83">
                      <a:extLst>
                        <a:ext uri="{FF2B5EF4-FFF2-40B4-BE49-F238E27FC236}">
                          <a16:creationId xmlns:a16="http://schemas.microsoft.com/office/drawing/2014/main" id="{F577D688-D8C0-A143-3FB1-3D90152A34AE}"/>
                        </a:ext>
                      </a:extLst>
                    </p:cNvPr>
                    <p:cNvGrpSpPr/>
                    <p:nvPr/>
                  </p:nvGrpSpPr>
                  <p:grpSpPr>
                    <a:xfrm>
                      <a:off x="3799799" y="4834553"/>
                      <a:ext cx="1269167" cy="587223"/>
                      <a:chOff x="3799799" y="4834553"/>
                      <a:chExt cx="1269167" cy="587223"/>
                    </a:xfrm>
                  </p:grpSpPr>
                  <p:cxnSp>
                    <p:nvCxnSpPr>
                      <p:cNvPr id="85" name="Straight Connector 84">
                        <a:extLst>
                          <a:ext uri="{FF2B5EF4-FFF2-40B4-BE49-F238E27FC236}">
                            <a16:creationId xmlns:a16="http://schemas.microsoft.com/office/drawing/2014/main" id="{D6BB3A67-6FBA-C313-01FF-90D79045BACA}"/>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86" name="Straight Connector 85">
                        <a:extLst>
                          <a:ext uri="{FF2B5EF4-FFF2-40B4-BE49-F238E27FC236}">
                            <a16:creationId xmlns:a16="http://schemas.microsoft.com/office/drawing/2014/main" id="{1251BA62-F234-A4D7-A699-274A8489FA58}"/>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87" name="Straight Connector 86">
                        <a:extLst>
                          <a:ext uri="{FF2B5EF4-FFF2-40B4-BE49-F238E27FC236}">
                            <a16:creationId xmlns:a16="http://schemas.microsoft.com/office/drawing/2014/main" id="{00D93E1B-ABB4-5296-78D3-9E5BD9B3F94D}"/>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88" name="Straight Connector 87">
                        <a:extLst>
                          <a:ext uri="{FF2B5EF4-FFF2-40B4-BE49-F238E27FC236}">
                            <a16:creationId xmlns:a16="http://schemas.microsoft.com/office/drawing/2014/main" id="{5043B216-3D70-003B-CB65-2FF297BADB5B}"/>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89" name="Straight Connector 88">
                        <a:extLst>
                          <a:ext uri="{FF2B5EF4-FFF2-40B4-BE49-F238E27FC236}">
                            <a16:creationId xmlns:a16="http://schemas.microsoft.com/office/drawing/2014/main" id="{3D2CE95D-C3E1-3D5D-B5C7-FA380D723CFE}"/>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90" name="Straight Connector 89">
                        <a:extLst>
                          <a:ext uri="{FF2B5EF4-FFF2-40B4-BE49-F238E27FC236}">
                            <a16:creationId xmlns:a16="http://schemas.microsoft.com/office/drawing/2014/main" id="{BD821D06-B5FD-1097-E4C1-FD053E50184A}"/>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62" name="Group 61">
                    <a:extLst>
                      <a:ext uri="{FF2B5EF4-FFF2-40B4-BE49-F238E27FC236}">
                        <a16:creationId xmlns:a16="http://schemas.microsoft.com/office/drawing/2014/main" id="{3EE6C9B7-98BB-7A05-2EF7-55CD8ED4BF4A}"/>
                      </a:ext>
                    </a:extLst>
                  </p:cNvPr>
                  <p:cNvGrpSpPr/>
                  <p:nvPr/>
                </p:nvGrpSpPr>
                <p:grpSpPr>
                  <a:xfrm>
                    <a:off x="3552923" y="4813095"/>
                    <a:ext cx="1668502" cy="748081"/>
                    <a:chOff x="3552923" y="4677071"/>
                    <a:chExt cx="1668502" cy="748081"/>
                  </a:xfrm>
                </p:grpSpPr>
                <p:sp>
                  <p:nvSpPr>
                    <p:cNvPr id="63" name="Cube 62">
                      <a:extLst>
                        <a:ext uri="{FF2B5EF4-FFF2-40B4-BE49-F238E27FC236}">
                          <a16:creationId xmlns:a16="http://schemas.microsoft.com/office/drawing/2014/main" id="{1443D44A-194B-BDD7-E351-DBCF31E3FA20}"/>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venir Next" panose="020B0503020202020204" pitchFamily="34" charset="0"/>
                        <a:ea typeface="+mn-ea"/>
                        <a:cs typeface="+mn-cs"/>
                      </a:endParaRPr>
                    </a:p>
                  </p:txBody>
                </p:sp>
                <p:cxnSp>
                  <p:nvCxnSpPr>
                    <p:cNvPr id="64" name="Straight Connector 63">
                      <a:extLst>
                        <a:ext uri="{FF2B5EF4-FFF2-40B4-BE49-F238E27FC236}">
                          <a16:creationId xmlns:a16="http://schemas.microsoft.com/office/drawing/2014/main" id="{DC663A18-A570-F884-9F94-3D2206ACCBE5}"/>
                        </a:ext>
                      </a:extLst>
                    </p:cNvPr>
                    <p:cNvCxnSpPr>
                      <a:cxnSpLocks/>
                      <a:stCxn id="63" idx="1"/>
                      <a:endCxn id="6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65" name="Straight Connector 64">
                      <a:extLst>
                        <a:ext uri="{FF2B5EF4-FFF2-40B4-BE49-F238E27FC236}">
                          <a16:creationId xmlns:a16="http://schemas.microsoft.com/office/drawing/2014/main" id="{EF37C5F4-C94F-149F-D98A-AF73FF6099D8}"/>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66" name="Straight Connector 65">
                      <a:extLst>
                        <a:ext uri="{FF2B5EF4-FFF2-40B4-BE49-F238E27FC236}">
                          <a16:creationId xmlns:a16="http://schemas.microsoft.com/office/drawing/2014/main" id="{761F8772-251C-C53A-5323-750CEA6A2645}"/>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7823FED7-F7FC-14AC-F1EF-F427121DC892}"/>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68" name="Straight Connector 67">
                      <a:extLst>
                        <a:ext uri="{FF2B5EF4-FFF2-40B4-BE49-F238E27FC236}">
                          <a16:creationId xmlns:a16="http://schemas.microsoft.com/office/drawing/2014/main" id="{988A714D-37C4-429C-7ACE-FC9FCDC51357}"/>
                        </a:ext>
                      </a:extLst>
                    </p:cNvPr>
                    <p:cNvCxnSpPr>
                      <a:cxnSpLocks/>
                    </p:cNvCxnSpPr>
                    <p:nvPr/>
                  </p:nvCxnSpPr>
                  <p:spPr>
                    <a:xfrm>
                      <a:off x="3742959" y="5204386"/>
                      <a:ext cx="960120" cy="0"/>
                    </a:xfrm>
                    <a:prstGeom prst="line">
                      <a:avLst/>
                    </a:prstGeom>
                    <a:noFill/>
                    <a:ln w="9525" cap="flat" cmpd="sng" algn="ctr">
                      <a:solidFill>
                        <a:sysClr val="windowText" lastClr="000000"/>
                      </a:solidFill>
                      <a:prstDash val="solid"/>
                      <a:miter lim="800000"/>
                    </a:ln>
                    <a:effectLst/>
                  </p:spPr>
                </p:cxnSp>
                <p:cxnSp>
                  <p:nvCxnSpPr>
                    <p:cNvPr id="69" name="Straight Connector 68">
                      <a:extLst>
                        <a:ext uri="{FF2B5EF4-FFF2-40B4-BE49-F238E27FC236}">
                          <a16:creationId xmlns:a16="http://schemas.microsoft.com/office/drawing/2014/main" id="{7B1BB776-B2EC-4044-DD1F-BADDEF1875F5}"/>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70" name="Group 69">
                      <a:extLst>
                        <a:ext uri="{FF2B5EF4-FFF2-40B4-BE49-F238E27FC236}">
                          <a16:creationId xmlns:a16="http://schemas.microsoft.com/office/drawing/2014/main" id="{FAECCF4B-72E3-3161-6AC6-B12D1A63D49F}"/>
                        </a:ext>
                      </a:extLst>
                    </p:cNvPr>
                    <p:cNvGrpSpPr/>
                    <p:nvPr/>
                  </p:nvGrpSpPr>
                  <p:grpSpPr>
                    <a:xfrm>
                      <a:off x="3799799" y="4834553"/>
                      <a:ext cx="1269167" cy="587223"/>
                      <a:chOff x="3799799" y="4834553"/>
                      <a:chExt cx="1269167" cy="587223"/>
                    </a:xfrm>
                  </p:grpSpPr>
                  <p:cxnSp>
                    <p:nvCxnSpPr>
                      <p:cNvPr id="71" name="Straight Connector 70">
                        <a:extLst>
                          <a:ext uri="{FF2B5EF4-FFF2-40B4-BE49-F238E27FC236}">
                            <a16:creationId xmlns:a16="http://schemas.microsoft.com/office/drawing/2014/main" id="{DFF9B1C0-2BC0-D8C4-776B-96B4A690BD9D}"/>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72" name="Straight Connector 71">
                        <a:extLst>
                          <a:ext uri="{FF2B5EF4-FFF2-40B4-BE49-F238E27FC236}">
                            <a16:creationId xmlns:a16="http://schemas.microsoft.com/office/drawing/2014/main" id="{296F4014-5AFC-7929-0C40-19B9CE69F734}"/>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C02B81AB-8078-89EA-6AE5-04E065EF2760}"/>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74" name="Straight Connector 73">
                        <a:extLst>
                          <a:ext uri="{FF2B5EF4-FFF2-40B4-BE49-F238E27FC236}">
                            <a16:creationId xmlns:a16="http://schemas.microsoft.com/office/drawing/2014/main" id="{6A159694-2E29-107E-98D1-27FE6850FEAF}"/>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75" name="Straight Connector 74">
                        <a:extLst>
                          <a:ext uri="{FF2B5EF4-FFF2-40B4-BE49-F238E27FC236}">
                            <a16:creationId xmlns:a16="http://schemas.microsoft.com/office/drawing/2014/main" id="{6AF882B5-67AA-402B-94B1-28E2D0DA915F}"/>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76" name="Straight Connector 75">
                        <a:extLst>
                          <a:ext uri="{FF2B5EF4-FFF2-40B4-BE49-F238E27FC236}">
                            <a16:creationId xmlns:a16="http://schemas.microsoft.com/office/drawing/2014/main" id="{156671F9-7C49-796A-E283-BE4F03A7340F}"/>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grpSp>
            <p:nvGrpSpPr>
              <p:cNvPr id="12" name="Group 11">
                <a:extLst>
                  <a:ext uri="{FF2B5EF4-FFF2-40B4-BE49-F238E27FC236}">
                    <a16:creationId xmlns:a16="http://schemas.microsoft.com/office/drawing/2014/main" id="{68BD21D2-8C4E-4D7A-F862-9F2C581A65EA}"/>
                  </a:ext>
                </a:extLst>
              </p:cNvPr>
              <p:cNvGrpSpPr/>
              <p:nvPr/>
            </p:nvGrpSpPr>
            <p:grpSpPr>
              <a:xfrm>
                <a:off x="3205749" y="4008926"/>
                <a:ext cx="2462966" cy="1144749"/>
                <a:chOff x="3524315" y="2835244"/>
                <a:chExt cx="1938656" cy="901058"/>
              </a:xfrm>
            </p:grpSpPr>
            <p:grpSp>
              <p:nvGrpSpPr>
                <p:cNvPr id="21" name="Group 20">
                  <a:extLst>
                    <a:ext uri="{FF2B5EF4-FFF2-40B4-BE49-F238E27FC236}">
                      <a16:creationId xmlns:a16="http://schemas.microsoft.com/office/drawing/2014/main" id="{67F55EDB-A1AA-CE57-CA1A-1B31D87BF1EE}"/>
                    </a:ext>
                  </a:extLst>
                </p:cNvPr>
                <p:cNvGrpSpPr/>
                <p:nvPr/>
              </p:nvGrpSpPr>
              <p:grpSpPr>
                <a:xfrm>
                  <a:off x="3524315" y="2838779"/>
                  <a:ext cx="1008032" cy="896834"/>
                  <a:chOff x="2444527" y="6391190"/>
                  <a:chExt cx="777261" cy="691520"/>
                </a:xfrm>
              </p:grpSpPr>
              <p:sp>
                <p:nvSpPr>
                  <p:cNvPr id="37" name="Parallelogram 123">
                    <a:extLst>
                      <a:ext uri="{FF2B5EF4-FFF2-40B4-BE49-F238E27FC236}">
                        <a16:creationId xmlns:a16="http://schemas.microsoft.com/office/drawing/2014/main" id="{64148A78-2698-26F3-AB5C-DF273CA81745}"/>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8" name="Parallelogram 123">
                    <a:extLst>
                      <a:ext uri="{FF2B5EF4-FFF2-40B4-BE49-F238E27FC236}">
                        <a16:creationId xmlns:a16="http://schemas.microsoft.com/office/drawing/2014/main" id="{D6702C2D-F4E4-F328-7A52-4A7CB314DEBF}"/>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9" name="Parallelogram 123">
                    <a:extLst>
                      <a:ext uri="{FF2B5EF4-FFF2-40B4-BE49-F238E27FC236}">
                        <a16:creationId xmlns:a16="http://schemas.microsoft.com/office/drawing/2014/main" id="{94F7FA42-9B52-DE1C-082C-2F39835D9A6F}"/>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40" name="Parallelogram 123">
                    <a:extLst>
                      <a:ext uri="{FF2B5EF4-FFF2-40B4-BE49-F238E27FC236}">
                        <a16:creationId xmlns:a16="http://schemas.microsoft.com/office/drawing/2014/main" id="{3601A900-CF39-70BD-36D1-8D552C042F28}"/>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22" name="Group 21">
                  <a:extLst>
                    <a:ext uri="{FF2B5EF4-FFF2-40B4-BE49-F238E27FC236}">
                      <a16:creationId xmlns:a16="http://schemas.microsoft.com/office/drawing/2014/main" id="{13FDEEC8-7033-F930-D978-B72333860952}"/>
                    </a:ext>
                  </a:extLst>
                </p:cNvPr>
                <p:cNvGrpSpPr/>
                <p:nvPr/>
              </p:nvGrpSpPr>
              <p:grpSpPr>
                <a:xfrm>
                  <a:off x="3819577" y="2839468"/>
                  <a:ext cx="1008032" cy="896834"/>
                  <a:chOff x="2444527" y="6391190"/>
                  <a:chExt cx="777261" cy="691520"/>
                </a:xfrm>
              </p:grpSpPr>
              <p:sp>
                <p:nvSpPr>
                  <p:cNvPr id="33" name="Parallelogram 123">
                    <a:extLst>
                      <a:ext uri="{FF2B5EF4-FFF2-40B4-BE49-F238E27FC236}">
                        <a16:creationId xmlns:a16="http://schemas.microsoft.com/office/drawing/2014/main" id="{8CECCFF0-D3F0-AB1D-B605-599FC8ABD0E8}"/>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4" name="Parallelogram 123">
                    <a:extLst>
                      <a:ext uri="{FF2B5EF4-FFF2-40B4-BE49-F238E27FC236}">
                        <a16:creationId xmlns:a16="http://schemas.microsoft.com/office/drawing/2014/main" id="{EC6A7D7B-AB33-4163-1297-C7958C5FB5AF}"/>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5" name="Parallelogram 123">
                    <a:extLst>
                      <a:ext uri="{FF2B5EF4-FFF2-40B4-BE49-F238E27FC236}">
                        <a16:creationId xmlns:a16="http://schemas.microsoft.com/office/drawing/2014/main" id="{91C6F280-A98D-A0A1-E0BF-BB3A676AE58E}"/>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6" name="Parallelogram 123">
                    <a:extLst>
                      <a:ext uri="{FF2B5EF4-FFF2-40B4-BE49-F238E27FC236}">
                        <a16:creationId xmlns:a16="http://schemas.microsoft.com/office/drawing/2014/main" id="{0EA8D47D-258E-76A2-F144-8015DBD04EF4}"/>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23" name="Group 22">
                  <a:extLst>
                    <a:ext uri="{FF2B5EF4-FFF2-40B4-BE49-F238E27FC236}">
                      <a16:creationId xmlns:a16="http://schemas.microsoft.com/office/drawing/2014/main" id="{19D1D0F4-EF8C-ED76-22F4-81AEB78E457F}"/>
                    </a:ext>
                  </a:extLst>
                </p:cNvPr>
                <p:cNvGrpSpPr/>
                <p:nvPr/>
              </p:nvGrpSpPr>
              <p:grpSpPr>
                <a:xfrm>
                  <a:off x="4145460" y="2835244"/>
                  <a:ext cx="1008032" cy="896834"/>
                  <a:chOff x="2444527" y="6391190"/>
                  <a:chExt cx="777261" cy="691520"/>
                </a:xfrm>
              </p:grpSpPr>
              <p:sp>
                <p:nvSpPr>
                  <p:cNvPr id="29" name="Parallelogram 123">
                    <a:extLst>
                      <a:ext uri="{FF2B5EF4-FFF2-40B4-BE49-F238E27FC236}">
                        <a16:creationId xmlns:a16="http://schemas.microsoft.com/office/drawing/2014/main" id="{FBE15BC3-F060-35A1-F439-E9C5B4ACB930}"/>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0" name="Parallelogram 123">
                    <a:extLst>
                      <a:ext uri="{FF2B5EF4-FFF2-40B4-BE49-F238E27FC236}">
                        <a16:creationId xmlns:a16="http://schemas.microsoft.com/office/drawing/2014/main" id="{42F253A0-274D-F630-4AE7-C688A94F08F4}"/>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1" name="Parallelogram 123">
                    <a:extLst>
                      <a:ext uri="{FF2B5EF4-FFF2-40B4-BE49-F238E27FC236}">
                        <a16:creationId xmlns:a16="http://schemas.microsoft.com/office/drawing/2014/main" id="{CEB379A5-5B4C-3B0E-861E-DE651D24CD97}"/>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32" name="Parallelogram 123">
                    <a:extLst>
                      <a:ext uri="{FF2B5EF4-FFF2-40B4-BE49-F238E27FC236}">
                        <a16:creationId xmlns:a16="http://schemas.microsoft.com/office/drawing/2014/main" id="{44ACC763-6549-5549-2F5C-9A481CCD67FB}"/>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nvGrpSpPr>
                <p:cNvPr id="24" name="Group 23">
                  <a:extLst>
                    <a:ext uri="{FF2B5EF4-FFF2-40B4-BE49-F238E27FC236}">
                      <a16:creationId xmlns:a16="http://schemas.microsoft.com/office/drawing/2014/main" id="{28321F72-B324-BC85-0319-B71EFF61CF83}"/>
                    </a:ext>
                  </a:extLst>
                </p:cNvPr>
                <p:cNvGrpSpPr/>
                <p:nvPr/>
              </p:nvGrpSpPr>
              <p:grpSpPr>
                <a:xfrm>
                  <a:off x="4454939" y="2835408"/>
                  <a:ext cx="1008032" cy="896834"/>
                  <a:chOff x="2444527" y="6391190"/>
                  <a:chExt cx="777261" cy="691520"/>
                </a:xfrm>
              </p:grpSpPr>
              <p:sp>
                <p:nvSpPr>
                  <p:cNvPr id="25" name="Parallelogram 123">
                    <a:extLst>
                      <a:ext uri="{FF2B5EF4-FFF2-40B4-BE49-F238E27FC236}">
                        <a16:creationId xmlns:a16="http://schemas.microsoft.com/office/drawing/2014/main" id="{5EBEE730-91C7-DF95-791B-EDA128766A50}"/>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26" name="Parallelogram 123">
                    <a:extLst>
                      <a:ext uri="{FF2B5EF4-FFF2-40B4-BE49-F238E27FC236}">
                        <a16:creationId xmlns:a16="http://schemas.microsoft.com/office/drawing/2014/main" id="{16E24EF8-3E67-E563-82D5-673BD8D6ABB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27" name="Parallelogram 123">
                    <a:extLst>
                      <a:ext uri="{FF2B5EF4-FFF2-40B4-BE49-F238E27FC236}">
                        <a16:creationId xmlns:a16="http://schemas.microsoft.com/office/drawing/2014/main" id="{6A5EFD57-E253-232F-C15F-3600AA907750}"/>
                      </a:ext>
                    </a:extLst>
                  </p:cNvPr>
                  <p:cNvSpPr/>
                  <p:nvPr/>
                </p:nvSpPr>
                <p:spPr>
                  <a:xfrm rot="608511">
                    <a:off x="2655174"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sp>
                <p:nvSpPr>
                  <p:cNvPr id="28" name="Parallelogram 123">
                    <a:extLst>
                      <a:ext uri="{FF2B5EF4-FFF2-40B4-BE49-F238E27FC236}">
                        <a16:creationId xmlns:a16="http://schemas.microsoft.com/office/drawing/2014/main" id="{2BBB8AF1-970E-C2EF-7A71-648DC0236D19}"/>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panose="020B0503020202020204" pitchFamily="34" charset="0"/>
                      <a:ea typeface="+mn-ea"/>
                      <a:cs typeface="+mn-cs"/>
                    </a:endParaRPr>
                  </a:p>
                </p:txBody>
              </p:sp>
            </p:grpSp>
          </p:grpSp>
          <p:sp>
            <p:nvSpPr>
              <p:cNvPr id="13" name="Rectangle 12">
                <a:extLst>
                  <a:ext uri="{FF2B5EF4-FFF2-40B4-BE49-F238E27FC236}">
                    <a16:creationId xmlns:a16="http://schemas.microsoft.com/office/drawing/2014/main" id="{36D85E3C-2292-9CA1-871B-720FBADC7C3A}"/>
                  </a:ext>
                </a:extLst>
              </p:cNvPr>
              <p:cNvSpPr/>
              <p:nvPr/>
            </p:nvSpPr>
            <p:spPr>
              <a:xfrm>
                <a:off x="416994" y="4313357"/>
                <a:ext cx="2289191" cy="131720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grpSp>
            <p:nvGrpSpPr>
              <p:cNvPr id="14" name="Group 13">
                <a:extLst>
                  <a:ext uri="{FF2B5EF4-FFF2-40B4-BE49-F238E27FC236}">
                    <a16:creationId xmlns:a16="http://schemas.microsoft.com/office/drawing/2014/main" id="{B7A8FDE9-0F48-2DBF-981B-737416B5CBC5}"/>
                  </a:ext>
                </a:extLst>
              </p:cNvPr>
              <p:cNvGrpSpPr/>
              <p:nvPr/>
            </p:nvGrpSpPr>
            <p:grpSpPr>
              <a:xfrm>
                <a:off x="416994" y="4019775"/>
                <a:ext cx="2289191" cy="1508415"/>
                <a:chOff x="1053260" y="2822902"/>
                <a:chExt cx="1988169" cy="1508415"/>
              </a:xfrm>
            </p:grpSpPr>
            <p:sp>
              <p:nvSpPr>
                <p:cNvPr id="17" name="Rectangle 16">
                  <a:extLst>
                    <a:ext uri="{FF2B5EF4-FFF2-40B4-BE49-F238E27FC236}">
                      <a16:creationId xmlns:a16="http://schemas.microsoft.com/office/drawing/2014/main" id="{EFE6FCE9-25B3-B259-BC19-8BD60F9F37D6}"/>
                    </a:ext>
                  </a:extLst>
                </p:cNvPr>
                <p:cNvSpPr/>
                <p:nvPr/>
              </p:nvSpPr>
              <p:spPr>
                <a:xfrm rot="5400000">
                  <a:off x="1763347" y="2589824"/>
                  <a:ext cx="560100" cy="180131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Vault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Controller</a:t>
                  </a:r>
                </a:p>
              </p:txBody>
            </p:sp>
            <p:sp>
              <p:nvSpPr>
                <p:cNvPr id="18" name="Rectangle 17">
                  <a:extLst>
                    <a:ext uri="{FF2B5EF4-FFF2-40B4-BE49-F238E27FC236}">
                      <a16:creationId xmlns:a16="http://schemas.microsoft.com/office/drawing/2014/main" id="{3DE2221D-E619-B39B-CC81-4B915A060594}"/>
                    </a:ext>
                  </a:extLst>
                </p:cNvPr>
                <p:cNvSpPr/>
                <p:nvPr/>
              </p:nvSpPr>
              <p:spPr>
                <a:xfrm rot="5400000">
                  <a:off x="1248188" y="3766797"/>
                  <a:ext cx="462580" cy="66645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PHY</a:t>
                  </a:r>
                </a:p>
              </p:txBody>
            </p:sp>
            <p:sp>
              <p:nvSpPr>
                <p:cNvPr id="19" name="Rectangle 18">
                  <a:extLst>
                    <a:ext uri="{FF2B5EF4-FFF2-40B4-BE49-F238E27FC236}">
                      <a16:creationId xmlns:a16="http://schemas.microsoft.com/office/drawing/2014/main" id="{4E4B8DA4-73F6-23AC-7D37-B58D440C3035}"/>
                    </a:ext>
                  </a:extLst>
                </p:cNvPr>
                <p:cNvSpPr/>
                <p:nvPr/>
              </p:nvSpPr>
              <p:spPr>
                <a:xfrm>
                  <a:off x="1947963" y="3868225"/>
                  <a:ext cx="988989" cy="462581"/>
                </a:xfrm>
                <a:prstGeom prst="rect">
                  <a:avLst/>
                </a:prstGeom>
                <a:solidFill>
                  <a:schemeClr val="accent2">
                    <a:lumMod val="20000"/>
                    <a:lumOff val="8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16161"/>
                      </a:solidFill>
                      <a:effectLst/>
                      <a:uLnTx/>
                      <a:uFillTx/>
                      <a:latin typeface="Avenir Next" panose="020B0503020202020204" pitchFamily="34" charset="0"/>
                      <a:ea typeface="+mn-ea"/>
                      <a:cs typeface="Arial" panose="020B0604020202020204" pitchFamily="34" charset="0"/>
                    </a:rPr>
                    <a:t>Processing-Near-Vault</a:t>
                  </a:r>
                </a:p>
              </p:txBody>
            </p:sp>
            <p:sp>
              <p:nvSpPr>
                <p:cNvPr id="20" name="Rectangle 19">
                  <a:extLst>
                    <a:ext uri="{FF2B5EF4-FFF2-40B4-BE49-F238E27FC236}">
                      <a16:creationId xmlns:a16="http://schemas.microsoft.com/office/drawing/2014/main" id="{325CA127-B522-9490-D11E-55ECDC18FD34}"/>
                    </a:ext>
                  </a:extLst>
                </p:cNvPr>
                <p:cNvSpPr/>
                <p:nvPr/>
              </p:nvSpPr>
              <p:spPr>
                <a:xfrm>
                  <a:off x="1053260" y="2822902"/>
                  <a:ext cx="1988169" cy="2537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venir Next" panose="020B0503020202020204" pitchFamily="34" charset="0"/>
                      <a:ea typeface="+mn-ea"/>
                      <a:cs typeface="Arial" panose="020B0604020202020204" pitchFamily="34" charset="0"/>
                    </a:rPr>
                    <a:t>DRAM Vault</a:t>
                  </a:r>
                </a:p>
              </p:txBody>
            </p:sp>
          </p:grpSp>
          <p:cxnSp>
            <p:nvCxnSpPr>
              <p:cNvPr id="15" name="Straight Connector 14">
                <a:extLst>
                  <a:ext uri="{FF2B5EF4-FFF2-40B4-BE49-F238E27FC236}">
                    <a16:creationId xmlns:a16="http://schemas.microsoft.com/office/drawing/2014/main" id="{AC0D6C40-DFFD-B113-ED53-03458D28C230}"/>
                  </a:ext>
                </a:extLst>
              </p:cNvPr>
              <p:cNvCxnSpPr>
                <a:cxnSpLocks/>
              </p:cNvCxnSpPr>
              <p:nvPr/>
            </p:nvCxnSpPr>
            <p:spPr>
              <a:xfrm flipH="1" flipV="1">
                <a:off x="5510825" y="4228779"/>
                <a:ext cx="860576" cy="2088626"/>
              </a:xfrm>
              <a:prstGeom prst="line">
                <a:avLst/>
              </a:prstGeom>
              <a:noFill/>
              <a:ln w="9525" cap="flat" cmpd="sng" algn="ctr">
                <a:solidFill>
                  <a:sysClr val="windowText" lastClr="000000"/>
                </a:solidFill>
                <a:prstDash val="dash"/>
                <a:miter lim="800000"/>
              </a:ln>
              <a:effectLst/>
            </p:spPr>
          </p:cxnSp>
          <p:cxnSp>
            <p:nvCxnSpPr>
              <p:cNvPr id="16" name="Straight Connector 15">
                <a:extLst>
                  <a:ext uri="{FF2B5EF4-FFF2-40B4-BE49-F238E27FC236}">
                    <a16:creationId xmlns:a16="http://schemas.microsoft.com/office/drawing/2014/main" id="{470CF9C2-B37E-0934-0487-BAA32C8693A0}"/>
                  </a:ext>
                </a:extLst>
              </p:cNvPr>
              <p:cNvCxnSpPr>
                <a:cxnSpLocks/>
              </p:cNvCxnSpPr>
              <p:nvPr/>
            </p:nvCxnSpPr>
            <p:spPr>
              <a:xfrm flipH="1">
                <a:off x="5650745" y="3837207"/>
                <a:ext cx="682204" cy="198946"/>
              </a:xfrm>
              <a:prstGeom prst="line">
                <a:avLst/>
              </a:prstGeom>
              <a:noFill/>
              <a:ln w="9525" cap="flat" cmpd="sng" algn="ctr">
                <a:solidFill>
                  <a:sysClr val="windowText" lastClr="000000"/>
                </a:solidFill>
                <a:prstDash val="dash"/>
                <a:miter lim="800000"/>
              </a:ln>
              <a:effectLst/>
            </p:spPr>
          </p:cxnSp>
        </p:grpSp>
      </p:grpSp>
      <p:sp>
        <p:nvSpPr>
          <p:cNvPr id="141" name="Rectangle 140">
            <a:extLst>
              <a:ext uri="{FF2B5EF4-FFF2-40B4-BE49-F238E27FC236}">
                <a16:creationId xmlns:a16="http://schemas.microsoft.com/office/drawing/2014/main" id="{2246A472-210E-CEAC-295A-C13F92DC8622}"/>
              </a:ext>
            </a:extLst>
          </p:cNvPr>
          <p:cNvSpPr/>
          <p:nvPr/>
        </p:nvSpPr>
        <p:spPr>
          <a:xfrm>
            <a:off x="92148" y="1271437"/>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Two main approaches for Processing-in-Memory:</a:t>
            </a:r>
          </a:p>
        </p:txBody>
      </p:sp>
      <p:grpSp>
        <p:nvGrpSpPr>
          <p:cNvPr id="142" name="Group 141">
            <a:extLst>
              <a:ext uri="{FF2B5EF4-FFF2-40B4-BE49-F238E27FC236}">
                <a16:creationId xmlns:a16="http://schemas.microsoft.com/office/drawing/2014/main" id="{CA861C42-B756-6464-B41B-453233FC275B}"/>
              </a:ext>
            </a:extLst>
          </p:cNvPr>
          <p:cNvGrpSpPr/>
          <p:nvPr/>
        </p:nvGrpSpPr>
        <p:grpSpPr>
          <a:xfrm>
            <a:off x="169011" y="1667303"/>
            <a:ext cx="9448800" cy="874934"/>
            <a:chOff x="568179" y="3421559"/>
            <a:chExt cx="8407213" cy="883480"/>
          </a:xfrm>
        </p:grpSpPr>
        <p:sp>
          <p:nvSpPr>
            <p:cNvPr id="143" name="TextBox 142">
              <a:extLst>
                <a:ext uri="{FF2B5EF4-FFF2-40B4-BE49-F238E27FC236}">
                  <a16:creationId xmlns:a16="http://schemas.microsoft.com/office/drawing/2014/main" id="{1691201B-09D1-ACFB-AE9A-44C6E956EC16}"/>
                </a:ext>
              </a:extLst>
            </p:cNvPr>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lumMod val="65000"/>
                    </a:schemeClr>
                  </a:solidFill>
                  <a:effectLst/>
                  <a:uLnTx/>
                  <a:uFillTx/>
                  <a:latin typeface="Avenir Next" panose="020B0503020202020204" pitchFamily="34" charset="0"/>
                  <a:ea typeface="+mn-ea"/>
                  <a:cs typeface="Gill Sans MT"/>
                </a:rPr>
                <a:t>1</a:t>
              </a:r>
            </a:p>
          </p:txBody>
        </p:sp>
        <p:sp>
          <p:nvSpPr>
            <p:cNvPr id="144" name="TextBox 143">
              <a:extLst>
                <a:ext uri="{FF2B5EF4-FFF2-40B4-BE49-F238E27FC236}">
                  <a16:creationId xmlns:a16="http://schemas.microsoft.com/office/drawing/2014/main" id="{B120920D-6FD2-C5BC-6413-DBE726B90E98}"/>
                </a:ext>
              </a:extLst>
            </p:cNvPr>
            <p:cNvSpPr txBox="1"/>
            <p:nvPr/>
          </p:nvSpPr>
          <p:spPr>
            <a:xfrm>
              <a:off x="974390" y="3528082"/>
              <a:ext cx="8001002" cy="776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lumMod val="65000"/>
                    </a:schemeClr>
                  </a:solidFill>
                  <a:effectLst/>
                  <a:uLnTx/>
                  <a:uFillTx/>
                  <a:latin typeface="Avenir Next" panose="020B0503020202020204" pitchFamily="34" charset="0"/>
                  <a:ea typeface="+mn-ea"/>
                  <a:cs typeface="Gill Sans MT"/>
                </a:rPr>
                <a:t>Processing-</a:t>
              </a:r>
              <a:r>
                <a:rPr kumimoji="0" lang="en-US" sz="2200" b="1" i="0" u="sng" strike="noStrike" kern="1200" cap="none" spc="0" normalizeH="0" baseline="0" noProof="0" dirty="0">
                  <a:ln>
                    <a:noFill/>
                  </a:ln>
                  <a:solidFill>
                    <a:schemeClr val="bg1">
                      <a:lumMod val="65000"/>
                    </a:schemeClr>
                  </a:solidFill>
                  <a:effectLst/>
                  <a:uLnTx/>
                  <a:uFillTx/>
                  <a:latin typeface="Avenir Next" panose="020B0503020202020204" pitchFamily="34" charset="0"/>
                  <a:ea typeface="+mn-ea"/>
                  <a:cs typeface="Gill Sans MT"/>
                </a:rPr>
                <a:t>Near</a:t>
              </a:r>
              <a:r>
                <a:rPr kumimoji="0" lang="en-US" sz="2200" b="1" i="0" u="none" strike="noStrike" kern="1200" cap="none" spc="0" normalizeH="0" baseline="0" noProof="0" dirty="0">
                  <a:ln>
                    <a:noFill/>
                  </a:ln>
                  <a:solidFill>
                    <a:schemeClr val="bg1">
                      <a:lumMod val="65000"/>
                    </a:schemeClr>
                  </a:solidFill>
                  <a:effectLst/>
                  <a:uLnTx/>
                  <a:uFillTx/>
                  <a:latin typeface="Avenir Next" panose="020B0503020202020204" pitchFamily="34" charset="0"/>
                  <a:ea typeface="+mn-ea"/>
                  <a:cs typeface="Gill Sans MT"/>
                </a:rPr>
                <a:t>-Memory</a:t>
              </a:r>
              <a:r>
                <a:rPr kumimoji="0" lang="en-US" sz="2200" b="0" i="0" u="none" strike="noStrike" kern="1200" cap="none" spc="0" normalizeH="0" baseline="0" noProof="0" dirty="0">
                  <a:ln>
                    <a:noFill/>
                  </a:ln>
                  <a:solidFill>
                    <a:schemeClr val="bg1">
                      <a:lumMod val="65000"/>
                    </a:schemeClr>
                  </a:solidFill>
                  <a:effectLst/>
                  <a:uLnTx/>
                  <a:uFillTx/>
                  <a:latin typeface="Avenir Next" panose="020B0503020202020204" pitchFamily="34" charset="0"/>
                  <a:ea typeface="+mn-ea"/>
                  <a:cs typeface="Gill Sans MT"/>
                </a:rPr>
                <a:t>: PIM logic is added to the same die as memory or to the logic layer of 3D-stacked memory</a:t>
              </a:r>
            </a:p>
          </p:txBody>
        </p:sp>
      </p:grpSp>
      <p:grpSp>
        <p:nvGrpSpPr>
          <p:cNvPr id="145" name="Group 144">
            <a:extLst>
              <a:ext uri="{FF2B5EF4-FFF2-40B4-BE49-F238E27FC236}">
                <a16:creationId xmlns:a16="http://schemas.microsoft.com/office/drawing/2014/main" id="{D3F8991A-89D3-1EAE-A333-DB22CA481894}"/>
              </a:ext>
            </a:extLst>
          </p:cNvPr>
          <p:cNvGrpSpPr/>
          <p:nvPr/>
        </p:nvGrpSpPr>
        <p:grpSpPr>
          <a:xfrm>
            <a:off x="169011" y="2529949"/>
            <a:ext cx="9144000" cy="848609"/>
            <a:chOff x="406767" y="3421560"/>
            <a:chExt cx="8475011" cy="856896"/>
          </a:xfrm>
        </p:grpSpPr>
        <p:sp>
          <p:nvSpPr>
            <p:cNvPr id="146" name="TextBox 145">
              <a:extLst>
                <a:ext uri="{FF2B5EF4-FFF2-40B4-BE49-F238E27FC236}">
                  <a16:creationId xmlns:a16="http://schemas.microsoft.com/office/drawing/2014/main" id="{E6D8A42F-A19F-FC2C-2748-55631161CD29}"/>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5"/>
                  </a:solidFill>
                  <a:effectLst/>
                  <a:uLnTx/>
                  <a:uFillTx/>
                  <a:latin typeface="Avenir Next" panose="020B0503020202020204" pitchFamily="34" charset="0"/>
                  <a:ea typeface="+mn-ea"/>
                  <a:cs typeface="Gill Sans MT"/>
                </a:rPr>
                <a:t>2</a:t>
              </a:r>
            </a:p>
          </p:txBody>
        </p:sp>
        <p:sp>
          <p:nvSpPr>
            <p:cNvPr id="147" name="TextBox 146">
              <a:extLst>
                <a:ext uri="{FF2B5EF4-FFF2-40B4-BE49-F238E27FC236}">
                  <a16:creationId xmlns:a16="http://schemas.microsoft.com/office/drawing/2014/main" id="{6E987BB1-B568-485D-558D-86BC9451A2BF}"/>
                </a:ext>
              </a:extLst>
            </p:cNvPr>
            <p:cNvSpPr txBox="1"/>
            <p:nvPr/>
          </p:nvSpPr>
          <p:spPr>
            <a:xfrm>
              <a:off x="880776" y="3501501"/>
              <a:ext cx="8001002" cy="776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Processing-</a:t>
              </a:r>
              <a:r>
                <a:rPr kumimoji="0" lang="en-US" sz="2200" b="1" i="0" u="sng"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Using</a:t>
              </a:r>
              <a:r>
                <a:rPr kumimoji="0" lang="en-US" sz="2200" b="1"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-Memory</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 uses the </a:t>
              </a:r>
              <a:r>
                <a:rPr kumimoji="0" lang="en-US" sz="2200" b="0"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operational principles of </a:t>
              </a:r>
              <a:br>
                <a:rPr kumimoji="0" lang="en-US" sz="2200" b="0"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br>
              <a:r>
                <a:rPr kumimoji="0" lang="en-US" sz="2200" b="0" i="0" u="none" strike="noStrike" kern="1200" cap="none" spc="0" normalizeH="0" baseline="0" noProof="0" dirty="0">
                  <a:ln>
                    <a:noFill/>
                  </a:ln>
                  <a:solidFill>
                    <a:srgbClr val="694C93"/>
                  </a:solidFill>
                  <a:effectLst/>
                  <a:uLnTx/>
                  <a:uFillTx/>
                  <a:latin typeface="Avenir Next" panose="020B0503020202020204" pitchFamily="34" charset="0"/>
                  <a:ea typeface="+mn-ea"/>
                  <a:cs typeface="Gill Sans MT"/>
                </a:rPr>
                <a:t>memory cells</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 to perform computation</a:t>
              </a:r>
            </a:p>
          </p:txBody>
        </p:sp>
      </p:grpSp>
      <p:grpSp>
        <p:nvGrpSpPr>
          <p:cNvPr id="148" name="Group 147">
            <a:extLst>
              <a:ext uri="{FF2B5EF4-FFF2-40B4-BE49-F238E27FC236}">
                <a16:creationId xmlns:a16="http://schemas.microsoft.com/office/drawing/2014/main" id="{448AD135-6F6C-B89D-25B0-F05E0413A8CB}"/>
              </a:ext>
            </a:extLst>
          </p:cNvPr>
          <p:cNvGrpSpPr/>
          <p:nvPr/>
        </p:nvGrpSpPr>
        <p:grpSpPr>
          <a:xfrm>
            <a:off x="6474270" y="3990552"/>
            <a:ext cx="2310105" cy="2244814"/>
            <a:chOff x="6505615" y="3874932"/>
            <a:chExt cx="2310105" cy="2244814"/>
          </a:xfrm>
        </p:grpSpPr>
        <p:sp>
          <p:nvSpPr>
            <p:cNvPr id="149" name="TextBox 148">
              <a:extLst>
                <a:ext uri="{FF2B5EF4-FFF2-40B4-BE49-F238E27FC236}">
                  <a16:creationId xmlns:a16="http://schemas.microsoft.com/office/drawing/2014/main" id="{CA545588-4C02-7CBA-AD69-83B70DC72DFA}"/>
                </a:ext>
              </a:extLst>
            </p:cNvPr>
            <p:cNvSpPr txBox="1"/>
            <p:nvPr/>
          </p:nvSpPr>
          <p:spPr>
            <a:xfrm>
              <a:off x="7136275" y="3874932"/>
              <a:ext cx="1679445" cy="430887"/>
            </a:xfrm>
            <a:prstGeom prst="rect">
              <a:avLst/>
            </a:prstGeom>
            <a:noFill/>
            <a:ln>
              <a:noFill/>
              <a:prstDash val="dash"/>
            </a:ln>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694C93"/>
                  </a:solidFill>
                  <a:effectLst/>
                  <a:uLnTx/>
                  <a:uFillTx/>
                  <a:latin typeface="Avenir Next" panose="020B0503020202020204" pitchFamily="34" charset="0"/>
                  <a:ea typeface="+mn-ea"/>
                  <a:cs typeface="Arial" panose="020B0604020202020204" pitchFamily="34" charset="0"/>
                </a:rPr>
                <a:t>Processing-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694C93"/>
                  </a:solidFill>
                  <a:effectLst/>
                  <a:uLnTx/>
                  <a:uFillTx/>
                  <a:latin typeface="Avenir Next" panose="020B0503020202020204" pitchFamily="34" charset="0"/>
                  <a:ea typeface="+mn-ea"/>
                  <a:cs typeface="Arial" panose="020B0604020202020204" pitchFamily="34" charset="0"/>
                </a:rPr>
                <a:t>Using-DRAM</a:t>
              </a:r>
            </a:p>
          </p:txBody>
        </p:sp>
        <p:grpSp>
          <p:nvGrpSpPr>
            <p:cNvPr id="152" name="Group 151">
              <a:extLst>
                <a:ext uri="{FF2B5EF4-FFF2-40B4-BE49-F238E27FC236}">
                  <a16:creationId xmlns:a16="http://schemas.microsoft.com/office/drawing/2014/main" id="{9FF44942-01EF-027A-084E-4AE7906FD9C1}"/>
                </a:ext>
              </a:extLst>
            </p:cNvPr>
            <p:cNvGrpSpPr/>
            <p:nvPr/>
          </p:nvGrpSpPr>
          <p:grpSpPr>
            <a:xfrm>
              <a:off x="6505615" y="4269171"/>
              <a:ext cx="2072910" cy="1850575"/>
              <a:chOff x="6505615" y="4269171"/>
              <a:chExt cx="2072910" cy="1850575"/>
            </a:xfrm>
          </p:grpSpPr>
          <p:sp>
            <p:nvSpPr>
              <p:cNvPr id="153" name="Trapezoid 152">
                <a:extLst>
                  <a:ext uri="{FF2B5EF4-FFF2-40B4-BE49-F238E27FC236}">
                    <a16:creationId xmlns:a16="http://schemas.microsoft.com/office/drawing/2014/main" id="{33DF1A2A-722C-9A7D-E444-E776E9E2AC7B}"/>
                  </a:ext>
                </a:extLst>
              </p:cNvPr>
              <p:cNvSpPr/>
              <p:nvPr/>
            </p:nvSpPr>
            <p:spPr>
              <a:xfrm rot="16200000">
                <a:off x="5839693" y="4935093"/>
                <a:ext cx="1581693" cy="249849"/>
              </a:xfrm>
              <a:prstGeom prst="trapezoid">
                <a:avLst>
                  <a:gd name="adj" fmla="val 82574"/>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cxnSp>
            <p:nvCxnSpPr>
              <p:cNvPr id="154" name="Straight Connector 153">
                <a:extLst>
                  <a:ext uri="{FF2B5EF4-FFF2-40B4-BE49-F238E27FC236}">
                    <a16:creationId xmlns:a16="http://schemas.microsoft.com/office/drawing/2014/main" id="{57EA2218-B401-C869-13CE-99CEB1CF53BC}"/>
                  </a:ext>
                </a:extLst>
              </p:cNvPr>
              <p:cNvCxnSpPr>
                <a:cxnSpLocks/>
                <a:endCxn id="167" idx="0"/>
              </p:cNvCxnSpPr>
              <p:nvPr/>
            </p:nvCxnSpPr>
            <p:spPr>
              <a:xfrm>
                <a:off x="6936106" y="4634507"/>
                <a:ext cx="133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A3B5543-34C8-1456-07F0-EA99DEC4990D}"/>
                  </a:ext>
                </a:extLst>
              </p:cNvPr>
              <p:cNvCxnSpPr>
                <a:cxnSpLocks/>
                <a:endCxn id="200" idx="0"/>
              </p:cNvCxnSpPr>
              <p:nvPr/>
            </p:nvCxnSpPr>
            <p:spPr>
              <a:xfrm>
                <a:off x="6936106" y="5514107"/>
                <a:ext cx="133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F487461-57BE-B43D-2768-BA31AB15AAA9}"/>
                  </a:ext>
                </a:extLst>
              </p:cNvPr>
              <p:cNvCxnSpPr>
                <a:cxnSpLocks/>
              </p:cNvCxnSpPr>
              <p:nvPr/>
            </p:nvCxnSpPr>
            <p:spPr>
              <a:xfrm>
                <a:off x="6936106" y="4516136"/>
                <a:ext cx="0" cy="11153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5FBF352-A54E-F034-993F-362B41AAABC1}"/>
                  </a:ext>
                </a:extLst>
              </p:cNvPr>
              <p:cNvCxnSpPr>
                <a:cxnSpLocks/>
                <a:stCxn id="153" idx="2"/>
              </p:cNvCxnSpPr>
              <p:nvPr/>
            </p:nvCxnSpPr>
            <p:spPr>
              <a:xfrm>
                <a:off x="6755464" y="5060017"/>
                <a:ext cx="1653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0231C7BD-7972-6953-937C-8B49A2B39B21}"/>
                  </a:ext>
                </a:extLst>
              </p:cNvPr>
              <p:cNvGrpSpPr/>
              <p:nvPr/>
            </p:nvGrpSpPr>
            <p:grpSpPr>
              <a:xfrm>
                <a:off x="7069492" y="4319864"/>
                <a:ext cx="1509033" cy="1799882"/>
                <a:chOff x="7069492" y="4319864"/>
                <a:chExt cx="1509033" cy="1799882"/>
              </a:xfrm>
            </p:grpSpPr>
            <p:grpSp>
              <p:nvGrpSpPr>
                <p:cNvPr id="159" name="Group 158">
                  <a:extLst>
                    <a:ext uri="{FF2B5EF4-FFF2-40B4-BE49-F238E27FC236}">
                      <a16:creationId xmlns:a16="http://schemas.microsoft.com/office/drawing/2014/main" id="{EAAC9EE5-1E0D-17C7-B721-1C364D2EC821}"/>
                    </a:ext>
                  </a:extLst>
                </p:cNvPr>
                <p:cNvGrpSpPr/>
                <p:nvPr/>
              </p:nvGrpSpPr>
              <p:grpSpPr>
                <a:xfrm>
                  <a:off x="7069492" y="5200300"/>
                  <a:ext cx="1509033" cy="919446"/>
                  <a:chOff x="4697310" y="1380763"/>
                  <a:chExt cx="1347890" cy="796381"/>
                </a:xfrm>
              </p:grpSpPr>
              <p:grpSp>
                <p:nvGrpSpPr>
                  <p:cNvPr id="199" name="Group 198">
                    <a:extLst>
                      <a:ext uri="{FF2B5EF4-FFF2-40B4-BE49-F238E27FC236}">
                        <a16:creationId xmlns:a16="http://schemas.microsoft.com/office/drawing/2014/main" id="{391BBB7C-B515-323E-6632-96F43ADB5DF8}"/>
                      </a:ext>
                    </a:extLst>
                  </p:cNvPr>
                  <p:cNvGrpSpPr/>
                  <p:nvPr/>
                </p:nvGrpSpPr>
                <p:grpSpPr>
                  <a:xfrm>
                    <a:off x="4961468" y="1380763"/>
                    <a:ext cx="1083732" cy="796381"/>
                    <a:chOff x="4961468" y="1380763"/>
                    <a:chExt cx="1083732" cy="796381"/>
                  </a:xfrm>
                </p:grpSpPr>
                <p:sp>
                  <p:nvSpPr>
                    <p:cNvPr id="204" name="Rectangle 203">
                      <a:extLst>
                        <a:ext uri="{FF2B5EF4-FFF2-40B4-BE49-F238E27FC236}">
                          <a16:creationId xmlns:a16="http://schemas.microsoft.com/office/drawing/2014/main" id="{FDF51636-E86B-63C9-D94B-0090FB49B011}"/>
                        </a:ext>
                      </a:extLst>
                    </p:cNvPr>
                    <p:cNvSpPr/>
                    <p:nvPr/>
                  </p:nvSpPr>
                  <p:spPr>
                    <a:xfrm>
                      <a:off x="4961468" y="1380763"/>
                      <a:ext cx="1083732" cy="5930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nvGrpSpPr>
                    <p:cNvPr id="205" name="Group 204">
                      <a:extLst>
                        <a:ext uri="{FF2B5EF4-FFF2-40B4-BE49-F238E27FC236}">
                          <a16:creationId xmlns:a16="http://schemas.microsoft.com/office/drawing/2014/main" id="{04DA0B64-7A3A-9D42-D65B-E67F444E9D9E}"/>
                        </a:ext>
                      </a:extLst>
                    </p:cNvPr>
                    <p:cNvGrpSpPr/>
                    <p:nvPr/>
                  </p:nvGrpSpPr>
                  <p:grpSpPr>
                    <a:xfrm>
                      <a:off x="4994689" y="1414865"/>
                      <a:ext cx="996193" cy="762279"/>
                      <a:chOff x="4994689" y="1414865"/>
                      <a:chExt cx="996193" cy="762279"/>
                    </a:xfrm>
                  </p:grpSpPr>
                  <p:cxnSp>
                    <p:nvCxnSpPr>
                      <p:cNvPr id="206" name="Straight Connector 205">
                        <a:extLst>
                          <a:ext uri="{FF2B5EF4-FFF2-40B4-BE49-F238E27FC236}">
                            <a16:creationId xmlns:a16="http://schemas.microsoft.com/office/drawing/2014/main" id="{88D21BA5-C538-F9DB-C920-42AA337CA408}"/>
                          </a:ext>
                        </a:extLst>
                      </p:cNvPr>
                      <p:cNvCxnSpPr>
                        <a:cxnSpLocks/>
                        <a:stCxn id="217" idx="2"/>
                        <a:endCxn id="221" idx="6"/>
                      </p:cNvCxnSpPr>
                      <p:nvPr/>
                    </p:nvCxnSpPr>
                    <p:spPr>
                      <a:xfrm flipV="1">
                        <a:off x="4995336" y="1676639"/>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84734EF-EA9B-81B9-466F-E77E17701993}"/>
                          </a:ext>
                        </a:extLst>
                      </p:cNvPr>
                      <p:cNvCxnSpPr>
                        <a:cxnSpLocks/>
                        <a:stCxn id="218" idx="2"/>
                        <a:endCxn id="222" idx="6"/>
                      </p:cNvCxnSpPr>
                      <p:nvPr/>
                    </p:nvCxnSpPr>
                    <p:spPr>
                      <a:xfrm flipV="1">
                        <a:off x="4995335" y="1856558"/>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2B6B5A4C-E452-2DB6-7D01-CE5495E427E3}"/>
                          </a:ext>
                        </a:extLst>
                      </p:cNvPr>
                      <p:cNvCxnSpPr>
                        <a:cxnSpLocks/>
                        <a:stCxn id="219" idx="2"/>
                        <a:endCxn id="223" idx="6"/>
                      </p:cNvCxnSpPr>
                      <p:nvPr/>
                    </p:nvCxnSpPr>
                    <p:spPr>
                      <a:xfrm flipV="1">
                        <a:off x="4994689" y="1496974"/>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9" name="Group 208">
                        <a:extLst>
                          <a:ext uri="{FF2B5EF4-FFF2-40B4-BE49-F238E27FC236}">
                            <a16:creationId xmlns:a16="http://schemas.microsoft.com/office/drawing/2014/main" id="{969EFD6A-4718-A89C-64E9-93CD22238F0E}"/>
                          </a:ext>
                        </a:extLst>
                      </p:cNvPr>
                      <p:cNvGrpSpPr/>
                      <p:nvPr/>
                    </p:nvGrpSpPr>
                    <p:grpSpPr>
                      <a:xfrm>
                        <a:off x="5204995" y="1424282"/>
                        <a:ext cx="146030" cy="752862"/>
                        <a:chOff x="5204995" y="1424282"/>
                        <a:chExt cx="146030" cy="752862"/>
                      </a:xfrm>
                    </p:grpSpPr>
                    <p:cxnSp>
                      <p:nvCxnSpPr>
                        <p:cNvPr id="228" name="Straight Connector 227">
                          <a:extLst>
                            <a:ext uri="{FF2B5EF4-FFF2-40B4-BE49-F238E27FC236}">
                              <a16:creationId xmlns:a16="http://schemas.microsoft.com/office/drawing/2014/main" id="{31838316-2D43-945B-3A20-93A9C4CD132A}"/>
                            </a:ext>
                          </a:extLst>
                        </p:cNvPr>
                        <p:cNvCxnSpPr>
                          <a:cxnSpLocks/>
                          <a:stCxn id="231" idx="0"/>
                        </p:cNvCxnSpPr>
                        <p:nvPr/>
                      </p:nvCxnSpPr>
                      <p:spPr>
                        <a:xfrm>
                          <a:off x="5277687" y="1424282"/>
                          <a:ext cx="0" cy="7528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Oval 228">
                          <a:extLst>
                            <a:ext uri="{FF2B5EF4-FFF2-40B4-BE49-F238E27FC236}">
                              <a16:creationId xmlns:a16="http://schemas.microsoft.com/office/drawing/2014/main" id="{CED4FA0A-9D9C-83B4-8F81-F2E7FB6FD6CE}"/>
                            </a:ext>
                          </a:extLst>
                        </p:cNvPr>
                        <p:cNvSpPr/>
                        <p:nvPr/>
                      </p:nvSpPr>
                      <p:spPr>
                        <a:xfrm>
                          <a:off x="5205642" y="1603947"/>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30" name="Oval 229">
                          <a:extLst>
                            <a:ext uri="{FF2B5EF4-FFF2-40B4-BE49-F238E27FC236}">
                              <a16:creationId xmlns:a16="http://schemas.microsoft.com/office/drawing/2014/main" id="{D4C45ABF-DC25-A4C0-4D76-33380F79A5E8}"/>
                            </a:ext>
                          </a:extLst>
                        </p:cNvPr>
                        <p:cNvSpPr/>
                        <p:nvPr/>
                      </p:nvSpPr>
                      <p:spPr>
                        <a:xfrm>
                          <a:off x="5205641" y="1783866"/>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31" name="Oval 230">
                          <a:extLst>
                            <a:ext uri="{FF2B5EF4-FFF2-40B4-BE49-F238E27FC236}">
                              <a16:creationId xmlns:a16="http://schemas.microsoft.com/office/drawing/2014/main" id="{8D5A55F7-926F-F40E-FC2D-AA0790808A35}"/>
                            </a:ext>
                          </a:extLst>
                        </p:cNvPr>
                        <p:cNvSpPr/>
                        <p:nvPr/>
                      </p:nvSpPr>
                      <p:spPr>
                        <a:xfrm>
                          <a:off x="5204995" y="1424282"/>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210" name="Group 209">
                        <a:extLst>
                          <a:ext uri="{FF2B5EF4-FFF2-40B4-BE49-F238E27FC236}">
                            <a16:creationId xmlns:a16="http://schemas.microsoft.com/office/drawing/2014/main" id="{2240EB8B-5B86-1D61-0A70-7FBFD77A07F0}"/>
                          </a:ext>
                        </a:extLst>
                      </p:cNvPr>
                      <p:cNvGrpSpPr/>
                      <p:nvPr/>
                    </p:nvGrpSpPr>
                    <p:grpSpPr>
                      <a:xfrm>
                        <a:off x="5419036" y="1419988"/>
                        <a:ext cx="146030" cy="757156"/>
                        <a:chOff x="5204995" y="1424282"/>
                        <a:chExt cx="146030" cy="757156"/>
                      </a:xfrm>
                    </p:grpSpPr>
                    <p:cxnSp>
                      <p:nvCxnSpPr>
                        <p:cNvPr id="224" name="Straight Connector 223">
                          <a:extLst>
                            <a:ext uri="{FF2B5EF4-FFF2-40B4-BE49-F238E27FC236}">
                              <a16:creationId xmlns:a16="http://schemas.microsoft.com/office/drawing/2014/main" id="{66C4C24C-9A57-262C-0016-04952F52AD66}"/>
                            </a:ext>
                          </a:extLst>
                        </p:cNvPr>
                        <p:cNvCxnSpPr>
                          <a:cxnSpLocks/>
                          <a:stCxn id="227" idx="0"/>
                        </p:cNvCxnSpPr>
                        <p:nvPr/>
                      </p:nvCxnSpPr>
                      <p:spPr>
                        <a:xfrm>
                          <a:off x="5277687" y="1424282"/>
                          <a:ext cx="0" cy="75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38DE10E1-DD0A-26A8-932D-6C8603ABE3BA}"/>
                            </a:ext>
                          </a:extLst>
                        </p:cNvPr>
                        <p:cNvSpPr/>
                        <p:nvPr/>
                      </p:nvSpPr>
                      <p:spPr>
                        <a:xfrm>
                          <a:off x="5205642" y="1603947"/>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26" name="Oval 225">
                          <a:extLst>
                            <a:ext uri="{FF2B5EF4-FFF2-40B4-BE49-F238E27FC236}">
                              <a16:creationId xmlns:a16="http://schemas.microsoft.com/office/drawing/2014/main" id="{8BBA384A-FD4C-4165-2130-5ABFF158755A}"/>
                            </a:ext>
                          </a:extLst>
                        </p:cNvPr>
                        <p:cNvSpPr/>
                        <p:nvPr/>
                      </p:nvSpPr>
                      <p:spPr>
                        <a:xfrm>
                          <a:off x="5205641" y="1783866"/>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27" name="Oval 226">
                          <a:extLst>
                            <a:ext uri="{FF2B5EF4-FFF2-40B4-BE49-F238E27FC236}">
                              <a16:creationId xmlns:a16="http://schemas.microsoft.com/office/drawing/2014/main" id="{59C42B11-9842-E329-11E3-96DA5F8289EF}"/>
                            </a:ext>
                          </a:extLst>
                        </p:cNvPr>
                        <p:cNvSpPr/>
                        <p:nvPr/>
                      </p:nvSpPr>
                      <p:spPr>
                        <a:xfrm>
                          <a:off x="5204995" y="1424282"/>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211" name="Oval 210">
                        <a:extLst>
                          <a:ext uri="{FF2B5EF4-FFF2-40B4-BE49-F238E27FC236}">
                            <a16:creationId xmlns:a16="http://schemas.microsoft.com/office/drawing/2014/main" id="{92EDE11A-28DD-F3B4-4C7D-A61ACC247FAB}"/>
                          </a:ext>
                        </a:extLst>
                      </p:cNvPr>
                      <p:cNvSpPr/>
                      <p:nvPr/>
                    </p:nvSpPr>
                    <p:spPr>
                      <a:xfrm>
                        <a:off x="5633076" y="1599653"/>
                        <a:ext cx="145383" cy="145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a:t>
                        </a:r>
                      </a:p>
                    </p:txBody>
                  </p:sp>
                  <p:grpSp>
                    <p:nvGrpSpPr>
                      <p:cNvPr id="212" name="Group 211">
                        <a:extLst>
                          <a:ext uri="{FF2B5EF4-FFF2-40B4-BE49-F238E27FC236}">
                            <a16:creationId xmlns:a16="http://schemas.microsoft.com/office/drawing/2014/main" id="{E831BA7D-97A9-48F1-40DC-9477D6B01EB0}"/>
                          </a:ext>
                        </a:extLst>
                      </p:cNvPr>
                      <p:cNvGrpSpPr/>
                      <p:nvPr/>
                    </p:nvGrpSpPr>
                    <p:grpSpPr>
                      <a:xfrm>
                        <a:off x="5844852" y="1424282"/>
                        <a:ext cx="146030" cy="752862"/>
                        <a:chOff x="5204995" y="1424282"/>
                        <a:chExt cx="146030" cy="752862"/>
                      </a:xfrm>
                    </p:grpSpPr>
                    <p:cxnSp>
                      <p:nvCxnSpPr>
                        <p:cNvPr id="220" name="Straight Connector 219">
                          <a:extLst>
                            <a:ext uri="{FF2B5EF4-FFF2-40B4-BE49-F238E27FC236}">
                              <a16:creationId xmlns:a16="http://schemas.microsoft.com/office/drawing/2014/main" id="{A26064B1-CE0C-A884-304A-FEBA8CC87173}"/>
                            </a:ext>
                          </a:extLst>
                        </p:cNvPr>
                        <p:cNvCxnSpPr>
                          <a:cxnSpLocks/>
                          <a:stCxn id="223" idx="0"/>
                        </p:cNvCxnSpPr>
                        <p:nvPr/>
                      </p:nvCxnSpPr>
                      <p:spPr>
                        <a:xfrm>
                          <a:off x="5277687" y="1424282"/>
                          <a:ext cx="0" cy="7528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DA27A7F8-A7A3-94B6-CB12-6B086E5A7FD2}"/>
                            </a:ext>
                          </a:extLst>
                        </p:cNvPr>
                        <p:cNvSpPr/>
                        <p:nvPr/>
                      </p:nvSpPr>
                      <p:spPr>
                        <a:xfrm>
                          <a:off x="5205642" y="1603947"/>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22" name="Oval 221">
                          <a:extLst>
                            <a:ext uri="{FF2B5EF4-FFF2-40B4-BE49-F238E27FC236}">
                              <a16:creationId xmlns:a16="http://schemas.microsoft.com/office/drawing/2014/main" id="{FB447ED3-29DE-FD26-DB3A-49BB85A8C404}"/>
                            </a:ext>
                          </a:extLst>
                        </p:cNvPr>
                        <p:cNvSpPr/>
                        <p:nvPr/>
                      </p:nvSpPr>
                      <p:spPr>
                        <a:xfrm>
                          <a:off x="5205641" y="1783866"/>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23" name="Oval 222">
                          <a:extLst>
                            <a:ext uri="{FF2B5EF4-FFF2-40B4-BE49-F238E27FC236}">
                              <a16:creationId xmlns:a16="http://schemas.microsoft.com/office/drawing/2014/main" id="{8F459794-632D-5DAF-6F00-23BC2C1BB799}"/>
                            </a:ext>
                          </a:extLst>
                        </p:cNvPr>
                        <p:cNvSpPr/>
                        <p:nvPr/>
                      </p:nvSpPr>
                      <p:spPr>
                        <a:xfrm>
                          <a:off x="5204995" y="1424282"/>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213" name="Group 212">
                        <a:extLst>
                          <a:ext uri="{FF2B5EF4-FFF2-40B4-BE49-F238E27FC236}">
                            <a16:creationId xmlns:a16="http://schemas.microsoft.com/office/drawing/2014/main" id="{7FB7E9E9-607E-65BE-9948-9AF84AF83341}"/>
                          </a:ext>
                        </a:extLst>
                      </p:cNvPr>
                      <p:cNvGrpSpPr/>
                      <p:nvPr/>
                    </p:nvGrpSpPr>
                    <p:grpSpPr>
                      <a:xfrm>
                        <a:off x="4994689" y="1429152"/>
                        <a:ext cx="146030" cy="747992"/>
                        <a:chOff x="5204995" y="1424282"/>
                        <a:chExt cx="146030" cy="747992"/>
                      </a:xfrm>
                    </p:grpSpPr>
                    <p:cxnSp>
                      <p:nvCxnSpPr>
                        <p:cNvPr id="216" name="Straight Connector 215">
                          <a:extLst>
                            <a:ext uri="{FF2B5EF4-FFF2-40B4-BE49-F238E27FC236}">
                              <a16:creationId xmlns:a16="http://schemas.microsoft.com/office/drawing/2014/main" id="{C0362FED-F863-B353-DD65-C08218F67039}"/>
                            </a:ext>
                          </a:extLst>
                        </p:cNvPr>
                        <p:cNvCxnSpPr>
                          <a:cxnSpLocks/>
                          <a:stCxn id="219" idx="0"/>
                        </p:cNvCxnSpPr>
                        <p:nvPr/>
                      </p:nvCxnSpPr>
                      <p:spPr>
                        <a:xfrm>
                          <a:off x="5277687" y="1424282"/>
                          <a:ext cx="0" cy="747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79BE26BA-E630-9303-331D-2A373A828574}"/>
                            </a:ext>
                          </a:extLst>
                        </p:cNvPr>
                        <p:cNvSpPr/>
                        <p:nvPr/>
                      </p:nvSpPr>
                      <p:spPr>
                        <a:xfrm>
                          <a:off x="5205642" y="1603947"/>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18" name="Oval 217">
                          <a:extLst>
                            <a:ext uri="{FF2B5EF4-FFF2-40B4-BE49-F238E27FC236}">
                              <a16:creationId xmlns:a16="http://schemas.microsoft.com/office/drawing/2014/main" id="{0E1A1183-BC46-50BE-F976-7CBDF5D1A0BB}"/>
                            </a:ext>
                          </a:extLst>
                        </p:cNvPr>
                        <p:cNvSpPr/>
                        <p:nvPr/>
                      </p:nvSpPr>
                      <p:spPr>
                        <a:xfrm>
                          <a:off x="5205641" y="1783866"/>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19" name="Oval 218">
                          <a:extLst>
                            <a:ext uri="{FF2B5EF4-FFF2-40B4-BE49-F238E27FC236}">
                              <a16:creationId xmlns:a16="http://schemas.microsoft.com/office/drawing/2014/main" id="{6D197176-A524-E762-6297-9ADD6F28450B}"/>
                            </a:ext>
                          </a:extLst>
                        </p:cNvPr>
                        <p:cNvSpPr/>
                        <p:nvPr/>
                      </p:nvSpPr>
                      <p:spPr>
                        <a:xfrm>
                          <a:off x="5204995" y="1424282"/>
                          <a:ext cx="145383" cy="14538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214" name="Oval 213">
                        <a:extLst>
                          <a:ext uri="{FF2B5EF4-FFF2-40B4-BE49-F238E27FC236}">
                            <a16:creationId xmlns:a16="http://schemas.microsoft.com/office/drawing/2014/main" id="{CCD4E9E0-0759-7A57-5155-F0C60E0FC5AC}"/>
                          </a:ext>
                        </a:extLst>
                      </p:cNvPr>
                      <p:cNvSpPr/>
                      <p:nvPr/>
                    </p:nvSpPr>
                    <p:spPr>
                      <a:xfrm>
                        <a:off x="5636464" y="1414865"/>
                        <a:ext cx="145383" cy="145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endParaRPr>
                      </a:p>
                    </p:txBody>
                  </p:sp>
                  <p:sp>
                    <p:nvSpPr>
                      <p:cNvPr id="215" name="Oval 214">
                        <a:extLst>
                          <a:ext uri="{FF2B5EF4-FFF2-40B4-BE49-F238E27FC236}">
                            <a16:creationId xmlns:a16="http://schemas.microsoft.com/office/drawing/2014/main" id="{E4CCC99E-F9E8-01D1-D52B-5A44F09EB648}"/>
                          </a:ext>
                        </a:extLst>
                      </p:cNvPr>
                      <p:cNvSpPr/>
                      <p:nvPr/>
                    </p:nvSpPr>
                    <p:spPr>
                      <a:xfrm>
                        <a:off x="5630166" y="1787487"/>
                        <a:ext cx="145383" cy="145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endParaRPr>
                      </a:p>
                    </p:txBody>
                  </p:sp>
                </p:grpSp>
              </p:grpSp>
              <p:sp>
                <p:nvSpPr>
                  <p:cNvPr id="200" name="Trapezoid 199">
                    <a:extLst>
                      <a:ext uri="{FF2B5EF4-FFF2-40B4-BE49-F238E27FC236}">
                        <a16:creationId xmlns:a16="http://schemas.microsoft.com/office/drawing/2014/main" id="{C3269B1D-665A-B842-355A-91A6C313D350}"/>
                      </a:ext>
                    </a:extLst>
                  </p:cNvPr>
                  <p:cNvSpPr/>
                  <p:nvPr/>
                </p:nvSpPr>
                <p:spPr>
                  <a:xfrm rot="16200000">
                    <a:off x="4534878" y="1580684"/>
                    <a:ext cx="487028" cy="162163"/>
                  </a:xfrm>
                  <a:prstGeom prst="trapezoid">
                    <a:avLst>
                      <a:gd name="adj" fmla="val 34124"/>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01" name="Rectangle 200">
                    <a:extLst>
                      <a:ext uri="{FF2B5EF4-FFF2-40B4-BE49-F238E27FC236}">
                        <a16:creationId xmlns:a16="http://schemas.microsoft.com/office/drawing/2014/main" id="{86AF9430-0567-6A8F-8492-68B10A1B6039}"/>
                      </a:ext>
                    </a:extLst>
                  </p:cNvPr>
                  <p:cNvSpPr/>
                  <p:nvPr/>
                </p:nvSpPr>
                <p:spPr>
                  <a:xfrm>
                    <a:off x="4961468" y="1974809"/>
                    <a:ext cx="1083732" cy="11186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cxnSp>
                <p:nvCxnSpPr>
                  <p:cNvPr id="202" name="Straight Connector 201">
                    <a:extLst>
                      <a:ext uri="{FF2B5EF4-FFF2-40B4-BE49-F238E27FC236}">
                        <a16:creationId xmlns:a16="http://schemas.microsoft.com/office/drawing/2014/main" id="{8B46416B-2148-BED3-4AE2-10AD47CA4417}"/>
                      </a:ext>
                    </a:extLst>
                  </p:cNvPr>
                  <p:cNvCxnSpPr>
                    <a:cxnSpLocks/>
                  </p:cNvCxnSpPr>
                  <p:nvPr/>
                </p:nvCxnSpPr>
                <p:spPr>
                  <a:xfrm flipV="1">
                    <a:off x="4852605" y="1560248"/>
                    <a:ext cx="10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304589A4-11B1-FD4F-B3EF-BFDB60A67E3D}"/>
                      </a:ext>
                    </a:extLst>
                  </p:cNvPr>
                  <p:cNvCxnSpPr>
                    <a:cxnSpLocks/>
                  </p:cNvCxnSpPr>
                  <p:nvPr/>
                </p:nvCxnSpPr>
                <p:spPr>
                  <a:xfrm flipV="1">
                    <a:off x="4852605" y="1763683"/>
                    <a:ext cx="10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0" name="Straight Connector 159">
                  <a:extLst>
                    <a:ext uri="{FF2B5EF4-FFF2-40B4-BE49-F238E27FC236}">
                      <a16:creationId xmlns:a16="http://schemas.microsoft.com/office/drawing/2014/main" id="{A20A4F1A-CA51-73D8-0445-0C5E5C507824}"/>
                    </a:ext>
                  </a:extLst>
                </p:cNvPr>
                <p:cNvCxnSpPr>
                  <a:cxnSpLocks/>
                </p:cNvCxnSpPr>
                <p:nvPr/>
              </p:nvCxnSpPr>
              <p:spPr>
                <a:xfrm>
                  <a:off x="8197996" y="6017421"/>
                  <a:ext cx="0" cy="102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855096CD-27BA-D817-D7C7-BDFB9506589E}"/>
                    </a:ext>
                  </a:extLst>
                </p:cNvPr>
                <p:cNvGrpSpPr/>
                <p:nvPr/>
              </p:nvGrpSpPr>
              <p:grpSpPr>
                <a:xfrm>
                  <a:off x="7069492" y="4319864"/>
                  <a:ext cx="1509033" cy="880436"/>
                  <a:chOff x="7069492" y="4319864"/>
                  <a:chExt cx="1509033" cy="880436"/>
                </a:xfrm>
              </p:grpSpPr>
              <p:cxnSp>
                <p:nvCxnSpPr>
                  <p:cNvPr id="162" name="Straight Connector 161">
                    <a:extLst>
                      <a:ext uri="{FF2B5EF4-FFF2-40B4-BE49-F238E27FC236}">
                        <a16:creationId xmlns:a16="http://schemas.microsoft.com/office/drawing/2014/main" id="{8A44072D-085B-74B7-F667-955F6A79FF1E}"/>
                      </a:ext>
                    </a:extLst>
                  </p:cNvPr>
                  <p:cNvCxnSpPr>
                    <a:cxnSpLocks/>
                  </p:cNvCxnSpPr>
                  <p:nvPr/>
                </p:nvCxnSpPr>
                <p:spPr>
                  <a:xfrm>
                    <a:off x="8195254" y="5134860"/>
                    <a:ext cx="0" cy="65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E18F74EB-D3EB-D0ED-1D0D-81DBAC8EE43E}"/>
                      </a:ext>
                    </a:extLst>
                  </p:cNvPr>
                  <p:cNvGrpSpPr/>
                  <p:nvPr/>
                </p:nvGrpSpPr>
                <p:grpSpPr>
                  <a:xfrm>
                    <a:off x="7069492" y="4319864"/>
                    <a:ext cx="1509033" cy="880436"/>
                    <a:chOff x="7069492" y="4319864"/>
                    <a:chExt cx="1509033" cy="880436"/>
                  </a:xfrm>
                </p:grpSpPr>
                <p:grpSp>
                  <p:nvGrpSpPr>
                    <p:cNvPr id="164" name="Group 163">
                      <a:extLst>
                        <a:ext uri="{FF2B5EF4-FFF2-40B4-BE49-F238E27FC236}">
                          <a16:creationId xmlns:a16="http://schemas.microsoft.com/office/drawing/2014/main" id="{77C9E622-3511-E27C-FB81-A0AD36F51F3E}"/>
                        </a:ext>
                      </a:extLst>
                    </p:cNvPr>
                    <p:cNvGrpSpPr/>
                    <p:nvPr/>
                  </p:nvGrpSpPr>
                  <p:grpSpPr>
                    <a:xfrm>
                      <a:off x="7069492" y="4319864"/>
                      <a:ext cx="1509033" cy="880436"/>
                      <a:chOff x="4697310" y="1380763"/>
                      <a:chExt cx="1347890" cy="762593"/>
                    </a:xfrm>
                  </p:grpSpPr>
                  <p:grpSp>
                    <p:nvGrpSpPr>
                      <p:cNvPr id="166" name="Group 165">
                        <a:extLst>
                          <a:ext uri="{FF2B5EF4-FFF2-40B4-BE49-F238E27FC236}">
                            <a16:creationId xmlns:a16="http://schemas.microsoft.com/office/drawing/2014/main" id="{EF8DF4BF-81AD-D8DC-A317-686DBE54361C}"/>
                          </a:ext>
                        </a:extLst>
                      </p:cNvPr>
                      <p:cNvGrpSpPr/>
                      <p:nvPr/>
                    </p:nvGrpSpPr>
                    <p:grpSpPr>
                      <a:xfrm>
                        <a:off x="4961468" y="1380763"/>
                        <a:ext cx="1083732" cy="762593"/>
                        <a:chOff x="4961468" y="1380763"/>
                        <a:chExt cx="1083732" cy="762593"/>
                      </a:xfrm>
                    </p:grpSpPr>
                    <p:sp>
                      <p:nvSpPr>
                        <p:cNvPr id="171" name="Rectangle 170">
                          <a:extLst>
                            <a:ext uri="{FF2B5EF4-FFF2-40B4-BE49-F238E27FC236}">
                              <a16:creationId xmlns:a16="http://schemas.microsoft.com/office/drawing/2014/main" id="{573C131C-D1CC-4A1A-2272-EEB48D69EB4D}"/>
                            </a:ext>
                          </a:extLst>
                        </p:cNvPr>
                        <p:cNvSpPr/>
                        <p:nvPr/>
                      </p:nvSpPr>
                      <p:spPr>
                        <a:xfrm>
                          <a:off x="4961468" y="1380763"/>
                          <a:ext cx="1083732" cy="59308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nvGrpSpPr>
                        <p:cNvPr id="172" name="Group 171">
                          <a:extLst>
                            <a:ext uri="{FF2B5EF4-FFF2-40B4-BE49-F238E27FC236}">
                              <a16:creationId xmlns:a16="http://schemas.microsoft.com/office/drawing/2014/main" id="{41B6E082-21CE-1ADE-276E-9951D041E248}"/>
                            </a:ext>
                          </a:extLst>
                        </p:cNvPr>
                        <p:cNvGrpSpPr/>
                        <p:nvPr/>
                      </p:nvGrpSpPr>
                      <p:grpSpPr>
                        <a:xfrm>
                          <a:off x="4994689" y="1414865"/>
                          <a:ext cx="996193" cy="728491"/>
                          <a:chOff x="4994689" y="1414865"/>
                          <a:chExt cx="996193" cy="728491"/>
                        </a:xfrm>
                      </p:grpSpPr>
                      <p:cxnSp>
                        <p:nvCxnSpPr>
                          <p:cNvPr id="173" name="Straight Connector 172">
                            <a:extLst>
                              <a:ext uri="{FF2B5EF4-FFF2-40B4-BE49-F238E27FC236}">
                                <a16:creationId xmlns:a16="http://schemas.microsoft.com/office/drawing/2014/main" id="{EEBC9874-96BA-2329-8D38-342B5405A4DB}"/>
                              </a:ext>
                            </a:extLst>
                          </p:cNvPr>
                          <p:cNvCxnSpPr>
                            <a:cxnSpLocks/>
                            <a:stCxn id="184" idx="2"/>
                            <a:endCxn id="188" idx="6"/>
                          </p:cNvCxnSpPr>
                          <p:nvPr/>
                        </p:nvCxnSpPr>
                        <p:spPr>
                          <a:xfrm flipV="1">
                            <a:off x="4995336" y="1676639"/>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B623F7D-3796-E2E5-4CDA-4FF442D280F4}"/>
                              </a:ext>
                            </a:extLst>
                          </p:cNvPr>
                          <p:cNvCxnSpPr>
                            <a:cxnSpLocks/>
                            <a:stCxn id="185" idx="2"/>
                            <a:endCxn id="189" idx="6"/>
                          </p:cNvCxnSpPr>
                          <p:nvPr/>
                        </p:nvCxnSpPr>
                        <p:spPr>
                          <a:xfrm flipV="1">
                            <a:off x="4995335" y="1856558"/>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7549A3-A0CE-F0B7-A5C7-29BA8DD03DA7}"/>
                              </a:ext>
                            </a:extLst>
                          </p:cNvPr>
                          <p:cNvCxnSpPr>
                            <a:cxnSpLocks/>
                            <a:stCxn id="186" idx="2"/>
                            <a:endCxn id="190" idx="6"/>
                          </p:cNvCxnSpPr>
                          <p:nvPr/>
                        </p:nvCxnSpPr>
                        <p:spPr>
                          <a:xfrm flipV="1">
                            <a:off x="4994689" y="1496974"/>
                            <a:ext cx="9955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E929ED2B-AE9C-757B-ED6E-6B0F1084FE34}"/>
                              </a:ext>
                            </a:extLst>
                          </p:cNvPr>
                          <p:cNvGrpSpPr/>
                          <p:nvPr/>
                        </p:nvGrpSpPr>
                        <p:grpSpPr>
                          <a:xfrm>
                            <a:off x="5204995" y="1424282"/>
                            <a:ext cx="146030" cy="719074"/>
                            <a:chOff x="5204995" y="1424282"/>
                            <a:chExt cx="146030" cy="719074"/>
                          </a:xfrm>
                        </p:grpSpPr>
                        <p:cxnSp>
                          <p:nvCxnSpPr>
                            <p:cNvPr id="195" name="Straight Connector 194">
                              <a:extLst>
                                <a:ext uri="{FF2B5EF4-FFF2-40B4-BE49-F238E27FC236}">
                                  <a16:creationId xmlns:a16="http://schemas.microsoft.com/office/drawing/2014/main" id="{2E2758CD-09E0-4990-A7FC-053C13C2D738}"/>
                                </a:ext>
                              </a:extLst>
                            </p:cNvPr>
                            <p:cNvCxnSpPr>
                              <a:cxnSpLocks/>
                              <a:stCxn id="198" idx="0"/>
                            </p:cNvCxnSpPr>
                            <p:nvPr/>
                          </p:nvCxnSpPr>
                          <p:spPr>
                            <a:xfrm>
                              <a:off x="5277687" y="1424282"/>
                              <a:ext cx="0" cy="719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F36A98A0-52C1-C696-D87D-55BE2B1F4996}"/>
                                </a:ext>
                              </a:extLst>
                            </p:cNvPr>
                            <p:cNvSpPr/>
                            <p:nvPr/>
                          </p:nvSpPr>
                          <p:spPr>
                            <a:xfrm>
                              <a:off x="5205642" y="1603947"/>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7" name="Oval 196">
                              <a:extLst>
                                <a:ext uri="{FF2B5EF4-FFF2-40B4-BE49-F238E27FC236}">
                                  <a16:creationId xmlns:a16="http://schemas.microsoft.com/office/drawing/2014/main" id="{D59026F8-577C-0C6A-D6D5-0D11B6E64393}"/>
                                </a:ext>
                              </a:extLst>
                            </p:cNvPr>
                            <p:cNvSpPr/>
                            <p:nvPr/>
                          </p:nvSpPr>
                          <p:spPr>
                            <a:xfrm>
                              <a:off x="5205641" y="1783866"/>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8" name="Oval 197">
                              <a:extLst>
                                <a:ext uri="{FF2B5EF4-FFF2-40B4-BE49-F238E27FC236}">
                                  <a16:creationId xmlns:a16="http://schemas.microsoft.com/office/drawing/2014/main" id="{967A8A82-4FE3-5455-C91D-B3AB3686B6F4}"/>
                                </a:ext>
                              </a:extLst>
                            </p:cNvPr>
                            <p:cNvSpPr/>
                            <p:nvPr/>
                          </p:nvSpPr>
                          <p:spPr>
                            <a:xfrm>
                              <a:off x="5204995" y="1424282"/>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77" name="Group 176">
                            <a:extLst>
                              <a:ext uri="{FF2B5EF4-FFF2-40B4-BE49-F238E27FC236}">
                                <a16:creationId xmlns:a16="http://schemas.microsoft.com/office/drawing/2014/main" id="{F569E83D-2140-FC9C-C1EA-50C8C94E1622}"/>
                              </a:ext>
                            </a:extLst>
                          </p:cNvPr>
                          <p:cNvGrpSpPr/>
                          <p:nvPr/>
                        </p:nvGrpSpPr>
                        <p:grpSpPr>
                          <a:xfrm>
                            <a:off x="5419036" y="1419988"/>
                            <a:ext cx="146030" cy="723368"/>
                            <a:chOff x="5204995" y="1424282"/>
                            <a:chExt cx="146030" cy="723368"/>
                          </a:xfrm>
                        </p:grpSpPr>
                        <p:cxnSp>
                          <p:nvCxnSpPr>
                            <p:cNvPr id="191" name="Straight Connector 190">
                              <a:extLst>
                                <a:ext uri="{FF2B5EF4-FFF2-40B4-BE49-F238E27FC236}">
                                  <a16:creationId xmlns:a16="http://schemas.microsoft.com/office/drawing/2014/main" id="{336B1E6A-4429-75C0-0AF0-D802C40D245A}"/>
                                </a:ext>
                              </a:extLst>
                            </p:cNvPr>
                            <p:cNvCxnSpPr>
                              <a:cxnSpLocks/>
                              <a:stCxn id="194" idx="0"/>
                              <a:endCxn id="204" idx="0"/>
                            </p:cNvCxnSpPr>
                            <p:nvPr/>
                          </p:nvCxnSpPr>
                          <p:spPr>
                            <a:xfrm>
                              <a:off x="5277687" y="1424282"/>
                              <a:ext cx="0" cy="723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Oval 191">
                              <a:extLst>
                                <a:ext uri="{FF2B5EF4-FFF2-40B4-BE49-F238E27FC236}">
                                  <a16:creationId xmlns:a16="http://schemas.microsoft.com/office/drawing/2014/main" id="{C18B25D3-8BC7-8AEE-394C-F900ABEF877E}"/>
                                </a:ext>
                              </a:extLst>
                            </p:cNvPr>
                            <p:cNvSpPr/>
                            <p:nvPr/>
                          </p:nvSpPr>
                          <p:spPr>
                            <a:xfrm>
                              <a:off x="5205642" y="1603947"/>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3" name="Oval 192">
                              <a:extLst>
                                <a:ext uri="{FF2B5EF4-FFF2-40B4-BE49-F238E27FC236}">
                                  <a16:creationId xmlns:a16="http://schemas.microsoft.com/office/drawing/2014/main" id="{D5818DDC-4F97-D8D8-3C57-38B06E44CD50}"/>
                                </a:ext>
                              </a:extLst>
                            </p:cNvPr>
                            <p:cNvSpPr/>
                            <p:nvPr/>
                          </p:nvSpPr>
                          <p:spPr>
                            <a:xfrm>
                              <a:off x="5205641" y="1783866"/>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4" name="Oval 193">
                              <a:extLst>
                                <a:ext uri="{FF2B5EF4-FFF2-40B4-BE49-F238E27FC236}">
                                  <a16:creationId xmlns:a16="http://schemas.microsoft.com/office/drawing/2014/main" id="{C59C739D-D67B-1BF1-1C8F-8F2B944A1FB6}"/>
                                </a:ext>
                              </a:extLst>
                            </p:cNvPr>
                            <p:cNvSpPr/>
                            <p:nvPr/>
                          </p:nvSpPr>
                          <p:spPr>
                            <a:xfrm>
                              <a:off x="5204995" y="1424282"/>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178" name="Oval 177">
                            <a:extLst>
                              <a:ext uri="{FF2B5EF4-FFF2-40B4-BE49-F238E27FC236}">
                                <a16:creationId xmlns:a16="http://schemas.microsoft.com/office/drawing/2014/main" id="{FF2870C9-C744-7314-2A21-2084682AE8AC}"/>
                              </a:ext>
                            </a:extLst>
                          </p:cNvPr>
                          <p:cNvSpPr/>
                          <p:nvPr/>
                        </p:nvSpPr>
                        <p:spPr>
                          <a:xfrm>
                            <a:off x="5633076" y="1599653"/>
                            <a:ext cx="145383" cy="14538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a:t>
                            </a:r>
                          </a:p>
                        </p:txBody>
                      </p:sp>
                      <p:grpSp>
                        <p:nvGrpSpPr>
                          <p:cNvPr id="179" name="Group 178">
                            <a:extLst>
                              <a:ext uri="{FF2B5EF4-FFF2-40B4-BE49-F238E27FC236}">
                                <a16:creationId xmlns:a16="http://schemas.microsoft.com/office/drawing/2014/main" id="{A9C060B1-03A0-EB93-483B-10183B5499F5}"/>
                              </a:ext>
                            </a:extLst>
                          </p:cNvPr>
                          <p:cNvGrpSpPr/>
                          <p:nvPr/>
                        </p:nvGrpSpPr>
                        <p:grpSpPr>
                          <a:xfrm>
                            <a:off x="5844852" y="1424282"/>
                            <a:ext cx="146030" cy="719074"/>
                            <a:chOff x="5204995" y="1424282"/>
                            <a:chExt cx="146030" cy="719074"/>
                          </a:xfrm>
                        </p:grpSpPr>
                        <p:cxnSp>
                          <p:nvCxnSpPr>
                            <p:cNvPr id="187" name="Straight Connector 186">
                              <a:extLst>
                                <a:ext uri="{FF2B5EF4-FFF2-40B4-BE49-F238E27FC236}">
                                  <a16:creationId xmlns:a16="http://schemas.microsoft.com/office/drawing/2014/main" id="{BD2923EF-B26D-A423-63EA-329244DEEF3F}"/>
                                </a:ext>
                              </a:extLst>
                            </p:cNvPr>
                            <p:cNvCxnSpPr>
                              <a:cxnSpLocks/>
                              <a:stCxn id="190" idx="0"/>
                            </p:cNvCxnSpPr>
                            <p:nvPr/>
                          </p:nvCxnSpPr>
                          <p:spPr>
                            <a:xfrm>
                              <a:off x="5277687" y="1424282"/>
                              <a:ext cx="0" cy="719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6E1F3310-6A3A-3C21-D904-C478F15946AF}"/>
                                </a:ext>
                              </a:extLst>
                            </p:cNvPr>
                            <p:cNvSpPr/>
                            <p:nvPr/>
                          </p:nvSpPr>
                          <p:spPr>
                            <a:xfrm>
                              <a:off x="5205642" y="1603947"/>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89" name="Oval 188">
                              <a:extLst>
                                <a:ext uri="{FF2B5EF4-FFF2-40B4-BE49-F238E27FC236}">
                                  <a16:creationId xmlns:a16="http://schemas.microsoft.com/office/drawing/2014/main" id="{069C747E-E527-36A1-F205-305D2ED161A5}"/>
                                </a:ext>
                              </a:extLst>
                            </p:cNvPr>
                            <p:cNvSpPr/>
                            <p:nvPr/>
                          </p:nvSpPr>
                          <p:spPr>
                            <a:xfrm>
                              <a:off x="5205641" y="1783866"/>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90" name="Oval 189">
                              <a:extLst>
                                <a:ext uri="{FF2B5EF4-FFF2-40B4-BE49-F238E27FC236}">
                                  <a16:creationId xmlns:a16="http://schemas.microsoft.com/office/drawing/2014/main" id="{97B5DE9F-A0EB-DFDA-5F05-4185E50761FB}"/>
                                </a:ext>
                              </a:extLst>
                            </p:cNvPr>
                            <p:cNvSpPr/>
                            <p:nvPr/>
                          </p:nvSpPr>
                          <p:spPr>
                            <a:xfrm>
                              <a:off x="5204995" y="1424282"/>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80" name="Group 179">
                            <a:extLst>
                              <a:ext uri="{FF2B5EF4-FFF2-40B4-BE49-F238E27FC236}">
                                <a16:creationId xmlns:a16="http://schemas.microsoft.com/office/drawing/2014/main" id="{FF5CE1DC-DEC2-A7A7-D914-C2826502DA74}"/>
                              </a:ext>
                            </a:extLst>
                          </p:cNvPr>
                          <p:cNvGrpSpPr/>
                          <p:nvPr/>
                        </p:nvGrpSpPr>
                        <p:grpSpPr>
                          <a:xfrm>
                            <a:off x="4994689" y="1429152"/>
                            <a:ext cx="146030" cy="706836"/>
                            <a:chOff x="5204995" y="1424282"/>
                            <a:chExt cx="146030" cy="706836"/>
                          </a:xfrm>
                        </p:grpSpPr>
                        <p:cxnSp>
                          <p:nvCxnSpPr>
                            <p:cNvPr id="183" name="Straight Connector 182">
                              <a:extLst>
                                <a:ext uri="{FF2B5EF4-FFF2-40B4-BE49-F238E27FC236}">
                                  <a16:creationId xmlns:a16="http://schemas.microsoft.com/office/drawing/2014/main" id="{124CF17B-B9D1-903B-2C8D-F6927F6AE193}"/>
                                </a:ext>
                              </a:extLst>
                            </p:cNvPr>
                            <p:cNvCxnSpPr>
                              <a:cxnSpLocks/>
                              <a:stCxn id="186" idx="0"/>
                            </p:cNvCxnSpPr>
                            <p:nvPr/>
                          </p:nvCxnSpPr>
                          <p:spPr>
                            <a:xfrm>
                              <a:off x="5277687" y="1424282"/>
                              <a:ext cx="0" cy="706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id="{95108AAE-AA4C-F4AA-8327-F3D0C274F712}"/>
                                </a:ext>
                              </a:extLst>
                            </p:cNvPr>
                            <p:cNvSpPr/>
                            <p:nvPr/>
                          </p:nvSpPr>
                          <p:spPr>
                            <a:xfrm>
                              <a:off x="5205642" y="1603947"/>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85" name="Oval 184">
                              <a:extLst>
                                <a:ext uri="{FF2B5EF4-FFF2-40B4-BE49-F238E27FC236}">
                                  <a16:creationId xmlns:a16="http://schemas.microsoft.com/office/drawing/2014/main" id="{E9BDE862-B95C-BAD8-E917-8DE531665692}"/>
                                </a:ext>
                              </a:extLst>
                            </p:cNvPr>
                            <p:cNvSpPr/>
                            <p:nvPr/>
                          </p:nvSpPr>
                          <p:spPr>
                            <a:xfrm>
                              <a:off x="5205641" y="1783866"/>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86" name="Oval 185">
                              <a:extLst>
                                <a:ext uri="{FF2B5EF4-FFF2-40B4-BE49-F238E27FC236}">
                                  <a16:creationId xmlns:a16="http://schemas.microsoft.com/office/drawing/2014/main" id="{0739E9FD-F508-456C-B50F-0E1ADCC55B39}"/>
                                </a:ext>
                              </a:extLst>
                            </p:cNvPr>
                            <p:cNvSpPr/>
                            <p:nvPr/>
                          </p:nvSpPr>
                          <p:spPr>
                            <a:xfrm>
                              <a:off x="5204995" y="1424282"/>
                              <a:ext cx="145383" cy="145383"/>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181" name="Oval 180">
                            <a:extLst>
                              <a:ext uri="{FF2B5EF4-FFF2-40B4-BE49-F238E27FC236}">
                                <a16:creationId xmlns:a16="http://schemas.microsoft.com/office/drawing/2014/main" id="{A8755C7E-8F61-C76C-2F27-CDC172E38F61}"/>
                              </a:ext>
                            </a:extLst>
                          </p:cNvPr>
                          <p:cNvSpPr/>
                          <p:nvPr/>
                        </p:nvSpPr>
                        <p:spPr>
                          <a:xfrm>
                            <a:off x="5636464" y="1414865"/>
                            <a:ext cx="145383" cy="14538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endParaRPr>
                          </a:p>
                        </p:txBody>
                      </p:sp>
                      <p:sp>
                        <p:nvSpPr>
                          <p:cNvPr id="182" name="Oval 181">
                            <a:extLst>
                              <a:ext uri="{FF2B5EF4-FFF2-40B4-BE49-F238E27FC236}">
                                <a16:creationId xmlns:a16="http://schemas.microsoft.com/office/drawing/2014/main" id="{72FEBFC8-F2EB-361C-B5B9-03C72A195851}"/>
                              </a:ext>
                            </a:extLst>
                          </p:cNvPr>
                          <p:cNvSpPr/>
                          <p:nvPr/>
                        </p:nvSpPr>
                        <p:spPr>
                          <a:xfrm>
                            <a:off x="5630166" y="1787487"/>
                            <a:ext cx="145383" cy="14538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endParaRPr>
                          </a:p>
                        </p:txBody>
                      </p:sp>
                    </p:grpSp>
                  </p:grpSp>
                  <p:sp>
                    <p:nvSpPr>
                      <p:cNvPr id="167" name="Trapezoid 166">
                        <a:extLst>
                          <a:ext uri="{FF2B5EF4-FFF2-40B4-BE49-F238E27FC236}">
                            <a16:creationId xmlns:a16="http://schemas.microsoft.com/office/drawing/2014/main" id="{2628D0AD-3A44-4042-CD86-3C31A7A838E4}"/>
                          </a:ext>
                        </a:extLst>
                      </p:cNvPr>
                      <p:cNvSpPr/>
                      <p:nvPr/>
                    </p:nvSpPr>
                    <p:spPr>
                      <a:xfrm rot="16200000">
                        <a:off x="4534878" y="1580684"/>
                        <a:ext cx="487028" cy="162163"/>
                      </a:xfrm>
                      <a:prstGeom prst="trapezoid">
                        <a:avLst>
                          <a:gd name="adj" fmla="val 34124"/>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68" name="Rectangle 167">
                        <a:extLst>
                          <a:ext uri="{FF2B5EF4-FFF2-40B4-BE49-F238E27FC236}">
                            <a16:creationId xmlns:a16="http://schemas.microsoft.com/office/drawing/2014/main" id="{04EB38B2-A70A-7B26-434D-A57DCE8D8D7B}"/>
                          </a:ext>
                        </a:extLst>
                      </p:cNvPr>
                      <p:cNvSpPr/>
                      <p:nvPr/>
                    </p:nvSpPr>
                    <p:spPr>
                      <a:xfrm>
                        <a:off x="4961468" y="1969094"/>
                        <a:ext cx="1083732" cy="111866"/>
                      </a:xfrm>
                      <a:prstGeom prst="rect">
                        <a:avLst/>
                      </a:prstGeom>
                      <a:solidFill>
                        <a:schemeClr val="accent3">
                          <a:lumMod val="20000"/>
                          <a:lumOff val="8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cxnSp>
                    <p:nvCxnSpPr>
                      <p:cNvPr id="169" name="Straight Connector 168">
                        <a:extLst>
                          <a:ext uri="{FF2B5EF4-FFF2-40B4-BE49-F238E27FC236}">
                            <a16:creationId xmlns:a16="http://schemas.microsoft.com/office/drawing/2014/main" id="{7D47312D-8307-709E-58E0-B286F1976DAD}"/>
                          </a:ext>
                        </a:extLst>
                      </p:cNvPr>
                      <p:cNvCxnSpPr>
                        <a:cxnSpLocks/>
                      </p:cNvCxnSpPr>
                      <p:nvPr/>
                    </p:nvCxnSpPr>
                    <p:spPr>
                      <a:xfrm flipV="1">
                        <a:off x="4852605" y="1560248"/>
                        <a:ext cx="10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3947BF2-0ADF-D9B2-0585-51221B774EC8}"/>
                          </a:ext>
                        </a:extLst>
                      </p:cNvPr>
                      <p:cNvCxnSpPr>
                        <a:cxnSpLocks/>
                      </p:cNvCxnSpPr>
                      <p:nvPr/>
                    </p:nvCxnSpPr>
                    <p:spPr>
                      <a:xfrm flipV="1">
                        <a:off x="4852605" y="1763683"/>
                        <a:ext cx="10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Rectangle 164">
                      <a:extLst>
                        <a:ext uri="{FF2B5EF4-FFF2-40B4-BE49-F238E27FC236}">
                          <a16:creationId xmlns:a16="http://schemas.microsoft.com/office/drawing/2014/main" id="{D2837DC6-D6BB-243C-7183-F89AB1078AC4}"/>
                        </a:ext>
                      </a:extLst>
                    </p:cNvPr>
                    <p:cNvSpPr/>
                    <p:nvPr/>
                  </p:nvSpPr>
                  <p:spPr>
                    <a:xfrm>
                      <a:off x="7356464" y="4319864"/>
                      <a:ext cx="1222060" cy="679246"/>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grpSp>
      </p:grpSp>
    </p:spTree>
    <p:extLst>
      <p:ext uri="{BB962C8B-B14F-4D97-AF65-F5344CB8AC3E}">
        <p14:creationId xmlns:p14="http://schemas.microsoft.com/office/powerpoint/2010/main" val="4220689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 Structure: Bitmap Index</a:t>
            </a:r>
          </a:p>
        </p:txBody>
      </p:sp>
      <p:sp>
        <p:nvSpPr>
          <p:cNvPr id="3" name="Content Placeholder 2"/>
          <p:cNvSpPr>
            <a:spLocks noGrp="1"/>
          </p:cNvSpPr>
          <p:nvPr>
            <p:ph idx="1"/>
          </p:nvPr>
        </p:nvSpPr>
        <p:spPr>
          <a:xfrm>
            <a:off x="304800" y="1143000"/>
            <a:ext cx="8610600" cy="1295400"/>
          </a:xfrm>
        </p:spPr>
        <p:txBody>
          <a:bodyPr/>
          <a:lstStyle/>
          <a:p>
            <a:r>
              <a:rPr lang="en-US" dirty="0"/>
              <a:t>Alternative to B-tree and its variants</a:t>
            </a:r>
          </a:p>
          <a:p>
            <a:r>
              <a:rPr lang="en-US" dirty="0"/>
              <a:t>Efficient for performing </a:t>
            </a:r>
            <a:r>
              <a:rPr lang="en-US" i="1" dirty="0">
                <a:solidFill>
                  <a:srgbClr val="FF0000"/>
                </a:solidFill>
              </a:rPr>
              <a:t>range queries</a:t>
            </a:r>
            <a:r>
              <a:rPr lang="en-US" i="1" dirty="0"/>
              <a:t> </a:t>
            </a:r>
            <a:r>
              <a:rPr lang="en-US" dirty="0"/>
              <a:t>and </a:t>
            </a:r>
            <a:r>
              <a:rPr lang="en-US" i="1" dirty="0">
                <a:solidFill>
                  <a:srgbClr val="FF0000"/>
                </a:solidFill>
              </a:rPr>
              <a:t>joins</a:t>
            </a:r>
          </a:p>
          <a:p>
            <a:r>
              <a:rPr lang="en-US" b="1" dirty="0">
                <a:solidFill>
                  <a:srgbClr val="0432FF"/>
                </a:solidFill>
              </a:rPr>
              <a:t>Many bitwise operations to perform a query</a:t>
            </a:r>
          </a:p>
          <a:p>
            <a:pPr marL="0" indent="0">
              <a:buNone/>
            </a:pPr>
            <a:endParaRPr lang="en-US" dirty="0"/>
          </a:p>
        </p:txBody>
      </p:sp>
      <p:sp>
        <p:nvSpPr>
          <p:cNvPr id="5" name="Rounded Rectangle 4"/>
          <p:cNvSpPr/>
          <p:nvPr/>
        </p:nvSpPr>
        <p:spPr>
          <a:xfrm>
            <a:off x="1143000" y="3352800"/>
            <a:ext cx="685800" cy="2819400"/>
          </a:xfrm>
          <a:prstGeom prst="round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Bitmap 1</a:t>
            </a:r>
          </a:p>
        </p:txBody>
      </p:sp>
      <p:sp>
        <p:nvSpPr>
          <p:cNvPr id="6" name="Rounded Rectangle 5"/>
          <p:cNvSpPr/>
          <p:nvPr/>
        </p:nvSpPr>
        <p:spPr>
          <a:xfrm>
            <a:off x="2959204" y="3352800"/>
            <a:ext cx="685800" cy="2819400"/>
          </a:xfrm>
          <a:prstGeom prst="round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Bitmap 2</a:t>
            </a:r>
          </a:p>
        </p:txBody>
      </p:sp>
      <p:sp>
        <p:nvSpPr>
          <p:cNvPr id="7" name="Rounded Rectangle 6"/>
          <p:cNvSpPr/>
          <p:nvPr/>
        </p:nvSpPr>
        <p:spPr>
          <a:xfrm>
            <a:off x="7086601" y="3352800"/>
            <a:ext cx="685800" cy="2819400"/>
          </a:xfrm>
          <a:prstGeom prst="round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Bitmap 4</a:t>
            </a:r>
          </a:p>
        </p:txBody>
      </p:sp>
      <p:sp>
        <p:nvSpPr>
          <p:cNvPr id="8" name="Rounded Rectangle 7"/>
          <p:cNvSpPr/>
          <p:nvPr/>
        </p:nvSpPr>
        <p:spPr>
          <a:xfrm>
            <a:off x="5181681" y="3352800"/>
            <a:ext cx="685800" cy="2819400"/>
          </a:xfrm>
          <a:prstGeom prst="round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Bitmap 3</a:t>
            </a:r>
          </a:p>
        </p:txBody>
      </p:sp>
      <p:sp>
        <p:nvSpPr>
          <p:cNvPr id="9" name="TextBox 8"/>
          <p:cNvSpPr txBox="1"/>
          <p:nvPr/>
        </p:nvSpPr>
        <p:spPr>
          <a:xfrm>
            <a:off x="838200" y="2819400"/>
            <a:ext cx="1282723"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ＭＳ Ｐゴシック" charset="-128"/>
                <a:cs typeface="+mn-cs"/>
              </a:rPr>
              <a:t>age &lt; 18</a:t>
            </a:r>
          </a:p>
        </p:txBody>
      </p:sp>
      <p:sp>
        <p:nvSpPr>
          <p:cNvPr id="10" name="TextBox 9"/>
          <p:cNvSpPr txBox="1"/>
          <p:nvPr/>
        </p:nvSpPr>
        <p:spPr>
          <a:xfrm>
            <a:off x="2349687" y="2819400"/>
            <a:ext cx="1917513" cy="52322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ＭＳ Ｐゴシック" charset="-128"/>
                <a:cs typeface="+mn-cs"/>
              </a:rPr>
              <a:t>18 &lt; age &lt; 25</a:t>
            </a:r>
          </a:p>
        </p:txBody>
      </p:sp>
      <p:sp>
        <p:nvSpPr>
          <p:cNvPr id="11" name="TextBox 10"/>
          <p:cNvSpPr txBox="1"/>
          <p:nvPr/>
        </p:nvSpPr>
        <p:spPr>
          <a:xfrm>
            <a:off x="4559487" y="2819400"/>
            <a:ext cx="1917513" cy="52322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ＭＳ Ｐゴシック" charset="-128"/>
                <a:cs typeface="+mn-cs"/>
              </a:rPr>
              <a:t>25 &lt; age &lt; 60</a:t>
            </a:r>
          </a:p>
        </p:txBody>
      </p:sp>
      <p:sp>
        <p:nvSpPr>
          <p:cNvPr id="12" name="TextBox 11"/>
          <p:cNvSpPr txBox="1"/>
          <p:nvPr/>
        </p:nvSpPr>
        <p:spPr>
          <a:xfrm>
            <a:off x="6794477" y="2819400"/>
            <a:ext cx="1282723" cy="52322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ＭＳ Ｐゴシック" charset="-128"/>
                <a:cs typeface="+mn-cs"/>
              </a:rPr>
              <a:t>age &gt; 60</a:t>
            </a:r>
          </a:p>
        </p:txBody>
      </p:sp>
    </p:spTree>
    <p:extLst>
      <p:ext uri="{BB962C8B-B14F-4D97-AF65-F5344CB8AC3E}">
        <p14:creationId xmlns:p14="http://schemas.microsoft.com/office/powerpoint/2010/main" val="623298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Bitmap Index on Ambit</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7" name="TextBox 6"/>
          <p:cNvSpPr txBox="1"/>
          <p:nvPr/>
        </p:nvSpPr>
        <p:spPr>
          <a:xfrm>
            <a:off x="-10701" y="6085093"/>
            <a:ext cx="9284914" cy="2962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5" b="0" i="0" u="none" strike="noStrike" kern="1200" cap="none" spc="0" normalizeH="0" baseline="0" noProof="0" dirty="0">
                <a:ln>
                  <a:noFill/>
                </a:ln>
                <a:solidFill>
                  <a:srgbClr val="000000"/>
                </a:solidFill>
                <a:effectLst/>
                <a:uLnTx/>
                <a:uFillTx/>
                <a:latin typeface="Tahoma"/>
                <a:ea typeface="+mn-ea"/>
                <a:cs typeface="+mn-cs"/>
              </a:rPr>
              <a:t>Seshadri+, “</a:t>
            </a:r>
            <a:r>
              <a:rPr kumimoji="0" lang="en-US" sz="1325" b="0" i="0" u="none" strike="noStrike" kern="1200" cap="none" spc="0" normalizeH="0" baseline="0" noProof="0" dirty="0">
                <a:ln>
                  <a:noFill/>
                </a:ln>
                <a:solidFill>
                  <a:srgbClr val="0000FF"/>
                </a:solidFill>
                <a:effectLst/>
                <a:uLnTx/>
                <a:uFillTx/>
                <a:latin typeface="Tahoma"/>
                <a:ea typeface="+mn-ea"/>
                <a:cs typeface="+mn-cs"/>
              </a:rPr>
              <a:t>Ambit: In-Memory Accelerator for Bulk Bitwise Operations using Commodity DRAM Technology</a:t>
            </a:r>
            <a:r>
              <a:rPr kumimoji="0" lang="en-US" sz="1325" b="0" i="0" u="none" strike="noStrike" kern="1200" cap="none" spc="0" normalizeH="0" baseline="0" noProof="0" dirty="0">
                <a:ln>
                  <a:noFill/>
                </a:ln>
                <a:solidFill>
                  <a:srgbClr val="000000"/>
                </a:solidFill>
                <a:effectLst/>
                <a:uLnTx/>
                <a:uFillTx/>
                <a:latin typeface="Tahoma"/>
                <a:ea typeface="+mn-ea"/>
                <a:cs typeface="+mn-cs"/>
              </a:rPr>
              <a:t>,” MICRO 2017.</a:t>
            </a:r>
          </a:p>
        </p:txBody>
      </p:sp>
      <p:pic>
        <p:nvPicPr>
          <p:cNvPr id="3" name="Picture 2"/>
          <p:cNvPicPr>
            <a:picLocks noChangeAspect="1"/>
          </p:cNvPicPr>
          <p:nvPr/>
        </p:nvPicPr>
        <p:blipFill>
          <a:blip r:embed="rId2"/>
          <a:stretch>
            <a:fillRect/>
          </a:stretch>
        </p:blipFill>
        <p:spPr>
          <a:xfrm>
            <a:off x="0" y="980728"/>
            <a:ext cx="9144000" cy="4425826"/>
          </a:xfrm>
          <a:prstGeom prst="rect">
            <a:avLst/>
          </a:prstGeom>
        </p:spPr>
      </p:pic>
      <p:sp>
        <p:nvSpPr>
          <p:cNvPr id="6" name="TextBox 5">
            <a:extLst>
              <a:ext uri="{FF2B5EF4-FFF2-40B4-BE49-F238E27FC236}">
                <a16:creationId xmlns:a16="http://schemas.microsoft.com/office/drawing/2014/main" id="{DE533FE6-A700-5846-B9DA-50AB358EB971}"/>
              </a:ext>
            </a:extLst>
          </p:cNvPr>
          <p:cNvSpPr txBox="1"/>
          <p:nvPr/>
        </p:nvSpPr>
        <p:spPr>
          <a:xfrm>
            <a:off x="1835696" y="5517232"/>
            <a:ext cx="6034024" cy="461665"/>
          </a:xfrm>
          <a:prstGeom prst="rect">
            <a:avLst/>
          </a:prstGeom>
          <a:solidFill>
            <a:schemeClr val="bg1"/>
          </a:solidFill>
          <a:ln>
            <a:solidFill>
              <a:srgbClr val="0000FF"/>
            </a:solidFill>
          </a:ln>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&gt;5.4-6.6X Performance Improvement</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2257807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BitWeaving on Ambit</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7" name="TextBox 6"/>
          <p:cNvSpPr txBox="1"/>
          <p:nvPr/>
        </p:nvSpPr>
        <p:spPr>
          <a:xfrm>
            <a:off x="-10701" y="6021288"/>
            <a:ext cx="9284914" cy="2962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5" b="0" i="0" u="none" strike="noStrike" kern="1200" cap="none" spc="0" normalizeH="0" baseline="0" noProof="0" dirty="0">
                <a:ln>
                  <a:noFill/>
                </a:ln>
                <a:solidFill>
                  <a:srgbClr val="000000"/>
                </a:solidFill>
                <a:effectLst/>
                <a:uLnTx/>
                <a:uFillTx/>
                <a:latin typeface="Tahoma"/>
                <a:ea typeface="+mn-ea"/>
                <a:cs typeface="+mn-cs"/>
              </a:rPr>
              <a:t>Seshadri+, “</a:t>
            </a:r>
            <a:r>
              <a:rPr kumimoji="0" lang="en-US" sz="1325" b="0" i="0" u="none" strike="noStrike" kern="1200" cap="none" spc="0" normalizeH="0" baseline="0" noProof="0" dirty="0">
                <a:ln>
                  <a:noFill/>
                </a:ln>
                <a:solidFill>
                  <a:srgbClr val="0000FF"/>
                </a:solidFill>
                <a:effectLst/>
                <a:uLnTx/>
                <a:uFillTx/>
                <a:latin typeface="Tahoma"/>
                <a:ea typeface="+mn-ea"/>
                <a:cs typeface="+mn-cs"/>
              </a:rPr>
              <a:t>Ambit: In-Memory Accelerator for Bulk Bitwise Operations using Commodity DRAM Technology</a:t>
            </a:r>
            <a:r>
              <a:rPr kumimoji="0" lang="en-US" sz="1325" b="0" i="0" u="none" strike="noStrike" kern="1200" cap="none" spc="0" normalizeH="0" baseline="0" noProof="0" dirty="0">
                <a:ln>
                  <a:noFill/>
                </a:ln>
                <a:solidFill>
                  <a:srgbClr val="000000"/>
                </a:solidFill>
                <a:effectLst/>
                <a:uLnTx/>
                <a:uFillTx/>
                <a:latin typeface="Tahoma"/>
                <a:ea typeface="+mn-ea"/>
                <a:cs typeface="+mn-cs"/>
              </a:rPr>
              <a:t>,” MICRO 2017.</a:t>
            </a:r>
          </a:p>
        </p:txBody>
      </p:sp>
      <p:pic>
        <p:nvPicPr>
          <p:cNvPr id="5" name="Picture 4"/>
          <p:cNvPicPr>
            <a:picLocks noChangeAspect="1"/>
          </p:cNvPicPr>
          <p:nvPr/>
        </p:nvPicPr>
        <p:blipFill>
          <a:blip r:embed="rId2"/>
          <a:stretch>
            <a:fillRect/>
          </a:stretch>
        </p:blipFill>
        <p:spPr>
          <a:xfrm>
            <a:off x="107504" y="1345316"/>
            <a:ext cx="8748346" cy="4675972"/>
          </a:xfrm>
          <a:prstGeom prst="rect">
            <a:avLst/>
          </a:prstGeom>
        </p:spPr>
      </p:pic>
      <p:pic>
        <p:nvPicPr>
          <p:cNvPr id="6" name="Picture 5"/>
          <p:cNvPicPr>
            <a:picLocks noChangeAspect="1"/>
          </p:cNvPicPr>
          <p:nvPr/>
        </p:nvPicPr>
        <p:blipFill>
          <a:blip r:embed="rId3"/>
          <a:stretch>
            <a:fillRect/>
          </a:stretch>
        </p:blipFill>
        <p:spPr>
          <a:xfrm>
            <a:off x="1333500" y="951561"/>
            <a:ext cx="6286500" cy="330200"/>
          </a:xfrm>
          <a:prstGeom prst="rect">
            <a:avLst/>
          </a:prstGeom>
        </p:spPr>
      </p:pic>
      <p:sp>
        <p:nvSpPr>
          <p:cNvPr id="8" name="TextBox 7">
            <a:extLst>
              <a:ext uri="{FF2B5EF4-FFF2-40B4-BE49-F238E27FC236}">
                <a16:creationId xmlns:a16="http://schemas.microsoft.com/office/drawing/2014/main" id="{3633D9BD-DCFF-3C4B-8919-9EB386B2868A}"/>
              </a:ext>
            </a:extLst>
          </p:cNvPr>
          <p:cNvSpPr txBox="1"/>
          <p:nvPr/>
        </p:nvSpPr>
        <p:spPr>
          <a:xfrm>
            <a:off x="3327958" y="3158578"/>
            <a:ext cx="5646097" cy="461665"/>
          </a:xfrm>
          <a:prstGeom prst="rect">
            <a:avLst/>
          </a:prstGeom>
          <a:solidFill>
            <a:schemeClr val="bg1"/>
          </a:solidFill>
          <a:ln>
            <a:solidFill>
              <a:srgbClr val="0000FF"/>
            </a:solidFill>
          </a:ln>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&gt;4-12X Performance Improvement</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482516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In-DRAM Bulk AND/OR</a:t>
            </a:r>
          </a:p>
        </p:txBody>
      </p:sp>
      <p:sp>
        <p:nvSpPr>
          <p:cNvPr id="3" name="Content Placeholder 2"/>
          <p:cNvSpPr>
            <a:spLocks noGrp="1"/>
          </p:cNvSpPr>
          <p:nvPr>
            <p:ph idx="1"/>
          </p:nvPr>
        </p:nvSpPr>
        <p:spPr/>
        <p:txBody>
          <a:bodyPr/>
          <a:lstStyle/>
          <a:p>
            <a:r>
              <a:rPr lang="en-US" dirty="0"/>
              <a:t>Vivek Seshadri, Kevin Hsieh, </a:t>
            </a:r>
            <a:r>
              <a:rPr lang="en-US" dirty="0" err="1"/>
              <a:t>Amirali</a:t>
            </a:r>
            <a:r>
              <a:rPr lang="en-US" dirty="0"/>
              <a:t> </a:t>
            </a:r>
            <a:r>
              <a:rPr lang="en-US" dirty="0" err="1"/>
              <a:t>Boroumand</a:t>
            </a:r>
            <a:r>
              <a:rPr lang="en-US" dirty="0"/>
              <a:t>, Donghyuk Lee, Michael A. </a:t>
            </a:r>
            <a:r>
              <a:rPr lang="en-US" dirty="0" err="1"/>
              <a:t>Kozuch</a:t>
            </a:r>
            <a:r>
              <a:rPr lang="en-US" dirty="0"/>
              <a:t>, Onur Mutlu, Phillip B. Gibbons, and Todd C. </a:t>
            </a:r>
            <a:r>
              <a:rPr lang="en-US" dirty="0" err="1"/>
              <a:t>Mowry</a:t>
            </a:r>
            <a:r>
              <a:rPr lang="en-US" dirty="0"/>
              <a:t>,</a:t>
            </a:r>
            <a:br>
              <a:rPr lang="en-US" dirty="0"/>
            </a:br>
            <a:r>
              <a:rPr lang="en-US" b="1" dirty="0">
                <a:solidFill>
                  <a:srgbClr val="0000FF"/>
                </a:solidFill>
                <a:hlinkClick r:id="rId2">
                  <a:extLst>
                    <a:ext uri="{A12FA001-AC4F-418D-AE19-62706E023703}">
                      <ahyp:hlinkClr xmlns:ahyp="http://schemas.microsoft.com/office/drawing/2018/hyperlinkcolor" val="tx"/>
                    </a:ext>
                  </a:extLst>
                </a:hlinkClick>
              </a:rPr>
              <a:t>"Fast Bulk Bitwise AND and OR in DRAM"</a:t>
            </a:r>
            <a:br>
              <a:rPr lang="en-US" dirty="0">
                <a:solidFill>
                  <a:srgbClr val="0000FF"/>
                </a:solidFill>
              </a:rPr>
            </a:br>
            <a:r>
              <a:rPr lang="en-US" i="1" dirty="0">
                <a:hlinkClick r:id="rId3"/>
              </a:rPr>
              <a:t>IEEE Computer Architecture Letters</a:t>
            </a:r>
            <a:r>
              <a:rPr lang="en-US" i="1" dirty="0"/>
              <a:t> (</a:t>
            </a:r>
            <a:r>
              <a:rPr lang="en-US" b="1" i="1" dirty="0"/>
              <a:t>CAL</a:t>
            </a:r>
            <a:r>
              <a:rPr lang="en-US" i="1" dirty="0"/>
              <a:t>)</a:t>
            </a:r>
            <a:r>
              <a:rPr lang="en-US" dirty="0"/>
              <a:t>, April 2015. </a:t>
            </a:r>
          </a:p>
          <a:p>
            <a:endParaRPr lang="en-US" dirty="0"/>
          </a:p>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panose="020B0600070205080204" pitchFamily="34" charset="-128"/>
              <a:cs typeface="+mn-cs"/>
            </a:endParaRPr>
          </a:p>
        </p:txBody>
      </p:sp>
      <p:pic>
        <p:nvPicPr>
          <p:cNvPr id="5" name="Picture 4"/>
          <p:cNvPicPr>
            <a:picLocks noChangeAspect="1"/>
          </p:cNvPicPr>
          <p:nvPr/>
        </p:nvPicPr>
        <p:blipFill>
          <a:blip r:embed="rId4"/>
          <a:stretch>
            <a:fillRect/>
          </a:stretch>
        </p:blipFill>
        <p:spPr>
          <a:xfrm>
            <a:off x="0" y="4276418"/>
            <a:ext cx="9144000" cy="1744870"/>
          </a:xfrm>
          <a:prstGeom prst="rect">
            <a:avLst/>
          </a:prstGeom>
        </p:spPr>
      </p:pic>
    </p:spTree>
    <p:extLst>
      <p:ext uri="{BB962C8B-B14F-4D97-AF65-F5344CB8AC3E}">
        <p14:creationId xmlns:p14="http://schemas.microsoft.com/office/powerpoint/2010/main" val="733050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dirty="0"/>
              <a:t>More on In-DRAM Bitwise Operations</a:t>
            </a:r>
          </a:p>
        </p:txBody>
      </p:sp>
      <p:sp>
        <p:nvSpPr>
          <p:cNvPr id="3" name="Content Placeholder 2"/>
          <p:cNvSpPr>
            <a:spLocks noGrp="1"/>
          </p:cNvSpPr>
          <p:nvPr>
            <p:ph idx="1"/>
          </p:nvPr>
        </p:nvSpPr>
        <p:spPr>
          <a:xfrm>
            <a:off x="228600" y="1144488"/>
            <a:ext cx="8610600" cy="4876800"/>
          </a:xfrm>
        </p:spPr>
        <p:txBody>
          <a:bodyPr/>
          <a:lstStyle/>
          <a:p>
            <a:r>
              <a:rPr lang="en-US" dirty="0" err="1"/>
              <a:t>Vivek</a:t>
            </a:r>
            <a:r>
              <a:rPr lang="en-US" dirty="0"/>
              <a:t> Seshadri et al., “</a:t>
            </a:r>
            <a:r>
              <a:rPr lang="en-US" b="1" dirty="0">
                <a:solidFill>
                  <a:srgbClr val="0000FF"/>
                </a:solidFill>
                <a:hlinkClick r:id="rId2">
                  <a:extLst>
                    <a:ext uri="{A12FA001-AC4F-418D-AE19-62706E023703}">
                      <ahyp:hlinkClr xmlns:ahyp="http://schemas.microsoft.com/office/drawing/2018/hyperlinkcolor" val="tx"/>
                    </a:ext>
                  </a:extLst>
                </a:hlinkClick>
              </a:rPr>
              <a:t>Ambit: In-Memory Accelerator for Bulk Bitwise Operations Using Commodity DRAM Technology</a:t>
            </a:r>
            <a:r>
              <a:rPr lang="en-US" dirty="0"/>
              <a:t>,” MICRO 2017.</a:t>
            </a: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panose="020B0600070205080204" pitchFamily="34" charset="-128"/>
              <a:cs typeface="+mn-cs"/>
            </a:endParaRPr>
          </a:p>
        </p:txBody>
      </p:sp>
      <p:pic>
        <p:nvPicPr>
          <p:cNvPr id="7" name="Picture 6"/>
          <p:cNvPicPr>
            <a:picLocks noChangeAspect="1"/>
          </p:cNvPicPr>
          <p:nvPr/>
        </p:nvPicPr>
        <p:blipFill>
          <a:blip r:embed="rId3"/>
          <a:stretch>
            <a:fillRect/>
          </a:stretch>
        </p:blipFill>
        <p:spPr>
          <a:xfrm>
            <a:off x="0" y="3641055"/>
            <a:ext cx="9144000" cy="2092201"/>
          </a:xfrm>
          <a:prstGeom prst="rect">
            <a:avLst/>
          </a:prstGeom>
        </p:spPr>
      </p:pic>
    </p:spTree>
    <p:extLst>
      <p:ext uri="{BB962C8B-B14F-4D97-AF65-F5344CB8AC3E}">
        <p14:creationId xmlns:p14="http://schemas.microsoft.com/office/powerpoint/2010/main" val="3179005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dirty="0"/>
              <a:t>More on In-DRAM Bulk Bitwise Execution</a:t>
            </a:r>
          </a:p>
        </p:txBody>
      </p:sp>
      <p:sp>
        <p:nvSpPr>
          <p:cNvPr id="3" name="Content Placeholder 2"/>
          <p:cNvSpPr>
            <a:spLocks noGrp="1"/>
          </p:cNvSpPr>
          <p:nvPr>
            <p:ph idx="1"/>
          </p:nvPr>
        </p:nvSpPr>
        <p:spPr>
          <a:xfrm>
            <a:off x="228600" y="1000472"/>
            <a:ext cx="8610600" cy="4876800"/>
          </a:xfrm>
        </p:spPr>
        <p:txBody>
          <a:bodyPr/>
          <a:lstStyle/>
          <a:p>
            <a:r>
              <a:rPr lang="en-US" dirty="0" err="1"/>
              <a:t>Vivek</a:t>
            </a:r>
            <a:r>
              <a:rPr lang="en-US" dirty="0"/>
              <a:t> Seshadri and Onur Mutlu,</a:t>
            </a:r>
            <a:br>
              <a:rPr lang="en-US" dirty="0"/>
            </a:br>
            <a:r>
              <a:rPr lang="en-US" b="1" dirty="0">
                <a:solidFill>
                  <a:srgbClr val="0000FF"/>
                </a:solidFill>
                <a:hlinkClick r:id="rId2">
                  <a:extLst>
                    <a:ext uri="{A12FA001-AC4F-418D-AE19-62706E023703}">
                      <ahyp:hlinkClr xmlns:ahyp="http://schemas.microsoft.com/office/drawing/2018/hyperlinkcolor" val="tx"/>
                    </a:ext>
                  </a:extLst>
                </a:hlinkClick>
              </a:rPr>
              <a:t>"In-DRAM Bulk Bitwise Execution Engine"</a:t>
            </a:r>
            <a:r>
              <a:rPr lang="en-US" dirty="0">
                <a:solidFill>
                  <a:srgbClr val="0000FF"/>
                </a:solidFill>
              </a:rPr>
              <a:t> </a:t>
            </a:r>
            <a:br>
              <a:rPr lang="en-US" dirty="0"/>
            </a:br>
            <a:r>
              <a:rPr lang="en-US" i="1" dirty="0"/>
              <a:t>Invited Book Chapter in Advances in Computers</a:t>
            </a:r>
            <a:r>
              <a:rPr lang="en-US" dirty="0"/>
              <a:t>, to appear in 2020. </a:t>
            </a:r>
            <a:br>
              <a:rPr lang="en-US" dirty="0"/>
            </a:br>
            <a:r>
              <a:rPr lang="en-US" dirty="0"/>
              <a:t>[</a:t>
            </a:r>
            <a:r>
              <a:rPr lang="en-US" dirty="0">
                <a:hlinkClick r:id="rId2"/>
              </a:rPr>
              <a:t>Preliminary arXiv version</a:t>
            </a:r>
            <a:r>
              <a:rPr lang="en-US" dirty="0"/>
              <a:t>]</a:t>
            </a:r>
          </a:p>
          <a:p>
            <a:pPr marL="0" indent="0">
              <a:buNone/>
            </a:pPr>
            <a:endParaRPr lang="en-US" sz="21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panose="020B0600070205080204" pitchFamily="34" charset="-128"/>
              <a:cs typeface="+mn-cs"/>
            </a:endParaRPr>
          </a:p>
        </p:txBody>
      </p:sp>
      <p:pic>
        <p:nvPicPr>
          <p:cNvPr id="5" name="Picture 4">
            <a:extLst>
              <a:ext uri="{FF2B5EF4-FFF2-40B4-BE49-F238E27FC236}">
                <a16:creationId xmlns:a16="http://schemas.microsoft.com/office/drawing/2014/main" id="{6AB84BF9-0E65-2149-BD37-BF6C5954758F}"/>
              </a:ext>
            </a:extLst>
          </p:cNvPr>
          <p:cNvPicPr>
            <a:picLocks noChangeAspect="1"/>
          </p:cNvPicPr>
          <p:nvPr/>
        </p:nvPicPr>
        <p:blipFill>
          <a:blip r:embed="rId3"/>
          <a:stretch>
            <a:fillRect/>
          </a:stretch>
        </p:blipFill>
        <p:spPr>
          <a:xfrm>
            <a:off x="527921" y="3799136"/>
            <a:ext cx="8011958" cy="2261319"/>
          </a:xfrm>
          <a:prstGeom prst="rect">
            <a:avLst/>
          </a:prstGeom>
        </p:spPr>
      </p:pic>
    </p:spTree>
    <p:extLst>
      <p:ext uri="{BB962C8B-B14F-4D97-AF65-F5344CB8AC3E}">
        <p14:creationId xmlns:p14="http://schemas.microsoft.com/office/powerpoint/2010/main" val="1204857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BC52-08E6-B38E-943B-CBBA9B7853C7}"/>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F97821DA-9B69-2994-7125-D27B994FC858}"/>
              </a:ext>
            </a:extLst>
          </p:cNvPr>
          <p:cNvSpPr>
            <a:spLocks noGrp="1"/>
          </p:cNvSpPr>
          <p:nvPr>
            <p:ph idx="1"/>
          </p:nvPr>
        </p:nvSpPr>
        <p:spPr>
          <a:xfrm>
            <a:off x="228600" y="899573"/>
            <a:ext cx="8610600" cy="5193723"/>
          </a:xfrm>
        </p:spPr>
        <p:txBody>
          <a:bodyPr/>
          <a:lstStyle/>
          <a:p>
            <a:r>
              <a:rPr lang="en-US" b="1" dirty="0">
                <a:solidFill>
                  <a:srgbClr val="0000FF"/>
                </a:solidFill>
              </a:rPr>
              <a:t>Processing-Using-Memory (PUM) Solutions</a:t>
            </a:r>
            <a:endParaRPr lang="en-US" sz="800" b="1" dirty="0">
              <a:solidFill>
                <a:srgbClr val="0000FF"/>
              </a:solidFill>
            </a:endParaRPr>
          </a:p>
          <a:p>
            <a:pPr lvl="1"/>
            <a:r>
              <a:rPr lang="en-US" dirty="0"/>
              <a:t>Review of DRAM Background, </a:t>
            </a:r>
            <a:r>
              <a:rPr lang="en-US" dirty="0" err="1"/>
              <a:t>RowClone</a:t>
            </a:r>
            <a:r>
              <a:rPr lang="en-US" dirty="0"/>
              <a:t>, and Ambit</a:t>
            </a:r>
            <a:br>
              <a:rPr lang="en-US" sz="600" dirty="0"/>
            </a:br>
            <a:endParaRPr lang="en-US" sz="600" dirty="0"/>
          </a:p>
          <a:p>
            <a:pPr lvl="1"/>
            <a:r>
              <a:rPr lang="en-US" b="1" dirty="0">
                <a:solidFill>
                  <a:srgbClr val="0000FF"/>
                </a:solidFill>
              </a:rPr>
              <a:t>SIMDRAM &amp; MIMDRAM: Generalizing PUM Computing </a:t>
            </a:r>
            <a:br>
              <a:rPr lang="en-US" sz="600" b="1" dirty="0">
                <a:solidFill>
                  <a:srgbClr val="0000FF"/>
                </a:solidFill>
              </a:rPr>
            </a:br>
            <a:endParaRPr lang="en-US" sz="600" b="1" dirty="0">
              <a:solidFill>
                <a:srgbClr val="0000FF"/>
              </a:solidFill>
            </a:endParaRPr>
          </a:p>
          <a:p>
            <a:pPr lvl="1"/>
            <a:r>
              <a:rPr lang="en-US" dirty="0"/>
              <a:t>pLUTo: Extending Operation Support with LUTs</a:t>
            </a:r>
            <a:br>
              <a:rPr lang="en-US" sz="600" dirty="0"/>
            </a:br>
            <a:endParaRPr lang="en-US" sz="600" dirty="0"/>
          </a:p>
          <a:p>
            <a:pPr lvl="1"/>
            <a:r>
              <a:rPr lang="en-US" dirty="0"/>
              <a:t>PUM in Off-the-Shelf DRAM Chips</a:t>
            </a:r>
            <a:br>
              <a:rPr lang="en-US" sz="600" dirty="0"/>
            </a:br>
            <a:endParaRPr lang="en-US" sz="600" dirty="0"/>
          </a:p>
          <a:p>
            <a:pPr lvl="1"/>
            <a:r>
              <a:rPr lang="en-US" dirty="0"/>
              <a:t>PUM Beyond Boolean/Arithmetic and DRAM</a:t>
            </a:r>
            <a:br>
              <a:rPr lang="en-US" sz="600" dirty="0"/>
            </a:br>
            <a:endParaRPr lang="en-US" sz="600" dirty="0"/>
          </a:p>
          <a:p>
            <a:r>
              <a:rPr lang="en-US" dirty="0"/>
              <a:t>Processing-Near-Memory (PNM) Solutions</a:t>
            </a:r>
          </a:p>
          <a:p>
            <a:pPr lvl="1"/>
            <a:r>
              <a:rPr lang="en-US" dirty="0"/>
              <a:t>Overview </a:t>
            </a:r>
          </a:p>
          <a:p>
            <a:pPr lvl="1"/>
            <a:r>
              <a:rPr lang="en-US" dirty="0"/>
              <a:t>Accelerating Neural Networks &amp; Databases</a:t>
            </a:r>
          </a:p>
          <a:p>
            <a:pPr lvl="1"/>
            <a:r>
              <a:rPr lang="en-US" dirty="0"/>
              <a:t>Real PNM Systems</a:t>
            </a:r>
          </a:p>
          <a:p>
            <a:r>
              <a:rPr lang="en-US" dirty="0"/>
              <a:t>Barriers for Adoption (and Current Solutions)  </a:t>
            </a:r>
          </a:p>
          <a:p>
            <a:r>
              <a:rPr lang="en-US" dirty="0"/>
              <a:t>Conclusion</a:t>
            </a:r>
          </a:p>
        </p:txBody>
      </p:sp>
      <p:sp>
        <p:nvSpPr>
          <p:cNvPr id="4" name="Slide Number Placeholder 3">
            <a:extLst>
              <a:ext uri="{FF2B5EF4-FFF2-40B4-BE49-F238E27FC236}">
                <a16:creationId xmlns:a16="http://schemas.microsoft.com/office/drawing/2014/main" id="{FD1F4C2E-5C63-E80E-5007-CA5B1595D71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930BB-AD26-2C48-AF8C-E1BF73EB73BC}" type="slidenum">
              <a:rPr kumimoji="0" lang="en-US" altLang="en-US" sz="1600" b="0" i="0" u="none" strike="noStrike" kern="1200" cap="none" spc="0" normalizeH="0" baseline="0" noProof="0" smtClean="0">
                <a:ln>
                  <a:noFill/>
                </a:ln>
                <a:solidFill>
                  <a:srgbClr val="000000"/>
                </a:solidFill>
                <a:effectLst/>
                <a:uLnTx/>
                <a:uFillTx/>
                <a:latin typeface="Garamond"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600" b="0" i="0" u="none" strike="noStrike" kern="1200" cap="none" spc="0" normalizeH="0" baseline="0" noProof="0">
              <a:ln>
                <a:noFill/>
              </a:ln>
              <a:solidFill>
                <a:srgbClr val="000000"/>
              </a:solidFill>
              <a:effectLst/>
              <a:uLnTx/>
              <a:uFillTx/>
              <a:latin typeface="Garamond" charset="0"/>
              <a:ea typeface="+mn-ea"/>
              <a:cs typeface="+mn-cs"/>
            </a:endParaRPr>
          </a:p>
        </p:txBody>
      </p:sp>
    </p:spTree>
    <p:extLst>
      <p:ext uri="{BB962C8B-B14F-4D97-AF65-F5344CB8AC3E}">
        <p14:creationId xmlns:p14="http://schemas.microsoft.com/office/powerpoint/2010/main" val="27905030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BFE0-AC75-EA4D-B294-B564E8EA58A2}"/>
              </a:ext>
            </a:extLst>
          </p:cNvPr>
          <p:cNvSpPr>
            <a:spLocks noGrp="1"/>
          </p:cNvSpPr>
          <p:nvPr>
            <p:ph type="title"/>
          </p:nvPr>
        </p:nvSpPr>
        <p:spPr/>
        <p:txBody>
          <a:bodyPr/>
          <a:lstStyle/>
          <a:p>
            <a:r>
              <a:rPr lang="en-US" dirty="0"/>
              <a:t>SIMDRAM Framework</a:t>
            </a:r>
          </a:p>
        </p:txBody>
      </p:sp>
      <p:sp>
        <p:nvSpPr>
          <p:cNvPr id="3" name="Content Placeholder 2">
            <a:extLst>
              <a:ext uri="{FF2B5EF4-FFF2-40B4-BE49-F238E27FC236}">
                <a16:creationId xmlns:a16="http://schemas.microsoft.com/office/drawing/2014/main" id="{38B4B9AD-DEF9-4C4F-9DC2-DABFA4D56025}"/>
              </a:ext>
            </a:extLst>
          </p:cNvPr>
          <p:cNvSpPr>
            <a:spLocks noGrp="1"/>
          </p:cNvSpPr>
          <p:nvPr>
            <p:ph idx="1"/>
          </p:nvPr>
        </p:nvSpPr>
        <p:spPr>
          <a:xfrm>
            <a:off x="228600" y="1052736"/>
            <a:ext cx="8610600" cy="4876800"/>
          </a:xfrm>
        </p:spPr>
        <p:txBody>
          <a:bodyPr/>
          <a:lstStyle/>
          <a:p>
            <a:r>
              <a:rPr lang="en-US" sz="1500" dirty="0" err="1"/>
              <a:t>Nastaran</a:t>
            </a:r>
            <a:r>
              <a:rPr lang="en-US" sz="1500" dirty="0"/>
              <a:t> </a:t>
            </a:r>
            <a:r>
              <a:rPr lang="en-US" sz="1500" dirty="0" err="1"/>
              <a:t>Hajinazar</a:t>
            </a:r>
            <a:r>
              <a:rPr lang="en-US" sz="1500" dirty="0"/>
              <a:t>, Geraldo F. Oliveira, Sven Gregorio, Joao </a:t>
            </a:r>
            <a:r>
              <a:rPr lang="en-US" sz="1500" dirty="0" err="1"/>
              <a:t>Dinis</a:t>
            </a:r>
            <a:r>
              <a:rPr lang="en-US" sz="1500" dirty="0"/>
              <a:t> Ferreira, Nika Mansouri </a:t>
            </a:r>
            <a:r>
              <a:rPr lang="en-US" sz="1500" dirty="0" err="1"/>
              <a:t>Ghiasi</a:t>
            </a:r>
            <a:r>
              <a:rPr lang="en-US" sz="1500" dirty="0"/>
              <a:t>, </a:t>
            </a:r>
            <a:r>
              <a:rPr lang="en-US" sz="1500" dirty="0" err="1"/>
              <a:t>Minesh</a:t>
            </a:r>
            <a:r>
              <a:rPr lang="en-US" sz="1500" dirty="0"/>
              <a:t> Patel, Mohammed </a:t>
            </a:r>
            <a:r>
              <a:rPr lang="en-US" sz="1500" dirty="0" err="1"/>
              <a:t>Alser</a:t>
            </a:r>
            <a:r>
              <a:rPr lang="en-US" sz="1500" dirty="0"/>
              <a:t>, </a:t>
            </a:r>
            <a:r>
              <a:rPr lang="en-US" sz="1500" dirty="0" err="1"/>
              <a:t>Saugata</a:t>
            </a:r>
            <a:r>
              <a:rPr lang="en-US" sz="1500" dirty="0"/>
              <a:t> Ghose, Juan Gomez-Luna, and Onur Mutlu,</a:t>
            </a:r>
            <a:br>
              <a:rPr lang="en-US" sz="1500" dirty="0"/>
            </a:br>
            <a:r>
              <a:rPr lang="en-US" sz="1500" b="1" dirty="0">
                <a:solidFill>
                  <a:srgbClr val="0432FF"/>
                </a:solidFill>
                <a:hlinkClick r:id="rId2">
                  <a:extLst>
                    <a:ext uri="{A12FA001-AC4F-418D-AE19-62706E023703}">
                      <ahyp:hlinkClr xmlns:ahyp="http://schemas.microsoft.com/office/drawing/2018/hyperlinkcolor" val="tx"/>
                    </a:ext>
                  </a:extLst>
                </a:hlinkClick>
              </a:rPr>
              <a:t>"SIMDRAM: An End-to-End Framework for Bit-Serial SIMD Computing in DRAM"</a:t>
            </a:r>
            <a:br>
              <a:rPr lang="en-US" sz="1500" dirty="0">
                <a:solidFill>
                  <a:srgbClr val="0432FF"/>
                </a:solidFill>
              </a:rPr>
            </a:br>
            <a:r>
              <a:rPr lang="en-US" sz="1500" i="1" dirty="0"/>
              <a:t>Proceedings of the </a:t>
            </a:r>
            <a:r>
              <a:rPr lang="en-US" sz="1500" i="1" dirty="0">
                <a:hlinkClick r:id="rId3"/>
              </a:rPr>
              <a:t>26th International Conference on Architectural Support for Programming Languages and Operating Systems</a:t>
            </a:r>
            <a:r>
              <a:rPr lang="en-US" sz="1500" i="1" dirty="0"/>
              <a:t> (</a:t>
            </a:r>
            <a:r>
              <a:rPr lang="en-US" sz="1500" b="1" i="1" dirty="0"/>
              <a:t>ASPLOS</a:t>
            </a:r>
            <a:r>
              <a:rPr lang="en-US" sz="1500" i="1" dirty="0"/>
              <a:t>)</a:t>
            </a:r>
            <a:r>
              <a:rPr lang="en-US" sz="1500" dirty="0"/>
              <a:t>, Virtual, March-April 2021.</a:t>
            </a:r>
            <a:br>
              <a:rPr lang="en-US" sz="1500" dirty="0"/>
            </a:br>
            <a:r>
              <a:rPr lang="en-US" sz="1500" dirty="0"/>
              <a:t>[</a:t>
            </a:r>
            <a:r>
              <a:rPr lang="en-US" sz="1500" dirty="0">
                <a:hlinkClick r:id="rId4"/>
              </a:rPr>
              <a:t>2-page Extended Abstract</a:t>
            </a:r>
            <a:r>
              <a:rPr lang="en-US" sz="1500" dirty="0"/>
              <a:t>]</a:t>
            </a:r>
            <a:br>
              <a:rPr lang="en-US" sz="1500" dirty="0"/>
            </a:br>
            <a:r>
              <a:rPr lang="en-US" sz="1500" dirty="0"/>
              <a:t>[</a:t>
            </a:r>
            <a:r>
              <a:rPr lang="en-US" sz="1500" dirty="0">
                <a:hlinkClick r:id="rId5"/>
              </a:rPr>
              <a:t>Short Talk Slides (pptx)</a:t>
            </a:r>
            <a:r>
              <a:rPr lang="en-US" sz="1500" dirty="0"/>
              <a:t> </a:t>
            </a:r>
            <a:r>
              <a:rPr lang="en-US" sz="1500" dirty="0">
                <a:hlinkClick r:id="rId6"/>
              </a:rPr>
              <a:t>(pdf)</a:t>
            </a:r>
            <a:r>
              <a:rPr lang="en-US" sz="1500" dirty="0"/>
              <a:t>]</a:t>
            </a:r>
            <a:br>
              <a:rPr lang="en-US" sz="1500" dirty="0"/>
            </a:br>
            <a:r>
              <a:rPr lang="en-US" sz="1500" dirty="0"/>
              <a:t>[</a:t>
            </a:r>
            <a:r>
              <a:rPr lang="en-US" sz="1500" dirty="0">
                <a:hlinkClick r:id="rId7"/>
              </a:rPr>
              <a:t>Talk Slides (pptx)</a:t>
            </a:r>
            <a:r>
              <a:rPr lang="en-US" sz="1500" dirty="0"/>
              <a:t> </a:t>
            </a:r>
            <a:r>
              <a:rPr lang="en-US" sz="1500" dirty="0">
                <a:hlinkClick r:id="rId8"/>
              </a:rPr>
              <a:t>(pdf)</a:t>
            </a:r>
            <a:r>
              <a:rPr lang="en-US" sz="1500" dirty="0"/>
              <a:t>]</a:t>
            </a:r>
            <a:br>
              <a:rPr lang="en-US" sz="1500" dirty="0"/>
            </a:br>
            <a:r>
              <a:rPr lang="en-US" sz="1500" dirty="0"/>
              <a:t>[</a:t>
            </a:r>
            <a:r>
              <a:rPr lang="en-US" sz="1500" dirty="0">
                <a:hlinkClick r:id="rId9"/>
              </a:rPr>
              <a:t>Short Talk Video</a:t>
            </a:r>
            <a:r>
              <a:rPr lang="en-US" sz="1500" dirty="0"/>
              <a:t> (5 mins)]</a:t>
            </a:r>
            <a:br>
              <a:rPr lang="en-US" sz="1500" dirty="0"/>
            </a:br>
            <a:r>
              <a:rPr lang="en-US" sz="1500" dirty="0"/>
              <a:t>[</a:t>
            </a:r>
            <a:r>
              <a:rPr lang="en-US" sz="1500" dirty="0">
                <a:hlinkClick r:id="rId10"/>
              </a:rPr>
              <a:t>Full Talk Video</a:t>
            </a:r>
            <a:r>
              <a:rPr lang="en-US" sz="1500" dirty="0"/>
              <a:t> (27 mins)]</a:t>
            </a:r>
          </a:p>
          <a:p>
            <a:pPr marL="0" indent="0">
              <a:buNone/>
            </a:pPr>
            <a:br>
              <a:rPr lang="en-US" sz="1700" dirty="0"/>
            </a:br>
            <a:endParaRPr lang="en-US" sz="1700" dirty="0"/>
          </a:p>
        </p:txBody>
      </p:sp>
      <p:sp>
        <p:nvSpPr>
          <p:cNvPr id="4" name="Slide Number Placeholder 3">
            <a:extLst>
              <a:ext uri="{FF2B5EF4-FFF2-40B4-BE49-F238E27FC236}">
                <a16:creationId xmlns:a16="http://schemas.microsoft.com/office/drawing/2014/main" id="{01A2CC07-ABC8-6047-856D-10E0B6E8E52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panose="020B0600070205080204" pitchFamily="34" charset="-128"/>
              <a:cs typeface="+mn-cs"/>
            </a:endParaRPr>
          </a:p>
        </p:txBody>
      </p:sp>
      <p:pic>
        <p:nvPicPr>
          <p:cNvPr id="6" name="Picture 5">
            <a:extLst>
              <a:ext uri="{FF2B5EF4-FFF2-40B4-BE49-F238E27FC236}">
                <a16:creationId xmlns:a16="http://schemas.microsoft.com/office/drawing/2014/main" id="{1F2D6C2E-4B30-5D40-A601-57FD66ECFD90}"/>
              </a:ext>
            </a:extLst>
          </p:cNvPr>
          <p:cNvPicPr>
            <a:picLocks noChangeAspect="1"/>
          </p:cNvPicPr>
          <p:nvPr/>
        </p:nvPicPr>
        <p:blipFill>
          <a:blip r:embed="rId11"/>
          <a:stretch>
            <a:fillRect/>
          </a:stretch>
        </p:blipFill>
        <p:spPr>
          <a:xfrm>
            <a:off x="304800" y="3934392"/>
            <a:ext cx="8218695" cy="2152195"/>
          </a:xfrm>
          <a:prstGeom prst="rect">
            <a:avLst/>
          </a:prstGeom>
        </p:spPr>
      </p:pic>
      <p:sp>
        <p:nvSpPr>
          <p:cNvPr id="7" name="TextBox 6">
            <a:extLst>
              <a:ext uri="{FF2B5EF4-FFF2-40B4-BE49-F238E27FC236}">
                <a16:creationId xmlns:a16="http://schemas.microsoft.com/office/drawing/2014/main" id="{450F780E-3900-BF69-F7CB-A9138B4CD988}"/>
              </a:ext>
            </a:extLst>
          </p:cNvPr>
          <p:cNvSpPr txBox="1"/>
          <p:nvPr/>
        </p:nvSpPr>
        <p:spPr>
          <a:xfrm>
            <a:off x="1331640" y="6400689"/>
            <a:ext cx="7056784" cy="338554"/>
          </a:xfrm>
          <a:prstGeom prst="rect">
            <a:avLst/>
          </a:prstGeom>
          <a:noFill/>
        </p:spPr>
        <p:txBody>
          <a:bodyPr wrap="square">
            <a:spAutoFit/>
          </a:bodyPr>
          <a:lstStyle/>
          <a:p>
            <a:pPr algn="ctr"/>
            <a:r>
              <a:rPr lang="en-US" sz="1600" b="1" dirty="0">
                <a:solidFill>
                  <a:srgbClr val="0000FF"/>
                </a:solidFill>
                <a:hlinkClick r:id="rId12">
                  <a:extLst>
                    <a:ext uri="{A12FA001-AC4F-418D-AE19-62706E023703}">
                      <ahyp:hlinkClr xmlns:ahyp="http://schemas.microsoft.com/office/drawing/2018/hyperlinkcolor" val="tx"/>
                    </a:ext>
                  </a:extLst>
                </a:hlinkClick>
              </a:rPr>
              <a:t>https://arxiv.org/abs/2105.12839</a:t>
            </a:r>
            <a:r>
              <a:rPr lang="en-US" sz="1600" b="1" dirty="0">
                <a:solidFill>
                  <a:srgbClr val="0000FF"/>
                </a:solidFill>
              </a:rPr>
              <a:t> </a:t>
            </a:r>
          </a:p>
        </p:txBody>
      </p:sp>
    </p:spTree>
    <p:extLst>
      <p:ext uri="{BB962C8B-B14F-4D97-AF65-F5344CB8AC3E}">
        <p14:creationId xmlns:p14="http://schemas.microsoft.com/office/powerpoint/2010/main" val="40221164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E973-379F-0E47-9237-8E81F18B2687}"/>
              </a:ext>
            </a:extLst>
          </p:cNvPr>
          <p:cNvSpPr>
            <a:spLocks noGrp="1"/>
          </p:cNvSpPr>
          <p:nvPr>
            <p:ph type="title"/>
          </p:nvPr>
        </p:nvSpPr>
        <p:spPr/>
        <p:txBody>
          <a:bodyPr/>
          <a:lstStyle/>
          <a:p>
            <a:r>
              <a:rPr lang="en-CA" sz="4400" dirty="0"/>
              <a:t>SIMDRAM Key Idea </a:t>
            </a:r>
            <a:br>
              <a:rPr lang="en-CA" sz="4400" dirty="0"/>
            </a:br>
            <a:endParaRPr lang="en-US" sz="4400" dirty="0"/>
          </a:p>
        </p:txBody>
      </p:sp>
      <p:sp>
        <p:nvSpPr>
          <p:cNvPr id="3" name="Content Placeholder 2">
            <a:extLst>
              <a:ext uri="{FF2B5EF4-FFF2-40B4-BE49-F238E27FC236}">
                <a16:creationId xmlns:a16="http://schemas.microsoft.com/office/drawing/2014/main" id="{A223BDE8-46CC-8D47-991F-4D759631276F}"/>
              </a:ext>
            </a:extLst>
          </p:cNvPr>
          <p:cNvSpPr>
            <a:spLocks noGrp="1"/>
          </p:cNvSpPr>
          <p:nvPr>
            <p:ph idx="1"/>
          </p:nvPr>
        </p:nvSpPr>
        <p:spPr>
          <a:xfrm>
            <a:off x="78189" y="769623"/>
            <a:ext cx="8987622" cy="5763699"/>
          </a:xfrm>
        </p:spPr>
        <p:txBody>
          <a:bodyPr/>
          <a:lstStyle/>
          <a:p>
            <a:pPr lvl="1"/>
            <a:endParaRPr lang="en-US" sz="800" dirty="0"/>
          </a:p>
          <a:p>
            <a:pPr lvl="1"/>
            <a:endParaRPr lang="en-US" sz="800" dirty="0"/>
          </a:p>
          <a:p>
            <a:pPr marL="457200" lvl="1" indent="0">
              <a:buNone/>
            </a:pPr>
            <a:endParaRPr lang="en-US" sz="800" dirty="0"/>
          </a:p>
          <a:p>
            <a:pPr lvl="1"/>
            <a:endParaRPr lang="en-US" sz="800" dirty="0"/>
          </a:p>
          <a:p>
            <a:r>
              <a:rPr lang="en-US" b="1" dirty="0">
                <a:solidFill>
                  <a:schemeClr val="accent6">
                    <a:lumMod val="75000"/>
                  </a:schemeClr>
                </a:solidFill>
              </a:rPr>
              <a:t>SIMDRAM: </a:t>
            </a:r>
            <a:r>
              <a:rPr lang="en-US" dirty="0"/>
              <a:t>An end-to-end processing-using-DRAM framework that provides the </a:t>
            </a:r>
            <a:r>
              <a:rPr lang="en-US" dirty="0">
                <a:solidFill>
                  <a:schemeClr val="accent2"/>
                </a:solidFill>
              </a:rPr>
              <a:t>programming interface</a:t>
            </a:r>
            <a:r>
              <a:rPr lang="en-US" dirty="0"/>
              <a:t>, the </a:t>
            </a:r>
            <a:r>
              <a:rPr lang="en-US" dirty="0">
                <a:solidFill>
                  <a:schemeClr val="accent2"/>
                </a:solidFill>
              </a:rPr>
              <a:t>ISA</a:t>
            </a:r>
            <a:r>
              <a:rPr lang="en-US" dirty="0"/>
              <a:t>, and the </a:t>
            </a:r>
            <a:r>
              <a:rPr lang="en-US" dirty="0">
                <a:solidFill>
                  <a:schemeClr val="accent2"/>
                </a:solidFill>
              </a:rPr>
              <a:t>hardware</a:t>
            </a:r>
            <a:r>
              <a:rPr lang="en-US" dirty="0"/>
              <a:t> </a:t>
            </a:r>
            <a:r>
              <a:rPr lang="en-US" dirty="0">
                <a:solidFill>
                  <a:schemeClr val="accent2"/>
                </a:solidFill>
              </a:rPr>
              <a:t>support</a:t>
            </a:r>
            <a:r>
              <a:rPr lang="en-US" dirty="0"/>
              <a:t> for:</a:t>
            </a:r>
          </a:p>
          <a:p>
            <a:endParaRPr lang="en-US" sz="2400" dirty="0"/>
          </a:p>
          <a:p>
            <a:pPr lvl="1"/>
            <a:r>
              <a:rPr lang="en-US" b="1" dirty="0">
                <a:solidFill>
                  <a:schemeClr val="accent1">
                    <a:lumMod val="75000"/>
                  </a:schemeClr>
                </a:solidFill>
              </a:rPr>
              <a:t>Efficiently</a:t>
            </a:r>
            <a:r>
              <a:rPr lang="en-US" dirty="0"/>
              <a:t> computing </a:t>
            </a:r>
            <a:r>
              <a:rPr lang="en-US" b="1" dirty="0">
                <a:solidFill>
                  <a:srgbClr val="C00000"/>
                </a:solidFill>
              </a:rPr>
              <a:t>complex</a:t>
            </a:r>
            <a:r>
              <a:rPr lang="en-US" dirty="0"/>
              <a:t> operations in DRAM</a:t>
            </a:r>
          </a:p>
          <a:p>
            <a:pPr lvl="1"/>
            <a:endParaRPr lang="en-US" sz="800" dirty="0"/>
          </a:p>
          <a:p>
            <a:pPr lvl="1"/>
            <a:r>
              <a:rPr lang="en-US" dirty="0"/>
              <a:t>Providing the ability to implement </a:t>
            </a:r>
            <a:r>
              <a:rPr lang="en-US" b="1" dirty="0">
                <a:solidFill>
                  <a:schemeClr val="accent1">
                    <a:lumMod val="75000"/>
                  </a:schemeClr>
                </a:solidFill>
              </a:rPr>
              <a:t>arbitrary</a:t>
            </a:r>
            <a:r>
              <a:rPr lang="en-US" dirty="0"/>
              <a:t> operations as required</a:t>
            </a:r>
          </a:p>
          <a:p>
            <a:pPr lvl="1"/>
            <a:endParaRPr lang="en-US" sz="800" dirty="0"/>
          </a:p>
          <a:p>
            <a:pPr lvl="1"/>
            <a:r>
              <a:rPr lang="en-US" dirty="0"/>
              <a:t>Using an </a:t>
            </a:r>
            <a:r>
              <a:rPr lang="en-US" b="1" dirty="0">
                <a:solidFill>
                  <a:schemeClr val="accent6">
                    <a:lumMod val="75000"/>
                  </a:schemeClr>
                </a:solidFill>
              </a:rPr>
              <a:t>in-DRAM massively-parallel SIMD substrate</a:t>
            </a:r>
            <a:r>
              <a:rPr lang="en-US" dirty="0"/>
              <a:t> that requires </a:t>
            </a:r>
            <a:r>
              <a:rPr lang="en-US" b="1" dirty="0">
                <a:solidFill>
                  <a:schemeClr val="accent1">
                    <a:lumMod val="75000"/>
                  </a:schemeClr>
                </a:solidFill>
              </a:rPr>
              <a:t>minimal</a:t>
            </a:r>
            <a:r>
              <a:rPr lang="en-US" dirty="0"/>
              <a:t> changes to DRAM architecture</a:t>
            </a:r>
          </a:p>
          <a:p>
            <a:pPr lvl="2"/>
            <a:endParaRPr lang="en-US" dirty="0"/>
          </a:p>
          <a:p>
            <a:pPr lvl="1"/>
            <a:endParaRPr lang="en-US" dirty="0"/>
          </a:p>
        </p:txBody>
      </p:sp>
      <p:sp>
        <p:nvSpPr>
          <p:cNvPr id="5" name="Slide Number Placeholder 3">
            <a:extLst>
              <a:ext uri="{FF2B5EF4-FFF2-40B4-BE49-F238E27FC236}">
                <a16:creationId xmlns:a16="http://schemas.microsoft.com/office/drawing/2014/main" id="{AE5F2C4C-31DB-E444-B324-E68F6EF86589}"/>
              </a:ext>
            </a:extLst>
          </p:cNvPr>
          <p:cNvSpPr txBox="1">
            <a:spLocks/>
          </p:cNvSpPr>
          <p:nvPr/>
        </p:nvSpPr>
        <p:spPr>
          <a:xfrm>
            <a:off x="6902896" y="635617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38</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9326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E973-379F-0E47-9237-8E81F18B2687}"/>
              </a:ext>
            </a:extLst>
          </p:cNvPr>
          <p:cNvSpPr>
            <a:spLocks noGrp="1"/>
          </p:cNvSpPr>
          <p:nvPr>
            <p:ph type="title"/>
          </p:nvPr>
        </p:nvSpPr>
        <p:spPr/>
        <p:txBody>
          <a:bodyPr/>
          <a:lstStyle/>
          <a:p>
            <a:r>
              <a:rPr lang="en-CA" sz="4400" dirty="0"/>
              <a:t>SIMDRAM: </a:t>
            </a:r>
            <a:r>
              <a:rPr lang="en-CA" sz="4400" dirty="0" err="1"/>
              <a:t>PuM</a:t>
            </a:r>
            <a:r>
              <a:rPr lang="en-CA" sz="4400" dirty="0"/>
              <a:t> Substrate</a:t>
            </a:r>
            <a:endParaRPr lang="en-US" sz="4400" dirty="0"/>
          </a:p>
        </p:txBody>
      </p:sp>
      <p:sp>
        <p:nvSpPr>
          <p:cNvPr id="3" name="Content Placeholder 2">
            <a:extLst>
              <a:ext uri="{FF2B5EF4-FFF2-40B4-BE49-F238E27FC236}">
                <a16:creationId xmlns:a16="http://schemas.microsoft.com/office/drawing/2014/main" id="{A223BDE8-46CC-8D47-991F-4D759631276F}"/>
              </a:ext>
            </a:extLst>
          </p:cNvPr>
          <p:cNvSpPr>
            <a:spLocks noGrp="1"/>
          </p:cNvSpPr>
          <p:nvPr>
            <p:ph idx="1"/>
          </p:nvPr>
        </p:nvSpPr>
        <p:spPr>
          <a:xfrm>
            <a:off x="78189" y="790908"/>
            <a:ext cx="8987622" cy="5463885"/>
          </a:xfrm>
        </p:spPr>
        <p:txBody>
          <a:bodyPr/>
          <a:lstStyle/>
          <a:p>
            <a:r>
              <a:rPr lang="en-CA" dirty="0"/>
              <a:t>SIMDRAM framework is built around a DRAM substrate that enables two techniques:</a:t>
            </a:r>
          </a:p>
          <a:p>
            <a:pPr lvl="1"/>
            <a:endParaRPr lang="en-US" dirty="0"/>
          </a:p>
          <a:p>
            <a:pPr lvl="1"/>
            <a:endParaRPr lang="en-US" dirty="0"/>
          </a:p>
        </p:txBody>
      </p:sp>
      <p:sp>
        <p:nvSpPr>
          <p:cNvPr id="44" name="Rectangle 43">
            <a:extLst>
              <a:ext uri="{FF2B5EF4-FFF2-40B4-BE49-F238E27FC236}">
                <a16:creationId xmlns:a16="http://schemas.microsoft.com/office/drawing/2014/main" id="{A08905E8-42CC-F349-A45A-B5006174B525}"/>
              </a:ext>
            </a:extLst>
          </p:cNvPr>
          <p:cNvSpPr/>
          <p:nvPr/>
        </p:nvSpPr>
        <p:spPr>
          <a:xfrm>
            <a:off x="670527" y="1756024"/>
            <a:ext cx="2902013" cy="400110"/>
          </a:xfrm>
          <a:prstGeom prst="rect">
            <a:avLst/>
          </a:prstGeom>
        </p:spPr>
        <p:txBody>
          <a:bodyPr wrap="none">
            <a:spAutoFit/>
          </a:bodyPr>
          <a:lstStyle/>
          <a:p>
            <a:pPr lvl="0" algn="ctr">
              <a:defRPr/>
            </a:pPr>
            <a:r>
              <a:rPr lang="en-US" sz="2000" b="1" dirty="0">
                <a:solidFill>
                  <a:schemeClr val="accent1">
                    <a:lumMod val="75000"/>
                  </a:schemeClr>
                </a:solidFill>
                <a:latin typeface="Cambria" panose="02040503050406030204" pitchFamily="18" charset="0"/>
                <a:cs typeface="Arial" panose="020B0604020202020204" pitchFamily="34" charset="0"/>
              </a:rPr>
              <a:t>(1) Vertical data layout</a:t>
            </a:r>
          </a:p>
        </p:txBody>
      </p:sp>
      <p:grpSp>
        <p:nvGrpSpPr>
          <p:cNvPr id="113" name="Group 112">
            <a:extLst>
              <a:ext uri="{FF2B5EF4-FFF2-40B4-BE49-F238E27FC236}">
                <a16:creationId xmlns:a16="http://schemas.microsoft.com/office/drawing/2014/main" id="{9085F27E-EFC7-2E43-8D41-8AD8EA776005}"/>
              </a:ext>
            </a:extLst>
          </p:cNvPr>
          <p:cNvGrpSpPr/>
          <p:nvPr/>
        </p:nvGrpSpPr>
        <p:grpSpPr>
          <a:xfrm>
            <a:off x="861221" y="2190239"/>
            <a:ext cx="3125947" cy="2586303"/>
            <a:chOff x="465576" y="2389889"/>
            <a:chExt cx="3125947" cy="2586303"/>
          </a:xfrm>
        </p:grpSpPr>
        <p:cxnSp>
          <p:nvCxnSpPr>
            <p:cNvPr id="46" name="Straight Arrow Connector 45">
              <a:extLst>
                <a:ext uri="{FF2B5EF4-FFF2-40B4-BE49-F238E27FC236}">
                  <a16:creationId xmlns:a16="http://schemas.microsoft.com/office/drawing/2014/main" id="{8DEE3538-05A0-094A-9D32-2AC042A93D4F}"/>
                </a:ext>
              </a:extLst>
            </p:cNvPr>
            <p:cNvCxnSpPr>
              <a:cxnSpLocks/>
            </p:cNvCxnSpPr>
            <p:nvPr/>
          </p:nvCxnSpPr>
          <p:spPr>
            <a:xfrm>
              <a:off x="2808126" y="2931238"/>
              <a:ext cx="0" cy="1417320"/>
            </a:xfrm>
            <a:prstGeom prst="straightConnector1">
              <a:avLst/>
            </a:prstGeom>
            <a:ln w="190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85C9C47-61D9-514F-AC12-B892EEF349D8}"/>
                </a:ext>
              </a:extLst>
            </p:cNvPr>
            <p:cNvSpPr/>
            <p:nvPr/>
          </p:nvSpPr>
          <p:spPr>
            <a:xfrm rot="5400000" flipH="1" flipV="1">
              <a:off x="2210291" y="3518386"/>
              <a:ext cx="1191523" cy="246221"/>
            </a:xfrm>
            <a:prstGeom prst="rect">
              <a:avLst/>
            </a:prstGeom>
            <a:solidFill>
              <a:schemeClr val="bg1"/>
            </a:solidFill>
          </p:spPr>
          <p:txBody>
            <a:bodyPr wrap="square" anchor="ctr">
              <a:spAutoFit/>
            </a:bodyPr>
            <a:lstStyle/>
            <a:p>
              <a:pPr algn="ctr"/>
              <a:r>
                <a:rPr lang="en-US" sz="1000" i="1" dirty="0">
                  <a:latin typeface="Cambria" panose="02040503050406030204" pitchFamily="18" charset="0"/>
                  <a:cs typeface="Arial" panose="020B0604020202020204" pitchFamily="34" charset="0"/>
                </a:rPr>
                <a:t>4-bit element size</a:t>
              </a:r>
            </a:p>
          </p:txBody>
        </p:sp>
        <p:cxnSp>
          <p:nvCxnSpPr>
            <p:cNvPr id="48" name="Straight Connector 47">
              <a:extLst>
                <a:ext uri="{FF2B5EF4-FFF2-40B4-BE49-F238E27FC236}">
                  <a16:creationId xmlns:a16="http://schemas.microsoft.com/office/drawing/2014/main" id="{40872D0E-4A7A-E44A-ACDD-E2296BE5AC01}"/>
                </a:ext>
              </a:extLst>
            </p:cNvPr>
            <p:cNvCxnSpPr>
              <a:cxnSpLocks/>
            </p:cNvCxnSpPr>
            <p:nvPr/>
          </p:nvCxnSpPr>
          <p:spPr>
            <a:xfrm flipV="1">
              <a:off x="2808126" y="4155473"/>
              <a:ext cx="0" cy="8496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ounded Rectangle 48">
              <a:extLst>
                <a:ext uri="{FF2B5EF4-FFF2-40B4-BE49-F238E27FC236}">
                  <a16:creationId xmlns:a16="http://schemas.microsoft.com/office/drawing/2014/main" id="{8CB4F47B-8722-8441-8BC6-2BF4EC5194D9}"/>
                </a:ext>
              </a:extLst>
            </p:cNvPr>
            <p:cNvSpPr/>
            <p:nvPr/>
          </p:nvSpPr>
          <p:spPr>
            <a:xfrm rot="5400000">
              <a:off x="1823007" y="3484442"/>
              <a:ext cx="1417320" cy="310896"/>
            </a:xfrm>
            <a:prstGeom prst="roundRect">
              <a:avLst/>
            </a:prstGeom>
            <a:solidFill>
              <a:srgbClr val="E5DBAD"/>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50" name="Rounded Rectangle 49">
              <a:extLst>
                <a:ext uri="{FF2B5EF4-FFF2-40B4-BE49-F238E27FC236}">
                  <a16:creationId xmlns:a16="http://schemas.microsoft.com/office/drawing/2014/main" id="{2C6F5D11-CFBC-E44A-8CE2-B71472CABC0F}"/>
                </a:ext>
              </a:extLst>
            </p:cNvPr>
            <p:cNvSpPr/>
            <p:nvPr/>
          </p:nvSpPr>
          <p:spPr>
            <a:xfrm rot="5400000">
              <a:off x="1420432" y="3484535"/>
              <a:ext cx="1413371" cy="306763"/>
            </a:xfrm>
            <a:prstGeom prst="roundRect">
              <a:avLst/>
            </a:prstGeom>
            <a:solidFill>
              <a:srgbClr val="7DB677"/>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51" name="Rounded Rectangle 50">
              <a:extLst>
                <a:ext uri="{FF2B5EF4-FFF2-40B4-BE49-F238E27FC236}">
                  <a16:creationId xmlns:a16="http://schemas.microsoft.com/office/drawing/2014/main" id="{39891797-4F05-6942-BA14-B6713F8D720A}"/>
                </a:ext>
              </a:extLst>
            </p:cNvPr>
            <p:cNvSpPr/>
            <p:nvPr/>
          </p:nvSpPr>
          <p:spPr>
            <a:xfrm rot="5400000">
              <a:off x="1016590" y="3484935"/>
              <a:ext cx="1395121" cy="306763"/>
            </a:xfrm>
            <a:prstGeom prst="roundRect">
              <a:avLst/>
            </a:prstGeom>
            <a:solidFill>
              <a:srgbClr val="86C2C4"/>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52" name="Rounded Rectangle 51">
              <a:extLst>
                <a:ext uri="{FF2B5EF4-FFF2-40B4-BE49-F238E27FC236}">
                  <a16:creationId xmlns:a16="http://schemas.microsoft.com/office/drawing/2014/main" id="{B505D2B8-F58B-DA4B-BFA3-C3FE9909F07E}"/>
                </a:ext>
              </a:extLst>
            </p:cNvPr>
            <p:cNvSpPr/>
            <p:nvPr/>
          </p:nvSpPr>
          <p:spPr>
            <a:xfrm rot="5400000">
              <a:off x="619053" y="3475410"/>
              <a:ext cx="1395120" cy="306763"/>
            </a:xfrm>
            <a:prstGeom prst="roundRect">
              <a:avLst/>
            </a:prstGeom>
            <a:solidFill>
              <a:srgbClr val="9FBED9"/>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ambria" panose="02040503050406030204" pitchFamily="18" charset="0"/>
              </a:endParaRPr>
            </a:p>
          </p:txBody>
        </p:sp>
        <p:grpSp>
          <p:nvGrpSpPr>
            <p:cNvPr id="53" name="Group 52">
              <a:extLst>
                <a:ext uri="{FF2B5EF4-FFF2-40B4-BE49-F238E27FC236}">
                  <a16:creationId xmlns:a16="http://schemas.microsoft.com/office/drawing/2014/main" id="{51984AFC-DCD9-1344-A010-D311782B95BB}"/>
                </a:ext>
              </a:extLst>
            </p:cNvPr>
            <p:cNvGrpSpPr/>
            <p:nvPr/>
          </p:nvGrpSpPr>
          <p:grpSpPr>
            <a:xfrm>
              <a:off x="838412" y="2945325"/>
              <a:ext cx="1904672" cy="1400209"/>
              <a:chOff x="2273663" y="1360078"/>
              <a:chExt cx="1904672" cy="1400209"/>
            </a:xfrm>
          </p:grpSpPr>
          <p:cxnSp>
            <p:nvCxnSpPr>
              <p:cNvPr id="54" name="Straight Connector 53">
                <a:extLst>
                  <a:ext uri="{FF2B5EF4-FFF2-40B4-BE49-F238E27FC236}">
                    <a16:creationId xmlns:a16="http://schemas.microsoft.com/office/drawing/2014/main" id="{31666C08-233D-114A-A997-A2C3BD87861E}"/>
                  </a:ext>
                </a:extLst>
              </p:cNvPr>
              <p:cNvCxnSpPr>
                <a:cxnSpLocks/>
              </p:cNvCxnSpPr>
              <p:nvPr/>
            </p:nvCxnSpPr>
            <p:spPr>
              <a:xfrm>
                <a:off x="3966158" y="1360078"/>
                <a:ext cx="0" cy="139927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0EC77E-B16E-C349-9034-44E727CFEA38}"/>
                  </a:ext>
                </a:extLst>
              </p:cNvPr>
              <p:cNvCxnSpPr>
                <a:cxnSpLocks/>
              </p:cNvCxnSpPr>
              <p:nvPr/>
            </p:nvCxnSpPr>
            <p:spPr>
              <a:xfrm>
                <a:off x="3562682" y="1360078"/>
                <a:ext cx="0" cy="139927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3F59E2-DB55-0F4A-AD55-88730DEDDA1A}"/>
                  </a:ext>
                </a:extLst>
              </p:cNvPr>
              <p:cNvCxnSpPr>
                <a:cxnSpLocks/>
              </p:cNvCxnSpPr>
              <p:nvPr/>
            </p:nvCxnSpPr>
            <p:spPr>
              <a:xfrm>
                <a:off x="3159205" y="1360078"/>
                <a:ext cx="0" cy="139927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0B2E30-6570-0642-A372-F5DE9B408D54}"/>
                  </a:ext>
                </a:extLst>
              </p:cNvPr>
              <p:cNvCxnSpPr>
                <a:cxnSpLocks/>
              </p:cNvCxnSpPr>
              <p:nvPr/>
            </p:nvCxnSpPr>
            <p:spPr>
              <a:xfrm>
                <a:off x="2755729" y="1360078"/>
                <a:ext cx="0" cy="139927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34F8C4A-B5AE-5F45-A189-A7F16550DC1D}"/>
                  </a:ext>
                </a:extLst>
              </p:cNvPr>
              <p:cNvCxnSpPr>
                <a:cxnSpLocks/>
              </p:cNvCxnSpPr>
              <p:nvPr/>
            </p:nvCxnSpPr>
            <p:spPr>
              <a:xfrm>
                <a:off x="2486695" y="1524059"/>
                <a:ext cx="169164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838DAC0-9BF5-5548-9694-A9419BB9122B}"/>
                  </a:ext>
                </a:extLst>
              </p:cNvPr>
              <p:cNvCxnSpPr>
                <a:cxnSpLocks/>
              </p:cNvCxnSpPr>
              <p:nvPr/>
            </p:nvCxnSpPr>
            <p:spPr>
              <a:xfrm flipV="1">
                <a:off x="2486554" y="1865822"/>
                <a:ext cx="1691640" cy="4026"/>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B0DE4FD-ED0D-2B4E-A582-D866C5A053E5}"/>
                  </a:ext>
                </a:extLst>
              </p:cNvPr>
              <p:cNvCxnSpPr>
                <a:cxnSpLocks/>
              </p:cNvCxnSpPr>
              <p:nvPr/>
            </p:nvCxnSpPr>
            <p:spPr>
              <a:xfrm>
                <a:off x="2485229" y="2220601"/>
                <a:ext cx="169164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2BE749-4E84-9848-A320-C7C7A80C0409}"/>
                  </a:ext>
                </a:extLst>
              </p:cNvPr>
              <p:cNvCxnSpPr>
                <a:cxnSpLocks/>
              </p:cNvCxnSpPr>
              <p:nvPr/>
            </p:nvCxnSpPr>
            <p:spPr>
              <a:xfrm>
                <a:off x="2486185" y="2569619"/>
                <a:ext cx="169164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8F6B029F-A1C8-1C42-A433-8D1587801EBA}"/>
                  </a:ext>
                </a:extLst>
              </p:cNvPr>
              <p:cNvGrpSpPr/>
              <p:nvPr/>
            </p:nvGrpSpPr>
            <p:grpSpPr>
              <a:xfrm>
                <a:off x="2637580" y="1414194"/>
                <a:ext cx="1440494" cy="1272246"/>
                <a:chOff x="2612180" y="1388794"/>
                <a:chExt cx="1440494" cy="1272246"/>
              </a:xfrm>
            </p:grpSpPr>
            <p:sp>
              <p:nvSpPr>
                <p:cNvPr id="64" name="Oval 63">
                  <a:extLst>
                    <a:ext uri="{FF2B5EF4-FFF2-40B4-BE49-F238E27FC236}">
                      <a16:creationId xmlns:a16="http://schemas.microsoft.com/office/drawing/2014/main" id="{69C48A3F-85AE-0842-B172-52AF6C1CD99A}"/>
                    </a:ext>
                  </a:extLst>
                </p:cNvPr>
                <p:cNvSpPr>
                  <a:spLocks noChangeAspect="1"/>
                </p:cNvSpPr>
                <p:nvPr/>
              </p:nvSpPr>
              <p:spPr>
                <a:xfrm>
                  <a:off x="3017121" y="1388794"/>
                  <a:ext cx="228600" cy="227929"/>
                </a:xfrm>
                <a:prstGeom prst="ellipse">
                  <a:avLst/>
                </a:prstGeom>
                <a:solidFill>
                  <a:srgbClr val="62B9BE"/>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5" name="Oval 64">
                  <a:extLst>
                    <a:ext uri="{FF2B5EF4-FFF2-40B4-BE49-F238E27FC236}">
                      <a16:creationId xmlns:a16="http://schemas.microsoft.com/office/drawing/2014/main" id="{4B798CA8-1070-8746-BD84-46301B48B381}"/>
                    </a:ext>
                  </a:extLst>
                </p:cNvPr>
                <p:cNvSpPr>
                  <a:spLocks noChangeAspect="1"/>
                </p:cNvSpPr>
                <p:nvPr/>
              </p:nvSpPr>
              <p:spPr>
                <a:xfrm>
                  <a:off x="3420598" y="1388794"/>
                  <a:ext cx="228600" cy="227929"/>
                </a:xfrm>
                <a:prstGeom prst="ellipse">
                  <a:avLst/>
                </a:prstGeom>
                <a:solidFill>
                  <a:srgbClr val="8AC58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6" name="Oval 65">
                  <a:extLst>
                    <a:ext uri="{FF2B5EF4-FFF2-40B4-BE49-F238E27FC236}">
                      <a16:creationId xmlns:a16="http://schemas.microsoft.com/office/drawing/2014/main" id="{E7E87A9E-5343-A246-858C-4783944500D6}"/>
                    </a:ext>
                  </a:extLst>
                </p:cNvPr>
                <p:cNvSpPr>
                  <a:spLocks noChangeAspect="1"/>
                </p:cNvSpPr>
                <p:nvPr/>
              </p:nvSpPr>
              <p:spPr>
                <a:xfrm>
                  <a:off x="3824074" y="1388794"/>
                  <a:ext cx="228600" cy="227929"/>
                </a:xfrm>
                <a:prstGeom prst="ellipse">
                  <a:avLst/>
                </a:prstGeom>
                <a:solidFill>
                  <a:srgbClr val="EDDC8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7" name="Oval 66">
                  <a:extLst>
                    <a:ext uri="{FF2B5EF4-FFF2-40B4-BE49-F238E27FC236}">
                      <a16:creationId xmlns:a16="http://schemas.microsoft.com/office/drawing/2014/main" id="{27491FF8-91AC-6F40-96DF-C68F2EAC77D5}"/>
                    </a:ext>
                  </a:extLst>
                </p:cNvPr>
                <p:cNvSpPr>
                  <a:spLocks noChangeAspect="1"/>
                </p:cNvSpPr>
                <p:nvPr/>
              </p:nvSpPr>
              <p:spPr>
                <a:xfrm>
                  <a:off x="2613646" y="1388794"/>
                  <a:ext cx="229273" cy="228600"/>
                </a:xfrm>
                <a:prstGeom prst="ellipse">
                  <a:avLst/>
                </a:prstGeom>
                <a:solidFill>
                  <a:srgbClr val="7DB0DE"/>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8" name="Oval 67">
                  <a:extLst>
                    <a:ext uri="{FF2B5EF4-FFF2-40B4-BE49-F238E27FC236}">
                      <a16:creationId xmlns:a16="http://schemas.microsoft.com/office/drawing/2014/main" id="{76BBFE03-4716-E84F-A740-04DC4ECB9EE8}"/>
                    </a:ext>
                  </a:extLst>
                </p:cNvPr>
                <p:cNvSpPr>
                  <a:spLocks noChangeAspect="1"/>
                </p:cNvSpPr>
                <p:nvPr/>
              </p:nvSpPr>
              <p:spPr>
                <a:xfrm>
                  <a:off x="3016980" y="1734583"/>
                  <a:ext cx="228600" cy="227929"/>
                </a:xfrm>
                <a:prstGeom prst="ellipse">
                  <a:avLst/>
                </a:prstGeom>
                <a:solidFill>
                  <a:srgbClr val="68BBBE"/>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9" name="Oval 68">
                  <a:extLst>
                    <a:ext uri="{FF2B5EF4-FFF2-40B4-BE49-F238E27FC236}">
                      <a16:creationId xmlns:a16="http://schemas.microsoft.com/office/drawing/2014/main" id="{7B186617-48D2-D948-BF98-0FA74A5A6D36}"/>
                    </a:ext>
                  </a:extLst>
                </p:cNvPr>
                <p:cNvSpPr>
                  <a:spLocks noChangeAspect="1"/>
                </p:cNvSpPr>
                <p:nvPr/>
              </p:nvSpPr>
              <p:spPr>
                <a:xfrm>
                  <a:off x="3420457" y="1734583"/>
                  <a:ext cx="228600" cy="227929"/>
                </a:xfrm>
                <a:prstGeom prst="ellipse">
                  <a:avLst/>
                </a:prstGeom>
                <a:solidFill>
                  <a:srgbClr val="99CC9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0" name="Oval 69">
                  <a:extLst>
                    <a:ext uri="{FF2B5EF4-FFF2-40B4-BE49-F238E27FC236}">
                      <a16:creationId xmlns:a16="http://schemas.microsoft.com/office/drawing/2014/main" id="{4685007E-6A80-8A4E-BBB2-56253D7576B8}"/>
                    </a:ext>
                  </a:extLst>
                </p:cNvPr>
                <p:cNvSpPr>
                  <a:spLocks noChangeAspect="1"/>
                </p:cNvSpPr>
                <p:nvPr/>
              </p:nvSpPr>
              <p:spPr>
                <a:xfrm>
                  <a:off x="3823933" y="1734583"/>
                  <a:ext cx="228600" cy="227929"/>
                </a:xfrm>
                <a:prstGeom prst="ellipse">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1" name="Oval 70">
                  <a:extLst>
                    <a:ext uri="{FF2B5EF4-FFF2-40B4-BE49-F238E27FC236}">
                      <a16:creationId xmlns:a16="http://schemas.microsoft.com/office/drawing/2014/main" id="{45EDAEC3-43A1-184C-988C-6BDCE805B604}"/>
                    </a:ext>
                  </a:extLst>
                </p:cNvPr>
                <p:cNvSpPr>
                  <a:spLocks noChangeAspect="1"/>
                </p:cNvSpPr>
                <p:nvPr/>
              </p:nvSpPr>
              <p:spPr>
                <a:xfrm>
                  <a:off x="2613504" y="1734583"/>
                  <a:ext cx="228600" cy="227929"/>
                </a:xfrm>
                <a:prstGeom prst="ellipse">
                  <a:avLst/>
                </a:prstGeom>
                <a:solidFill>
                  <a:srgbClr val="8DBAE4"/>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2" name="Oval 71">
                  <a:extLst>
                    <a:ext uri="{FF2B5EF4-FFF2-40B4-BE49-F238E27FC236}">
                      <a16:creationId xmlns:a16="http://schemas.microsoft.com/office/drawing/2014/main" id="{83AE7083-4710-2948-8FBC-DEB4B7EEEBD8}"/>
                    </a:ext>
                  </a:extLst>
                </p:cNvPr>
                <p:cNvSpPr>
                  <a:spLocks noChangeAspect="1"/>
                </p:cNvSpPr>
                <p:nvPr/>
              </p:nvSpPr>
              <p:spPr>
                <a:xfrm>
                  <a:off x="3015656" y="2084093"/>
                  <a:ext cx="228600" cy="227929"/>
                </a:xfrm>
                <a:prstGeom prst="ellipse">
                  <a:avLst/>
                </a:prstGeom>
                <a:solidFill>
                  <a:srgbClr val="7EC5C9"/>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3" name="Oval 72">
                  <a:extLst>
                    <a:ext uri="{FF2B5EF4-FFF2-40B4-BE49-F238E27FC236}">
                      <a16:creationId xmlns:a16="http://schemas.microsoft.com/office/drawing/2014/main" id="{634BFC26-D991-DF48-AFB4-F8A1737D50DA}"/>
                    </a:ext>
                  </a:extLst>
                </p:cNvPr>
                <p:cNvSpPr>
                  <a:spLocks noChangeAspect="1"/>
                </p:cNvSpPr>
                <p:nvPr/>
              </p:nvSpPr>
              <p:spPr>
                <a:xfrm>
                  <a:off x="3419133" y="2084093"/>
                  <a:ext cx="228600" cy="227929"/>
                </a:xfrm>
                <a:prstGeom prst="ellipse">
                  <a:avLst/>
                </a:prstGeom>
                <a:solidFill>
                  <a:srgbClr val="A4D29D"/>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4" name="Oval 73">
                  <a:extLst>
                    <a:ext uri="{FF2B5EF4-FFF2-40B4-BE49-F238E27FC236}">
                      <a16:creationId xmlns:a16="http://schemas.microsoft.com/office/drawing/2014/main" id="{FB797A49-4F37-1B43-ABD6-51FB89BD3A25}"/>
                    </a:ext>
                  </a:extLst>
                </p:cNvPr>
                <p:cNvSpPr>
                  <a:spLocks noChangeAspect="1"/>
                </p:cNvSpPr>
                <p:nvPr/>
              </p:nvSpPr>
              <p:spPr>
                <a:xfrm>
                  <a:off x="3822609" y="2084093"/>
                  <a:ext cx="228600" cy="227929"/>
                </a:xfrm>
                <a:prstGeom prst="ellipse">
                  <a:avLst/>
                </a:prstGeom>
                <a:solidFill>
                  <a:srgbClr val="F2E7A5"/>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5" name="Oval 74">
                  <a:extLst>
                    <a:ext uri="{FF2B5EF4-FFF2-40B4-BE49-F238E27FC236}">
                      <a16:creationId xmlns:a16="http://schemas.microsoft.com/office/drawing/2014/main" id="{A0CF9792-4094-3B45-92E8-C5B72C549D52}"/>
                    </a:ext>
                  </a:extLst>
                </p:cNvPr>
                <p:cNvSpPr>
                  <a:spLocks noChangeAspect="1"/>
                </p:cNvSpPr>
                <p:nvPr/>
              </p:nvSpPr>
              <p:spPr>
                <a:xfrm>
                  <a:off x="2612180" y="2084093"/>
                  <a:ext cx="228600" cy="227929"/>
                </a:xfrm>
                <a:prstGeom prst="ellipse">
                  <a:avLst/>
                </a:prstGeom>
                <a:solidFill>
                  <a:srgbClr val="9EC6E6"/>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6" name="Oval 75">
                  <a:extLst>
                    <a:ext uri="{FF2B5EF4-FFF2-40B4-BE49-F238E27FC236}">
                      <a16:creationId xmlns:a16="http://schemas.microsoft.com/office/drawing/2014/main" id="{F64B35DD-292A-A647-B1FD-156D335C5C1B}"/>
                    </a:ext>
                  </a:extLst>
                </p:cNvPr>
                <p:cNvSpPr>
                  <a:spLocks noChangeAspect="1"/>
                </p:cNvSpPr>
                <p:nvPr/>
              </p:nvSpPr>
              <p:spPr>
                <a:xfrm>
                  <a:off x="3016612" y="2433111"/>
                  <a:ext cx="228600" cy="227929"/>
                </a:xfrm>
                <a:prstGeom prst="ellipse">
                  <a:avLst/>
                </a:prstGeom>
                <a:solidFill>
                  <a:srgbClr val="8DCECE"/>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7" name="Oval 76">
                  <a:extLst>
                    <a:ext uri="{FF2B5EF4-FFF2-40B4-BE49-F238E27FC236}">
                      <a16:creationId xmlns:a16="http://schemas.microsoft.com/office/drawing/2014/main" id="{E81F99BA-F3B0-0B4E-AEAC-4FB3820A6686}"/>
                    </a:ext>
                  </a:extLst>
                </p:cNvPr>
                <p:cNvSpPr>
                  <a:spLocks noChangeAspect="1"/>
                </p:cNvSpPr>
                <p:nvPr/>
              </p:nvSpPr>
              <p:spPr>
                <a:xfrm>
                  <a:off x="3420089" y="2433111"/>
                  <a:ext cx="228600" cy="227929"/>
                </a:xfrm>
                <a:prstGeom prst="ellipse">
                  <a:avLst/>
                </a:prstGeom>
                <a:solidFill>
                  <a:srgbClr val="B1DAAB"/>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8" name="Oval 77">
                  <a:extLst>
                    <a:ext uri="{FF2B5EF4-FFF2-40B4-BE49-F238E27FC236}">
                      <a16:creationId xmlns:a16="http://schemas.microsoft.com/office/drawing/2014/main" id="{F8F26717-74BF-7344-9D65-75549AABA764}"/>
                    </a:ext>
                  </a:extLst>
                </p:cNvPr>
                <p:cNvSpPr>
                  <a:spLocks noChangeAspect="1"/>
                </p:cNvSpPr>
                <p:nvPr/>
              </p:nvSpPr>
              <p:spPr>
                <a:xfrm>
                  <a:off x="3823565" y="2433111"/>
                  <a:ext cx="228600" cy="227929"/>
                </a:xfrm>
                <a:prstGeom prst="ellipse">
                  <a:avLst/>
                </a:prstGeom>
                <a:solidFill>
                  <a:srgbClr val="F7EDB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9" name="Oval 78">
                  <a:extLst>
                    <a:ext uri="{FF2B5EF4-FFF2-40B4-BE49-F238E27FC236}">
                      <a16:creationId xmlns:a16="http://schemas.microsoft.com/office/drawing/2014/main" id="{58ACAAF1-12F0-AE4B-AB03-8C15C1255D66}"/>
                    </a:ext>
                  </a:extLst>
                </p:cNvPr>
                <p:cNvSpPr>
                  <a:spLocks noChangeAspect="1"/>
                </p:cNvSpPr>
                <p:nvPr/>
              </p:nvSpPr>
              <p:spPr>
                <a:xfrm>
                  <a:off x="2613136" y="2433111"/>
                  <a:ext cx="228600" cy="227929"/>
                </a:xfrm>
                <a:prstGeom prst="ellipse">
                  <a:avLst/>
                </a:prstGeom>
                <a:solidFill>
                  <a:srgbClr val="AECEEA"/>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rgbClr val="EDDC82"/>
                    </a:solidFill>
                    <a:latin typeface="Cambria" panose="02040503050406030204" pitchFamily="18" charset="0"/>
                    <a:cs typeface="Arial" panose="020B0604020202020204" pitchFamily="34" charset="0"/>
                  </a:endParaRPr>
                </a:p>
              </p:txBody>
            </p:sp>
          </p:grpSp>
          <p:sp>
            <p:nvSpPr>
              <p:cNvPr id="63" name="Rounded Rectangle 62">
                <a:extLst>
                  <a:ext uri="{FF2B5EF4-FFF2-40B4-BE49-F238E27FC236}">
                    <a16:creationId xmlns:a16="http://schemas.microsoft.com/office/drawing/2014/main" id="{3249002E-FEA7-F945-82C1-C72BC5E38C59}"/>
                  </a:ext>
                </a:extLst>
              </p:cNvPr>
              <p:cNvSpPr/>
              <p:nvPr/>
            </p:nvSpPr>
            <p:spPr>
              <a:xfrm rot="5400000" flipH="1" flipV="1">
                <a:off x="1689662" y="1949169"/>
                <a:ext cx="1395119" cy="227118"/>
              </a:xfrm>
              <a:prstGeom prst="roundRect">
                <a:avLst/>
              </a:prstGeom>
              <a:solidFill>
                <a:schemeClr val="bg1"/>
              </a:solidFill>
              <a:ln w="190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latin typeface="Cambria" panose="02040503050406030204" pitchFamily="18" charset="0"/>
                    <a:cs typeface="Arial" panose="020B0604020202020204" pitchFamily="34" charset="0"/>
                  </a:rPr>
                  <a:t>Row  Decoder</a:t>
                </a:r>
              </a:p>
            </p:txBody>
          </p:sp>
        </p:grpSp>
        <p:sp>
          <p:nvSpPr>
            <p:cNvPr id="80" name="Rectangle 79">
              <a:extLst>
                <a:ext uri="{FF2B5EF4-FFF2-40B4-BE49-F238E27FC236}">
                  <a16:creationId xmlns:a16="http://schemas.microsoft.com/office/drawing/2014/main" id="{ECFDA4A4-A5FB-D443-B14A-83725EA2169C}"/>
                </a:ext>
              </a:extLst>
            </p:cNvPr>
            <p:cNvSpPr/>
            <p:nvPr/>
          </p:nvSpPr>
          <p:spPr>
            <a:xfrm>
              <a:off x="465576" y="2389889"/>
              <a:ext cx="3019745" cy="369332"/>
            </a:xfrm>
            <a:prstGeom prst="rect">
              <a:avLst/>
            </a:prstGeom>
          </p:spPr>
          <p:txBody>
            <a:bodyPr wrap="square">
              <a:spAutoFit/>
            </a:bodyPr>
            <a:lstStyle/>
            <a:p>
              <a:r>
                <a:rPr lang="en-US" dirty="0">
                  <a:latin typeface="Cambria" panose="02040503050406030204" pitchFamily="18" charset="0"/>
                  <a:cs typeface="Arial" panose="020B0604020202020204" pitchFamily="34" charset="0"/>
                </a:rPr>
                <a:t>most significant bit (MSB)</a:t>
              </a:r>
            </a:p>
          </p:txBody>
        </p:sp>
        <p:sp>
          <p:nvSpPr>
            <p:cNvPr id="81" name="Rectangle 80">
              <a:extLst>
                <a:ext uri="{FF2B5EF4-FFF2-40B4-BE49-F238E27FC236}">
                  <a16:creationId xmlns:a16="http://schemas.microsoft.com/office/drawing/2014/main" id="{DC2D5FDB-77A7-2C49-9045-475B975C902C}"/>
                </a:ext>
              </a:extLst>
            </p:cNvPr>
            <p:cNvSpPr/>
            <p:nvPr/>
          </p:nvSpPr>
          <p:spPr>
            <a:xfrm>
              <a:off x="571780" y="4606860"/>
              <a:ext cx="3019743" cy="369332"/>
            </a:xfrm>
            <a:prstGeom prst="rect">
              <a:avLst/>
            </a:prstGeom>
          </p:spPr>
          <p:txBody>
            <a:bodyPr wrap="square">
              <a:spAutoFit/>
            </a:bodyPr>
            <a:lstStyle/>
            <a:p>
              <a:r>
                <a:rPr lang="en-US" dirty="0">
                  <a:latin typeface="Cambria" panose="02040503050406030204" pitchFamily="18" charset="0"/>
                  <a:cs typeface="Arial" panose="020B0604020202020204" pitchFamily="34" charset="0"/>
                </a:rPr>
                <a:t>least significant bit (LSB)</a:t>
              </a:r>
            </a:p>
          </p:txBody>
        </p:sp>
        <p:cxnSp>
          <p:nvCxnSpPr>
            <p:cNvPr id="82" name="Curved Connector 81">
              <a:extLst>
                <a:ext uri="{FF2B5EF4-FFF2-40B4-BE49-F238E27FC236}">
                  <a16:creationId xmlns:a16="http://schemas.microsoft.com/office/drawing/2014/main" id="{FB0562C0-87A3-3446-B0F6-6889A62C166F}"/>
                </a:ext>
              </a:extLst>
            </p:cNvPr>
            <p:cNvCxnSpPr>
              <a:cxnSpLocks/>
            </p:cNvCxnSpPr>
            <p:nvPr/>
          </p:nvCxnSpPr>
          <p:spPr>
            <a:xfrm rot="16200000" flipH="1">
              <a:off x="2216212" y="2755923"/>
              <a:ext cx="263300" cy="169617"/>
            </a:xfrm>
            <a:prstGeom prst="curvedConnector3">
              <a:avLst>
                <a:gd name="adj1" fmla="val 50000"/>
              </a:avLst>
            </a:prstGeom>
            <a:ln w="1905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FF2B5EF4-FFF2-40B4-BE49-F238E27FC236}">
                  <a16:creationId xmlns:a16="http://schemas.microsoft.com/office/drawing/2014/main" id="{C1548052-EC1D-6A40-9820-BE5AFDCDC10E}"/>
                </a:ext>
              </a:extLst>
            </p:cNvPr>
            <p:cNvCxnSpPr>
              <a:cxnSpLocks/>
            </p:cNvCxnSpPr>
            <p:nvPr/>
          </p:nvCxnSpPr>
          <p:spPr>
            <a:xfrm rot="5400000" flipH="1" flipV="1">
              <a:off x="2143672" y="4366797"/>
              <a:ext cx="373965" cy="215007"/>
            </a:xfrm>
            <a:prstGeom prst="curvedConnector3">
              <a:avLst>
                <a:gd name="adj1" fmla="val 50000"/>
              </a:avLst>
            </a:prstGeom>
            <a:ln w="1905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13175D2-0967-DA47-8432-0061046AA52B}"/>
                </a:ext>
              </a:extLst>
            </p:cNvPr>
            <p:cNvCxnSpPr>
              <a:cxnSpLocks/>
            </p:cNvCxnSpPr>
            <p:nvPr/>
          </p:nvCxnSpPr>
          <p:spPr>
            <a:xfrm flipV="1">
              <a:off x="2808126" y="3045735"/>
              <a:ext cx="0" cy="8496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9" name="Straight Connector 88">
            <a:extLst>
              <a:ext uri="{FF2B5EF4-FFF2-40B4-BE49-F238E27FC236}">
                <a16:creationId xmlns:a16="http://schemas.microsoft.com/office/drawing/2014/main" id="{B0ED1467-6AF3-2A48-B248-9DC61E503E2F}"/>
              </a:ext>
            </a:extLst>
          </p:cNvPr>
          <p:cNvCxnSpPr>
            <a:cxnSpLocks/>
          </p:cNvCxnSpPr>
          <p:nvPr/>
        </p:nvCxnSpPr>
        <p:spPr>
          <a:xfrm>
            <a:off x="4389470" y="1701890"/>
            <a:ext cx="0" cy="4552903"/>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CD8217C0-069C-234D-99D3-BB6E688D12C1}"/>
              </a:ext>
            </a:extLst>
          </p:cNvPr>
          <p:cNvGrpSpPr/>
          <p:nvPr/>
        </p:nvGrpSpPr>
        <p:grpSpPr>
          <a:xfrm>
            <a:off x="5657622" y="2621117"/>
            <a:ext cx="2408618" cy="1580939"/>
            <a:chOff x="5132496" y="2349165"/>
            <a:chExt cx="3291001" cy="2191573"/>
          </a:xfrm>
        </p:grpSpPr>
        <p:sp>
          <p:nvSpPr>
            <p:cNvPr id="91" name="Rounded Rectangle 90">
              <a:extLst>
                <a:ext uri="{FF2B5EF4-FFF2-40B4-BE49-F238E27FC236}">
                  <a16:creationId xmlns:a16="http://schemas.microsoft.com/office/drawing/2014/main" id="{2F8B2480-4393-394C-8958-EF09D439B1CB}"/>
                </a:ext>
              </a:extLst>
            </p:cNvPr>
            <p:cNvSpPr/>
            <p:nvPr/>
          </p:nvSpPr>
          <p:spPr>
            <a:xfrm>
              <a:off x="5132496" y="2349165"/>
              <a:ext cx="3291001" cy="2191573"/>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92" name="Group 91">
              <a:extLst>
                <a:ext uri="{FF2B5EF4-FFF2-40B4-BE49-F238E27FC236}">
                  <a16:creationId xmlns:a16="http://schemas.microsoft.com/office/drawing/2014/main" id="{F4BCCB2E-1A19-7642-B16B-3AFB13E12052}"/>
                </a:ext>
              </a:extLst>
            </p:cNvPr>
            <p:cNvGrpSpPr/>
            <p:nvPr/>
          </p:nvGrpSpPr>
          <p:grpSpPr>
            <a:xfrm>
              <a:off x="5226937" y="2702786"/>
              <a:ext cx="3101189" cy="1390153"/>
              <a:chOff x="2374448" y="4500155"/>
              <a:chExt cx="1728339" cy="774753"/>
            </a:xfrm>
          </p:grpSpPr>
          <p:grpSp>
            <p:nvGrpSpPr>
              <p:cNvPr id="93" name="Group 92">
                <a:extLst>
                  <a:ext uri="{FF2B5EF4-FFF2-40B4-BE49-F238E27FC236}">
                    <a16:creationId xmlns:a16="http://schemas.microsoft.com/office/drawing/2014/main" id="{BEE791C5-435D-FA40-A2CB-C0BD55392076}"/>
                  </a:ext>
                </a:extLst>
              </p:cNvPr>
              <p:cNvGrpSpPr/>
              <p:nvPr/>
            </p:nvGrpSpPr>
            <p:grpSpPr>
              <a:xfrm>
                <a:off x="3493108" y="4877423"/>
                <a:ext cx="360464" cy="69048"/>
                <a:chOff x="4793112" y="4167661"/>
                <a:chExt cx="360464" cy="69048"/>
              </a:xfrm>
            </p:grpSpPr>
            <p:cxnSp>
              <p:nvCxnSpPr>
                <p:cNvPr id="108" name="Straight Connector 107">
                  <a:extLst>
                    <a:ext uri="{FF2B5EF4-FFF2-40B4-BE49-F238E27FC236}">
                      <a16:creationId xmlns:a16="http://schemas.microsoft.com/office/drawing/2014/main" id="{256CB30A-B175-3F41-A159-7C6B2D02425F}"/>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Flowchart: Connector 11">
                  <a:extLst>
                    <a:ext uri="{FF2B5EF4-FFF2-40B4-BE49-F238E27FC236}">
                      <a16:creationId xmlns:a16="http://schemas.microsoft.com/office/drawing/2014/main" id="{25FAC7E5-A244-5B44-A3A1-D3EAB8E070DE}"/>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94" name="Group 93">
                <a:extLst>
                  <a:ext uri="{FF2B5EF4-FFF2-40B4-BE49-F238E27FC236}">
                    <a16:creationId xmlns:a16="http://schemas.microsoft.com/office/drawing/2014/main" id="{65A3DF85-9482-E344-A376-611852AD15D1}"/>
                  </a:ext>
                </a:extLst>
              </p:cNvPr>
              <p:cNvGrpSpPr/>
              <p:nvPr/>
            </p:nvGrpSpPr>
            <p:grpSpPr>
              <a:xfrm>
                <a:off x="2407175" y="4532111"/>
                <a:ext cx="640784" cy="188681"/>
                <a:chOff x="3566331" y="3827728"/>
                <a:chExt cx="640784" cy="188681"/>
              </a:xfrm>
            </p:grpSpPr>
            <p:cxnSp>
              <p:nvCxnSpPr>
                <p:cNvPr id="105" name="Straight Connector 104">
                  <a:extLst>
                    <a:ext uri="{FF2B5EF4-FFF2-40B4-BE49-F238E27FC236}">
                      <a16:creationId xmlns:a16="http://schemas.microsoft.com/office/drawing/2014/main" id="{9A5E572D-0D85-AE46-8F5C-74537BAD004E}"/>
                    </a:ext>
                  </a:extLst>
                </p:cNvPr>
                <p:cNvCxnSpPr/>
                <p:nvPr/>
              </p:nvCxnSpPr>
              <p:spPr>
                <a:xfrm flipH="1">
                  <a:off x="3861872" y="3935947"/>
                  <a:ext cx="345243" cy="0"/>
                </a:xfrm>
                <a:prstGeom prst="line">
                  <a:avLst/>
                </a:prstGeom>
                <a:solidFill>
                  <a:schemeClr val="tx1"/>
                </a:solidFill>
                <a:ln w="25400" cap="flat" cmpd="sng" algn="ctr">
                  <a:solidFill>
                    <a:schemeClr val="tx1"/>
                  </a:solidFill>
                  <a:prstDash val="solid"/>
                </a:ln>
                <a:effectLst/>
              </p:spPr>
            </p:cxnSp>
            <p:sp>
              <p:nvSpPr>
                <p:cNvPr id="106" name="Flowchart: Connector 8">
                  <a:extLst>
                    <a:ext uri="{FF2B5EF4-FFF2-40B4-BE49-F238E27FC236}">
                      <a16:creationId xmlns:a16="http://schemas.microsoft.com/office/drawing/2014/main" id="{D5748731-2FFF-1948-B38B-EA2203B7681D}"/>
                    </a:ext>
                  </a:extLst>
                </p:cNvPr>
                <p:cNvSpPr/>
                <p:nvPr/>
              </p:nvSpPr>
              <p:spPr>
                <a:xfrm>
                  <a:off x="3792823" y="3901423"/>
                  <a:ext cx="69049"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07" name="Rectangle 106">
                  <a:extLst>
                    <a:ext uri="{FF2B5EF4-FFF2-40B4-BE49-F238E27FC236}">
                      <a16:creationId xmlns:a16="http://schemas.microsoft.com/office/drawing/2014/main" id="{0E9BD3F8-A763-4D41-88FA-BD199D9D18A3}"/>
                    </a:ext>
                  </a:extLst>
                </p:cNvPr>
                <p:cNvSpPr/>
                <p:nvPr/>
              </p:nvSpPr>
              <p:spPr>
                <a:xfrm>
                  <a:off x="3566331" y="3827728"/>
                  <a:ext cx="177067" cy="18868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grpSp>
          <p:grpSp>
            <p:nvGrpSpPr>
              <p:cNvPr id="95" name="Group 94">
                <a:extLst>
                  <a:ext uri="{FF2B5EF4-FFF2-40B4-BE49-F238E27FC236}">
                    <a16:creationId xmlns:a16="http://schemas.microsoft.com/office/drawing/2014/main" id="{4E9685E2-A40C-7D47-9CA2-69EAAAC3CA34}"/>
                  </a:ext>
                </a:extLst>
              </p:cNvPr>
              <p:cNvGrpSpPr/>
              <p:nvPr/>
            </p:nvGrpSpPr>
            <p:grpSpPr>
              <a:xfrm>
                <a:off x="2396948" y="4808615"/>
                <a:ext cx="651011" cy="188681"/>
                <a:chOff x="3556104" y="4200874"/>
                <a:chExt cx="651011" cy="188681"/>
              </a:xfrm>
            </p:grpSpPr>
            <p:cxnSp>
              <p:nvCxnSpPr>
                <p:cNvPr id="102" name="Straight Connector 101">
                  <a:extLst>
                    <a:ext uri="{FF2B5EF4-FFF2-40B4-BE49-F238E27FC236}">
                      <a16:creationId xmlns:a16="http://schemas.microsoft.com/office/drawing/2014/main" id="{E7E9EB84-D0C5-8946-BA38-F5B928D77408}"/>
                    </a:ext>
                  </a:extLst>
                </p:cNvPr>
                <p:cNvCxnSpPr/>
                <p:nvPr/>
              </p:nvCxnSpPr>
              <p:spPr>
                <a:xfrm flipH="1">
                  <a:off x="3861872" y="4304206"/>
                  <a:ext cx="345243" cy="0"/>
                </a:xfrm>
                <a:prstGeom prst="line">
                  <a:avLst/>
                </a:prstGeom>
                <a:solidFill>
                  <a:schemeClr val="tx1"/>
                </a:solidFill>
                <a:ln w="25400" cap="flat" cmpd="sng" algn="ctr">
                  <a:solidFill>
                    <a:schemeClr val="tx1"/>
                  </a:solidFill>
                  <a:prstDash val="solid"/>
                </a:ln>
                <a:effectLst/>
              </p:spPr>
            </p:cxnSp>
            <p:sp>
              <p:nvSpPr>
                <p:cNvPr id="103" name="Flowchart: Connector 9">
                  <a:extLst>
                    <a:ext uri="{FF2B5EF4-FFF2-40B4-BE49-F238E27FC236}">
                      <a16:creationId xmlns:a16="http://schemas.microsoft.com/office/drawing/2014/main" id="{DBB05C82-B171-1F4E-8B1B-0344E0C85FE1}"/>
                    </a:ext>
                  </a:extLst>
                </p:cNvPr>
                <p:cNvSpPr/>
                <p:nvPr/>
              </p:nvSpPr>
              <p:spPr>
                <a:xfrm>
                  <a:off x="3800251" y="4269682"/>
                  <a:ext cx="69049"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04" name="Rectangle 103">
                  <a:extLst>
                    <a:ext uri="{FF2B5EF4-FFF2-40B4-BE49-F238E27FC236}">
                      <a16:creationId xmlns:a16="http://schemas.microsoft.com/office/drawing/2014/main" id="{225F5B4E-F1CD-CC45-B42D-133A8808817D}"/>
                    </a:ext>
                  </a:extLst>
                </p:cNvPr>
                <p:cNvSpPr/>
                <p:nvPr/>
              </p:nvSpPr>
              <p:spPr>
                <a:xfrm>
                  <a:off x="3556104" y="4200874"/>
                  <a:ext cx="177067" cy="18868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grpSp>
          <p:sp>
            <p:nvSpPr>
              <p:cNvPr id="96" name="Rectangle 95">
                <a:extLst>
                  <a:ext uri="{FF2B5EF4-FFF2-40B4-BE49-F238E27FC236}">
                    <a16:creationId xmlns:a16="http://schemas.microsoft.com/office/drawing/2014/main" id="{8FC226C0-6844-C74A-9FD6-83BBFDDA7483}"/>
                  </a:ext>
                </a:extLst>
              </p:cNvPr>
              <p:cNvSpPr/>
              <p:nvPr/>
            </p:nvSpPr>
            <p:spPr>
              <a:xfrm>
                <a:off x="3818407" y="4780569"/>
                <a:ext cx="284380" cy="1886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grpSp>
            <p:nvGrpSpPr>
              <p:cNvPr id="97" name="Group 96">
                <a:extLst>
                  <a:ext uri="{FF2B5EF4-FFF2-40B4-BE49-F238E27FC236}">
                    <a16:creationId xmlns:a16="http://schemas.microsoft.com/office/drawing/2014/main" id="{A5D0E016-9520-6E4A-8F2B-339052BEB2A4}"/>
                  </a:ext>
                </a:extLst>
              </p:cNvPr>
              <p:cNvGrpSpPr/>
              <p:nvPr/>
            </p:nvGrpSpPr>
            <p:grpSpPr>
              <a:xfrm>
                <a:off x="2374448" y="5084569"/>
                <a:ext cx="649439" cy="188681"/>
                <a:chOff x="3541773" y="4616424"/>
                <a:chExt cx="649439" cy="188681"/>
              </a:xfrm>
            </p:grpSpPr>
            <p:sp>
              <p:nvSpPr>
                <p:cNvPr id="99" name="Flowchart: Connector 9">
                  <a:extLst>
                    <a:ext uri="{FF2B5EF4-FFF2-40B4-BE49-F238E27FC236}">
                      <a16:creationId xmlns:a16="http://schemas.microsoft.com/office/drawing/2014/main" id="{D3DE8B3D-3F4F-D840-A626-1EB5C0D6BD78}"/>
                    </a:ext>
                  </a:extLst>
                </p:cNvPr>
                <p:cNvSpPr/>
                <p:nvPr/>
              </p:nvSpPr>
              <p:spPr>
                <a:xfrm>
                  <a:off x="3800250" y="4671824"/>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00" name="Rectangle 99">
                  <a:extLst>
                    <a:ext uri="{FF2B5EF4-FFF2-40B4-BE49-F238E27FC236}">
                      <a16:creationId xmlns:a16="http://schemas.microsoft.com/office/drawing/2014/main" id="{B6146C27-D3A0-6745-A3F3-BEB99E133328}"/>
                    </a:ext>
                  </a:extLst>
                </p:cNvPr>
                <p:cNvSpPr/>
                <p:nvPr/>
              </p:nvSpPr>
              <p:spPr>
                <a:xfrm>
                  <a:off x="3541773" y="4616424"/>
                  <a:ext cx="237817" cy="1886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01" name="Straight Connector 100">
                  <a:extLst>
                    <a:ext uri="{FF2B5EF4-FFF2-40B4-BE49-F238E27FC236}">
                      <a16:creationId xmlns:a16="http://schemas.microsoft.com/office/drawing/2014/main" id="{11989D48-B9A3-674F-A088-39FBBF3103CD}"/>
                    </a:ext>
                  </a:extLst>
                </p:cNvPr>
                <p:cNvCxnSpPr/>
                <p:nvPr/>
              </p:nvCxnSpPr>
              <p:spPr>
                <a:xfrm flipH="1">
                  <a:off x="3845969" y="4715418"/>
                  <a:ext cx="345243" cy="0"/>
                </a:xfrm>
                <a:prstGeom prst="line">
                  <a:avLst/>
                </a:prstGeom>
                <a:solidFill>
                  <a:schemeClr val="tx1"/>
                </a:solidFill>
                <a:ln w="25400" cap="flat" cmpd="sng" algn="ctr">
                  <a:solidFill>
                    <a:schemeClr val="tx1"/>
                  </a:solidFill>
                  <a:prstDash val="solid"/>
                </a:ln>
                <a:effectLst/>
              </p:spPr>
            </p:cxnSp>
          </p:grpSp>
          <p:sp>
            <p:nvSpPr>
              <p:cNvPr id="98" name="Oval 97">
                <a:extLst>
                  <a:ext uri="{FF2B5EF4-FFF2-40B4-BE49-F238E27FC236}">
                    <a16:creationId xmlns:a16="http://schemas.microsoft.com/office/drawing/2014/main" id="{BB2C9386-CBD4-9C4E-9B9A-A95335A58DA2}"/>
                  </a:ext>
                </a:extLst>
              </p:cNvPr>
              <p:cNvSpPr/>
              <p:nvPr/>
            </p:nvSpPr>
            <p:spPr>
              <a:xfrm>
                <a:off x="2834830" y="4500155"/>
                <a:ext cx="774753" cy="77475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mbria" panose="02040503050406030204" pitchFamily="18" charset="0"/>
                  </a:rPr>
                  <a:t>MAJ</a:t>
                </a:r>
              </a:p>
            </p:txBody>
          </p:sp>
        </p:grpSp>
      </p:grpSp>
      <p:sp>
        <p:nvSpPr>
          <p:cNvPr id="110" name="Rectangle 109">
            <a:extLst>
              <a:ext uri="{FF2B5EF4-FFF2-40B4-BE49-F238E27FC236}">
                <a16:creationId xmlns:a16="http://schemas.microsoft.com/office/drawing/2014/main" id="{AA6A849E-E7C4-6044-A431-4EECF15AAC88}"/>
              </a:ext>
            </a:extLst>
          </p:cNvPr>
          <p:cNvSpPr/>
          <p:nvPr/>
        </p:nvSpPr>
        <p:spPr>
          <a:xfrm>
            <a:off x="4866068" y="1701934"/>
            <a:ext cx="3947940" cy="400110"/>
          </a:xfrm>
          <a:prstGeom prst="rect">
            <a:avLst/>
          </a:prstGeom>
        </p:spPr>
        <p:txBody>
          <a:bodyPr wrap="none">
            <a:spAutoFit/>
          </a:bodyPr>
          <a:lstStyle/>
          <a:p>
            <a:pPr lvl="0" algn="ctr">
              <a:defRPr/>
            </a:pPr>
            <a:r>
              <a:rPr lang="en-US" sz="2000" b="1" dirty="0">
                <a:solidFill>
                  <a:schemeClr val="accent1">
                    <a:lumMod val="75000"/>
                  </a:schemeClr>
                </a:solidFill>
                <a:latin typeface="Cambria" panose="02040503050406030204" pitchFamily="18" charset="0"/>
                <a:cs typeface="Arial" panose="020B0604020202020204" pitchFamily="34" charset="0"/>
              </a:rPr>
              <a:t>(2) Majority-based computation</a:t>
            </a:r>
          </a:p>
        </p:txBody>
      </p:sp>
      <p:sp>
        <p:nvSpPr>
          <p:cNvPr id="111" name="Rectangle 110">
            <a:extLst>
              <a:ext uri="{FF2B5EF4-FFF2-40B4-BE49-F238E27FC236}">
                <a16:creationId xmlns:a16="http://schemas.microsoft.com/office/drawing/2014/main" id="{A5DB2E84-A5F8-4E4E-AD4F-1B7C5E79DD8F}"/>
              </a:ext>
            </a:extLst>
          </p:cNvPr>
          <p:cNvSpPr/>
          <p:nvPr/>
        </p:nvSpPr>
        <p:spPr>
          <a:xfrm>
            <a:off x="414384" y="4948497"/>
            <a:ext cx="3975086" cy="1446550"/>
          </a:xfrm>
          <a:prstGeom prst="rect">
            <a:avLst/>
          </a:prstGeom>
        </p:spPr>
        <p:txBody>
          <a:bodyPr wrap="square">
            <a:spAutoFit/>
          </a:bodyPr>
          <a:lstStyle/>
          <a:p>
            <a:r>
              <a:rPr lang="en-US" sz="2000" b="1" dirty="0">
                <a:latin typeface="Cambria" panose="02040503050406030204" pitchFamily="18" charset="0"/>
                <a:cs typeface="Arial" panose="020B0604020202020204" pitchFamily="34" charset="0"/>
              </a:rPr>
              <a:t>Pros</a:t>
            </a:r>
            <a:r>
              <a:rPr lang="en-US" sz="2000" b="1" dirty="0">
                <a:solidFill>
                  <a:srgbClr val="C00000"/>
                </a:solidFill>
                <a:latin typeface="Cambria" panose="02040503050406030204" pitchFamily="18" charset="0"/>
                <a:cs typeface="Arial" panose="020B0604020202020204" pitchFamily="34" charset="0"/>
              </a:rPr>
              <a:t> </a:t>
            </a:r>
            <a:r>
              <a:rPr lang="en-US" sz="2000" b="1" dirty="0">
                <a:latin typeface="Cambria" panose="02040503050406030204" pitchFamily="18" charset="0"/>
                <a:cs typeface="Arial" panose="020B0604020202020204" pitchFamily="34" charset="0"/>
              </a:rPr>
              <a:t>compared to the conventional</a:t>
            </a:r>
            <a:r>
              <a:rPr lang="en-US" sz="2000" b="1" dirty="0">
                <a:solidFill>
                  <a:srgbClr val="C00000"/>
                </a:solidFill>
                <a:latin typeface="Cambria" panose="02040503050406030204" pitchFamily="18" charset="0"/>
                <a:cs typeface="Arial" panose="020B0604020202020204" pitchFamily="34" charset="0"/>
              </a:rPr>
              <a:t> horizontal layout:</a:t>
            </a:r>
          </a:p>
          <a:p>
            <a:endParaRPr lang="en-US" sz="800" b="1" dirty="0">
              <a:solidFill>
                <a:srgbClr val="C00000"/>
              </a:solidFill>
              <a:latin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US" sz="2000" dirty="0">
                <a:solidFill>
                  <a:schemeClr val="accent6">
                    <a:lumMod val="75000"/>
                  </a:schemeClr>
                </a:solidFill>
                <a:latin typeface="Cambria" panose="02040503050406030204" pitchFamily="18" charset="0"/>
                <a:cs typeface="Arial" panose="020B0604020202020204" pitchFamily="34" charset="0"/>
              </a:rPr>
              <a:t>Implicit shift operation</a:t>
            </a:r>
          </a:p>
          <a:p>
            <a:pPr marL="342900" indent="-342900">
              <a:buFont typeface="Arial" panose="020B0604020202020204" pitchFamily="34" charset="0"/>
              <a:buChar char="•"/>
            </a:pPr>
            <a:r>
              <a:rPr lang="en-US" sz="2000" dirty="0">
                <a:solidFill>
                  <a:schemeClr val="accent6">
                    <a:lumMod val="75000"/>
                  </a:schemeClr>
                </a:solidFill>
                <a:latin typeface="Cambria" panose="02040503050406030204" pitchFamily="18" charset="0"/>
                <a:cs typeface="Arial" panose="020B0604020202020204" pitchFamily="34" charset="0"/>
              </a:rPr>
              <a:t>Massive parallelism</a:t>
            </a:r>
          </a:p>
        </p:txBody>
      </p:sp>
      <p:sp>
        <p:nvSpPr>
          <p:cNvPr id="112" name="TextBox 111">
            <a:extLst>
              <a:ext uri="{FF2B5EF4-FFF2-40B4-BE49-F238E27FC236}">
                <a16:creationId xmlns:a16="http://schemas.microsoft.com/office/drawing/2014/main" id="{3C15F7EB-449A-2347-8242-FA56A336841A}"/>
              </a:ext>
            </a:extLst>
          </p:cNvPr>
          <p:cNvSpPr txBox="1"/>
          <p:nvPr/>
        </p:nvSpPr>
        <p:spPr>
          <a:xfrm>
            <a:off x="5516967" y="2175893"/>
            <a:ext cx="2689928" cy="400110"/>
          </a:xfrm>
          <a:prstGeom prst="rect">
            <a:avLst/>
          </a:prstGeom>
          <a:noFill/>
        </p:spPr>
        <p:txBody>
          <a:bodyPr wrap="square" rtlCol="0">
            <a:spAutoFit/>
          </a:bodyPr>
          <a:lstStyle/>
          <a:p>
            <a:pPr lvl="0" algn="ctr" defTabSz="914400">
              <a:defRPr/>
            </a:pPr>
            <a:r>
              <a:rPr lang="en-US" sz="2000" dirty="0" err="1">
                <a:latin typeface="Cambria" panose="02040503050406030204" pitchFamily="18" charset="0"/>
              </a:rPr>
              <a:t>C</a:t>
            </a:r>
            <a:r>
              <a:rPr lang="en-US" sz="2000" baseline="-25000" dirty="0" err="1">
                <a:latin typeface="Cambria" panose="02040503050406030204" pitchFamily="18" charset="0"/>
              </a:rPr>
              <a:t>out</a:t>
            </a:r>
            <a:r>
              <a:rPr lang="en-US" sz="2000" dirty="0">
                <a:latin typeface="Cambria" panose="02040503050406030204" pitchFamily="18" charset="0"/>
              </a:rPr>
              <a:t>= AB + </a:t>
            </a:r>
            <a:r>
              <a:rPr lang="en-US" sz="2000" dirty="0" err="1">
                <a:latin typeface="Cambria" panose="02040503050406030204" pitchFamily="18" charset="0"/>
              </a:rPr>
              <a:t>AC</a:t>
            </a:r>
            <a:r>
              <a:rPr lang="en-US" sz="2000" baseline="-25000" dirty="0" err="1">
                <a:latin typeface="Cambria" panose="02040503050406030204" pitchFamily="18" charset="0"/>
              </a:rPr>
              <a:t>in</a:t>
            </a:r>
            <a:r>
              <a:rPr lang="en-US" sz="2000" dirty="0">
                <a:latin typeface="Cambria" panose="02040503050406030204" pitchFamily="18" charset="0"/>
              </a:rPr>
              <a:t> + </a:t>
            </a:r>
            <a:r>
              <a:rPr lang="en-US" sz="2000" dirty="0" err="1">
                <a:latin typeface="Cambria" panose="02040503050406030204" pitchFamily="18" charset="0"/>
              </a:rPr>
              <a:t>BC</a:t>
            </a:r>
            <a:r>
              <a:rPr lang="en-US" sz="2000" baseline="-25000" dirty="0" err="1">
                <a:latin typeface="Cambria" panose="02040503050406030204" pitchFamily="18" charset="0"/>
              </a:rPr>
              <a:t>in</a:t>
            </a:r>
            <a:endParaRPr lang="en-US" sz="2000" baseline="-25000" dirty="0">
              <a:latin typeface="Cambria" panose="02040503050406030204" pitchFamily="18" charset="0"/>
            </a:endParaRPr>
          </a:p>
        </p:txBody>
      </p:sp>
      <p:sp>
        <p:nvSpPr>
          <p:cNvPr id="114" name="Rectangle 113">
            <a:extLst>
              <a:ext uri="{FF2B5EF4-FFF2-40B4-BE49-F238E27FC236}">
                <a16:creationId xmlns:a16="http://schemas.microsoft.com/office/drawing/2014/main" id="{255A87C3-964B-F448-8CB5-714CDB5C2109}"/>
              </a:ext>
            </a:extLst>
          </p:cNvPr>
          <p:cNvSpPr/>
          <p:nvPr/>
        </p:nvSpPr>
        <p:spPr>
          <a:xfrm>
            <a:off x="4897974" y="4952371"/>
            <a:ext cx="4224229" cy="1754326"/>
          </a:xfrm>
          <a:prstGeom prst="rect">
            <a:avLst/>
          </a:prstGeom>
        </p:spPr>
        <p:txBody>
          <a:bodyPr wrap="square">
            <a:spAutoFit/>
          </a:bodyPr>
          <a:lstStyle/>
          <a:p>
            <a:r>
              <a:rPr lang="en-US" sz="2000" b="1" dirty="0">
                <a:latin typeface="Cambria" panose="02040503050406030204" pitchFamily="18" charset="0"/>
                <a:cs typeface="Arial" panose="020B0604020202020204" pitchFamily="34" charset="0"/>
              </a:rPr>
              <a:t>Pros</a:t>
            </a:r>
            <a:r>
              <a:rPr lang="en-US" sz="2000" b="1" dirty="0">
                <a:solidFill>
                  <a:srgbClr val="C00000"/>
                </a:solidFill>
                <a:latin typeface="Cambria" panose="02040503050406030204" pitchFamily="18" charset="0"/>
                <a:cs typeface="Arial" panose="020B0604020202020204" pitchFamily="34" charset="0"/>
              </a:rPr>
              <a:t> </a:t>
            </a:r>
            <a:r>
              <a:rPr lang="en-US" sz="2000" b="1" dirty="0">
                <a:latin typeface="Cambria" panose="02040503050406030204" pitchFamily="18" charset="0"/>
                <a:cs typeface="Arial" panose="020B0604020202020204" pitchFamily="34" charset="0"/>
              </a:rPr>
              <a:t>compared to</a:t>
            </a:r>
            <a:r>
              <a:rPr lang="en-US" sz="2000" b="1" dirty="0">
                <a:solidFill>
                  <a:srgbClr val="C00000"/>
                </a:solidFill>
                <a:latin typeface="Cambria" panose="02040503050406030204" pitchFamily="18" charset="0"/>
                <a:cs typeface="Arial" panose="020B0604020202020204" pitchFamily="34" charset="0"/>
              </a:rPr>
              <a:t> AND/OR/NOT-based </a:t>
            </a:r>
            <a:r>
              <a:rPr lang="en-US" sz="2000" b="1" dirty="0">
                <a:latin typeface="Cambria" panose="02040503050406030204" pitchFamily="18" charset="0"/>
                <a:cs typeface="Arial" panose="020B0604020202020204" pitchFamily="34" charset="0"/>
              </a:rPr>
              <a:t>computation:</a:t>
            </a:r>
          </a:p>
          <a:p>
            <a:endParaRPr lang="en-US" sz="800" b="1" dirty="0">
              <a:solidFill>
                <a:srgbClr val="C00000"/>
              </a:solidFill>
              <a:latin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US" sz="2000" dirty="0">
                <a:solidFill>
                  <a:schemeClr val="accent6">
                    <a:lumMod val="75000"/>
                  </a:schemeClr>
                </a:solidFill>
                <a:latin typeface="Cambria" panose="02040503050406030204" pitchFamily="18" charset="0"/>
                <a:cs typeface="Arial" panose="020B0604020202020204" pitchFamily="34" charset="0"/>
              </a:rPr>
              <a:t>Higher performance</a:t>
            </a:r>
          </a:p>
          <a:p>
            <a:pPr marL="342900" indent="-342900">
              <a:buFont typeface="Arial" panose="020B0604020202020204" pitchFamily="34" charset="0"/>
              <a:buChar char="•"/>
            </a:pPr>
            <a:r>
              <a:rPr lang="en-US" sz="2000" dirty="0">
                <a:solidFill>
                  <a:schemeClr val="accent6">
                    <a:lumMod val="75000"/>
                  </a:schemeClr>
                </a:solidFill>
                <a:latin typeface="Cambria" panose="02040503050406030204" pitchFamily="18" charset="0"/>
                <a:cs typeface="Arial" panose="020B0604020202020204" pitchFamily="34" charset="0"/>
              </a:rPr>
              <a:t>Higher throughput</a:t>
            </a:r>
          </a:p>
          <a:p>
            <a:pPr marL="342900" indent="-342900">
              <a:buFont typeface="Arial" panose="020B0604020202020204" pitchFamily="34" charset="0"/>
              <a:buChar char="•"/>
            </a:pPr>
            <a:r>
              <a:rPr lang="en-US" sz="2000" dirty="0">
                <a:solidFill>
                  <a:schemeClr val="accent6">
                    <a:lumMod val="75000"/>
                  </a:schemeClr>
                </a:solidFill>
                <a:latin typeface="Cambria" panose="02040503050406030204" pitchFamily="18" charset="0"/>
                <a:cs typeface="Arial" panose="020B0604020202020204" pitchFamily="34" charset="0"/>
              </a:rPr>
              <a:t>Lower energy consumption</a:t>
            </a:r>
          </a:p>
        </p:txBody>
      </p:sp>
      <p:sp>
        <p:nvSpPr>
          <p:cNvPr id="85" name="Slide Number Placeholder 3">
            <a:extLst>
              <a:ext uri="{FF2B5EF4-FFF2-40B4-BE49-F238E27FC236}">
                <a16:creationId xmlns:a16="http://schemas.microsoft.com/office/drawing/2014/main" id="{CA577EF4-D468-7643-8B8E-BE235BF0A332}"/>
              </a:ext>
            </a:extLst>
          </p:cNvPr>
          <p:cNvSpPr txBox="1">
            <a:spLocks/>
          </p:cNvSpPr>
          <p:nvPr/>
        </p:nvSpPr>
        <p:spPr>
          <a:xfrm>
            <a:off x="6902896" y="635617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39</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4091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xEl>
                                              <p:pRg st="0" end="0"/>
                                            </p:txEl>
                                          </p:spTgt>
                                        </p:tgtEl>
                                        <p:attrNameLst>
                                          <p:attrName>style.visibility</p:attrName>
                                        </p:attrNameLst>
                                      </p:cBhvr>
                                      <p:to>
                                        <p:strVal val="visible"/>
                                      </p:to>
                                    </p:set>
                                    <p:animEffect transition="in" filter="fade">
                                      <p:cBhvr>
                                        <p:cTn id="17" dur="500"/>
                                        <p:tgtEl>
                                          <p:spTgt spid="1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xEl>
                                              <p:pRg st="2" end="2"/>
                                            </p:txEl>
                                          </p:spTgt>
                                        </p:tgtEl>
                                        <p:attrNameLst>
                                          <p:attrName>style.visibility</p:attrName>
                                        </p:attrNameLst>
                                      </p:cBhvr>
                                      <p:to>
                                        <p:strVal val="visible"/>
                                      </p:to>
                                    </p:set>
                                    <p:animEffect transition="in" filter="fade">
                                      <p:cBhvr>
                                        <p:cTn id="22" dur="500"/>
                                        <p:tgtEl>
                                          <p:spTgt spid="1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
                                            <p:txEl>
                                              <p:pRg st="3" end="3"/>
                                            </p:txEl>
                                          </p:spTgt>
                                        </p:tgtEl>
                                        <p:attrNameLst>
                                          <p:attrName>style.visibility</p:attrName>
                                        </p:attrNameLst>
                                      </p:cBhvr>
                                      <p:to>
                                        <p:strVal val="visible"/>
                                      </p:to>
                                    </p:set>
                                    <p:animEffect transition="in" filter="fade">
                                      <p:cBhvr>
                                        <p:cTn id="27" dur="500"/>
                                        <p:tgtEl>
                                          <p:spTgt spid="1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500"/>
                                        <p:tgtEl>
                                          <p:spTgt spid="89"/>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fade">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10" presetClass="entr" presetSubtype="0" fill="hold"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4">
                                            <p:txEl>
                                              <p:pRg st="0" end="0"/>
                                            </p:txEl>
                                          </p:spTgt>
                                        </p:tgtEl>
                                        <p:attrNameLst>
                                          <p:attrName>style.visibility</p:attrName>
                                        </p:attrNameLst>
                                      </p:cBhvr>
                                      <p:to>
                                        <p:strVal val="visible"/>
                                      </p:to>
                                    </p:set>
                                    <p:animEffect transition="in" filter="fade">
                                      <p:cBhvr>
                                        <p:cTn id="49" dur="500"/>
                                        <p:tgtEl>
                                          <p:spTgt spid="1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4">
                                            <p:txEl>
                                              <p:pRg st="2" end="2"/>
                                            </p:txEl>
                                          </p:spTgt>
                                        </p:tgtEl>
                                        <p:attrNameLst>
                                          <p:attrName>style.visibility</p:attrName>
                                        </p:attrNameLst>
                                      </p:cBhvr>
                                      <p:to>
                                        <p:strVal val="visible"/>
                                      </p:to>
                                    </p:set>
                                    <p:animEffect transition="in" filter="fade">
                                      <p:cBhvr>
                                        <p:cTn id="54" dur="500"/>
                                        <p:tgtEl>
                                          <p:spTgt spid="11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4">
                                            <p:txEl>
                                              <p:pRg st="3" end="3"/>
                                            </p:txEl>
                                          </p:spTgt>
                                        </p:tgtEl>
                                        <p:attrNameLst>
                                          <p:attrName>style.visibility</p:attrName>
                                        </p:attrNameLst>
                                      </p:cBhvr>
                                      <p:to>
                                        <p:strVal val="visible"/>
                                      </p:to>
                                    </p:set>
                                    <p:animEffect transition="in" filter="fade">
                                      <p:cBhvr>
                                        <p:cTn id="59" dur="500"/>
                                        <p:tgtEl>
                                          <p:spTgt spid="11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4">
                                            <p:txEl>
                                              <p:pRg st="4" end="4"/>
                                            </p:txEl>
                                          </p:spTgt>
                                        </p:tgtEl>
                                        <p:attrNameLst>
                                          <p:attrName>style.visibility</p:attrName>
                                        </p:attrNameLst>
                                      </p:cBhvr>
                                      <p:to>
                                        <p:strVal val="visible"/>
                                      </p:to>
                                    </p:set>
                                    <p:animEffect transition="in" filter="fade">
                                      <p:cBhvr>
                                        <p:cTn id="64" dur="5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10" grpId="0"/>
      <p:bldP spid="1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ounded Rectangle 149">
            <a:extLst>
              <a:ext uri="{FF2B5EF4-FFF2-40B4-BE49-F238E27FC236}">
                <a16:creationId xmlns:a16="http://schemas.microsoft.com/office/drawing/2014/main" id="{56943FBE-88BA-0C40-8459-C786C98FC24A}"/>
              </a:ext>
            </a:extLst>
          </p:cNvPr>
          <p:cNvSpPr/>
          <p:nvPr/>
        </p:nvSpPr>
        <p:spPr>
          <a:xfrm>
            <a:off x="6623916" y="2159294"/>
            <a:ext cx="1435814" cy="1708210"/>
          </a:xfrm>
          <a:prstGeom prst="roundRect">
            <a:avLst/>
          </a:prstGeom>
          <a:solidFill>
            <a:srgbClr val="CEE2F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2" name="Title 1">
            <a:extLst>
              <a:ext uri="{FF2B5EF4-FFF2-40B4-BE49-F238E27FC236}">
                <a16:creationId xmlns:a16="http://schemas.microsoft.com/office/drawing/2014/main" id="{7B109850-92E3-C647-9C81-512F4898D00C}"/>
              </a:ext>
            </a:extLst>
          </p:cNvPr>
          <p:cNvSpPr>
            <a:spLocks noGrp="1"/>
          </p:cNvSpPr>
          <p:nvPr>
            <p:ph type="title"/>
          </p:nvPr>
        </p:nvSpPr>
        <p:spPr/>
        <p:txBody>
          <a:bodyPr/>
          <a:lstStyle/>
          <a:p>
            <a:r>
              <a:rPr lang="en-US" sz="4400" dirty="0">
                <a:latin typeface="Cambria" panose="02040503050406030204" pitchFamily="18" charset="0"/>
              </a:rPr>
              <a:t>Inside a DRAM Chip </a:t>
            </a:r>
          </a:p>
        </p:txBody>
      </p:sp>
      <p:sp>
        <p:nvSpPr>
          <p:cNvPr id="5" name="Rounded Rectangle 4">
            <a:extLst>
              <a:ext uri="{FF2B5EF4-FFF2-40B4-BE49-F238E27FC236}">
                <a16:creationId xmlns:a16="http://schemas.microsoft.com/office/drawing/2014/main" id="{FDCCBA66-40A7-264A-9CEB-C7DC2FB1D5D2}"/>
              </a:ext>
            </a:extLst>
          </p:cNvPr>
          <p:cNvSpPr/>
          <p:nvPr/>
        </p:nvSpPr>
        <p:spPr>
          <a:xfrm>
            <a:off x="1700174" y="5252312"/>
            <a:ext cx="6400800" cy="1075335"/>
          </a:xfrm>
          <a:prstGeom prst="roundRect">
            <a:avLst>
              <a:gd name="adj" fmla="val 75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7" name="Rounded Rectangle 6">
            <a:extLst>
              <a:ext uri="{FF2B5EF4-FFF2-40B4-BE49-F238E27FC236}">
                <a16:creationId xmlns:a16="http://schemas.microsoft.com/office/drawing/2014/main" id="{B7DF4A09-6AC1-D54B-826B-4AA6989BC403}"/>
              </a:ext>
            </a:extLst>
          </p:cNvPr>
          <p:cNvSpPr/>
          <p:nvPr/>
        </p:nvSpPr>
        <p:spPr>
          <a:xfrm>
            <a:off x="2004974" y="5491885"/>
            <a:ext cx="609600" cy="67080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8" name="Rounded Rectangle 7">
            <a:extLst>
              <a:ext uri="{FF2B5EF4-FFF2-40B4-BE49-F238E27FC236}">
                <a16:creationId xmlns:a16="http://schemas.microsoft.com/office/drawing/2014/main" id="{43E3C8A5-4803-0544-B146-B9C76582B36D}"/>
              </a:ext>
            </a:extLst>
          </p:cNvPr>
          <p:cNvSpPr/>
          <p:nvPr/>
        </p:nvSpPr>
        <p:spPr>
          <a:xfrm>
            <a:off x="2667914" y="5491885"/>
            <a:ext cx="609600" cy="67080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9" name="Rounded Rectangle 8">
            <a:extLst>
              <a:ext uri="{FF2B5EF4-FFF2-40B4-BE49-F238E27FC236}">
                <a16:creationId xmlns:a16="http://schemas.microsoft.com/office/drawing/2014/main" id="{7B1CDDF2-18BF-C34A-9544-FDBB6B4BB74B}"/>
              </a:ext>
            </a:extLst>
          </p:cNvPr>
          <p:cNvSpPr/>
          <p:nvPr/>
        </p:nvSpPr>
        <p:spPr>
          <a:xfrm>
            <a:off x="3342284" y="5491885"/>
            <a:ext cx="609600" cy="67080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10" name="Rounded Rectangle 9">
            <a:extLst>
              <a:ext uri="{FF2B5EF4-FFF2-40B4-BE49-F238E27FC236}">
                <a16:creationId xmlns:a16="http://schemas.microsoft.com/office/drawing/2014/main" id="{A860C73B-FA2B-C04D-B1A7-9BD39A6E0749}"/>
              </a:ext>
            </a:extLst>
          </p:cNvPr>
          <p:cNvSpPr/>
          <p:nvPr/>
        </p:nvSpPr>
        <p:spPr>
          <a:xfrm>
            <a:off x="3997604" y="5491885"/>
            <a:ext cx="609600" cy="67080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11" name="Rounded Rectangle 10">
            <a:extLst>
              <a:ext uri="{FF2B5EF4-FFF2-40B4-BE49-F238E27FC236}">
                <a16:creationId xmlns:a16="http://schemas.microsoft.com/office/drawing/2014/main" id="{BBB61902-13B3-5340-A607-1EF2E98F134E}"/>
              </a:ext>
            </a:extLst>
          </p:cNvPr>
          <p:cNvSpPr/>
          <p:nvPr/>
        </p:nvSpPr>
        <p:spPr>
          <a:xfrm>
            <a:off x="5228234" y="5491885"/>
            <a:ext cx="609600" cy="67080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12" name="Rounded Rectangle 11">
            <a:extLst>
              <a:ext uri="{FF2B5EF4-FFF2-40B4-BE49-F238E27FC236}">
                <a16:creationId xmlns:a16="http://schemas.microsoft.com/office/drawing/2014/main" id="{1381E661-C1D4-7745-BF5D-B05F987670AE}"/>
              </a:ext>
            </a:extLst>
          </p:cNvPr>
          <p:cNvSpPr/>
          <p:nvPr/>
        </p:nvSpPr>
        <p:spPr>
          <a:xfrm>
            <a:off x="5891174" y="5491885"/>
            <a:ext cx="609600" cy="67080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13" name="Rounded Rectangle 12">
            <a:extLst>
              <a:ext uri="{FF2B5EF4-FFF2-40B4-BE49-F238E27FC236}">
                <a16:creationId xmlns:a16="http://schemas.microsoft.com/office/drawing/2014/main" id="{CCB9162B-BC72-284C-9439-D08D6340D7D6}"/>
              </a:ext>
            </a:extLst>
          </p:cNvPr>
          <p:cNvSpPr/>
          <p:nvPr/>
        </p:nvSpPr>
        <p:spPr>
          <a:xfrm>
            <a:off x="6565544" y="5491885"/>
            <a:ext cx="609600" cy="67080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14" name="Rounded Rectangle 13">
            <a:extLst>
              <a:ext uri="{FF2B5EF4-FFF2-40B4-BE49-F238E27FC236}">
                <a16:creationId xmlns:a16="http://schemas.microsoft.com/office/drawing/2014/main" id="{97F8B094-7615-4742-963F-2FFC1562F1B8}"/>
              </a:ext>
            </a:extLst>
          </p:cNvPr>
          <p:cNvSpPr/>
          <p:nvPr/>
        </p:nvSpPr>
        <p:spPr>
          <a:xfrm>
            <a:off x="7220864" y="5491885"/>
            <a:ext cx="609600" cy="67080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cxnSp>
        <p:nvCxnSpPr>
          <p:cNvPr id="16" name="Straight Connector 15">
            <a:extLst>
              <a:ext uri="{FF2B5EF4-FFF2-40B4-BE49-F238E27FC236}">
                <a16:creationId xmlns:a16="http://schemas.microsoft.com/office/drawing/2014/main" id="{3F0E52E3-9455-3F45-BBEE-2E5519A501D5}"/>
              </a:ext>
            </a:extLst>
          </p:cNvPr>
          <p:cNvCxnSpPr/>
          <p:nvPr/>
        </p:nvCxnSpPr>
        <p:spPr>
          <a:xfrm flipH="1" flipV="1">
            <a:off x="2853353" y="4181490"/>
            <a:ext cx="1144251" cy="1295400"/>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D51562-7BA6-7F49-AF5A-F31DF6DD9F0C}"/>
              </a:ext>
            </a:extLst>
          </p:cNvPr>
          <p:cNvCxnSpPr>
            <a:cxnSpLocks/>
          </p:cNvCxnSpPr>
          <p:nvPr/>
        </p:nvCxnSpPr>
        <p:spPr>
          <a:xfrm flipV="1">
            <a:off x="4607204" y="4119658"/>
            <a:ext cx="1741170" cy="1357232"/>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11B9448-A4DC-5546-8EB6-661432ED7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574" y="5476890"/>
            <a:ext cx="685800" cy="685800"/>
          </a:xfrm>
          <a:prstGeom prst="rect">
            <a:avLst/>
          </a:prstGeom>
        </p:spPr>
      </p:pic>
      <p:sp>
        <p:nvSpPr>
          <p:cNvPr id="20" name="Rectangle 19">
            <a:extLst>
              <a:ext uri="{FF2B5EF4-FFF2-40B4-BE49-F238E27FC236}">
                <a16:creationId xmlns:a16="http://schemas.microsoft.com/office/drawing/2014/main" id="{3616BF7A-B2D3-414B-BD1D-8F8B715B8920}"/>
              </a:ext>
            </a:extLst>
          </p:cNvPr>
          <p:cNvSpPr/>
          <p:nvPr/>
        </p:nvSpPr>
        <p:spPr>
          <a:xfrm>
            <a:off x="2853353" y="1567519"/>
            <a:ext cx="3354194" cy="2595200"/>
          </a:xfrm>
          <a:prstGeom prst="rect">
            <a:avLst/>
          </a:prstGeom>
          <a:solidFill>
            <a:schemeClr val="bg1">
              <a:lumMod val="7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21" name="Rectangle 20">
            <a:extLst>
              <a:ext uri="{FF2B5EF4-FFF2-40B4-BE49-F238E27FC236}">
                <a16:creationId xmlns:a16="http://schemas.microsoft.com/office/drawing/2014/main" id="{19D508FD-33C4-004D-A886-46B4F7BDEB39}"/>
              </a:ext>
            </a:extLst>
          </p:cNvPr>
          <p:cNvSpPr/>
          <p:nvPr/>
        </p:nvSpPr>
        <p:spPr>
          <a:xfrm>
            <a:off x="2920641" y="1402561"/>
            <a:ext cx="3427733" cy="2666639"/>
          </a:xfrm>
          <a:prstGeom prst="rect">
            <a:avLst/>
          </a:prstGeom>
          <a:solidFill>
            <a:schemeClr val="bg1">
              <a:lumMod val="8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22" name="Rectangle 21">
            <a:extLst>
              <a:ext uri="{FF2B5EF4-FFF2-40B4-BE49-F238E27FC236}">
                <a16:creationId xmlns:a16="http://schemas.microsoft.com/office/drawing/2014/main" id="{1E76E1C8-C1E0-7C45-A00D-F33C29010305}"/>
              </a:ext>
            </a:extLst>
          </p:cNvPr>
          <p:cNvSpPr/>
          <p:nvPr/>
        </p:nvSpPr>
        <p:spPr>
          <a:xfrm>
            <a:off x="2994180" y="1309043"/>
            <a:ext cx="3421482" cy="2666639"/>
          </a:xfrm>
          <a:prstGeom prst="rect">
            <a:avLst/>
          </a:prstGeom>
          <a:solidFill>
            <a:schemeClr val="bg1">
              <a:lumMod val="9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cxnSp>
        <p:nvCxnSpPr>
          <p:cNvPr id="24" name="Straight Connector 23">
            <a:extLst>
              <a:ext uri="{FF2B5EF4-FFF2-40B4-BE49-F238E27FC236}">
                <a16:creationId xmlns:a16="http://schemas.microsoft.com/office/drawing/2014/main" id="{EB55F072-631E-D54F-95BC-29BFD04F8E3B}"/>
              </a:ext>
            </a:extLst>
          </p:cNvPr>
          <p:cNvCxnSpPr>
            <a:cxnSpLocks/>
          </p:cNvCxnSpPr>
          <p:nvPr/>
        </p:nvCxnSpPr>
        <p:spPr>
          <a:xfrm>
            <a:off x="5398817" y="1567517"/>
            <a:ext cx="0" cy="2120285"/>
          </a:xfrm>
          <a:prstGeom prst="line">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3D66D4-F9EB-9F42-93CA-23968745B142}"/>
              </a:ext>
            </a:extLst>
          </p:cNvPr>
          <p:cNvCxnSpPr>
            <a:cxnSpLocks/>
          </p:cNvCxnSpPr>
          <p:nvPr/>
        </p:nvCxnSpPr>
        <p:spPr>
          <a:xfrm>
            <a:off x="4995341" y="1567517"/>
            <a:ext cx="0" cy="2120285"/>
          </a:xfrm>
          <a:prstGeom prst="line">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279288-A8D4-6646-91E0-3EF544EBC756}"/>
              </a:ext>
            </a:extLst>
          </p:cNvPr>
          <p:cNvCxnSpPr>
            <a:cxnSpLocks/>
          </p:cNvCxnSpPr>
          <p:nvPr/>
        </p:nvCxnSpPr>
        <p:spPr>
          <a:xfrm>
            <a:off x="4591865" y="1567517"/>
            <a:ext cx="0" cy="2103120"/>
          </a:xfrm>
          <a:prstGeom prst="line">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9D6184-B9B0-9D41-965F-E5332FF87619}"/>
              </a:ext>
            </a:extLst>
          </p:cNvPr>
          <p:cNvCxnSpPr>
            <a:cxnSpLocks/>
          </p:cNvCxnSpPr>
          <p:nvPr/>
        </p:nvCxnSpPr>
        <p:spPr>
          <a:xfrm>
            <a:off x="4188388" y="1567517"/>
            <a:ext cx="0" cy="2103120"/>
          </a:xfrm>
          <a:prstGeom prst="line">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1B7A9F-63AF-0647-BBA3-0289230A2C33}"/>
              </a:ext>
            </a:extLst>
          </p:cNvPr>
          <p:cNvCxnSpPr>
            <a:cxnSpLocks/>
          </p:cNvCxnSpPr>
          <p:nvPr/>
        </p:nvCxnSpPr>
        <p:spPr>
          <a:xfrm>
            <a:off x="3784508" y="1567518"/>
            <a:ext cx="0" cy="2120284"/>
          </a:xfrm>
          <a:prstGeom prst="line">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861A8B-C7CE-B749-BEC2-B02BAF3F4329}"/>
              </a:ext>
            </a:extLst>
          </p:cNvPr>
          <p:cNvCxnSpPr>
            <a:cxnSpLocks/>
            <a:endCxn id="96" idx="2"/>
          </p:cNvCxnSpPr>
          <p:nvPr/>
        </p:nvCxnSpPr>
        <p:spPr>
          <a:xfrm>
            <a:off x="5801889" y="1567517"/>
            <a:ext cx="25862" cy="2112011"/>
          </a:xfrm>
          <a:prstGeom prst="line">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FA42EC-DC60-F74D-9F5E-34FD5DEAB651}"/>
              </a:ext>
            </a:extLst>
          </p:cNvPr>
          <p:cNvCxnSpPr>
            <a:cxnSpLocks/>
          </p:cNvCxnSpPr>
          <p:nvPr/>
        </p:nvCxnSpPr>
        <p:spPr>
          <a:xfrm>
            <a:off x="3601043" y="1843336"/>
            <a:ext cx="2492519"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067D720-606F-CD4D-A504-1F7CF254C9A7}"/>
              </a:ext>
            </a:extLst>
          </p:cNvPr>
          <p:cNvCxnSpPr>
            <a:cxnSpLocks/>
          </p:cNvCxnSpPr>
          <p:nvPr/>
        </p:nvCxnSpPr>
        <p:spPr>
          <a:xfrm>
            <a:off x="3601043" y="2247214"/>
            <a:ext cx="2492519"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D3D9D3-9F70-E143-ACB8-86671FBD1E38}"/>
              </a:ext>
            </a:extLst>
          </p:cNvPr>
          <p:cNvCxnSpPr>
            <a:cxnSpLocks/>
          </p:cNvCxnSpPr>
          <p:nvPr/>
        </p:nvCxnSpPr>
        <p:spPr>
          <a:xfrm>
            <a:off x="3601043" y="2650039"/>
            <a:ext cx="2492519"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8E5FD8-2D55-544A-B04E-F996DF91CC95}"/>
              </a:ext>
            </a:extLst>
          </p:cNvPr>
          <p:cNvCxnSpPr>
            <a:cxnSpLocks/>
          </p:cNvCxnSpPr>
          <p:nvPr/>
        </p:nvCxnSpPr>
        <p:spPr>
          <a:xfrm>
            <a:off x="3592813" y="3136905"/>
            <a:ext cx="2500749"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23696145-28F9-354D-B7DB-5FA455E67434}"/>
              </a:ext>
            </a:extLst>
          </p:cNvPr>
          <p:cNvGrpSpPr/>
          <p:nvPr/>
        </p:nvGrpSpPr>
        <p:grpSpPr>
          <a:xfrm>
            <a:off x="3643816" y="1715948"/>
            <a:ext cx="2331421" cy="1554675"/>
            <a:chOff x="3643816" y="1715948"/>
            <a:chExt cx="2331421" cy="1554675"/>
          </a:xfrm>
        </p:grpSpPr>
        <p:sp>
          <p:nvSpPr>
            <p:cNvPr id="46" name="Oval 45">
              <a:extLst>
                <a:ext uri="{FF2B5EF4-FFF2-40B4-BE49-F238E27FC236}">
                  <a16:creationId xmlns:a16="http://schemas.microsoft.com/office/drawing/2014/main" id="{E38F8ACB-5E7D-A14F-A869-A4648FE70728}"/>
                </a:ext>
              </a:extLst>
            </p:cNvPr>
            <p:cNvSpPr>
              <a:spLocks noChangeAspect="1"/>
            </p:cNvSpPr>
            <p:nvPr/>
          </p:nvSpPr>
          <p:spPr>
            <a:xfrm>
              <a:off x="4058935" y="1716752"/>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47" name="Oval 46">
              <a:extLst>
                <a:ext uri="{FF2B5EF4-FFF2-40B4-BE49-F238E27FC236}">
                  <a16:creationId xmlns:a16="http://schemas.microsoft.com/office/drawing/2014/main" id="{D4245364-356F-B942-B770-5E3463DA006E}"/>
                </a:ext>
              </a:extLst>
            </p:cNvPr>
            <p:cNvSpPr>
              <a:spLocks noChangeAspect="1"/>
            </p:cNvSpPr>
            <p:nvPr/>
          </p:nvSpPr>
          <p:spPr>
            <a:xfrm>
              <a:off x="4462412" y="1716752"/>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48" name="Oval 47">
              <a:extLst>
                <a:ext uri="{FF2B5EF4-FFF2-40B4-BE49-F238E27FC236}">
                  <a16:creationId xmlns:a16="http://schemas.microsoft.com/office/drawing/2014/main" id="{8AF31CDD-50CA-D448-A8B8-704F46D9DB5C}"/>
                </a:ext>
              </a:extLst>
            </p:cNvPr>
            <p:cNvSpPr>
              <a:spLocks noChangeAspect="1"/>
            </p:cNvSpPr>
            <p:nvPr/>
          </p:nvSpPr>
          <p:spPr>
            <a:xfrm>
              <a:off x="4865888" y="1716752"/>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49" name="Oval 48">
              <a:extLst>
                <a:ext uri="{FF2B5EF4-FFF2-40B4-BE49-F238E27FC236}">
                  <a16:creationId xmlns:a16="http://schemas.microsoft.com/office/drawing/2014/main" id="{04FE45CD-E763-BD47-95F1-CEF3330616BE}"/>
                </a:ext>
              </a:extLst>
            </p:cNvPr>
            <p:cNvSpPr>
              <a:spLocks noChangeAspect="1"/>
            </p:cNvSpPr>
            <p:nvPr/>
          </p:nvSpPr>
          <p:spPr>
            <a:xfrm>
              <a:off x="5269364" y="1716752"/>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0" name="Oval 49">
              <a:extLst>
                <a:ext uri="{FF2B5EF4-FFF2-40B4-BE49-F238E27FC236}">
                  <a16:creationId xmlns:a16="http://schemas.microsoft.com/office/drawing/2014/main" id="{F2F9A2F3-02E7-8146-A233-9F47F9C23407}"/>
                </a:ext>
              </a:extLst>
            </p:cNvPr>
            <p:cNvSpPr>
              <a:spLocks noChangeAspect="1"/>
            </p:cNvSpPr>
            <p:nvPr/>
          </p:nvSpPr>
          <p:spPr>
            <a:xfrm>
              <a:off x="3655459" y="171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1" name="Oval 50">
              <a:extLst>
                <a:ext uri="{FF2B5EF4-FFF2-40B4-BE49-F238E27FC236}">
                  <a16:creationId xmlns:a16="http://schemas.microsoft.com/office/drawing/2014/main" id="{E0435125-C591-F14C-92BC-6856AD971AF0}"/>
                </a:ext>
              </a:extLst>
            </p:cNvPr>
            <p:cNvSpPr>
              <a:spLocks noChangeAspect="1"/>
            </p:cNvSpPr>
            <p:nvPr/>
          </p:nvSpPr>
          <p:spPr>
            <a:xfrm>
              <a:off x="4047292" y="2127074"/>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2" name="Oval 51">
              <a:extLst>
                <a:ext uri="{FF2B5EF4-FFF2-40B4-BE49-F238E27FC236}">
                  <a16:creationId xmlns:a16="http://schemas.microsoft.com/office/drawing/2014/main" id="{F3FB8EC1-92AA-B547-A2B0-B055E97AD708}"/>
                </a:ext>
              </a:extLst>
            </p:cNvPr>
            <p:cNvSpPr>
              <a:spLocks noChangeAspect="1"/>
            </p:cNvSpPr>
            <p:nvPr/>
          </p:nvSpPr>
          <p:spPr>
            <a:xfrm>
              <a:off x="4450769" y="2127074"/>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3" name="Oval 52">
              <a:extLst>
                <a:ext uri="{FF2B5EF4-FFF2-40B4-BE49-F238E27FC236}">
                  <a16:creationId xmlns:a16="http://schemas.microsoft.com/office/drawing/2014/main" id="{00925BCF-7BF5-A545-844E-0D9AC28DD470}"/>
                </a:ext>
              </a:extLst>
            </p:cNvPr>
            <p:cNvSpPr>
              <a:spLocks noChangeAspect="1"/>
            </p:cNvSpPr>
            <p:nvPr/>
          </p:nvSpPr>
          <p:spPr>
            <a:xfrm>
              <a:off x="4854245" y="2127074"/>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4" name="Oval 53">
              <a:extLst>
                <a:ext uri="{FF2B5EF4-FFF2-40B4-BE49-F238E27FC236}">
                  <a16:creationId xmlns:a16="http://schemas.microsoft.com/office/drawing/2014/main" id="{307E1D6F-65E5-EF41-B5B6-AF2D1629845E}"/>
                </a:ext>
              </a:extLst>
            </p:cNvPr>
            <p:cNvSpPr>
              <a:spLocks noChangeAspect="1"/>
            </p:cNvSpPr>
            <p:nvPr/>
          </p:nvSpPr>
          <p:spPr>
            <a:xfrm>
              <a:off x="5257721" y="2127074"/>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5" name="Oval 54">
              <a:extLst>
                <a:ext uri="{FF2B5EF4-FFF2-40B4-BE49-F238E27FC236}">
                  <a16:creationId xmlns:a16="http://schemas.microsoft.com/office/drawing/2014/main" id="{E06D5432-6872-0545-A453-F6C3C210C307}"/>
                </a:ext>
              </a:extLst>
            </p:cNvPr>
            <p:cNvSpPr>
              <a:spLocks noChangeAspect="1"/>
            </p:cNvSpPr>
            <p:nvPr/>
          </p:nvSpPr>
          <p:spPr>
            <a:xfrm>
              <a:off x="3643816" y="212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6" name="Oval 55">
              <a:extLst>
                <a:ext uri="{FF2B5EF4-FFF2-40B4-BE49-F238E27FC236}">
                  <a16:creationId xmlns:a16="http://schemas.microsoft.com/office/drawing/2014/main" id="{DFCBF30A-9998-EF46-B1C6-D1BD91901DA1}"/>
                </a:ext>
              </a:extLst>
            </p:cNvPr>
            <p:cNvSpPr>
              <a:spLocks noChangeAspect="1"/>
            </p:cNvSpPr>
            <p:nvPr/>
          </p:nvSpPr>
          <p:spPr>
            <a:xfrm>
              <a:off x="4050119" y="2549812"/>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7" name="Oval 56">
              <a:extLst>
                <a:ext uri="{FF2B5EF4-FFF2-40B4-BE49-F238E27FC236}">
                  <a16:creationId xmlns:a16="http://schemas.microsoft.com/office/drawing/2014/main" id="{E5E937F9-94DC-F742-BEC2-250A24202A08}"/>
                </a:ext>
              </a:extLst>
            </p:cNvPr>
            <p:cNvSpPr>
              <a:spLocks noChangeAspect="1"/>
            </p:cNvSpPr>
            <p:nvPr/>
          </p:nvSpPr>
          <p:spPr>
            <a:xfrm>
              <a:off x="4453596" y="2549812"/>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8" name="Oval 57">
              <a:extLst>
                <a:ext uri="{FF2B5EF4-FFF2-40B4-BE49-F238E27FC236}">
                  <a16:creationId xmlns:a16="http://schemas.microsoft.com/office/drawing/2014/main" id="{52068133-FFBE-8840-855B-2FE91FEA4572}"/>
                </a:ext>
              </a:extLst>
            </p:cNvPr>
            <p:cNvSpPr>
              <a:spLocks noChangeAspect="1"/>
            </p:cNvSpPr>
            <p:nvPr/>
          </p:nvSpPr>
          <p:spPr>
            <a:xfrm>
              <a:off x="4857072" y="2549812"/>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59" name="Oval 58">
              <a:extLst>
                <a:ext uri="{FF2B5EF4-FFF2-40B4-BE49-F238E27FC236}">
                  <a16:creationId xmlns:a16="http://schemas.microsoft.com/office/drawing/2014/main" id="{03303C3D-E7C0-3442-881C-D1ACD1CB8B74}"/>
                </a:ext>
              </a:extLst>
            </p:cNvPr>
            <p:cNvSpPr>
              <a:spLocks noChangeAspect="1"/>
            </p:cNvSpPr>
            <p:nvPr/>
          </p:nvSpPr>
          <p:spPr>
            <a:xfrm>
              <a:off x="5260548" y="2549812"/>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0" name="Oval 59">
              <a:extLst>
                <a:ext uri="{FF2B5EF4-FFF2-40B4-BE49-F238E27FC236}">
                  <a16:creationId xmlns:a16="http://schemas.microsoft.com/office/drawing/2014/main" id="{C94B7227-728C-7047-838B-A1C715886EBB}"/>
                </a:ext>
              </a:extLst>
            </p:cNvPr>
            <p:cNvSpPr>
              <a:spLocks noChangeAspect="1"/>
            </p:cNvSpPr>
            <p:nvPr/>
          </p:nvSpPr>
          <p:spPr>
            <a:xfrm>
              <a:off x="3646643" y="254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2" name="Oval 71">
              <a:extLst>
                <a:ext uri="{FF2B5EF4-FFF2-40B4-BE49-F238E27FC236}">
                  <a16:creationId xmlns:a16="http://schemas.microsoft.com/office/drawing/2014/main" id="{2D4DEA64-F858-A44F-B99A-FA3B67AAE5CB}"/>
                </a:ext>
              </a:extLst>
            </p:cNvPr>
            <p:cNvSpPr>
              <a:spLocks noChangeAspect="1"/>
            </p:cNvSpPr>
            <p:nvPr/>
          </p:nvSpPr>
          <p:spPr>
            <a:xfrm>
              <a:off x="4059095" y="2990368"/>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3" name="Oval 72">
              <a:extLst>
                <a:ext uri="{FF2B5EF4-FFF2-40B4-BE49-F238E27FC236}">
                  <a16:creationId xmlns:a16="http://schemas.microsoft.com/office/drawing/2014/main" id="{4C7038F2-E14E-1842-99C8-FFDC6A58319C}"/>
                </a:ext>
              </a:extLst>
            </p:cNvPr>
            <p:cNvSpPr>
              <a:spLocks noChangeAspect="1"/>
            </p:cNvSpPr>
            <p:nvPr/>
          </p:nvSpPr>
          <p:spPr>
            <a:xfrm>
              <a:off x="4462572" y="2990368"/>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4" name="Oval 73">
              <a:extLst>
                <a:ext uri="{FF2B5EF4-FFF2-40B4-BE49-F238E27FC236}">
                  <a16:creationId xmlns:a16="http://schemas.microsoft.com/office/drawing/2014/main" id="{8A2CF2FB-61D3-3F4D-B6F3-82FEA1A3B50C}"/>
                </a:ext>
              </a:extLst>
            </p:cNvPr>
            <p:cNvSpPr>
              <a:spLocks noChangeAspect="1"/>
            </p:cNvSpPr>
            <p:nvPr/>
          </p:nvSpPr>
          <p:spPr>
            <a:xfrm>
              <a:off x="4866048" y="2990368"/>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5" name="Oval 74">
              <a:extLst>
                <a:ext uri="{FF2B5EF4-FFF2-40B4-BE49-F238E27FC236}">
                  <a16:creationId xmlns:a16="http://schemas.microsoft.com/office/drawing/2014/main" id="{576C9905-6B4B-A94C-A6AF-0FB327863FC8}"/>
                </a:ext>
              </a:extLst>
            </p:cNvPr>
            <p:cNvSpPr>
              <a:spLocks noChangeAspect="1"/>
            </p:cNvSpPr>
            <p:nvPr/>
          </p:nvSpPr>
          <p:spPr>
            <a:xfrm>
              <a:off x="5269524" y="2990368"/>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6" name="Oval 75">
              <a:extLst>
                <a:ext uri="{FF2B5EF4-FFF2-40B4-BE49-F238E27FC236}">
                  <a16:creationId xmlns:a16="http://schemas.microsoft.com/office/drawing/2014/main" id="{0EB01E54-2C5F-7047-AD8D-69D27682643F}"/>
                </a:ext>
              </a:extLst>
            </p:cNvPr>
            <p:cNvSpPr>
              <a:spLocks noChangeAspect="1"/>
            </p:cNvSpPr>
            <p:nvPr/>
          </p:nvSpPr>
          <p:spPr>
            <a:xfrm>
              <a:off x="3655619" y="299036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7" name="Oval 76">
              <a:extLst>
                <a:ext uri="{FF2B5EF4-FFF2-40B4-BE49-F238E27FC236}">
                  <a16:creationId xmlns:a16="http://schemas.microsoft.com/office/drawing/2014/main" id="{BF0BFBB8-465E-CE49-9F0E-B040E395DE6A}"/>
                </a:ext>
              </a:extLst>
            </p:cNvPr>
            <p:cNvSpPr>
              <a:spLocks noChangeAspect="1"/>
            </p:cNvSpPr>
            <p:nvPr/>
          </p:nvSpPr>
          <p:spPr>
            <a:xfrm>
              <a:off x="5700110" y="1715948"/>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8" name="Oval 77">
              <a:extLst>
                <a:ext uri="{FF2B5EF4-FFF2-40B4-BE49-F238E27FC236}">
                  <a16:creationId xmlns:a16="http://schemas.microsoft.com/office/drawing/2014/main" id="{04E07FC5-7D6F-7A4E-B10B-B92C70D783C7}"/>
                </a:ext>
              </a:extLst>
            </p:cNvPr>
            <p:cNvSpPr>
              <a:spLocks noChangeAspect="1"/>
            </p:cNvSpPr>
            <p:nvPr/>
          </p:nvSpPr>
          <p:spPr>
            <a:xfrm>
              <a:off x="5688467" y="2126270"/>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9" name="Oval 78">
              <a:extLst>
                <a:ext uri="{FF2B5EF4-FFF2-40B4-BE49-F238E27FC236}">
                  <a16:creationId xmlns:a16="http://schemas.microsoft.com/office/drawing/2014/main" id="{8E8F7BED-5826-384B-956B-0C949000B887}"/>
                </a:ext>
              </a:extLst>
            </p:cNvPr>
            <p:cNvSpPr>
              <a:spLocks noChangeAspect="1"/>
            </p:cNvSpPr>
            <p:nvPr/>
          </p:nvSpPr>
          <p:spPr>
            <a:xfrm>
              <a:off x="5691294" y="2549008"/>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80" name="Oval 79">
              <a:extLst>
                <a:ext uri="{FF2B5EF4-FFF2-40B4-BE49-F238E27FC236}">
                  <a16:creationId xmlns:a16="http://schemas.microsoft.com/office/drawing/2014/main" id="{8D03E338-5E29-8143-83BF-C45298D05C4B}"/>
                </a:ext>
              </a:extLst>
            </p:cNvPr>
            <p:cNvSpPr>
              <a:spLocks noChangeAspect="1"/>
            </p:cNvSpPr>
            <p:nvPr/>
          </p:nvSpPr>
          <p:spPr>
            <a:xfrm>
              <a:off x="5678405" y="2996303"/>
              <a:ext cx="275127" cy="274320"/>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grpSp>
      <p:cxnSp>
        <p:nvCxnSpPr>
          <p:cNvPr id="102" name="Straight Connector 101">
            <a:extLst>
              <a:ext uri="{FF2B5EF4-FFF2-40B4-BE49-F238E27FC236}">
                <a16:creationId xmlns:a16="http://schemas.microsoft.com/office/drawing/2014/main" id="{AA6A1856-AEE7-A243-B70B-EBAD03EEA3FF}"/>
              </a:ext>
            </a:extLst>
          </p:cNvPr>
          <p:cNvCxnSpPr>
            <a:cxnSpLocks/>
          </p:cNvCxnSpPr>
          <p:nvPr/>
        </p:nvCxnSpPr>
        <p:spPr>
          <a:xfrm flipV="1">
            <a:off x="5844255" y="2234793"/>
            <a:ext cx="879073" cy="733439"/>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6E1673D-E1FD-1A46-8A86-A4CA2E871F0E}"/>
              </a:ext>
            </a:extLst>
          </p:cNvPr>
          <p:cNvCxnSpPr>
            <a:cxnSpLocks/>
          </p:cNvCxnSpPr>
          <p:nvPr/>
        </p:nvCxnSpPr>
        <p:spPr>
          <a:xfrm>
            <a:off x="5842830" y="3268351"/>
            <a:ext cx="781086" cy="452744"/>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F385E4B5-77F7-9644-BF22-0AD50171E5DF}"/>
              </a:ext>
            </a:extLst>
          </p:cNvPr>
          <p:cNvSpPr/>
          <p:nvPr/>
        </p:nvSpPr>
        <p:spPr>
          <a:xfrm>
            <a:off x="8046134" y="2384925"/>
            <a:ext cx="1097866" cy="58477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Access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Transistor</a:t>
            </a:r>
          </a:p>
        </p:txBody>
      </p:sp>
      <p:cxnSp>
        <p:nvCxnSpPr>
          <p:cNvPr id="114" name="Curved Connector 113">
            <a:extLst>
              <a:ext uri="{FF2B5EF4-FFF2-40B4-BE49-F238E27FC236}">
                <a16:creationId xmlns:a16="http://schemas.microsoft.com/office/drawing/2014/main" id="{989F1745-1C13-6644-8CD4-E608166F0117}"/>
              </a:ext>
            </a:extLst>
          </p:cNvPr>
          <p:cNvCxnSpPr>
            <a:cxnSpLocks/>
          </p:cNvCxnSpPr>
          <p:nvPr/>
        </p:nvCxnSpPr>
        <p:spPr>
          <a:xfrm rot="10800000" flipV="1">
            <a:off x="7581725" y="2659802"/>
            <a:ext cx="737464" cy="173017"/>
          </a:xfrm>
          <a:prstGeom prst="curvedConnector3">
            <a:avLst/>
          </a:prstGeom>
          <a:ln w="19050">
            <a:solidFill>
              <a:schemeClr val="accent2"/>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553EFAFD-AC09-9046-971C-C3524C4B6471}"/>
              </a:ext>
            </a:extLst>
          </p:cNvPr>
          <p:cNvSpPr/>
          <p:nvPr/>
        </p:nvSpPr>
        <p:spPr>
          <a:xfrm>
            <a:off x="7126535" y="3963601"/>
            <a:ext cx="1024448" cy="58477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Storage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Capacitor</a:t>
            </a:r>
          </a:p>
        </p:txBody>
      </p:sp>
      <p:cxnSp>
        <p:nvCxnSpPr>
          <p:cNvPr id="116" name="Curved Connector 115">
            <a:extLst>
              <a:ext uri="{FF2B5EF4-FFF2-40B4-BE49-F238E27FC236}">
                <a16:creationId xmlns:a16="http://schemas.microsoft.com/office/drawing/2014/main" id="{9C2416E4-85A0-2144-866B-A9048F31510B}"/>
              </a:ext>
            </a:extLst>
          </p:cNvPr>
          <p:cNvCxnSpPr>
            <a:cxnSpLocks/>
            <a:stCxn id="115" idx="1"/>
            <a:endCxn id="124" idx="2"/>
          </p:cNvCxnSpPr>
          <p:nvPr/>
        </p:nvCxnSpPr>
        <p:spPr>
          <a:xfrm rot="10800000">
            <a:off x="6928553" y="3584397"/>
            <a:ext cx="197982" cy="671592"/>
          </a:xfrm>
          <a:prstGeom prst="curvedConnector2">
            <a:avLst/>
          </a:prstGeom>
          <a:ln w="19050">
            <a:solidFill>
              <a:schemeClr val="accent2"/>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6" name="Curved Connector 125">
            <a:extLst>
              <a:ext uri="{FF2B5EF4-FFF2-40B4-BE49-F238E27FC236}">
                <a16:creationId xmlns:a16="http://schemas.microsoft.com/office/drawing/2014/main" id="{D28999CC-54A6-734C-AECF-6CD3E654B59E}"/>
              </a:ext>
            </a:extLst>
          </p:cNvPr>
          <p:cNvCxnSpPr>
            <a:cxnSpLocks/>
            <a:stCxn id="127" idx="3"/>
          </p:cNvCxnSpPr>
          <p:nvPr/>
        </p:nvCxnSpPr>
        <p:spPr>
          <a:xfrm>
            <a:off x="5452017" y="1131417"/>
            <a:ext cx="376999" cy="349222"/>
          </a:xfrm>
          <a:prstGeom prst="curvedConnector3">
            <a:avLst>
              <a:gd name="adj1" fmla="val 50000"/>
            </a:avLst>
          </a:prstGeom>
          <a:ln w="19050">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FDB95212-DA0C-1743-8FCF-8EE64DC17D66}"/>
              </a:ext>
            </a:extLst>
          </p:cNvPr>
          <p:cNvSpPr/>
          <p:nvPr/>
        </p:nvSpPr>
        <p:spPr>
          <a:xfrm>
            <a:off x="4704697" y="962140"/>
            <a:ext cx="747320"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rPr>
              <a:t>Bitline</a:t>
            </a:r>
          </a:p>
        </p:txBody>
      </p:sp>
      <p:cxnSp>
        <p:nvCxnSpPr>
          <p:cNvPr id="128" name="Curved Connector 127">
            <a:extLst>
              <a:ext uri="{FF2B5EF4-FFF2-40B4-BE49-F238E27FC236}">
                <a16:creationId xmlns:a16="http://schemas.microsoft.com/office/drawing/2014/main" id="{07A5A58C-1971-9543-BA58-11EB33E1A329}"/>
              </a:ext>
            </a:extLst>
          </p:cNvPr>
          <p:cNvCxnSpPr>
            <a:cxnSpLocks/>
            <a:stCxn id="129" idx="1"/>
          </p:cNvCxnSpPr>
          <p:nvPr/>
        </p:nvCxnSpPr>
        <p:spPr>
          <a:xfrm rot="10800000" flipV="1">
            <a:off x="6154696" y="1561842"/>
            <a:ext cx="320499" cy="282334"/>
          </a:xfrm>
          <a:prstGeom prst="curvedConnector3">
            <a:avLst/>
          </a:prstGeom>
          <a:ln w="19050">
            <a:solidFill>
              <a:srgbClr val="C0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1A5DAC68-9EDF-564A-92D9-1455B2912D78}"/>
              </a:ext>
            </a:extLst>
          </p:cNvPr>
          <p:cNvSpPr/>
          <p:nvPr/>
        </p:nvSpPr>
        <p:spPr>
          <a:xfrm>
            <a:off x="6475194" y="1392565"/>
            <a:ext cx="966740"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rgbClr val="C00000"/>
                </a:solidFill>
                <a:effectLst/>
                <a:uLnTx/>
                <a:uFillTx/>
                <a:latin typeface="Cambria" panose="02040503050406030204" pitchFamily="18" charset="0"/>
                <a:ea typeface="+mn-ea"/>
                <a:cs typeface="Arial" panose="020B0604020202020204" pitchFamily="34" charset="0"/>
              </a:rPr>
              <a:t>Wordline</a:t>
            </a:r>
            <a:endParaRPr kumimoji="0" lang="en-US" sz="1600" b="0" i="1" u="none" strike="noStrike" kern="1200" cap="none" spc="0" normalizeH="0" baseline="0" noProof="0" dirty="0">
              <a:ln>
                <a:noFill/>
              </a:ln>
              <a:solidFill>
                <a:srgbClr val="C00000"/>
              </a:solidFill>
              <a:effectLst/>
              <a:uLnTx/>
              <a:uFillTx/>
              <a:latin typeface="Cambria" panose="02040503050406030204" pitchFamily="18" charset="0"/>
              <a:ea typeface="+mn-ea"/>
              <a:cs typeface="Arial" panose="020B0604020202020204" pitchFamily="34" charset="0"/>
            </a:endParaRPr>
          </a:p>
        </p:txBody>
      </p:sp>
      <p:grpSp>
        <p:nvGrpSpPr>
          <p:cNvPr id="176" name="Group 175">
            <a:extLst>
              <a:ext uri="{FF2B5EF4-FFF2-40B4-BE49-F238E27FC236}">
                <a16:creationId xmlns:a16="http://schemas.microsoft.com/office/drawing/2014/main" id="{CD7123E7-0497-8A42-8D46-25C93209D69C}"/>
              </a:ext>
            </a:extLst>
          </p:cNvPr>
          <p:cNvGrpSpPr/>
          <p:nvPr/>
        </p:nvGrpSpPr>
        <p:grpSpPr>
          <a:xfrm>
            <a:off x="6823289" y="2234793"/>
            <a:ext cx="1185560" cy="1366780"/>
            <a:chOff x="6823289" y="2234793"/>
            <a:chExt cx="1185560" cy="1366780"/>
          </a:xfrm>
        </p:grpSpPr>
        <p:grpSp>
          <p:nvGrpSpPr>
            <p:cNvPr id="174" name="Group 173">
              <a:extLst>
                <a:ext uri="{FF2B5EF4-FFF2-40B4-BE49-F238E27FC236}">
                  <a16:creationId xmlns:a16="http://schemas.microsoft.com/office/drawing/2014/main" id="{6D31D841-6E68-8448-90F5-FD3D0ECAA46D}"/>
                </a:ext>
              </a:extLst>
            </p:cNvPr>
            <p:cNvGrpSpPr/>
            <p:nvPr/>
          </p:nvGrpSpPr>
          <p:grpSpPr>
            <a:xfrm>
              <a:off x="6823289" y="3018739"/>
              <a:ext cx="208915" cy="565658"/>
              <a:chOff x="6823289" y="3018739"/>
              <a:chExt cx="208915" cy="565658"/>
            </a:xfrm>
          </p:grpSpPr>
          <p:cxnSp>
            <p:nvCxnSpPr>
              <p:cNvPr id="111" name="Straight Connector 110">
                <a:extLst>
                  <a:ext uri="{FF2B5EF4-FFF2-40B4-BE49-F238E27FC236}">
                    <a16:creationId xmlns:a16="http://schemas.microsoft.com/office/drawing/2014/main" id="{26E415A8-E169-3F42-A1A5-9F72867A3D60}"/>
                  </a:ext>
                </a:extLst>
              </p:cNvPr>
              <p:cNvCxnSpPr>
                <a:cxnSpLocks/>
              </p:cNvCxnSpPr>
              <p:nvPr/>
            </p:nvCxnSpPr>
            <p:spPr>
              <a:xfrm>
                <a:off x="6913650" y="3018739"/>
                <a:ext cx="0" cy="27971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741AB27F-7CAA-FF48-A60B-2AC24806457A}"/>
                  </a:ext>
                </a:extLst>
              </p:cNvPr>
              <p:cNvSpPr/>
              <p:nvPr/>
            </p:nvSpPr>
            <p:spPr>
              <a:xfrm>
                <a:off x="6823289" y="3273055"/>
                <a:ext cx="208915" cy="308304"/>
              </a:xfrm>
              <a:prstGeom prst="rect">
                <a:avLst/>
              </a:prstGeom>
              <a:solidFill>
                <a:srgbClr val="F2F2F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124" name="Rectangle 123">
                <a:extLst>
                  <a:ext uri="{FF2B5EF4-FFF2-40B4-BE49-F238E27FC236}">
                    <a16:creationId xmlns:a16="http://schemas.microsoft.com/office/drawing/2014/main" id="{790AA504-68AC-A94E-9383-4E39BCE9CB3A}"/>
                  </a:ext>
                </a:extLst>
              </p:cNvPr>
              <p:cNvSpPr/>
              <p:nvPr/>
            </p:nvSpPr>
            <p:spPr>
              <a:xfrm>
                <a:off x="6824903" y="3413572"/>
                <a:ext cx="207300" cy="170825"/>
              </a:xfrm>
              <a:prstGeom prst="rect">
                <a:avLst/>
              </a:prstGeom>
              <a:solidFill>
                <a:srgbClr val="8DBAE4"/>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grpSp>
          <p:nvGrpSpPr>
            <p:cNvPr id="173" name="Group 172">
              <a:extLst>
                <a:ext uri="{FF2B5EF4-FFF2-40B4-BE49-F238E27FC236}">
                  <a16:creationId xmlns:a16="http://schemas.microsoft.com/office/drawing/2014/main" id="{11AB58AF-0A03-2347-9062-B27CEBDCAB9F}"/>
                </a:ext>
              </a:extLst>
            </p:cNvPr>
            <p:cNvGrpSpPr/>
            <p:nvPr/>
          </p:nvGrpSpPr>
          <p:grpSpPr>
            <a:xfrm>
              <a:off x="6848957" y="2234793"/>
              <a:ext cx="907677" cy="797975"/>
              <a:chOff x="6848957" y="2234793"/>
              <a:chExt cx="907677" cy="797975"/>
            </a:xfrm>
          </p:grpSpPr>
          <p:grpSp>
            <p:nvGrpSpPr>
              <p:cNvPr id="108" name="Group 107">
                <a:extLst>
                  <a:ext uri="{FF2B5EF4-FFF2-40B4-BE49-F238E27FC236}">
                    <a16:creationId xmlns:a16="http://schemas.microsoft.com/office/drawing/2014/main" id="{11533A39-5FFC-7A45-A4E1-96A753327ABC}"/>
                  </a:ext>
                </a:extLst>
              </p:cNvPr>
              <p:cNvGrpSpPr/>
              <p:nvPr/>
            </p:nvGrpSpPr>
            <p:grpSpPr>
              <a:xfrm>
                <a:off x="6906562" y="2523272"/>
                <a:ext cx="787634" cy="509496"/>
                <a:chOff x="3838575" y="2895602"/>
                <a:chExt cx="520698" cy="323849"/>
              </a:xfrm>
            </p:grpSpPr>
            <p:cxnSp>
              <p:nvCxnSpPr>
                <p:cNvPr id="117" name="Straight Connector 116">
                  <a:extLst>
                    <a:ext uri="{FF2B5EF4-FFF2-40B4-BE49-F238E27FC236}">
                      <a16:creationId xmlns:a16="http://schemas.microsoft.com/office/drawing/2014/main" id="{AB3A5992-A921-C74D-8D5A-F7817A2BF9D9}"/>
                    </a:ext>
                  </a:extLst>
                </p:cNvPr>
                <p:cNvCxnSpPr/>
                <p:nvPr/>
              </p:nvCxnSpPr>
              <p:spPr>
                <a:xfrm>
                  <a:off x="3838575" y="3214688"/>
                  <a:ext cx="180975" cy="0"/>
                </a:xfrm>
                <a:prstGeom prst="lin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5621B20-BFE1-1847-80FB-1747AB02A45E}"/>
                    </a:ext>
                  </a:extLst>
                </p:cNvPr>
                <p:cNvCxnSpPr/>
                <p:nvPr/>
              </p:nvCxnSpPr>
              <p:spPr>
                <a:xfrm>
                  <a:off x="4010024" y="3086102"/>
                  <a:ext cx="180975" cy="0"/>
                </a:xfrm>
                <a:prstGeom prst="lin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F51E0E0-C4BD-F34E-8FB0-74FCF615E09F}"/>
                    </a:ext>
                  </a:extLst>
                </p:cNvPr>
                <p:cNvCxnSpPr>
                  <a:cxnSpLocks/>
                </p:cNvCxnSpPr>
                <p:nvPr/>
              </p:nvCxnSpPr>
              <p:spPr>
                <a:xfrm flipV="1">
                  <a:off x="4014787" y="3081339"/>
                  <a:ext cx="0" cy="138112"/>
                </a:xfrm>
                <a:prstGeom prst="lin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67EEC9A-F940-AF46-BA5E-8C0C4022EFD7}"/>
                    </a:ext>
                  </a:extLst>
                </p:cNvPr>
                <p:cNvCxnSpPr>
                  <a:cxnSpLocks/>
                </p:cNvCxnSpPr>
                <p:nvPr/>
              </p:nvCxnSpPr>
              <p:spPr>
                <a:xfrm flipV="1">
                  <a:off x="4192733" y="3081339"/>
                  <a:ext cx="0" cy="138112"/>
                </a:xfrm>
                <a:prstGeom prst="lin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3FF963C-683A-6E41-A522-F27D0241B87A}"/>
                    </a:ext>
                  </a:extLst>
                </p:cNvPr>
                <p:cNvCxnSpPr>
                  <a:cxnSpLocks/>
                </p:cNvCxnSpPr>
                <p:nvPr/>
              </p:nvCxnSpPr>
              <p:spPr>
                <a:xfrm flipV="1">
                  <a:off x="4186162" y="3211513"/>
                  <a:ext cx="173111" cy="3288"/>
                </a:xfrm>
                <a:prstGeom prst="lin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18910E0-A70F-AE46-95F2-1EDD17BD7B92}"/>
                    </a:ext>
                  </a:extLst>
                </p:cNvPr>
                <p:cNvCxnSpPr/>
                <p:nvPr/>
              </p:nvCxnSpPr>
              <p:spPr>
                <a:xfrm>
                  <a:off x="4010023" y="3033714"/>
                  <a:ext cx="180975" cy="0"/>
                </a:xfrm>
                <a:prstGeom prst="lin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CC641A6-E640-3240-8EA0-C65B79C3A7C0}"/>
                    </a:ext>
                  </a:extLst>
                </p:cNvPr>
                <p:cNvCxnSpPr>
                  <a:cxnSpLocks/>
                </p:cNvCxnSpPr>
                <p:nvPr/>
              </p:nvCxnSpPr>
              <p:spPr>
                <a:xfrm flipV="1">
                  <a:off x="4100510" y="2895602"/>
                  <a:ext cx="0" cy="13811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C37ED91F-8479-634C-BBC0-34C5C6B10762}"/>
                  </a:ext>
                </a:extLst>
              </p:cNvPr>
              <p:cNvCxnSpPr/>
              <p:nvPr/>
            </p:nvCxnSpPr>
            <p:spPr>
              <a:xfrm>
                <a:off x="6906562" y="2523272"/>
                <a:ext cx="850072"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87A68490-56A3-244B-B8A6-8A010E4112BD}"/>
                  </a:ext>
                </a:extLst>
              </p:cNvPr>
              <p:cNvSpPr/>
              <p:nvPr/>
            </p:nvSpPr>
            <p:spPr>
              <a:xfrm>
                <a:off x="6848957" y="2234793"/>
                <a:ext cx="867417"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C00000"/>
                    </a:solidFill>
                    <a:effectLst/>
                    <a:uLnTx/>
                    <a:uFillTx/>
                    <a:latin typeface="Cambria" panose="02040503050406030204" pitchFamily="18" charset="0"/>
                    <a:ea typeface="+mn-ea"/>
                    <a:cs typeface="Arial" panose="020B0604020202020204" pitchFamily="34" charset="0"/>
                  </a:rPr>
                  <a:t>Wordline</a:t>
                </a:r>
                <a:endParaRPr kumimoji="0" lang="en-US" sz="1400" b="0" i="1" u="none" strike="noStrike" kern="1200" cap="none" spc="0" normalizeH="0" baseline="0" noProof="0" dirty="0">
                  <a:ln>
                    <a:noFill/>
                  </a:ln>
                  <a:solidFill>
                    <a:srgbClr val="C00000"/>
                  </a:solidFill>
                  <a:effectLst/>
                  <a:uLnTx/>
                  <a:uFillTx/>
                  <a:latin typeface="Cambria" panose="02040503050406030204" pitchFamily="18" charset="0"/>
                  <a:ea typeface="+mn-ea"/>
                  <a:cs typeface="Arial" panose="020B0604020202020204" pitchFamily="34" charset="0"/>
                </a:endParaRPr>
              </a:p>
            </p:txBody>
          </p:sp>
        </p:grpSp>
        <p:grpSp>
          <p:nvGrpSpPr>
            <p:cNvPr id="175" name="Group 174">
              <a:extLst>
                <a:ext uri="{FF2B5EF4-FFF2-40B4-BE49-F238E27FC236}">
                  <a16:creationId xmlns:a16="http://schemas.microsoft.com/office/drawing/2014/main" id="{CD940C29-F6E0-BD49-98D6-9E98B105A50D}"/>
                </a:ext>
              </a:extLst>
            </p:cNvPr>
            <p:cNvGrpSpPr/>
            <p:nvPr/>
          </p:nvGrpSpPr>
          <p:grpSpPr>
            <a:xfrm>
              <a:off x="7691794" y="2926195"/>
              <a:ext cx="317055" cy="675378"/>
              <a:chOff x="7691794" y="2926195"/>
              <a:chExt cx="317055" cy="675378"/>
            </a:xfrm>
          </p:grpSpPr>
          <p:cxnSp>
            <p:nvCxnSpPr>
              <p:cNvPr id="109" name="Straight Connector 108">
                <a:extLst>
                  <a:ext uri="{FF2B5EF4-FFF2-40B4-BE49-F238E27FC236}">
                    <a16:creationId xmlns:a16="http://schemas.microsoft.com/office/drawing/2014/main" id="{BAB63DA0-9E90-1B4E-B20C-7E2BE143A1EE}"/>
                  </a:ext>
                </a:extLst>
              </p:cNvPr>
              <p:cNvCxnSpPr>
                <a:cxnSpLocks/>
              </p:cNvCxnSpPr>
              <p:nvPr/>
            </p:nvCxnSpPr>
            <p:spPr>
              <a:xfrm>
                <a:off x="7691794" y="3011246"/>
                <a:ext cx="0" cy="447538"/>
              </a:xfrm>
              <a:prstGeom prst="line">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ED4785E6-4DAA-6D4F-9E15-EC33689DA909}"/>
                  </a:ext>
                </a:extLst>
              </p:cNvPr>
              <p:cNvSpPr/>
              <p:nvPr/>
            </p:nvSpPr>
            <p:spPr>
              <a:xfrm rot="16200000">
                <a:off x="7517272" y="3109995"/>
                <a:ext cx="675378"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rPr>
                  <a:t>Bitline</a:t>
                </a:r>
              </a:p>
            </p:txBody>
          </p:sp>
        </p:grpSp>
      </p:grpSp>
      <p:cxnSp>
        <p:nvCxnSpPr>
          <p:cNvPr id="141" name="Straight Connector 140">
            <a:extLst>
              <a:ext uri="{FF2B5EF4-FFF2-40B4-BE49-F238E27FC236}">
                <a16:creationId xmlns:a16="http://schemas.microsoft.com/office/drawing/2014/main" id="{9E61F23E-59F0-174D-97D9-87456C530A4D}"/>
              </a:ext>
            </a:extLst>
          </p:cNvPr>
          <p:cNvCxnSpPr>
            <a:cxnSpLocks/>
          </p:cNvCxnSpPr>
          <p:nvPr/>
        </p:nvCxnSpPr>
        <p:spPr>
          <a:xfrm flipH="1">
            <a:off x="1886821" y="1567517"/>
            <a:ext cx="1714222" cy="591776"/>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3E6D0186-186A-294A-86EB-C43553828912}"/>
              </a:ext>
            </a:extLst>
          </p:cNvPr>
          <p:cNvSpPr/>
          <p:nvPr/>
        </p:nvSpPr>
        <p:spPr>
          <a:xfrm>
            <a:off x="3635211" y="3404470"/>
            <a:ext cx="2367580" cy="340859"/>
          </a:xfrm>
          <a:prstGeom prst="roundRect">
            <a:avLst/>
          </a:prstGeom>
          <a:solidFill>
            <a:schemeClr val="accent4">
              <a:lumMod val="20000"/>
              <a:lumOff val="8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2" name="Straight Connector 141">
            <a:extLst>
              <a:ext uri="{FF2B5EF4-FFF2-40B4-BE49-F238E27FC236}">
                <a16:creationId xmlns:a16="http://schemas.microsoft.com/office/drawing/2014/main" id="{76A6BAB0-7CD1-BE46-9841-31181123A1C5}"/>
              </a:ext>
            </a:extLst>
          </p:cNvPr>
          <p:cNvCxnSpPr>
            <a:cxnSpLocks/>
          </p:cNvCxnSpPr>
          <p:nvPr/>
        </p:nvCxnSpPr>
        <p:spPr>
          <a:xfrm flipH="1" flipV="1">
            <a:off x="1902619" y="2627659"/>
            <a:ext cx="1638290" cy="596275"/>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388DABE2-7D16-E941-AA4B-32316D3A244F}"/>
              </a:ext>
            </a:extLst>
          </p:cNvPr>
          <p:cNvSpPr txBox="1"/>
          <p:nvPr/>
        </p:nvSpPr>
        <p:spPr>
          <a:xfrm>
            <a:off x="256968" y="1970306"/>
            <a:ext cx="166103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Subarray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(2D Array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of DRAM Cells)</a:t>
            </a:r>
          </a:p>
        </p:txBody>
      </p:sp>
      <p:sp>
        <p:nvSpPr>
          <p:cNvPr id="146" name="TextBox 145">
            <a:extLst>
              <a:ext uri="{FF2B5EF4-FFF2-40B4-BE49-F238E27FC236}">
                <a16:creationId xmlns:a16="http://schemas.microsoft.com/office/drawing/2014/main" id="{0B6EFC29-7C74-B547-8855-0FE3DC323D6A}"/>
              </a:ext>
            </a:extLst>
          </p:cNvPr>
          <p:cNvSpPr txBox="1"/>
          <p:nvPr/>
        </p:nvSpPr>
        <p:spPr>
          <a:xfrm>
            <a:off x="719662" y="3296050"/>
            <a:ext cx="187429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Sense Amplifiers</a:t>
            </a:r>
          </a:p>
        </p:txBody>
      </p:sp>
      <p:sp>
        <p:nvSpPr>
          <p:cNvPr id="163" name="TextBox 162">
            <a:extLst>
              <a:ext uri="{FF2B5EF4-FFF2-40B4-BE49-F238E27FC236}">
                <a16:creationId xmlns:a16="http://schemas.microsoft.com/office/drawing/2014/main" id="{14C68C6B-18F6-994D-999D-66F7123B472C}"/>
              </a:ext>
            </a:extLst>
          </p:cNvPr>
          <p:cNvSpPr txBox="1"/>
          <p:nvPr/>
        </p:nvSpPr>
        <p:spPr>
          <a:xfrm>
            <a:off x="4094739" y="6385174"/>
            <a:ext cx="160332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DRAM Module</a:t>
            </a:r>
          </a:p>
        </p:txBody>
      </p:sp>
      <p:cxnSp>
        <p:nvCxnSpPr>
          <p:cNvPr id="148" name="Straight Arrow Connector 147">
            <a:extLst>
              <a:ext uri="{FF2B5EF4-FFF2-40B4-BE49-F238E27FC236}">
                <a16:creationId xmlns:a16="http://schemas.microsoft.com/office/drawing/2014/main" id="{1D579AE1-80C7-DA47-954B-887CE1F48E4C}"/>
              </a:ext>
            </a:extLst>
          </p:cNvPr>
          <p:cNvCxnSpPr>
            <a:cxnSpLocks/>
          </p:cNvCxnSpPr>
          <p:nvPr/>
        </p:nvCxnSpPr>
        <p:spPr>
          <a:xfrm flipV="1">
            <a:off x="2730195" y="3504036"/>
            <a:ext cx="958053" cy="10416"/>
          </a:xfrm>
          <a:prstGeom prst="straightConnector1">
            <a:avLst/>
          </a:prstGeom>
          <a:ln w="1905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3FB038A0-ABBA-CD44-9844-EF45CF503AEC}"/>
              </a:ext>
            </a:extLst>
          </p:cNvPr>
          <p:cNvSpPr txBox="1"/>
          <p:nvPr/>
        </p:nvSpPr>
        <p:spPr>
          <a:xfrm>
            <a:off x="80292" y="5633495"/>
            <a:ext cx="141096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DRAM Chips</a:t>
            </a:r>
          </a:p>
        </p:txBody>
      </p:sp>
      <p:cxnSp>
        <p:nvCxnSpPr>
          <p:cNvPr id="165" name="Straight Arrow Connector 164">
            <a:extLst>
              <a:ext uri="{FF2B5EF4-FFF2-40B4-BE49-F238E27FC236}">
                <a16:creationId xmlns:a16="http://schemas.microsoft.com/office/drawing/2014/main" id="{CED732EE-6E69-0447-B635-5DB7A0351672}"/>
              </a:ext>
            </a:extLst>
          </p:cNvPr>
          <p:cNvCxnSpPr>
            <a:cxnSpLocks/>
            <a:stCxn id="164" idx="3"/>
            <a:endCxn id="7" idx="1"/>
          </p:cNvCxnSpPr>
          <p:nvPr/>
        </p:nvCxnSpPr>
        <p:spPr>
          <a:xfrm>
            <a:off x="1491256" y="5818161"/>
            <a:ext cx="513718" cy="9126"/>
          </a:xfrm>
          <a:prstGeom prst="straightConnector1">
            <a:avLst/>
          </a:prstGeom>
          <a:ln w="1905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FBD6D468-E7C9-1046-948C-FCFD5DCF1F23}"/>
              </a:ext>
            </a:extLst>
          </p:cNvPr>
          <p:cNvSpPr txBox="1"/>
          <p:nvPr/>
        </p:nvSpPr>
        <p:spPr>
          <a:xfrm>
            <a:off x="3951467" y="4163815"/>
            <a:ext cx="136608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DRAM Bank</a:t>
            </a:r>
          </a:p>
        </p:txBody>
      </p:sp>
      <p:sp>
        <p:nvSpPr>
          <p:cNvPr id="170" name="Rectangle 169">
            <a:extLst>
              <a:ext uri="{FF2B5EF4-FFF2-40B4-BE49-F238E27FC236}">
                <a16:creationId xmlns:a16="http://schemas.microsoft.com/office/drawing/2014/main" id="{9DD3745A-6058-374C-9DD2-2E2F7D3AF082}"/>
              </a:ext>
            </a:extLst>
          </p:cNvPr>
          <p:cNvSpPr/>
          <p:nvPr/>
        </p:nvSpPr>
        <p:spPr>
          <a:xfrm>
            <a:off x="6705311" y="1853142"/>
            <a:ext cx="132119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DRAM Cells</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90" name="Rectangle 89">
            <a:extLst>
              <a:ext uri="{FF2B5EF4-FFF2-40B4-BE49-F238E27FC236}">
                <a16:creationId xmlns:a16="http://schemas.microsoft.com/office/drawing/2014/main" id="{68D1BCD8-0B38-1444-BA72-1BE47E2D33B0}"/>
              </a:ext>
            </a:extLst>
          </p:cNvPr>
          <p:cNvSpPr/>
          <p:nvPr/>
        </p:nvSpPr>
        <p:spPr>
          <a:xfrm>
            <a:off x="3688248" y="3456017"/>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91" name="Rectangle 90">
            <a:extLst>
              <a:ext uri="{FF2B5EF4-FFF2-40B4-BE49-F238E27FC236}">
                <a16:creationId xmlns:a16="http://schemas.microsoft.com/office/drawing/2014/main" id="{E4A03376-B7DD-394B-894F-FEB932830241}"/>
              </a:ext>
            </a:extLst>
          </p:cNvPr>
          <p:cNvSpPr/>
          <p:nvPr/>
        </p:nvSpPr>
        <p:spPr>
          <a:xfrm>
            <a:off x="4093999" y="3456015"/>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92" name="Rectangle 91">
            <a:extLst>
              <a:ext uri="{FF2B5EF4-FFF2-40B4-BE49-F238E27FC236}">
                <a16:creationId xmlns:a16="http://schemas.microsoft.com/office/drawing/2014/main" id="{847F77F5-5584-744B-AF25-79B62104B748}"/>
              </a:ext>
            </a:extLst>
          </p:cNvPr>
          <p:cNvSpPr/>
          <p:nvPr/>
        </p:nvSpPr>
        <p:spPr>
          <a:xfrm>
            <a:off x="4495199" y="3456015"/>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93" name="Rectangle 92">
            <a:extLst>
              <a:ext uri="{FF2B5EF4-FFF2-40B4-BE49-F238E27FC236}">
                <a16:creationId xmlns:a16="http://schemas.microsoft.com/office/drawing/2014/main" id="{F1F8AEDB-6800-0C44-950E-62400299B033}"/>
              </a:ext>
            </a:extLst>
          </p:cNvPr>
          <p:cNvSpPr/>
          <p:nvPr/>
        </p:nvSpPr>
        <p:spPr>
          <a:xfrm>
            <a:off x="4896401" y="3456015"/>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94" name="Rectangle 93">
            <a:extLst>
              <a:ext uri="{FF2B5EF4-FFF2-40B4-BE49-F238E27FC236}">
                <a16:creationId xmlns:a16="http://schemas.microsoft.com/office/drawing/2014/main" id="{98820ADF-72D9-F440-9DA7-1EF06D69BBFE}"/>
              </a:ext>
            </a:extLst>
          </p:cNvPr>
          <p:cNvSpPr/>
          <p:nvPr/>
        </p:nvSpPr>
        <p:spPr>
          <a:xfrm>
            <a:off x="5302155" y="3456015"/>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96" name="Rectangle 95">
            <a:extLst>
              <a:ext uri="{FF2B5EF4-FFF2-40B4-BE49-F238E27FC236}">
                <a16:creationId xmlns:a16="http://schemas.microsoft.com/office/drawing/2014/main" id="{28A19337-EB21-144C-A3EB-D85B07ADF01B}"/>
              </a:ext>
            </a:extLst>
          </p:cNvPr>
          <p:cNvSpPr/>
          <p:nvPr/>
        </p:nvSpPr>
        <p:spPr>
          <a:xfrm>
            <a:off x="5707909" y="3449679"/>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5E74171F-D849-714A-B99A-10D7B3D8433D}"/>
              </a:ext>
            </a:extLst>
          </p:cNvPr>
          <p:cNvSpPr/>
          <p:nvPr/>
        </p:nvSpPr>
        <p:spPr>
          <a:xfrm>
            <a:off x="436329" y="4413660"/>
            <a:ext cx="1786448" cy="250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E97C55BC-AA4D-7C41-9716-2086070821A1}"/>
              </a:ext>
            </a:extLst>
          </p:cNvPr>
          <p:cNvSpPr txBox="1"/>
          <p:nvPr/>
        </p:nvSpPr>
        <p:spPr>
          <a:xfrm>
            <a:off x="925583" y="3706576"/>
            <a:ext cx="129061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Row Buffer</a:t>
            </a:r>
          </a:p>
        </p:txBody>
      </p:sp>
      <p:cxnSp>
        <p:nvCxnSpPr>
          <p:cNvPr id="31" name="Curved Connector 30">
            <a:extLst>
              <a:ext uri="{FF2B5EF4-FFF2-40B4-BE49-F238E27FC236}">
                <a16:creationId xmlns:a16="http://schemas.microsoft.com/office/drawing/2014/main" id="{635E2F32-1D6E-7544-8ED7-CF633BB99404}"/>
              </a:ext>
            </a:extLst>
          </p:cNvPr>
          <p:cNvCxnSpPr>
            <a:cxnSpLocks/>
            <a:stCxn id="125" idx="3"/>
          </p:cNvCxnSpPr>
          <p:nvPr/>
        </p:nvCxnSpPr>
        <p:spPr>
          <a:xfrm flipV="1">
            <a:off x="2216193" y="3702060"/>
            <a:ext cx="1419018" cy="189182"/>
          </a:xfrm>
          <a:prstGeom prst="curvedConnector3">
            <a:avLst>
              <a:gd name="adj1" fmla="val 50000"/>
            </a:avLst>
          </a:prstGeom>
          <a:ln w="1905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5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fade">
                                      <p:cBhvr>
                                        <p:cTn id="15" dur="500"/>
                                        <p:tgtEl>
                                          <p:spTgt spid="164"/>
                                        </p:tgtEl>
                                      </p:cBhvr>
                                    </p:animEffect>
                                  </p:childTnLst>
                                </p:cTn>
                              </p:par>
                              <p:par>
                                <p:cTn id="16" presetID="10" presetClass="entr" presetSubtype="0" fill="hold" nodeType="withEffect">
                                  <p:stCondLst>
                                    <p:cond delay="0"/>
                                  </p:stCondLst>
                                  <p:childTnLst>
                                    <p:set>
                                      <p:cBhvr>
                                        <p:cTn id="17" dur="1" fill="hold">
                                          <p:stCondLst>
                                            <p:cond delay="0"/>
                                          </p:stCondLst>
                                        </p:cTn>
                                        <p:tgtEl>
                                          <p:spTgt spid="165"/>
                                        </p:tgtEl>
                                        <p:attrNameLst>
                                          <p:attrName>style.visibility</p:attrName>
                                        </p:attrNameLst>
                                      </p:cBhvr>
                                      <p:to>
                                        <p:strVal val="visible"/>
                                      </p:to>
                                    </p:set>
                                    <p:animEffect transition="in" filter="fade">
                                      <p:cBhvr>
                                        <p:cTn id="18" dur="500"/>
                                        <p:tgtEl>
                                          <p:spTgt spid="16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
                                        <p:tgtEl>
                                          <p:spTgt spid="8"/>
                                        </p:tgtEl>
                                      </p:cBhvr>
                                    </p:animEffect>
                                  </p:childTnLst>
                                </p:cTn>
                              </p:par>
                            </p:childTnLst>
                          </p:cTn>
                        </p:par>
                        <p:par>
                          <p:cTn id="26" fill="hold">
                            <p:stCondLst>
                              <p:cond delay="7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
                                        <p:tgtEl>
                                          <p:spTgt spid="9"/>
                                        </p:tgtEl>
                                      </p:cBhvr>
                                    </p:animEffect>
                                  </p:childTnLst>
                                </p:cTn>
                              </p:par>
                            </p:childTnLst>
                          </p:cTn>
                        </p:par>
                        <p:par>
                          <p:cTn id="30" fill="hold">
                            <p:stCondLst>
                              <p:cond delay="9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
                                        <p:tgtEl>
                                          <p:spTgt spid="10"/>
                                        </p:tgtEl>
                                      </p:cBhvr>
                                    </p:animEffect>
                                  </p:childTnLst>
                                </p:cTn>
                              </p:par>
                            </p:childTnLst>
                          </p:cTn>
                        </p:par>
                        <p:par>
                          <p:cTn id="34" fill="hold">
                            <p:stCondLst>
                              <p:cond delay="11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
                                        <p:tgtEl>
                                          <p:spTgt spid="11"/>
                                        </p:tgtEl>
                                      </p:cBhvr>
                                    </p:animEffect>
                                  </p:childTnLst>
                                </p:cTn>
                              </p:par>
                            </p:childTnLst>
                          </p:cTn>
                        </p:par>
                        <p:par>
                          <p:cTn id="38" fill="hold">
                            <p:stCondLst>
                              <p:cond delay="13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
                                        <p:tgtEl>
                                          <p:spTgt spid="12"/>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
                                        <p:tgtEl>
                                          <p:spTgt spid="13"/>
                                        </p:tgtEl>
                                      </p:cBhvr>
                                    </p:animEffect>
                                  </p:childTnLst>
                                </p:cTn>
                              </p:par>
                            </p:childTnLst>
                          </p:cTn>
                        </p:par>
                        <p:par>
                          <p:cTn id="46" fill="hold">
                            <p:stCondLst>
                              <p:cond delay="17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67"/>
                                        </p:tgtEl>
                                        <p:attrNameLst>
                                          <p:attrName>style.visibility</p:attrName>
                                        </p:attrNameLst>
                                      </p:cBhvr>
                                      <p:to>
                                        <p:strVal val="visible"/>
                                      </p:to>
                                    </p:set>
                                    <p:animEffect transition="in" filter="fade">
                                      <p:cBhvr>
                                        <p:cTn id="64" dur="500"/>
                                        <p:tgtEl>
                                          <p:spTgt spid="16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00"/>
                                        <p:tgtEl>
                                          <p:spTgt spid="21"/>
                                        </p:tgtEl>
                                      </p:cBhvr>
                                    </p:animEffect>
                                  </p:childTnLst>
                                </p:cTn>
                              </p:par>
                            </p:childTnLst>
                          </p:cTn>
                        </p:par>
                        <p:par>
                          <p:cTn id="72" fill="hold">
                            <p:stCondLst>
                              <p:cond delay="1200"/>
                            </p:stCondLst>
                            <p:childTnLst>
                              <p:par>
                                <p:cTn id="73" presetID="10"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2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5"/>
                                        </p:tgtEl>
                                        <p:attrNameLst>
                                          <p:attrName>style.visibility</p:attrName>
                                        </p:attrNameLst>
                                      </p:cBhvr>
                                      <p:to>
                                        <p:strVal val="visible"/>
                                      </p:to>
                                    </p:set>
                                    <p:animEffect transition="in" filter="fade">
                                      <p:cBhvr>
                                        <p:cTn id="80" dur="500"/>
                                        <p:tgtEl>
                                          <p:spTgt spid="145"/>
                                        </p:tgtEl>
                                      </p:cBhvr>
                                    </p:animEffect>
                                  </p:childTnLst>
                                </p:cTn>
                              </p:par>
                              <p:par>
                                <p:cTn id="81" presetID="10" presetClass="entr" presetSubtype="0" fill="hold" nodeType="withEffect">
                                  <p:stCondLst>
                                    <p:cond delay="0"/>
                                  </p:stCondLst>
                                  <p:childTnLst>
                                    <p:set>
                                      <p:cBhvr>
                                        <p:cTn id="82" dur="1" fill="hold">
                                          <p:stCondLst>
                                            <p:cond delay="0"/>
                                          </p:stCondLst>
                                        </p:cTn>
                                        <p:tgtEl>
                                          <p:spTgt spid="142"/>
                                        </p:tgtEl>
                                        <p:attrNameLst>
                                          <p:attrName>style.visibility</p:attrName>
                                        </p:attrNameLst>
                                      </p:cBhvr>
                                      <p:to>
                                        <p:strVal val="visible"/>
                                      </p:to>
                                    </p:set>
                                    <p:animEffect transition="in" filter="fade">
                                      <p:cBhvr>
                                        <p:cTn id="83" dur="500"/>
                                        <p:tgtEl>
                                          <p:spTgt spid="142"/>
                                        </p:tgtEl>
                                      </p:cBhvr>
                                    </p:animEffect>
                                  </p:childTnLst>
                                </p:cTn>
                              </p:par>
                              <p:par>
                                <p:cTn id="84" presetID="10" presetClass="entr" presetSubtype="0" fill="hold" nodeType="withEffect">
                                  <p:stCondLst>
                                    <p:cond delay="0"/>
                                  </p:stCondLst>
                                  <p:childTnLst>
                                    <p:set>
                                      <p:cBhvr>
                                        <p:cTn id="85" dur="1" fill="hold">
                                          <p:stCondLst>
                                            <p:cond delay="0"/>
                                          </p:stCondLst>
                                        </p:cTn>
                                        <p:tgtEl>
                                          <p:spTgt spid="141"/>
                                        </p:tgtEl>
                                        <p:attrNameLst>
                                          <p:attrName>style.visibility</p:attrName>
                                        </p:attrNameLst>
                                      </p:cBhvr>
                                      <p:to>
                                        <p:strVal val="visible"/>
                                      </p:to>
                                    </p:set>
                                    <p:animEffect transition="in" filter="fade">
                                      <p:cBhvr>
                                        <p:cTn id="86" dur="500"/>
                                        <p:tgtEl>
                                          <p:spTgt spid="141"/>
                                        </p:tgtEl>
                                      </p:cBhvr>
                                    </p:animEffect>
                                  </p:childTnLst>
                                </p:cTn>
                              </p:par>
                              <p:par>
                                <p:cTn id="87" presetID="10" presetClass="entr" presetSubtype="0" fill="hold" nodeType="withEffect">
                                  <p:stCondLst>
                                    <p:cond delay="0"/>
                                  </p:stCondLst>
                                  <p:childTnLst>
                                    <p:set>
                                      <p:cBhvr>
                                        <p:cTn id="88" dur="1" fill="hold">
                                          <p:stCondLst>
                                            <p:cond delay="0"/>
                                          </p:stCondLst>
                                        </p:cTn>
                                        <p:tgtEl>
                                          <p:spTgt spid="168"/>
                                        </p:tgtEl>
                                        <p:attrNameLst>
                                          <p:attrName>style.visibility</p:attrName>
                                        </p:attrNameLst>
                                      </p:cBhvr>
                                      <p:to>
                                        <p:strVal val="visible"/>
                                      </p:to>
                                    </p:set>
                                    <p:animEffect transition="in" filter="fade">
                                      <p:cBhvr>
                                        <p:cTn id="89" dur="500"/>
                                        <p:tgtEl>
                                          <p:spTgt spid="16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nodeType="withEffect">
                                  <p:stCondLst>
                                    <p:cond delay="0"/>
                                  </p:stCondLst>
                                  <p:childTnLst>
                                    <p:set>
                                      <p:cBhvr>
                                        <p:cTn id="96" dur="1" fill="hold">
                                          <p:stCondLst>
                                            <p:cond delay="0"/>
                                          </p:stCondLst>
                                        </p:cTn>
                                        <p:tgtEl>
                                          <p:spTgt spid="128"/>
                                        </p:tgtEl>
                                        <p:attrNameLst>
                                          <p:attrName>style.visibility</p:attrName>
                                        </p:attrNameLst>
                                      </p:cBhvr>
                                      <p:to>
                                        <p:strVal val="visible"/>
                                      </p:to>
                                    </p:set>
                                    <p:animEffect transition="in" filter="fade">
                                      <p:cBhvr>
                                        <p:cTn id="97" dur="500"/>
                                        <p:tgtEl>
                                          <p:spTgt spid="12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29"/>
                                        </p:tgtEl>
                                        <p:attrNameLst>
                                          <p:attrName>style.visibility</p:attrName>
                                        </p:attrNameLst>
                                      </p:cBhvr>
                                      <p:to>
                                        <p:strVal val="visible"/>
                                      </p:to>
                                    </p:set>
                                    <p:animEffect transition="in" filter="fade">
                                      <p:cBhvr>
                                        <p:cTn id="100" dur="500"/>
                                        <p:tgtEl>
                                          <p:spTgt spid="129"/>
                                        </p:tgtEl>
                                      </p:cBhvr>
                                    </p:animEffec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200"/>
                                        <p:tgtEl>
                                          <p:spTgt spid="34"/>
                                        </p:tgtEl>
                                      </p:cBhvr>
                                    </p:animEffect>
                                  </p:childTnLst>
                                </p:cTn>
                              </p:par>
                            </p:childTnLst>
                          </p:cTn>
                        </p:par>
                        <p:par>
                          <p:cTn id="105" fill="hold">
                            <p:stCondLst>
                              <p:cond delay="700"/>
                            </p:stCondLst>
                            <p:childTnLst>
                              <p:par>
                                <p:cTn id="106" presetID="10" presetClass="entr" presetSubtype="0" fill="hold" nodeType="after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200"/>
                                        <p:tgtEl>
                                          <p:spTgt spid="35"/>
                                        </p:tgtEl>
                                      </p:cBhvr>
                                    </p:animEffect>
                                  </p:childTnLst>
                                </p:cTn>
                              </p:par>
                            </p:childTnLst>
                          </p:cTn>
                        </p:par>
                        <p:par>
                          <p:cTn id="109" fill="hold">
                            <p:stCondLst>
                              <p:cond delay="900"/>
                            </p:stCondLst>
                            <p:childTnLst>
                              <p:par>
                                <p:cTn id="110" presetID="10" presetClass="entr" presetSubtype="0" fill="hold" nodeType="after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2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par>
                                <p:cTn id="118" presetID="10" presetClass="entr" presetSubtype="0" fill="hold" nodeType="withEffect">
                                  <p:stCondLst>
                                    <p:cond delay="0"/>
                                  </p:stCondLst>
                                  <p:childTnLst>
                                    <p:set>
                                      <p:cBhvr>
                                        <p:cTn id="119" dur="1" fill="hold">
                                          <p:stCondLst>
                                            <p:cond delay="0"/>
                                          </p:stCondLst>
                                        </p:cTn>
                                        <p:tgtEl>
                                          <p:spTgt spid="126"/>
                                        </p:tgtEl>
                                        <p:attrNameLst>
                                          <p:attrName>style.visibility</p:attrName>
                                        </p:attrNameLst>
                                      </p:cBhvr>
                                      <p:to>
                                        <p:strVal val="visible"/>
                                      </p:to>
                                    </p:set>
                                    <p:animEffect transition="in" filter="fade">
                                      <p:cBhvr>
                                        <p:cTn id="120" dur="500"/>
                                        <p:tgtEl>
                                          <p:spTgt spid="12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27"/>
                                        </p:tgtEl>
                                        <p:attrNameLst>
                                          <p:attrName>style.visibility</p:attrName>
                                        </p:attrNameLst>
                                      </p:cBhvr>
                                      <p:to>
                                        <p:strVal val="visible"/>
                                      </p:to>
                                    </p:set>
                                    <p:animEffect transition="in" filter="fade">
                                      <p:cBhvr>
                                        <p:cTn id="123" dur="500"/>
                                        <p:tgtEl>
                                          <p:spTgt spid="127"/>
                                        </p:tgtEl>
                                      </p:cBhvr>
                                    </p:animEffec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200"/>
                                        <p:tgtEl>
                                          <p:spTgt spid="24"/>
                                        </p:tgtEl>
                                      </p:cBhvr>
                                    </p:animEffect>
                                  </p:childTnLst>
                                </p:cTn>
                              </p:par>
                            </p:childTnLst>
                          </p:cTn>
                        </p:par>
                        <p:par>
                          <p:cTn id="128" fill="hold">
                            <p:stCondLst>
                              <p:cond delay="700"/>
                            </p:stCondLst>
                            <p:childTnLst>
                              <p:par>
                                <p:cTn id="129" presetID="10" presetClass="entr" presetSubtype="0" fill="hold" nodeType="after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200"/>
                                        <p:tgtEl>
                                          <p:spTgt spid="25"/>
                                        </p:tgtEl>
                                      </p:cBhvr>
                                    </p:animEffect>
                                  </p:childTnLst>
                                </p:cTn>
                              </p:par>
                            </p:childTnLst>
                          </p:cTn>
                        </p:par>
                        <p:par>
                          <p:cTn id="132" fill="hold">
                            <p:stCondLst>
                              <p:cond delay="900"/>
                            </p:stCondLst>
                            <p:childTnLst>
                              <p:par>
                                <p:cTn id="133" presetID="10" presetClass="entr" presetSubtype="0" fill="hold" nodeType="after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fade">
                                      <p:cBhvr>
                                        <p:cTn id="135" dur="200"/>
                                        <p:tgtEl>
                                          <p:spTgt spid="26"/>
                                        </p:tgtEl>
                                      </p:cBhvr>
                                    </p:animEffect>
                                  </p:childTnLst>
                                </p:cTn>
                              </p:par>
                            </p:childTnLst>
                          </p:cTn>
                        </p:par>
                        <p:par>
                          <p:cTn id="136" fill="hold">
                            <p:stCondLst>
                              <p:cond delay="1100"/>
                            </p:stCondLst>
                            <p:childTnLst>
                              <p:par>
                                <p:cTn id="137" presetID="10" presetClass="entr" presetSubtype="0" fill="hold"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200"/>
                                        <p:tgtEl>
                                          <p:spTgt spid="27"/>
                                        </p:tgtEl>
                                      </p:cBhvr>
                                    </p:animEffect>
                                  </p:childTnLst>
                                </p:cTn>
                              </p:par>
                            </p:childTnLst>
                          </p:cTn>
                        </p:par>
                        <p:par>
                          <p:cTn id="140" fill="hold">
                            <p:stCondLst>
                              <p:cond delay="1300"/>
                            </p:stCondLst>
                            <p:childTnLst>
                              <p:par>
                                <p:cTn id="141" presetID="10" presetClass="entr" presetSubtype="0" fill="hold"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fade">
                                      <p:cBhvr>
                                        <p:cTn id="143" dur="200"/>
                                        <p:tgtEl>
                                          <p:spTgt spid="2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46"/>
                                        </p:tgtEl>
                                        <p:attrNameLst>
                                          <p:attrName>style.visibility</p:attrName>
                                        </p:attrNameLst>
                                      </p:cBhvr>
                                      <p:to>
                                        <p:strVal val="visible"/>
                                      </p:to>
                                    </p:set>
                                    <p:animEffect transition="in" filter="fade">
                                      <p:cBhvr>
                                        <p:cTn id="148" dur="500"/>
                                        <p:tgtEl>
                                          <p:spTgt spid="146"/>
                                        </p:tgtEl>
                                      </p:cBhvr>
                                    </p:animEffect>
                                  </p:childTnLst>
                                </p:cTn>
                              </p:par>
                              <p:par>
                                <p:cTn id="149" presetID="10" presetClass="entr" presetSubtype="0" fill="hold" nodeType="withEffect">
                                  <p:stCondLst>
                                    <p:cond delay="0"/>
                                  </p:stCondLst>
                                  <p:childTnLst>
                                    <p:set>
                                      <p:cBhvr>
                                        <p:cTn id="150" dur="1" fill="hold">
                                          <p:stCondLst>
                                            <p:cond delay="0"/>
                                          </p:stCondLst>
                                        </p:cTn>
                                        <p:tgtEl>
                                          <p:spTgt spid="148"/>
                                        </p:tgtEl>
                                        <p:attrNameLst>
                                          <p:attrName>style.visibility</p:attrName>
                                        </p:attrNameLst>
                                      </p:cBhvr>
                                      <p:to>
                                        <p:strVal val="visible"/>
                                      </p:to>
                                    </p:set>
                                    <p:animEffect transition="in" filter="fade">
                                      <p:cBhvr>
                                        <p:cTn id="151" dur="500"/>
                                        <p:tgtEl>
                                          <p:spTgt spid="14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0"/>
                                        </p:tgtEl>
                                        <p:attrNameLst>
                                          <p:attrName>style.visibility</p:attrName>
                                        </p:attrNameLst>
                                      </p:cBhvr>
                                      <p:to>
                                        <p:strVal val="visible"/>
                                      </p:to>
                                    </p:set>
                                    <p:animEffect transition="in" filter="fade">
                                      <p:cBhvr>
                                        <p:cTn id="154" dur="500"/>
                                        <p:tgtEl>
                                          <p:spTgt spid="90"/>
                                        </p:tgtEl>
                                      </p:cBhvr>
                                    </p:animEffect>
                                  </p:childTnLst>
                                </p:cTn>
                              </p:par>
                            </p:childTnLst>
                          </p:cTn>
                        </p:par>
                        <p:par>
                          <p:cTn id="155" fill="hold">
                            <p:stCondLst>
                              <p:cond delay="500"/>
                            </p:stCondLst>
                            <p:childTnLst>
                              <p:par>
                                <p:cTn id="156" presetID="10" presetClass="entr" presetSubtype="0" fill="hold" grpId="0" nodeType="afterEffect">
                                  <p:stCondLst>
                                    <p:cond delay="0"/>
                                  </p:stCondLst>
                                  <p:childTnLst>
                                    <p:set>
                                      <p:cBhvr>
                                        <p:cTn id="157" dur="1" fill="hold">
                                          <p:stCondLst>
                                            <p:cond delay="0"/>
                                          </p:stCondLst>
                                        </p:cTn>
                                        <p:tgtEl>
                                          <p:spTgt spid="91"/>
                                        </p:tgtEl>
                                        <p:attrNameLst>
                                          <p:attrName>style.visibility</p:attrName>
                                        </p:attrNameLst>
                                      </p:cBhvr>
                                      <p:to>
                                        <p:strVal val="visible"/>
                                      </p:to>
                                    </p:set>
                                    <p:animEffect transition="in" filter="fade">
                                      <p:cBhvr>
                                        <p:cTn id="158" dur="200"/>
                                        <p:tgtEl>
                                          <p:spTgt spid="91"/>
                                        </p:tgtEl>
                                      </p:cBhvr>
                                    </p:animEffect>
                                  </p:childTnLst>
                                </p:cTn>
                              </p:par>
                            </p:childTnLst>
                          </p:cTn>
                        </p:par>
                        <p:par>
                          <p:cTn id="159" fill="hold">
                            <p:stCondLst>
                              <p:cond delay="700"/>
                            </p:stCondLst>
                            <p:childTnLst>
                              <p:par>
                                <p:cTn id="160" presetID="10" presetClass="entr" presetSubtype="0" fill="hold" grpId="0" nodeType="afterEffect">
                                  <p:stCondLst>
                                    <p:cond delay="0"/>
                                  </p:stCondLst>
                                  <p:childTnLst>
                                    <p:set>
                                      <p:cBhvr>
                                        <p:cTn id="161" dur="1" fill="hold">
                                          <p:stCondLst>
                                            <p:cond delay="0"/>
                                          </p:stCondLst>
                                        </p:cTn>
                                        <p:tgtEl>
                                          <p:spTgt spid="92"/>
                                        </p:tgtEl>
                                        <p:attrNameLst>
                                          <p:attrName>style.visibility</p:attrName>
                                        </p:attrNameLst>
                                      </p:cBhvr>
                                      <p:to>
                                        <p:strVal val="visible"/>
                                      </p:to>
                                    </p:set>
                                    <p:animEffect transition="in" filter="fade">
                                      <p:cBhvr>
                                        <p:cTn id="162" dur="200"/>
                                        <p:tgtEl>
                                          <p:spTgt spid="92"/>
                                        </p:tgtEl>
                                      </p:cBhvr>
                                    </p:animEffect>
                                  </p:childTnLst>
                                </p:cTn>
                              </p:par>
                            </p:childTnLst>
                          </p:cTn>
                        </p:par>
                        <p:par>
                          <p:cTn id="163" fill="hold">
                            <p:stCondLst>
                              <p:cond delay="900"/>
                            </p:stCondLst>
                            <p:childTnLst>
                              <p:par>
                                <p:cTn id="164" presetID="10" presetClass="entr" presetSubtype="0" fill="hold" grpId="0" nodeType="afterEffect">
                                  <p:stCondLst>
                                    <p:cond delay="0"/>
                                  </p:stCondLst>
                                  <p:childTnLst>
                                    <p:set>
                                      <p:cBhvr>
                                        <p:cTn id="165" dur="1" fill="hold">
                                          <p:stCondLst>
                                            <p:cond delay="0"/>
                                          </p:stCondLst>
                                        </p:cTn>
                                        <p:tgtEl>
                                          <p:spTgt spid="93"/>
                                        </p:tgtEl>
                                        <p:attrNameLst>
                                          <p:attrName>style.visibility</p:attrName>
                                        </p:attrNameLst>
                                      </p:cBhvr>
                                      <p:to>
                                        <p:strVal val="visible"/>
                                      </p:to>
                                    </p:set>
                                    <p:animEffect transition="in" filter="fade">
                                      <p:cBhvr>
                                        <p:cTn id="166" dur="200"/>
                                        <p:tgtEl>
                                          <p:spTgt spid="93"/>
                                        </p:tgtEl>
                                      </p:cBhvr>
                                    </p:animEffect>
                                  </p:childTnLst>
                                </p:cTn>
                              </p:par>
                            </p:childTnLst>
                          </p:cTn>
                        </p:par>
                        <p:par>
                          <p:cTn id="167" fill="hold">
                            <p:stCondLst>
                              <p:cond delay="1100"/>
                            </p:stCondLst>
                            <p:childTnLst>
                              <p:par>
                                <p:cTn id="168" presetID="10" presetClass="entr" presetSubtype="0" fill="hold" grpId="0" nodeType="afterEffect">
                                  <p:stCondLst>
                                    <p:cond delay="0"/>
                                  </p:stCondLst>
                                  <p:childTnLst>
                                    <p:set>
                                      <p:cBhvr>
                                        <p:cTn id="169" dur="1" fill="hold">
                                          <p:stCondLst>
                                            <p:cond delay="0"/>
                                          </p:stCondLst>
                                        </p:cTn>
                                        <p:tgtEl>
                                          <p:spTgt spid="94"/>
                                        </p:tgtEl>
                                        <p:attrNameLst>
                                          <p:attrName>style.visibility</p:attrName>
                                        </p:attrNameLst>
                                      </p:cBhvr>
                                      <p:to>
                                        <p:strVal val="visible"/>
                                      </p:to>
                                    </p:set>
                                    <p:animEffect transition="in" filter="fade">
                                      <p:cBhvr>
                                        <p:cTn id="170" dur="200"/>
                                        <p:tgtEl>
                                          <p:spTgt spid="94"/>
                                        </p:tgtEl>
                                      </p:cBhvr>
                                    </p:animEffect>
                                  </p:childTnLst>
                                </p:cTn>
                              </p:par>
                            </p:childTnLst>
                          </p:cTn>
                        </p:par>
                        <p:par>
                          <p:cTn id="171" fill="hold">
                            <p:stCondLst>
                              <p:cond delay="1300"/>
                            </p:stCondLst>
                            <p:childTnLst>
                              <p:par>
                                <p:cTn id="172" presetID="10" presetClass="entr" presetSubtype="0" fill="hold" grpId="0" nodeType="afterEffect">
                                  <p:stCondLst>
                                    <p:cond delay="0"/>
                                  </p:stCondLst>
                                  <p:childTnLst>
                                    <p:set>
                                      <p:cBhvr>
                                        <p:cTn id="173" dur="1" fill="hold">
                                          <p:stCondLst>
                                            <p:cond delay="0"/>
                                          </p:stCondLst>
                                        </p:cTn>
                                        <p:tgtEl>
                                          <p:spTgt spid="96"/>
                                        </p:tgtEl>
                                        <p:attrNameLst>
                                          <p:attrName>style.visibility</p:attrName>
                                        </p:attrNameLst>
                                      </p:cBhvr>
                                      <p:to>
                                        <p:strVal val="visible"/>
                                      </p:to>
                                    </p:set>
                                    <p:animEffect transition="in" filter="fade">
                                      <p:cBhvr>
                                        <p:cTn id="174" dur="200"/>
                                        <p:tgtEl>
                                          <p:spTgt spid="96"/>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125"/>
                                        </p:tgtEl>
                                        <p:attrNameLst>
                                          <p:attrName>style.visibility</p:attrName>
                                        </p:attrNameLst>
                                      </p:cBhvr>
                                      <p:to>
                                        <p:strVal val="visible"/>
                                      </p:to>
                                    </p:set>
                                    <p:animEffect transition="in" filter="fade">
                                      <p:cBhvr>
                                        <p:cTn id="179" dur="500"/>
                                        <p:tgtEl>
                                          <p:spTgt spid="125"/>
                                        </p:tgtEl>
                                      </p:cBhvr>
                                    </p:animEffect>
                                  </p:childTnLst>
                                </p:cTn>
                              </p:par>
                              <p:par>
                                <p:cTn id="180" presetID="10" presetClass="entr" presetSubtype="0" fill="hold" nodeType="withEffect">
                                  <p:stCondLst>
                                    <p:cond delay="0"/>
                                  </p:stCondLst>
                                  <p:childTnLst>
                                    <p:set>
                                      <p:cBhvr>
                                        <p:cTn id="181" dur="1" fill="hold">
                                          <p:stCondLst>
                                            <p:cond delay="0"/>
                                          </p:stCondLst>
                                        </p:cTn>
                                        <p:tgtEl>
                                          <p:spTgt spid="31"/>
                                        </p:tgtEl>
                                        <p:attrNameLst>
                                          <p:attrName>style.visibility</p:attrName>
                                        </p:attrNameLst>
                                      </p:cBhvr>
                                      <p:to>
                                        <p:strVal val="visible"/>
                                      </p:to>
                                    </p:set>
                                    <p:animEffect transition="in" filter="fade">
                                      <p:cBhvr>
                                        <p:cTn id="182" dur="500"/>
                                        <p:tgtEl>
                                          <p:spTgt spid="3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
                                        </p:tgtEl>
                                        <p:attrNameLst>
                                          <p:attrName>style.visibility</p:attrName>
                                        </p:attrNameLst>
                                      </p:cBhvr>
                                      <p:to>
                                        <p:strVal val="visible"/>
                                      </p:to>
                                    </p:set>
                                    <p:animEffect transition="in" filter="fade">
                                      <p:cBhvr>
                                        <p:cTn id="185" dur="500"/>
                                        <p:tgtEl>
                                          <p:spTgt spid="3"/>
                                        </p:tgtEl>
                                      </p:cBhvr>
                                    </p:animEffect>
                                  </p:childTnLst>
                                </p:cTn>
                              </p:par>
                            </p:childTnLst>
                          </p:cTn>
                        </p:par>
                      </p:childTnLst>
                    </p:cTn>
                  </p:par>
                  <p:par>
                    <p:cTn id="186" fill="hold">
                      <p:stCondLst>
                        <p:cond delay="indefinite"/>
                      </p:stCondLst>
                      <p:childTnLst>
                        <p:par>
                          <p:cTn id="187" fill="hold">
                            <p:stCondLst>
                              <p:cond delay="0"/>
                            </p:stCondLst>
                            <p:childTnLst>
                              <p:par>
                                <p:cTn id="188" presetID="18" presetClass="entr" presetSubtype="12" fill="hold" nodeType="clickEffect">
                                  <p:stCondLst>
                                    <p:cond delay="0"/>
                                  </p:stCondLst>
                                  <p:childTnLst>
                                    <p:set>
                                      <p:cBhvr>
                                        <p:cTn id="189" dur="1" fill="hold">
                                          <p:stCondLst>
                                            <p:cond delay="0"/>
                                          </p:stCondLst>
                                        </p:cTn>
                                        <p:tgtEl>
                                          <p:spTgt spid="102"/>
                                        </p:tgtEl>
                                        <p:attrNameLst>
                                          <p:attrName>style.visibility</p:attrName>
                                        </p:attrNameLst>
                                      </p:cBhvr>
                                      <p:to>
                                        <p:strVal val="visible"/>
                                      </p:to>
                                    </p:set>
                                    <p:animEffect transition="in" filter="strips(downLeft)">
                                      <p:cBhvr>
                                        <p:cTn id="190" dur="500"/>
                                        <p:tgtEl>
                                          <p:spTgt spid="102"/>
                                        </p:tgtEl>
                                      </p:cBhvr>
                                    </p:animEffect>
                                  </p:childTnLst>
                                </p:cTn>
                              </p:par>
                              <p:par>
                                <p:cTn id="191" presetID="10" presetClass="entr" presetSubtype="0" fill="hold" nodeType="withEffect">
                                  <p:stCondLst>
                                    <p:cond delay="0"/>
                                  </p:stCondLst>
                                  <p:childTnLst>
                                    <p:set>
                                      <p:cBhvr>
                                        <p:cTn id="192" dur="1" fill="hold">
                                          <p:stCondLst>
                                            <p:cond delay="0"/>
                                          </p:stCondLst>
                                        </p:cTn>
                                        <p:tgtEl>
                                          <p:spTgt spid="103"/>
                                        </p:tgtEl>
                                        <p:attrNameLst>
                                          <p:attrName>style.visibility</p:attrName>
                                        </p:attrNameLst>
                                      </p:cBhvr>
                                      <p:to>
                                        <p:strVal val="visible"/>
                                      </p:to>
                                    </p:set>
                                    <p:animEffect transition="in" filter="fade">
                                      <p:cBhvr>
                                        <p:cTn id="193" dur="500"/>
                                        <p:tgtEl>
                                          <p:spTgt spid="103"/>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50"/>
                                        </p:tgtEl>
                                        <p:attrNameLst>
                                          <p:attrName>style.visibility</p:attrName>
                                        </p:attrNameLst>
                                      </p:cBhvr>
                                      <p:to>
                                        <p:strVal val="visible"/>
                                      </p:to>
                                    </p:set>
                                    <p:animEffect transition="in" filter="fade">
                                      <p:cBhvr>
                                        <p:cTn id="196" dur="500"/>
                                        <p:tgtEl>
                                          <p:spTgt spid="15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70"/>
                                        </p:tgtEl>
                                        <p:attrNameLst>
                                          <p:attrName>style.visibility</p:attrName>
                                        </p:attrNameLst>
                                      </p:cBhvr>
                                      <p:to>
                                        <p:strVal val="visible"/>
                                      </p:to>
                                    </p:set>
                                    <p:animEffect transition="in" filter="fade">
                                      <p:cBhvr>
                                        <p:cTn id="199" dur="500"/>
                                        <p:tgtEl>
                                          <p:spTgt spid="170"/>
                                        </p:tgtEl>
                                      </p:cBhvr>
                                    </p:animEffect>
                                  </p:childTnLst>
                                </p:cTn>
                              </p:par>
                            </p:childTnLst>
                          </p:cTn>
                        </p:par>
                        <p:par>
                          <p:cTn id="200" fill="hold">
                            <p:stCondLst>
                              <p:cond delay="500"/>
                            </p:stCondLst>
                            <p:childTnLst>
                              <p:par>
                                <p:cTn id="201" presetID="10" presetClass="entr" presetSubtype="0" fill="hold" nodeType="afterEffect">
                                  <p:stCondLst>
                                    <p:cond delay="0"/>
                                  </p:stCondLst>
                                  <p:childTnLst>
                                    <p:set>
                                      <p:cBhvr>
                                        <p:cTn id="202" dur="1" fill="hold">
                                          <p:stCondLst>
                                            <p:cond delay="0"/>
                                          </p:stCondLst>
                                        </p:cTn>
                                        <p:tgtEl>
                                          <p:spTgt spid="176"/>
                                        </p:tgtEl>
                                        <p:attrNameLst>
                                          <p:attrName>style.visibility</p:attrName>
                                        </p:attrNameLst>
                                      </p:cBhvr>
                                      <p:to>
                                        <p:strVal val="visible"/>
                                      </p:to>
                                    </p:set>
                                    <p:animEffect transition="in" filter="fade">
                                      <p:cBhvr>
                                        <p:cTn id="203" dur="500"/>
                                        <p:tgtEl>
                                          <p:spTgt spid="176"/>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116"/>
                                        </p:tgtEl>
                                        <p:attrNameLst>
                                          <p:attrName>style.visibility</p:attrName>
                                        </p:attrNameLst>
                                      </p:cBhvr>
                                      <p:to>
                                        <p:strVal val="visible"/>
                                      </p:to>
                                    </p:set>
                                    <p:animEffect transition="in" filter="fade">
                                      <p:cBhvr>
                                        <p:cTn id="208" dur="500"/>
                                        <p:tgtEl>
                                          <p:spTgt spid="116"/>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15"/>
                                        </p:tgtEl>
                                        <p:attrNameLst>
                                          <p:attrName>style.visibility</p:attrName>
                                        </p:attrNameLst>
                                      </p:cBhvr>
                                      <p:to>
                                        <p:strVal val="visible"/>
                                      </p:to>
                                    </p:set>
                                    <p:animEffect transition="in" filter="fade">
                                      <p:cBhvr>
                                        <p:cTn id="211" dur="500"/>
                                        <p:tgtEl>
                                          <p:spTgt spid="115"/>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nodeType="clickEffect">
                                  <p:stCondLst>
                                    <p:cond delay="0"/>
                                  </p:stCondLst>
                                  <p:childTnLst>
                                    <p:set>
                                      <p:cBhvr>
                                        <p:cTn id="215" dur="1" fill="hold">
                                          <p:stCondLst>
                                            <p:cond delay="0"/>
                                          </p:stCondLst>
                                        </p:cTn>
                                        <p:tgtEl>
                                          <p:spTgt spid="114"/>
                                        </p:tgtEl>
                                        <p:attrNameLst>
                                          <p:attrName>style.visibility</p:attrName>
                                        </p:attrNameLst>
                                      </p:cBhvr>
                                      <p:to>
                                        <p:strVal val="visible"/>
                                      </p:to>
                                    </p:set>
                                    <p:animEffect transition="in" filter="fade">
                                      <p:cBhvr>
                                        <p:cTn id="216" dur="500"/>
                                        <p:tgtEl>
                                          <p:spTgt spid="11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13"/>
                                        </p:tgtEl>
                                        <p:attrNameLst>
                                          <p:attrName>style.visibility</p:attrName>
                                        </p:attrNameLst>
                                      </p:cBhvr>
                                      <p:to>
                                        <p:strVal val="visible"/>
                                      </p:to>
                                    </p:set>
                                    <p:animEffect transition="in" filter="fade">
                                      <p:cBhvr>
                                        <p:cTn id="21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5" grpId="0" animBg="1"/>
      <p:bldP spid="7" grpId="0" animBg="1"/>
      <p:bldP spid="8" grpId="0" animBg="1"/>
      <p:bldP spid="9" grpId="0" animBg="1"/>
      <p:bldP spid="10" grpId="0" animBg="1"/>
      <p:bldP spid="11" grpId="0" animBg="1"/>
      <p:bldP spid="12" grpId="0" animBg="1"/>
      <p:bldP spid="13" grpId="0" animBg="1"/>
      <p:bldP spid="14" grpId="0" animBg="1"/>
      <p:bldP spid="20" grpId="0" animBg="1"/>
      <p:bldP spid="21" grpId="0" animBg="1"/>
      <p:bldP spid="22" grpId="0" animBg="1"/>
      <p:bldP spid="113" grpId="0"/>
      <p:bldP spid="115" grpId="0"/>
      <p:bldP spid="127" grpId="0"/>
      <p:bldP spid="129" grpId="0"/>
      <p:bldP spid="3" grpId="0" animBg="1"/>
      <p:bldP spid="145" grpId="0"/>
      <p:bldP spid="146" grpId="0"/>
      <p:bldP spid="163" grpId="0"/>
      <p:bldP spid="164" grpId="0"/>
      <p:bldP spid="167" grpId="0"/>
      <p:bldP spid="170" grpId="0"/>
      <p:bldP spid="90" grpId="0" animBg="1"/>
      <p:bldP spid="91" grpId="0" animBg="1"/>
      <p:bldP spid="92" grpId="0" animBg="1"/>
      <p:bldP spid="93" grpId="0" animBg="1"/>
      <p:bldP spid="94" grpId="0" animBg="1"/>
      <p:bldP spid="96" grpId="0" animBg="1"/>
      <p:bldP spid="1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ounded Rectangle 159">
            <a:extLst>
              <a:ext uri="{FF2B5EF4-FFF2-40B4-BE49-F238E27FC236}">
                <a16:creationId xmlns:a16="http://schemas.microsoft.com/office/drawing/2014/main" id="{4AC448A1-D8FC-074B-83B4-F13809959B84}"/>
              </a:ext>
            </a:extLst>
          </p:cNvPr>
          <p:cNvSpPr/>
          <p:nvPr/>
        </p:nvSpPr>
        <p:spPr>
          <a:xfrm>
            <a:off x="3056442" y="3767639"/>
            <a:ext cx="3907140" cy="2443475"/>
          </a:xfrm>
          <a:prstGeom prst="roundRect">
            <a:avLst/>
          </a:prstGeom>
          <a:solidFill>
            <a:srgbClr val="F9F2EF"/>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nvGrpSpPr>
          <p:cNvPr id="4" name="Group 3">
            <a:extLst>
              <a:ext uri="{FF2B5EF4-FFF2-40B4-BE49-F238E27FC236}">
                <a16:creationId xmlns:a16="http://schemas.microsoft.com/office/drawing/2014/main" id="{D15069BC-5B11-7743-B528-35178FAE71ED}"/>
              </a:ext>
            </a:extLst>
          </p:cNvPr>
          <p:cNvGrpSpPr/>
          <p:nvPr/>
        </p:nvGrpSpPr>
        <p:grpSpPr>
          <a:xfrm>
            <a:off x="7116062" y="3738583"/>
            <a:ext cx="2105825" cy="2379840"/>
            <a:chOff x="7116062" y="3738583"/>
            <a:chExt cx="2105825" cy="2379840"/>
          </a:xfrm>
        </p:grpSpPr>
        <p:sp>
          <p:nvSpPr>
            <p:cNvPr id="480" name="Rectangle 479">
              <a:extLst>
                <a:ext uri="{FF2B5EF4-FFF2-40B4-BE49-F238E27FC236}">
                  <a16:creationId xmlns:a16="http://schemas.microsoft.com/office/drawing/2014/main" id="{9AFA37DF-98AF-2A42-A277-2415E78A0DFE}"/>
                </a:ext>
              </a:extLst>
            </p:cNvPr>
            <p:cNvSpPr/>
            <p:nvPr/>
          </p:nvSpPr>
          <p:spPr>
            <a:xfrm>
              <a:off x="7279373" y="4036626"/>
              <a:ext cx="1779205" cy="20817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512" name="Rectangle 511">
              <a:extLst>
                <a:ext uri="{FF2B5EF4-FFF2-40B4-BE49-F238E27FC236}">
                  <a16:creationId xmlns:a16="http://schemas.microsoft.com/office/drawing/2014/main" id="{700FA02F-65ED-7C4E-A239-5A4A264BDB14}"/>
                </a:ext>
              </a:extLst>
            </p:cNvPr>
            <p:cNvSpPr/>
            <p:nvPr/>
          </p:nvSpPr>
          <p:spPr>
            <a:xfrm>
              <a:off x="7116062" y="3738583"/>
              <a:ext cx="210582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SIMDRAM Output</a:t>
              </a:r>
            </a:p>
          </p:txBody>
        </p:sp>
        <p:sp>
          <p:nvSpPr>
            <p:cNvPr id="527" name="Rectangle 526">
              <a:extLst>
                <a:ext uri="{FF2B5EF4-FFF2-40B4-BE49-F238E27FC236}">
                  <a16:creationId xmlns:a16="http://schemas.microsoft.com/office/drawing/2014/main" id="{9784C941-66A3-5040-BA46-DAC418472FA1}"/>
                </a:ext>
              </a:extLst>
            </p:cNvPr>
            <p:cNvSpPr/>
            <p:nvPr/>
          </p:nvSpPr>
          <p:spPr>
            <a:xfrm>
              <a:off x="7365094" y="4022208"/>
              <a:ext cx="1704313" cy="58413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ea typeface="+mn-ea"/>
                  <a:cs typeface="Arial" panose="020B0604020202020204" pitchFamily="34" charset="0"/>
                </a:rPr>
                <a:t>Instruction result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ea typeface="+mn-ea"/>
                  <a:cs typeface="Arial" panose="020B0604020202020204" pitchFamily="34" charset="0"/>
                </a:rPr>
                <a:t>in memory</a:t>
              </a:r>
            </a:p>
          </p:txBody>
        </p:sp>
      </p:grpSp>
      <p:sp>
        <p:nvSpPr>
          <p:cNvPr id="159" name="Rounded Rectangle 158">
            <a:extLst>
              <a:ext uri="{FF2B5EF4-FFF2-40B4-BE49-F238E27FC236}">
                <a16:creationId xmlns:a16="http://schemas.microsoft.com/office/drawing/2014/main" id="{CE0A9994-29A9-8347-A12F-21F4FFB866BF}"/>
              </a:ext>
            </a:extLst>
          </p:cNvPr>
          <p:cNvSpPr/>
          <p:nvPr/>
        </p:nvSpPr>
        <p:spPr>
          <a:xfrm>
            <a:off x="4425755" y="906211"/>
            <a:ext cx="1809803" cy="2494674"/>
          </a:xfrm>
          <a:prstGeom prst="roundRect">
            <a:avLst/>
          </a:prstGeom>
          <a:solidFill>
            <a:srgbClr val="F9F2EF"/>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57" name="Rounded Rectangle 156">
            <a:extLst>
              <a:ext uri="{FF2B5EF4-FFF2-40B4-BE49-F238E27FC236}">
                <a16:creationId xmlns:a16="http://schemas.microsoft.com/office/drawing/2014/main" id="{2989069A-F661-FE42-B264-D815DC8F0544}"/>
              </a:ext>
            </a:extLst>
          </p:cNvPr>
          <p:cNvSpPr/>
          <p:nvPr/>
        </p:nvSpPr>
        <p:spPr>
          <a:xfrm>
            <a:off x="2517838" y="871442"/>
            <a:ext cx="1754690" cy="2223831"/>
          </a:xfrm>
          <a:prstGeom prst="roundRect">
            <a:avLst/>
          </a:prstGeom>
          <a:solidFill>
            <a:srgbClr val="F9F2EF"/>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nvGrpSpPr>
          <p:cNvPr id="539" name="Group 538">
            <a:extLst>
              <a:ext uri="{FF2B5EF4-FFF2-40B4-BE49-F238E27FC236}">
                <a16:creationId xmlns:a16="http://schemas.microsoft.com/office/drawing/2014/main" id="{69A25650-7088-E942-BE76-58AD68057FC5}"/>
              </a:ext>
            </a:extLst>
          </p:cNvPr>
          <p:cNvGrpSpPr/>
          <p:nvPr/>
        </p:nvGrpSpPr>
        <p:grpSpPr>
          <a:xfrm>
            <a:off x="2784191" y="3749514"/>
            <a:ext cx="4109777" cy="2461604"/>
            <a:chOff x="2784191" y="4268508"/>
            <a:chExt cx="4109777" cy="2461604"/>
          </a:xfrm>
        </p:grpSpPr>
        <p:sp>
          <p:nvSpPr>
            <p:cNvPr id="485" name="Rectangle 484">
              <a:extLst>
                <a:ext uri="{FF2B5EF4-FFF2-40B4-BE49-F238E27FC236}">
                  <a16:creationId xmlns:a16="http://schemas.microsoft.com/office/drawing/2014/main" id="{B6F33155-1D4A-2D44-8995-E31DEBF89CA4}"/>
                </a:ext>
              </a:extLst>
            </p:cNvPr>
            <p:cNvSpPr/>
            <p:nvPr/>
          </p:nvSpPr>
          <p:spPr>
            <a:xfrm>
              <a:off x="3159645" y="4569003"/>
              <a:ext cx="3707606" cy="1836613"/>
            </a:xfrm>
            <a:prstGeom prst="rect">
              <a:avLst/>
            </a:prstGeom>
            <a:solidFill>
              <a:srgbClr val="D4DA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0" u="none" strike="noStrike" kern="1200" cap="none" spc="0" normalizeH="0" baseline="0" noProof="0" dirty="0">
                <a:ln>
                  <a:noFill/>
                </a:ln>
                <a:no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mc:AlternateContent xmlns:mc="http://schemas.openxmlformats.org/markup-compatibility/2006" xmlns:a14="http://schemas.microsoft.com/office/drawing/2010/main">
          <mc:Choice Requires="a14">
            <p:sp>
              <p:nvSpPr>
                <p:cNvPr id="506" name="Rectangle 505">
                  <a:extLst>
                    <a:ext uri="{FF2B5EF4-FFF2-40B4-BE49-F238E27FC236}">
                      <a16:creationId xmlns:a16="http://schemas.microsoft.com/office/drawing/2014/main" id="{AA201954-4CB7-F043-8993-22912F606DF1}"/>
                    </a:ext>
                  </a:extLst>
                </p:cNvPr>
                <p:cNvSpPr/>
                <p:nvPr/>
              </p:nvSpPr>
              <p:spPr>
                <a:xfrm>
                  <a:off x="3202188" y="4268508"/>
                  <a:ext cx="369178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Step 3: </a:t>
                  </a: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Execution according to </a:t>
                  </a:r>
                  <a14:m>
                    <m:oMath xmlns:m="http://schemas.openxmlformats.org/officeDocument/2006/math">
                      <m:r>
                        <m:rPr>
                          <m:sty m:val="p"/>
                        </m:rPr>
                        <a:rPr kumimoji="0" lang="en-US" sz="1400" b="0" i="0"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μ</m:t>
                      </m:r>
                    </m:oMath>
                  </a14:m>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mc:Choice>
          <mc:Fallback xmlns="">
            <p:sp>
              <p:nvSpPr>
                <p:cNvPr id="506" name="Rectangle 505">
                  <a:extLst>
                    <a:ext uri="{FF2B5EF4-FFF2-40B4-BE49-F238E27FC236}">
                      <a16:creationId xmlns:a16="http://schemas.microsoft.com/office/drawing/2014/main" id="{AA201954-4CB7-F043-8993-22912F606DF1}"/>
                    </a:ext>
                  </a:extLst>
                </p:cNvPr>
                <p:cNvSpPr>
                  <a:spLocks noRot="1" noChangeAspect="1" noMove="1" noResize="1" noEditPoints="1" noAdjustHandles="1" noChangeArrowheads="1" noChangeShapeType="1" noTextEdit="1"/>
                </p:cNvSpPr>
                <p:nvPr/>
              </p:nvSpPr>
              <p:spPr>
                <a:xfrm>
                  <a:off x="3202188" y="4268508"/>
                  <a:ext cx="3691780" cy="553998"/>
                </a:xfrm>
                <a:prstGeom prst="rect">
                  <a:avLst/>
                </a:prstGeom>
                <a:blipFill>
                  <a:blip r:embed="rId3"/>
                  <a:stretch>
                    <a:fillRect t="-2273"/>
                  </a:stretch>
                </a:blipFill>
              </p:spPr>
              <p:txBody>
                <a:bodyPr/>
                <a:lstStyle/>
                <a:p>
                  <a:r>
                    <a:rPr lang="en-US">
                      <a:noFill/>
                    </a:rPr>
                    <a:t> </a:t>
                  </a:r>
                </a:p>
              </p:txBody>
            </p:sp>
          </mc:Fallback>
        </mc:AlternateContent>
        <p:sp>
          <p:nvSpPr>
            <p:cNvPr id="509" name="Rectangle 508">
              <a:extLst>
                <a:ext uri="{FF2B5EF4-FFF2-40B4-BE49-F238E27FC236}">
                  <a16:creationId xmlns:a16="http://schemas.microsoft.com/office/drawing/2014/main" id="{11EEB551-2120-B245-8E0A-A96351D3B463}"/>
                </a:ext>
              </a:extLst>
            </p:cNvPr>
            <p:cNvSpPr/>
            <p:nvPr/>
          </p:nvSpPr>
          <p:spPr>
            <a:xfrm>
              <a:off x="4078736" y="6391878"/>
              <a:ext cx="1795300" cy="33823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Memory Controller</a:t>
              </a:r>
            </a:p>
          </p:txBody>
        </p:sp>
        <p:sp>
          <p:nvSpPr>
            <p:cNvPr id="530" name="Right Arrow 529">
              <a:extLst>
                <a:ext uri="{FF2B5EF4-FFF2-40B4-BE49-F238E27FC236}">
                  <a16:creationId xmlns:a16="http://schemas.microsoft.com/office/drawing/2014/main" id="{7C5845D4-4CA6-3E42-B6D7-0362C943D4DB}"/>
                </a:ext>
              </a:extLst>
            </p:cNvPr>
            <p:cNvSpPr/>
            <p:nvPr/>
          </p:nvSpPr>
          <p:spPr>
            <a:xfrm>
              <a:off x="2784191" y="5423150"/>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grpSp>
        <p:nvGrpSpPr>
          <p:cNvPr id="538" name="Group 537">
            <a:extLst>
              <a:ext uri="{FF2B5EF4-FFF2-40B4-BE49-F238E27FC236}">
                <a16:creationId xmlns:a16="http://schemas.microsoft.com/office/drawing/2014/main" id="{08AF0EC2-609C-F644-8103-F442ADEE8FB0}"/>
              </a:ext>
            </a:extLst>
          </p:cNvPr>
          <p:cNvGrpSpPr/>
          <p:nvPr/>
        </p:nvGrpSpPr>
        <p:grpSpPr>
          <a:xfrm>
            <a:off x="66283" y="3742548"/>
            <a:ext cx="2652598" cy="2143375"/>
            <a:chOff x="66283" y="4261542"/>
            <a:chExt cx="2652598" cy="2143375"/>
          </a:xfrm>
        </p:grpSpPr>
        <p:sp>
          <p:nvSpPr>
            <p:cNvPr id="482" name="Rectangle 481">
              <a:extLst>
                <a:ext uri="{FF2B5EF4-FFF2-40B4-BE49-F238E27FC236}">
                  <a16:creationId xmlns:a16="http://schemas.microsoft.com/office/drawing/2014/main" id="{7ECC5597-7531-DD4A-A762-4F493DD7DC72}"/>
                </a:ext>
              </a:extLst>
            </p:cNvPr>
            <p:cNvSpPr/>
            <p:nvPr/>
          </p:nvSpPr>
          <p:spPr>
            <a:xfrm>
              <a:off x="66283" y="4555620"/>
              <a:ext cx="2652598" cy="18492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3" name="Rounded Rectangle 482">
              <a:extLst>
                <a:ext uri="{FF2B5EF4-FFF2-40B4-BE49-F238E27FC236}">
                  <a16:creationId xmlns:a16="http://schemas.microsoft.com/office/drawing/2014/main" id="{98B3D348-B9C5-7E40-8AF0-F8D66D07DD9B}"/>
                </a:ext>
              </a:extLst>
            </p:cNvPr>
            <p:cNvSpPr/>
            <p:nvPr/>
          </p:nvSpPr>
          <p:spPr>
            <a:xfrm>
              <a:off x="174824" y="4882613"/>
              <a:ext cx="2446884" cy="1422183"/>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4" name="Rectangle 483">
              <a:extLst>
                <a:ext uri="{FF2B5EF4-FFF2-40B4-BE49-F238E27FC236}">
                  <a16:creationId xmlns:a16="http://schemas.microsoft.com/office/drawing/2014/main" id="{26B285CE-11E6-1743-8406-B4E5D173D7B4}"/>
                </a:ext>
              </a:extLst>
            </p:cNvPr>
            <p:cNvSpPr/>
            <p:nvPr/>
          </p:nvSpPr>
          <p:spPr>
            <a:xfrm>
              <a:off x="777522" y="4261542"/>
              <a:ext cx="106952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User Input</a:t>
              </a:r>
            </a:p>
          </p:txBody>
        </p:sp>
        <p:sp>
          <p:nvSpPr>
            <p:cNvPr id="487" name="Rectangle 486">
              <a:extLst>
                <a:ext uri="{FF2B5EF4-FFF2-40B4-BE49-F238E27FC236}">
                  <a16:creationId xmlns:a16="http://schemas.microsoft.com/office/drawing/2014/main" id="{1BCC0FA6-6593-B848-B7BB-4CB32A174C35}"/>
                </a:ext>
              </a:extLst>
            </p:cNvPr>
            <p:cNvSpPr/>
            <p:nvPr/>
          </p:nvSpPr>
          <p:spPr>
            <a:xfrm>
              <a:off x="291206" y="5444803"/>
              <a:ext cx="2036555" cy="327477"/>
            </a:xfrm>
            <a:prstGeom prst="rect">
              <a:avLst/>
            </a:prstGeom>
            <a:solidFill>
              <a:srgbClr val="FFBF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511" name="Rectangle 510">
              <a:extLst>
                <a:ext uri="{FF2B5EF4-FFF2-40B4-BE49-F238E27FC236}">
                  <a16:creationId xmlns:a16="http://schemas.microsoft.com/office/drawing/2014/main" id="{6DEB2F96-2CE8-2048-A0CE-39C107EEA67F}"/>
                </a:ext>
              </a:extLst>
            </p:cNvPr>
            <p:cNvSpPr/>
            <p:nvPr/>
          </p:nvSpPr>
          <p:spPr>
            <a:xfrm>
              <a:off x="117482" y="4563039"/>
              <a:ext cx="24780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mbria" panose="02040503050406030204" pitchFamily="18" charset="0"/>
                  <a:ea typeface="+mn-ea"/>
                  <a:cs typeface="Arial" panose="020B0604020202020204" pitchFamily="34" charset="0"/>
                </a:rPr>
                <a:t>SIMDRAM-enabled application</a:t>
              </a:r>
            </a:p>
          </p:txBody>
        </p:sp>
      </p:grpSp>
      <p:sp>
        <p:nvSpPr>
          <p:cNvPr id="2" name="Title 1">
            <a:extLst>
              <a:ext uri="{FF2B5EF4-FFF2-40B4-BE49-F238E27FC236}">
                <a16:creationId xmlns:a16="http://schemas.microsoft.com/office/drawing/2014/main" id="{59EB68DD-EA82-D94D-9067-B51AF57C613B}"/>
              </a:ext>
            </a:extLst>
          </p:cNvPr>
          <p:cNvSpPr>
            <a:spLocks noGrp="1"/>
          </p:cNvSpPr>
          <p:nvPr>
            <p:ph type="title"/>
          </p:nvPr>
        </p:nvSpPr>
        <p:spPr/>
        <p:txBody>
          <a:bodyPr/>
          <a:lstStyle/>
          <a:p>
            <a:r>
              <a:rPr lang="en-US" sz="4000" b="1" dirty="0">
                <a:latin typeface="Cambria" panose="02040503050406030204" pitchFamily="18" charset="0"/>
              </a:rPr>
              <a:t>SIMDRAM Framework: Overview </a:t>
            </a:r>
          </a:p>
        </p:txBody>
      </p:sp>
      <p:graphicFrame>
        <p:nvGraphicFramePr>
          <p:cNvPr id="311" name="Table 310">
            <a:extLst>
              <a:ext uri="{FF2B5EF4-FFF2-40B4-BE49-F238E27FC236}">
                <a16:creationId xmlns:a16="http://schemas.microsoft.com/office/drawing/2014/main" id="{50A10DFB-237C-1B45-AB7A-463F2C2CCC5B}"/>
              </a:ext>
            </a:extLst>
          </p:cNvPr>
          <p:cNvGraphicFramePr>
            <a:graphicFrameLocks noGrp="1"/>
          </p:cNvGraphicFramePr>
          <p:nvPr/>
        </p:nvGraphicFramePr>
        <p:xfrm>
          <a:off x="4600883" y="1699346"/>
          <a:ext cx="1513531" cy="1348330"/>
        </p:xfrm>
        <a:graphic>
          <a:graphicData uri="http://schemas.openxmlformats.org/drawingml/2006/table">
            <a:tbl>
              <a:tblPr firstRow="1" bandRow="1">
                <a:tableStyleId>{2D5ABB26-0587-4C30-8999-92F81FD0307C}</a:tableStyleId>
              </a:tblPr>
              <a:tblGrid>
                <a:gridCol w="1513531">
                  <a:extLst>
                    <a:ext uri="{9D8B030D-6E8A-4147-A177-3AD203B41FA5}">
                      <a16:colId xmlns:a16="http://schemas.microsoft.com/office/drawing/2014/main" val="3411314267"/>
                    </a:ext>
                  </a:extLst>
                </a:gridCol>
              </a:tblGrid>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9564133"/>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F5CC"/>
                    </a:solidFill>
                  </a:tcPr>
                </a:tc>
                <a:extLst>
                  <a:ext uri="{0D108BD9-81ED-4DB2-BD59-A6C34878D82A}">
                    <a16:rowId xmlns:a16="http://schemas.microsoft.com/office/drawing/2014/main" val="2610732602"/>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CDFFF"/>
                    </a:solidFill>
                  </a:tcPr>
                </a:tc>
                <a:extLst>
                  <a:ext uri="{0D108BD9-81ED-4DB2-BD59-A6C34878D82A}">
                    <a16:rowId xmlns:a16="http://schemas.microsoft.com/office/drawing/2014/main" val="1245392560"/>
                  </a:ext>
                </a:extLst>
              </a:tr>
              <a:tr h="269666">
                <a:tc>
                  <a:txBody>
                    <a:bodyPr/>
                    <a:lstStyle/>
                    <a:p>
                      <a:r>
                        <a:rPr lang="en-US" sz="1400" b="0" dirty="0">
                          <a:latin typeface="Courier New" panose="02070309020205020404" pitchFamily="49" charset="0"/>
                          <a:cs typeface="Courier New" panose="02070309020205020404" pitchFamily="49" charset="0"/>
                        </a:rPr>
                        <a:t> ACT/ACT/PRE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8D4AA"/>
                    </a:solidFill>
                  </a:tcPr>
                </a:tc>
                <a:extLst>
                  <a:ext uri="{0D108BD9-81ED-4DB2-BD59-A6C34878D82A}">
                    <a16:rowId xmlns:a16="http://schemas.microsoft.com/office/drawing/2014/main" val="2074523024"/>
                  </a:ext>
                </a:extLst>
              </a:tr>
              <a:tr h="269666">
                <a:tc>
                  <a:txBody>
                    <a:bodyPr/>
                    <a:lstStyle/>
                    <a:p>
                      <a:r>
                        <a:rPr lang="en-US" sz="1400" b="0" dirty="0">
                          <a:latin typeface="Courier New" panose="02070309020205020404" pitchFamily="49" charset="0"/>
                          <a:cs typeface="Courier New" panose="02070309020205020404" pitchFamily="49" charset="0"/>
                        </a:rPr>
                        <a:t> done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5727766"/>
                  </a:ext>
                </a:extLst>
              </a:tr>
            </a:tbl>
          </a:graphicData>
        </a:graphic>
      </p:graphicFrame>
      <p:sp>
        <p:nvSpPr>
          <p:cNvPr id="312" name="Rectangle 311">
            <a:extLst>
              <a:ext uri="{FF2B5EF4-FFF2-40B4-BE49-F238E27FC236}">
                <a16:creationId xmlns:a16="http://schemas.microsoft.com/office/drawing/2014/main" id="{D7280049-9ED3-3947-9F28-E8F495F29C7B}"/>
              </a:ext>
            </a:extLst>
          </p:cNvPr>
          <p:cNvSpPr/>
          <p:nvPr/>
        </p:nvSpPr>
        <p:spPr>
          <a:xfrm>
            <a:off x="6271191" y="1235618"/>
            <a:ext cx="2800096" cy="224445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cxnSp>
        <p:nvCxnSpPr>
          <p:cNvPr id="314" name="Straight Arrow Connector 313">
            <a:extLst>
              <a:ext uri="{FF2B5EF4-FFF2-40B4-BE49-F238E27FC236}">
                <a16:creationId xmlns:a16="http://schemas.microsoft.com/office/drawing/2014/main" id="{989EFE27-25B1-1F44-B095-4CC257B80B80}"/>
              </a:ext>
            </a:extLst>
          </p:cNvPr>
          <p:cNvCxnSpPr>
            <a:cxnSpLocks/>
          </p:cNvCxnSpPr>
          <p:nvPr/>
        </p:nvCxnSpPr>
        <p:spPr>
          <a:xfrm>
            <a:off x="6114414" y="1827291"/>
            <a:ext cx="15677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16" name="Oval 315">
            <a:extLst>
              <a:ext uri="{FF2B5EF4-FFF2-40B4-BE49-F238E27FC236}">
                <a16:creationId xmlns:a16="http://schemas.microsoft.com/office/drawing/2014/main" id="{6770D35C-7264-0049-95CD-58D4DDF3EDED}"/>
              </a:ext>
            </a:extLst>
          </p:cNvPr>
          <p:cNvSpPr/>
          <p:nvPr/>
        </p:nvSpPr>
        <p:spPr>
          <a:xfrm flipH="1">
            <a:off x="11015591" y="2382396"/>
            <a:ext cx="143179" cy="8636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endParaRPr>
          </a:p>
        </p:txBody>
      </p:sp>
      <p:sp>
        <p:nvSpPr>
          <p:cNvPr id="346" name="Rectangle 345">
            <a:extLst>
              <a:ext uri="{FF2B5EF4-FFF2-40B4-BE49-F238E27FC236}">
                <a16:creationId xmlns:a16="http://schemas.microsoft.com/office/drawing/2014/main" id="{1DC1A0F9-70D7-B448-BC54-7750CE6339AE}"/>
              </a:ext>
            </a:extLst>
          </p:cNvPr>
          <p:cNvSpPr/>
          <p:nvPr/>
        </p:nvSpPr>
        <p:spPr>
          <a:xfrm>
            <a:off x="6854162" y="912400"/>
            <a:ext cx="21058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SIMDRAM Output</a:t>
            </a:r>
          </a:p>
        </p:txBody>
      </p:sp>
      <p:grpSp>
        <p:nvGrpSpPr>
          <p:cNvPr id="413" name="Group 412">
            <a:extLst>
              <a:ext uri="{FF2B5EF4-FFF2-40B4-BE49-F238E27FC236}">
                <a16:creationId xmlns:a16="http://schemas.microsoft.com/office/drawing/2014/main" id="{8A315B32-246B-344C-B00D-2D50360431A0}"/>
              </a:ext>
            </a:extLst>
          </p:cNvPr>
          <p:cNvGrpSpPr/>
          <p:nvPr/>
        </p:nvGrpSpPr>
        <p:grpSpPr>
          <a:xfrm>
            <a:off x="96203" y="908217"/>
            <a:ext cx="2108505" cy="2106083"/>
            <a:chOff x="185117" y="1916050"/>
            <a:chExt cx="2355144" cy="2549656"/>
          </a:xfrm>
        </p:grpSpPr>
        <p:sp>
          <p:nvSpPr>
            <p:cNvPr id="347" name="Rectangle 346">
              <a:extLst>
                <a:ext uri="{FF2B5EF4-FFF2-40B4-BE49-F238E27FC236}">
                  <a16:creationId xmlns:a16="http://schemas.microsoft.com/office/drawing/2014/main" id="{926A9443-4A7F-B340-B495-8DEC465CEB8F}"/>
                </a:ext>
              </a:extLst>
            </p:cNvPr>
            <p:cNvSpPr/>
            <p:nvPr/>
          </p:nvSpPr>
          <p:spPr>
            <a:xfrm>
              <a:off x="682041" y="1916050"/>
              <a:ext cx="1199367" cy="3726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User Input</a:t>
              </a:r>
            </a:p>
          </p:txBody>
        </p:sp>
        <p:sp>
          <p:nvSpPr>
            <p:cNvPr id="348" name="Rectangle 347">
              <a:extLst>
                <a:ext uri="{FF2B5EF4-FFF2-40B4-BE49-F238E27FC236}">
                  <a16:creationId xmlns:a16="http://schemas.microsoft.com/office/drawing/2014/main" id="{5DC29713-5DE8-524E-A574-56227018A709}"/>
                </a:ext>
              </a:extLst>
            </p:cNvPr>
            <p:cNvSpPr/>
            <p:nvPr/>
          </p:nvSpPr>
          <p:spPr>
            <a:xfrm>
              <a:off x="185117" y="2303641"/>
              <a:ext cx="2355144" cy="213831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409" name="Group 408">
              <a:extLst>
                <a:ext uri="{FF2B5EF4-FFF2-40B4-BE49-F238E27FC236}">
                  <a16:creationId xmlns:a16="http://schemas.microsoft.com/office/drawing/2014/main" id="{4BBB42AF-207D-8C44-9BEB-FC30D95D6D4B}"/>
                </a:ext>
              </a:extLst>
            </p:cNvPr>
            <p:cNvGrpSpPr/>
            <p:nvPr/>
          </p:nvGrpSpPr>
          <p:grpSpPr>
            <a:xfrm>
              <a:off x="290791" y="2622675"/>
              <a:ext cx="2112038" cy="1843031"/>
              <a:chOff x="290791" y="2622675"/>
              <a:chExt cx="2112038" cy="1843031"/>
            </a:xfrm>
          </p:grpSpPr>
          <p:sp>
            <p:nvSpPr>
              <p:cNvPr id="350" name="Rounded Rectangle 349">
                <a:extLst>
                  <a:ext uri="{FF2B5EF4-FFF2-40B4-BE49-F238E27FC236}">
                    <a16:creationId xmlns:a16="http://schemas.microsoft.com/office/drawing/2014/main" id="{6D3A1CD3-1656-4A4D-A9A0-DBA1702BECAE}"/>
                  </a:ext>
                </a:extLst>
              </p:cNvPr>
              <p:cNvSpPr/>
              <p:nvPr/>
            </p:nvSpPr>
            <p:spPr>
              <a:xfrm>
                <a:off x="290791" y="2622675"/>
                <a:ext cx="2112038" cy="1468592"/>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351" name="Group 350">
                <a:extLst>
                  <a:ext uri="{FF2B5EF4-FFF2-40B4-BE49-F238E27FC236}">
                    <a16:creationId xmlns:a16="http://schemas.microsoft.com/office/drawing/2014/main" id="{5CC6CC20-848A-8E46-936F-05C4F53EC60E}"/>
                  </a:ext>
                </a:extLst>
              </p:cNvPr>
              <p:cNvGrpSpPr/>
              <p:nvPr/>
            </p:nvGrpSpPr>
            <p:grpSpPr>
              <a:xfrm>
                <a:off x="377937" y="2784891"/>
                <a:ext cx="1970675" cy="1263750"/>
                <a:chOff x="867018" y="2489687"/>
                <a:chExt cx="2314002" cy="1360547"/>
              </a:xfrm>
            </p:grpSpPr>
            <p:grpSp>
              <p:nvGrpSpPr>
                <p:cNvPr id="353" name="Group 352">
                  <a:extLst>
                    <a:ext uri="{FF2B5EF4-FFF2-40B4-BE49-F238E27FC236}">
                      <a16:creationId xmlns:a16="http://schemas.microsoft.com/office/drawing/2014/main" id="{D3E7F195-04A5-4B4D-B2B8-43EF22AD9995}"/>
                    </a:ext>
                  </a:extLst>
                </p:cNvPr>
                <p:cNvGrpSpPr/>
                <p:nvPr/>
              </p:nvGrpSpPr>
              <p:grpSpPr>
                <a:xfrm>
                  <a:off x="1143322" y="2489687"/>
                  <a:ext cx="1235746" cy="391038"/>
                  <a:chOff x="2411760" y="3068960"/>
                  <a:chExt cx="6065150" cy="1584176"/>
                </a:xfrm>
                <a:solidFill>
                  <a:schemeClr val="tx1"/>
                </a:solidFill>
              </p:grpSpPr>
              <p:sp>
                <p:nvSpPr>
                  <p:cNvPr id="373" name="Flowchart: Delay 3">
                    <a:extLst>
                      <a:ext uri="{FF2B5EF4-FFF2-40B4-BE49-F238E27FC236}">
                        <a16:creationId xmlns:a16="http://schemas.microsoft.com/office/drawing/2014/main" id="{26B61A90-35A5-B849-8852-2CD7EC13F006}"/>
                      </a:ext>
                    </a:extLst>
                  </p:cNvPr>
                  <p:cNvSpPr/>
                  <p:nvPr/>
                </p:nvSpPr>
                <p:spPr>
                  <a:xfrm>
                    <a:off x="3707904" y="3068960"/>
                    <a:ext cx="1728192" cy="1584176"/>
                  </a:xfrm>
                  <a:prstGeom prst="flowChartDelay">
                    <a:avLst/>
                  </a:prstGeom>
                  <a:solidFill>
                    <a:schemeClr val="bg2">
                      <a:lumMod val="90000"/>
                    </a:schemeClr>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ea typeface="+mn-ea"/>
                      <a:cs typeface="Arial" panose="020B0604020202020204" pitchFamily="34" charset="0"/>
                    </a:endParaRPr>
                  </a:p>
                </p:txBody>
              </p:sp>
              <p:cxnSp>
                <p:nvCxnSpPr>
                  <p:cNvPr id="374" name="Straight Connector 373">
                    <a:extLst>
                      <a:ext uri="{FF2B5EF4-FFF2-40B4-BE49-F238E27FC236}">
                        <a16:creationId xmlns:a16="http://schemas.microsoft.com/office/drawing/2014/main" id="{9628BD32-F67E-7841-9609-8E2EAF01F2C3}"/>
                      </a:ext>
                    </a:extLst>
                  </p:cNvPr>
                  <p:cNvCxnSpPr/>
                  <p:nvPr/>
                </p:nvCxnSpPr>
                <p:spPr>
                  <a:xfrm flipH="1">
                    <a:off x="2627784" y="3284984"/>
                    <a:ext cx="1080120" cy="0"/>
                  </a:xfrm>
                  <a:prstGeom prst="line">
                    <a:avLst/>
                  </a:prstGeom>
                  <a:grpFill/>
                  <a:ln w="12700" cap="flat" cmpd="sng" algn="ctr">
                    <a:solidFill>
                      <a:schemeClr val="tx1"/>
                    </a:solidFill>
                    <a:prstDash val="solid"/>
                  </a:ln>
                  <a:effectLst/>
                </p:spPr>
              </p:cxnSp>
              <p:cxnSp>
                <p:nvCxnSpPr>
                  <p:cNvPr id="375" name="Straight Connector 374">
                    <a:extLst>
                      <a:ext uri="{FF2B5EF4-FFF2-40B4-BE49-F238E27FC236}">
                        <a16:creationId xmlns:a16="http://schemas.microsoft.com/office/drawing/2014/main" id="{BE6B1FC3-6068-1C4B-BCD7-1ADA7298461A}"/>
                      </a:ext>
                    </a:extLst>
                  </p:cNvPr>
                  <p:cNvCxnSpPr/>
                  <p:nvPr/>
                </p:nvCxnSpPr>
                <p:spPr>
                  <a:xfrm flipH="1">
                    <a:off x="2627784" y="4437112"/>
                    <a:ext cx="1080120" cy="0"/>
                  </a:xfrm>
                  <a:prstGeom prst="line">
                    <a:avLst/>
                  </a:prstGeom>
                  <a:grpFill/>
                  <a:ln w="12700" cap="flat" cmpd="sng" algn="ctr">
                    <a:solidFill>
                      <a:schemeClr val="tx1"/>
                    </a:solidFill>
                    <a:prstDash val="solid"/>
                  </a:ln>
                  <a:effectLst/>
                </p:spPr>
              </p:cxnSp>
              <p:cxnSp>
                <p:nvCxnSpPr>
                  <p:cNvPr id="376" name="Straight Connector 375">
                    <a:extLst>
                      <a:ext uri="{FF2B5EF4-FFF2-40B4-BE49-F238E27FC236}">
                        <a16:creationId xmlns:a16="http://schemas.microsoft.com/office/drawing/2014/main" id="{96839A2E-1158-9F4C-AE2B-5D4AF7550023}"/>
                      </a:ext>
                    </a:extLst>
                  </p:cNvPr>
                  <p:cNvCxnSpPr>
                    <a:cxnSpLocks/>
                  </p:cNvCxnSpPr>
                  <p:nvPr/>
                </p:nvCxnSpPr>
                <p:spPr>
                  <a:xfrm flipH="1">
                    <a:off x="5436099" y="3838796"/>
                    <a:ext cx="3040811" cy="0"/>
                  </a:xfrm>
                  <a:prstGeom prst="line">
                    <a:avLst/>
                  </a:prstGeom>
                  <a:grpFill/>
                  <a:ln w="12700" cap="flat" cmpd="sng" algn="ctr">
                    <a:solidFill>
                      <a:schemeClr val="tx1"/>
                    </a:solidFill>
                    <a:prstDash val="solid"/>
                  </a:ln>
                  <a:effectLst/>
                </p:spPr>
              </p:cxnSp>
              <p:sp>
                <p:nvSpPr>
                  <p:cNvPr id="377" name="Flowchart: Connector 8">
                    <a:extLst>
                      <a:ext uri="{FF2B5EF4-FFF2-40B4-BE49-F238E27FC236}">
                        <a16:creationId xmlns:a16="http://schemas.microsoft.com/office/drawing/2014/main" id="{60460D75-4240-344D-B9E2-7077639318F1}"/>
                      </a:ext>
                    </a:extLst>
                  </p:cNvPr>
                  <p:cNvSpPr/>
                  <p:nvPr/>
                </p:nvSpPr>
                <p:spPr>
                  <a:xfrm>
                    <a:off x="2411760" y="3176972"/>
                    <a:ext cx="216024" cy="216024"/>
                  </a:xfrm>
                  <a:prstGeom prst="flowChartConnector">
                    <a:avLst/>
                  </a:prstGeom>
                  <a:grp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ea typeface="+mn-ea"/>
                      <a:cs typeface="Arial" panose="020B0604020202020204" pitchFamily="34" charset="0"/>
                    </a:endParaRPr>
                  </a:p>
                </p:txBody>
              </p:sp>
              <p:sp>
                <p:nvSpPr>
                  <p:cNvPr id="378" name="Flowchart: Connector 9">
                    <a:extLst>
                      <a:ext uri="{FF2B5EF4-FFF2-40B4-BE49-F238E27FC236}">
                        <a16:creationId xmlns:a16="http://schemas.microsoft.com/office/drawing/2014/main" id="{6C096043-331C-E44A-8DFE-DBD98FCF6BAF}"/>
                      </a:ext>
                    </a:extLst>
                  </p:cNvPr>
                  <p:cNvSpPr/>
                  <p:nvPr/>
                </p:nvSpPr>
                <p:spPr>
                  <a:xfrm>
                    <a:off x="2435000" y="4329100"/>
                    <a:ext cx="216024" cy="216024"/>
                  </a:xfrm>
                  <a:prstGeom prst="flowChartConnector">
                    <a:avLst/>
                  </a:prstGeom>
                  <a:grp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ea typeface="+mn-ea"/>
                      <a:cs typeface="Arial" panose="020B0604020202020204" pitchFamily="34" charset="0"/>
                    </a:endParaRPr>
                  </a:p>
                </p:txBody>
              </p:sp>
            </p:grpSp>
            <p:grpSp>
              <p:nvGrpSpPr>
                <p:cNvPr id="354" name="Group 353">
                  <a:extLst>
                    <a:ext uri="{FF2B5EF4-FFF2-40B4-BE49-F238E27FC236}">
                      <a16:creationId xmlns:a16="http://schemas.microsoft.com/office/drawing/2014/main" id="{A4AA7C71-A6FF-2A47-B81E-D0A8BBD9DB39}"/>
                    </a:ext>
                  </a:extLst>
                </p:cNvPr>
                <p:cNvGrpSpPr/>
                <p:nvPr/>
              </p:nvGrpSpPr>
              <p:grpSpPr>
                <a:xfrm>
                  <a:off x="1170063" y="3244568"/>
                  <a:ext cx="1457426" cy="391038"/>
                  <a:chOff x="-636961" y="3068958"/>
                  <a:chExt cx="7153177" cy="1584176"/>
                </a:xfrm>
                <a:solidFill>
                  <a:schemeClr val="tx1"/>
                </a:solidFill>
              </p:grpSpPr>
              <p:sp>
                <p:nvSpPr>
                  <p:cNvPr id="370" name="Flowchart: Delay 3">
                    <a:extLst>
                      <a:ext uri="{FF2B5EF4-FFF2-40B4-BE49-F238E27FC236}">
                        <a16:creationId xmlns:a16="http://schemas.microsoft.com/office/drawing/2014/main" id="{30504E93-59F7-684B-A507-813F29BF6977}"/>
                      </a:ext>
                    </a:extLst>
                  </p:cNvPr>
                  <p:cNvSpPr/>
                  <p:nvPr/>
                </p:nvSpPr>
                <p:spPr>
                  <a:xfrm>
                    <a:off x="3707903" y="3068958"/>
                    <a:ext cx="1728193" cy="1584176"/>
                  </a:xfrm>
                  <a:prstGeom prst="flowChartDelay">
                    <a:avLst/>
                  </a:prstGeom>
                  <a:solidFill>
                    <a:schemeClr val="bg2">
                      <a:lumMod val="90000"/>
                    </a:schemeClr>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endParaRPr>
                  </a:p>
                </p:txBody>
              </p:sp>
              <p:cxnSp>
                <p:nvCxnSpPr>
                  <p:cNvPr id="371" name="Straight Connector 370">
                    <a:extLst>
                      <a:ext uri="{FF2B5EF4-FFF2-40B4-BE49-F238E27FC236}">
                        <a16:creationId xmlns:a16="http://schemas.microsoft.com/office/drawing/2014/main" id="{4FF3FDE9-AABF-EC44-B7B5-E4AFB0F3C880}"/>
                      </a:ext>
                    </a:extLst>
                  </p:cNvPr>
                  <p:cNvCxnSpPr>
                    <a:cxnSpLocks/>
                  </p:cNvCxnSpPr>
                  <p:nvPr/>
                </p:nvCxnSpPr>
                <p:spPr>
                  <a:xfrm flipH="1">
                    <a:off x="-636961" y="4437111"/>
                    <a:ext cx="4344865" cy="0"/>
                  </a:xfrm>
                  <a:prstGeom prst="line">
                    <a:avLst/>
                  </a:prstGeom>
                  <a:grpFill/>
                  <a:ln w="12700" cap="flat" cmpd="sng" algn="ctr">
                    <a:solidFill>
                      <a:schemeClr val="tx1"/>
                    </a:solidFill>
                    <a:prstDash val="solid"/>
                  </a:ln>
                  <a:effectLst/>
                </p:spPr>
              </p:cxnSp>
              <p:cxnSp>
                <p:nvCxnSpPr>
                  <p:cNvPr id="372" name="Straight Connector 371">
                    <a:extLst>
                      <a:ext uri="{FF2B5EF4-FFF2-40B4-BE49-F238E27FC236}">
                        <a16:creationId xmlns:a16="http://schemas.microsoft.com/office/drawing/2014/main" id="{48D9C89C-98F2-464D-A5AF-B7A2A5D7A125}"/>
                      </a:ext>
                    </a:extLst>
                  </p:cNvPr>
                  <p:cNvCxnSpPr/>
                  <p:nvPr/>
                </p:nvCxnSpPr>
                <p:spPr>
                  <a:xfrm flipH="1">
                    <a:off x="5436096" y="3838795"/>
                    <a:ext cx="1080120" cy="0"/>
                  </a:xfrm>
                  <a:prstGeom prst="line">
                    <a:avLst/>
                  </a:prstGeom>
                  <a:grpFill/>
                  <a:ln w="12700" cap="flat" cmpd="sng" algn="ctr">
                    <a:solidFill>
                      <a:schemeClr val="tx1"/>
                    </a:solidFill>
                    <a:prstDash val="solid"/>
                  </a:ln>
                  <a:effectLst/>
                </p:spPr>
              </p:cxnSp>
            </p:grpSp>
            <p:grpSp>
              <p:nvGrpSpPr>
                <p:cNvPr id="355" name="Group 354">
                  <a:extLst>
                    <a:ext uri="{FF2B5EF4-FFF2-40B4-BE49-F238E27FC236}">
                      <a16:creationId xmlns:a16="http://schemas.microsoft.com/office/drawing/2014/main" id="{7454E905-B01C-064A-AF64-5A8F34B38732}"/>
                    </a:ext>
                  </a:extLst>
                </p:cNvPr>
                <p:cNvGrpSpPr/>
                <p:nvPr/>
              </p:nvGrpSpPr>
              <p:grpSpPr>
                <a:xfrm>
                  <a:off x="1253356" y="3106816"/>
                  <a:ext cx="792250" cy="386595"/>
                  <a:chOff x="2627784" y="3086962"/>
                  <a:chExt cx="3888432" cy="1566174"/>
                </a:xfrm>
                <a:solidFill>
                  <a:schemeClr val="tx1"/>
                </a:solidFill>
              </p:grpSpPr>
              <p:cxnSp>
                <p:nvCxnSpPr>
                  <p:cNvPr id="366" name="Straight Connector 365">
                    <a:extLst>
                      <a:ext uri="{FF2B5EF4-FFF2-40B4-BE49-F238E27FC236}">
                        <a16:creationId xmlns:a16="http://schemas.microsoft.com/office/drawing/2014/main" id="{F5F217FA-089B-AC49-9004-4DFD2A03B6D5}"/>
                      </a:ext>
                    </a:extLst>
                  </p:cNvPr>
                  <p:cNvCxnSpPr/>
                  <p:nvPr/>
                </p:nvCxnSpPr>
                <p:spPr>
                  <a:xfrm flipH="1">
                    <a:off x="2627784" y="3284984"/>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AA4E303F-3306-7545-93AB-B999238ABC06}"/>
                      </a:ext>
                    </a:extLst>
                  </p:cNvPr>
                  <p:cNvCxnSpPr>
                    <a:cxnSpLocks/>
                  </p:cNvCxnSpPr>
                  <p:nvPr/>
                </p:nvCxnSpPr>
                <p:spPr>
                  <a:xfrm flipH="1">
                    <a:off x="3059829" y="4437113"/>
                    <a:ext cx="648074"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9205109-4956-B64B-84C3-F775CF6E84F3}"/>
                      </a:ext>
                    </a:extLst>
                  </p:cNvPr>
                  <p:cNvCxnSpPr/>
                  <p:nvPr/>
                </p:nvCxnSpPr>
                <p:spPr>
                  <a:xfrm flipH="1">
                    <a:off x="5436096" y="3838795"/>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Flowchart: Stored Data 4">
                    <a:extLst>
                      <a:ext uri="{FF2B5EF4-FFF2-40B4-BE49-F238E27FC236}">
                        <a16:creationId xmlns:a16="http://schemas.microsoft.com/office/drawing/2014/main" id="{CC6CED34-8F4A-5A42-A308-A36DA0341328}"/>
                      </a:ext>
                    </a:extLst>
                  </p:cNvPr>
                  <p:cNvSpPr/>
                  <p:nvPr/>
                </p:nvSpPr>
                <p:spPr>
                  <a:xfrm rot="10800000">
                    <a:off x="3491880" y="3086962"/>
                    <a:ext cx="1944216" cy="1566174"/>
                  </a:xfrm>
                  <a:prstGeom prst="flowChartOnlineStora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mn-ea"/>
                      <a:cs typeface="Arial" panose="020B0604020202020204" pitchFamily="34" charset="0"/>
                    </a:endParaRPr>
                  </a:p>
                </p:txBody>
              </p:sp>
            </p:grpSp>
            <p:cxnSp>
              <p:nvCxnSpPr>
                <p:cNvPr id="356" name="Straight Connector 355">
                  <a:extLst>
                    <a:ext uri="{FF2B5EF4-FFF2-40B4-BE49-F238E27FC236}">
                      <a16:creationId xmlns:a16="http://schemas.microsoft.com/office/drawing/2014/main" id="{F3100D61-190D-3A45-8CDA-FF7262E0AC57}"/>
                    </a:ext>
                  </a:extLst>
                </p:cNvPr>
                <p:cNvCxnSpPr/>
                <p:nvPr/>
              </p:nvCxnSpPr>
              <p:spPr>
                <a:xfrm>
                  <a:off x="1266365" y="2536344"/>
                  <a:ext cx="0" cy="628772"/>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0D6ABBF-36FD-F74C-ADAC-B1ADDDDEBC6B}"/>
                    </a:ext>
                  </a:extLst>
                </p:cNvPr>
                <p:cNvCxnSpPr/>
                <p:nvPr/>
              </p:nvCxnSpPr>
              <p:spPr>
                <a:xfrm>
                  <a:off x="1341383" y="2818929"/>
                  <a:ext cx="0" cy="628772"/>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8" name="Flowchart: Connector 9">
                  <a:extLst>
                    <a:ext uri="{FF2B5EF4-FFF2-40B4-BE49-F238E27FC236}">
                      <a16:creationId xmlns:a16="http://schemas.microsoft.com/office/drawing/2014/main" id="{EFD37F48-0A01-FC4C-9164-E0C476E8E86C}"/>
                    </a:ext>
                  </a:extLst>
                </p:cNvPr>
                <p:cNvSpPr/>
                <p:nvPr/>
              </p:nvSpPr>
              <p:spPr>
                <a:xfrm>
                  <a:off x="1148056" y="3555622"/>
                  <a:ext cx="44014" cy="53323"/>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ea typeface="+mn-ea"/>
                    <a:cs typeface="Arial" panose="020B0604020202020204" pitchFamily="34" charset="0"/>
                  </a:endParaRPr>
                </a:p>
              </p:txBody>
            </p:sp>
            <p:sp>
              <p:nvSpPr>
                <p:cNvPr id="359" name="Rectangle 358">
                  <a:extLst>
                    <a:ext uri="{FF2B5EF4-FFF2-40B4-BE49-F238E27FC236}">
                      <a16:creationId xmlns:a16="http://schemas.microsoft.com/office/drawing/2014/main" id="{2D59317E-919D-D54C-8BEA-6FC827BDD41A}"/>
                    </a:ext>
                  </a:extLst>
                </p:cNvPr>
                <p:cNvSpPr/>
                <p:nvPr/>
              </p:nvSpPr>
              <p:spPr>
                <a:xfrm>
                  <a:off x="867018" y="3462467"/>
                  <a:ext cx="242288" cy="387767"/>
                </a:xfrm>
                <a:prstGeom prst="rect">
                  <a:avLst/>
                </a:prstGeom>
                <a:ln w="12700">
                  <a:noFill/>
                </a:ln>
              </p:spPr>
              <p:txBody>
                <a:bodyPr wrap="none">
                  <a:spAutoFit/>
                </a:bodyPr>
                <a:lstStyle/>
                <a:p>
                  <a:pPr marL="0" marR="0" lvl="0" indent="0" algn="l" defTabSz="176104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grpSp>
              <p:nvGrpSpPr>
                <p:cNvPr id="360" name="Group 359">
                  <a:extLst>
                    <a:ext uri="{FF2B5EF4-FFF2-40B4-BE49-F238E27FC236}">
                      <a16:creationId xmlns:a16="http://schemas.microsoft.com/office/drawing/2014/main" id="{2344E00C-07C5-2848-8171-BE21DAFBD530}"/>
                    </a:ext>
                  </a:extLst>
                </p:cNvPr>
                <p:cNvGrpSpPr/>
                <p:nvPr/>
              </p:nvGrpSpPr>
              <p:grpSpPr>
                <a:xfrm>
                  <a:off x="2364779" y="3102978"/>
                  <a:ext cx="792250" cy="386595"/>
                  <a:chOff x="2627784" y="3086962"/>
                  <a:chExt cx="3888432" cy="1566174"/>
                </a:xfrm>
                <a:solidFill>
                  <a:schemeClr val="tx1"/>
                </a:solidFill>
              </p:grpSpPr>
              <p:cxnSp>
                <p:nvCxnSpPr>
                  <p:cNvPr id="363" name="Straight Connector 362">
                    <a:extLst>
                      <a:ext uri="{FF2B5EF4-FFF2-40B4-BE49-F238E27FC236}">
                        <a16:creationId xmlns:a16="http://schemas.microsoft.com/office/drawing/2014/main" id="{65C91438-F58E-724F-8870-724BC34DB667}"/>
                      </a:ext>
                    </a:extLst>
                  </p:cNvPr>
                  <p:cNvCxnSpPr/>
                  <p:nvPr/>
                </p:nvCxnSpPr>
                <p:spPr>
                  <a:xfrm flipH="1">
                    <a:off x="2627784" y="3284984"/>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C8F7712D-BC82-E847-96B0-2DBD452D2866}"/>
                      </a:ext>
                    </a:extLst>
                  </p:cNvPr>
                  <p:cNvCxnSpPr/>
                  <p:nvPr/>
                </p:nvCxnSpPr>
                <p:spPr>
                  <a:xfrm flipH="1">
                    <a:off x="5436096" y="3838795"/>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5" name="Flowchart: Stored Data 4">
                    <a:extLst>
                      <a:ext uri="{FF2B5EF4-FFF2-40B4-BE49-F238E27FC236}">
                        <a16:creationId xmlns:a16="http://schemas.microsoft.com/office/drawing/2014/main" id="{EE06E169-9E9E-B741-939C-F0AFDB6AE525}"/>
                      </a:ext>
                    </a:extLst>
                  </p:cNvPr>
                  <p:cNvSpPr/>
                  <p:nvPr/>
                </p:nvSpPr>
                <p:spPr>
                  <a:xfrm rot="10800000">
                    <a:off x="3491880" y="3086962"/>
                    <a:ext cx="1944216" cy="1566174"/>
                  </a:xfrm>
                  <a:prstGeom prst="flowChartOnlineStora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mn-ea"/>
                      <a:cs typeface="Arial" panose="020B0604020202020204" pitchFamily="34" charset="0"/>
                    </a:endParaRPr>
                  </a:p>
                </p:txBody>
              </p:sp>
            </p:grpSp>
            <p:cxnSp>
              <p:nvCxnSpPr>
                <p:cNvPr id="361" name="Straight Connector 360">
                  <a:extLst>
                    <a:ext uri="{FF2B5EF4-FFF2-40B4-BE49-F238E27FC236}">
                      <a16:creationId xmlns:a16="http://schemas.microsoft.com/office/drawing/2014/main" id="{A55E3C17-B8F6-2E47-BEB5-1EB898F935BC}"/>
                    </a:ext>
                  </a:extLst>
                </p:cNvPr>
                <p:cNvCxnSpPr>
                  <a:cxnSpLocks/>
                </p:cNvCxnSpPr>
                <p:nvPr/>
              </p:nvCxnSpPr>
              <p:spPr>
                <a:xfrm flipV="1">
                  <a:off x="2371923" y="2683463"/>
                  <a:ext cx="0" cy="47553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2" name="Flowchart: Connector 11">
                  <a:extLst>
                    <a:ext uri="{FF2B5EF4-FFF2-40B4-BE49-F238E27FC236}">
                      <a16:creationId xmlns:a16="http://schemas.microsoft.com/office/drawing/2014/main" id="{1F485AEE-B408-DC4D-8F1C-F6AB053C3062}"/>
                    </a:ext>
                  </a:extLst>
                </p:cNvPr>
                <p:cNvSpPr/>
                <p:nvPr/>
              </p:nvSpPr>
              <p:spPr>
                <a:xfrm>
                  <a:off x="3137006" y="3261899"/>
                  <a:ext cx="44014" cy="53323"/>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ea typeface="+mn-ea"/>
                    <a:cs typeface="Arial" panose="020B0604020202020204" pitchFamily="34" charset="0"/>
                  </a:endParaRPr>
                </a:p>
              </p:txBody>
            </p:sp>
          </p:grpSp>
          <p:sp>
            <p:nvSpPr>
              <p:cNvPr id="352" name="Rectangle 351">
                <a:extLst>
                  <a:ext uri="{FF2B5EF4-FFF2-40B4-BE49-F238E27FC236}">
                    <a16:creationId xmlns:a16="http://schemas.microsoft.com/office/drawing/2014/main" id="{07DC30E6-1B5F-0F4F-8959-97CE64645BA2}"/>
                  </a:ext>
                </a:extLst>
              </p:cNvPr>
              <p:cNvSpPr/>
              <p:nvPr/>
            </p:nvSpPr>
            <p:spPr>
              <a:xfrm>
                <a:off x="361555" y="4093106"/>
                <a:ext cx="1905463" cy="3726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AND/OR/NOT logic</a:t>
                </a:r>
              </a:p>
            </p:txBody>
          </p:sp>
        </p:grpSp>
        <p:sp>
          <p:nvSpPr>
            <p:cNvPr id="400" name="Rectangle 399">
              <a:extLst>
                <a:ext uri="{FF2B5EF4-FFF2-40B4-BE49-F238E27FC236}">
                  <a16:creationId xmlns:a16="http://schemas.microsoft.com/office/drawing/2014/main" id="{E336A133-A62A-9446-B18C-C1137BE6BB28}"/>
                </a:ext>
              </a:extLst>
            </p:cNvPr>
            <p:cNvSpPr/>
            <p:nvPr/>
          </p:nvSpPr>
          <p:spPr>
            <a:xfrm>
              <a:off x="407761" y="2294229"/>
              <a:ext cx="1802097" cy="3726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mbria" panose="02040503050406030204" pitchFamily="18" charset="0"/>
                  <a:ea typeface="+mn-ea"/>
                  <a:cs typeface="Arial" panose="020B0604020202020204" pitchFamily="34" charset="0"/>
                </a:rPr>
                <a:t>Desired operation</a:t>
              </a:r>
            </a:p>
          </p:txBody>
        </p:sp>
      </p:grpSp>
      <p:sp>
        <p:nvSpPr>
          <p:cNvPr id="402" name="Rectangle 401">
            <a:extLst>
              <a:ext uri="{FF2B5EF4-FFF2-40B4-BE49-F238E27FC236}">
                <a16:creationId xmlns:a16="http://schemas.microsoft.com/office/drawing/2014/main" id="{A4C2B0B1-F109-BF40-86A2-AF13430F2E5D}"/>
              </a:ext>
            </a:extLst>
          </p:cNvPr>
          <p:cNvSpPr/>
          <p:nvPr/>
        </p:nvSpPr>
        <p:spPr>
          <a:xfrm>
            <a:off x="6886746" y="2166938"/>
            <a:ext cx="1423788" cy="3382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Main memory</a:t>
            </a:r>
          </a:p>
        </p:txBody>
      </p:sp>
      <p:grpSp>
        <p:nvGrpSpPr>
          <p:cNvPr id="537" name="Group 536">
            <a:extLst>
              <a:ext uri="{FF2B5EF4-FFF2-40B4-BE49-F238E27FC236}">
                <a16:creationId xmlns:a16="http://schemas.microsoft.com/office/drawing/2014/main" id="{683F3061-9834-6644-B7F1-5ED1C37BD9E5}"/>
              </a:ext>
            </a:extLst>
          </p:cNvPr>
          <p:cNvGrpSpPr/>
          <p:nvPr/>
        </p:nvGrpSpPr>
        <p:grpSpPr>
          <a:xfrm>
            <a:off x="6324048" y="2565491"/>
            <a:ext cx="2666557" cy="944792"/>
            <a:chOff x="6324048" y="3191579"/>
            <a:chExt cx="2666557" cy="944792"/>
          </a:xfrm>
        </p:grpSpPr>
        <p:grpSp>
          <p:nvGrpSpPr>
            <p:cNvPr id="410" name="Group 409">
              <a:extLst>
                <a:ext uri="{FF2B5EF4-FFF2-40B4-BE49-F238E27FC236}">
                  <a16:creationId xmlns:a16="http://schemas.microsoft.com/office/drawing/2014/main" id="{94490D99-D821-E243-93B4-A3FF1AF53E3B}"/>
                </a:ext>
              </a:extLst>
            </p:cNvPr>
            <p:cNvGrpSpPr/>
            <p:nvPr/>
          </p:nvGrpSpPr>
          <p:grpSpPr>
            <a:xfrm>
              <a:off x="7658494" y="3191579"/>
              <a:ext cx="1332111" cy="757166"/>
              <a:chOff x="8712770" y="3601416"/>
              <a:chExt cx="1332111" cy="757166"/>
            </a:xfrm>
          </p:grpSpPr>
          <p:grpSp>
            <p:nvGrpSpPr>
              <p:cNvPr id="327" name="Group 326">
                <a:extLst>
                  <a:ext uri="{FF2B5EF4-FFF2-40B4-BE49-F238E27FC236}">
                    <a16:creationId xmlns:a16="http://schemas.microsoft.com/office/drawing/2014/main" id="{FE0C7429-FA54-754D-8C1D-5BF9B31B050D}"/>
                  </a:ext>
                </a:extLst>
              </p:cNvPr>
              <p:cNvGrpSpPr/>
              <p:nvPr/>
            </p:nvGrpSpPr>
            <p:grpSpPr>
              <a:xfrm>
                <a:off x="9235986" y="3601416"/>
                <a:ext cx="808895" cy="757166"/>
                <a:chOff x="4180572" y="1209835"/>
                <a:chExt cx="420003" cy="393144"/>
              </a:xfrm>
            </p:grpSpPr>
            <p:cxnSp>
              <p:nvCxnSpPr>
                <p:cNvPr id="332" name="Straight Connector 331">
                  <a:extLst>
                    <a:ext uri="{FF2B5EF4-FFF2-40B4-BE49-F238E27FC236}">
                      <a16:creationId xmlns:a16="http://schemas.microsoft.com/office/drawing/2014/main" id="{34F1355F-1BFB-C047-BC57-D543E8F10332}"/>
                    </a:ext>
                  </a:extLst>
                </p:cNvPr>
                <p:cNvCxnSpPr>
                  <a:cxnSpLocks/>
                </p:cNvCxnSpPr>
                <p:nvPr/>
              </p:nvCxnSpPr>
              <p:spPr>
                <a:xfrm rot="5400000">
                  <a:off x="4390574" y="1117898"/>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C1CFE73E-19C4-B643-A9BD-39BE8B85C4CA}"/>
                    </a:ext>
                  </a:extLst>
                </p:cNvPr>
                <p:cNvCxnSpPr>
                  <a:cxnSpLocks/>
                </p:cNvCxnSpPr>
                <p:nvPr/>
              </p:nvCxnSpPr>
              <p:spPr>
                <a:xfrm rot="5400000">
                  <a:off x="4390574" y="1157152"/>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0BB670D-9CEE-BA48-A6A0-071258D82313}"/>
                    </a:ext>
                  </a:extLst>
                </p:cNvPr>
                <p:cNvCxnSpPr>
                  <a:cxnSpLocks/>
                </p:cNvCxnSpPr>
                <p:nvPr/>
              </p:nvCxnSpPr>
              <p:spPr>
                <a:xfrm rot="5400000">
                  <a:off x="4390574" y="1196406"/>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F2CD54D5-0F3E-B346-AB6D-588F2D60AD14}"/>
                    </a:ext>
                  </a:extLst>
                </p:cNvPr>
                <p:cNvCxnSpPr>
                  <a:cxnSpLocks/>
                </p:cNvCxnSpPr>
                <p:nvPr/>
              </p:nvCxnSpPr>
              <p:spPr>
                <a:xfrm rot="5400000">
                  <a:off x="4390574" y="1235660"/>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EF7C06F5-062E-9240-B458-4F9F35B23884}"/>
                    </a:ext>
                  </a:extLst>
                </p:cNvPr>
                <p:cNvCxnSpPr>
                  <a:cxnSpLocks/>
                </p:cNvCxnSpPr>
                <p:nvPr/>
              </p:nvCxnSpPr>
              <p:spPr>
                <a:xfrm rot="5400000">
                  <a:off x="4390574" y="1274913"/>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01AEF7E-71CD-744C-A3E6-029BFA850EB2}"/>
                    </a:ext>
                  </a:extLst>
                </p:cNvPr>
                <p:cNvCxnSpPr>
                  <a:cxnSpLocks/>
                </p:cNvCxnSpPr>
                <p:nvPr/>
              </p:nvCxnSpPr>
              <p:spPr>
                <a:xfrm rot="5400000">
                  <a:off x="4390574" y="1078644"/>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392E9778-4BD5-0B40-9454-8D6E5B7A6E04}"/>
                    </a:ext>
                  </a:extLst>
                </p:cNvPr>
                <p:cNvCxnSpPr>
                  <a:cxnSpLocks/>
                </p:cNvCxnSpPr>
                <p:nvPr/>
              </p:nvCxnSpPr>
              <p:spPr>
                <a:xfrm rot="5400000">
                  <a:off x="4390574" y="1314167"/>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EBC9AE41-85FD-E840-AB4B-9B311BA89CAA}"/>
                    </a:ext>
                  </a:extLst>
                </p:cNvPr>
                <p:cNvCxnSpPr>
                  <a:cxnSpLocks/>
                </p:cNvCxnSpPr>
                <p:nvPr/>
              </p:nvCxnSpPr>
              <p:spPr>
                <a:xfrm>
                  <a:off x="4306703"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16BDAD3-622F-ED48-8001-40C3260A5787}"/>
                    </a:ext>
                  </a:extLst>
                </p:cNvPr>
                <p:cNvCxnSpPr>
                  <a:cxnSpLocks/>
                </p:cNvCxnSpPr>
                <p:nvPr/>
              </p:nvCxnSpPr>
              <p:spPr>
                <a:xfrm>
                  <a:off x="4348638"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BFC1505F-B406-394F-BCF5-F52F283D10EE}"/>
                    </a:ext>
                  </a:extLst>
                </p:cNvPr>
                <p:cNvCxnSpPr>
                  <a:cxnSpLocks/>
                </p:cNvCxnSpPr>
                <p:nvPr/>
              </p:nvCxnSpPr>
              <p:spPr>
                <a:xfrm>
                  <a:off x="4390575"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4AC61C37-3EC1-D244-B3CB-BE318676DB72}"/>
                    </a:ext>
                  </a:extLst>
                </p:cNvPr>
                <p:cNvCxnSpPr>
                  <a:cxnSpLocks/>
                </p:cNvCxnSpPr>
                <p:nvPr/>
              </p:nvCxnSpPr>
              <p:spPr>
                <a:xfrm>
                  <a:off x="4432510"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0B04ED13-D8A4-B846-80FC-8F089810E80F}"/>
                    </a:ext>
                  </a:extLst>
                </p:cNvPr>
                <p:cNvCxnSpPr>
                  <a:cxnSpLocks/>
                </p:cNvCxnSpPr>
                <p:nvPr/>
              </p:nvCxnSpPr>
              <p:spPr>
                <a:xfrm>
                  <a:off x="4474446"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A1CA297-36D5-7746-A2EE-CB518FCB47E0}"/>
                    </a:ext>
                  </a:extLst>
                </p:cNvPr>
                <p:cNvCxnSpPr>
                  <a:cxnSpLocks/>
                </p:cNvCxnSpPr>
                <p:nvPr/>
              </p:nvCxnSpPr>
              <p:spPr>
                <a:xfrm>
                  <a:off x="4264768"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712090C9-6421-DE43-BD72-8E242FCC3021}"/>
                    </a:ext>
                  </a:extLst>
                </p:cNvPr>
                <p:cNvCxnSpPr>
                  <a:cxnSpLocks/>
                </p:cNvCxnSpPr>
                <p:nvPr/>
              </p:nvCxnSpPr>
              <p:spPr>
                <a:xfrm>
                  <a:off x="4516382"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28" name="Straight Arrow Connector 327">
                <a:extLst>
                  <a:ext uri="{FF2B5EF4-FFF2-40B4-BE49-F238E27FC236}">
                    <a16:creationId xmlns:a16="http://schemas.microsoft.com/office/drawing/2014/main" id="{2CF305BB-4A2B-6D4E-A77F-915E56B27204}"/>
                  </a:ext>
                </a:extLst>
              </p:cNvPr>
              <p:cNvCxnSpPr>
                <a:cxnSpLocks/>
              </p:cNvCxnSpPr>
              <p:nvPr/>
            </p:nvCxnSpPr>
            <p:spPr>
              <a:xfrm flipV="1">
                <a:off x="8712770" y="3786178"/>
                <a:ext cx="497162" cy="2"/>
              </a:xfrm>
              <a:prstGeom prst="straightConnector1">
                <a:avLst/>
              </a:prstGeom>
              <a:ln w="25400">
                <a:solidFill>
                  <a:schemeClr val="tx1"/>
                </a:solidFill>
                <a:prstDash val="sysDot"/>
                <a:headEnd type="none" w="med" len="med"/>
                <a:tailEnd type="stealth"/>
              </a:ln>
            </p:spPr>
            <p:style>
              <a:lnRef idx="1">
                <a:schemeClr val="accent1"/>
              </a:lnRef>
              <a:fillRef idx="0">
                <a:schemeClr val="accent1"/>
              </a:fillRef>
              <a:effectRef idx="0">
                <a:schemeClr val="accent1"/>
              </a:effectRef>
              <a:fontRef idx="minor">
                <a:schemeClr val="tx1"/>
              </a:fontRef>
            </p:style>
          </p:cxnSp>
          <p:sp>
            <p:nvSpPr>
              <p:cNvPr id="329" name="Alternate Process 328">
                <a:extLst>
                  <a:ext uri="{FF2B5EF4-FFF2-40B4-BE49-F238E27FC236}">
                    <a16:creationId xmlns:a16="http://schemas.microsoft.com/office/drawing/2014/main" id="{979AE97D-8066-A045-A4B3-8C6A639EC3A6}"/>
                  </a:ext>
                </a:extLst>
              </p:cNvPr>
              <p:cNvSpPr/>
              <p:nvPr/>
            </p:nvSpPr>
            <p:spPr>
              <a:xfrm>
                <a:off x="9328542" y="3681756"/>
                <a:ext cx="616373" cy="616373"/>
              </a:xfrm>
              <a:prstGeom prst="flowChartAlternateProcess">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330" name="Alternate Process 329">
                <a:extLst>
                  <a:ext uri="{FF2B5EF4-FFF2-40B4-BE49-F238E27FC236}">
                    <a16:creationId xmlns:a16="http://schemas.microsoft.com/office/drawing/2014/main" id="{3091CE4C-BB11-544F-A61C-EAE97BB2D73F}"/>
                  </a:ext>
                </a:extLst>
              </p:cNvPr>
              <p:cNvSpPr>
                <a:spLocks noChangeAspect="1"/>
              </p:cNvSpPr>
              <p:nvPr/>
            </p:nvSpPr>
            <p:spPr>
              <a:xfrm>
                <a:off x="9413187" y="3772082"/>
                <a:ext cx="440267" cy="440267"/>
              </a:xfrm>
              <a:prstGeom prst="flowChartAlternateProcess">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331" name="Rectangle 330">
                <a:extLst>
                  <a:ext uri="{FF2B5EF4-FFF2-40B4-BE49-F238E27FC236}">
                    <a16:creationId xmlns:a16="http://schemas.microsoft.com/office/drawing/2014/main" id="{880C3E18-32D4-F948-BCBB-7B676F25A018}"/>
                  </a:ext>
                </a:extLst>
              </p:cNvPr>
              <p:cNvSpPr/>
              <p:nvPr/>
            </p:nvSpPr>
            <p:spPr>
              <a:xfrm>
                <a:off x="9383793" y="3824517"/>
                <a:ext cx="479811" cy="32944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41" b="1"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ISA</a:t>
                </a:r>
                <a:endParaRPr kumimoji="0" lang="en-US" sz="1541"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sp>
          <p:nvSpPr>
            <p:cNvPr id="403" name="Alternate Process 402">
              <a:extLst>
                <a:ext uri="{FF2B5EF4-FFF2-40B4-BE49-F238E27FC236}">
                  <a16:creationId xmlns:a16="http://schemas.microsoft.com/office/drawing/2014/main" id="{5FC3BDFA-A94E-B34F-BDB2-72466C92F8DF}"/>
                </a:ext>
              </a:extLst>
            </p:cNvPr>
            <p:cNvSpPr/>
            <p:nvPr/>
          </p:nvSpPr>
          <p:spPr>
            <a:xfrm>
              <a:off x="6396862" y="3213312"/>
              <a:ext cx="1226000" cy="347543"/>
            </a:xfrm>
            <a:prstGeom prst="flowChartAlternateProcess">
              <a:avLst/>
            </a:prstGeom>
            <a:solidFill>
              <a:srgbClr val="FFBFBF">
                <a:alpha val="20000"/>
              </a:srgbClr>
            </a:solidFill>
            <a:ln w="25400">
              <a:solidFill>
                <a:schemeClr val="tx1"/>
              </a:solidFill>
              <a:prstDash val="sysDot"/>
            </a:ln>
          </p:spPr>
          <p:style>
            <a:lnRef idx="2">
              <a:schemeClr val="dk1"/>
            </a:lnRef>
            <a:fillRef idx="1">
              <a:schemeClr val="lt1"/>
            </a:fillRef>
            <a:effectRef idx="0">
              <a:schemeClr val="dk1"/>
            </a:effectRef>
            <a:fontRef idx="minor">
              <a:schemeClr val="dk1"/>
            </a:fontRef>
          </p:style>
          <p:txBody>
            <a:bodyPr wrap="square" tIns="52832" bIns="52832"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48" b="0" i="0" u="none" strike="noStrike" kern="1200" cap="none" spc="0" normalizeH="0" baseline="0" noProof="0" dirty="0" err="1">
                  <a:ln>
                    <a:noFill/>
                  </a:ln>
                  <a:solidFill>
                    <a:srgbClr val="C00000"/>
                  </a:solidFill>
                  <a:effectLst/>
                  <a:uLnTx/>
                  <a:uFillTx/>
                  <a:latin typeface="Cambria" panose="02040503050406030204" pitchFamily="18" charset="0"/>
                  <a:ea typeface="+mn-ea"/>
                  <a:cs typeface="Courier New" panose="02070309020205020404" pitchFamily="49" charset="0"/>
                </a:rPr>
                <a:t>bbop_new</a:t>
              </a:r>
              <a:endParaRPr kumimoji="0" lang="en-US" sz="1348" b="0"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endParaRPr>
            </a:p>
          </p:txBody>
        </p:sp>
        <p:sp>
          <p:nvSpPr>
            <p:cNvPr id="404" name="Rectangle 403">
              <a:extLst>
                <a:ext uri="{FF2B5EF4-FFF2-40B4-BE49-F238E27FC236}">
                  <a16:creationId xmlns:a16="http://schemas.microsoft.com/office/drawing/2014/main" id="{E378B32C-66DC-EE4B-9A94-EBF4BB4C270D}"/>
                </a:ext>
              </a:extLst>
            </p:cNvPr>
            <p:cNvSpPr/>
            <p:nvPr/>
          </p:nvSpPr>
          <p:spPr>
            <a:xfrm>
              <a:off x="6324048" y="3551596"/>
              <a:ext cx="167706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ea typeface="+mn-ea"/>
                  <a:cs typeface="Arial" panose="020B0604020202020204" pitchFamily="34" charset="0"/>
                </a:rPr>
                <a:t>New SIMDRAM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ea typeface="+mn-ea"/>
                  <a:cs typeface="Arial" panose="020B0604020202020204" pitchFamily="34" charset="0"/>
                </a:rPr>
                <a:t>instruction</a:t>
              </a:r>
            </a:p>
          </p:txBody>
        </p:sp>
      </p:grpSp>
      <p:sp>
        <p:nvSpPr>
          <p:cNvPr id="417" name="Right Arrow 416">
            <a:extLst>
              <a:ext uri="{FF2B5EF4-FFF2-40B4-BE49-F238E27FC236}">
                <a16:creationId xmlns:a16="http://schemas.microsoft.com/office/drawing/2014/main" id="{15CAE4DC-0951-124F-ACDB-2F0D941D15E4}"/>
              </a:ext>
            </a:extLst>
          </p:cNvPr>
          <p:cNvSpPr/>
          <p:nvPr/>
        </p:nvSpPr>
        <p:spPr>
          <a:xfrm>
            <a:off x="4225141" y="1957109"/>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18" name="Rectangle 417">
            <a:extLst>
              <a:ext uri="{FF2B5EF4-FFF2-40B4-BE49-F238E27FC236}">
                <a16:creationId xmlns:a16="http://schemas.microsoft.com/office/drawing/2014/main" id="{66BB5B68-297B-8C48-BE99-8A29882E520B}"/>
              </a:ext>
            </a:extLst>
          </p:cNvPr>
          <p:cNvSpPr/>
          <p:nvPr/>
        </p:nvSpPr>
        <p:spPr>
          <a:xfrm>
            <a:off x="4220177" y="978920"/>
            <a:ext cx="2208216" cy="64633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Step 2: Generate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sequence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DRAM commands</a:t>
            </a:r>
            <a:endParaRPr kumimoji="0" lang="en-US" sz="18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cxnSp>
        <p:nvCxnSpPr>
          <p:cNvPr id="422" name="Straight Arrow Connector 421">
            <a:extLst>
              <a:ext uri="{FF2B5EF4-FFF2-40B4-BE49-F238E27FC236}">
                <a16:creationId xmlns:a16="http://schemas.microsoft.com/office/drawing/2014/main" id="{847CFCE8-060D-8545-A201-97FA8F015EC6}"/>
              </a:ext>
            </a:extLst>
          </p:cNvPr>
          <p:cNvCxnSpPr>
            <a:cxnSpLocks/>
          </p:cNvCxnSpPr>
          <p:nvPr/>
        </p:nvCxnSpPr>
        <p:spPr>
          <a:xfrm>
            <a:off x="6114413" y="2625799"/>
            <a:ext cx="15677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486" name="Table 485">
            <a:extLst>
              <a:ext uri="{FF2B5EF4-FFF2-40B4-BE49-F238E27FC236}">
                <a16:creationId xmlns:a16="http://schemas.microsoft.com/office/drawing/2014/main" id="{78791F7B-E9B4-9249-8D57-C9EF7EE495EA}"/>
              </a:ext>
            </a:extLst>
          </p:cNvPr>
          <p:cNvGraphicFramePr>
            <a:graphicFrameLocks noGrp="1"/>
          </p:cNvGraphicFramePr>
          <p:nvPr/>
        </p:nvGraphicFramePr>
        <p:xfrm>
          <a:off x="209136" y="4358395"/>
          <a:ext cx="2444077" cy="1356352"/>
        </p:xfrm>
        <a:graphic>
          <a:graphicData uri="http://schemas.openxmlformats.org/drawingml/2006/table">
            <a:tbl>
              <a:tblPr firstRow="1" bandRow="1">
                <a:tableStyleId>{5940675A-B579-460E-94D1-54222C63F5DA}</a:tableStyleId>
              </a:tblPr>
              <a:tblGrid>
                <a:gridCol w="2444077">
                  <a:extLst>
                    <a:ext uri="{9D8B030D-6E8A-4147-A177-3AD203B41FA5}">
                      <a16:colId xmlns:a16="http://schemas.microsoft.com/office/drawing/2014/main" val="3411314267"/>
                    </a:ext>
                  </a:extLst>
                </a:gridCol>
              </a:tblGrid>
              <a:tr h="341188">
                <a:tc>
                  <a:txBody>
                    <a:bodyPr/>
                    <a:lstStyle/>
                    <a:p>
                      <a:r>
                        <a:rPr lang="en-US" sz="1500" b="1" dirty="0">
                          <a:latin typeface="Courier New" panose="02070309020205020404" pitchFamily="49" charset="0"/>
                          <a:cs typeface="Courier New" panose="02070309020205020404" pitchFamily="49" charset="0"/>
                        </a:rPr>
                        <a:t>foo ()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9050" cap="flat" cmpd="sng" algn="ctr">
                      <a:no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9564133"/>
                  </a:ext>
                </a:extLst>
              </a:tr>
              <a:tr h="204063">
                <a:tc>
                  <a:txBody>
                    <a:bodyPr/>
                    <a:lstStyle/>
                    <a:p>
                      <a:endParaRPr lang="en-US" sz="600" b="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4110005"/>
                  </a:ext>
                </a:extLst>
              </a:tr>
              <a:tr h="341188">
                <a:tc>
                  <a:txBody>
                    <a:bodyPr/>
                    <a:lstStyle/>
                    <a:p>
                      <a:r>
                        <a:rPr lang="en-US" sz="1500" b="0" i="1" dirty="0">
                          <a:latin typeface="Courier New" panose="02070309020205020404" pitchFamily="49" charset="0"/>
                          <a:cs typeface="Courier New" panose="02070309020205020404" pitchFamily="49" charset="0"/>
                        </a:rPr>
                        <a:t> </a:t>
                      </a:r>
                      <a:r>
                        <a:rPr lang="en-US" sz="1500" b="0" i="1" dirty="0" err="1">
                          <a:solidFill>
                            <a:srgbClr val="C00000"/>
                          </a:solidFill>
                          <a:latin typeface="Courier New" panose="02070309020205020404" pitchFamily="49" charset="0"/>
                          <a:cs typeface="Courier New" panose="02070309020205020404" pitchFamily="49" charset="0"/>
                        </a:rPr>
                        <a:t>bbop_new</a:t>
                      </a:r>
                      <a:endParaRPr lang="en-US" sz="1500" b="0" i="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6655706"/>
                  </a:ext>
                </a:extLst>
              </a:tr>
              <a:tr h="425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2"/>
                          </a:solidFill>
                          <a:latin typeface="Courier New" panose="02070309020205020404" pitchFamily="49" charset="0"/>
                          <a:cs typeface="Courier New" panose="02070309020205020404" pitchFamily="49" charset="0"/>
                        </a:rPr>
                        <a:t>  </a:t>
                      </a:r>
                    </a:p>
                    <a:p>
                      <a:r>
                        <a:rPr lang="en-US" sz="1500" b="1" dirty="0">
                          <a:latin typeface="Courier New" panose="02070309020205020404" pitchFamily="49" charset="0"/>
                          <a:cs typeface="Courier New" panose="02070309020205020404" pitchFamily="49" charset="0"/>
                        </a:rPr>
                        <a:t>}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7320"/>
                  </a:ext>
                </a:extLst>
              </a:tr>
            </a:tbl>
          </a:graphicData>
        </a:graphic>
      </p:graphicFrame>
      <p:cxnSp>
        <p:nvCxnSpPr>
          <p:cNvPr id="490" name="Straight Arrow Connector 489">
            <a:extLst>
              <a:ext uri="{FF2B5EF4-FFF2-40B4-BE49-F238E27FC236}">
                <a16:creationId xmlns:a16="http://schemas.microsoft.com/office/drawing/2014/main" id="{3B85649E-AF19-C741-9832-0401BA82F27F}"/>
              </a:ext>
            </a:extLst>
          </p:cNvPr>
          <p:cNvCxnSpPr>
            <a:cxnSpLocks/>
          </p:cNvCxnSpPr>
          <p:nvPr/>
        </p:nvCxnSpPr>
        <p:spPr>
          <a:xfrm>
            <a:off x="4773682" y="4972819"/>
            <a:ext cx="239766" cy="0"/>
          </a:xfrm>
          <a:prstGeom prst="straightConnector1">
            <a:avLst/>
          </a:prstGeom>
          <a:ln w="254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514" name="Group 513">
            <a:extLst>
              <a:ext uri="{FF2B5EF4-FFF2-40B4-BE49-F238E27FC236}">
                <a16:creationId xmlns:a16="http://schemas.microsoft.com/office/drawing/2014/main" id="{A08F4D0E-7D3F-7A48-86B1-0434036B7964}"/>
              </a:ext>
            </a:extLst>
          </p:cNvPr>
          <p:cNvGrpSpPr/>
          <p:nvPr/>
        </p:nvGrpSpPr>
        <p:grpSpPr>
          <a:xfrm>
            <a:off x="3268356" y="4230462"/>
            <a:ext cx="1427824" cy="1662994"/>
            <a:chOff x="2217624" y="4009629"/>
            <a:chExt cx="741370" cy="863478"/>
          </a:xfrm>
        </p:grpSpPr>
        <p:sp>
          <p:nvSpPr>
            <p:cNvPr id="515" name="Rounded Rectangle 514">
              <a:extLst>
                <a:ext uri="{FF2B5EF4-FFF2-40B4-BE49-F238E27FC236}">
                  <a16:creationId xmlns:a16="http://schemas.microsoft.com/office/drawing/2014/main" id="{08AF774E-E94E-4947-BF44-FD03B960F8C4}"/>
                </a:ext>
              </a:extLst>
            </p:cNvPr>
            <p:cNvSpPr/>
            <p:nvPr/>
          </p:nvSpPr>
          <p:spPr>
            <a:xfrm>
              <a:off x="2217624" y="4009629"/>
              <a:ext cx="741370" cy="723412"/>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516" name="Rectangle 515">
              <a:extLst>
                <a:ext uri="{FF2B5EF4-FFF2-40B4-BE49-F238E27FC236}">
                  <a16:creationId xmlns:a16="http://schemas.microsoft.com/office/drawing/2014/main" id="{DD609931-2E46-0A4C-B315-50004B55606A}"/>
                </a:ext>
              </a:extLst>
            </p:cNvPr>
            <p:cNvSpPr/>
            <p:nvPr/>
          </p:nvSpPr>
          <p:spPr>
            <a:xfrm>
              <a:off x="2263266" y="4697485"/>
              <a:ext cx="636798" cy="1756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Control Unit</a:t>
              </a:r>
            </a:p>
          </p:txBody>
        </p:sp>
        <p:grpSp>
          <p:nvGrpSpPr>
            <p:cNvPr id="517" name="Group 516">
              <a:extLst>
                <a:ext uri="{FF2B5EF4-FFF2-40B4-BE49-F238E27FC236}">
                  <a16:creationId xmlns:a16="http://schemas.microsoft.com/office/drawing/2014/main" id="{38957CF0-65A1-AA45-80C1-0E8CD7734AB4}"/>
                </a:ext>
              </a:extLst>
            </p:cNvPr>
            <p:cNvGrpSpPr/>
            <p:nvPr/>
          </p:nvGrpSpPr>
          <p:grpSpPr>
            <a:xfrm>
              <a:off x="2389421" y="4106286"/>
              <a:ext cx="472920" cy="530098"/>
              <a:chOff x="1825441" y="5257201"/>
              <a:chExt cx="348402" cy="390525"/>
            </a:xfrm>
          </p:grpSpPr>
          <p:sp>
            <p:nvSpPr>
              <p:cNvPr id="518" name="Oval 517">
                <a:extLst>
                  <a:ext uri="{FF2B5EF4-FFF2-40B4-BE49-F238E27FC236}">
                    <a16:creationId xmlns:a16="http://schemas.microsoft.com/office/drawing/2014/main" id="{82D077C6-3D0F-3541-A76C-EB4E48A284DB}"/>
                  </a:ext>
                </a:extLst>
              </p:cNvPr>
              <p:cNvSpPr/>
              <p:nvPr/>
            </p:nvSpPr>
            <p:spPr>
              <a:xfrm>
                <a:off x="1825441" y="525720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519" name="Oval 518">
                <a:extLst>
                  <a:ext uri="{FF2B5EF4-FFF2-40B4-BE49-F238E27FC236}">
                    <a16:creationId xmlns:a16="http://schemas.microsoft.com/office/drawing/2014/main" id="{AB48AD88-6CB8-1D40-843A-730A6C34712D}"/>
                  </a:ext>
                </a:extLst>
              </p:cNvPr>
              <p:cNvSpPr/>
              <p:nvPr/>
            </p:nvSpPr>
            <p:spPr>
              <a:xfrm>
                <a:off x="2054971" y="5374676"/>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520" name="Oval 519">
                <a:extLst>
                  <a:ext uri="{FF2B5EF4-FFF2-40B4-BE49-F238E27FC236}">
                    <a16:creationId xmlns:a16="http://schemas.microsoft.com/office/drawing/2014/main" id="{7F44A061-D99D-5A43-9E51-DE4141D729AD}"/>
                  </a:ext>
                </a:extLst>
              </p:cNvPr>
              <p:cNvSpPr/>
              <p:nvPr/>
            </p:nvSpPr>
            <p:spPr>
              <a:xfrm>
                <a:off x="1825441" y="553025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cxnSp>
            <p:nvCxnSpPr>
              <p:cNvPr id="521" name="Curved Connector 520">
                <a:extLst>
                  <a:ext uri="{FF2B5EF4-FFF2-40B4-BE49-F238E27FC236}">
                    <a16:creationId xmlns:a16="http://schemas.microsoft.com/office/drawing/2014/main" id="{C9579566-E314-B146-8DAA-B14A04E4AFFF}"/>
                  </a:ext>
                </a:extLst>
              </p:cNvPr>
              <p:cNvCxnSpPr>
                <a:cxnSpLocks/>
                <a:stCxn id="518" idx="6"/>
                <a:endCxn id="519" idx="0"/>
              </p:cNvCxnSpPr>
              <p:nvPr/>
            </p:nvCxnSpPr>
            <p:spPr>
              <a:xfrm>
                <a:off x="1944313" y="5315939"/>
                <a:ext cx="170094" cy="58737"/>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2" name="Curved Connector 521">
                <a:extLst>
                  <a:ext uri="{FF2B5EF4-FFF2-40B4-BE49-F238E27FC236}">
                    <a16:creationId xmlns:a16="http://schemas.microsoft.com/office/drawing/2014/main" id="{3BED516E-BF3A-9747-9B5C-4087A9D12BE7}"/>
                  </a:ext>
                </a:extLst>
              </p:cNvPr>
              <p:cNvCxnSpPr>
                <a:cxnSpLocks/>
                <a:stCxn id="519" idx="2"/>
                <a:endCxn id="518" idx="4"/>
              </p:cNvCxnSpPr>
              <p:nvPr/>
            </p:nvCxnSpPr>
            <p:spPr>
              <a:xfrm rot="10800000">
                <a:off x="1884877" y="5374676"/>
                <a:ext cx="170094" cy="58738"/>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3" name="Curved Connector 522">
                <a:extLst>
                  <a:ext uri="{FF2B5EF4-FFF2-40B4-BE49-F238E27FC236}">
                    <a16:creationId xmlns:a16="http://schemas.microsoft.com/office/drawing/2014/main" id="{A76A2905-4981-4548-BFC9-8FA901B9F259}"/>
                  </a:ext>
                </a:extLst>
              </p:cNvPr>
              <p:cNvCxnSpPr>
                <a:cxnSpLocks/>
                <a:stCxn id="519" idx="4"/>
                <a:endCxn id="520" idx="6"/>
              </p:cNvCxnSpPr>
              <p:nvPr/>
            </p:nvCxnSpPr>
            <p:spPr>
              <a:xfrm rot="5400000">
                <a:off x="1980941" y="5455523"/>
                <a:ext cx="96838" cy="170094"/>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4" name="Curved Connector 523">
                <a:extLst>
                  <a:ext uri="{FF2B5EF4-FFF2-40B4-BE49-F238E27FC236}">
                    <a16:creationId xmlns:a16="http://schemas.microsoft.com/office/drawing/2014/main" id="{9FDFB617-090F-4840-B030-712021578D5C}"/>
                  </a:ext>
                </a:extLst>
              </p:cNvPr>
              <p:cNvCxnSpPr>
                <a:cxnSpLocks/>
                <a:stCxn id="520" idx="1"/>
                <a:endCxn id="518" idx="3"/>
              </p:cNvCxnSpPr>
              <p:nvPr/>
            </p:nvCxnSpPr>
            <p:spPr>
              <a:xfrm rot="5400000" flipH="1" flipV="1">
                <a:off x="1747858" y="5452464"/>
                <a:ext cx="189983" cy="12700"/>
              </a:xfrm>
              <a:prstGeom prst="curvedConnector3">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cxnSp>
        <p:nvCxnSpPr>
          <p:cNvPr id="491" name="Straight Arrow Connector 490">
            <a:extLst>
              <a:ext uri="{FF2B5EF4-FFF2-40B4-BE49-F238E27FC236}">
                <a16:creationId xmlns:a16="http://schemas.microsoft.com/office/drawing/2014/main" id="{B31F4B60-71E4-B941-8828-4F3B9440474D}"/>
              </a:ext>
            </a:extLst>
          </p:cNvPr>
          <p:cNvCxnSpPr>
            <a:cxnSpLocks/>
          </p:cNvCxnSpPr>
          <p:nvPr/>
        </p:nvCxnSpPr>
        <p:spPr>
          <a:xfrm>
            <a:off x="6855040" y="5072342"/>
            <a:ext cx="424333"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92" name="Oval 491">
            <a:extLst>
              <a:ext uri="{FF2B5EF4-FFF2-40B4-BE49-F238E27FC236}">
                <a16:creationId xmlns:a16="http://schemas.microsoft.com/office/drawing/2014/main" id="{12A4C154-7025-FD47-A024-BDD217DDFD58}"/>
              </a:ext>
            </a:extLst>
          </p:cNvPr>
          <p:cNvSpPr/>
          <p:nvPr/>
        </p:nvSpPr>
        <p:spPr>
          <a:xfrm rot="16200000" flipH="1">
            <a:off x="8866977" y="5952703"/>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493" name="Oval 492">
            <a:extLst>
              <a:ext uri="{FF2B5EF4-FFF2-40B4-BE49-F238E27FC236}">
                <a16:creationId xmlns:a16="http://schemas.microsoft.com/office/drawing/2014/main" id="{2874F35A-5065-F44D-AA27-27A15C79842D}"/>
              </a:ext>
            </a:extLst>
          </p:cNvPr>
          <p:cNvSpPr/>
          <p:nvPr/>
        </p:nvSpPr>
        <p:spPr>
          <a:xfrm rot="16200000" flipH="1">
            <a:off x="8866977" y="4841244"/>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7" name="Group 6">
            <a:extLst>
              <a:ext uri="{FF2B5EF4-FFF2-40B4-BE49-F238E27FC236}">
                <a16:creationId xmlns:a16="http://schemas.microsoft.com/office/drawing/2014/main" id="{9AFFF311-89B6-074A-8E50-84D97135160F}"/>
              </a:ext>
            </a:extLst>
          </p:cNvPr>
          <p:cNvGrpSpPr/>
          <p:nvPr/>
        </p:nvGrpSpPr>
        <p:grpSpPr>
          <a:xfrm>
            <a:off x="7378326" y="4574023"/>
            <a:ext cx="1598850" cy="1447274"/>
            <a:chOff x="7378326" y="4574023"/>
            <a:chExt cx="1598850" cy="1447274"/>
          </a:xfrm>
        </p:grpSpPr>
        <p:sp>
          <p:nvSpPr>
            <p:cNvPr id="481" name="Rounded Rectangle 480">
              <a:extLst>
                <a:ext uri="{FF2B5EF4-FFF2-40B4-BE49-F238E27FC236}">
                  <a16:creationId xmlns:a16="http://schemas.microsoft.com/office/drawing/2014/main" id="{4CC62BDE-543A-A646-AD15-2F6D0BA003C8}"/>
                </a:ext>
              </a:extLst>
            </p:cNvPr>
            <p:cNvSpPr/>
            <p:nvPr/>
          </p:nvSpPr>
          <p:spPr>
            <a:xfrm>
              <a:off x="7378326" y="4574023"/>
              <a:ext cx="1598850" cy="1447274"/>
            </a:xfrm>
            <a:prstGeom prst="roundRect">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508" name="Rectangle 507">
              <a:extLst>
                <a:ext uri="{FF2B5EF4-FFF2-40B4-BE49-F238E27FC236}">
                  <a16:creationId xmlns:a16="http://schemas.microsoft.com/office/drawing/2014/main" id="{1674EF55-FBAC-C140-B105-969C7E8487A7}"/>
                </a:ext>
              </a:extLst>
            </p:cNvPr>
            <p:cNvSpPr/>
            <p:nvPr/>
          </p:nvSpPr>
          <p:spPr>
            <a:xfrm rot="16200000">
              <a:off x="7050052" y="5149985"/>
              <a:ext cx="1117742" cy="3590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33" b="0" i="0" u="none" strike="noStrike" kern="1200" cap="none" spc="0" normalizeH="0" baseline="0" noProof="0" dirty="0">
                  <a:ln>
                    <a:noFill/>
                  </a:ln>
                  <a:solidFill>
                    <a:prstClr val="black"/>
                  </a:solidFill>
                  <a:effectLst/>
                  <a:uLnTx/>
                  <a:uFillTx/>
                  <a:latin typeface="Cambria" panose="02040503050406030204" pitchFamily="18" charset="0"/>
                  <a:ea typeface="+mn-ea"/>
                  <a:cs typeface="Courier New" panose="02070309020205020404" pitchFamily="49" charset="0"/>
                </a:rPr>
                <a:t>ACT/PRE</a:t>
              </a:r>
            </a:p>
          </p:txBody>
        </p:sp>
        <p:cxnSp>
          <p:nvCxnSpPr>
            <p:cNvPr id="513" name="Straight Arrow Connector 512">
              <a:extLst>
                <a:ext uri="{FF2B5EF4-FFF2-40B4-BE49-F238E27FC236}">
                  <a16:creationId xmlns:a16="http://schemas.microsoft.com/office/drawing/2014/main" id="{67315A1D-7333-AF40-992D-CD542F832E8F}"/>
                </a:ext>
              </a:extLst>
            </p:cNvPr>
            <p:cNvCxnSpPr>
              <a:cxnSpLocks/>
            </p:cNvCxnSpPr>
            <p:nvPr/>
          </p:nvCxnSpPr>
          <p:spPr>
            <a:xfrm flipV="1">
              <a:off x="7756927" y="5327935"/>
              <a:ext cx="497162" cy="2"/>
            </a:xfrm>
            <a:prstGeom prst="straightConnector1">
              <a:avLst/>
            </a:prstGeom>
            <a:ln w="25400">
              <a:solidFill>
                <a:schemeClr val="tx1"/>
              </a:solidFill>
              <a:prstDash val="sysDot"/>
              <a:headEnd type="none" w="med" len="med"/>
              <a:tailEnd type="stealth"/>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86EEC01-1B3C-E648-9FD9-9FAA1DBE32F6}"/>
                </a:ext>
              </a:extLst>
            </p:cNvPr>
            <p:cNvGrpSpPr/>
            <p:nvPr/>
          </p:nvGrpSpPr>
          <p:grpSpPr>
            <a:xfrm>
              <a:off x="8308041" y="4657875"/>
              <a:ext cx="557538" cy="1269957"/>
              <a:chOff x="8308041" y="4657875"/>
              <a:chExt cx="557538" cy="1269957"/>
            </a:xfrm>
          </p:grpSpPr>
          <p:grpSp>
            <p:nvGrpSpPr>
              <p:cNvPr id="494" name="Group 493">
                <a:extLst>
                  <a:ext uri="{FF2B5EF4-FFF2-40B4-BE49-F238E27FC236}">
                    <a16:creationId xmlns:a16="http://schemas.microsoft.com/office/drawing/2014/main" id="{274DF094-4A4F-EE40-A2C8-396255F6A071}"/>
                  </a:ext>
                </a:extLst>
              </p:cNvPr>
              <p:cNvGrpSpPr/>
              <p:nvPr/>
            </p:nvGrpSpPr>
            <p:grpSpPr>
              <a:xfrm>
                <a:off x="8308041" y="4657875"/>
                <a:ext cx="557538" cy="1269957"/>
                <a:chOff x="4830795" y="4111398"/>
                <a:chExt cx="289491" cy="755921"/>
              </a:xfrm>
            </p:grpSpPr>
            <p:grpSp>
              <p:nvGrpSpPr>
                <p:cNvPr id="495" name="Group 494">
                  <a:extLst>
                    <a:ext uri="{FF2B5EF4-FFF2-40B4-BE49-F238E27FC236}">
                      <a16:creationId xmlns:a16="http://schemas.microsoft.com/office/drawing/2014/main" id="{E5755728-FCB9-8C4E-A32A-4028662ECD5C}"/>
                    </a:ext>
                  </a:extLst>
                </p:cNvPr>
                <p:cNvGrpSpPr/>
                <p:nvPr/>
              </p:nvGrpSpPr>
              <p:grpSpPr>
                <a:xfrm>
                  <a:off x="4830795" y="4111398"/>
                  <a:ext cx="289489" cy="755921"/>
                  <a:chOff x="4830795" y="4111398"/>
                  <a:chExt cx="289489" cy="755921"/>
                </a:xfrm>
              </p:grpSpPr>
              <p:sp>
                <p:nvSpPr>
                  <p:cNvPr id="497" name="Rectangle 496">
                    <a:extLst>
                      <a:ext uri="{FF2B5EF4-FFF2-40B4-BE49-F238E27FC236}">
                        <a16:creationId xmlns:a16="http://schemas.microsoft.com/office/drawing/2014/main" id="{4CF51F47-9CF9-E246-8AF7-923C6DFFD206}"/>
                      </a:ext>
                    </a:extLst>
                  </p:cNvPr>
                  <p:cNvSpPr/>
                  <p:nvPr/>
                </p:nvSpPr>
                <p:spPr>
                  <a:xfrm rot="16200000">
                    <a:off x="4614131" y="4344138"/>
                    <a:ext cx="722817" cy="289489"/>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498" name="Oval 497">
                    <a:extLst>
                      <a:ext uri="{FF2B5EF4-FFF2-40B4-BE49-F238E27FC236}">
                        <a16:creationId xmlns:a16="http://schemas.microsoft.com/office/drawing/2014/main" id="{08F4B84C-DC65-DC4A-9941-F10662BD6C08}"/>
                      </a:ext>
                    </a:extLst>
                  </p:cNvPr>
                  <p:cNvSpPr/>
                  <p:nvPr/>
                </p:nvSpPr>
                <p:spPr>
                  <a:xfrm rot="16200000" flipH="1">
                    <a:off x="4928537"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499" name="Oval 498">
                    <a:extLst>
                      <a:ext uri="{FF2B5EF4-FFF2-40B4-BE49-F238E27FC236}">
                        <a16:creationId xmlns:a16="http://schemas.microsoft.com/office/drawing/2014/main" id="{E795B588-B028-1E44-97F4-6AC8A2F616A4}"/>
                      </a:ext>
                    </a:extLst>
                  </p:cNvPr>
                  <p:cNvSpPr/>
                  <p:nvPr/>
                </p:nvSpPr>
                <p:spPr>
                  <a:xfrm rot="16200000" flipH="1">
                    <a:off x="5018879"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500" name="Oval 499">
                    <a:extLst>
                      <a:ext uri="{FF2B5EF4-FFF2-40B4-BE49-F238E27FC236}">
                        <a16:creationId xmlns:a16="http://schemas.microsoft.com/office/drawing/2014/main" id="{189C9B04-5FAE-244B-9F2B-53D0DCC3CAEB}"/>
                      </a:ext>
                    </a:extLst>
                  </p:cNvPr>
                  <p:cNvSpPr/>
                  <p:nvPr/>
                </p:nvSpPr>
                <p:spPr>
                  <a:xfrm rot="16200000" flipH="1">
                    <a:off x="4928537"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501" name="Oval 500">
                    <a:extLst>
                      <a:ext uri="{FF2B5EF4-FFF2-40B4-BE49-F238E27FC236}">
                        <a16:creationId xmlns:a16="http://schemas.microsoft.com/office/drawing/2014/main" id="{EBEE26E3-3CFD-3E45-AFAA-C5A356787197}"/>
                      </a:ext>
                    </a:extLst>
                  </p:cNvPr>
                  <p:cNvSpPr/>
                  <p:nvPr/>
                </p:nvSpPr>
                <p:spPr>
                  <a:xfrm rot="16200000" flipH="1">
                    <a:off x="5018879"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grpSp>
            <p:sp>
              <p:nvSpPr>
                <p:cNvPr id="496" name="Rectangle 495">
                  <a:extLst>
                    <a:ext uri="{FF2B5EF4-FFF2-40B4-BE49-F238E27FC236}">
                      <a16:creationId xmlns:a16="http://schemas.microsoft.com/office/drawing/2014/main" id="{D894887A-25F1-1F44-BEEE-9C506341120D}"/>
                    </a:ext>
                  </a:extLst>
                </p:cNvPr>
                <p:cNvSpPr/>
                <p:nvPr/>
              </p:nvSpPr>
              <p:spPr>
                <a:xfrm rot="16200000">
                  <a:off x="4819059" y="4476133"/>
                  <a:ext cx="575362" cy="27093"/>
                </a:xfrm>
                <a:prstGeom prst="rect">
                  <a:avLst/>
                </a:prstGeom>
                <a:pattFill prst="dkVert">
                  <a:fgClr>
                    <a:srgbClr val="FFC000">
                      <a:lumMod val="60000"/>
                      <a:lumOff val="40000"/>
                    </a:srgbClr>
                  </a:fgClr>
                  <a:bgClr>
                    <a:sysClr val="window" lastClr="FFFFFF"/>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grpSp>
          <p:grpSp>
            <p:nvGrpSpPr>
              <p:cNvPr id="502" name="Group 501">
                <a:extLst>
                  <a:ext uri="{FF2B5EF4-FFF2-40B4-BE49-F238E27FC236}">
                    <a16:creationId xmlns:a16="http://schemas.microsoft.com/office/drawing/2014/main" id="{2DB1DD8B-FB18-8849-9A9F-035F264A4AC8}"/>
                  </a:ext>
                </a:extLst>
              </p:cNvPr>
              <p:cNvGrpSpPr/>
              <p:nvPr/>
            </p:nvGrpSpPr>
            <p:grpSpPr>
              <a:xfrm rot="16200000">
                <a:off x="8185361" y="5143465"/>
                <a:ext cx="756076" cy="293602"/>
                <a:chOff x="4340198" y="1826549"/>
                <a:chExt cx="485918" cy="276639"/>
              </a:xfrm>
            </p:grpSpPr>
            <p:sp>
              <p:nvSpPr>
                <p:cNvPr id="503" name="Rectangle 502">
                  <a:extLst>
                    <a:ext uri="{FF2B5EF4-FFF2-40B4-BE49-F238E27FC236}">
                      <a16:creationId xmlns:a16="http://schemas.microsoft.com/office/drawing/2014/main" id="{8F40DD31-E5D3-1949-BB4A-77B0A48B9C3C}"/>
                    </a:ext>
                  </a:extLst>
                </p:cNvPr>
                <p:cNvSpPr/>
                <p:nvPr/>
              </p:nvSpPr>
              <p:spPr>
                <a:xfrm>
                  <a:off x="4340198" y="1826549"/>
                  <a:ext cx="174612" cy="276637"/>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504" name="Rectangle 503">
                  <a:extLst>
                    <a:ext uri="{FF2B5EF4-FFF2-40B4-BE49-F238E27FC236}">
                      <a16:creationId xmlns:a16="http://schemas.microsoft.com/office/drawing/2014/main" id="{A95F48CB-8E25-8B4E-AE80-FF1A55ADD162}"/>
                    </a:ext>
                  </a:extLst>
                </p:cNvPr>
                <p:cNvSpPr/>
                <p:nvPr/>
              </p:nvSpPr>
              <p:spPr>
                <a:xfrm>
                  <a:off x="4651504" y="1826550"/>
                  <a:ext cx="174612" cy="276638"/>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grpSp>
          <p:sp>
            <p:nvSpPr>
              <p:cNvPr id="528" name="Oval 527">
                <a:extLst>
                  <a:ext uri="{FF2B5EF4-FFF2-40B4-BE49-F238E27FC236}">
                    <a16:creationId xmlns:a16="http://schemas.microsoft.com/office/drawing/2014/main" id="{18A4C544-1AC7-8549-9BF1-30B0708AB663}"/>
                  </a:ext>
                </a:extLst>
              </p:cNvPr>
              <p:cNvSpPr>
                <a:spLocks noChangeAspect="1"/>
              </p:cNvSpPr>
              <p:nvPr/>
            </p:nvSpPr>
            <p:spPr>
              <a:xfrm>
                <a:off x="8788782" y="5824283"/>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529" name="Oval 528">
                <a:extLst>
                  <a:ext uri="{FF2B5EF4-FFF2-40B4-BE49-F238E27FC236}">
                    <a16:creationId xmlns:a16="http://schemas.microsoft.com/office/drawing/2014/main" id="{5EC38BF4-30F8-1543-A138-A684F818BBD9}"/>
                  </a:ext>
                </a:extLst>
              </p:cNvPr>
              <p:cNvSpPr>
                <a:spLocks noChangeAspect="1"/>
              </p:cNvSpPr>
              <p:nvPr/>
            </p:nvSpPr>
            <p:spPr>
              <a:xfrm>
                <a:off x="8782340" y="4720793"/>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grpSp>
      <p:graphicFrame>
        <p:nvGraphicFramePr>
          <p:cNvPr id="531" name="Table 530">
            <a:extLst>
              <a:ext uri="{FF2B5EF4-FFF2-40B4-BE49-F238E27FC236}">
                <a16:creationId xmlns:a16="http://schemas.microsoft.com/office/drawing/2014/main" id="{1229032C-D001-F644-92AC-B94E443D54F6}"/>
              </a:ext>
            </a:extLst>
          </p:cNvPr>
          <p:cNvGraphicFramePr>
            <a:graphicFrameLocks noGrp="1"/>
          </p:cNvGraphicFramePr>
          <p:nvPr/>
        </p:nvGraphicFramePr>
        <p:xfrm>
          <a:off x="5082745" y="4275721"/>
          <a:ext cx="1513531" cy="1348330"/>
        </p:xfrm>
        <a:graphic>
          <a:graphicData uri="http://schemas.openxmlformats.org/drawingml/2006/table">
            <a:tbl>
              <a:tblPr firstRow="1" bandRow="1">
                <a:tableStyleId>{2D5ABB26-0587-4C30-8999-92F81FD0307C}</a:tableStyleId>
              </a:tblPr>
              <a:tblGrid>
                <a:gridCol w="1513531">
                  <a:extLst>
                    <a:ext uri="{9D8B030D-6E8A-4147-A177-3AD203B41FA5}">
                      <a16:colId xmlns:a16="http://schemas.microsoft.com/office/drawing/2014/main" val="3411314267"/>
                    </a:ext>
                  </a:extLst>
                </a:gridCol>
              </a:tblGrid>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9564133"/>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F5CC"/>
                    </a:solidFill>
                  </a:tcPr>
                </a:tc>
                <a:extLst>
                  <a:ext uri="{0D108BD9-81ED-4DB2-BD59-A6C34878D82A}">
                    <a16:rowId xmlns:a16="http://schemas.microsoft.com/office/drawing/2014/main" val="2610732602"/>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CDFFF"/>
                    </a:solidFill>
                  </a:tcPr>
                </a:tc>
                <a:extLst>
                  <a:ext uri="{0D108BD9-81ED-4DB2-BD59-A6C34878D82A}">
                    <a16:rowId xmlns:a16="http://schemas.microsoft.com/office/drawing/2014/main" val="1245392560"/>
                  </a:ext>
                </a:extLst>
              </a:tr>
              <a:tr h="269666">
                <a:tc>
                  <a:txBody>
                    <a:bodyPr/>
                    <a:lstStyle/>
                    <a:p>
                      <a:r>
                        <a:rPr lang="en-US" sz="1400" b="0" dirty="0">
                          <a:latin typeface="Courier New" panose="02070309020205020404" pitchFamily="49" charset="0"/>
                          <a:cs typeface="Courier New" panose="02070309020205020404" pitchFamily="49" charset="0"/>
                        </a:rPr>
                        <a:t> ACT/PRE/PRE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8D4AA"/>
                    </a:solidFill>
                  </a:tcPr>
                </a:tc>
                <a:extLst>
                  <a:ext uri="{0D108BD9-81ED-4DB2-BD59-A6C34878D82A}">
                    <a16:rowId xmlns:a16="http://schemas.microsoft.com/office/drawing/2014/main" val="2074523024"/>
                  </a:ext>
                </a:extLst>
              </a:tr>
              <a:tr h="269666">
                <a:tc>
                  <a:txBody>
                    <a:bodyPr/>
                    <a:lstStyle/>
                    <a:p>
                      <a:r>
                        <a:rPr lang="en-US" sz="1400" b="0" dirty="0">
                          <a:latin typeface="Courier New" panose="02070309020205020404" pitchFamily="49" charset="0"/>
                          <a:cs typeface="Courier New" panose="02070309020205020404" pitchFamily="49" charset="0"/>
                        </a:rPr>
                        <a:t> done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5727766"/>
                  </a:ext>
                </a:extLst>
              </a:tr>
            </a:tbl>
          </a:graphicData>
        </a:graphic>
      </p:graphicFrame>
      <p:cxnSp>
        <p:nvCxnSpPr>
          <p:cNvPr id="533" name="Straight Connector 532">
            <a:extLst>
              <a:ext uri="{FF2B5EF4-FFF2-40B4-BE49-F238E27FC236}">
                <a16:creationId xmlns:a16="http://schemas.microsoft.com/office/drawing/2014/main" id="{9F194B97-A4A4-1F4A-A3A1-1A1C65904476}"/>
              </a:ext>
            </a:extLst>
          </p:cNvPr>
          <p:cNvCxnSpPr/>
          <p:nvPr/>
        </p:nvCxnSpPr>
        <p:spPr>
          <a:xfrm>
            <a:off x="129785" y="3596854"/>
            <a:ext cx="888442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5" name="Group 534">
            <a:extLst>
              <a:ext uri="{FF2B5EF4-FFF2-40B4-BE49-F238E27FC236}">
                <a16:creationId xmlns:a16="http://schemas.microsoft.com/office/drawing/2014/main" id="{96685389-20B3-8146-B6CF-E569C240BE1C}"/>
              </a:ext>
            </a:extLst>
          </p:cNvPr>
          <p:cNvGrpSpPr/>
          <p:nvPr/>
        </p:nvGrpSpPr>
        <p:grpSpPr>
          <a:xfrm>
            <a:off x="2307434" y="931164"/>
            <a:ext cx="1931355" cy="2049796"/>
            <a:chOff x="2307434" y="1557252"/>
            <a:chExt cx="1931355" cy="2049796"/>
          </a:xfrm>
        </p:grpSpPr>
        <p:grpSp>
          <p:nvGrpSpPr>
            <p:cNvPr id="416" name="Group 415">
              <a:extLst>
                <a:ext uri="{FF2B5EF4-FFF2-40B4-BE49-F238E27FC236}">
                  <a16:creationId xmlns:a16="http://schemas.microsoft.com/office/drawing/2014/main" id="{D06BFF73-B8EA-3D47-ADEB-7CFAD8555C79}"/>
                </a:ext>
              </a:extLst>
            </p:cNvPr>
            <p:cNvGrpSpPr/>
            <p:nvPr/>
          </p:nvGrpSpPr>
          <p:grpSpPr>
            <a:xfrm>
              <a:off x="2660496" y="1557252"/>
              <a:ext cx="1578293" cy="2049796"/>
              <a:chOff x="2755612" y="1974313"/>
              <a:chExt cx="1578293" cy="2049796"/>
            </a:xfrm>
          </p:grpSpPr>
          <p:grpSp>
            <p:nvGrpSpPr>
              <p:cNvPr id="414" name="Group 413">
                <a:extLst>
                  <a:ext uri="{FF2B5EF4-FFF2-40B4-BE49-F238E27FC236}">
                    <a16:creationId xmlns:a16="http://schemas.microsoft.com/office/drawing/2014/main" id="{8D26F9AA-55CA-5743-8D81-55784DD770A5}"/>
                  </a:ext>
                </a:extLst>
              </p:cNvPr>
              <p:cNvGrpSpPr/>
              <p:nvPr/>
            </p:nvGrpSpPr>
            <p:grpSpPr>
              <a:xfrm>
                <a:off x="2755612" y="2475443"/>
                <a:ext cx="1578293" cy="1548666"/>
                <a:chOff x="3211452" y="2874384"/>
                <a:chExt cx="1578293" cy="1548666"/>
              </a:xfrm>
            </p:grpSpPr>
            <p:sp>
              <p:nvSpPr>
                <p:cNvPr id="379" name="Rounded Rectangle 378">
                  <a:extLst>
                    <a:ext uri="{FF2B5EF4-FFF2-40B4-BE49-F238E27FC236}">
                      <a16:creationId xmlns:a16="http://schemas.microsoft.com/office/drawing/2014/main" id="{2E7BFECB-70FA-7F47-80F2-805C0314D392}"/>
                    </a:ext>
                  </a:extLst>
                </p:cNvPr>
                <p:cNvSpPr/>
                <p:nvPr/>
              </p:nvSpPr>
              <p:spPr>
                <a:xfrm>
                  <a:off x="3211452" y="2874384"/>
                  <a:ext cx="1466613" cy="1204068"/>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408" name="Group 407">
                  <a:extLst>
                    <a:ext uri="{FF2B5EF4-FFF2-40B4-BE49-F238E27FC236}">
                      <a16:creationId xmlns:a16="http://schemas.microsoft.com/office/drawing/2014/main" id="{A14FF517-2E12-FC47-882D-2E8C59A93BBB}"/>
                    </a:ext>
                  </a:extLst>
                </p:cNvPr>
                <p:cNvGrpSpPr/>
                <p:nvPr/>
              </p:nvGrpSpPr>
              <p:grpSpPr>
                <a:xfrm>
                  <a:off x="3412005" y="3198852"/>
                  <a:ext cx="1161942" cy="528322"/>
                  <a:chOff x="3412005" y="3198852"/>
                  <a:chExt cx="1161942" cy="528322"/>
                </a:xfrm>
              </p:grpSpPr>
              <p:grpSp>
                <p:nvGrpSpPr>
                  <p:cNvPr id="381" name="Group 380">
                    <a:extLst>
                      <a:ext uri="{FF2B5EF4-FFF2-40B4-BE49-F238E27FC236}">
                        <a16:creationId xmlns:a16="http://schemas.microsoft.com/office/drawing/2014/main" id="{2E0EFF5E-6202-DA47-8AD7-65046C1735C1}"/>
                      </a:ext>
                    </a:extLst>
                  </p:cNvPr>
                  <p:cNvGrpSpPr/>
                  <p:nvPr/>
                </p:nvGrpSpPr>
                <p:grpSpPr>
                  <a:xfrm>
                    <a:off x="3412005" y="3198852"/>
                    <a:ext cx="1128558" cy="528322"/>
                    <a:chOff x="1332999" y="4174190"/>
                    <a:chExt cx="1175252" cy="550180"/>
                  </a:xfrm>
                </p:grpSpPr>
                <p:grpSp>
                  <p:nvGrpSpPr>
                    <p:cNvPr id="383" name="Group 382">
                      <a:extLst>
                        <a:ext uri="{FF2B5EF4-FFF2-40B4-BE49-F238E27FC236}">
                          <a16:creationId xmlns:a16="http://schemas.microsoft.com/office/drawing/2014/main" id="{90112E02-8E4D-764B-81E5-B5AE43416020}"/>
                        </a:ext>
                      </a:extLst>
                    </p:cNvPr>
                    <p:cNvGrpSpPr/>
                    <p:nvPr/>
                  </p:nvGrpSpPr>
                  <p:grpSpPr>
                    <a:xfrm>
                      <a:off x="2147787" y="4431167"/>
                      <a:ext cx="360464" cy="69048"/>
                      <a:chOff x="4793112" y="4167661"/>
                      <a:chExt cx="360464" cy="69048"/>
                    </a:xfrm>
                  </p:grpSpPr>
                  <p:cxnSp>
                    <p:nvCxnSpPr>
                      <p:cNvPr id="394" name="Straight Connector 393">
                        <a:extLst>
                          <a:ext uri="{FF2B5EF4-FFF2-40B4-BE49-F238E27FC236}">
                            <a16:creationId xmlns:a16="http://schemas.microsoft.com/office/drawing/2014/main" id="{0F5DE70C-DCDB-9047-8B2D-0972443A5BD8}"/>
                          </a:ext>
                        </a:extLst>
                      </p:cNvPr>
                      <p:cNvCxnSpPr/>
                      <p:nvPr/>
                    </p:nvCxnSpPr>
                    <p:spPr>
                      <a:xfrm flipH="1">
                        <a:off x="4793112" y="4202185"/>
                        <a:ext cx="345242" cy="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5" name="Flowchart: Connector 11">
                        <a:extLst>
                          <a:ext uri="{FF2B5EF4-FFF2-40B4-BE49-F238E27FC236}">
                            <a16:creationId xmlns:a16="http://schemas.microsoft.com/office/drawing/2014/main" id="{2632382D-A056-FD43-AD2C-A7F8EA1831BF}"/>
                          </a:ext>
                        </a:extLst>
                      </p:cNvPr>
                      <p:cNvSpPr/>
                      <p:nvPr/>
                    </p:nvSpPr>
                    <p:spPr>
                      <a:xfrm>
                        <a:off x="5084528" y="4167661"/>
                        <a:ext cx="69048"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384" name="Group 383">
                      <a:extLst>
                        <a:ext uri="{FF2B5EF4-FFF2-40B4-BE49-F238E27FC236}">
                          <a16:creationId xmlns:a16="http://schemas.microsoft.com/office/drawing/2014/main" id="{DC6B394D-4AC6-4D4B-9472-BE87C07F22F8}"/>
                        </a:ext>
                      </a:extLst>
                    </p:cNvPr>
                    <p:cNvGrpSpPr/>
                    <p:nvPr/>
                  </p:nvGrpSpPr>
                  <p:grpSpPr>
                    <a:xfrm>
                      <a:off x="1333740" y="4250347"/>
                      <a:ext cx="414294" cy="69048"/>
                      <a:chOff x="3838217" y="3992220"/>
                      <a:chExt cx="414294" cy="69048"/>
                    </a:xfrm>
                  </p:grpSpPr>
                  <p:cxnSp>
                    <p:nvCxnSpPr>
                      <p:cNvPr id="392" name="Straight Connector 391">
                        <a:extLst>
                          <a:ext uri="{FF2B5EF4-FFF2-40B4-BE49-F238E27FC236}">
                            <a16:creationId xmlns:a16="http://schemas.microsoft.com/office/drawing/2014/main" id="{7430DEA5-979B-1E4D-8B44-1B147801909E}"/>
                          </a:ext>
                        </a:extLst>
                      </p:cNvPr>
                      <p:cNvCxnSpPr/>
                      <p:nvPr/>
                    </p:nvCxnSpPr>
                    <p:spPr>
                      <a:xfrm flipH="1">
                        <a:off x="3907266" y="4026731"/>
                        <a:ext cx="345245" cy="0"/>
                      </a:xfrm>
                      <a:prstGeom prst="line">
                        <a:avLst/>
                      </a:prstGeom>
                      <a:solidFill>
                        <a:schemeClr val="tx1"/>
                      </a:solidFill>
                      <a:ln w="12700" cap="flat" cmpd="sng" algn="ctr">
                        <a:solidFill>
                          <a:schemeClr val="tx1"/>
                        </a:solidFill>
                        <a:prstDash val="solid"/>
                      </a:ln>
                      <a:effectLst/>
                    </p:spPr>
                  </p:cxnSp>
                  <p:sp>
                    <p:nvSpPr>
                      <p:cNvPr id="393" name="Flowchart: Connector 8">
                        <a:extLst>
                          <a:ext uri="{FF2B5EF4-FFF2-40B4-BE49-F238E27FC236}">
                            <a16:creationId xmlns:a16="http://schemas.microsoft.com/office/drawing/2014/main" id="{E95AB8CB-F0A3-7D42-88D4-8FD7C5BFF50F}"/>
                          </a:ext>
                        </a:extLst>
                      </p:cNvPr>
                      <p:cNvSpPr/>
                      <p:nvPr/>
                    </p:nvSpPr>
                    <p:spPr>
                      <a:xfrm>
                        <a:off x="3838217" y="3992220"/>
                        <a:ext cx="69049"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385" name="Group 384">
                      <a:extLst>
                        <a:ext uri="{FF2B5EF4-FFF2-40B4-BE49-F238E27FC236}">
                          <a16:creationId xmlns:a16="http://schemas.microsoft.com/office/drawing/2014/main" id="{1C6DFE12-5613-F64E-9744-3B5530C3E624}"/>
                        </a:ext>
                      </a:extLst>
                    </p:cNvPr>
                    <p:cNvGrpSpPr/>
                    <p:nvPr/>
                  </p:nvGrpSpPr>
                  <p:grpSpPr>
                    <a:xfrm>
                      <a:off x="1341169" y="4431167"/>
                      <a:ext cx="406864" cy="69048"/>
                      <a:chOff x="3845646" y="4269682"/>
                      <a:chExt cx="406864" cy="69048"/>
                    </a:xfrm>
                  </p:grpSpPr>
                  <p:cxnSp>
                    <p:nvCxnSpPr>
                      <p:cNvPr id="390" name="Straight Connector 389">
                        <a:extLst>
                          <a:ext uri="{FF2B5EF4-FFF2-40B4-BE49-F238E27FC236}">
                            <a16:creationId xmlns:a16="http://schemas.microsoft.com/office/drawing/2014/main" id="{5923A7B9-B94E-A848-A136-F6DE99FC773A}"/>
                          </a:ext>
                        </a:extLst>
                      </p:cNvPr>
                      <p:cNvCxnSpPr/>
                      <p:nvPr/>
                    </p:nvCxnSpPr>
                    <p:spPr>
                      <a:xfrm flipH="1">
                        <a:off x="3907266" y="4304207"/>
                        <a:ext cx="345244" cy="0"/>
                      </a:xfrm>
                      <a:prstGeom prst="line">
                        <a:avLst/>
                      </a:prstGeom>
                      <a:solidFill>
                        <a:schemeClr val="tx1"/>
                      </a:solidFill>
                      <a:ln w="12700" cap="flat" cmpd="sng" algn="ctr">
                        <a:solidFill>
                          <a:schemeClr val="tx1"/>
                        </a:solidFill>
                        <a:prstDash val="solid"/>
                      </a:ln>
                      <a:effectLst/>
                    </p:spPr>
                  </p:cxnSp>
                  <p:sp>
                    <p:nvSpPr>
                      <p:cNvPr id="391" name="Flowchart: Connector 9">
                        <a:extLst>
                          <a:ext uri="{FF2B5EF4-FFF2-40B4-BE49-F238E27FC236}">
                            <a16:creationId xmlns:a16="http://schemas.microsoft.com/office/drawing/2014/main" id="{4B77B613-2F03-6E4A-AD34-B8504D238286}"/>
                          </a:ext>
                        </a:extLst>
                      </p:cNvPr>
                      <p:cNvSpPr/>
                      <p:nvPr/>
                    </p:nvSpPr>
                    <p:spPr>
                      <a:xfrm>
                        <a:off x="3845646" y="4269682"/>
                        <a:ext cx="69049"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386" name="Group 385">
                      <a:extLst>
                        <a:ext uri="{FF2B5EF4-FFF2-40B4-BE49-F238E27FC236}">
                          <a16:creationId xmlns:a16="http://schemas.microsoft.com/office/drawing/2014/main" id="{C0A2E64F-6546-F042-811A-622AC14A99B1}"/>
                        </a:ext>
                      </a:extLst>
                    </p:cNvPr>
                    <p:cNvGrpSpPr/>
                    <p:nvPr/>
                  </p:nvGrpSpPr>
                  <p:grpSpPr>
                    <a:xfrm>
                      <a:off x="1332999" y="4593843"/>
                      <a:ext cx="390964" cy="69048"/>
                      <a:chOff x="3845645" y="4571954"/>
                      <a:chExt cx="390964" cy="69048"/>
                    </a:xfrm>
                  </p:grpSpPr>
                  <p:sp>
                    <p:nvSpPr>
                      <p:cNvPr id="388" name="Flowchart: Connector 9">
                        <a:extLst>
                          <a:ext uri="{FF2B5EF4-FFF2-40B4-BE49-F238E27FC236}">
                            <a16:creationId xmlns:a16="http://schemas.microsoft.com/office/drawing/2014/main" id="{CFB88838-9CFC-BE4E-998E-9F66DC098730}"/>
                          </a:ext>
                        </a:extLst>
                      </p:cNvPr>
                      <p:cNvSpPr/>
                      <p:nvPr/>
                    </p:nvSpPr>
                    <p:spPr>
                      <a:xfrm>
                        <a:off x="3845645" y="4571954"/>
                        <a:ext cx="69047"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a typeface="+mn-ea"/>
                          <a:cs typeface="+mn-cs"/>
                        </a:endParaRPr>
                      </a:p>
                    </p:txBody>
                  </p:sp>
                  <p:cxnSp>
                    <p:nvCxnSpPr>
                      <p:cNvPr id="389" name="Straight Connector 388">
                        <a:extLst>
                          <a:ext uri="{FF2B5EF4-FFF2-40B4-BE49-F238E27FC236}">
                            <a16:creationId xmlns:a16="http://schemas.microsoft.com/office/drawing/2014/main" id="{38D784D0-9C48-EA4C-9B1D-0EDF227F3BAE}"/>
                          </a:ext>
                        </a:extLst>
                      </p:cNvPr>
                      <p:cNvCxnSpPr/>
                      <p:nvPr/>
                    </p:nvCxnSpPr>
                    <p:spPr>
                      <a:xfrm flipH="1">
                        <a:off x="3891367" y="4615548"/>
                        <a:ext cx="345242" cy="0"/>
                      </a:xfrm>
                      <a:prstGeom prst="line">
                        <a:avLst/>
                      </a:prstGeom>
                      <a:solidFill>
                        <a:schemeClr val="tx1"/>
                      </a:solidFill>
                      <a:ln w="12700" cap="flat" cmpd="sng" algn="ctr">
                        <a:solidFill>
                          <a:schemeClr val="tx1"/>
                        </a:solidFill>
                        <a:prstDash val="solid"/>
                      </a:ln>
                      <a:effectLst/>
                    </p:spPr>
                  </p:cxnSp>
                </p:grpSp>
                <p:sp>
                  <p:nvSpPr>
                    <p:cNvPr id="387" name="Oval 386">
                      <a:extLst>
                        <a:ext uri="{FF2B5EF4-FFF2-40B4-BE49-F238E27FC236}">
                          <a16:creationId xmlns:a16="http://schemas.microsoft.com/office/drawing/2014/main" id="{B9309423-001F-EC4B-A985-B4DEBFFAD982}"/>
                        </a:ext>
                      </a:extLst>
                    </p:cNvPr>
                    <p:cNvSpPr>
                      <a:spLocks noChangeAspect="1"/>
                    </p:cNvSpPr>
                    <p:nvPr/>
                  </p:nvSpPr>
                  <p:spPr>
                    <a:xfrm>
                      <a:off x="1650303" y="4174190"/>
                      <a:ext cx="550179" cy="550180"/>
                    </a:xfrm>
                    <a:prstGeom prst="ellipse">
                      <a:avLst/>
                    </a:prstGeom>
                    <a:solidFill>
                      <a:srgbClr val="D3DBD5"/>
                    </a:solidFill>
                    <a:ln w="127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US" sz="2022"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grpSp>
              <p:sp>
                <p:nvSpPr>
                  <p:cNvPr id="382" name="TextBox 381">
                    <a:extLst>
                      <a:ext uri="{FF2B5EF4-FFF2-40B4-BE49-F238E27FC236}">
                        <a16:creationId xmlns:a16="http://schemas.microsoft.com/office/drawing/2014/main" id="{0169CB78-9A64-3943-AAF8-0F621B786CF9}"/>
                      </a:ext>
                    </a:extLst>
                  </p:cNvPr>
                  <p:cNvSpPr txBox="1"/>
                  <p:nvPr/>
                </p:nvSpPr>
                <p:spPr>
                  <a:xfrm>
                    <a:off x="3694179" y="3310909"/>
                    <a:ext cx="879768" cy="3294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41"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MAJ</a:t>
                    </a:r>
                  </a:p>
                </p:txBody>
              </p:sp>
            </p:grpSp>
            <p:sp>
              <p:nvSpPr>
                <p:cNvPr id="396" name="Rectangle 395">
                  <a:extLst>
                    <a:ext uri="{FF2B5EF4-FFF2-40B4-BE49-F238E27FC236}">
                      <a16:creationId xmlns:a16="http://schemas.microsoft.com/office/drawing/2014/main" id="{253C3A41-5E8D-9945-B93A-5F07E7684541}"/>
                    </a:ext>
                  </a:extLst>
                </p:cNvPr>
                <p:cNvSpPr/>
                <p:nvPr/>
              </p:nvSpPr>
              <p:spPr>
                <a:xfrm>
                  <a:off x="3226497" y="4084496"/>
                  <a:ext cx="156324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MAJ/NOT logic</a:t>
                  </a:r>
                </a:p>
              </p:txBody>
            </p:sp>
          </p:grpSp>
          <p:sp>
            <p:nvSpPr>
              <p:cNvPr id="415" name="Rectangle 414">
                <a:extLst>
                  <a:ext uri="{FF2B5EF4-FFF2-40B4-BE49-F238E27FC236}">
                    <a16:creationId xmlns:a16="http://schemas.microsoft.com/office/drawing/2014/main" id="{D2DF1CC8-CF8C-4941-8135-FD7570C97FD7}"/>
                  </a:ext>
                </a:extLst>
              </p:cNvPr>
              <p:cNvSpPr/>
              <p:nvPr/>
            </p:nvSpPr>
            <p:spPr>
              <a:xfrm>
                <a:off x="2785694" y="1974313"/>
                <a:ext cx="144392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Step 1: Generate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MAJ logic</a:t>
                </a:r>
              </a:p>
            </p:txBody>
          </p:sp>
        </p:grpSp>
        <p:sp>
          <p:nvSpPr>
            <p:cNvPr id="534" name="Right Arrow 533">
              <a:extLst>
                <a:ext uri="{FF2B5EF4-FFF2-40B4-BE49-F238E27FC236}">
                  <a16:creationId xmlns:a16="http://schemas.microsoft.com/office/drawing/2014/main" id="{444D3331-2F50-DA42-AB1E-B39351D5CBEF}"/>
                </a:ext>
              </a:extLst>
            </p:cNvPr>
            <p:cNvSpPr/>
            <p:nvPr/>
          </p:nvSpPr>
          <p:spPr>
            <a:xfrm>
              <a:off x="2307434" y="2619261"/>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EF9D8263-4725-9041-8503-14C3B104646A}"/>
                  </a:ext>
                </a:extLst>
              </p:cNvPr>
              <p:cNvSpPr/>
              <p:nvPr/>
            </p:nvSpPr>
            <p:spPr>
              <a:xfrm>
                <a:off x="4548574" y="3029879"/>
                <a:ext cx="155968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6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𝜇</m:t>
                    </m:r>
                  </m:oMath>
                </a14:m>
                <a:r>
                  <a:rPr kumimoji="0" lang="en-US" sz="16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Program</a:t>
                </a:r>
              </a:p>
            </p:txBody>
          </p:sp>
        </mc:Choice>
        <mc:Fallback xmlns="">
          <p:sp>
            <p:nvSpPr>
              <p:cNvPr id="156" name="Rectangle 155">
                <a:extLst>
                  <a:ext uri="{FF2B5EF4-FFF2-40B4-BE49-F238E27FC236}">
                    <a16:creationId xmlns:a16="http://schemas.microsoft.com/office/drawing/2014/main" id="{EF9D8263-4725-9041-8503-14C3B104646A}"/>
                  </a:ext>
                </a:extLst>
              </p:cNvPr>
              <p:cNvSpPr>
                <a:spLocks noRot="1" noChangeAspect="1" noMove="1" noResize="1" noEditPoints="1" noAdjustHandles="1" noChangeArrowheads="1" noChangeShapeType="1" noTextEdit="1"/>
              </p:cNvSpPr>
              <p:nvPr/>
            </p:nvSpPr>
            <p:spPr>
              <a:xfrm>
                <a:off x="4548574" y="3029879"/>
                <a:ext cx="1559686" cy="338554"/>
              </a:xfrm>
              <a:prstGeom prst="rect">
                <a:avLst/>
              </a:prstGeom>
              <a:blipFill>
                <a:blip r:embed="rId4"/>
                <a:stretch>
                  <a:fillRect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13" name="Table 312">
                <a:extLst>
                  <a:ext uri="{FF2B5EF4-FFF2-40B4-BE49-F238E27FC236}">
                    <a16:creationId xmlns:a16="http://schemas.microsoft.com/office/drawing/2014/main" id="{D0429E05-B3ED-384C-BF0B-8DDE60CBE7F0}"/>
                  </a:ext>
                </a:extLst>
              </p:cNvPr>
              <p:cNvGraphicFramePr>
                <a:graphicFrameLocks noGrp="1"/>
              </p:cNvGraphicFramePr>
              <p:nvPr/>
            </p:nvGraphicFramePr>
            <p:xfrm>
              <a:off x="6446659" y="1583134"/>
              <a:ext cx="2479168" cy="574158"/>
            </p:xfrm>
            <a:graphic>
              <a:graphicData uri="http://schemas.openxmlformats.org/drawingml/2006/table">
                <a:tbl>
                  <a:tblPr firstRow="1" bandRow="1">
                    <a:tableStyleId>{5940675A-B579-460E-94D1-54222C63F5DA}</a:tableStyleId>
                  </a:tblPr>
                  <a:tblGrid>
                    <a:gridCol w="1233238">
                      <a:extLst>
                        <a:ext uri="{9D8B030D-6E8A-4147-A177-3AD203B41FA5}">
                          <a16:colId xmlns:a16="http://schemas.microsoft.com/office/drawing/2014/main" val="2789733682"/>
                        </a:ext>
                      </a:extLst>
                    </a:gridCol>
                    <a:gridCol w="1245930">
                      <a:extLst>
                        <a:ext uri="{9D8B030D-6E8A-4147-A177-3AD203B41FA5}">
                          <a16:colId xmlns:a16="http://schemas.microsoft.com/office/drawing/2014/main" val="2094255041"/>
                        </a:ext>
                      </a:extLst>
                    </a:gridCol>
                  </a:tblGrid>
                  <a:tr h="287079">
                    <a:tc>
                      <a:txBody>
                        <a:bodyPr/>
                        <a:lstStyle/>
                        <a:p>
                          <a:pPr algn="ctr"/>
                          <a14:m>
                            <m:oMathPara xmlns:m="http://schemas.openxmlformats.org/officeDocument/2006/math">
                              <m:oMathParaPr>
                                <m:jc m:val="centerGroup"/>
                              </m:oMathParaPr>
                              <m:oMath xmlns:m="http://schemas.openxmlformats.org/officeDocument/2006/math">
                                <m:r>
                                  <a:rPr lang="en-US" sz="1300" b="0" i="1" smtClean="0">
                                    <a:solidFill>
                                      <a:sysClr val="windowText" lastClr="000000"/>
                                    </a:solidFill>
                                    <a:latin typeface="Cambria Math" panose="02040503050406030204" pitchFamily="18" charset="0"/>
                                    <a:ea typeface="Cambria Math" panose="02040503050406030204" pitchFamily="18" charset="0"/>
                                  </a:rPr>
                                  <m:t>𝜇</m:t>
                                </m:r>
                                <m:r>
                                  <a:rPr lang="en-US" sz="1300" b="0" i="1" smtClean="0">
                                    <a:solidFill>
                                      <a:sysClr val="windowText" lastClr="000000"/>
                                    </a:solidFill>
                                    <a:latin typeface="Cambria Math" panose="02040503050406030204" pitchFamily="18" charset="0"/>
                                    <a:ea typeface="Cambria Math" panose="02040503050406030204" pitchFamily="18" charset="0"/>
                                  </a:rPr>
                                  <m:t>𝑃𝑟𝑜𝑔𝑟𝑎𝑚</m:t>
                                </m:r>
                              </m:oMath>
                            </m:oMathPara>
                          </a14:m>
                          <a:endParaRPr lang="en-US" sz="1300" b="0" dirty="0"/>
                        </a:p>
                      </a:txBody>
                      <a:tcPr marL="121921" marR="121921" marT="0" marB="0">
                        <a:lnL w="12700" cmpd="sng">
                          <a:noFill/>
                        </a:lnL>
                        <a:lnT w="12700" cmpd="sng">
                          <a:noFill/>
                        </a:lnT>
                        <a:solidFill>
                          <a:schemeClr val="bg1"/>
                        </a:solidFill>
                      </a:tcPr>
                    </a:tc>
                    <a:tc>
                      <a:txBody>
                        <a:bodyPr/>
                        <a:lstStyle/>
                        <a:p>
                          <a:pPr algn="ctr"/>
                          <a:endParaRPr lang="en-US" sz="1300" dirty="0"/>
                        </a:p>
                      </a:txBody>
                      <a:tcPr marL="121921" marR="121921" marT="0" marB="0">
                        <a:lnR w="12700" cmpd="sng">
                          <a:noFill/>
                        </a:lnR>
                        <a:lnT w="12700" cmpd="sng">
                          <a:noFill/>
                        </a:lnT>
                        <a:solidFill>
                          <a:schemeClr val="bg1"/>
                        </a:solidFill>
                      </a:tcPr>
                    </a:tc>
                    <a:extLst>
                      <a:ext uri="{0D108BD9-81ED-4DB2-BD59-A6C34878D82A}">
                        <a16:rowId xmlns:a16="http://schemas.microsoft.com/office/drawing/2014/main" val="434241827"/>
                      </a:ext>
                    </a:extLst>
                  </a:tr>
                  <a:tr h="287079">
                    <a:tc>
                      <a:txBody>
                        <a:bodyPr/>
                        <a:lstStyle/>
                        <a:p>
                          <a:pPr algn="ctr"/>
                          <a14:m>
                            <m:oMathPara xmlns:m="http://schemas.openxmlformats.org/officeDocument/2006/math">
                              <m:oMathParaPr>
                                <m:jc m:val="centerGroup"/>
                              </m:oMathParaPr>
                              <m:oMath xmlns:m="http://schemas.openxmlformats.org/officeDocument/2006/math">
                                <m:r>
                                  <a:rPr lang="en-US" sz="1300" b="0" i="1" smtClean="0">
                                    <a:solidFill>
                                      <a:srgbClr val="C00000"/>
                                    </a:solidFill>
                                    <a:latin typeface="Cambria Math" panose="02040503050406030204" pitchFamily="18" charset="0"/>
                                    <a:ea typeface="Cambria Math" panose="02040503050406030204" pitchFamily="18" charset="0"/>
                                  </a:rPr>
                                  <m:t>𝜇</m:t>
                                </m:r>
                                <m:r>
                                  <a:rPr lang="en-US" sz="1300" b="0" i="1" smtClean="0">
                                    <a:solidFill>
                                      <a:srgbClr val="C00000"/>
                                    </a:solidFill>
                                    <a:latin typeface="Cambria Math" panose="02040503050406030204" pitchFamily="18" charset="0"/>
                                    <a:ea typeface="Cambria Math" panose="02040503050406030204" pitchFamily="18" charset="0"/>
                                  </a:rPr>
                                  <m:t>𝑃𝑟𝑜𝑔𝑟𝑎𝑚</m:t>
                                </m:r>
                              </m:oMath>
                            </m:oMathPara>
                          </a14:m>
                          <a:endParaRPr lang="en-US" sz="1300" b="0" dirty="0">
                            <a:solidFill>
                              <a:srgbClr val="C00000"/>
                            </a:solidFill>
                          </a:endParaRPr>
                        </a:p>
                      </a:txBody>
                      <a:tcPr marL="121921" marR="121921" marT="0" marB="0">
                        <a:lnL w="12700" cmpd="sng">
                          <a:noFill/>
                        </a:lnL>
                        <a:lnB w="12700" cmpd="sng">
                          <a:noFill/>
                        </a:lnB>
                        <a:solidFill>
                          <a:srgbClr val="FFBFBF">
                            <a:alpha val="20000"/>
                          </a:srgbClr>
                        </a:solidFill>
                      </a:tcPr>
                    </a:tc>
                    <a:tc>
                      <a:txBody>
                        <a:bodyPr/>
                        <a:lstStyle/>
                        <a:p>
                          <a:pPr algn="ctr"/>
                          <a:endParaRPr lang="en-US" sz="1300" dirty="0"/>
                        </a:p>
                      </a:txBody>
                      <a:tcPr marL="121921" marR="121921" marT="0" marB="0">
                        <a:lnR w="12700" cmpd="sng">
                          <a:noFill/>
                        </a:lnR>
                        <a:lnB w="12700" cmpd="sng">
                          <a:noFill/>
                        </a:lnB>
                        <a:solidFill>
                          <a:srgbClr val="FFBFBF">
                            <a:alpha val="20000"/>
                          </a:srgbClr>
                        </a:solidFill>
                      </a:tcPr>
                    </a:tc>
                    <a:extLst>
                      <a:ext uri="{0D108BD9-81ED-4DB2-BD59-A6C34878D82A}">
                        <a16:rowId xmlns:a16="http://schemas.microsoft.com/office/drawing/2014/main" val="879152306"/>
                      </a:ext>
                    </a:extLst>
                  </a:tr>
                </a:tbl>
              </a:graphicData>
            </a:graphic>
          </p:graphicFrame>
        </mc:Choice>
        <mc:Fallback xmlns="">
          <p:graphicFrame>
            <p:nvGraphicFramePr>
              <p:cNvPr id="313" name="Table 312">
                <a:extLst>
                  <a:ext uri="{FF2B5EF4-FFF2-40B4-BE49-F238E27FC236}">
                    <a16:creationId xmlns:a16="http://schemas.microsoft.com/office/drawing/2014/main" id="{D0429E05-B3ED-384C-BF0B-8DDE60CBE7F0}"/>
                  </a:ext>
                </a:extLst>
              </p:cNvPr>
              <p:cNvGraphicFramePr>
                <a:graphicFrameLocks noGrp="1"/>
              </p:cNvGraphicFramePr>
              <p:nvPr>
                <p:extLst>
                  <p:ext uri="{D42A27DB-BD31-4B8C-83A1-F6EECF244321}">
                    <p14:modId xmlns:p14="http://schemas.microsoft.com/office/powerpoint/2010/main" val="346212060"/>
                  </p:ext>
                </p:extLst>
              </p:nvPr>
            </p:nvGraphicFramePr>
            <p:xfrm>
              <a:off x="6446659" y="1583134"/>
              <a:ext cx="2479168" cy="574158"/>
            </p:xfrm>
            <a:graphic>
              <a:graphicData uri="http://schemas.openxmlformats.org/drawingml/2006/table">
                <a:tbl>
                  <a:tblPr firstRow="1" bandRow="1">
                    <a:tableStyleId>{5940675A-B579-460E-94D1-54222C63F5DA}</a:tableStyleId>
                  </a:tblPr>
                  <a:tblGrid>
                    <a:gridCol w="1233238">
                      <a:extLst>
                        <a:ext uri="{9D8B030D-6E8A-4147-A177-3AD203B41FA5}">
                          <a16:colId xmlns:a16="http://schemas.microsoft.com/office/drawing/2014/main" val="2789733682"/>
                        </a:ext>
                      </a:extLst>
                    </a:gridCol>
                    <a:gridCol w="1245930">
                      <a:extLst>
                        <a:ext uri="{9D8B030D-6E8A-4147-A177-3AD203B41FA5}">
                          <a16:colId xmlns:a16="http://schemas.microsoft.com/office/drawing/2014/main" val="2094255041"/>
                        </a:ext>
                      </a:extLst>
                    </a:gridCol>
                  </a:tblGrid>
                  <a:tr h="287079">
                    <a:tc>
                      <a:txBody>
                        <a:bodyPr/>
                        <a:lstStyle/>
                        <a:p>
                          <a:endParaRPr lang="en-US"/>
                        </a:p>
                      </a:txBody>
                      <a:tcPr marL="121921" marR="121921" marT="0" marB="0">
                        <a:lnL w="12700" cmpd="sng">
                          <a:noFill/>
                        </a:lnL>
                        <a:lnT w="12700" cmpd="sng">
                          <a:noFill/>
                        </a:lnT>
                        <a:blipFill>
                          <a:blip r:embed="rId5"/>
                          <a:stretch>
                            <a:fillRect r="-103093" b="-104348"/>
                          </a:stretch>
                        </a:blipFill>
                      </a:tcPr>
                    </a:tc>
                    <a:tc>
                      <a:txBody>
                        <a:bodyPr/>
                        <a:lstStyle/>
                        <a:p>
                          <a:pPr algn="ctr"/>
                          <a:endParaRPr lang="en-US" sz="1300" dirty="0"/>
                        </a:p>
                      </a:txBody>
                      <a:tcPr marL="121921" marR="121921" marT="0" marB="0">
                        <a:lnR w="12700" cmpd="sng">
                          <a:noFill/>
                        </a:lnR>
                        <a:lnT w="12700" cmpd="sng">
                          <a:noFill/>
                        </a:lnT>
                        <a:solidFill>
                          <a:schemeClr val="bg1"/>
                        </a:solidFill>
                      </a:tcPr>
                    </a:tc>
                    <a:extLst>
                      <a:ext uri="{0D108BD9-81ED-4DB2-BD59-A6C34878D82A}">
                        <a16:rowId xmlns:a16="http://schemas.microsoft.com/office/drawing/2014/main" val="434241827"/>
                      </a:ext>
                    </a:extLst>
                  </a:tr>
                  <a:tr h="287079">
                    <a:tc>
                      <a:txBody>
                        <a:bodyPr/>
                        <a:lstStyle/>
                        <a:p>
                          <a:endParaRPr lang="en-US"/>
                        </a:p>
                      </a:txBody>
                      <a:tcPr marL="121921" marR="121921" marT="0" marB="0">
                        <a:lnL w="12700" cmpd="sng">
                          <a:noFill/>
                        </a:lnL>
                        <a:lnB w="12700" cmpd="sng">
                          <a:noFill/>
                        </a:lnB>
                        <a:blipFill>
                          <a:blip r:embed="rId5"/>
                          <a:stretch>
                            <a:fillRect t="-100000" r="-103093" b="-4348"/>
                          </a:stretch>
                        </a:blipFill>
                      </a:tcPr>
                    </a:tc>
                    <a:tc>
                      <a:txBody>
                        <a:bodyPr/>
                        <a:lstStyle/>
                        <a:p>
                          <a:pPr algn="ctr"/>
                          <a:endParaRPr lang="en-US" sz="1300" dirty="0"/>
                        </a:p>
                      </a:txBody>
                      <a:tcPr marL="121921" marR="121921" marT="0" marB="0">
                        <a:lnR w="12700" cmpd="sng">
                          <a:noFill/>
                        </a:lnR>
                        <a:lnB w="12700" cmpd="sng">
                          <a:noFill/>
                        </a:lnB>
                        <a:solidFill>
                          <a:srgbClr val="FFBFBF">
                            <a:alpha val="20000"/>
                          </a:srgbClr>
                        </a:solidFill>
                      </a:tcPr>
                    </a:tc>
                    <a:extLst>
                      <a:ext uri="{0D108BD9-81ED-4DB2-BD59-A6C34878D82A}">
                        <a16:rowId xmlns:a16="http://schemas.microsoft.com/office/drawing/2014/main" val="879152306"/>
                      </a:ext>
                    </a:extLst>
                  </a:tr>
                </a:tbl>
              </a:graphicData>
            </a:graphic>
          </p:graphicFrame>
        </mc:Fallback>
      </mc:AlternateContent>
      <p:grpSp>
        <p:nvGrpSpPr>
          <p:cNvPr id="536" name="Group 535">
            <a:extLst>
              <a:ext uri="{FF2B5EF4-FFF2-40B4-BE49-F238E27FC236}">
                <a16:creationId xmlns:a16="http://schemas.microsoft.com/office/drawing/2014/main" id="{2560DD54-9826-2C47-AB02-2D240A0B9D80}"/>
              </a:ext>
            </a:extLst>
          </p:cNvPr>
          <p:cNvGrpSpPr/>
          <p:nvPr/>
        </p:nvGrpSpPr>
        <p:grpSpPr>
          <a:xfrm>
            <a:off x="6427968" y="1254721"/>
            <a:ext cx="2581861" cy="876925"/>
            <a:chOff x="6398771" y="1855706"/>
            <a:chExt cx="2581861" cy="876925"/>
          </a:xfrm>
        </p:grpSpPr>
        <p:grpSp>
          <p:nvGrpSpPr>
            <p:cNvPr id="411" name="Group 410">
              <a:extLst>
                <a:ext uri="{FF2B5EF4-FFF2-40B4-BE49-F238E27FC236}">
                  <a16:creationId xmlns:a16="http://schemas.microsoft.com/office/drawing/2014/main" id="{FF418A7D-059D-6D42-81F6-DBE7E7D21647}"/>
                </a:ext>
              </a:extLst>
            </p:cNvPr>
            <p:cNvGrpSpPr/>
            <p:nvPr/>
          </p:nvGrpSpPr>
          <p:grpSpPr>
            <a:xfrm>
              <a:off x="7799060" y="2499642"/>
              <a:ext cx="981071" cy="194415"/>
              <a:chOff x="8915995" y="2957417"/>
              <a:chExt cx="981071" cy="194415"/>
            </a:xfrm>
          </p:grpSpPr>
          <p:sp>
            <p:nvSpPr>
              <p:cNvPr id="318" name="Rectangle 317">
                <a:extLst>
                  <a:ext uri="{FF2B5EF4-FFF2-40B4-BE49-F238E27FC236}">
                    <a16:creationId xmlns:a16="http://schemas.microsoft.com/office/drawing/2014/main" id="{C992AC50-DC13-E74F-88D1-7802744C36A9}"/>
                  </a:ext>
                </a:extLst>
              </p:cNvPr>
              <p:cNvSpPr/>
              <p:nvPr/>
            </p:nvSpPr>
            <p:spPr>
              <a:xfrm>
                <a:off x="8915995" y="2960414"/>
                <a:ext cx="193681" cy="18177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319" name="Rectangle 318">
                <a:extLst>
                  <a:ext uri="{FF2B5EF4-FFF2-40B4-BE49-F238E27FC236}">
                    <a16:creationId xmlns:a16="http://schemas.microsoft.com/office/drawing/2014/main" id="{D80906D0-E127-714F-9EEF-4E0EBC42F894}"/>
                  </a:ext>
                </a:extLst>
              </p:cNvPr>
              <p:cNvSpPr/>
              <p:nvPr/>
            </p:nvSpPr>
            <p:spPr>
              <a:xfrm>
                <a:off x="9115367" y="2960414"/>
                <a:ext cx="193681" cy="181779"/>
              </a:xfrm>
              <a:prstGeom prst="rect">
                <a:avLst/>
              </a:prstGeom>
              <a:solidFill>
                <a:srgbClr val="FFF5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320" name="Rectangle 319">
                <a:extLst>
                  <a:ext uri="{FF2B5EF4-FFF2-40B4-BE49-F238E27FC236}">
                    <a16:creationId xmlns:a16="http://schemas.microsoft.com/office/drawing/2014/main" id="{E73B4CC9-DBE2-9A44-A34E-CCAD535F3A01}"/>
                  </a:ext>
                </a:extLst>
              </p:cNvPr>
              <p:cNvSpPr/>
              <p:nvPr/>
            </p:nvSpPr>
            <p:spPr>
              <a:xfrm>
                <a:off x="9302399" y="2958834"/>
                <a:ext cx="193681" cy="181779"/>
              </a:xfrm>
              <a:prstGeom prst="rect">
                <a:avLst/>
              </a:prstGeom>
              <a:solidFill>
                <a:srgbClr val="CCD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321" name="Rectangle 320">
                <a:extLst>
                  <a:ext uri="{FF2B5EF4-FFF2-40B4-BE49-F238E27FC236}">
                    <a16:creationId xmlns:a16="http://schemas.microsoft.com/office/drawing/2014/main" id="{FD7D0DC0-81B9-D944-BADC-40C28F06EC59}"/>
                  </a:ext>
                </a:extLst>
              </p:cNvPr>
              <p:cNvSpPr/>
              <p:nvPr/>
            </p:nvSpPr>
            <p:spPr>
              <a:xfrm>
                <a:off x="9498287" y="2957417"/>
                <a:ext cx="193681" cy="181779"/>
              </a:xfrm>
              <a:prstGeom prst="rect">
                <a:avLst/>
              </a:prstGeom>
              <a:solidFill>
                <a:srgbClr val="A8D4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322" name="Rectangle 321">
                <a:extLst>
                  <a:ext uri="{FF2B5EF4-FFF2-40B4-BE49-F238E27FC236}">
                    <a16:creationId xmlns:a16="http://schemas.microsoft.com/office/drawing/2014/main" id="{2BB41B32-4625-3E4E-879F-E44646621104}"/>
                  </a:ext>
                </a:extLst>
              </p:cNvPr>
              <p:cNvSpPr/>
              <p:nvPr/>
            </p:nvSpPr>
            <p:spPr>
              <a:xfrm>
                <a:off x="9695138" y="2958836"/>
                <a:ext cx="193681" cy="18177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323" name="Rectangle 322">
                <a:extLst>
                  <a:ext uri="{FF2B5EF4-FFF2-40B4-BE49-F238E27FC236}">
                    <a16:creationId xmlns:a16="http://schemas.microsoft.com/office/drawing/2014/main" id="{B16A6573-C63A-604E-BCF7-11033B6B437F}"/>
                  </a:ext>
                </a:extLst>
              </p:cNvPr>
              <p:cNvSpPr/>
              <p:nvPr/>
            </p:nvSpPr>
            <p:spPr>
              <a:xfrm>
                <a:off x="8924556" y="2970053"/>
                <a:ext cx="972510" cy="1817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sp>
          <p:nvSpPr>
            <p:cNvPr id="324" name="Alternate Process 323">
              <a:extLst>
                <a:ext uri="{FF2B5EF4-FFF2-40B4-BE49-F238E27FC236}">
                  <a16:creationId xmlns:a16="http://schemas.microsoft.com/office/drawing/2014/main" id="{38133FEE-43AB-C44A-8F12-40B52477EF96}"/>
                </a:ext>
              </a:extLst>
            </p:cNvPr>
            <p:cNvSpPr/>
            <p:nvPr/>
          </p:nvSpPr>
          <p:spPr>
            <a:xfrm>
              <a:off x="6413697" y="2171484"/>
              <a:ext cx="2507323" cy="561147"/>
            </a:xfrm>
            <a:prstGeom prst="flowChartAlternateProcess">
              <a:avLst/>
            </a:prstGeom>
            <a:noFill/>
            <a:ln w="25400">
              <a:solidFill>
                <a:schemeClr val="tx1"/>
              </a:solid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348" b="1"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rPr>
              </a:br>
              <a:endParaRPr kumimoji="0" lang="en-US" sz="1348" b="1"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25" name="Rectangle 324">
                  <a:extLst>
                    <a:ext uri="{FF2B5EF4-FFF2-40B4-BE49-F238E27FC236}">
                      <a16:creationId xmlns:a16="http://schemas.microsoft.com/office/drawing/2014/main" id="{CDDEC419-1959-D94D-A13C-5010ED3DF0FC}"/>
                    </a:ext>
                  </a:extLst>
                </p:cNvPr>
                <p:cNvSpPr/>
                <p:nvPr/>
              </p:nvSpPr>
              <p:spPr>
                <a:xfrm>
                  <a:off x="6398771" y="1855706"/>
                  <a:ext cx="25818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ea typeface="+mn-ea"/>
                      <a:cs typeface="Arial" panose="020B0604020202020204" pitchFamily="34" charset="0"/>
                    </a:rPr>
                    <a:t>New SIMDRAM </a:t>
                  </a:r>
                  <a14:m>
                    <m:oMath xmlns:m="http://schemas.openxmlformats.org/officeDocument/2006/math">
                      <m:r>
                        <a:rPr kumimoji="0" lang="en-US" sz="1600" b="0" i="1" u="none" strike="noStrike" kern="1200" cap="none" spc="0" normalizeH="0" baseline="0" noProof="0">
                          <a:ln>
                            <a:noFill/>
                          </a:ln>
                          <a:solidFill>
                            <a:srgbClr val="2E5597"/>
                          </a:solidFill>
                          <a:effectLst/>
                          <a:uLnTx/>
                          <a:uFillTx/>
                          <a:latin typeface="Cambria Math" panose="02040503050406030204" pitchFamily="18" charset="0"/>
                          <a:ea typeface="Cambria Math" panose="02040503050406030204" pitchFamily="18" charset="0"/>
                          <a:cs typeface="+mn-cs"/>
                        </a:rPr>
                        <m:t>𝜇</m:t>
                      </m:r>
                    </m:oMath>
                  </a14:m>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ea typeface="+mn-ea"/>
                      <a:cs typeface="Arial" panose="020B0604020202020204" pitchFamily="34" charset="0"/>
                    </a:rPr>
                    <a:t>Program</a:t>
                  </a:r>
                </a:p>
              </p:txBody>
            </p:sp>
          </mc:Choice>
          <mc:Fallback xmlns="">
            <p:sp>
              <p:nvSpPr>
                <p:cNvPr id="325" name="Rectangle 324">
                  <a:extLst>
                    <a:ext uri="{FF2B5EF4-FFF2-40B4-BE49-F238E27FC236}">
                      <a16:creationId xmlns:a16="http://schemas.microsoft.com/office/drawing/2014/main" id="{CDDEC419-1959-D94D-A13C-5010ED3DF0FC}"/>
                    </a:ext>
                  </a:extLst>
                </p:cNvPr>
                <p:cNvSpPr>
                  <a:spLocks noRot="1" noChangeAspect="1" noMove="1" noResize="1" noEditPoints="1" noAdjustHandles="1" noChangeArrowheads="1" noChangeShapeType="1" noTextEdit="1"/>
                </p:cNvSpPr>
                <p:nvPr/>
              </p:nvSpPr>
              <p:spPr>
                <a:xfrm>
                  <a:off x="6398771" y="1855706"/>
                  <a:ext cx="2581861" cy="338554"/>
                </a:xfrm>
                <a:prstGeom prst="rect">
                  <a:avLst/>
                </a:prstGeom>
                <a:blipFill>
                  <a:blip r:embed="rId6"/>
                  <a:stretch>
                    <a:fillRect t="-3571" b="-214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10" name="Rectangle 509">
                <a:extLst>
                  <a:ext uri="{FF2B5EF4-FFF2-40B4-BE49-F238E27FC236}">
                    <a16:creationId xmlns:a16="http://schemas.microsoft.com/office/drawing/2014/main" id="{9C6CE501-A4E7-5B41-86A1-C530B64A3437}"/>
                  </a:ext>
                </a:extLst>
              </p:cNvPr>
              <p:cNvSpPr/>
              <p:nvPr/>
            </p:nvSpPr>
            <p:spPr>
              <a:xfrm>
                <a:off x="5062752" y="5549825"/>
                <a:ext cx="155968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6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𝜇</m:t>
                    </m:r>
                  </m:oMath>
                </a14:m>
                <a:r>
                  <a:rPr kumimoji="0" lang="en-US" sz="16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Program</a:t>
                </a:r>
              </a:p>
            </p:txBody>
          </p:sp>
        </mc:Choice>
        <mc:Fallback xmlns="">
          <p:sp>
            <p:nvSpPr>
              <p:cNvPr id="510" name="Rectangle 509">
                <a:extLst>
                  <a:ext uri="{FF2B5EF4-FFF2-40B4-BE49-F238E27FC236}">
                    <a16:creationId xmlns:a16="http://schemas.microsoft.com/office/drawing/2014/main" id="{9C6CE501-A4E7-5B41-86A1-C530B64A3437}"/>
                  </a:ext>
                </a:extLst>
              </p:cNvPr>
              <p:cNvSpPr>
                <a:spLocks noRot="1" noChangeAspect="1" noMove="1" noResize="1" noEditPoints="1" noAdjustHandles="1" noChangeArrowheads="1" noChangeShapeType="1" noTextEdit="1"/>
              </p:cNvSpPr>
              <p:nvPr/>
            </p:nvSpPr>
            <p:spPr>
              <a:xfrm>
                <a:off x="5062752" y="5549825"/>
                <a:ext cx="1559686" cy="338554"/>
              </a:xfrm>
              <a:prstGeom prst="rect">
                <a:avLst/>
              </a:prstGeom>
              <a:blipFill>
                <a:blip r:embed="rId7"/>
                <a:stretch>
                  <a:fillRect t="-3571" b="-25000"/>
                </a:stretch>
              </a:blipFill>
            </p:spPr>
            <p:txBody>
              <a:bodyPr/>
              <a:lstStyle/>
              <a:p>
                <a:r>
                  <a:rPr lang="en-US">
                    <a:noFill/>
                  </a:rPr>
                  <a:t> </a:t>
                </a:r>
              </a:p>
            </p:txBody>
          </p:sp>
        </mc:Fallback>
      </mc:AlternateContent>
      <p:sp>
        <p:nvSpPr>
          <p:cNvPr id="161" name="Slide Number Placeholder 3">
            <a:extLst>
              <a:ext uri="{FF2B5EF4-FFF2-40B4-BE49-F238E27FC236}">
                <a16:creationId xmlns:a16="http://schemas.microsoft.com/office/drawing/2014/main" id="{B7D824ED-689E-614A-AF63-B86AFF959C15}"/>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40</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205538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500"/>
                                        <p:tgtEl>
                                          <p:spTgt spid="159"/>
                                        </p:tgtEl>
                                      </p:cBhvr>
                                    </p:animEffect>
                                  </p:childTnLst>
                                </p:cTn>
                              </p:par>
                              <p:par>
                                <p:cTn id="13" presetID="10" presetClass="exit" presetSubtype="0" fill="hold" grpId="1" nodeType="withEffect">
                                  <p:stCondLst>
                                    <p:cond delay="0"/>
                                  </p:stCondLst>
                                  <p:childTnLst>
                                    <p:animEffect transition="out" filter="fade">
                                      <p:cBhvr>
                                        <p:cTn id="14" dur="500"/>
                                        <p:tgtEl>
                                          <p:spTgt spid="157"/>
                                        </p:tgtEl>
                                      </p:cBhvr>
                                    </p:animEffect>
                                    <p:set>
                                      <p:cBhvr>
                                        <p:cTn id="15" dur="1" fill="hold">
                                          <p:stCondLst>
                                            <p:cond delay="499"/>
                                          </p:stCondLst>
                                        </p:cTn>
                                        <p:tgtEl>
                                          <p:spTgt spid="15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59"/>
                                        </p:tgtEl>
                                      </p:cBhvr>
                                    </p:animEffect>
                                    <p:set>
                                      <p:cBhvr>
                                        <p:cTn id="20" dur="1" fill="hold">
                                          <p:stCondLst>
                                            <p:cond delay="499"/>
                                          </p:stCondLst>
                                        </p:cTn>
                                        <p:tgtEl>
                                          <p:spTgt spid="15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animEffect transition="in" filter="fade">
                                      <p:cBhvr>
                                        <p:cTn id="23"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59" grpId="0" animBg="1"/>
      <p:bldP spid="159" grpId="1" animBg="1"/>
      <p:bldP spid="157" grpId="0" animBg="1"/>
      <p:bldP spid="15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5069BC-5B11-7743-B528-35178FAE71ED}"/>
              </a:ext>
            </a:extLst>
          </p:cNvPr>
          <p:cNvGrpSpPr/>
          <p:nvPr/>
        </p:nvGrpSpPr>
        <p:grpSpPr>
          <a:xfrm>
            <a:off x="7116062" y="3738583"/>
            <a:ext cx="2105825" cy="2379840"/>
            <a:chOff x="7116062" y="3738583"/>
            <a:chExt cx="2105825" cy="2379840"/>
          </a:xfrm>
        </p:grpSpPr>
        <p:sp>
          <p:nvSpPr>
            <p:cNvPr id="480" name="Rectangle 479">
              <a:extLst>
                <a:ext uri="{FF2B5EF4-FFF2-40B4-BE49-F238E27FC236}">
                  <a16:creationId xmlns:a16="http://schemas.microsoft.com/office/drawing/2014/main" id="{9AFA37DF-98AF-2A42-A277-2415E78A0DFE}"/>
                </a:ext>
              </a:extLst>
            </p:cNvPr>
            <p:cNvSpPr/>
            <p:nvPr/>
          </p:nvSpPr>
          <p:spPr>
            <a:xfrm>
              <a:off x="7279373" y="4036626"/>
              <a:ext cx="1779205" cy="20817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2" name="Rectangle 511">
              <a:extLst>
                <a:ext uri="{FF2B5EF4-FFF2-40B4-BE49-F238E27FC236}">
                  <a16:creationId xmlns:a16="http://schemas.microsoft.com/office/drawing/2014/main" id="{700FA02F-65ED-7C4E-A239-5A4A264BDB14}"/>
                </a:ext>
              </a:extLst>
            </p:cNvPr>
            <p:cNvSpPr/>
            <p:nvPr/>
          </p:nvSpPr>
          <p:spPr>
            <a:xfrm>
              <a:off x="7116062" y="3738583"/>
              <a:ext cx="210582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SIMDRAM Output</a:t>
              </a:r>
            </a:p>
          </p:txBody>
        </p:sp>
        <p:sp>
          <p:nvSpPr>
            <p:cNvPr id="527" name="Rectangle 526">
              <a:extLst>
                <a:ext uri="{FF2B5EF4-FFF2-40B4-BE49-F238E27FC236}">
                  <a16:creationId xmlns:a16="http://schemas.microsoft.com/office/drawing/2014/main" id="{9784C941-66A3-5040-BA46-DAC418472FA1}"/>
                </a:ext>
              </a:extLst>
            </p:cNvPr>
            <p:cNvSpPr/>
            <p:nvPr/>
          </p:nvSpPr>
          <p:spPr>
            <a:xfrm>
              <a:off x="7365094" y="4022208"/>
              <a:ext cx="1704313" cy="58413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Instruction result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 memory</a:t>
              </a:r>
            </a:p>
          </p:txBody>
        </p:sp>
      </p:grpSp>
      <p:sp>
        <p:nvSpPr>
          <p:cNvPr id="157" name="Rounded Rectangle 156">
            <a:extLst>
              <a:ext uri="{FF2B5EF4-FFF2-40B4-BE49-F238E27FC236}">
                <a16:creationId xmlns:a16="http://schemas.microsoft.com/office/drawing/2014/main" id="{2989069A-F661-FE42-B264-D815DC8F0544}"/>
              </a:ext>
            </a:extLst>
          </p:cNvPr>
          <p:cNvSpPr/>
          <p:nvPr/>
        </p:nvSpPr>
        <p:spPr>
          <a:xfrm>
            <a:off x="2517838" y="871442"/>
            <a:ext cx="1754690" cy="2223831"/>
          </a:xfrm>
          <a:prstGeom prst="roundRect">
            <a:avLst/>
          </a:prstGeom>
          <a:solidFill>
            <a:srgbClr val="F9F2EF"/>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539" name="Group 538">
            <a:extLst>
              <a:ext uri="{FF2B5EF4-FFF2-40B4-BE49-F238E27FC236}">
                <a16:creationId xmlns:a16="http://schemas.microsoft.com/office/drawing/2014/main" id="{69A25650-7088-E942-BE76-58AD68057FC5}"/>
              </a:ext>
            </a:extLst>
          </p:cNvPr>
          <p:cNvGrpSpPr/>
          <p:nvPr/>
        </p:nvGrpSpPr>
        <p:grpSpPr>
          <a:xfrm>
            <a:off x="2784191" y="3749514"/>
            <a:ext cx="4109777" cy="2461604"/>
            <a:chOff x="2784191" y="4268508"/>
            <a:chExt cx="4109777" cy="2461604"/>
          </a:xfrm>
        </p:grpSpPr>
        <p:sp>
          <p:nvSpPr>
            <p:cNvPr id="485" name="Rectangle 484">
              <a:extLst>
                <a:ext uri="{FF2B5EF4-FFF2-40B4-BE49-F238E27FC236}">
                  <a16:creationId xmlns:a16="http://schemas.microsoft.com/office/drawing/2014/main" id="{B6F33155-1D4A-2D44-8995-E31DEBF89CA4}"/>
                </a:ext>
              </a:extLst>
            </p:cNvPr>
            <p:cNvSpPr/>
            <p:nvPr/>
          </p:nvSpPr>
          <p:spPr>
            <a:xfrm>
              <a:off x="3159645" y="4569003"/>
              <a:ext cx="3707606" cy="1836613"/>
            </a:xfrm>
            <a:prstGeom prst="rect">
              <a:avLst/>
            </a:prstGeom>
            <a:solidFill>
              <a:srgbClr val="D4DA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0" u="none" strike="noStrike" kern="1200" cap="none" spc="0" normalizeH="0" baseline="0" noProof="0" dirty="0">
                <a:ln>
                  <a:noFill/>
                </a:ln>
                <a:noFill/>
                <a:effectLst>
                  <a:outerShdw blurRad="38100" dist="38100" dir="2700000" algn="tl">
                    <a:srgbClr val="000000">
                      <a:alpha val="43137"/>
                    </a:srgbClr>
                  </a:outerShdw>
                </a:effectLst>
                <a:uLnTx/>
                <a:uFillTx/>
                <a:latin typeface="Cambria" panose="02040503050406030204" pitchFamily="18" charset="0"/>
              </a:endParaRPr>
            </a:p>
          </p:txBody>
        </p:sp>
        <mc:AlternateContent xmlns:mc="http://schemas.openxmlformats.org/markup-compatibility/2006" xmlns:a14="http://schemas.microsoft.com/office/drawing/2010/main">
          <mc:Choice Requires="a14">
            <p:sp>
              <p:nvSpPr>
                <p:cNvPr id="506" name="Rectangle 505">
                  <a:extLst>
                    <a:ext uri="{FF2B5EF4-FFF2-40B4-BE49-F238E27FC236}">
                      <a16:creationId xmlns:a16="http://schemas.microsoft.com/office/drawing/2014/main" id="{AA201954-4CB7-F043-8993-22912F606DF1}"/>
                    </a:ext>
                  </a:extLst>
                </p:cNvPr>
                <p:cNvSpPr/>
                <p:nvPr/>
              </p:nvSpPr>
              <p:spPr>
                <a:xfrm>
                  <a:off x="3202188" y="4268508"/>
                  <a:ext cx="369178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Step 3: </a:t>
                  </a: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Execution according to </a:t>
                  </a:r>
                  <a14:m>
                    <m:oMath xmlns:m="http://schemas.openxmlformats.org/officeDocument/2006/math">
                      <m:r>
                        <m:rPr>
                          <m:sty m:val="p"/>
                        </m:rPr>
                        <a:rPr kumimoji="0" lang="en-US" sz="1400" b="0" i="0"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μ</m:t>
                      </m:r>
                    </m:oMath>
                  </a14:m>
                  <a:r>
                    <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a:t>
                  </a:r>
                </a:p>
              </p:txBody>
            </p:sp>
          </mc:Choice>
          <mc:Fallback xmlns="">
            <p:sp>
              <p:nvSpPr>
                <p:cNvPr id="506" name="Rectangle 505">
                  <a:extLst>
                    <a:ext uri="{FF2B5EF4-FFF2-40B4-BE49-F238E27FC236}">
                      <a16:creationId xmlns:a16="http://schemas.microsoft.com/office/drawing/2014/main" id="{AA201954-4CB7-F043-8993-22912F606DF1}"/>
                    </a:ext>
                  </a:extLst>
                </p:cNvPr>
                <p:cNvSpPr>
                  <a:spLocks noRot="1" noChangeAspect="1" noMove="1" noResize="1" noEditPoints="1" noAdjustHandles="1" noChangeArrowheads="1" noChangeShapeType="1" noTextEdit="1"/>
                </p:cNvSpPr>
                <p:nvPr/>
              </p:nvSpPr>
              <p:spPr>
                <a:xfrm>
                  <a:off x="3202188" y="4268508"/>
                  <a:ext cx="3691780" cy="553998"/>
                </a:xfrm>
                <a:prstGeom prst="rect">
                  <a:avLst/>
                </a:prstGeom>
                <a:blipFill>
                  <a:blip r:embed="rId3"/>
                  <a:stretch>
                    <a:fillRect t="-2273"/>
                  </a:stretch>
                </a:blipFill>
              </p:spPr>
              <p:txBody>
                <a:bodyPr/>
                <a:lstStyle/>
                <a:p>
                  <a:r>
                    <a:rPr lang="en-US">
                      <a:noFill/>
                    </a:rPr>
                    <a:t> </a:t>
                  </a:r>
                </a:p>
              </p:txBody>
            </p:sp>
          </mc:Fallback>
        </mc:AlternateContent>
        <p:sp>
          <p:nvSpPr>
            <p:cNvPr id="509" name="Rectangle 508">
              <a:extLst>
                <a:ext uri="{FF2B5EF4-FFF2-40B4-BE49-F238E27FC236}">
                  <a16:creationId xmlns:a16="http://schemas.microsoft.com/office/drawing/2014/main" id="{11EEB551-2120-B245-8E0A-A96351D3B463}"/>
                </a:ext>
              </a:extLst>
            </p:cNvPr>
            <p:cNvSpPr/>
            <p:nvPr/>
          </p:nvSpPr>
          <p:spPr>
            <a:xfrm>
              <a:off x="4078736" y="6391878"/>
              <a:ext cx="1795300" cy="33823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Memory Controller</a:t>
              </a:r>
            </a:p>
          </p:txBody>
        </p:sp>
        <p:sp>
          <p:nvSpPr>
            <p:cNvPr id="530" name="Right Arrow 529">
              <a:extLst>
                <a:ext uri="{FF2B5EF4-FFF2-40B4-BE49-F238E27FC236}">
                  <a16:creationId xmlns:a16="http://schemas.microsoft.com/office/drawing/2014/main" id="{7C5845D4-4CA6-3E42-B6D7-0362C943D4DB}"/>
                </a:ext>
              </a:extLst>
            </p:cNvPr>
            <p:cNvSpPr/>
            <p:nvPr/>
          </p:nvSpPr>
          <p:spPr>
            <a:xfrm>
              <a:off x="2784191" y="5423150"/>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p:grpSp>
        <p:nvGrpSpPr>
          <p:cNvPr id="538" name="Group 537">
            <a:extLst>
              <a:ext uri="{FF2B5EF4-FFF2-40B4-BE49-F238E27FC236}">
                <a16:creationId xmlns:a16="http://schemas.microsoft.com/office/drawing/2014/main" id="{08AF0EC2-609C-F644-8103-F442ADEE8FB0}"/>
              </a:ext>
            </a:extLst>
          </p:cNvPr>
          <p:cNvGrpSpPr/>
          <p:nvPr/>
        </p:nvGrpSpPr>
        <p:grpSpPr>
          <a:xfrm>
            <a:off x="66283" y="3742548"/>
            <a:ext cx="2652598" cy="2143375"/>
            <a:chOff x="66283" y="4261542"/>
            <a:chExt cx="2652598" cy="2143375"/>
          </a:xfrm>
        </p:grpSpPr>
        <p:sp>
          <p:nvSpPr>
            <p:cNvPr id="482" name="Rectangle 481">
              <a:extLst>
                <a:ext uri="{FF2B5EF4-FFF2-40B4-BE49-F238E27FC236}">
                  <a16:creationId xmlns:a16="http://schemas.microsoft.com/office/drawing/2014/main" id="{7ECC5597-7531-DD4A-A762-4F493DD7DC72}"/>
                </a:ext>
              </a:extLst>
            </p:cNvPr>
            <p:cNvSpPr/>
            <p:nvPr/>
          </p:nvSpPr>
          <p:spPr>
            <a:xfrm>
              <a:off x="66283" y="4555620"/>
              <a:ext cx="2652598" cy="18492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483" name="Rounded Rectangle 482">
              <a:extLst>
                <a:ext uri="{FF2B5EF4-FFF2-40B4-BE49-F238E27FC236}">
                  <a16:creationId xmlns:a16="http://schemas.microsoft.com/office/drawing/2014/main" id="{98B3D348-B9C5-7E40-8AF0-F8D66D07DD9B}"/>
                </a:ext>
              </a:extLst>
            </p:cNvPr>
            <p:cNvSpPr/>
            <p:nvPr/>
          </p:nvSpPr>
          <p:spPr>
            <a:xfrm>
              <a:off x="174824" y="4882613"/>
              <a:ext cx="2446884" cy="1422183"/>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484" name="Rectangle 483">
              <a:extLst>
                <a:ext uri="{FF2B5EF4-FFF2-40B4-BE49-F238E27FC236}">
                  <a16:creationId xmlns:a16="http://schemas.microsoft.com/office/drawing/2014/main" id="{26B285CE-11E6-1743-8406-B4E5D173D7B4}"/>
                </a:ext>
              </a:extLst>
            </p:cNvPr>
            <p:cNvSpPr/>
            <p:nvPr/>
          </p:nvSpPr>
          <p:spPr>
            <a:xfrm>
              <a:off x="777522" y="4261542"/>
              <a:ext cx="106952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User Input</a:t>
              </a:r>
            </a:p>
          </p:txBody>
        </p:sp>
        <p:sp>
          <p:nvSpPr>
            <p:cNvPr id="487" name="Rectangle 486">
              <a:extLst>
                <a:ext uri="{FF2B5EF4-FFF2-40B4-BE49-F238E27FC236}">
                  <a16:creationId xmlns:a16="http://schemas.microsoft.com/office/drawing/2014/main" id="{1BCC0FA6-6593-B848-B7BB-4CB32A174C35}"/>
                </a:ext>
              </a:extLst>
            </p:cNvPr>
            <p:cNvSpPr/>
            <p:nvPr/>
          </p:nvSpPr>
          <p:spPr>
            <a:xfrm>
              <a:off x="291206" y="5444803"/>
              <a:ext cx="2036555" cy="327477"/>
            </a:xfrm>
            <a:prstGeom prst="rect">
              <a:avLst/>
            </a:prstGeom>
            <a:solidFill>
              <a:srgbClr val="FFBF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1" name="Rectangle 510">
              <a:extLst>
                <a:ext uri="{FF2B5EF4-FFF2-40B4-BE49-F238E27FC236}">
                  <a16:creationId xmlns:a16="http://schemas.microsoft.com/office/drawing/2014/main" id="{6DEB2F96-2CE8-2048-A0CE-39C107EEA67F}"/>
                </a:ext>
              </a:extLst>
            </p:cNvPr>
            <p:cNvSpPr/>
            <p:nvPr/>
          </p:nvSpPr>
          <p:spPr>
            <a:xfrm>
              <a:off x="117482" y="4563039"/>
              <a:ext cx="24780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mbria" panose="02040503050406030204" pitchFamily="18" charset="0"/>
                  <a:cs typeface="Arial" panose="020B0604020202020204" pitchFamily="34" charset="0"/>
                </a:rPr>
                <a:t>SIMDRAM-enabled application</a:t>
              </a:r>
            </a:p>
          </p:txBody>
        </p:sp>
      </p:grpSp>
      <p:sp>
        <p:nvSpPr>
          <p:cNvPr id="2" name="Title 1">
            <a:extLst>
              <a:ext uri="{FF2B5EF4-FFF2-40B4-BE49-F238E27FC236}">
                <a16:creationId xmlns:a16="http://schemas.microsoft.com/office/drawing/2014/main" id="{59EB68DD-EA82-D94D-9067-B51AF57C613B}"/>
              </a:ext>
            </a:extLst>
          </p:cNvPr>
          <p:cNvSpPr>
            <a:spLocks noGrp="1"/>
          </p:cNvSpPr>
          <p:nvPr>
            <p:ph type="title"/>
          </p:nvPr>
        </p:nvSpPr>
        <p:spPr/>
        <p:txBody>
          <a:bodyPr/>
          <a:lstStyle/>
          <a:p>
            <a:r>
              <a:rPr lang="en-US" sz="4000" b="1" dirty="0">
                <a:latin typeface="Cambria" panose="02040503050406030204" pitchFamily="18" charset="0"/>
              </a:rPr>
              <a:t>SIMDRAM Framework: Step 1 </a:t>
            </a:r>
          </a:p>
        </p:txBody>
      </p:sp>
      <p:graphicFrame>
        <p:nvGraphicFramePr>
          <p:cNvPr id="311" name="Table 310">
            <a:extLst>
              <a:ext uri="{FF2B5EF4-FFF2-40B4-BE49-F238E27FC236}">
                <a16:creationId xmlns:a16="http://schemas.microsoft.com/office/drawing/2014/main" id="{50A10DFB-237C-1B45-AB7A-463F2C2CCC5B}"/>
              </a:ext>
            </a:extLst>
          </p:cNvPr>
          <p:cNvGraphicFramePr>
            <a:graphicFrameLocks noGrp="1"/>
          </p:cNvGraphicFramePr>
          <p:nvPr/>
        </p:nvGraphicFramePr>
        <p:xfrm>
          <a:off x="4600883" y="1699346"/>
          <a:ext cx="1513531" cy="1348330"/>
        </p:xfrm>
        <a:graphic>
          <a:graphicData uri="http://schemas.openxmlformats.org/drawingml/2006/table">
            <a:tbl>
              <a:tblPr firstRow="1" bandRow="1">
                <a:tableStyleId>{2D5ABB26-0587-4C30-8999-92F81FD0307C}</a:tableStyleId>
              </a:tblPr>
              <a:tblGrid>
                <a:gridCol w="1513531">
                  <a:extLst>
                    <a:ext uri="{9D8B030D-6E8A-4147-A177-3AD203B41FA5}">
                      <a16:colId xmlns:a16="http://schemas.microsoft.com/office/drawing/2014/main" val="3411314267"/>
                    </a:ext>
                  </a:extLst>
                </a:gridCol>
              </a:tblGrid>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9564133"/>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F5CC"/>
                    </a:solidFill>
                  </a:tcPr>
                </a:tc>
                <a:extLst>
                  <a:ext uri="{0D108BD9-81ED-4DB2-BD59-A6C34878D82A}">
                    <a16:rowId xmlns:a16="http://schemas.microsoft.com/office/drawing/2014/main" val="2610732602"/>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CDFFF"/>
                    </a:solidFill>
                  </a:tcPr>
                </a:tc>
                <a:extLst>
                  <a:ext uri="{0D108BD9-81ED-4DB2-BD59-A6C34878D82A}">
                    <a16:rowId xmlns:a16="http://schemas.microsoft.com/office/drawing/2014/main" val="1245392560"/>
                  </a:ext>
                </a:extLst>
              </a:tr>
              <a:tr h="269666">
                <a:tc>
                  <a:txBody>
                    <a:bodyPr/>
                    <a:lstStyle/>
                    <a:p>
                      <a:r>
                        <a:rPr lang="en-US" sz="1400" b="0" dirty="0">
                          <a:latin typeface="Courier New" panose="02070309020205020404" pitchFamily="49" charset="0"/>
                          <a:cs typeface="Courier New" panose="02070309020205020404" pitchFamily="49" charset="0"/>
                        </a:rPr>
                        <a:t> ACT/ACT/PRE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8D4AA"/>
                    </a:solidFill>
                  </a:tcPr>
                </a:tc>
                <a:extLst>
                  <a:ext uri="{0D108BD9-81ED-4DB2-BD59-A6C34878D82A}">
                    <a16:rowId xmlns:a16="http://schemas.microsoft.com/office/drawing/2014/main" val="2074523024"/>
                  </a:ext>
                </a:extLst>
              </a:tr>
              <a:tr h="269666">
                <a:tc>
                  <a:txBody>
                    <a:bodyPr/>
                    <a:lstStyle/>
                    <a:p>
                      <a:r>
                        <a:rPr lang="en-US" sz="1400" b="0" dirty="0">
                          <a:latin typeface="Courier New" panose="02070309020205020404" pitchFamily="49" charset="0"/>
                          <a:cs typeface="Courier New" panose="02070309020205020404" pitchFamily="49" charset="0"/>
                        </a:rPr>
                        <a:t> done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5727766"/>
                  </a:ext>
                </a:extLst>
              </a:tr>
            </a:tbl>
          </a:graphicData>
        </a:graphic>
      </p:graphicFrame>
      <p:sp>
        <p:nvSpPr>
          <p:cNvPr id="312" name="Rectangle 311">
            <a:extLst>
              <a:ext uri="{FF2B5EF4-FFF2-40B4-BE49-F238E27FC236}">
                <a16:creationId xmlns:a16="http://schemas.microsoft.com/office/drawing/2014/main" id="{D7280049-9ED3-3947-9F28-E8F495F29C7B}"/>
              </a:ext>
            </a:extLst>
          </p:cNvPr>
          <p:cNvSpPr/>
          <p:nvPr/>
        </p:nvSpPr>
        <p:spPr>
          <a:xfrm>
            <a:off x="6271191" y="1235618"/>
            <a:ext cx="2800096" cy="224445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cxnSp>
        <p:nvCxnSpPr>
          <p:cNvPr id="314" name="Straight Arrow Connector 313">
            <a:extLst>
              <a:ext uri="{FF2B5EF4-FFF2-40B4-BE49-F238E27FC236}">
                <a16:creationId xmlns:a16="http://schemas.microsoft.com/office/drawing/2014/main" id="{989EFE27-25B1-1F44-B095-4CC257B80B80}"/>
              </a:ext>
            </a:extLst>
          </p:cNvPr>
          <p:cNvCxnSpPr>
            <a:cxnSpLocks/>
          </p:cNvCxnSpPr>
          <p:nvPr/>
        </p:nvCxnSpPr>
        <p:spPr>
          <a:xfrm>
            <a:off x="6114414" y="1827291"/>
            <a:ext cx="15677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6" name="Rectangle 345">
            <a:extLst>
              <a:ext uri="{FF2B5EF4-FFF2-40B4-BE49-F238E27FC236}">
                <a16:creationId xmlns:a16="http://schemas.microsoft.com/office/drawing/2014/main" id="{1DC1A0F9-70D7-B448-BC54-7750CE6339AE}"/>
              </a:ext>
            </a:extLst>
          </p:cNvPr>
          <p:cNvSpPr/>
          <p:nvPr/>
        </p:nvSpPr>
        <p:spPr>
          <a:xfrm>
            <a:off x="6854162" y="912400"/>
            <a:ext cx="21058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SIMDRAM Output</a:t>
            </a:r>
          </a:p>
        </p:txBody>
      </p:sp>
      <p:grpSp>
        <p:nvGrpSpPr>
          <p:cNvPr id="413" name="Group 412">
            <a:extLst>
              <a:ext uri="{FF2B5EF4-FFF2-40B4-BE49-F238E27FC236}">
                <a16:creationId xmlns:a16="http://schemas.microsoft.com/office/drawing/2014/main" id="{8A315B32-246B-344C-B00D-2D50360431A0}"/>
              </a:ext>
            </a:extLst>
          </p:cNvPr>
          <p:cNvGrpSpPr/>
          <p:nvPr/>
        </p:nvGrpSpPr>
        <p:grpSpPr>
          <a:xfrm>
            <a:off x="96203" y="908217"/>
            <a:ext cx="2108505" cy="2106083"/>
            <a:chOff x="185117" y="1916050"/>
            <a:chExt cx="2355144" cy="2549656"/>
          </a:xfrm>
        </p:grpSpPr>
        <p:sp>
          <p:nvSpPr>
            <p:cNvPr id="347" name="Rectangle 346">
              <a:extLst>
                <a:ext uri="{FF2B5EF4-FFF2-40B4-BE49-F238E27FC236}">
                  <a16:creationId xmlns:a16="http://schemas.microsoft.com/office/drawing/2014/main" id="{926A9443-4A7F-B340-B495-8DEC465CEB8F}"/>
                </a:ext>
              </a:extLst>
            </p:cNvPr>
            <p:cNvSpPr/>
            <p:nvPr/>
          </p:nvSpPr>
          <p:spPr>
            <a:xfrm>
              <a:off x="682041" y="1916050"/>
              <a:ext cx="1199367" cy="3726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User Input</a:t>
              </a:r>
            </a:p>
          </p:txBody>
        </p:sp>
        <p:sp>
          <p:nvSpPr>
            <p:cNvPr id="348" name="Rectangle 347">
              <a:extLst>
                <a:ext uri="{FF2B5EF4-FFF2-40B4-BE49-F238E27FC236}">
                  <a16:creationId xmlns:a16="http://schemas.microsoft.com/office/drawing/2014/main" id="{5DC29713-5DE8-524E-A574-56227018A709}"/>
                </a:ext>
              </a:extLst>
            </p:cNvPr>
            <p:cNvSpPr/>
            <p:nvPr/>
          </p:nvSpPr>
          <p:spPr>
            <a:xfrm>
              <a:off x="185117" y="2303641"/>
              <a:ext cx="2355144" cy="213831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409" name="Group 408">
              <a:extLst>
                <a:ext uri="{FF2B5EF4-FFF2-40B4-BE49-F238E27FC236}">
                  <a16:creationId xmlns:a16="http://schemas.microsoft.com/office/drawing/2014/main" id="{4BBB42AF-207D-8C44-9BEB-FC30D95D6D4B}"/>
                </a:ext>
              </a:extLst>
            </p:cNvPr>
            <p:cNvGrpSpPr/>
            <p:nvPr/>
          </p:nvGrpSpPr>
          <p:grpSpPr>
            <a:xfrm>
              <a:off x="290791" y="2622675"/>
              <a:ext cx="2112038" cy="1843031"/>
              <a:chOff x="290791" y="2622675"/>
              <a:chExt cx="2112038" cy="1843031"/>
            </a:xfrm>
          </p:grpSpPr>
          <p:sp>
            <p:nvSpPr>
              <p:cNvPr id="350" name="Rounded Rectangle 349">
                <a:extLst>
                  <a:ext uri="{FF2B5EF4-FFF2-40B4-BE49-F238E27FC236}">
                    <a16:creationId xmlns:a16="http://schemas.microsoft.com/office/drawing/2014/main" id="{6D3A1CD3-1656-4A4D-A9A0-DBA1702BECAE}"/>
                  </a:ext>
                </a:extLst>
              </p:cNvPr>
              <p:cNvSpPr/>
              <p:nvPr/>
            </p:nvSpPr>
            <p:spPr>
              <a:xfrm>
                <a:off x="290791" y="2622675"/>
                <a:ext cx="2112038" cy="1468592"/>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351" name="Group 350">
                <a:extLst>
                  <a:ext uri="{FF2B5EF4-FFF2-40B4-BE49-F238E27FC236}">
                    <a16:creationId xmlns:a16="http://schemas.microsoft.com/office/drawing/2014/main" id="{5CC6CC20-848A-8E46-936F-05C4F53EC60E}"/>
                  </a:ext>
                </a:extLst>
              </p:cNvPr>
              <p:cNvGrpSpPr/>
              <p:nvPr/>
            </p:nvGrpSpPr>
            <p:grpSpPr>
              <a:xfrm>
                <a:off x="377937" y="2784891"/>
                <a:ext cx="1970675" cy="1263750"/>
                <a:chOff x="867018" y="2489687"/>
                <a:chExt cx="2314002" cy="1360547"/>
              </a:xfrm>
            </p:grpSpPr>
            <p:grpSp>
              <p:nvGrpSpPr>
                <p:cNvPr id="353" name="Group 352">
                  <a:extLst>
                    <a:ext uri="{FF2B5EF4-FFF2-40B4-BE49-F238E27FC236}">
                      <a16:creationId xmlns:a16="http://schemas.microsoft.com/office/drawing/2014/main" id="{D3E7F195-04A5-4B4D-B2B8-43EF22AD9995}"/>
                    </a:ext>
                  </a:extLst>
                </p:cNvPr>
                <p:cNvGrpSpPr/>
                <p:nvPr/>
              </p:nvGrpSpPr>
              <p:grpSpPr>
                <a:xfrm>
                  <a:off x="1143322" y="2489687"/>
                  <a:ext cx="1235746" cy="391038"/>
                  <a:chOff x="2411760" y="3068960"/>
                  <a:chExt cx="6065150" cy="1584176"/>
                </a:xfrm>
                <a:solidFill>
                  <a:schemeClr val="tx1"/>
                </a:solidFill>
              </p:grpSpPr>
              <p:sp>
                <p:nvSpPr>
                  <p:cNvPr id="373" name="Flowchart: Delay 3">
                    <a:extLst>
                      <a:ext uri="{FF2B5EF4-FFF2-40B4-BE49-F238E27FC236}">
                        <a16:creationId xmlns:a16="http://schemas.microsoft.com/office/drawing/2014/main" id="{26B61A90-35A5-B849-8852-2CD7EC13F006}"/>
                      </a:ext>
                    </a:extLst>
                  </p:cNvPr>
                  <p:cNvSpPr/>
                  <p:nvPr/>
                </p:nvSpPr>
                <p:spPr>
                  <a:xfrm>
                    <a:off x="3707904" y="3068960"/>
                    <a:ext cx="1728192" cy="1584176"/>
                  </a:xfrm>
                  <a:prstGeom prst="flowChartDelay">
                    <a:avLst/>
                  </a:prstGeom>
                  <a:solidFill>
                    <a:schemeClr val="bg2">
                      <a:lumMod val="90000"/>
                    </a:schemeClr>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cxnSp>
                <p:nvCxnSpPr>
                  <p:cNvPr id="374" name="Straight Connector 373">
                    <a:extLst>
                      <a:ext uri="{FF2B5EF4-FFF2-40B4-BE49-F238E27FC236}">
                        <a16:creationId xmlns:a16="http://schemas.microsoft.com/office/drawing/2014/main" id="{9628BD32-F67E-7841-9609-8E2EAF01F2C3}"/>
                      </a:ext>
                    </a:extLst>
                  </p:cNvPr>
                  <p:cNvCxnSpPr/>
                  <p:nvPr/>
                </p:nvCxnSpPr>
                <p:spPr>
                  <a:xfrm flipH="1">
                    <a:off x="2627784" y="3284984"/>
                    <a:ext cx="1080120" cy="0"/>
                  </a:xfrm>
                  <a:prstGeom prst="line">
                    <a:avLst/>
                  </a:prstGeom>
                  <a:grpFill/>
                  <a:ln w="12700" cap="flat" cmpd="sng" algn="ctr">
                    <a:solidFill>
                      <a:schemeClr val="tx1"/>
                    </a:solidFill>
                    <a:prstDash val="solid"/>
                  </a:ln>
                  <a:effectLst/>
                </p:spPr>
              </p:cxnSp>
              <p:cxnSp>
                <p:nvCxnSpPr>
                  <p:cNvPr id="375" name="Straight Connector 374">
                    <a:extLst>
                      <a:ext uri="{FF2B5EF4-FFF2-40B4-BE49-F238E27FC236}">
                        <a16:creationId xmlns:a16="http://schemas.microsoft.com/office/drawing/2014/main" id="{BE6B1FC3-6068-1C4B-BCD7-1ADA7298461A}"/>
                      </a:ext>
                    </a:extLst>
                  </p:cNvPr>
                  <p:cNvCxnSpPr/>
                  <p:nvPr/>
                </p:nvCxnSpPr>
                <p:spPr>
                  <a:xfrm flipH="1">
                    <a:off x="2627784" y="4437112"/>
                    <a:ext cx="1080120" cy="0"/>
                  </a:xfrm>
                  <a:prstGeom prst="line">
                    <a:avLst/>
                  </a:prstGeom>
                  <a:grpFill/>
                  <a:ln w="12700" cap="flat" cmpd="sng" algn="ctr">
                    <a:solidFill>
                      <a:schemeClr val="tx1"/>
                    </a:solidFill>
                    <a:prstDash val="solid"/>
                  </a:ln>
                  <a:effectLst/>
                </p:spPr>
              </p:cxnSp>
              <p:cxnSp>
                <p:nvCxnSpPr>
                  <p:cNvPr id="376" name="Straight Connector 375">
                    <a:extLst>
                      <a:ext uri="{FF2B5EF4-FFF2-40B4-BE49-F238E27FC236}">
                        <a16:creationId xmlns:a16="http://schemas.microsoft.com/office/drawing/2014/main" id="{96839A2E-1158-9F4C-AE2B-5D4AF7550023}"/>
                      </a:ext>
                    </a:extLst>
                  </p:cNvPr>
                  <p:cNvCxnSpPr>
                    <a:cxnSpLocks/>
                  </p:cNvCxnSpPr>
                  <p:nvPr/>
                </p:nvCxnSpPr>
                <p:spPr>
                  <a:xfrm flipH="1">
                    <a:off x="5436099" y="3838796"/>
                    <a:ext cx="3040811" cy="0"/>
                  </a:xfrm>
                  <a:prstGeom prst="line">
                    <a:avLst/>
                  </a:prstGeom>
                  <a:grpFill/>
                  <a:ln w="12700" cap="flat" cmpd="sng" algn="ctr">
                    <a:solidFill>
                      <a:schemeClr val="tx1"/>
                    </a:solidFill>
                    <a:prstDash val="solid"/>
                  </a:ln>
                  <a:effectLst/>
                </p:spPr>
              </p:cxnSp>
              <p:sp>
                <p:nvSpPr>
                  <p:cNvPr id="377" name="Flowchart: Connector 8">
                    <a:extLst>
                      <a:ext uri="{FF2B5EF4-FFF2-40B4-BE49-F238E27FC236}">
                        <a16:creationId xmlns:a16="http://schemas.microsoft.com/office/drawing/2014/main" id="{60460D75-4240-344D-B9E2-7077639318F1}"/>
                      </a:ext>
                    </a:extLst>
                  </p:cNvPr>
                  <p:cNvSpPr/>
                  <p:nvPr/>
                </p:nvSpPr>
                <p:spPr>
                  <a:xfrm>
                    <a:off x="2411760" y="3176972"/>
                    <a:ext cx="216024" cy="216024"/>
                  </a:xfrm>
                  <a:prstGeom prst="flowChartConnector">
                    <a:avLst/>
                  </a:prstGeom>
                  <a:grp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378" name="Flowchart: Connector 9">
                    <a:extLst>
                      <a:ext uri="{FF2B5EF4-FFF2-40B4-BE49-F238E27FC236}">
                        <a16:creationId xmlns:a16="http://schemas.microsoft.com/office/drawing/2014/main" id="{6C096043-331C-E44A-8DFE-DBD98FCF6BAF}"/>
                      </a:ext>
                    </a:extLst>
                  </p:cNvPr>
                  <p:cNvSpPr/>
                  <p:nvPr/>
                </p:nvSpPr>
                <p:spPr>
                  <a:xfrm>
                    <a:off x="2435000" y="4329100"/>
                    <a:ext cx="216024" cy="216024"/>
                  </a:xfrm>
                  <a:prstGeom prst="flowChartConnector">
                    <a:avLst/>
                  </a:prstGeom>
                  <a:grp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grpSp>
              <p:nvGrpSpPr>
                <p:cNvPr id="354" name="Group 353">
                  <a:extLst>
                    <a:ext uri="{FF2B5EF4-FFF2-40B4-BE49-F238E27FC236}">
                      <a16:creationId xmlns:a16="http://schemas.microsoft.com/office/drawing/2014/main" id="{A4AA7C71-A6FF-2A47-B81E-D0A8BBD9DB39}"/>
                    </a:ext>
                  </a:extLst>
                </p:cNvPr>
                <p:cNvGrpSpPr/>
                <p:nvPr/>
              </p:nvGrpSpPr>
              <p:grpSpPr>
                <a:xfrm>
                  <a:off x="1170063" y="3244568"/>
                  <a:ext cx="1457426" cy="391038"/>
                  <a:chOff x="-636961" y="3068958"/>
                  <a:chExt cx="7153177" cy="1584176"/>
                </a:xfrm>
                <a:solidFill>
                  <a:schemeClr val="tx1"/>
                </a:solidFill>
              </p:grpSpPr>
              <p:sp>
                <p:nvSpPr>
                  <p:cNvPr id="370" name="Flowchart: Delay 3">
                    <a:extLst>
                      <a:ext uri="{FF2B5EF4-FFF2-40B4-BE49-F238E27FC236}">
                        <a16:creationId xmlns:a16="http://schemas.microsoft.com/office/drawing/2014/main" id="{30504E93-59F7-684B-A507-813F29BF6977}"/>
                      </a:ext>
                    </a:extLst>
                  </p:cNvPr>
                  <p:cNvSpPr/>
                  <p:nvPr/>
                </p:nvSpPr>
                <p:spPr>
                  <a:xfrm>
                    <a:off x="3707903" y="3068958"/>
                    <a:ext cx="1728193" cy="1584176"/>
                  </a:xfrm>
                  <a:prstGeom prst="flowChartDelay">
                    <a:avLst/>
                  </a:prstGeom>
                  <a:solidFill>
                    <a:schemeClr val="bg2">
                      <a:lumMod val="90000"/>
                    </a:schemeClr>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cxnSp>
                <p:nvCxnSpPr>
                  <p:cNvPr id="371" name="Straight Connector 370">
                    <a:extLst>
                      <a:ext uri="{FF2B5EF4-FFF2-40B4-BE49-F238E27FC236}">
                        <a16:creationId xmlns:a16="http://schemas.microsoft.com/office/drawing/2014/main" id="{4FF3FDE9-AABF-EC44-B7B5-E4AFB0F3C880}"/>
                      </a:ext>
                    </a:extLst>
                  </p:cNvPr>
                  <p:cNvCxnSpPr>
                    <a:cxnSpLocks/>
                  </p:cNvCxnSpPr>
                  <p:nvPr/>
                </p:nvCxnSpPr>
                <p:spPr>
                  <a:xfrm flipH="1">
                    <a:off x="-636961" y="4437111"/>
                    <a:ext cx="4344865" cy="0"/>
                  </a:xfrm>
                  <a:prstGeom prst="line">
                    <a:avLst/>
                  </a:prstGeom>
                  <a:grpFill/>
                  <a:ln w="12700" cap="flat" cmpd="sng" algn="ctr">
                    <a:solidFill>
                      <a:schemeClr val="tx1"/>
                    </a:solidFill>
                    <a:prstDash val="solid"/>
                  </a:ln>
                  <a:effectLst/>
                </p:spPr>
              </p:cxnSp>
              <p:cxnSp>
                <p:nvCxnSpPr>
                  <p:cNvPr id="372" name="Straight Connector 371">
                    <a:extLst>
                      <a:ext uri="{FF2B5EF4-FFF2-40B4-BE49-F238E27FC236}">
                        <a16:creationId xmlns:a16="http://schemas.microsoft.com/office/drawing/2014/main" id="{48D9C89C-98F2-464D-A5AF-B7A2A5D7A125}"/>
                      </a:ext>
                    </a:extLst>
                  </p:cNvPr>
                  <p:cNvCxnSpPr/>
                  <p:nvPr/>
                </p:nvCxnSpPr>
                <p:spPr>
                  <a:xfrm flipH="1">
                    <a:off x="5436096" y="3838795"/>
                    <a:ext cx="1080120" cy="0"/>
                  </a:xfrm>
                  <a:prstGeom prst="line">
                    <a:avLst/>
                  </a:prstGeom>
                  <a:grpFill/>
                  <a:ln w="12700" cap="flat" cmpd="sng" algn="ctr">
                    <a:solidFill>
                      <a:schemeClr val="tx1"/>
                    </a:solidFill>
                    <a:prstDash val="solid"/>
                  </a:ln>
                  <a:effectLst/>
                </p:spPr>
              </p:cxnSp>
            </p:grpSp>
            <p:grpSp>
              <p:nvGrpSpPr>
                <p:cNvPr id="355" name="Group 354">
                  <a:extLst>
                    <a:ext uri="{FF2B5EF4-FFF2-40B4-BE49-F238E27FC236}">
                      <a16:creationId xmlns:a16="http://schemas.microsoft.com/office/drawing/2014/main" id="{7454E905-B01C-064A-AF64-5A8F34B38732}"/>
                    </a:ext>
                  </a:extLst>
                </p:cNvPr>
                <p:cNvGrpSpPr/>
                <p:nvPr/>
              </p:nvGrpSpPr>
              <p:grpSpPr>
                <a:xfrm>
                  <a:off x="1253356" y="3106816"/>
                  <a:ext cx="792250" cy="386595"/>
                  <a:chOff x="2627784" y="3086962"/>
                  <a:chExt cx="3888432" cy="1566174"/>
                </a:xfrm>
                <a:solidFill>
                  <a:schemeClr val="tx1"/>
                </a:solidFill>
              </p:grpSpPr>
              <p:cxnSp>
                <p:nvCxnSpPr>
                  <p:cNvPr id="366" name="Straight Connector 365">
                    <a:extLst>
                      <a:ext uri="{FF2B5EF4-FFF2-40B4-BE49-F238E27FC236}">
                        <a16:creationId xmlns:a16="http://schemas.microsoft.com/office/drawing/2014/main" id="{F5F217FA-089B-AC49-9004-4DFD2A03B6D5}"/>
                      </a:ext>
                    </a:extLst>
                  </p:cNvPr>
                  <p:cNvCxnSpPr/>
                  <p:nvPr/>
                </p:nvCxnSpPr>
                <p:spPr>
                  <a:xfrm flipH="1">
                    <a:off x="2627784" y="3284984"/>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AA4E303F-3306-7545-93AB-B999238ABC06}"/>
                      </a:ext>
                    </a:extLst>
                  </p:cNvPr>
                  <p:cNvCxnSpPr>
                    <a:cxnSpLocks/>
                  </p:cNvCxnSpPr>
                  <p:nvPr/>
                </p:nvCxnSpPr>
                <p:spPr>
                  <a:xfrm flipH="1">
                    <a:off x="3059829" y="4437113"/>
                    <a:ext cx="648074"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9205109-4956-B64B-84C3-F775CF6E84F3}"/>
                      </a:ext>
                    </a:extLst>
                  </p:cNvPr>
                  <p:cNvCxnSpPr/>
                  <p:nvPr/>
                </p:nvCxnSpPr>
                <p:spPr>
                  <a:xfrm flipH="1">
                    <a:off x="5436096" y="3838795"/>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Flowchart: Stored Data 4">
                    <a:extLst>
                      <a:ext uri="{FF2B5EF4-FFF2-40B4-BE49-F238E27FC236}">
                        <a16:creationId xmlns:a16="http://schemas.microsoft.com/office/drawing/2014/main" id="{CC6CED34-8F4A-5A42-A308-A36DA0341328}"/>
                      </a:ext>
                    </a:extLst>
                  </p:cNvPr>
                  <p:cNvSpPr/>
                  <p:nvPr/>
                </p:nvSpPr>
                <p:spPr>
                  <a:xfrm rot="10800000">
                    <a:off x="3491880" y="3086962"/>
                    <a:ext cx="1944216" cy="1566174"/>
                  </a:xfrm>
                  <a:prstGeom prst="flowChartOnlineStora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cxnSp>
              <p:nvCxnSpPr>
                <p:cNvPr id="356" name="Straight Connector 355">
                  <a:extLst>
                    <a:ext uri="{FF2B5EF4-FFF2-40B4-BE49-F238E27FC236}">
                      <a16:creationId xmlns:a16="http://schemas.microsoft.com/office/drawing/2014/main" id="{F3100D61-190D-3A45-8CDA-FF7262E0AC57}"/>
                    </a:ext>
                  </a:extLst>
                </p:cNvPr>
                <p:cNvCxnSpPr/>
                <p:nvPr/>
              </p:nvCxnSpPr>
              <p:spPr>
                <a:xfrm>
                  <a:off x="1266365" y="2536344"/>
                  <a:ext cx="0" cy="628772"/>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0D6ABBF-36FD-F74C-ADAC-B1ADDDDEBC6B}"/>
                    </a:ext>
                  </a:extLst>
                </p:cNvPr>
                <p:cNvCxnSpPr/>
                <p:nvPr/>
              </p:nvCxnSpPr>
              <p:spPr>
                <a:xfrm>
                  <a:off x="1341383" y="2818929"/>
                  <a:ext cx="0" cy="628772"/>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8" name="Flowchart: Connector 9">
                  <a:extLst>
                    <a:ext uri="{FF2B5EF4-FFF2-40B4-BE49-F238E27FC236}">
                      <a16:creationId xmlns:a16="http://schemas.microsoft.com/office/drawing/2014/main" id="{EFD37F48-0A01-FC4C-9164-E0C476E8E86C}"/>
                    </a:ext>
                  </a:extLst>
                </p:cNvPr>
                <p:cNvSpPr/>
                <p:nvPr/>
              </p:nvSpPr>
              <p:spPr>
                <a:xfrm>
                  <a:off x="1148056" y="3555622"/>
                  <a:ext cx="44014" cy="53323"/>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359" name="Rectangle 358">
                  <a:extLst>
                    <a:ext uri="{FF2B5EF4-FFF2-40B4-BE49-F238E27FC236}">
                      <a16:creationId xmlns:a16="http://schemas.microsoft.com/office/drawing/2014/main" id="{2D59317E-919D-D54C-8BEA-6FC827BDD41A}"/>
                    </a:ext>
                  </a:extLst>
                </p:cNvPr>
                <p:cNvSpPr/>
                <p:nvPr/>
              </p:nvSpPr>
              <p:spPr>
                <a:xfrm>
                  <a:off x="867018" y="3462467"/>
                  <a:ext cx="242288" cy="387767"/>
                </a:xfrm>
                <a:prstGeom prst="rect">
                  <a:avLst/>
                </a:prstGeom>
                <a:ln w="12700">
                  <a:noFill/>
                </a:ln>
              </p:spPr>
              <p:txBody>
                <a:bodyPr wrap="none">
                  <a:spAutoFit/>
                </a:bodyPr>
                <a:lstStyle/>
                <a:p>
                  <a:pPr marL="0" marR="0" lvl="0" indent="0" algn="l" defTabSz="176104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2500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360" name="Group 359">
                  <a:extLst>
                    <a:ext uri="{FF2B5EF4-FFF2-40B4-BE49-F238E27FC236}">
                      <a16:creationId xmlns:a16="http://schemas.microsoft.com/office/drawing/2014/main" id="{2344E00C-07C5-2848-8171-BE21DAFBD530}"/>
                    </a:ext>
                  </a:extLst>
                </p:cNvPr>
                <p:cNvGrpSpPr/>
                <p:nvPr/>
              </p:nvGrpSpPr>
              <p:grpSpPr>
                <a:xfrm>
                  <a:off x="2364779" y="3102978"/>
                  <a:ext cx="792250" cy="386595"/>
                  <a:chOff x="2627784" y="3086962"/>
                  <a:chExt cx="3888432" cy="1566174"/>
                </a:xfrm>
                <a:solidFill>
                  <a:schemeClr val="tx1"/>
                </a:solidFill>
              </p:grpSpPr>
              <p:cxnSp>
                <p:nvCxnSpPr>
                  <p:cNvPr id="363" name="Straight Connector 362">
                    <a:extLst>
                      <a:ext uri="{FF2B5EF4-FFF2-40B4-BE49-F238E27FC236}">
                        <a16:creationId xmlns:a16="http://schemas.microsoft.com/office/drawing/2014/main" id="{65C91438-F58E-724F-8870-724BC34DB667}"/>
                      </a:ext>
                    </a:extLst>
                  </p:cNvPr>
                  <p:cNvCxnSpPr/>
                  <p:nvPr/>
                </p:nvCxnSpPr>
                <p:spPr>
                  <a:xfrm flipH="1">
                    <a:off x="2627784" y="3284984"/>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C8F7712D-BC82-E847-96B0-2DBD452D2866}"/>
                      </a:ext>
                    </a:extLst>
                  </p:cNvPr>
                  <p:cNvCxnSpPr/>
                  <p:nvPr/>
                </p:nvCxnSpPr>
                <p:spPr>
                  <a:xfrm flipH="1">
                    <a:off x="5436096" y="3838795"/>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5" name="Flowchart: Stored Data 4">
                    <a:extLst>
                      <a:ext uri="{FF2B5EF4-FFF2-40B4-BE49-F238E27FC236}">
                        <a16:creationId xmlns:a16="http://schemas.microsoft.com/office/drawing/2014/main" id="{EE06E169-9E9E-B741-939C-F0AFDB6AE525}"/>
                      </a:ext>
                    </a:extLst>
                  </p:cNvPr>
                  <p:cNvSpPr/>
                  <p:nvPr/>
                </p:nvSpPr>
                <p:spPr>
                  <a:xfrm rot="10800000">
                    <a:off x="3491880" y="3086962"/>
                    <a:ext cx="1944216" cy="1566174"/>
                  </a:xfrm>
                  <a:prstGeom prst="flowChartOnlineStora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cxnSp>
              <p:nvCxnSpPr>
                <p:cNvPr id="361" name="Straight Connector 360">
                  <a:extLst>
                    <a:ext uri="{FF2B5EF4-FFF2-40B4-BE49-F238E27FC236}">
                      <a16:creationId xmlns:a16="http://schemas.microsoft.com/office/drawing/2014/main" id="{A55E3C17-B8F6-2E47-BEB5-1EB898F935BC}"/>
                    </a:ext>
                  </a:extLst>
                </p:cNvPr>
                <p:cNvCxnSpPr>
                  <a:cxnSpLocks/>
                </p:cNvCxnSpPr>
                <p:nvPr/>
              </p:nvCxnSpPr>
              <p:spPr>
                <a:xfrm flipV="1">
                  <a:off x="2371923" y="2683463"/>
                  <a:ext cx="0" cy="47553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2" name="Flowchart: Connector 11">
                  <a:extLst>
                    <a:ext uri="{FF2B5EF4-FFF2-40B4-BE49-F238E27FC236}">
                      <a16:creationId xmlns:a16="http://schemas.microsoft.com/office/drawing/2014/main" id="{1F485AEE-B408-DC4D-8F1C-F6AB053C3062}"/>
                    </a:ext>
                  </a:extLst>
                </p:cNvPr>
                <p:cNvSpPr/>
                <p:nvPr/>
              </p:nvSpPr>
              <p:spPr>
                <a:xfrm>
                  <a:off x="3137006" y="3261899"/>
                  <a:ext cx="44014" cy="53323"/>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352" name="Rectangle 351">
                <a:extLst>
                  <a:ext uri="{FF2B5EF4-FFF2-40B4-BE49-F238E27FC236}">
                    <a16:creationId xmlns:a16="http://schemas.microsoft.com/office/drawing/2014/main" id="{07DC30E6-1B5F-0F4F-8959-97CE64645BA2}"/>
                  </a:ext>
                </a:extLst>
              </p:cNvPr>
              <p:cNvSpPr/>
              <p:nvPr/>
            </p:nvSpPr>
            <p:spPr>
              <a:xfrm>
                <a:off x="361555" y="4093106"/>
                <a:ext cx="1905463" cy="3726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AND/OR/NOT logic</a:t>
                </a:r>
              </a:p>
            </p:txBody>
          </p:sp>
        </p:grpSp>
        <p:sp>
          <p:nvSpPr>
            <p:cNvPr id="400" name="Rectangle 399">
              <a:extLst>
                <a:ext uri="{FF2B5EF4-FFF2-40B4-BE49-F238E27FC236}">
                  <a16:creationId xmlns:a16="http://schemas.microsoft.com/office/drawing/2014/main" id="{E336A133-A62A-9446-B18C-C1137BE6BB28}"/>
                </a:ext>
              </a:extLst>
            </p:cNvPr>
            <p:cNvSpPr/>
            <p:nvPr/>
          </p:nvSpPr>
          <p:spPr>
            <a:xfrm>
              <a:off x="407761" y="2294229"/>
              <a:ext cx="1802097" cy="3726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mbria" panose="02040503050406030204" pitchFamily="18" charset="0"/>
                  <a:cs typeface="Arial" panose="020B0604020202020204" pitchFamily="34" charset="0"/>
                </a:rPr>
                <a:t>Desired operation</a:t>
              </a:r>
            </a:p>
          </p:txBody>
        </p:sp>
      </p:grpSp>
      <p:sp>
        <p:nvSpPr>
          <p:cNvPr id="402" name="Rectangle 401">
            <a:extLst>
              <a:ext uri="{FF2B5EF4-FFF2-40B4-BE49-F238E27FC236}">
                <a16:creationId xmlns:a16="http://schemas.microsoft.com/office/drawing/2014/main" id="{A4C2B0B1-F109-BF40-86A2-AF13430F2E5D}"/>
              </a:ext>
            </a:extLst>
          </p:cNvPr>
          <p:cNvSpPr/>
          <p:nvPr/>
        </p:nvSpPr>
        <p:spPr>
          <a:xfrm>
            <a:off x="6886746" y="2166938"/>
            <a:ext cx="1423788" cy="3382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Main memory</a:t>
            </a:r>
          </a:p>
        </p:txBody>
      </p:sp>
      <p:grpSp>
        <p:nvGrpSpPr>
          <p:cNvPr id="537" name="Group 536">
            <a:extLst>
              <a:ext uri="{FF2B5EF4-FFF2-40B4-BE49-F238E27FC236}">
                <a16:creationId xmlns:a16="http://schemas.microsoft.com/office/drawing/2014/main" id="{683F3061-9834-6644-B7F1-5ED1C37BD9E5}"/>
              </a:ext>
            </a:extLst>
          </p:cNvPr>
          <p:cNvGrpSpPr/>
          <p:nvPr/>
        </p:nvGrpSpPr>
        <p:grpSpPr>
          <a:xfrm>
            <a:off x="6324048" y="2565491"/>
            <a:ext cx="2666557" cy="944792"/>
            <a:chOff x="6324048" y="3191579"/>
            <a:chExt cx="2666557" cy="944792"/>
          </a:xfrm>
        </p:grpSpPr>
        <p:grpSp>
          <p:nvGrpSpPr>
            <p:cNvPr id="410" name="Group 409">
              <a:extLst>
                <a:ext uri="{FF2B5EF4-FFF2-40B4-BE49-F238E27FC236}">
                  <a16:creationId xmlns:a16="http://schemas.microsoft.com/office/drawing/2014/main" id="{94490D99-D821-E243-93B4-A3FF1AF53E3B}"/>
                </a:ext>
              </a:extLst>
            </p:cNvPr>
            <p:cNvGrpSpPr/>
            <p:nvPr/>
          </p:nvGrpSpPr>
          <p:grpSpPr>
            <a:xfrm>
              <a:off x="7658494" y="3191579"/>
              <a:ext cx="1332111" cy="757166"/>
              <a:chOff x="8712770" y="3601416"/>
              <a:chExt cx="1332111" cy="757166"/>
            </a:xfrm>
          </p:grpSpPr>
          <p:grpSp>
            <p:nvGrpSpPr>
              <p:cNvPr id="327" name="Group 326">
                <a:extLst>
                  <a:ext uri="{FF2B5EF4-FFF2-40B4-BE49-F238E27FC236}">
                    <a16:creationId xmlns:a16="http://schemas.microsoft.com/office/drawing/2014/main" id="{FE0C7429-FA54-754D-8C1D-5BF9B31B050D}"/>
                  </a:ext>
                </a:extLst>
              </p:cNvPr>
              <p:cNvGrpSpPr/>
              <p:nvPr/>
            </p:nvGrpSpPr>
            <p:grpSpPr>
              <a:xfrm>
                <a:off x="9235986" y="3601416"/>
                <a:ext cx="808895" cy="757166"/>
                <a:chOff x="4180572" y="1209835"/>
                <a:chExt cx="420003" cy="393144"/>
              </a:xfrm>
            </p:grpSpPr>
            <p:cxnSp>
              <p:nvCxnSpPr>
                <p:cNvPr id="332" name="Straight Connector 331">
                  <a:extLst>
                    <a:ext uri="{FF2B5EF4-FFF2-40B4-BE49-F238E27FC236}">
                      <a16:creationId xmlns:a16="http://schemas.microsoft.com/office/drawing/2014/main" id="{34F1355F-1BFB-C047-BC57-D543E8F10332}"/>
                    </a:ext>
                  </a:extLst>
                </p:cNvPr>
                <p:cNvCxnSpPr>
                  <a:cxnSpLocks/>
                </p:cNvCxnSpPr>
                <p:nvPr/>
              </p:nvCxnSpPr>
              <p:spPr>
                <a:xfrm rot="5400000">
                  <a:off x="4390574" y="1117898"/>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C1CFE73E-19C4-B643-A9BD-39BE8B85C4CA}"/>
                    </a:ext>
                  </a:extLst>
                </p:cNvPr>
                <p:cNvCxnSpPr>
                  <a:cxnSpLocks/>
                </p:cNvCxnSpPr>
                <p:nvPr/>
              </p:nvCxnSpPr>
              <p:spPr>
                <a:xfrm rot="5400000">
                  <a:off x="4390574" y="1157152"/>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0BB670D-9CEE-BA48-A6A0-071258D82313}"/>
                    </a:ext>
                  </a:extLst>
                </p:cNvPr>
                <p:cNvCxnSpPr>
                  <a:cxnSpLocks/>
                </p:cNvCxnSpPr>
                <p:nvPr/>
              </p:nvCxnSpPr>
              <p:spPr>
                <a:xfrm rot="5400000">
                  <a:off x="4390574" y="1196406"/>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F2CD54D5-0F3E-B346-AB6D-588F2D60AD14}"/>
                    </a:ext>
                  </a:extLst>
                </p:cNvPr>
                <p:cNvCxnSpPr>
                  <a:cxnSpLocks/>
                </p:cNvCxnSpPr>
                <p:nvPr/>
              </p:nvCxnSpPr>
              <p:spPr>
                <a:xfrm rot="5400000">
                  <a:off x="4390574" y="1235660"/>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EF7C06F5-062E-9240-B458-4F9F35B23884}"/>
                    </a:ext>
                  </a:extLst>
                </p:cNvPr>
                <p:cNvCxnSpPr>
                  <a:cxnSpLocks/>
                </p:cNvCxnSpPr>
                <p:nvPr/>
              </p:nvCxnSpPr>
              <p:spPr>
                <a:xfrm rot="5400000">
                  <a:off x="4390574" y="1274913"/>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01AEF7E-71CD-744C-A3E6-029BFA850EB2}"/>
                    </a:ext>
                  </a:extLst>
                </p:cNvPr>
                <p:cNvCxnSpPr>
                  <a:cxnSpLocks/>
                </p:cNvCxnSpPr>
                <p:nvPr/>
              </p:nvCxnSpPr>
              <p:spPr>
                <a:xfrm rot="5400000">
                  <a:off x="4390574" y="1078644"/>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392E9778-4BD5-0B40-9454-8D6E5B7A6E04}"/>
                    </a:ext>
                  </a:extLst>
                </p:cNvPr>
                <p:cNvCxnSpPr>
                  <a:cxnSpLocks/>
                </p:cNvCxnSpPr>
                <p:nvPr/>
              </p:nvCxnSpPr>
              <p:spPr>
                <a:xfrm rot="5400000">
                  <a:off x="4390574" y="1314167"/>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EBC9AE41-85FD-E840-AB4B-9B311BA89CAA}"/>
                    </a:ext>
                  </a:extLst>
                </p:cNvPr>
                <p:cNvCxnSpPr>
                  <a:cxnSpLocks/>
                </p:cNvCxnSpPr>
                <p:nvPr/>
              </p:nvCxnSpPr>
              <p:spPr>
                <a:xfrm>
                  <a:off x="4306703"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16BDAD3-622F-ED48-8001-40C3260A5787}"/>
                    </a:ext>
                  </a:extLst>
                </p:cNvPr>
                <p:cNvCxnSpPr>
                  <a:cxnSpLocks/>
                </p:cNvCxnSpPr>
                <p:nvPr/>
              </p:nvCxnSpPr>
              <p:spPr>
                <a:xfrm>
                  <a:off x="4348638"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BFC1505F-B406-394F-BCF5-F52F283D10EE}"/>
                    </a:ext>
                  </a:extLst>
                </p:cNvPr>
                <p:cNvCxnSpPr>
                  <a:cxnSpLocks/>
                </p:cNvCxnSpPr>
                <p:nvPr/>
              </p:nvCxnSpPr>
              <p:spPr>
                <a:xfrm>
                  <a:off x="4390575"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4AC61C37-3EC1-D244-B3CB-BE318676DB72}"/>
                    </a:ext>
                  </a:extLst>
                </p:cNvPr>
                <p:cNvCxnSpPr>
                  <a:cxnSpLocks/>
                </p:cNvCxnSpPr>
                <p:nvPr/>
              </p:nvCxnSpPr>
              <p:spPr>
                <a:xfrm>
                  <a:off x="4432510"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0B04ED13-D8A4-B846-80FC-8F089810E80F}"/>
                    </a:ext>
                  </a:extLst>
                </p:cNvPr>
                <p:cNvCxnSpPr>
                  <a:cxnSpLocks/>
                </p:cNvCxnSpPr>
                <p:nvPr/>
              </p:nvCxnSpPr>
              <p:spPr>
                <a:xfrm>
                  <a:off x="4474446"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A1CA297-36D5-7746-A2EE-CB518FCB47E0}"/>
                    </a:ext>
                  </a:extLst>
                </p:cNvPr>
                <p:cNvCxnSpPr>
                  <a:cxnSpLocks/>
                </p:cNvCxnSpPr>
                <p:nvPr/>
              </p:nvCxnSpPr>
              <p:spPr>
                <a:xfrm>
                  <a:off x="4264768"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712090C9-6421-DE43-BD72-8E242FCC3021}"/>
                    </a:ext>
                  </a:extLst>
                </p:cNvPr>
                <p:cNvCxnSpPr>
                  <a:cxnSpLocks/>
                </p:cNvCxnSpPr>
                <p:nvPr/>
              </p:nvCxnSpPr>
              <p:spPr>
                <a:xfrm>
                  <a:off x="4516382"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28" name="Straight Arrow Connector 327">
                <a:extLst>
                  <a:ext uri="{FF2B5EF4-FFF2-40B4-BE49-F238E27FC236}">
                    <a16:creationId xmlns:a16="http://schemas.microsoft.com/office/drawing/2014/main" id="{2CF305BB-4A2B-6D4E-A77F-915E56B27204}"/>
                  </a:ext>
                </a:extLst>
              </p:cNvPr>
              <p:cNvCxnSpPr>
                <a:cxnSpLocks/>
              </p:cNvCxnSpPr>
              <p:nvPr/>
            </p:nvCxnSpPr>
            <p:spPr>
              <a:xfrm flipV="1">
                <a:off x="8712770" y="3786178"/>
                <a:ext cx="497162" cy="2"/>
              </a:xfrm>
              <a:prstGeom prst="straightConnector1">
                <a:avLst/>
              </a:prstGeom>
              <a:ln w="25400">
                <a:solidFill>
                  <a:schemeClr val="tx1"/>
                </a:solidFill>
                <a:prstDash val="sysDot"/>
                <a:headEnd type="none" w="med" len="med"/>
                <a:tailEnd type="stealth"/>
              </a:ln>
            </p:spPr>
            <p:style>
              <a:lnRef idx="1">
                <a:schemeClr val="accent1"/>
              </a:lnRef>
              <a:fillRef idx="0">
                <a:schemeClr val="accent1"/>
              </a:fillRef>
              <a:effectRef idx="0">
                <a:schemeClr val="accent1"/>
              </a:effectRef>
              <a:fontRef idx="minor">
                <a:schemeClr val="tx1"/>
              </a:fontRef>
            </p:style>
          </p:cxnSp>
          <p:sp>
            <p:nvSpPr>
              <p:cNvPr id="329" name="Alternate Process 328">
                <a:extLst>
                  <a:ext uri="{FF2B5EF4-FFF2-40B4-BE49-F238E27FC236}">
                    <a16:creationId xmlns:a16="http://schemas.microsoft.com/office/drawing/2014/main" id="{979AE97D-8066-A045-A4B3-8C6A639EC3A6}"/>
                  </a:ext>
                </a:extLst>
              </p:cNvPr>
              <p:cNvSpPr/>
              <p:nvPr/>
            </p:nvSpPr>
            <p:spPr>
              <a:xfrm>
                <a:off x="9328542" y="3681756"/>
                <a:ext cx="616373" cy="616373"/>
              </a:xfrm>
              <a:prstGeom prst="flowChartAlternateProcess">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30" name="Alternate Process 329">
                <a:extLst>
                  <a:ext uri="{FF2B5EF4-FFF2-40B4-BE49-F238E27FC236}">
                    <a16:creationId xmlns:a16="http://schemas.microsoft.com/office/drawing/2014/main" id="{3091CE4C-BB11-544F-A61C-EAE97BB2D73F}"/>
                  </a:ext>
                </a:extLst>
              </p:cNvPr>
              <p:cNvSpPr>
                <a:spLocks noChangeAspect="1"/>
              </p:cNvSpPr>
              <p:nvPr/>
            </p:nvSpPr>
            <p:spPr>
              <a:xfrm>
                <a:off x="9413187" y="3772082"/>
                <a:ext cx="440267" cy="440267"/>
              </a:xfrm>
              <a:prstGeom prst="flowChartAlternateProcess">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31" name="Rectangle 330">
                <a:extLst>
                  <a:ext uri="{FF2B5EF4-FFF2-40B4-BE49-F238E27FC236}">
                    <a16:creationId xmlns:a16="http://schemas.microsoft.com/office/drawing/2014/main" id="{880C3E18-32D4-F948-BCBB-7B676F25A018}"/>
                  </a:ext>
                </a:extLst>
              </p:cNvPr>
              <p:cNvSpPr/>
              <p:nvPr/>
            </p:nvSpPr>
            <p:spPr>
              <a:xfrm>
                <a:off x="9383793" y="3824517"/>
                <a:ext cx="479811" cy="32944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41" b="1"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rPr>
                  <a:t>ISA</a:t>
                </a:r>
                <a:endParaRPr kumimoji="0" lang="en-US" sz="1541" b="1" i="0" u="none" strike="noStrike" kern="1200" cap="none" spc="0" normalizeH="0" baseline="0" noProof="0" dirty="0">
                  <a:ln>
                    <a:noFill/>
                  </a:ln>
                  <a:solidFill>
                    <a:prstClr val="white"/>
                  </a:solidFill>
                  <a:effectLst/>
                  <a:uLnTx/>
                  <a:uFillTx/>
                  <a:latin typeface="Cambria" panose="02040503050406030204" pitchFamily="18" charset="0"/>
                </a:endParaRPr>
              </a:p>
            </p:txBody>
          </p:sp>
        </p:grpSp>
        <p:sp>
          <p:nvSpPr>
            <p:cNvPr id="403" name="Alternate Process 402">
              <a:extLst>
                <a:ext uri="{FF2B5EF4-FFF2-40B4-BE49-F238E27FC236}">
                  <a16:creationId xmlns:a16="http://schemas.microsoft.com/office/drawing/2014/main" id="{5FC3BDFA-A94E-B34F-BDB2-72466C92F8DF}"/>
                </a:ext>
              </a:extLst>
            </p:cNvPr>
            <p:cNvSpPr/>
            <p:nvPr/>
          </p:nvSpPr>
          <p:spPr>
            <a:xfrm>
              <a:off x="6396862" y="3213312"/>
              <a:ext cx="1226000" cy="347543"/>
            </a:xfrm>
            <a:prstGeom prst="flowChartAlternateProcess">
              <a:avLst/>
            </a:prstGeom>
            <a:solidFill>
              <a:srgbClr val="FFBFBF">
                <a:alpha val="20000"/>
              </a:srgbClr>
            </a:solidFill>
            <a:ln w="25400">
              <a:solidFill>
                <a:schemeClr val="tx1"/>
              </a:solidFill>
              <a:prstDash val="sysDot"/>
            </a:ln>
          </p:spPr>
          <p:style>
            <a:lnRef idx="2">
              <a:schemeClr val="dk1"/>
            </a:lnRef>
            <a:fillRef idx="1">
              <a:schemeClr val="lt1"/>
            </a:fillRef>
            <a:effectRef idx="0">
              <a:schemeClr val="dk1"/>
            </a:effectRef>
            <a:fontRef idx="minor">
              <a:schemeClr val="dk1"/>
            </a:fontRef>
          </p:style>
          <p:txBody>
            <a:bodyPr wrap="square" tIns="52832" bIns="52832"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48" i="0" u="none" strike="noStrike" kern="1200" cap="none" spc="0" normalizeH="0" baseline="0" noProof="0" dirty="0" err="1">
                  <a:ln>
                    <a:noFill/>
                  </a:ln>
                  <a:solidFill>
                    <a:srgbClr val="C00000"/>
                  </a:solidFill>
                  <a:effectLst/>
                  <a:uLnTx/>
                  <a:uFillTx/>
                  <a:latin typeface="Cambria" panose="02040503050406030204" pitchFamily="18" charset="0"/>
                  <a:cs typeface="Courier New" panose="02070309020205020404" pitchFamily="49" charset="0"/>
                </a:rPr>
                <a:t>bbop_new</a:t>
              </a:r>
              <a:endParaRPr kumimoji="0" lang="en-US" sz="1348"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endParaRPr>
            </a:p>
          </p:txBody>
        </p:sp>
        <p:sp>
          <p:nvSpPr>
            <p:cNvPr id="404" name="Rectangle 403">
              <a:extLst>
                <a:ext uri="{FF2B5EF4-FFF2-40B4-BE49-F238E27FC236}">
                  <a16:creationId xmlns:a16="http://schemas.microsoft.com/office/drawing/2014/main" id="{E378B32C-66DC-EE4B-9A94-EBF4BB4C270D}"/>
                </a:ext>
              </a:extLst>
            </p:cNvPr>
            <p:cNvSpPr/>
            <p:nvPr/>
          </p:nvSpPr>
          <p:spPr>
            <a:xfrm>
              <a:off x="6324048" y="3551596"/>
              <a:ext cx="167706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New SIMDRAM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instruction</a:t>
              </a:r>
            </a:p>
          </p:txBody>
        </p:sp>
      </p:grpSp>
      <p:sp>
        <p:nvSpPr>
          <p:cNvPr id="417" name="Right Arrow 416">
            <a:extLst>
              <a:ext uri="{FF2B5EF4-FFF2-40B4-BE49-F238E27FC236}">
                <a16:creationId xmlns:a16="http://schemas.microsoft.com/office/drawing/2014/main" id="{15CAE4DC-0951-124F-ACDB-2F0D941D15E4}"/>
              </a:ext>
            </a:extLst>
          </p:cNvPr>
          <p:cNvSpPr/>
          <p:nvPr/>
        </p:nvSpPr>
        <p:spPr>
          <a:xfrm>
            <a:off x="4225141" y="1957109"/>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418" name="Rectangle 417">
            <a:extLst>
              <a:ext uri="{FF2B5EF4-FFF2-40B4-BE49-F238E27FC236}">
                <a16:creationId xmlns:a16="http://schemas.microsoft.com/office/drawing/2014/main" id="{66BB5B68-297B-8C48-BE99-8A29882E520B}"/>
              </a:ext>
            </a:extLst>
          </p:cNvPr>
          <p:cNvSpPr/>
          <p:nvPr/>
        </p:nvSpPr>
        <p:spPr>
          <a:xfrm>
            <a:off x="4220177" y="978920"/>
            <a:ext cx="2208216" cy="64633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Step 2: Generate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mbria" panose="02040503050406030204" pitchFamily="18" charset="0"/>
                <a:cs typeface="Arial" panose="020B0604020202020204" pitchFamily="34" charset="0"/>
              </a:rPr>
              <a:t>sequence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mbria" panose="02040503050406030204" pitchFamily="18" charset="0"/>
                <a:cs typeface="Arial" panose="020B0604020202020204" pitchFamily="34" charset="0"/>
              </a:rPr>
              <a:t>DRAM commands</a:t>
            </a:r>
            <a:endParaRPr kumimoji="0" lang="en-US" sz="18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422" name="Straight Arrow Connector 421">
            <a:extLst>
              <a:ext uri="{FF2B5EF4-FFF2-40B4-BE49-F238E27FC236}">
                <a16:creationId xmlns:a16="http://schemas.microsoft.com/office/drawing/2014/main" id="{847CFCE8-060D-8545-A201-97FA8F015EC6}"/>
              </a:ext>
            </a:extLst>
          </p:cNvPr>
          <p:cNvCxnSpPr>
            <a:cxnSpLocks/>
          </p:cNvCxnSpPr>
          <p:nvPr/>
        </p:nvCxnSpPr>
        <p:spPr>
          <a:xfrm>
            <a:off x="6114413" y="2625799"/>
            <a:ext cx="15677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486" name="Table 485">
            <a:extLst>
              <a:ext uri="{FF2B5EF4-FFF2-40B4-BE49-F238E27FC236}">
                <a16:creationId xmlns:a16="http://schemas.microsoft.com/office/drawing/2014/main" id="{78791F7B-E9B4-9249-8D57-C9EF7EE495EA}"/>
              </a:ext>
            </a:extLst>
          </p:cNvPr>
          <p:cNvGraphicFramePr>
            <a:graphicFrameLocks noGrp="1"/>
          </p:cNvGraphicFramePr>
          <p:nvPr/>
        </p:nvGraphicFramePr>
        <p:xfrm>
          <a:off x="209136" y="4358395"/>
          <a:ext cx="2444077" cy="1356352"/>
        </p:xfrm>
        <a:graphic>
          <a:graphicData uri="http://schemas.openxmlformats.org/drawingml/2006/table">
            <a:tbl>
              <a:tblPr firstRow="1" bandRow="1">
                <a:tableStyleId>{5940675A-B579-460E-94D1-54222C63F5DA}</a:tableStyleId>
              </a:tblPr>
              <a:tblGrid>
                <a:gridCol w="2444077">
                  <a:extLst>
                    <a:ext uri="{9D8B030D-6E8A-4147-A177-3AD203B41FA5}">
                      <a16:colId xmlns:a16="http://schemas.microsoft.com/office/drawing/2014/main" val="3411314267"/>
                    </a:ext>
                  </a:extLst>
                </a:gridCol>
              </a:tblGrid>
              <a:tr h="341188">
                <a:tc>
                  <a:txBody>
                    <a:bodyPr/>
                    <a:lstStyle/>
                    <a:p>
                      <a:r>
                        <a:rPr lang="en-US" sz="1500" b="1" dirty="0">
                          <a:latin typeface="Courier New" panose="02070309020205020404" pitchFamily="49" charset="0"/>
                          <a:cs typeface="Courier New" panose="02070309020205020404" pitchFamily="49" charset="0"/>
                        </a:rPr>
                        <a:t>foo ()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9050" cap="flat" cmpd="sng" algn="ctr">
                      <a:no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9564133"/>
                  </a:ext>
                </a:extLst>
              </a:tr>
              <a:tr h="204063">
                <a:tc>
                  <a:txBody>
                    <a:bodyPr/>
                    <a:lstStyle/>
                    <a:p>
                      <a:endParaRPr lang="en-US" sz="600" b="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4110005"/>
                  </a:ext>
                </a:extLst>
              </a:tr>
              <a:tr h="341188">
                <a:tc>
                  <a:txBody>
                    <a:bodyPr/>
                    <a:lstStyle/>
                    <a:p>
                      <a:r>
                        <a:rPr lang="en-US" sz="1500" b="0" i="1" dirty="0">
                          <a:latin typeface="Courier New" panose="02070309020205020404" pitchFamily="49" charset="0"/>
                          <a:cs typeface="Courier New" panose="02070309020205020404" pitchFamily="49" charset="0"/>
                        </a:rPr>
                        <a:t> </a:t>
                      </a:r>
                      <a:r>
                        <a:rPr lang="en-US" sz="1500" b="0" i="1" dirty="0" err="1">
                          <a:solidFill>
                            <a:srgbClr val="C00000"/>
                          </a:solidFill>
                          <a:latin typeface="Courier New" panose="02070309020205020404" pitchFamily="49" charset="0"/>
                          <a:cs typeface="Courier New" panose="02070309020205020404" pitchFamily="49" charset="0"/>
                        </a:rPr>
                        <a:t>bbop_new</a:t>
                      </a:r>
                      <a:endParaRPr lang="en-US" sz="1500" b="0" i="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6655706"/>
                  </a:ext>
                </a:extLst>
              </a:tr>
              <a:tr h="425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2"/>
                          </a:solidFill>
                          <a:latin typeface="Courier New" panose="02070309020205020404" pitchFamily="49" charset="0"/>
                          <a:cs typeface="Courier New" panose="02070309020205020404" pitchFamily="49" charset="0"/>
                        </a:rPr>
                        <a:t>  </a:t>
                      </a:r>
                    </a:p>
                    <a:p>
                      <a:r>
                        <a:rPr lang="en-US" sz="1500" b="1" dirty="0">
                          <a:latin typeface="Courier New" panose="02070309020205020404" pitchFamily="49" charset="0"/>
                          <a:cs typeface="Courier New" panose="02070309020205020404" pitchFamily="49" charset="0"/>
                        </a:rPr>
                        <a:t>}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7320"/>
                  </a:ext>
                </a:extLst>
              </a:tr>
            </a:tbl>
          </a:graphicData>
        </a:graphic>
      </p:graphicFrame>
      <p:cxnSp>
        <p:nvCxnSpPr>
          <p:cNvPr id="490" name="Straight Arrow Connector 489">
            <a:extLst>
              <a:ext uri="{FF2B5EF4-FFF2-40B4-BE49-F238E27FC236}">
                <a16:creationId xmlns:a16="http://schemas.microsoft.com/office/drawing/2014/main" id="{3B85649E-AF19-C741-9832-0401BA82F27F}"/>
              </a:ext>
            </a:extLst>
          </p:cNvPr>
          <p:cNvCxnSpPr>
            <a:cxnSpLocks/>
          </p:cNvCxnSpPr>
          <p:nvPr/>
        </p:nvCxnSpPr>
        <p:spPr>
          <a:xfrm>
            <a:off x="4773682" y="4972819"/>
            <a:ext cx="239766" cy="0"/>
          </a:xfrm>
          <a:prstGeom prst="straightConnector1">
            <a:avLst/>
          </a:prstGeom>
          <a:ln w="254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514" name="Group 513">
            <a:extLst>
              <a:ext uri="{FF2B5EF4-FFF2-40B4-BE49-F238E27FC236}">
                <a16:creationId xmlns:a16="http://schemas.microsoft.com/office/drawing/2014/main" id="{A08F4D0E-7D3F-7A48-86B1-0434036B7964}"/>
              </a:ext>
            </a:extLst>
          </p:cNvPr>
          <p:cNvGrpSpPr/>
          <p:nvPr/>
        </p:nvGrpSpPr>
        <p:grpSpPr>
          <a:xfrm>
            <a:off x="3268356" y="4230462"/>
            <a:ext cx="1427824" cy="1662994"/>
            <a:chOff x="2217624" y="4009629"/>
            <a:chExt cx="741370" cy="863478"/>
          </a:xfrm>
        </p:grpSpPr>
        <p:sp>
          <p:nvSpPr>
            <p:cNvPr id="515" name="Rounded Rectangle 514">
              <a:extLst>
                <a:ext uri="{FF2B5EF4-FFF2-40B4-BE49-F238E27FC236}">
                  <a16:creationId xmlns:a16="http://schemas.microsoft.com/office/drawing/2014/main" id="{08AF774E-E94E-4947-BF44-FD03B960F8C4}"/>
                </a:ext>
              </a:extLst>
            </p:cNvPr>
            <p:cNvSpPr/>
            <p:nvPr/>
          </p:nvSpPr>
          <p:spPr>
            <a:xfrm>
              <a:off x="2217624" y="4009629"/>
              <a:ext cx="741370" cy="723412"/>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6" name="Rectangle 515">
              <a:extLst>
                <a:ext uri="{FF2B5EF4-FFF2-40B4-BE49-F238E27FC236}">
                  <a16:creationId xmlns:a16="http://schemas.microsoft.com/office/drawing/2014/main" id="{DD609931-2E46-0A4C-B315-50004B55606A}"/>
                </a:ext>
              </a:extLst>
            </p:cNvPr>
            <p:cNvSpPr/>
            <p:nvPr/>
          </p:nvSpPr>
          <p:spPr>
            <a:xfrm>
              <a:off x="2263266" y="4697485"/>
              <a:ext cx="636798" cy="1756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Control Unit</a:t>
              </a:r>
            </a:p>
          </p:txBody>
        </p:sp>
        <p:grpSp>
          <p:nvGrpSpPr>
            <p:cNvPr id="517" name="Group 516">
              <a:extLst>
                <a:ext uri="{FF2B5EF4-FFF2-40B4-BE49-F238E27FC236}">
                  <a16:creationId xmlns:a16="http://schemas.microsoft.com/office/drawing/2014/main" id="{38957CF0-65A1-AA45-80C1-0E8CD7734AB4}"/>
                </a:ext>
              </a:extLst>
            </p:cNvPr>
            <p:cNvGrpSpPr/>
            <p:nvPr/>
          </p:nvGrpSpPr>
          <p:grpSpPr>
            <a:xfrm>
              <a:off x="2389421" y="4106286"/>
              <a:ext cx="472920" cy="530098"/>
              <a:chOff x="1825441" y="5257201"/>
              <a:chExt cx="348402" cy="390525"/>
            </a:xfrm>
          </p:grpSpPr>
          <p:sp>
            <p:nvSpPr>
              <p:cNvPr id="518" name="Oval 517">
                <a:extLst>
                  <a:ext uri="{FF2B5EF4-FFF2-40B4-BE49-F238E27FC236}">
                    <a16:creationId xmlns:a16="http://schemas.microsoft.com/office/drawing/2014/main" id="{82D077C6-3D0F-3541-A76C-EB4E48A284DB}"/>
                  </a:ext>
                </a:extLst>
              </p:cNvPr>
              <p:cNvSpPr/>
              <p:nvPr/>
            </p:nvSpPr>
            <p:spPr>
              <a:xfrm>
                <a:off x="1825441" y="525720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9" name="Oval 518">
                <a:extLst>
                  <a:ext uri="{FF2B5EF4-FFF2-40B4-BE49-F238E27FC236}">
                    <a16:creationId xmlns:a16="http://schemas.microsoft.com/office/drawing/2014/main" id="{AB48AD88-6CB8-1D40-843A-730A6C34712D}"/>
                  </a:ext>
                </a:extLst>
              </p:cNvPr>
              <p:cNvSpPr/>
              <p:nvPr/>
            </p:nvSpPr>
            <p:spPr>
              <a:xfrm>
                <a:off x="2054971" y="5374676"/>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520" name="Oval 519">
                <a:extLst>
                  <a:ext uri="{FF2B5EF4-FFF2-40B4-BE49-F238E27FC236}">
                    <a16:creationId xmlns:a16="http://schemas.microsoft.com/office/drawing/2014/main" id="{7F44A061-D99D-5A43-9E51-DE4141D729AD}"/>
                  </a:ext>
                </a:extLst>
              </p:cNvPr>
              <p:cNvSpPr/>
              <p:nvPr/>
            </p:nvSpPr>
            <p:spPr>
              <a:xfrm>
                <a:off x="1825441" y="553025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cxnSp>
            <p:nvCxnSpPr>
              <p:cNvPr id="521" name="Curved Connector 520">
                <a:extLst>
                  <a:ext uri="{FF2B5EF4-FFF2-40B4-BE49-F238E27FC236}">
                    <a16:creationId xmlns:a16="http://schemas.microsoft.com/office/drawing/2014/main" id="{C9579566-E314-B146-8DAA-B14A04E4AFFF}"/>
                  </a:ext>
                </a:extLst>
              </p:cNvPr>
              <p:cNvCxnSpPr>
                <a:cxnSpLocks/>
                <a:stCxn id="518" idx="6"/>
                <a:endCxn id="519" idx="0"/>
              </p:cNvCxnSpPr>
              <p:nvPr/>
            </p:nvCxnSpPr>
            <p:spPr>
              <a:xfrm>
                <a:off x="1944313" y="5315939"/>
                <a:ext cx="170094" cy="58737"/>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2" name="Curved Connector 521">
                <a:extLst>
                  <a:ext uri="{FF2B5EF4-FFF2-40B4-BE49-F238E27FC236}">
                    <a16:creationId xmlns:a16="http://schemas.microsoft.com/office/drawing/2014/main" id="{3BED516E-BF3A-9747-9B5C-4087A9D12BE7}"/>
                  </a:ext>
                </a:extLst>
              </p:cNvPr>
              <p:cNvCxnSpPr>
                <a:cxnSpLocks/>
                <a:stCxn id="519" idx="2"/>
                <a:endCxn id="518" idx="4"/>
              </p:cNvCxnSpPr>
              <p:nvPr/>
            </p:nvCxnSpPr>
            <p:spPr>
              <a:xfrm rot="10800000">
                <a:off x="1884877" y="5374676"/>
                <a:ext cx="170094" cy="58738"/>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3" name="Curved Connector 522">
                <a:extLst>
                  <a:ext uri="{FF2B5EF4-FFF2-40B4-BE49-F238E27FC236}">
                    <a16:creationId xmlns:a16="http://schemas.microsoft.com/office/drawing/2014/main" id="{A76A2905-4981-4548-BFC9-8FA901B9F259}"/>
                  </a:ext>
                </a:extLst>
              </p:cNvPr>
              <p:cNvCxnSpPr>
                <a:cxnSpLocks/>
                <a:stCxn id="519" idx="4"/>
                <a:endCxn id="520" idx="6"/>
              </p:cNvCxnSpPr>
              <p:nvPr/>
            </p:nvCxnSpPr>
            <p:spPr>
              <a:xfrm rot="5400000">
                <a:off x="1980941" y="5455523"/>
                <a:ext cx="96838" cy="170094"/>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4" name="Curved Connector 523">
                <a:extLst>
                  <a:ext uri="{FF2B5EF4-FFF2-40B4-BE49-F238E27FC236}">
                    <a16:creationId xmlns:a16="http://schemas.microsoft.com/office/drawing/2014/main" id="{9FDFB617-090F-4840-B030-712021578D5C}"/>
                  </a:ext>
                </a:extLst>
              </p:cNvPr>
              <p:cNvCxnSpPr>
                <a:cxnSpLocks/>
                <a:stCxn id="520" idx="1"/>
                <a:endCxn id="518" idx="3"/>
              </p:cNvCxnSpPr>
              <p:nvPr/>
            </p:nvCxnSpPr>
            <p:spPr>
              <a:xfrm rot="5400000" flipH="1" flipV="1">
                <a:off x="1747858" y="5452464"/>
                <a:ext cx="189983" cy="12700"/>
              </a:xfrm>
              <a:prstGeom prst="curvedConnector3">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cxnSp>
        <p:nvCxnSpPr>
          <p:cNvPr id="491" name="Straight Arrow Connector 490">
            <a:extLst>
              <a:ext uri="{FF2B5EF4-FFF2-40B4-BE49-F238E27FC236}">
                <a16:creationId xmlns:a16="http://schemas.microsoft.com/office/drawing/2014/main" id="{B31F4B60-71E4-B941-8828-4F3B9440474D}"/>
              </a:ext>
            </a:extLst>
          </p:cNvPr>
          <p:cNvCxnSpPr>
            <a:cxnSpLocks/>
          </p:cNvCxnSpPr>
          <p:nvPr/>
        </p:nvCxnSpPr>
        <p:spPr>
          <a:xfrm>
            <a:off x="6855040" y="5072342"/>
            <a:ext cx="424333"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92" name="Oval 491">
            <a:extLst>
              <a:ext uri="{FF2B5EF4-FFF2-40B4-BE49-F238E27FC236}">
                <a16:creationId xmlns:a16="http://schemas.microsoft.com/office/drawing/2014/main" id="{12A4C154-7025-FD47-A024-BDD217DDFD58}"/>
              </a:ext>
            </a:extLst>
          </p:cNvPr>
          <p:cNvSpPr/>
          <p:nvPr/>
        </p:nvSpPr>
        <p:spPr>
          <a:xfrm rot="16200000" flipH="1">
            <a:off x="8866977" y="5952703"/>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493" name="Oval 492">
            <a:extLst>
              <a:ext uri="{FF2B5EF4-FFF2-40B4-BE49-F238E27FC236}">
                <a16:creationId xmlns:a16="http://schemas.microsoft.com/office/drawing/2014/main" id="{2874F35A-5065-F44D-AA27-27A15C79842D}"/>
              </a:ext>
            </a:extLst>
          </p:cNvPr>
          <p:cNvSpPr/>
          <p:nvPr/>
        </p:nvSpPr>
        <p:spPr>
          <a:xfrm rot="16200000" flipH="1">
            <a:off x="8866977" y="4841244"/>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nvGrpSpPr>
          <p:cNvPr id="7" name="Group 6">
            <a:extLst>
              <a:ext uri="{FF2B5EF4-FFF2-40B4-BE49-F238E27FC236}">
                <a16:creationId xmlns:a16="http://schemas.microsoft.com/office/drawing/2014/main" id="{9AFFF311-89B6-074A-8E50-84D97135160F}"/>
              </a:ext>
            </a:extLst>
          </p:cNvPr>
          <p:cNvGrpSpPr/>
          <p:nvPr/>
        </p:nvGrpSpPr>
        <p:grpSpPr>
          <a:xfrm>
            <a:off x="7378326" y="4574023"/>
            <a:ext cx="1598850" cy="1447274"/>
            <a:chOff x="7378326" y="4574023"/>
            <a:chExt cx="1598850" cy="1447274"/>
          </a:xfrm>
        </p:grpSpPr>
        <p:sp>
          <p:nvSpPr>
            <p:cNvPr id="481" name="Rounded Rectangle 480">
              <a:extLst>
                <a:ext uri="{FF2B5EF4-FFF2-40B4-BE49-F238E27FC236}">
                  <a16:creationId xmlns:a16="http://schemas.microsoft.com/office/drawing/2014/main" id="{4CC62BDE-543A-A646-AD15-2F6D0BA003C8}"/>
                </a:ext>
              </a:extLst>
            </p:cNvPr>
            <p:cNvSpPr/>
            <p:nvPr/>
          </p:nvSpPr>
          <p:spPr>
            <a:xfrm>
              <a:off x="7378326" y="4574023"/>
              <a:ext cx="1598850" cy="1447274"/>
            </a:xfrm>
            <a:prstGeom prst="roundRect">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08" name="Rectangle 507">
              <a:extLst>
                <a:ext uri="{FF2B5EF4-FFF2-40B4-BE49-F238E27FC236}">
                  <a16:creationId xmlns:a16="http://schemas.microsoft.com/office/drawing/2014/main" id="{1674EF55-FBAC-C140-B105-969C7E8487A7}"/>
                </a:ext>
              </a:extLst>
            </p:cNvPr>
            <p:cNvSpPr/>
            <p:nvPr/>
          </p:nvSpPr>
          <p:spPr>
            <a:xfrm rot="16200000">
              <a:off x="7050052" y="5149985"/>
              <a:ext cx="1117742" cy="3590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33" i="0" u="none" strike="noStrike" kern="1200" cap="none" spc="0" normalizeH="0" baseline="0" noProof="0" dirty="0">
                  <a:ln>
                    <a:noFill/>
                  </a:ln>
                  <a:solidFill>
                    <a:prstClr val="black"/>
                  </a:solidFill>
                  <a:effectLst/>
                  <a:uLnTx/>
                  <a:uFillTx/>
                  <a:latin typeface="Cambria" panose="02040503050406030204" pitchFamily="18" charset="0"/>
                  <a:cs typeface="Courier New" panose="02070309020205020404" pitchFamily="49" charset="0"/>
                </a:rPr>
                <a:t>ACT/PRE</a:t>
              </a:r>
            </a:p>
          </p:txBody>
        </p:sp>
        <p:cxnSp>
          <p:nvCxnSpPr>
            <p:cNvPr id="513" name="Straight Arrow Connector 512">
              <a:extLst>
                <a:ext uri="{FF2B5EF4-FFF2-40B4-BE49-F238E27FC236}">
                  <a16:creationId xmlns:a16="http://schemas.microsoft.com/office/drawing/2014/main" id="{67315A1D-7333-AF40-992D-CD542F832E8F}"/>
                </a:ext>
              </a:extLst>
            </p:cNvPr>
            <p:cNvCxnSpPr>
              <a:cxnSpLocks/>
            </p:cNvCxnSpPr>
            <p:nvPr/>
          </p:nvCxnSpPr>
          <p:spPr>
            <a:xfrm flipV="1">
              <a:off x="7756927" y="5327935"/>
              <a:ext cx="497162" cy="2"/>
            </a:xfrm>
            <a:prstGeom prst="straightConnector1">
              <a:avLst/>
            </a:prstGeom>
            <a:ln w="25400">
              <a:solidFill>
                <a:schemeClr val="tx1"/>
              </a:solidFill>
              <a:prstDash val="sysDot"/>
              <a:headEnd type="none" w="med" len="med"/>
              <a:tailEnd type="stealth"/>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86EEC01-1B3C-E648-9FD9-9FAA1DBE32F6}"/>
                </a:ext>
              </a:extLst>
            </p:cNvPr>
            <p:cNvGrpSpPr/>
            <p:nvPr/>
          </p:nvGrpSpPr>
          <p:grpSpPr>
            <a:xfrm>
              <a:off x="8308041" y="4657875"/>
              <a:ext cx="557538" cy="1269957"/>
              <a:chOff x="8308041" y="4657875"/>
              <a:chExt cx="557538" cy="1269957"/>
            </a:xfrm>
          </p:grpSpPr>
          <p:grpSp>
            <p:nvGrpSpPr>
              <p:cNvPr id="494" name="Group 493">
                <a:extLst>
                  <a:ext uri="{FF2B5EF4-FFF2-40B4-BE49-F238E27FC236}">
                    <a16:creationId xmlns:a16="http://schemas.microsoft.com/office/drawing/2014/main" id="{274DF094-4A4F-EE40-A2C8-396255F6A071}"/>
                  </a:ext>
                </a:extLst>
              </p:cNvPr>
              <p:cNvGrpSpPr/>
              <p:nvPr/>
            </p:nvGrpSpPr>
            <p:grpSpPr>
              <a:xfrm>
                <a:off x="8308041" y="4657875"/>
                <a:ext cx="557538" cy="1269957"/>
                <a:chOff x="4830795" y="4111398"/>
                <a:chExt cx="289491" cy="755921"/>
              </a:xfrm>
            </p:grpSpPr>
            <p:grpSp>
              <p:nvGrpSpPr>
                <p:cNvPr id="495" name="Group 494">
                  <a:extLst>
                    <a:ext uri="{FF2B5EF4-FFF2-40B4-BE49-F238E27FC236}">
                      <a16:creationId xmlns:a16="http://schemas.microsoft.com/office/drawing/2014/main" id="{E5755728-FCB9-8C4E-A32A-4028662ECD5C}"/>
                    </a:ext>
                  </a:extLst>
                </p:cNvPr>
                <p:cNvGrpSpPr/>
                <p:nvPr/>
              </p:nvGrpSpPr>
              <p:grpSpPr>
                <a:xfrm>
                  <a:off x="4830795" y="4111398"/>
                  <a:ext cx="289489" cy="755921"/>
                  <a:chOff x="4830795" y="4111398"/>
                  <a:chExt cx="289489" cy="755921"/>
                </a:xfrm>
              </p:grpSpPr>
              <p:sp>
                <p:nvSpPr>
                  <p:cNvPr id="497" name="Rectangle 496">
                    <a:extLst>
                      <a:ext uri="{FF2B5EF4-FFF2-40B4-BE49-F238E27FC236}">
                        <a16:creationId xmlns:a16="http://schemas.microsoft.com/office/drawing/2014/main" id="{4CF51F47-9CF9-E246-8AF7-923C6DFFD206}"/>
                      </a:ext>
                    </a:extLst>
                  </p:cNvPr>
                  <p:cNvSpPr/>
                  <p:nvPr/>
                </p:nvSpPr>
                <p:spPr>
                  <a:xfrm rot="16200000">
                    <a:off x="4614131" y="4344138"/>
                    <a:ext cx="722817" cy="289489"/>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498" name="Oval 497">
                    <a:extLst>
                      <a:ext uri="{FF2B5EF4-FFF2-40B4-BE49-F238E27FC236}">
                        <a16:creationId xmlns:a16="http://schemas.microsoft.com/office/drawing/2014/main" id="{08F4B84C-DC65-DC4A-9941-F10662BD6C08}"/>
                      </a:ext>
                    </a:extLst>
                  </p:cNvPr>
                  <p:cNvSpPr/>
                  <p:nvPr/>
                </p:nvSpPr>
                <p:spPr>
                  <a:xfrm rot="16200000" flipH="1">
                    <a:off x="4928537"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499" name="Oval 498">
                    <a:extLst>
                      <a:ext uri="{FF2B5EF4-FFF2-40B4-BE49-F238E27FC236}">
                        <a16:creationId xmlns:a16="http://schemas.microsoft.com/office/drawing/2014/main" id="{E795B588-B028-1E44-97F4-6AC8A2F616A4}"/>
                      </a:ext>
                    </a:extLst>
                  </p:cNvPr>
                  <p:cNvSpPr/>
                  <p:nvPr/>
                </p:nvSpPr>
                <p:spPr>
                  <a:xfrm rot="16200000" flipH="1">
                    <a:off x="5018879"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500" name="Oval 499">
                    <a:extLst>
                      <a:ext uri="{FF2B5EF4-FFF2-40B4-BE49-F238E27FC236}">
                        <a16:creationId xmlns:a16="http://schemas.microsoft.com/office/drawing/2014/main" id="{189C9B04-5FAE-244B-9F2B-53D0DCC3CAEB}"/>
                      </a:ext>
                    </a:extLst>
                  </p:cNvPr>
                  <p:cNvSpPr/>
                  <p:nvPr/>
                </p:nvSpPr>
                <p:spPr>
                  <a:xfrm rot="16200000" flipH="1">
                    <a:off x="4928537"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501" name="Oval 500">
                    <a:extLst>
                      <a:ext uri="{FF2B5EF4-FFF2-40B4-BE49-F238E27FC236}">
                        <a16:creationId xmlns:a16="http://schemas.microsoft.com/office/drawing/2014/main" id="{EBEE26E3-3CFD-3E45-AFAA-C5A356787197}"/>
                      </a:ext>
                    </a:extLst>
                  </p:cNvPr>
                  <p:cNvSpPr/>
                  <p:nvPr/>
                </p:nvSpPr>
                <p:spPr>
                  <a:xfrm rot="16200000" flipH="1">
                    <a:off x="5018879"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sp>
              <p:nvSpPr>
                <p:cNvPr id="496" name="Rectangle 495">
                  <a:extLst>
                    <a:ext uri="{FF2B5EF4-FFF2-40B4-BE49-F238E27FC236}">
                      <a16:creationId xmlns:a16="http://schemas.microsoft.com/office/drawing/2014/main" id="{D894887A-25F1-1F44-BEEE-9C506341120D}"/>
                    </a:ext>
                  </a:extLst>
                </p:cNvPr>
                <p:cNvSpPr/>
                <p:nvPr/>
              </p:nvSpPr>
              <p:spPr>
                <a:xfrm rot="16200000">
                  <a:off x="4819059" y="4476133"/>
                  <a:ext cx="575362" cy="27093"/>
                </a:xfrm>
                <a:prstGeom prst="rect">
                  <a:avLst/>
                </a:prstGeom>
                <a:pattFill prst="dkVert">
                  <a:fgClr>
                    <a:srgbClr val="FFC000">
                      <a:lumMod val="60000"/>
                      <a:lumOff val="40000"/>
                    </a:srgbClr>
                  </a:fgClr>
                  <a:bgClr>
                    <a:sysClr val="window" lastClr="FFFFFF"/>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grpSp>
            <p:nvGrpSpPr>
              <p:cNvPr id="502" name="Group 501">
                <a:extLst>
                  <a:ext uri="{FF2B5EF4-FFF2-40B4-BE49-F238E27FC236}">
                    <a16:creationId xmlns:a16="http://schemas.microsoft.com/office/drawing/2014/main" id="{2DB1DD8B-FB18-8849-9A9F-035F264A4AC8}"/>
                  </a:ext>
                </a:extLst>
              </p:cNvPr>
              <p:cNvGrpSpPr/>
              <p:nvPr/>
            </p:nvGrpSpPr>
            <p:grpSpPr>
              <a:xfrm rot="16200000">
                <a:off x="8185361" y="5143465"/>
                <a:ext cx="756076" cy="293602"/>
                <a:chOff x="4340198" y="1826549"/>
                <a:chExt cx="485918" cy="276639"/>
              </a:xfrm>
            </p:grpSpPr>
            <p:sp>
              <p:nvSpPr>
                <p:cNvPr id="503" name="Rectangle 502">
                  <a:extLst>
                    <a:ext uri="{FF2B5EF4-FFF2-40B4-BE49-F238E27FC236}">
                      <a16:creationId xmlns:a16="http://schemas.microsoft.com/office/drawing/2014/main" id="{8F40DD31-E5D3-1949-BB4A-77B0A48B9C3C}"/>
                    </a:ext>
                  </a:extLst>
                </p:cNvPr>
                <p:cNvSpPr/>
                <p:nvPr/>
              </p:nvSpPr>
              <p:spPr>
                <a:xfrm>
                  <a:off x="4340198" y="1826549"/>
                  <a:ext cx="174612" cy="276637"/>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504" name="Rectangle 503">
                  <a:extLst>
                    <a:ext uri="{FF2B5EF4-FFF2-40B4-BE49-F238E27FC236}">
                      <a16:creationId xmlns:a16="http://schemas.microsoft.com/office/drawing/2014/main" id="{A95F48CB-8E25-8B4E-AE80-FF1A55ADD162}"/>
                    </a:ext>
                  </a:extLst>
                </p:cNvPr>
                <p:cNvSpPr/>
                <p:nvPr/>
              </p:nvSpPr>
              <p:spPr>
                <a:xfrm>
                  <a:off x="4651504" y="1826550"/>
                  <a:ext cx="174612" cy="276638"/>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sp>
            <p:nvSpPr>
              <p:cNvPr id="528" name="Oval 527">
                <a:extLst>
                  <a:ext uri="{FF2B5EF4-FFF2-40B4-BE49-F238E27FC236}">
                    <a16:creationId xmlns:a16="http://schemas.microsoft.com/office/drawing/2014/main" id="{18A4C544-1AC7-8549-9BF1-30B0708AB663}"/>
                  </a:ext>
                </a:extLst>
              </p:cNvPr>
              <p:cNvSpPr>
                <a:spLocks noChangeAspect="1"/>
              </p:cNvSpPr>
              <p:nvPr/>
            </p:nvSpPr>
            <p:spPr>
              <a:xfrm>
                <a:off x="8788782" y="5824283"/>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29" name="Oval 528">
                <a:extLst>
                  <a:ext uri="{FF2B5EF4-FFF2-40B4-BE49-F238E27FC236}">
                    <a16:creationId xmlns:a16="http://schemas.microsoft.com/office/drawing/2014/main" id="{5EC38BF4-30F8-1543-A138-A684F818BBD9}"/>
                  </a:ext>
                </a:extLst>
              </p:cNvPr>
              <p:cNvSpPr>
                <a:spLocks noChangeAspect="1"/>
              </p:cNvSpPr>
              <p:nvPr/>
            </p:nvSpPr>
            <p:spPr>
              <a:xfrm>
                <a:off x="8782340" y="4720793"/>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grpSp>
      <p:graphicFrame>
        <p:nvGraphicFramePr>
          <p:cNvPr id="531" name="Table 530">
            <a:extLst>
              <a:ext uri="{FF2B5EF4-FFF2-40B4-BE49-F238E27FC236}">
                <a16:creationId xmlns:a16="http://schemas.microsoft.com/office/drawing/2014/main" id="{1229032C-D001-F644-92AC-B94E443D54F6}"/>
              </a:ext>
            </a:extLst>
          </p:cNvPr>
          <p:cNvGraphicFramePr>
            <a:graphicFrameLocks noGrp="1"/>
          </p:cNvGraphicFramePr>
          <p:nvPr/>
        </p:nvGraphicFramePr>
        <p:xfrm>
          <a:off x="5082745" y="4275721"/>
          <a:ext cx="1513531" cy="1348330"/>
        </p:xfrm>
        <a:graphic>
          <a:graphicData uri="http://schemas.openxmlformats.org/drawingml/2006/table">
            <a:tbl>
              <a:tblPr firstRow="1" bandRow="1">
                <a:tableStyleId>{2D5ABB26-0587-4C30-8999-92F81FD0307C}</a:tableStyleId>
              </a:tblPr>
              <a:tblGrid>
                <a:gridCol w="1513531">
                  <a:extLst>
                    <a:ext uri="{9D8B030D-6E8A-4147-A177-3AD203B41FA5}">
                      <a16:colId xmlns:a16="http://schemas.microsoft.com/office/drawing/2014/main" val="3411314267"/>
                    </a:ext>
                  </a:extLst>
                </a:gridCol>
              </a:tblGrid>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9564133"/>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F5CC"/>
                    </a:solidFill>
                  </a:tcPr>
                </a:tc>
                <a:extLst>
                  <a:ext uri="{0D108BD9-81ED-4DB2-BD59-A6C34878D82A}">
                    <a16:rowId xmlns:a16="http://schemas.microsoft.com/office/drawing/2014/main" val="2610732602"/>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CDFFF"/>
                    </a:solidFill>
                  </a:tcPr>
                </a:tc>
                <a:extLst>
                  <a:ext uri="{0D108BD9-81ED-4DB2-BD59-A6C34878D82A}">
                    <a16:rowId xmlns:a16="http://schemas.microsoft.com/office/drawing/2014/main" val="1245392560"/>
                  </a:ext>
                </a:extLst>
              </a:tr>
              <a:tr h="269666">
                <a:tc>
                  <a:txBody>
                    <a:bodyPr/>
                    <a:lstStyle/>
                    <a:p>
                      <a:r>
                        <a:rPr lang="en-US" sz="1400" b="0" dirty="0">
                          <a:latin typeface="Courier New" panose="02070309020205020404" pitchFamily="49" charset="0"/>
                          <a:cs typeface="Courier New" panose="02070309020205020404" pitchFamily="49" charset="0"/>
                        </a:rPr>
                        <a:t> ACT/PRE/PRE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8D4AA"/>
                    </a:solidFill>
                  </a:tcPr>
                </a:tc>
                <a:extLst>
                  <a:ext uri="{0D108BD9-81ED-4DB2-BD59-A6C34878D82A}">
                    <a16:rowId xmlns:a16="http://schemas.microsoft.com/office/drawing/2014/main" val="2074523024"/>
                  </a:ext>
                </a:extLst>
              </a:tr>
              <a:tr h="269666">
                <a:tc>
                  <a:txBody>
                    <a:bodyPr/>
                    <a:lstStyle/>
                    <a:p>
                      <a:r>
                        <a:rPr lang="en-US" sz="1400" b="0" dirty="0">
                          <a:latin typeface="Courier New" panose="02070309020205020404" pitchFamily="49" charset="0"/>
                          <a:cs typeface="Courier New" panose="02070309020205020404" pitchFamily="49" charset="0"/>
                        </a:rPr>
                        <a:t> done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5727766"/>
                  </a:ext>
                </a:extLst>
              </a:tr>
            </a:tbl>
          </a:graphicData>
        </a:graphic>
      </p:graphicFrame>
      <p:cxnSp>
        <p:nvCxnSpPr>
          <p:cNvPr id="533" name="Straight Connector 532">
            <a:extLst>
              <a:ext uri="{FF2B5EF4-FFF2-40B4-BE49-F238E27FC236}">
                <a16:creationId xmlns:a16="http://schemas.microsoft.com/office/drawing/2014/main" id="{9F194B97-A4A4-1F4A-A3A1-1A1C65904476}"/>
              </a:ext>
            </a:extLst>
          </p:cNvPr>
          <p:cNvCxnSpPr/>
          <p:nvPr/>
        </p:nvCxnSpPr>
        <p:spPr>
          <a:xfrm>
            <a:off x="129785" y="3596854"/>
            <a:ext cx="888442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5" name="Group 534">
            <a:extLst>
              <a:ext uri="{FF2B5EF4-FFF2-40B4-BE49-F238E27FC236}">
                <a16:creationId xmlns:a16="http://schemas.microsoft.com/office/drawing/2014/main" id="{96685389-20B3-8146-B6CF-E569C240BE1C}"/>
              </a:ext>
            </a:extLst>
          </p:cNvPr>
          <p:cNvGrpSpPr/>
          <p:nvPr/>
        </p:nvGrpSpPr>
        <p:grpSpPr>
          <a:xfrm>
            <a:off x="2307434" y="931164"/>
            <a:ext cx="1931355" cy="2049796"/>
            <a:chOff x="2307434" y="1557252"/>
            <a:chExt cx="1931355" cy="2049796"/>
          </a:xfrm>
        </p:grpSpPr>
        <p:grpSp>
          <p:nvGrpSpPr>
            <p:cNvPr id="416" name="Group 415">
              <a:extLst>
                <a:ext uri="{FF2B5EF4-FFF2-40B4-BE49-F238E27FC236}">
                  <a16:creationId xmlns:a16="http://schemas.microsoft.com/office/drawing/2014/main" id="{D06BFF73-B8EA-3D47-ADEB-7CFAD8555C79}"/>
                </a:ext>
              </a:extLst>
            </p:cNvPr>
            <p:cNvGrpSpPr/>
            <p:nvPr/>
          </p:nvGrpSpPr>
          <p:grpSpPr>
            <a:xfrm>
              <a:off x="2645694" y="1557252"/>
              <a:ext cx="1593095" cy="2049796"/>
              <a:chOff x="2740810" y="1974313"/>
              <a:chExt cx="1593095" cy="2049796"/>
            </a:xfrm>
          </p:grpSpPr>
          <p:grpSp>
            <p:nvGrpSpPr>
              <p:cNvPr id="414" name="Group 413">
                <a:extLst>
                  <a:ext uri="{FF2B5EF4-FFF2-40B4-BE49-F238E27FC236}">
                    <a16:creationId xmlns:a16="http://schemas.microsoft.com/office/drawing/2014/main" id="{8D26F9AA-55CA-5743-8D81-55784DD770A5}"/>
                  </a:ext>
                </a:extLst>
              </p:cNvPr>
              <p:cNvGrpSpPr/>
              <p:nvPr/>
            </p:nvGrpSpPr>
            <p:grpSpPr>
              <a:xfrm>
                <a:off x="2755612" y="2475443"/>
                <a:ext cx="1578293" cy="1548666"/>
                <a:chOff x="3211452" y="2874384"/>
                <a:chExt cx="1578293" cy="1548666"/>
              </a:xfrm>
            </p:grpSpPr>
            <p:sp>
              <p:nvSpPr>
                <p:cNvPr id="379" name="Rounded Rectangle 378">
                  <a:extLst>
                    <a:ext uri="{FF2B5EF4-FFF2-40B4-BE49-F238E27FC236}">
                      <a16:creationId xmlns:a16="http://schemas.microsoft.com/office/drawing/2014/main" id="{2E7BFECB-70FA-7F47-80F2-805C0314D392}"/>
                    </a:ext>
                  </a:extLst>
                </p:cNvPr>
                <p:cNvSpPr/>
                <p:nvPr/>
              </p:nvSpPr>
              <p:spPr>
                <a:xfrm>
                  <a:off x="3211452" y="2874384"/>
                  <a:ext cx="1466613" cy="1204068"/>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408" name="Group 407">
                  <a:extLst>
                    <a:ext uri="{FF2B5EF4-FFF2-40B4-BE49-F238E27FC236}">
                      <a16:creationId xmlns:a16="http://schemas.microsoft.com/office/drawing/2014/main" id="{A14FF517-2E12-FC47-882D-2E8C59A93BBB}"/>
                    </a:ext>
                  </a:extLst>
                </p:cNvPr>
                <p:cNvGrpSpPr/>
                <p:nvPr/>
              </p:nvGrpSpPr>
              <p:grpSpPr>
                <a:xfrm>
                  <a:off x="3412005" y="3198852"/>
                  <a:ext cx="1161942" cy="528322"/>
                  <a:chOff x="3412005" y="3198852"/>
                  <a:chExt cx="1161942" cy="528322"/>
                </a:xfrm>
              </p:grpSpPr>
              <p:grpSp>
                <p:nvGrpSpPr>
                  <p:cNvPr id="381" name="Group 380">
                    <a:extLst>
                      <a:ext uri="{FF2B5EF4-FFF2-40B4-BE49-F238E27FC236}">
                        <a16:creationId xmlns:a16="http://schemas.microsoft.com/office/drawing/2014/main" id="{2E0EFF5E-6202-DA47-8AD7-65046C1735C1}"/>
                      </a:ext>
                    </a:extLst>
                  </p:cNvPr>
                  <p:cNvGrpSpPr/>
                  <p:nvPr/>
                </p:nvGrpSpPr>
                <p:grpSpPr>
                  <a:xfrm>
                    <a:off x="3412005" y="3198852"/>
                    <a:ext cx="1128558" cy="528322"/>
                    <a:chOff x="1332999" y="4174190"/>
                    <a:chExt cx="1175252" cy="550180"/>
                  </a:xfrm>
                </p:grpSpPr>
                <p:grpSp>
                  <p:nvGrpSpPr>
                    <p:cNvPr id="383" name="Group 382">
                      <a:extLst>
                        <a:ext uri="{FF2B5EF4-FFF2-40B4-BE49-F238E27FC236}">
                          <a16:creationId xmlns:a16="http://schemas.microsoft.com/office/drawing/2014/main" id="{90112E02-8E4D-764B-81E5-B5AE43416020}"/>
                        </a:ext>
                      </a:extLst>
                    </p:cNvPr>
                    <p:cNvGrpSpPr/>
                    <p:nvPr/>
                  </p:nvGrpSpPr>
                  <p:grpSpPr>
                    <a:xfrm>
                      <a:off x="2147787" y="4431167"/>
                      <a:ext cx="360464" cy="69048"/>
                      <a:chOff x="4793112" y="4167661"/>
                      <a:chExt cx="360464" cy="69048"/>
                    </a:xfrm>
                  </p:grpSpPr>
                  <p:cxnSp>
                    <p:nvCxnSpPr>
                      <p:cNvPr id="394" name="Straight Connector 393">
                        <a:extLst>
                          <a:ext uri="{FF2B5EF4-FFF2-40B4-BE49-F238E27FC236}">
                            <a16:creationId xmlns:a16="http://schemas.microsoft.com/office/drawing/2014/main" id="{0F5DE70C-DCDB-9047-8B2D-0972443A5BD8}"/>
                          </a:ext>
                        </a:extLst>
                      </p:cNvPr>
                      <p:cNvCxnSpPr/>
                      <p:nvPr/>
                    </p:nvCxnSpPr>
                    <p:spPr>
                      <a:xfrm flipH="1">
                        <a:off x="4793112" y="4202185"/>
                        <a:ext cx="345242" cy="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5" name="Flowchart: Connector 11">
                        <a:extLst>
                          <a:ext uri="{FF2B5EF4-FFF2-40B4-BE49-F238E27FC236}">
                            <a16:creationId xmlns:a16="http://schemas.microsoft.com/office/drawing/2014/main" id="{2632382D-A056-FD43-AD2C-A7F8EA1831BF}"/>
                          </a:ext>
                        </a:extLst>
                      </p:cNvPr>
                      <p:cNvSpPr/>
                      <p:nvPr/>
                    </p:nvSpPr>
                    <p:spPr>
                      <a:xfrm>
                        <a:off x="5084528" y="4167661"/>
                        <a:ext cx="69048"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384" name="Group 383">
                      <a:extLst>
                        <a:ext uri="{FF2B5EF4-FFF2-40B4-BE49-F238E27FC236}">
                          <a16:creationId xmlns:a16="http://schemas.microsoft.com/office/drawing/2014/main" id="{DC6B394D-4AC6-4D4B-9472-BE87C07F22F8}"/>
                        </a:ext>
                      </a:extLst>
                    </p:cNvPr>
                    <p:cNvGrpSpPr/>
                    <p:nvPr/>
                  </p:nvGrpSpPr>
                  <p:grpSpPr>
                    <a:xfrm>
                      <a:off x="1333740" y="4250347"/>
                      <a:ext cx="414294" cy="69048"/>
                      <a:chOff x="3838217" y="3992220"/>
                      <a:chExt cx="414294" cy="69048"/>
                    </a:xfrm>
                  </p:grpSpPr>
                  <p:cxnSp>
                    <p:nvCxnSpPr>
                      <p:cNvPr id="392" name="Straight Connector 391">
                        <a:extLst>
                          <a:ext uri="{FF2B5EF4-FFF2-40B4-BE49-F238E27FC236}">
                            <a16:creationId xmlns:a16="http://schemas.microsoft.com/office/drawing/2014/main" id="{7430DEA5-979B-1E4D-8B44-1B147801909E}"/>
                          </a:ext>
                        </a:extLst>
                      </p:cNvPr>
                      <p:cNvCxnSpPr/>
                      <p:nvPr/>
                    </p:nvCxnSpPr>
                    <p:spPr>
                      <a:xfrm flipH="1">
                        <a:off x="3907266" y="4026731"/>
                        <a:ext cx="345245" cy="0"/>
                      </a:xfrm>
                      <a:prstGeom prst="line">
                        <a:avLst/>
                      </a:prstGeom>
                      <a:solidFill>
                        <a:schemeClr val="tx1"/>
                      </a:solidFill>
                      <a:ln w="12700" cap="flat" cmpd="sng" algn="ctr">
                        <a:solidFill>
                          <a:schemeClr val="tx1"/>
                        </a:solidFill>
                        <a:prstDash val="solid"/>
                      </a:ln>
                      <a:effectLst/>
                    </p:spPr>
                  </p:cxnSp>
                  <p:sp>
                    <p:nvSpPr>
                      <p:cNvPr id="393" name="Flowchart: Connector 8">
                        <a:extLst>
                          <a:ext uri="{FF2B5EF4-FFF2-40B4-BE49-F238E27FC236}">
                            <a16:creationId xmlns:a16="http://schemas.microsoft.com/office/drawing/2014/main" id="{E95AB8CB-F0A3-7D42-88D4-8FD7C5BFF50F}"/>
                          </a:ext>
                        </a:extLst>
                      </p:cNvPr>
                      <p:cNvSpPr/>
                      <p:nvPr/>
                    </p:nvSpPr>
                    <p:spPr>
                      <a:xfrm>
                        <a:off x="3838217" y="3992220"/>
                        <a:ext cx="69049"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385" name="Group 384">
                      <a:extLst>
                        <a:ext uri="{FF2B5EF4-FFF2-40B4-BE49-F238E27FC236}">
                          <a16:creationId xmlns:a16="http://schemas.microsoft.com/office/drawing/2014/main" id="{1C6DFE12-5613-F64E-9744-3B5530C3E624}"/>
                        </a:ext>
                      </a:extLst>
                    </p:cNvPr>
                    <p:cNvGrpSpPr/>
                    <p:nvPr/>
                  </p:nvGrpSpPr>
                  <p:grpSpPr>
                    <a:xfrm>
                      <a:off x="1341169" y="4431167"/>
                      <a:ext cx="406864" cy="69048"/>
                      <a:chOff x="3845646" y="4269682"/>
                      <a:chExt cx="406864" cy="69048"/>
                    </a:xfrm>
                  </p:grpSpPr>
                  <p:cxnSp>
                    <p:nvCxnSpPr>
                      <p:cNvPr id="390" name="Straight Connector 389">
                        <a:extLst>
                          <a:ext uri="{FF2B5EF4-FFF2-40B4-BE49-F238E27FC236}">
                            <a16:creationId xmlns:a16="http://schemas.microsoft.com/office/drawing/2014/main" id="{5923A7B9-B94E-A848-A136-F6DE99FC773A}"/>
                          </a:ext>
                        </a:extLst>
                      </p:cNvPr>
                      <p:cNvCxnSpPr/>
                      <p:nvPr/>
                    </p:nvCxnSpPr>
                    <p:spPr>
                      <a:xfrm flipH="1">
                        <a:off x="3907266" y="4304207"/>
                        <a:ext cx="345244" cy="0"/>
                      </a:xfrm>
                      <a:prstGeom prst="line">
                        <a:avLst/>
                      </a:prstGeom>
                      <a:solidFill>
                        <a:schemeClr val="tx1"/>
                      </a:solidFill>
                      <a:ln w="12700" cap="flat" cmpd="sng" algn="ctr">
                        <a:solidFill>
                          <a:schemeClr val="tx1"/>
                        </a:solidFill>
                        <a:prstDash val="solid"/>
                      </a:ln>
                      <a:effectLst/>
                    </p:spPr>
                  </p:cxnSp>
                  <p:sp>
                    <p:nvSpPr>
                      <p:cNvPr id="391" name="Flowchart: Connector 9">
                        <a:extLst>
                          <a:ext uri="{FF2B5EF4-FFF2-40B4-BE49-F238E27FC236}">
                            <a16:creationId xmlns:a16="http://schemas.microsoft.com/office/drawing/2014/main" id="{4B77B613-2F03-6E4A-AD34-B8504D238286}"/>
                          </a:ext>
                        </a:extLst>
                      </p:cNvPr>
                      <p:cNvSpPr/>
                      <p:nvPr/>
                    </p:nvSpPr>
                    <p:spPr>
                      <a:xfrm>
                        <a:off x="3845646" y="4269682"/>
                        <a:ext cx="69049"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386" name="Group 385">
                      <a:extLst>
                        <a:ext uri="{FF2B5EF4-FFF2-40B4-BE49-F238E27FC236}">
                          <a16:creationId xmlns:a16="http://schemas.microsoft.com/office/drawing/2014/main" id="{C0A2E64F-6546-F042-811A-622AC14A99B1}"/>
                        </a:ext>
                      </a:extLst>
                    </p:cNvPr>
                    <p:cNvGrpSpPr/>
                    <p:nvPr/>
                  </p:nvGrpSpPr>
                  <p:grpSpPr>
                    <a:xfrm>
                      <a:off x="1332999" y="4593843"/>
                      <a:ext cx="390964" cy="69048"/>
                      <a:chOff x="3845645" y="4571954"/>
                      <a:chExt cx="390964" cy="69048"/>
                    </a:xfrm>
                  </p:grpSpPr>
                  <p:sp>
                    <p:nvSpPr>
                      <p:cNvPr id="388" name="Flowchart: Connector 9">
                        <a:extLst>
                          <a:ext uri="{FF2B5EF4-FFF2-40B4-BE49-F238E27FC236}">
                            <a16:creationId xmlns:a16="http://schemas.microsoft.com/office/drawing/2014/main" id="{CFB88838-9CFC-BE4E-998E-9F66DC098730}"/>
                          </a:ext>
                        </a:extLst>
                      </p:cNvPr>
                      <p:cNvSpPr/>
                      <p:nvPr/>
                    </p:nvSpPr>
                    <p:spPr>
                      <a:xfrm>
                        <a:off x="3845645" y="4571954"/>
                        <a:ext cx="69047"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cxnSp>
                    <p:nvCxnSpPr>
                      <p:cNvPr id="389" name="Straight Connector 388">
                        <a:extLst>
                          <a:ext uri="{FF2B5EF4-FFF2-40B4-BE49-F238E27FC236}">
                            <a16:creationId xmlns:a16="http://schemas.microsoft.com/office/drawing/2014/main" id="{38D784D0-9C48-EA4C-9B1D-0EDF227F3BAE}"/>
                          </a:ext>
                        </a:extLst>
                      </p:cNvPr>
                      <p:cNvCxnSpPr/>
                      <p:nvPr/>
                    </p:nvCxnSpPr>
                    <p:spPr>
                      <a:xfrm flipH="1">
                        <a:off x="3891367" y="4615548"/>
                        <a:ext cx="345242" cy="0"/>
                      </a:xfrm>
                      <a:prstGeom prst="line">
                        <a:avLst/>
                      </a:prstGeom>
                      <a:solidFill>
                        <a:schemeClr val="tx1"/>
                      </a:solidFill>
                      <a:ln w="12700" cap="flat" cmpd="sng" algn="ctr">
                        <a:solidFill>
                          <a:schemeClr val="tx1"/>
                        </a:solidFill>
                        <a:prstDash val="solid"/>
                      </a:ln>
                      <a:effectLst/>
                    </p:spPr>
                  </p:cxnSp>
                </p:grpSp>
                <p:sp>
                  <p:nvSpPr>
                    <p:cNvPr id="387" name="Oval 386">
                      <a:extLst>
                        <a:ext uri="{FF2B5EF4-FFF2-40B4-BE49-F238E27FC236}">
                          <a16:creationId xmlns:a16="http://schemas.microsoft.com/office/drawing/2014/main" id="{B9309423-001F-EC4B-A985-B4DEBFFAD982}"/>
                        </a:ext>
                      </a:extLst>
                    </p:cNvPr>
                    <p:cNvSpPr>
                      <a:spLocks noChangeAspect="1"/>
                    </p:cNvSpPr>
                    <p:nvPr/>
                  </p:nvSpPr>
                  <p:spPr>
                    <a:xfrm>
                      <a:off x="1650303" y="4174190"/>
                      <a:ext cx="550179" cy="550180"/>
                    </a:xfrm>
                    <a:prstGeom prst="ellipse">
                      <a:avLst/>
                    </a:prstGeom>
                    <a:solidFill>
                      <a:srgbClr val="D3DBD5"/>
                    </a:solidFill>
                    <a:ln w="127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US" sz="2022"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sp>
                <p:nvSpPr>
                  <p:cNvPr id="382" name="TextBox 381">
                    <a:extLst>
                      <a:ext uri="{FF2B5EF4-FFF2-40B4-BE49-F238E27FC236}">
                        <a16:creationId xmlns:a16="http://schemas.microsoft.com/office/drawing/2014/main" id="{0169CB78-9A64-3943-AAF8-0F621B786CF9}"/>
                      </a:ext>
                    </a:extLst>
                  </p:cNvPr>
                  <p:cNvSpPr txBox="1"/>
                  <p:nvPr/>
                </p:nvSpPr>
                <p:spPr>
                  <a:xfrm>
                    <a:off x="3694179" y="3310909"/>
                    <a:ext cx="879768" cy="3294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41"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MAJ</a:t>
                    </a:r>
                  </a:p>
                </p:txBody>
              </p:sp>
            </p:grpSp>
            <p:sp>
              <p:nvSpPr>
                <p:cNvPr id="396" name="Rectangle 395">
                  <a:extLst>
                    <a:ext uri="{FF2B5EF4-FFF2-40B4-BE49-F238E27FC236}">
                      <a16:creationId xmlns:a16="http://schemas.microsoft.com/office/drawing/2014/main" id="{253C3A41-5E8D-9945-B93A-5F07E7684541}"/>
                    </a:ext>
                  </a:extLst>
                </p:cNvPr>
                <p:cNvSpPr/>
                <p:nvPr/>
              </p:nvSpPr>
              <p:spPr>
                <a:xfrm>
                  <a:off x="3226497" y="4084496"/>
                  <a:ext cx="156324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rPr>
                    <a:t>MAJ/NOT logic</a:t>
                  </a:r>
                </a:p>
              </p:txBody>
            </p:sp>
          </p:grpSp>
          <p:sp>
            <p:nvSpPr>
              <p:cNvPr id="415" name="Rectangle 414">
                <a:extLst>
                  <a:ext uri="{FF2B5EF4-FFF2-40B4-BE49-F238E27FC236}">
                    <a16:creationId xmlns:a16="http://schemas.microsoft.com/office/drawing/2014/main" id="{D2DF1CC8-CF8C-4941-8135-FD7570C97FD7}"/>
                  </a:ext>
                </a:extLst>
              </p:cNvPr>
              <p:cNvSpPr/>
              <p:nvPr/>
            </p:nvSpPr>
            <p:spPr>
              <a:xfrm>
                <a:off x="2740810" y="1974313"/>
                <a:ext cx="153369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rPr>
                  <a:t>Step 1: Generate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rPr>
                  <a:t>MAJ logic</a:t>
                </a:r>
              </a:p>
            </p:txBody>
          </p:sp>
        </p:grpSp>
        <p:sp>
          <p:nvSpPr>
            <p:cNvPr id="534" name="Right Arrow 533">
              <a:extLst>
                <a:ext uri="{FF2B5EF4-FFF2-40B4-BE49-F238E27FC236}">
                  <a16:creationId xmlns:a16="http://schemas.microsoft.com/office/drawing/2014/main" id="{444D3331-2F50-DA42-AB1E-B39351D5CBEF}"/>
                </a:ext>
              </a:extLst>
            </p:cNvPr>
            <p:cNvSpPr/>
            <p:nvPr/>
          </p:nvSpPr>
          <p:spPr>
            <a:xfrm>
              <a:off x="2307434" y="2619261"/>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EF9D8263-4725-9041-8503-14C3B104646A}"/>
                  </a:ext>
                </a:extLst>
              </p:cNvPr>
              <p:cNvSpPr/>
              <p:nvPr/>
            </p:nvSpPr>
            <p:spPr>
              <a:xfrm>
                <a:off x="4548574" y="3029879"/>
                <a:ext cx="155968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6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𝜇</m:t>
                    </m:r>
                  </m:oMath>
                </a14:m>
                <a:r>
                  <a:rPr kumimoji="0" lang="en-US" sz="16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Program</a:t>
                </a:r>
              </a:p>
            </p:txBody>
          </p:sp>
        </mc:Choice>
        <mc:Fallback xmlns="">
          <p:sp>
            <p:nvSpPr>
              <p:cNvPr id="156" name="Rectangle 155">
                <a:extLst>
                  <a:ext uri="{FF2B5EF4-FFF2-40B4-BE49-F238E27FC236}">
                    <a16:creationId xmlns:a16="http://schemas.microsoft.com/office/drawing/2014/main" id="{EF9D8263-4725-9041-8503-14C3B104646A}"/>
                  </a:ext>
                </a:extLst>
              </p:cNvPr>
              <p:cNvSpPr>
                <a:spLocks noRot="1" noChangeAspect="1" noMove="1" noResize="1" noEditPoints="1" noAdjustHandles="1" noChangeArrowheads="1" noChangeShapeType="1" noTextEdit="1"/>
              </p:cNvSpPr>
              <p:nvPr/>
            </p:nvSpPr>
            <p:spPr>
              <a:xfrm>
                <a:off x="4548574" y="3029879"/>
                <a:ext cx="1559686" cy="338554"/>
              </a:xfrm>
              <a:prstGeom prst="rect">
                <a:avLst/>
              </a:prstGeom>
              <a:blipFill>
                <a:blip r:embed="rId4"/>
                <a:stretch>
                  <a:fillRect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13" name="Table 312">
                <a:extLst>
                  <a:ext uri="{FF2B5EF4-FFF2-40B4-BE49-F238E27FC236}">
                    <a16:creationId xmlns:a16="http://schemas.microsoft.com/office/drawing/2014/main" id="{D0429E05-B3ED-384C-BF0B-8DDE60CBE7F0}"/>
                  </a:ext>
                </a:extLst>
              </p:cNvPr>
              <p:cNvGraphicFramePr>
                <a:graphicFrameLocks noGrp="1"/>
              </p:cNvGraphicFramePr>
              <p:nvPr/>
            </p:nvGraphicFramePr>
            <p:xfrm>
              <a:off x="6446659" y="1583134"/>
              <a:ext cx="2479168" cy="574158"/>
            </p:xfrm>
            <a:graphic>
              <a:graphicData uri="http://schemas.openxmlformats.org/drawingml/2006/table">
                <a:tbl>
                  <a:tblPr firstRow="1" bandRow="1">
                    <a:tableStyleId>{5940675A-B579-460E-94D1-54222C63F5DA}</a:tableStyleId>
                  </a:tblPr>
                  <a:tblGrid>
                    <a:gridCol w="1233238">
                      <a:extLst>
                        <a:ext uri="{9D8B030D-6E8A-4147-A177-3AD203B41FA5}">
                          <a16:colId xmlns:a16="http://schemas.microsoft.com/office/drawing/2014/main" val="2789733682"/>
                        </a:ext>
                      </a:extLst>
                    </a:gridCol>
                    <a:gridCol w="1245930">
                      <a:extLst>
                        <a:ext uri="{9D8B030D-6E8A-4147-A177-3AD203B41FA5}">
                          <a16:colId xmlns:a16="http://schemas.microsoft.com/office/drawing/2014/main" val="2094255041"/>
                        </a:ext>
                      </a:extLst>
                    </a:gridCol>
                  </a:tblGrid>
                  <a:tr h="287079">
                    <a:tc>
                      <a:txBody>
                        <a:bodyPr/>
                        <a:lstStyle/>
                        <a:p>
                          <a:pPr algn="ctr"/>
                          <a14:m>
                            <m:oMathPara xmlns:m="http://schemas.openxmlformats.org/officeDocument/2006/math">
                              <m:oMathParaPr>
                                <m:jc m:val="centerGroup"/>
                              </m:oMathParaPr>
                              <m:oMath xmlns:m="http://schemas.openxmlformats.org/officeDocument/2006/math">
                                <m:r>
                                  <a:rPr lang="en-US" sz="1300" b="0" i="1" smtClean="0">
                                    <a:solidFill>
                                      <a:sysClr val="windowText" lastClr="000000"/>
                                    </a:solidFill>
                                    <a:latin typeface="Cambria Math" panose="02040503050406030204" pitchFamily="18" charset="0"/>
                                    <a:ea typeface="Cambria Math" panose="02040503050406030204" pitchFamily="18" charset="0"/>
                                  </a:rPr>
                                  <m:t>𝜇</m:t>
                                </m:r>
                                <m:r>
                                  <a:rPr lang="en-US" sz="1300" b="0" i="1" smtClean="0">
                                    <a:solidFill>
                                      <a:sysClr val="windowText" lastClr="000000"/>
                                    </a:solidFill>
                                    <a:latin typeface="Cambria Math" panose="02040503050406030204" pitchFamily="18" charset="0"/>
                                    <a:ea typeface="Cambria Math" panose="02040503050406030204" pitchFamily="18" charset="0"/>
                                  </a:rPr>
                                  <m:t>𝑃𝑟𝑜𝑔𝑟𝑎𝑚</m:t>
                                </m:r>
                              </m:oMath>
                            </m:oMathPara>
                          </a14:m>
                          <a:endParaRPr lang="en-US" sz="1300" b="0" dirty="0"/>
                        </a:p>
                      </a:txBody>
                      <a:tcPr marL="121921" marR="121921" marT="0" marB="0">
                        <a:lnL w="12700" cmpd="sng">
                          <a:noFill/>
                        </a:lnL>
                        <a:lnT w="12700" cmpd="sng">
                          <a:noFill/>
                        </a:lnT>
                        <a:solidFill>
                          <a:schemeClr val="bg1"/>
                        </a:solidFill>
                      </a:tcPr>
                    </a:tc>
                    <a:tc>
                      <a:txBody>
                        <a:bodyPr/>
                        <a:lstStyle/>
                        <a:p>
                          <a:pPr algn="ctr"/>
                          <a:endParaRPr lang="en-US" sz="1300" dirty="0"/>
                        </a:p>
                      </a:txBody>
                      <a:tcPr marL="121921" marR="121921" marT="0" marB="0">
                        <a:lnR w="12700" cmpd="sng">
                          <a:noFill/>
                        </a:lnR>
                        <a:lnT w="12700" cmpd="sng">
                          <a:noFill/>
                        </a:lnT>
                        <a:solidFill>
                          <a:schemeClr val="bg1"/>
                        </a:solidFill>
                      </a:tcPr>
                    </a:tc>
                    <a:extLst>
                      <a:ext uri="{0D108BD9-81ED-4DB2-BD59-A6C34878D82A}">
                        <a16:rowId xmlns:a16="http://schemas.microsoft.com/office/drawing/2014/main" val="434241827"/>
                      </a:ext>
                    </a:extLst>
                  </a:tr>
                  <a:tr h="287079">
                    <a:tc>
                      <a:txBody>
                        <a:bodyPr/>
                        <a:lstStyle/>
                        <a:p>
                          <a:pPr algn="ctr"/>
                          <a14:m>
                            <m:oMathPara xmlns:m="http://schemas.openxmlformats.org/officeDocument/2006/math">
                              <m:oMathParaPr>
                                <m:jc m:val="centerGroup"/>
                              </m:oMathParaPr>
                              <m:oMath xmlns:m="http://schemas.openxmlformats.org/officeDocument/2006/math">
                                <m:r>
                                  <a:rPr lang="en-US" sz="1300" b="0" i="1" smtClean="0">
                                    <a:solidFill>
                                      <a:srgbClr val="C00000"/>
                                    </a:solidFill>
                                    <a:latin typeface="Cambria Math" panose="02040503050406030204" pitchFamily="18" charset="0"/>
                                    <a:ea typeface="Cambria Math" panose="02040503050406030204" pitchFamily="18" charset="0"/>
                                  </a:rPr>
                                  <m:t>𝜇</m:t>
                                </m:r>
                                <m:r>
                                  <a:rPr lang="en-US" sz="1300" b="0" i="1" smtClean="0">
                                    <a:solidFill>
                                      <a:srgbClr val="C00000"/>
                                    </a:solidFill>
                                    <a:latin typeface="Cambria Math" panose="02040503050406030204" pitchFamily="18" charset="0"/>
                                    <a:ea typeface="Cambria Math" panose="02040503050406030204" pitchFamily="18" charset="0"/>
                                  </a:rPr>
                                  <m:t>𝑃𝑟𝑜𝑔𝑟𝑎𝑚</m:t>
                                </m:r>
                              </m:oMath>
                            </m:oMathPara>
                          </a14:m>
                          <a:endParaRPr lang="en-US" sz="1300" b="0" dirty="0">
                            <a:solidFill>
                              <a:srgbClr val="C00000"/>
                            </a:solidFill>
                          </a:endParaRPr>
                        </a:p>
                      </a:txBody>
                      <a:tcPr marL="121921" marR="121921" marT="0" marB="0">
                        <a:lnL w="12700" cmpd="sng">
                          <a:noFill/>
                        </a:lnL>
                        <a:lnB w="12700" cmpd="sng">
                          <a:noFill/>
                        </a:lnB>
                        <a:solidFill>
                          <a:srgbClr val="FFBFBF">
                            <a:alpha val="20000"/>
                          </a:srgbClr>
                        </a:solidFill>
                      </a:tcPr>
                    </a:tc>
                    <a:tc>
                      <a:txBody>
                        <a:bodyPr/>
                        <a:lstStyle/>
                        <a:p>
                          <a:pPr algn="ctr"/>
                          <a:endParaRPr lang="en-US" sz="1300" dirty="0"/>
                        </a:p>
                      </a:txBody>
                      <a:tcPr marL="121921" marR="121921" marT="0" marB="0">
                        <a:lnR w="12700" cmpd="sng">
                          <a:noFill/>
                        </a:lnR>
                        <a:lnB w="12700" cmpd="sng">
                          <a:noFill/>
                        </a:lnB>
                        <a:solidFill>
                          <a:srgbClr val="FFBFBF">
                            <a:alpha val="20000"/>
                          </a:srgbClr>
                        </a:solidFill>
                      </a:tcPr>
                    </a:tc>
                    <a:extLst>
                      <a:ext uri="{0D108BD9-81ED-4DB2-BD59-A6C34878D82A}">
                        <a16:rowId xmlns:a16="http://schemas.microsoft.com/office/drawing/2014/main" val="879152306"/>
                      </a:ext>
                    </a:extLst>
                  </a:tr>
                </a:tbl>
              </a:graphicData>
            </a:graphic>
          </p:graphicFrame>
        </mc:Choice>
        <mc:Fallback xmlns="">
          <p:graphicFrame>
            <p:nvGraphicFramePr>
              <p:cNvPr id="313" name="Table 312">
                <a:extLst>
                  <a:ext uri="{FF2B5EF4-FFF2-40B4-BE49-F238E27FC236}">
                    <a16:creationId xmlns:a16="http://schemas.microsoft.com/office/drawing/2014/main" id="{D0429E05-B3ED-384C-BF0B-8DDE60CBE7F0}"/>
                  </a:ext>
                </a:extLst>
              </p:cNvPr>
              <p:cNvGraphicFramePr>
                <a:graphicFrameLocks noGrp="1"/>
              </p:cNvGraphicFramePr>
              <p:nvPr/>
            </p:nvGraphicFramePr>
            <p:xfrm>
              <a:off x="6446659" y="1583134"/>
              <a:ext cx="2479168" cy="574158"/>
            </p:xfrm>
            <a:graphic>
              <a:graphicData uri="http://schemas.openxmlformats.org/drawingml/2006/table">
                <a:tbl>
                  <a:tblPr firstRow="1" bandRow="1">
                    <a:tableStyleId>{5940675A-B579-460E-94D1-54222C63F5DA}</a:tableStyleId>
                  </a:tblPr>
                  <a:tblGrid>
                    <a:gridCol w="1233238">
                      <a:extLst>
                        <a:ext uri="{9D8B030D-6E8A-4147-A177-3AD203B41FA5}">
                          <a16:colId xmlns:a16="http://schemas.microsoft.com/office/drawing/2014/main" val="2789733682"/>
                        </a:ext>
                      </a:extLst>
                    </a:gridCol>
                    <a:gridCol w="1245930">
                      <a:extLst>
                        <a:ext uri="{9D8B030D-6E8A-4147-A177-3AD203B41FA5}">
                          <a16:colId xmlns:a16="http://schemas.microsoft.com/office/drawing/2014/main" val="2094255041"/>
                        </a:ext>
                      </a:extLst>
                    </a:gridCol>
                  </a:tblGrid>
                  <a:tr h="287079">
                    <a:tc>
                      <a:txBody>
                        <a:bodyPr/>
                        <a:lstStyle/>
                        <a:p>
                          <a:endParaRPr lang="en-US"/>
                        </a:p>
                      </a:txBody>
                      <a:tcPr marL="121921" marR="121921" marT="0" marB="0">
                        <a:lnL w="12700" cmpd="sng">
                          <a:noFill/>
                        </a:lnL>
                        <a:lnT w="12700" cmpd="sng">
                          <a:noFill/>
                        </a:lnT>
                        <a:blipFill>
                          <a:blip r:embed="rId5"/>
                          <a:stretch>
                            <a:fillRect r="-103093" b="-104348"/>
                          </a:stretch>
                        </a:blipFill>
                      </a:tcPr>
                    </a:tc>
                    <a:tc>
                      <a:txBody>
                        <a:bodyPr/>
                        <a:lstStyle/>
                        <a:p>
                          <a:pPr algn="ctr"/>
                          <a:endParaRPr lang="en-US" sz="1300" dirty="0"/>
                        </a:p>
                      </a:txBody>
                      <a:tcPr marL="121921" marR="121921" marT="0" marB="0">
                        <a:lnR w="12700" cmpd="sng">
                          <a:noFill/>
                        </a:lnR>
                        <a:lnT w="12700" cmpd="sng">
                          <a:noFill/>
                        </a:lnT>
                        <a:solidFill>
                          <a:schemeClr val="bg1"/>
                        </a:solidFill>
                      </a:tcPr>
                    </a:tc>
                    <a:extLst>
                      <a:ext uri="{0D108BD9-81ED-4DB2-BD59-A6C34878D82A}">
                        <a16:rowId xmlns:a16="http://schemas.microsoft.com/office/drawing/2014/main" val="434241827"/>
                      </a:ext>
                    </a:extLst>
                  </a:tr>
                  <a:tr h="287079">
                    <a:tc>
                      <a:txBody>
                        <a:bodyPr/>
                        <a:lstStyle/>
                        <a:p>
                          <a:endParaRPr lang="en-US"/>
                        </a:p>
                      </a:txBody>
                      <a:tcPr marL="121921" marR="121921" marT="0" marB="0">
                        <a:lnL w="12700" cmpd="sng">
                          <a:noFill/>
                        </a:lnL>
                        <a:lnB w="12700" cmpd="sng">
                          <a:noFill/>
                        </a:lnB>
                        <a:blipFill>
                          <a:blip r:embed="rId5"/>
                          <a:stretch>
                            <a:fillRect t="-100000" r="-103093" b="-4348"/>
                          </a:stretch>
                        </a:blipFill>
                      </a:tcPr>
                    </a:tc>
                    <a:tc>
                      <a:txBody>
                        <a:bodyPr/>
                        <a:lstStyle/>
                        <a:p>
                          <a:pPr algn="ctr"/>
                          <a:endParaRPr lang="en-US" sz="1300" dirty="0"/>
                        </a:p>
                      </a:txBody>
                      <a:tcPr marL="121921" marR="121921" marT="0" marB="0">
                        <a:lnR w="12700" cmpd="sng">
                          <a:noFill/>
                        </a:lnR>
                        <a:lnB w="12700" cmpd="sng">
                          <a:noFill/>
                        </a:lnB>
                        <a:solidFill>
                          <a:srgbClr val="FFBFBF">
                            <a:alpha val="20000"/>
                          </a:srgbClr>
                        </a:solidFill>
                      </a:tcPr>
                    </a:tc>
                    <a:extLst>
                      <a:ext uri="{0D108BD9-81ED-4DB2-BD59-A6C34878D82A}">
                        <a16:rowId xmlns:a16="http://schemas.microsoft.com/office/drawing/2014/main" val="879152306"/>
                      </a:ext>
                    </a:extLst>
                  </a:tr>
                </a:tbl>
              </a:graphicData>
            </a:graphic>
          </p:graphicFrame>
        </mc:Fallback>
      </mc:AlternateContent>
      <p:grpSp>
        <p:nvGrpSpPr>
          <p:cNvPr id="536" name="Group 535">
            <a:extLst>
              <a:ext uri="{FF2B5EF4-FFF2-40B4-BE49-F238E27FC236}">
                <a16:creationId xmlns:a16="http://schemas.microsoft.com/office/drawing/2014/main" id="{2560DD54-9826-2C47-AB02-2D240A0B9D80}"/>
              </a:ext>
            </a:extLst>
          </p:cNvPr>
          <p:cNvGrpSpPr/>
          <p:nvPr/>
        </p:nvGrpSpPr>
        <p:grpSpPr>
          <a:xfrm>
            <a:off x="6427968" y="1254721"/>
            <a:ext cx="2581861" cy="876925"/>
            <a:chOff x="6398771" y="1855706"/>
            <a:chExt cx="2581861" cy="876925"/>
          </a:xfrm>
        </p:grpSpPr>
        <p:grpSp>
          <p:nvGrpSpPr>
            <p:cNvPr id="411" name="Group 410">
              <a:extLst>
                <a:ext uri="{FF2B5EF4-FFF2-40B4-BE49-F238E27FC236}">
                  <a16:creationId xmlns:a16="http://schemas.microsoft.com/office/drawing/2014/main" id="{FF418A7D-059D-6D42-81F6-DBE7E7D21647}"/>
                </a:ext>
              </a:extLst>
            </p:cNvPr>
            <p:cNvGrpSpPr/>
            <p:nvPr/>
          </p:nvGrpSpPr>
          <p:grpSpPr>
            <a:xfrm>
              <a:off x="7799060" y="2499642"/>
              <a:ext cx="981071" cy="194415"/>
              <a:chOff x="8915995" y="2957417"/>
              <a:chExt cx="981071" cy="194415"/>
            </a:xfrm>
          </p:grpSpPr>
          <p:sp>
            <p:nvSpPr>
              <p:cNvPr id="318" name="Rectangle 317">
                <a:extLst>
                  <a:ext uri="{FF2B5EF4-FFF2-40B4-BE49-F238E27FC236}">
                    <a16:creationId xmlns:a16="http://schemas.microsoft.com/office/drawing/2014/main" id="{C992AC50-DC13-E74F-88D1-7802744C36A9}"/>
                  </a:ext>
                </a:extLst>
              </p:cNvPr>
              <p:cNvSpPr/>
              <p:nvPr/>
            </p:nvSpPr>
            <p:spPr>
              <a:xfrm>
                <a:off x="8915995" y="2960414"/>
                <a:ext cx="193681" cy="18177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19" name="Rectangle 318">
                <a:extLst>
                  <a:ext uri="{FF2B5EF4-FFF2-40B4-BE49-F238E27FC236}">
                    <a16:creationId xmlns:a16="http://schemas.microsoft.com/office/drawing/2014/main" id="{D80906D0-E127-714F-9EEF-4E0EBC42F894}"/>
                  </a:ext>
                </a:extLst>
              </p:cNvPr>
              <p:cNvSpPr/>
              <p:nvPr/>
            </p:nvSpPr>
            <p:spPr>
              <a:xfrm>
                <a:off x="9115367" y="2960414"/>
                <a:ext cx="193681" cy="181779"/>
              </a:xfrm>
              <a:prstGeom prst="rect">
                <a:avLst/>
              </a:prstGeom>
              <a:solidFill>
                <a:srgbClr val="FFF5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0" name="Rectangle 319">
                <a:extLst>
                  <a:ext uri="{FF2B5EF4-FFF2-40B4-BE49-F238E27FC236}">
                    <a16:creationId xmlns:a16="http://schemas.microsoft.com/office/drawing/2014/main" id="{E73B4CC9-DBE2-9A44-A34E-CCAD535F3A01}"/>
                  </a:ext>
                </a:extLst>
              </p:cNvPr>
              <p:cNvSpPr/>
              <p:nvPr/>
            </p:nvSpPr>
            <p:spPr>
              <a:xfrm>
                <a:off x="9302399" y="2958834"/>
                <a:ext cx="193681" cy="181779"/>
              </a:xfrm>
              <a:prstGeom prst="rect">
                <a:avLst/>
              </a:prstGeom>
              <a:solidFill>
                <a:srgbClr val="CCD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1" name="Rectangle 320">
                <a:extLst>
                  <a:ext uri="{FF2B5EF4-FFF2-40B4-BE49-F238E27FC236}">
                    <a16:creationId xmlns:a16="http://schemas.microsoft.com/office/drawing/2014/main" id="{FD7D0DC0-81B9-D944-BADC-40C28F06EC59}"/>
                  </a:ext>
                </a:extLst>
              </p:cNvPr>
              <p:cNvSpPr/>
              <p:nvPr/>
            </p:nvSpPr>
            <p:spPr>
              <a:xfrm>
                <a:off x="9498287" y="2957417"/>
                <a:ext cx="193681" cy="181779"/>
              </a:xfrm>
              <a:prstGeom prst="rect">
                <a:avLst/>
              </a:prstGeom>
              <a:solidFill>
                <a:srgbClr val="A8D4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2" name="Rectangle 321">
                <a:extLst>
                  <a:ext uri="{FF2B5EF4-FFF2-40B4-BE49-F238E27FC236}">
                    <a16:creationId xmlns:a16="http://schemas.microsoft.com/office/drawing/2014/main" id="{2BB41B32-4625-3E4E-879F-E44646621104}"/>
                  </a:ext>
                </a:extLst>
              </p:cNvPr>
              <p:cNvSpPr/>
              <p:nvPr/>
            </p:nvSpPr>
            <p:spPr>
              <a:xfrm>
                <a:off x="9695138" y="2958836"/>
                <a:ext cx="193681" cy="18177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3" name="Rectangle 322">
                <a:extLst>
                  <a:ext uri="{FF2B5EF4-FFF2-40B4-BE49-F238E27FC236}">
                    <a16:creationId xmlns:a16="http://schemas.microsoft.com/office/drawing/2014/main" id="{B16A6573-C63A-604E-BCF7-11033B6B437F}"/>
                  </a:ext>
                </a:extLst>
              </p:cNvPr>
              <p:cNvSpPr/>
              <p:nvPr/>
            </p:nvSpPr>
            <p:spPr>
              <a:xfrm>
                <a:off x="8924556" y="2970053"/>
                <a:ext cx="972510" cy="1817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sp>
          <p:nvSpPr>
            <p:cNvPr id="324" name="Alternate Process 323">
              <a:extLst>
                <a:ext uri="{FF2B5EF4-FFF2-40B4-BE49-F238E27FC236}">
                  <a16:creationId xmlns:a16="http://schemas.microsoft.com/office/drawing/2014/main" id="{38133FEE-43AB-C44A-8F12-40B52477EF96}"/>
                </a:ext>
              </a:extLst>
            </p:cNvPr>
            <p:cNvSpPr/>
            <p:nvPr/>
          </p:nvSpPr>
          <p:spPr>
            <a:xfrm>
              <a:off x="6413697" y="2171484"/>
              <a:ext cx="2507323" cy="561147"/>
            </a:xfrm>
            <a:prstGeom prst="flowChartAlternateProcess">
              <a:avLst/>
            </a:prstGeom>
            <a:noFill/>
            <a:ln w="25400">
              <a:solidFill>
                <a:schemeClr val="tx1"/>
              </a:solid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348" b="1"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rPr>
              </a:br>
              <a:endParaRPr kumimoji="0" lang="en-US" sz="1348" b="1"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25" name="Rectangle 324">
                  <a:extLst>
                    <a:ext uri="{FF2B5EF4-FFF2-40B4-BE49-F238E27FC236}">
                      <a16:creationId xmlns:a16="http://schemas.microsoft.com/office/drawing/2014/main" id="{CDDEC419-1959-D94D-A13C-5010ED3DF0FC}"/>
                    </a:ext>
                  </a:extLst>
                </p:cNvPr>
                <p:cNvSpPr/>
                <p:nvPr/>
              </p:nvSpPr>
              <p:spPr>
                <a:xfrm>
                  <a:off x="6398771" y="1855706"/>
                  <a:ext cx="25818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New SIMDRAM </a:t>
                  </a:r>
                  <a14:m>
                    <m:oMath xmlns:m="http://schemas.openxmlformats.org/officeDocument/2006/math">
                      <m:r>
                        <a:rPr kumimoji="0" lang="en-US" sz="1600" b="0" i="1" u="none" strike="noStrike" kern="1200" cap="none" spc="0" normalizeH="0" baseline="0" noProof="0">
                          <a:ln>
                            <a:noFill/>
                          </a:ln>
                          <a:solidFill>
                            <a:srgbClr val="2E5597"/>
                          </a:solidFill>
                          <a:effectLst/>
                          <a:uLnTx/>
                          <a:uFillTx/>
                          <a:latin typeface="Cambria Math" panose="02040503050406030204" pitchFamily="18" charset="0"/>
                          <a:ea typeface="Cambria Math" panose="02040503050406030204" pitchFamily="18" charset="0"/>
                        </a:rPr>
                        <m:t>𝜇</m:t>
                      </m:r>
                    </m:oMath>
                  </a14:m>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Program</a:t>
                  </a:r>
                </a:p>
              </p:txBody>
            </p:sp>
          </mc:Choice>
          <mc:Fallback xmlns="">
            <p:sp>
              <p:nvSpPr>
                <p:cNvPr id="325" name="Rectangle 324">
                  <a:extLst>
                    <a:ext uri="{FF2B5EF4-FFF2-40B4-BE49-F238E27FC236}">
                      <a16:creationId xmlns:a16="http://schemas.microsoft.com/office/drawing/2014/main" id="{CDDEC419-1959-D94D-A13C-5010ED3DF0FC}"/>
                    </a:ext>
                  </a:extLst>
                </p:cNvPr>
                <p:cNvSpPr>
                  <a:spLocks noRot="1" noChangeAspect="1" noMove="1" noResize="1" noEditPoints="1" noAdjustHandles="1" noChangeArrowheads="1" noChangeShapeType="1" noTextEdit="1"/>
                </p:cNvSpPr>
                <p:nvPr/>
              </p:nvSpPr>
              <p:spPr>
                <a:xfrm>
                  <a:off x="6398771" y="1855706"/>
                  <a:ext cx="2581861" cy="338554"/>
                </a:xfrm>
                <a:prstGeom prst="rect">
                  <a:avLst/>
                </a:prstGeom>
                <a:blipFill>
                  <a:blip r:embed="rId6"/>
                  <a:stretch>
                    <a:fillRect t="-3571" b="-214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10" name="Rectangle 509">
                <a:extLst>
                  <a:ext uri="{FF2B5EF4-FFF2-40B4-BE49-F238E27FC236}">
                    <a16:creationId xmlns:a16="http://schemas.microsoft.com/office/drawing/2014/main" id="{9C6CE501-A4E7-5B41-86A1-C530B64A3437}"/>
                  </a:ext>
                </a:extLst>
              </p:cNvPr>
              <p:cNvSpPr/>
              <p:nvPr/>
            </p:nvSpPr>
            <p:spPr>
              <a:xfrm>
                <a:off x="5062752" y="5549825"/>
                <a:ext cx="155968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6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𝜇</m:t>
                    </m:r>
                  </m:oMath>
                </a14:m>
                <a:r>
                  <a:rPr kumimoji="0" lang="en-US" sz="16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Program</a:t>
                </a:r>
              </a:p>
            </p:txBody>
          </p:sp>
        </mc:Choice>
        <mc:Fallback xmlns="">
          <p:sp>
            <p:nvSpPr>
              <p:cNvPr id="510" name="Rectangle 509">
                <a:extLst>
                  <a:ext uri="{FF2B5EF4-FFF2-40B4-BE49-F238E27FC236}">
                    <a16:creationId xmlns:a16="http://schemas.microsoft.com/office/drawing/2014/main" id="{9C6CE501-A4E7-5B41-86A1-C530B64A3437}"/>
                  </a:ext>
                </a:extLst>
              </p:cNvPr>
              <p:cNvSpPr>
                <a:spLocks noRot="1" noChangeAspect="1" noMove="1" noResize="1" noEditPoints="1" noAdjustHandles="1" noChangeArrowheads="1" noChangeShapeType="1" noTextEdit="1"/>
              </p:cNvSpPr>
              <p:nvPr/>
            </p:nvSpPr>
            <p:spPr>
              <a:xfrm>
                <a:off x="5062752" y="5549825"/>
                <a:ext cx="1559686" cy="338554"/>
              </a:xfrm>
              <a:prstGeom prst="rect">
                <a:avLst/>
              </a:prstGeom>
              <a:blipFill>
                <a:blip r:embed="rId7"/>
                <a:stretch>
                  <a:fillRect t="-3571" b="-25000"/>
                </a:stretch>
              </a:blipFill>
            </p:spPr>
            <p:txBody>
              <a:bodyPr/>
              <a:lstStyle/>
              <a:p>
                <a:r>
                  <a:rPr lang="en-US">
                    <a:noFill/>
                  </a:rPr>
                  <a:t> </a:t>
                </a:r>
              </a:p>
            </p:txBody>
          </p:sp>
        </mc:Fallback>
      </mc:AlternateContent>
      <p:sp>
        <p:nvSpPr>
          <p:cNvPr id="164" name="Rectangle 163">
            <a:extLst>
              <a:ext uri="{FF2B5EF4-FFF2-40B4-BE49-F238E27FC236}">
                <a16:creationId xmlns:a16="http://schemas.microsoft.com/office/drawing/2014/main" id="{08CB0958-88D7-BD4B-BDB1-9F3827D489E9}"/>
              </a:ext>
            </a:extLst>
          </p:cNvPr>
          <p:cNvSpPr/>
          <p:nvPr/>
        </p:nvSpPr>
        <p:spPr>
          <a:xfrm>
            <a:off x="4537725" y="916733"/>
            <a:ext cx="4606275" cy="260206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65" name="Rectangle 164">
            <a:extLst>
              <a:ext uri="{FF2B5EF4-FFF2-40B4-BE49-F238E27FC236}">
                <a16:creationId xmlns:a16="http://schemas.microsoft.com/office/drawing/2014/main" id="{DD2E98AA-DF45-D64A-B53A-3F3B2469163E}"/>
              </a:ext>
            </a:extLst>
          </p:cNvPr>
          <p:cNvSpPr/>
          <p:nvPr/>
        </p:nvSpPr>
        <p:spPr>
          <a:xfrm>
            <a:off x="0" y="3715028"/>
            <a:ext cx="9144000" cy="260206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59" name="Slide Number Placeholder 3">
            <a:extLst>
              <a:ext uri="{FF2B5EF4-FFF2-40B4-BE49-F238E27FC236}">
                <a16:creationId xmlns:a16="http://schemas.microsoft.com/office/drawing/2014/main" id="{4F46A612-F3B5-8249-AE29-3FA688BCF936}"/>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41</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146332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930B2D58-2A17-434F-BBBC-BB9D99F62F4D}"/>
              </a:ext>
            </a:extLst>
          </p:cNvPr>
          <p:cNvSpPr txBox="1">
            <a:spLocks/>
          </p:cNvSpPr>
          <p:nvPr/>
        </p:nvSpPr>
        <p:spPr>
          <a:xfrm>
            <a:off x="0" y="30954"/>
            <a:ext cx="9214592" cy="740193"/>
          </a:xfrm>
          <a:prstGeom prst="rect">
            <a:avLst/>
          </a:prstGeom>
        </p:spPr>
        <p:txBody>
          <a:bodyPr anchor="ctr"/>
          <a:lstStyle>
            <a:lvl1pPr algn="l" defTabSz="914400" rtl="0" eaLnBrk="1" latinLnBrk="0" hangingPunct="1">
              <a:lnSpc>
                <a:spcPct val="90000"/>
              </a:lnSpc>
              <a:spcBef>
                <a:spcPct val="0"/>
              </a:spcBef>
              <a:buNone/>
              <a:defRPr sz="4800" kern="1200">
                <a:solidFill>
                  <a:schemeClr val="bg1"/>
                </a:solidFill>
                <a:latin typeface="Cambria" panose="02040503050406030204" pitchFamily="18" charset="0"/>
                <a:ea typeface="+mj-ea"/>
                <a:cs typeface="+mj-cs"/>
              </a:defRPr>
            </a:lvl1pPr>
          </a:lstStyle>
          <a:p>
            <a:pPr lvl="0">
              <a:lnSpc>
                <a:spcPct val="100000"/>
              </a:lnSpc>
              <a:spcBef>
                <a:spcPts val="0"/>
              </a:spcBef>
              <a:defRPr/>
            </a:pPr>
            <a:r>
              <a:rPr lang="en-US" sz="3600" b="1" dirty="0">
                <a:solidFill>
                  <a:schemeClr val="tx1"/>
                </a:solidFill>
                <a:cs typeface="Arial" panose="020B0604020202020204" pitchFamily="34" charset="0"/>
              </a:rPr>
              <a:t>Step 1: Naïve MAJ/NOT Implementation</a:t>
            </a:r>
          </a:p>
        </p:txBody>
      </p:sp>
      <p:grpSp>
        <p:nvGrpSpPr>
          <p:cNvPr id="4" name="Group 3">
            <a:extLst>
              <a:ext uri="{FF2B5EF4-FFF2-40B4-BE49-F238E27FC236}">
                <a16:creationId xmlns:a16="http://schemas.microsoft.com/office/drawing/2014/main" id="{3B631F88-4802-2044-8CE6-FFC2947DAE37}"/>
              </a:ext>
            </a:extLst>
          </p:cNvPr>
          <p:cNvGrpSpPr/>
          <p:nvPr/>
        </p:nvGrpSpPr>
        <p:grpSpPr>
          <a:xfrm>
            <a:off x="122147" y="3004701"/>
            <a:ext cx="3776580" cy="2191573"/>
            <a:chOff x="122147" y="3004701"/>
            <a:chExt cx="3776580" cy="2191573"/>
          </a:xfrm>
        </p:grpSpPr>
        <p:sp>
          <p:nvSpPr>
            <p:cNvPr id="95" name="Rounded Rectangle 94">
              <a:extLst>
                <a:ext uri="{FF2B5EF4-FFF2-40B4-BE49-F238E27FC236}">
                  <a16:creationId xmlns:a16="http://schemas.microsoft.com/office/drawing/2014/main" id="{FACE92A1-32EF-724C-A246-88BE947296D1}"/>
                </a:ext>
              </a:extLst>
            </p:cNvPr>
            <p:cNvSpPr/>
            <p:nvPr/>
          </p:nvSpPr>
          <p:spPr>
            <a:xfrm>
              <a:off x="122147" y="3004701"/>
              <a:ext cx="3776580" cy="2191573"/>
            </a:xfrm>
            <a:prstGeom prst="roundRect">
              <a:avLst/>
            </a:prstGeom>
            <a:solidFill>
              <a:schemeClr val="accent4">
                <a:lumMod val="20000"/>
                <a:lumOff val="80000"/>
              </a:schemeClr>
            </a:solidFill>
            <a:ln w="38100">
              <a:solidFill>
                <a:schemeClr val="tx1"/>
              </a:solidFill>
              <a:prstDash val="dash"/>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F7421F80-4D5C-E547-AA24-E9715E242F36}"/>
                </a:ext>
              </a:extLst>
            </p:cNvPr>
            <p:cNvGrpSpPr/>
            <p:nvPr/>
          </p:nvGrpSpPr>
          <p:grpSpPr>
            <a:xfrm>
              <a:off x="328520" y="3198153"/>
              <a:ext cx="3522317" cy="1726681"/>
              <a:chOff x="2212339" y="2855364"/>
              <a:chExt cx="2672853" cy="1310264"/>
            </a:xfrm>
          </p:grpSpPr>
          <p:grpSp>
            <p:nvGrpSpPr>
              <p:cNvPr id="18" name="Group 17">
                <a:extLst>
                  <a:ext uri="{FF2B5EF4-FFF2-40B4-BE49-F238E27FC236}">
                    <a16:creationId xmlns:a16="http://schemas.microsoft.com/office/drawing/2014/main" id="{7F66BD08-4743-7647-9299-6C6B32227F5F}"/>
                  </a:ext>
                </a:extLst>
              </p:cNvPr>
              <p:cNvGrpSpPr/>
              <p:nvPr/>
            </p:nvGrpSpPr>
            <p:grpSpPr>
              <a:xfrm>
                <a:off x="2488643" y="2935943"/>
                <a:ext cx="1235746" cy="391038"/>
                <a:chOff x="2411760" y="3068960"/>
                <a:chExt cx="6065150" cy="1584176"/>
              </a:xfrm>
              <a:solidFill>
                <a:schemeClr val="tx1"/>
              </a:solidFill>
            </p:grpSpPr>
            <p:sp>
              <p:nvSpPr>
                <p:cNvPr id="42" name="Flowchart: Delay 3">
                  <a:extLst>
                    <a:ext uri="{FF2B5EF4-FFF2-40B4-BE49-F238E27FC236}">
                      <a16:creationId xmlns:a16="http://schemas.microsoft.com/office/drawing/2014/main" id="{3EF6618A-745E-F645-994E-BC726ED219F9}"/>
                    </a:ext>
                  </a:extLst>
                </p:cNvPr>
                <p:cNvSpPr/>
                <p:nvPr/>
              </p:nvSpPr>
              <p:spPr>
                <a:xfrm>
                  <a:off x="3707904" y="3068960"/>
                  <a:ext cx="1728192" cy="1584176"/>
                </a:xfrm>
                <a:prstGeom prst="flowChartDelay">
                  <a:avLst/>
                </a:prstGeom>
                <a:solidFill>
                  <a:schemeClr val="accent2">
                    <a:lumMod val="20000"/>
                    <a:lumOff val="80000"/>
                  </a:schemeClr>
                </a:solidFill>
                <a:ln w="285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cxnSp>
              <p:nvCxnSpPr>
                <p:cNvPr id="43" name="Straight Connector 42">
                  <a:extLst>
                    <a:ext uri="{FF2B5EF4-FFF2-40B4-BE49-F238E27FC236}">
                      <a16:creationId xmlns:a16="http://schemas.microsoft.com/office/drawing/2014/main" id="{E3303599-DAB0-4B47-983E-F2CB112513EF}"/>
                    </a:ext>
                  </a:extLst>
                </p:cNvPr>
                <p:cNvCxnSpPr/>
                <p:nvPr/>
              </p:nvCxnSpPr>
              <p:spPr>
                <a:xfrm flipH="1">
                  <a:off x="2627784" y="3284984"/>
                  <a:ext cx="1080120" cy="0"/>
                </a:xfrm>
                <a:prstGeom prst="line">
                  <a:avLst/>
                </a:prstGeom>
                <a:grpFill/>
                <a:ln w="25400" cap="flat" cmpd="sng" algn="ctr">
                  <a:solidFill>
                    <a:schemeClr val="tx1"/>
                  </a:solidFill>
                  <a:prstDash val="solid"/>
                </a:ln>
                <a:effectLst/>
              </p:spPr>
            </p:cxnSp>
            <p:cxnSp>
              <p:nvCxnSpPr>
                <p:cNvPr id="44" name="Straight Connector 43">
                  <a:extLst>
                    <a:ext uri="{FF2B5EF4-FFF2-40B4-BE49-F238E27FC236}">
                      <a16:creationId xmlns:a16="http://schemas.microsoft.com/office/drawing/2014/main" id="{D4A3CA96-4AC6-4242-A87D-4C36EE48AFB8}"/>
                    </a:ext>
                  </a:extLst>
                </p:cNvPr>
                <p:cNvCxnSpPr/>
                <p:nvPr/>
              </p:nvCxnSpPr>
              <p:spPr>
                <a:xfrm flipH="1">
                  <a:off x="2627784" y="4437112"/>
                  <a:ext cx="1080120" cy="0"/>
                </a:xfrm>
                <a:prstGeom prst="line">
                  <a:avLst/>
                </a:prstGeom>
                <a:grpFill/>
                <a:ln w="25400" cap="flat" cmpd="sng" algn="ctr">
                  <a:solidFill>
                    <a:schemeClr val="tx1"/>
                  </a:solidFill>
                  <a:prstDash val="solid"/>
                </a:ln>
                <a:effectLst/>
              </p:spPr>
            </p:cxnSp>
            <p:cxnSp>
              <p:nvCxnSpPr>
                <p:cNvPr id="45" name="Straight Connector 44">
                  <a:extLst>
                    <a:ext uri="{FF2B5EF4-FFF2-40B4-BE49-F238E27FC236}">
                      <a16:creationId xmlns:a16="http://schemas.microsoft.com/office/drawing/2014/main" id="{F9ABFD06-973A-1143-93D9-1FB48F059221}"/>
                    </a:ext>
                  </a:extLst>
                </p:cNvPr>
                <p:cNvCxnSpPr>
                  <a:cxnSpLocks/>
                </p:cNvCxnSpPr>
                <p:nvPr/>
              </p:nvCxnSpPr>
              <p:spPr>
                <a:xfrm flipH="1">
                  <a:off x="5436099" y="3838796"/>
                  <a:ext cx="3040811" cy="0"/>
                </a:xfrm>
                <a:prstGeom prst="line">
                  <a:avLst/>
                </a:prstGeom>
                <a:grpFill/>
                <a:ln w="25400" cap="flat" cmpd="sng" algn="ctr">
                  <a:solidFill>
                    <a:schemeClr val="tx1"/>
                  </a:solidFill>
                  <a:prstDash val="solid"/>
                </a:ln>
                <a:effectLst/>
              </p:spPr>
            </p:cxnSp>
            <p:sp>
              <p:nvSpPr>
                <p:cNvPr id="46" name="Flowchart: Connector 8">
                  <a:extLst>
                    <a:ext uri="{FF2B5EF4-FFF2-40B4-BE49-F238E27FC236}">
                      <a16:creationId xmlns:a16="http://schemas.microsoft.com/office/drawing/2014/main" id="{9C124AF8-74A0-5745-BD22-07AA78547533}"/>
                    </a:ext>
                  </a:extLst>
                </p:cNvPr>
                <p:cNvSpPr/>
                <p:nvPr/>
              </p:nvSpPr>
              <p:spPr>
                <a:xfrm>
                  <a:off x="2411760" y="3176972"/>
                  <a:ext cx="216024" cy="216024"/>
                </a:xfrm>
                <a:prstGeom prst="flowChartConnector">
                  <a:avLst/>
                </a:prstGeom>
                <a:grp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47" name="Flowchart: Connector 9">
                  <a:extLst>
                    <a:ext uri="{FF2B5EF4-FFF2-40B4-BE49-F238E27FC236}">
                      <a16:creationId xmlns:a16="http://schemas.microsoft.com/office/drawing/2014/main" id="{46BE5CC8-3895-5049-856E-CA3EE120540A}"/>
                    </a:ext>
                  </a:extLst>
                </p:cNvPr>
                <p:cNvSpPr/>
                <p:nvPr/>
              </p:nvSpPr>
              <p:spPr>
                <a:xfrm>
                  <a:off x="2435000" y="4329100"/>
                  <a:ext cx="216024" cy="216024"/>
                </a:xfrm>
                <a:prstGeom prst="flowChartConnector">
                  <a:avLst/>
                </a:prstGeom>
                <a:grp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19" name="Group 18">
                <a:extLst>
                  <a:ext uri="{FF2B5EF4-FFF2-40B4-BE49-F238E27FC236}">
                    <a16:creationId xmlns:a16="http://schemas.microsoft.com/office/drawing/2014/main" id="{8168E7E8-84F8-3A46-BE5D-5E1DEA2DF7D5}"/>
                  </a:ext>
                </a:extLst>
              </p:cNvPr>
              <p:cNvGrpSpPr/>
              <p:nvPr/>
            </p:nvGrpSpPr>
            <p:grpSpPr>
              <a:xfrm>
                <a:off x="2515384" y="3690824"/>
                <a:ext cx="1457426" cy="391038"/>
                <a:chOff x="-636961" y="3068958"/>
                <a:chExt cx="7153177" cy="1584176"/>
              </a:xfrm>
              <a:solidFill>
                <a:schemeClr val="tx1"/>
              </a:solidFill>
            </p:grpSpPr>
            <p:sp>
              <p:nvSpPr>
                <p:cNvPr id="39" name="Flowchart: Delay 3">
                  <a:extLst>
                    <a:ext uri="{FF2B5EF4-FFF2-40B4-BE49-F238E27FC236}">
                      <a16:creationId xmlns:a16="http://schemas.microsoft.com/office/drawing/2014/main" id="{576A352F-3416-6C47-9375-3AFCAE135CE4}"/>
                    </a:ext>
                  </a:extLst>
                </p:cNvPr>
                <p:cNvSpPr/>
                <p:nvPr/>
              </p:nvSpPr>
              <p:spPr>
                <a:xfrm>
                  <a:off x="3707903" y="3068958"/>
                  <a:ext cx="1728193" cy="1584176"/>
                </a:xfrm>
                <a:prstGeom prst="flowChartDelay">
                  <a:avLst/>
                </a:prstGeom>
                <a:solidFill>
                  <a:schemeClr val="accent1">
                    <a:lumMod val="20000"/>
                    <a:lumOff val="80000"/>
                  </a:schemeClr>
                </a:solidFill>
                <a:ln w="285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mbria" panose="02040503050406030204" pitchFamily="18" charset="0"/>
                  </a:endParaRPr>
                </a:p>
              </p:txBody>
            </p:sp>
            <p:cxnSp>
              <p:nvCxnSpPr>
                <p:cNvPr id="40" name="Straight Connector 39">
                  <a:extLst>
                    <a:ext uri="{FF2B5EF4-FFF2-40B4-BE49-F238E27FC236}">
                      <a16:creationId xmlns:a16="http://schemas.microsoft.com/office/drawing/2014/main" id="{A4B5856F-14EB-9E4A-AA86-60577A29B230}"/>
                    </a:ext>
                  </a:extLst>
                </p:cNvPr>
                <p:cNvCxnSpPr>
                  <a:cxnSpLocks/>
                </p:cNvCxnSpPr>
                <p:nvPr/>
              </p:nvCxnSpPr>
              <p:spPr>
                <a:xfrm flipH="1">
                  <a:off x="-636961" y="4437111"/>
                  <a:ext cx="4344865" cy="0"/>
                </a:xfrm>
                <a:prstGeom prst="line">
                  <a:avLst/>
                </a:prstGeom>
                <a:grpFill/>
                <a:ln w="25400" cap="flat" cmpd="sng" algn="ctr">
                  <a:solidFill>
                    <a:schemeClr val="tx1"/>
                  </a:solidFill>
                  <a:prstDash val="solid"/>
                </a:ln>
                <a:effectLst/>
              </p:spPr>
            </p:cxnSp>
            <p:cxnSp>
              <p:nvCxnSpPr>
                <p:cNvPr id="41" name="Straight Connector 40">
                  <a:extLst>
                    <a:ext uri="{FF2B5EF4-FFF2-40B4-BE49-F238E27FC236}">
                      <a16:creationId xmlns:a16="http://schemas.microsoft.com/office/drawing/2014/main" id="{BFBB31B7-529A-BF47-9700-58916A9CA2C5}"/>
                    </a:ext>
                  </a:extLst>
                </p:cNvPr>
                <p:cNvCxnSpPr/>
                <p:nvPr/>
              </p:nvCxnSpPr>
              <p:spPr>
                <a:xfrm flipH="1">
                  <a:off x="5436096" y="3838795"/>
                  <a:ext cx="1080120" cy="0"/>
                </a:xfrm>
                <a:prstGeom prst="line">
                  <a:avLst/>
                </a:prstGeom>
                <a:grpFill/>
                <a:ln w="25400" cap="flat" cmpd="sng" algn="ctr">
                  <a:solidFill>
                    <a:schemeClr val="tx1"/>
                  </a:solidFill>
                  <a:prstDash val="solid"/>
                </a:ln>
                <a:effectLst/>
              </p:spPr>
            </p:cxnSp>
          </p:grpSp>
          <p:sp>
            <p:nvSpPr>
              <p:cNvPr id="21" name="Rectangle 20">
                <a:extLst>
                  <a:ext uri="{FF2B5EF4-FFF2-40B4-BE49-F238E27FC236}">
                    <a16:creationId xmlns:a16="http://schemas.microsoft.com/office/drawing/2014/main" id="{8BFFD0DC-BD42-AF45-9A61-27F8C39E30D6}"/>
                  </a:ext>
                </a:extLst>
              </p:cNvPr>
              <p:cNvSpPr/>
              <p:nvPr/>
            </p:nvSpPr>
            <p:spPr>
              <a:xfrm>
                <a:off x="2222769" y="2855364"/>
                <a:ext cx="241093" cy="256906"/>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sp>
            <p:nvSpPr>
              <p:cNvPr id="22" name="Rectangle 21">
                <a:extLst>
                  <a:ext uri="{FF2B5EF4-FFF2-40B4-BE49-F238E27FC236}">
                    <a16:creationId xmlns:a16="http://schemas.microsoft.com/office/drawing/2014/main" id="{4FBCCEC6-CC3B-2B4C-BB4E-02916A77B0ED}"/>
                  </a:ext>
                </a:extLst>
              </p:cNvPr>
              <p:cNvSpPr/>
              <p:nvPr/>
            </p:nvSpPr>
            <p:spPr>
              <a:xfrm>
                <a:off x="2222218" y="3144794"/>
                <a:ext cx="248392" cy="256906"/>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grpSp>
            <p:nvGrpSpPr>
              <p:cNvPr id="23" name="Group 22">
                <a:extLst>
                  <a:ext uri="{FF2B5EF4-FFF2-40B4-BE49-F238E27FC236}">
                    <a16:creationId xmlns:a16="http://schemas.microsoft.com/office/drawing/2014/main" id="{7DAC76EE-17A8-EB4E-9376-1B15BB3E0677}"/>
                  </a:ext>
                </a:extLst>
              </p:cNvPr>
              <p:cNvGrpSpPr/>
              <p:nvPr/>
            </p:nvGrpSpPr>
            <p:grpSpPr>
              <a:xfrm>
                <a:off x="2598677" y="3553072"/>
                <a:ext cx="792250" cy="386595"/>
                <a:chOff x="2627784" y="3086962"/>
                <a:chExt cx="3888432" cy="1566174"/>
              </a:xfrm>
              <a:solidFill>
                <a:schemeClr val="tx1"/>
              </a:solidFill>
            </p:grpSpPr>
            <p:cxnSp>
              <p:nvCxnSpPr>
                <p:cNvPr id="35" name="Straight Connector 34">
                  <a:extLst>
                    <a:ext uri="{FF2B5EF4-FFF2-40B4-BE49-F238E27FC236}">
                      <a16:creationId xmlns:a16="http://schemas.microsoft.com/office/drawing/2014/main" id="{0647005A-026C-7540-88D5-1D82211A23EA}"/>
                    </a:ext>
                  </a:extLst>
                </p:cNvPr>
                <p:cNvCxnSpPr/>
                <p:nvPr/>
              </p:nvCxnSpPr>
              <p:spPr>
                <a:xfrm flipH="1">
                  <a:off x="2627784" y="3284984"/>
                  <a:ext cx="1080120"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323B84-91BE-0E4B-B01D-0F197B04E7EE}"/>
                    </a:ext>
                  </a:extLst>
                </p:cNvPr>
                <p:cNvCxnSpPr>
                  <a:cxnSpLocks/>
                </p:cNvCxnSpPr>
                <p:nvPr/>
              </p:nvCxnSpPr>
              <p:spPr>
                <a:xfrm flipH="1">
                  <a:off x="3059829" y="4437113"/>
                  <a:ext cx="648074"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0F773D-0C65-E64E-9865-C69AB7C57495}"/>
                    </a:ext>
                  </a:extLst>
                </p:cNvPr>
                <p:cNvCxnSpPr/>
                <p:nvPr/>
              </p:nvCxnSpPr>
              <p:spPr>
                <a:xfrm flipH="1">
                  <a:off x="5436096" y="3838795"/>
                  <a:ext cx="1080120"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lowchart: Stored Data 4">
                  <a:extLst>
                    <a:ext uri="{FF2B5EF4-FFF2-40B4-BE49-F238E27FC236}">
                      <a16:creationId xmlns:a16="http://schemas.microsoft.com/office/drawing/2014/main" id="{7F319A6A-D9BA-FA41-83F3-06A1D1F0340F}"/>
                    </a:ext>
                  </a:extLst>
                </p:cNvPr>
                <p:cNvSpPr/>
                <p:nvPr/>
              </p:nvSpPr>
              <p:spPr>
                <a:xfrm rot="10800000">
                  <a:off x="3491880" y="3086962"/>
                  <a:ext cx="1944216" cy="1566174"/>
                </a:xfrm>
                <a:prstGeom prst="flowChartOnlineStorag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ndParaRPr>
                </a:p>
              </p:txBody>
            </p:sp>
          </p:grpSp>
          <p:cxnSp>
            <p:nvCxnSpPr>
              <p:cNvPr id="24" name="Straight Connector 23">
                <a:extLst>
                  <a:ext uri="{FF2B5EF4-FFF2-40B4-BE49-F238E27FC236}">
                    <a16:creationId xmlns:a16="http://schemas.microsoft.com/office/drawing/2014/main" id="{034F956E-51CB-184A-9BBD-60A4F3E62575}"/>
                  </a:ext>
                </a:extLst>
              </p:cNvPr>
              <p:cNvCxnSpPr/>
              <p:nvPr/>
            </p:nvCxnSpPr>
            <p:spPr>
              <a:xfrm>
                <a:off x="2611686" y="2982600"/>
                <a:ext cx="0" cy="628772"/>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EEF7843-77F2-8749-8D0E-C23EEDF88067}"/>
                  </a:ext>
                </a:extLst>
              </p:cNvPr>
              <p:cNvCxnSpPr/>
              <p:nvPr/>
            </p:nvCxnSpPr>
            <p:spPr>
              <a:xfrm>
                <a:off x="2686704" y="3265185"/>
                <a:ext cx="0" cy="628772"/>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Flowchart: Connector 9">
                <a:extLst>
                  <a:ext uri="{FF2B5EF4-FFF2-40B4-BE49-F238E27FC236}">
                    <a16:creationId xmlns:a16="http://schemas.microsoft.com/office/drawing/2014/main" id="{D463951D-CF54-5A4E-877D-A5F5A0A86FDC}"/>
                  </a:ext>
                </a:extLst>
              </p:cNvPr>
              <p:cNvSpPr/>
              <p:nvPr/>
            </p:nvSpPr>
            <p:spPr>
              <a:xfrm>
                <a:off x="2493377" y="4001878"/>
                <a:ext cx="44014" cy="53323"/>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7" name="Rectangle 26">
                <a:extLst>
                  <a:ext uri="{FF2B5EF4-FFF2-40B4-BE49-F238E27FC236}">
                    <a16:creationId xmlns:a16="http://schemas.microsoft.com/office/drawing/2014/main" id="{653F374C-1C3B-6B48-94CE-8C0A63A29729}"/>
                  </a:ext>
                </a:extLst>
              </p:cNvPr>
              <p:cNvSpPr/>
              <p:nvPr/>
            </p:nvSpPr>
            <p:spPr>
              <a:xfrm>
                <a:off x="2212339" y="3908722"/>
                <a:ext cx="323810" cy="256906"/>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grpSp>
            <p:nvGrpSpPr>
              <p:cNvPr id="28" name="Group 27">
                <a:extLst>
                  <a:ext uri="{FF2B5EF4-FFF2-40B4-BE49-F238E27FC236}">
                    <a16:creationId xmlns:a16="http://schemas.microsoft.com/office/drawing/2014/main" id="{29F7550D-3A9D-B64C-8A6A-C85F5D8C2E1B}"/>
                  </a:ext>
                </a:extLst>
              </p:cNvPr>
              <p:cNvGrpSpPr/>
              <p:nvPr/>
            </p:nvGrpSpPr>
            <p:grpSpPr>
              <a:xfrm>
                <a:off x="3710100" y="3549234"/>
                <a:ext cx="792250" cy="386595"/>
                <a:chOff x="2627784" y="3086962"/>
                <a:chExt cx="3888432" cy="1566174"/>
              </a:xfrm>
              <a:solidFill>
                <a:schemeClr val="tx1"/>
              </a:solidFill>
            </p:grpSpPr>
            <p:cxnSp>
              <p:nvCxnSpPr>
                <p:cNvPr id="32" name="Straight Connector 31">
                  <a:extLst>
                    <a:ext uri="{FF2B5EF4-FFF2-40B4-BE49-F238E27FC236}">
                      <a16:creationId xmlns:a16="http://schemas.microsoft.com/office/drawing/2014/main" id="{91BE8905-92C7-C044-ACC1-399CB9511AF1}"/>
                    </a:ext>
                  </a:extLst>
                </p:cNvPr>
                <p:cNvCxnSpPr/>
                <p:nvPr/>
              </p:nvCxnSpPr>
              <p:spPr>
                <a:xfrm flipH="1">
                  <a:off x="2627784" y="3284984"/>
                  <a:ext cx="1080120"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4FC42D8-DC62-F84C-86C5-E75C3E149C55}"/>
                    </a:ext>
                  </a:extLst>
                </p:cNvPr>
                <p:cNvCxnSpPr/>
                <p:nvPr/>
              </p:nvCxnSpPr>
              <p:spPr>
                <a:xfrm flipH="1">
                  <a:off x="5436096" y="3838795"/>
                  <a:ext cx="1080120"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lowchart: Stored Data 4">
                  <a:extLst>
                    <a:ext uri="{FF2B5EF4-FFF2-40B4-BE49-F238E27FC236}">
                      <a16:creationId xmlns:a16="http://schemas.microsoft.com/office/drawing/2014/main" id="{24032D3E-657D-284D-A5C7-664973E7FEA3}"/>
                    </a:ext>
                  </a:extLst>
                </p:cNvPr>
                <p:cNvSpPr/>
                <p:nvPr/>
              </p:nvSpPr>
              <p:spPr>
                <a:xfrm rot="10800000">
                  <a:off x="3491880" y="3086962"/>
                  <a:ext cx="1944216" cy="1566174"/>
                </a:xfrm>
                <a:prstGeom prst="flowChartOnlineStorag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ndParaRPr>
                </a:p>
              </p:txBody>
            </p:sp>
          </p:grpSp>
          <p:cxnSp>
            <p:nvCxnSpPr>
              <p:cNvPr id="29" name="Straight Connector 28">
                <a:extLst>
                  <a:ext uri="{FF2B5EF4-FFF2-40B4-BE49-F238E27FC236}">
                    <a16:creationId xmlns:a16="http://schemas.microsoft.com/office/drawing/2014/main" id="{0B21C9DF-4125-9845-80E2-1971747F88A9}"/>
                  </a:ext>
                </a:extLst>
              </p:cNvPr>
              <p:cNvCxnSpPr>
                <a:cxnSpLocks/>
              </p:cNvCxnSpPr>
              <p:nvPr/>
            </p:nvCxnSpPr>
            <p:spPr>
              <a:xfrm flipV="1">
                <a:off x="3717244" y="3129719"/>
                <a:ext cx="0" cy="475539"/>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Flowchart: Connector 11">
                <a:extLst>
                  <a:ext uri="{FF2B5EF4-FFF2-40B4-BE49-F238E27FC236}">
                    <a16:creationId xmlns:a16="http://schemas.microsoft.com/office/drawing/2014/main" id="{12CFBC80-4C07-2349-BF30-8ED9DFED2D87}"/>
                  </a:ext>
                </a:extLst>
              </p:cNvPr>
              <p:cNvSpPr/>
              <p:nvPr/>
            </p:nvSpPr>
            <p:spPr>
              <a:xfrm>
                <a:off x="4482327" y="3708155"/>
                <a:ext cx="44014" cy="53323"/>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31" name="Rectangle 30">
                <a:extLst>
                  <a:ext uri="{FF2B5EF4-FFF2-40B4-BE49-F238E27FC236}">
                    <a16:creationId xmlns:a16="http://schemas.microsoft.com/office/drawing/2014/main" id="{A8EAFEE2-A72D-BE4F-9217-5A43692B7B22}"/>
                  </a:ext>
                </a:extLst>
              </p:cNvPr>
              <p:cNvSpPr/>
              <p:nvPr/>
            </p:nvSpPr>
            <p:spPr>
              <a:xfrm>
                <a:off x="4497983" y="3591222"/>
                <a:ext cx="387209" cy="256906"/>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grpSp>
      </p:grpSp>
      <p:sp>
        <p:nvSpPr>
          <p:cNvPr id="2" name="Right Arrow 1">
            <a:extLst>
              <a:ext uri="{FF2B5EF4-FFF2-40B4-BE49-F238E27FC236}">
                <a16:creationId xmlns:a16="http://schemas.microsoft.com/office/drawing/2014/main" id="{7072F157-E7D0-8143-BC92-340003694677}"/>
              </a:ext>
            </a:extLst>
          </p:cNvPr>
          <p:cNvSpPr/>
          <p:nvPr/>
        </p:nvSpPr>
        <p:spPr>
          <a:xfrm>
            <a:off x="4025317" y="3811186"/>
            <a:ext cx="1095605" cy="626671"/>
          </a:xfrm>
          <a:prstGeom prst="rightArrow">
            <a:avLst/>
          </a:prstGeom>
          <a:solidFill>
            <a:srgbClr val="F9DED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Cambria" panose="02040503050406030204" pitchFamily="18" charset="0"/>
              </a:rPr>
              <a:t>Part 1</a:t>
            </a:r>
          </a:p>
        </p:txBody>
      </p:sp>
      <p:grpSp>
        <p:nvGrpSpPr>
          <p:cNvPr id="97" name="Group 96">
            <a:extLst>
              <a:ext uri="{FF2B5EF4-FFF2-40B4-BE49-F238E27FC236}">
                <a16:creationId xmlns:a16="http://schemas.microsoft.com/office/drawing/2014/main" id="{640F2B9A-6875-154D-9329-2F6A88F67F3D}"/>
              </a:ext>
            </a:extLst>
          </p:cNvPr>
          <p:cNvGrpSpPr/>
          <p:nvPr/>
        </p:nvGrpSpPr>
        <p:grpSpPr>
          <a:xfrm>
            <a:off x="5202021" y="3002181"/>
            <a:ext cx="3776580" cy="2191573"/>
            <a:chOff x="5223647" y="3181288"/>
            <a:chExt cx="3776580" cy="2191573"/>
          </a:xfrm>
        </p:grpSpPr>
        <p:sp>
          <p:nvSpPr>
            <p:cNvPr id="96" name="Rounded Rectangle 95">
              <a:extLst>
                <a:ext uri="{FF2B5EF4-FFF2-40B4-BE49-F238E27FC236}">
                  <a16:creationId xmlns:a16="http://schemas.microsoft.com/office/drawing/2014/main" id="{E5ED81BD-D839-6A49-A4A9-FDF81C06C9A2}"/>
                </a:ext>
              </a:extLst>
            </p:cNvPr>
            <p:cNvSpPr/>
            <p:nvPr/>
          </p:nvSpPr>
          <p:spPr>
            <a:xfrm>
              <a:off x="5223647" y="3181288"/>
              <a:ext cx="3776580" cy="2191573"/>
            </a:xfrm>
            <a:prstGeom prst="roundRect">
              <a:avLst/>
            </a:prstGeom>
            <a:solidFill>
              <a:schemeClr val="accent1">
                <a:lumMod val="20000"/>
                <a:lumOff val="80000"/>
              </a:schemeClr>
            </a:solidFill>
            <a:ln w="38100">
              <a:solidFill>
                <a:schemeClr val="tx1"/>
              </a:solidFill>
              <a:prstDash val="dash"/>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48" name="Group 47">
              <a:extLst>
                <a:ext uri="{FF2B5EF4-FFF2-40B4-BE49-F238E27FC236}">
                  <a16:creationId xmlns:a16="http://schemas.microsoft.com/office/drawing/2014/main" id="{814AE1E7-70D8-A646-83D7-18860E4EA9F8}"/>
                </a:ext>
              </a:extLst>
            </p:cNvPr>
            <p:cNvGrpSpPr/>
            <p:nvPr/>
          </p:nvGrpSpPr>
          <p:grpSpPr>
            <a:xfrm>
              <a:off x="5368698" y="3568814"/>
              <a:ext cx="3568290" cy="1726681"/>
              <a:chOff x="2212339" y="2855364"/>
              <a:chExt cx="2707738" cy="1310264"/>
            </a:xfrm>
          </p:grpSpPr>
          <p:grpSp>
            <p:nvGrpSpPr>
              <p:cNvPr id="49" name="Group 48">
                <a:extLst>
                  <a:ext uri="{FF2B5EF4-FFF2-40B4-BE49-F238E27FC236}">
                    <a16:creationId xmlns:a16="http://schemas.microsoft.com/office/drawing/2014/main" id="{8D8A13BD-AA9E-824C-882D-B6C3B38E7DEC}"/>
                  </a:ext>
                </a:extLst>
              </p:cNvPr>
              <p:cNvGrpSpPr/>
              <p:nvPr/>
            </p:nvGrpSpPr>
            <p:grpSpPr>
              <a:xfrm>
                <a:off x="2488643" y="2925371"/>
                <a:ext cx="1253753" cy="388572"/>
                <a:chOff x="2411760" y="3026130"/>
                <a:chExt cx="6153531" cy="1574185"/>
              </a:xfrm>
              <a:solidFill>
                <a:schemeClr val="tx1"/>
              </a:solidFill>
            </p:grpSpPr>
            <p:cxnSp>
              <p:nvCxnSpPr>
                <p:cNvPr id="73" name="Straight Connector 72">
                  <a:extLst>
                    <a:ext uri="{FF2B5EF4-FFF2-40B4-BE49-F238E27FC236}">
                      <a16:creationId xmlns:a16="http://schemas.microsoft.com/office/drawing/2014/main" id="{B04DFD8B-ED9E-9940-AB42-9D9BA2C189A5}"/>
                    </a:ext>
                  </a:extLst>
                </p:cNvPr>
                <p:cNvCxnSpPr/>
                <p:nvPr/>
              </p:nvCxnSpPr>
              <p:spPr>
                <a:xfrm flipH="1">
                  <a:off x="2627784" y="3284984"/>
                  <a:ext cx="1080120" cy="0"/>
                </a:xfrm>
                <a:prstGeom prst="line">
                  <a:avLst/>
                </a:prstGeom>
                <a:grpFill/>
                <a:ln w="25400" cap="flat" cmpd="sng" algn="ctr">
                  <a:solidFill>
                    <a:schemeClr val="tx1"/>
                  </a:solidFill>
                  <a:prstDash val="solid"/>
                </a:ln>
                <a:effectLst/>
              </p:spPr>
            </p:cxnSp>
            <p:cxnSp>
              <p:nvCxnSpPr>
                <p:cNvPr id="74" name="Straight Connector 73">
                  <a:extLst>
                    <a:ext uri="{FF2B5EF4-FFF2-40B4-BE49-F238E27FC236}">
                      <a16:creationId xmlns:a16="http://schemas.microsoft.com/office/drawing/2014/main" id="{A0CDCFAD-45F9-1F4E-B02B-C36D849B4057}"/>
                    </a:ext>
                  </a:extLst>
                </p:cNvPr>
                <p:cNvCxnSpPr>
                  <a:cxnSpLocks/>
                </p:cNvCxnSpPr>
                <p:nvPr/>
              </p:nvCxnSpPr>
              <p:spPr>
                <a:xfrm flipH="1">
                  <a:off x="2627784" y="4437112"/>
                  <a:ext cx="1362245" cy="0"/>
                </a:xfrm>
                <a:prstGeom prst="line">
                  <a:avLst/>
                </a:prstGeom>
                <a:grpFill/>
                <a:ln w="25400" cap="flat" cmpd="sng" algn="ctr">
                  <a:solidFill>
                    <a:schemeClr val="tx1"/>
                  </a:solidFill>
                  <a:prstDash val="solid"/>
                </a:ln>
                <a:effectLst/>
              </p:spPr>
            </p:cxnSp>
            <p:cxnSp>
              <p:nvCxnSpPr>
                <p:cNvPr id="75" name="Straight Connector 74">
                  <a:extLst>
                    <a:ext uri="{FF2B5EF4-FFF2-40B4-BE49-F238E27FC236}">
                      <a16:creationId xmlns:a16="http://schemas.microsoft.com/office/drawing/2014/main" id="{12097591-96BF-D740-ACBB-1F27A3BF699F}"/>
                    </a:ext>
                  </a:extLst>
                </p:cNvPr>
                <p:cNvCxnSpPr>
                  <a:cxnSpLocks/>
                </p:cNvCxnSpPr>
                <p:nvPr/>
              </p:nvCxnSpPr>
              <p:spPr>
                <a:xfrm flipH="1" flipV="1">
                  <a:off x="5359992" y="3838795"/>
                  <a:ext cx="3205299" cy="9441"/>
                </a:xfrm>
                <a:prstGeom prst="line">
                  <a:avLst/>
                </a:prstGeom>
                <a:grpFill/>
                <a:ln w="25400" cap="flat" cmpd="sng" algn="ctr">
                  <a:solidFill>
                    <a:schemeClr val="tx1"/>
                  </a:solidFill>
                  <a:prstDash val="solid"/>
                </a:ln>
                <a:effectLst/>
              </p:spPr>
            </p:cxnSp>
            <p:sp>
              <p:nvSpPr>
                <p:cNvPr id="76" name="Flowchart: Connector 8">
                  <a:extLst>
                    <a:ext uri="{FF2B5EF4-FFF2-40B4-BE49-F238E27FC236}">
                      <a16:creationId xmlns:a16="http://schemas.microsoft.com/office/drawing/2014/main" id="{3F4F1BC5-8AB8-1444-8FBB-3F6252C0D160}"/>
                    </a:ext>
                  </a:extLst>
                </p:cNvPr>
                <p:cNvSpPr/>
                <p:nvPr/>
              </p:nvSpPr>
              <p:spPr>
                <a:xfrm>
                  <a:off x="2411760" y="3176972"/>
                  <a:ext cx="216024" cy="216024"/>
                </a:xfrm>
                <a:prstGeom prst="flowChartConnector">
                  <a:avLst/>
                </a:prstGeom>
                <a:grp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77" name="Flowchart: Connector 9">
                  <a:extLst>
                    <a:ext uri="{FF2B5EF4-FFF2-40B4-BE49-F238E27FC236}">
                      <a16:creationId xmlns:a16="http://schemas.microsoft.com/office/drawing/2014/main" id="{7ADF2832-0C24-3A4E-89E7-A8703F97CCD6}"/>
                    </a:ext>
                  </a:extLst>
                </p:cNvPr>
                <p:cNvSpPr/>
                <p:nvPr/>
              </p:nvSpPr>
              <p:spPr>
                <a:xfrm>
                  <a:off x="2435000" y="4329100"/>
                  <a:ext cx="216024" cy="216024"/>
                </a:xfrm>
                <a:prstGeom prst="flowChartConnector">
                  <a:avLst/>
                </a:prstGeom>
                <a:grp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72" name="Flowchart: Delay 3">
                  <a:extLst>
                    <a:ext uri="{FF2B5EF4-FFF2-40B4-BE49-F238E27FC236}">
                      <a16:creationId xmlns:a16="http://schemas.microsoft.com/office/drawing/2014/main" id="{22066A18-FF9A-C047-8891-E8936F620526}"/>
                    </a:ext>
                  </a:extLst>
                </p:cNvPr>
                <p:cNvSpPr/>
                <p:nvPr/>
              </p:nvSpPr>
              <p:spPr>
                <a:xfrm>
                  <a:off x="3463347" y="3026130"/>
                  <a:ext cx="1907143" cy="1574185"/>
                </a:xfrm>
                <a:prstGeom prst="ellipse">
                  <a:avLst/>
                </a:prstGeom>
                <a:solidFill>
                  <a:schemeClr val="accent2">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ambria" panose="02040503050406030204" pitchFamily="18" charset="0"/>
                    </a:rPr>
                    <a:t>MAJ</a:t>
                  </a:r>
                </a:p>
              </p:txBody>
            </p:sp>
          </p:grpSp>
          <p:grpSp>
            <p:nvGrpSpPr>
              <p:cNvPr id="50" name="Group 49">
                <a:extLst>
                  <a:ext uri="{FF2B5EF4-FFF2-40B4-BE49-F238E27FC236}">
                    <a16:creationId xmlns:a16="http://schemas.microsoft.com/office/drawing/2014/main" id="{16AA45F1-8331-DB41-AF95-62027CC3A2EE}"/>
                  </a:ext>
                </a:extLst>
              </p:cNvPr>
              <p:cNvGrpSpPr/>
              <p:nvPr/>
            </p:nvGrpSpPr>
            <p:grpSpPr>
              <a:xfrm>
                <a:off x="2515384" y="3880850"/>
                <a:ext cx="1703140" cy="147687"/>
                <a:chOff x="-636964" y="3838798"/>
                <a:chExt cx="8359176" cy="598312"/>
              </a:xfrm>
              <a:solidFill>
                <a:schemeClr val="tx1"/>
              </a:solidFill>
            </p:grpSpPr>
            <p:cxnSp>
              <p:nvCxnSpPr>
                <p:cNvPr id="70" name="Straight Connector 69">
                  <a:extLst>
                    <a:ext uri="{FF2B5EF4-FFF2-40B4-BE49-F238E27FC236}">
                      <a16:creationId xmlns:a16="http://schemas.microsoft.com/office/drawing/2014/main" id="{01364167-4D4D-F24A-AA2D-BCDE3B2241B1}"/>
                    </a:ext>
                  </a:extLst>
                </p:cNvPr>
                <p:cNvCxnSpPr>
                  <a:cxnSpLocks/>
                </p:cNvCxnSpPr>
                <p:nvPr/>
              </p:nvCxnSpPr>
              <p:spPr>
                <a:xfrm flipH="1">
                  <a:off x="-636964" y="4437110"/>
                  <a:ext cx="4767860" cy="0"/>
                </a:xfrm>
                <a:prstGeom prst="line">
                  <a:avLst/>
                </a:prstGeom>
                <a:grpFill/>
                <a:ln w="25400" cap="flat" cmpd="sng" algn="ctr">
                  <a:solidFill>
                    <a:schemeClr val="tx1"/>
                  </a:solidFill>
                  <a:prstDash val="solid"/>
                </a:ln>
                <a:effectLst/>
              </p:spPr>
            </p:cxnSp>
            <p:cxnSp>
              <p:nvCxnSpPr>
                <p:cNvPr id="71" name="Straight Connector 70">
                  <a:extLst>
                    <a:ext uri="{FF2B5EF4-FFF2-40B4-BE49-F238E27FC236}">
                      <a16:creationId xmlns:a16="http://schemas.microsoft.com/office/drawing/2014/main" id="{F373AF8A-ADBE-DB49-9F56-40ACDE775FC2}"/>
                    </a:ext>
                  </a:extLst>
                </p:cNvPr>
                <p:cNvCxnSpPr>
                  <a:cxnSpLocks/>
                  <a:stCxn id="80" idx="4"/>
                </p:cNvCxnSpPr>
                <p:nvPr/>
              </p:nvCxnSpPr>
              <p:spPr>
                <a:xfrm flipH="1" flipV="1">
                  <a:off x="5433677" y="3838798"/>
                  <a:ext cx="2288535" cy="0"/>
                </a:xfrm>
                <a:prstGeom prst="line">
                  <a:avLst/>
                </a:prstGeom>
                <a:grpFill/>
                <a:ln w="25400" cap="flat" cmpd="sng" algn="ctr">
                  <a:solidFill>
                    <a:schemeClr val="tx1"/>
                  </a:solidFill>
                  <a:prstDash val="solid"/>
                </a:ln>
                <a:effectLst/>
              </p:spPr>
            </p:cxnSp>
          </p:grpSp>
          <p:sp>
            <p:nvSpPr>
              <p:cNvPr id="51" name="Rectangle 50">
                <a:extLst>
                  <a:ext uri="{FF2B5EF4-FFF2-40B4-BE49-F238E27FC236}">
                    <a16:creationId xmlns:a16="http://schemas.microsoft.com/office/drawing/2014/main" id="{06BAF4B4-D373-404A-99E1-9E4B2BDBBF47}"/>
                  </a:ext>
                </a:extLst>
              </p:cNvPr>
              <p:cNvSpPr/>
              <p:nvPr/>
            </p:nvSpPr>
            <p:spPr>
              <a:xfrm>
                <a:off x="2227027" y="2855364"/>
                <a:ext cx="232579" cy="256906"/>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0</a:t>
                </a:r>
              </a:p>
            </p:txBody>
          </p:sp>
          <p:sp>
            <p:nvSpPr>
              <p:cNvPr id="52" name="Rectangle 51">
                <a:extLst>
                  <a:ext uri="{FF2B5EF4-FFF2-40B4-BE49-F238E27FC236}">
                    <a16:creationId xmlns:a16="http://schemas.microsoft.com/office/drawing/2014/main" id="{65778DE6-4738-5C4C-9968-6B8CD16F4FDE}"/>
                  </a:ext>
                </a:extLst>
              </p:cNvPr>
              <p:cNvSpPr/>
              <p:nvPr/>
            </p:nvSpPr>
            <p:spPr>
              <a:xfrm>
                <a:off x="2222218" y="3144794"/>
                <a:ext cx="248392" cy="256906"/>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grpSp>
            <p:nvGrpSpPr>
              <p:cNvPr id="53" name="Group 52">
                <a:extLst>
                  <a:ext uri="{FF2B5EF4-FFF2-40B4-BE49-F238E27FC236}">
                    <a16:creationId xmlns:a16="http://schemas.microsoft.com/office/drawing/2014/main" id="{1271F9F4-6A51-3F48-83E4-BECD666F0119}"/>
                  </a:ext>
                </a:extLst>
              </p:cNvPr>
              <p:cNvGrpSpPr/>
              <p:nvPr/>
            </p:nvGrpSpPr>
            <p:grpSpPr>
              <a:xfrm>
                <a:off x="2607028" y="3662023"/>
                <a:ext cx="865946" cy="286338"/>
                <a:chOff x="2668770" y="3528356"/>
                <a:chExt cx="4250134" cy="1160020"/>
              </a:xfrm>
              <a:solidFill>
                <a:schemeClr val="tx1"/>
              </a:solidFill>
            </p:grpSpPr>
            <p:cxnSp>
              <p:nvCxnSpPr>
                <p:cNvPr id="65" name="Straight Connector 64">
                  <a:extLst>
                    <a:ext uri="{FF2B5EF4-FFF2-40B4-BE49-F238E27FC236}">
                      <a16:creationId xmlns:a16="http://schemas.microsoft.com/office/drawing/2014/main" id="{31FA43C7-634C-904F-BD41-60B2CB032BE9}"/>
                    </a:ext>
                  </a:extLst>
                </p:cNvPr>
                <p:cNvCxnSpPr>
                  <a:cxnSpLocks/>
                  <a:stCxn id="78" idx="1"/>
                </p:cNvCxnSpPr>
                <p:nvPr/>
              </p:nvCxnSpPr>
              <p:spPr>
                <a:xfrm flipH="1" flipV="1">
                  <a:off x="2668770" y="3528356"/>
                  <a:ext cx="934532" cy="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2595BEB-8BF1-D74F-A515-E2A24F4A6CEC}"/>
                    </a:ext>
                  </a:extLst>
                </p:cNvPr>
                <p:cNvCxnSpPr>
                  <a:cxnSpLocks/>
                </p:cNvCxnSpPr>
                <p:nvPr/>
              </p:nvCxnSpPr>
              <p:spPr>
                <a:xfrm flipH="1">
                  <a:off x="3059823" y="4688376"/>
                  <a:ext cx="681121"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83AE97E-7E54-DE4E-BA4B-6CC593202B84}"/>
                    </a:ext>
                  </a:extLst>
                </p:cNvPr>
                <p:cNvCxnSpPr>
                  <a:cxnSpLocks/>
                </p:cNvCxnSpPr>
                <p:nvPr/>
              </p:nvCxnSpPr>
              <p:spPr>
                <a:xfrm flipH="1">
                  <a:off x="5155053" y="3838794"/>
                  <a:ext cx="1763851" cy="945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CD7A9763-3A80-7E40-A7A8-590521F9BD41}"/>
                  </a:ext>
                </a:extLst>
              </p:cNvPr>
              <p:cNvCxnSpPr>
                <a:cxnSpLocks/>
              </p:cNvCxnSpPr>
              <p:nvPr/>
            </p:nvCxnSpPr>
            <p:spPr>
              <a:xfrm>
                <a:off x="2610904" y="3133721"/>
                <a:ext cx="1" cy="531861"/>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CFD918-98AA-E541-9084-66DDC1E7A22A}"/>
                  </a:ext>
                </a:extLst>
              </p:cNvPr>
              <p:cNvCxnSpPr>
                <a:cxnSpLocks/>
              </p:cNvCxnSpPr>
              <p:nvPr/>
            </p:nvCxnSpPr>
            <p:spPr>
              <a:xfrm flipH="1">
                <a:off x="2690579" y="3265185"/>
                <a:ext cx="1" cy="6831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Flowchart: Connector 9">
                <a:extLst>
                  <a:ext uri="{FF2B5EF4-FFF2-40B4-BE49-F238E27FC236}">
                    <a16:creationId xmlns:a16="http://schemas.microsoft.com/office/drawing/2014/main" id="{4982E9B6-FC81-B84D-AC57-190A0920D2C0}"/>
                  </a:ext>
                </a:extLst>
              </p:cNvPr>
              <p:cNvSpPr/>
              <p:nvPr/>
            </p:nvSpPr>
            <p:spPr>
              <a:xfrm>
                <a:off x="2493377" y="4001878"/>
                <a:ext cx="44014" cy="53323"/>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57" name="Rectangle 56">
                <a:extLst>
                  <a:ext uri="{FF2B5EF4-FFF2-40B4-BE49-F238E27FC236}">
                    <a16:creationId xmlns:a16="http://schemas.microsoft.com/office/drawing/2014/main" id="{1F6058FC-3389-4249-89CF-4312557F3FFD}"/>
                  </a:ext>
                </a:extLst>
              </p:cNvPr>
              <p:cNvSpPr/>
              <p:nvPr/>
            </p:nvSpPr>
            <p:spPr>
              <a:xfrm>
                <a:off x="2212339" y="3908722"/>
                <a:ext cx="323810" cy="256906"/>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grpSp>
            <p:nvGrpSpPr>
              <p:cNvPr id="58" name="Group 57">
                <a:extLst>
                  <a:ext uri="{FF2B5EF4-FFF2-40B4-BE49-F238E27FC236}">
                    <a16:creationId xmlns:a16="http://schemas.microsoft.com/office/drawing/2014/main" id="{717016A8-EF0C-6042-B956-112232BDA647}"/>
                  </a:ext>
                </a:extLst>
              </p:cNvPr>
              <p:cNvGrpSpPr/>
              <p:nvPr/>
            </p:nvGrpSpPr>
            <p:grpSpPr>
              <a:xfrm>
                <a:off x="3730271" y="3547802"/>
                <a:ext cx="836194" cy="156952"/>
                <a:chOff x="2726798" y="3081120"/>
                <a:chExt cx="4104109" cy="635836"/>
              </a:xfrm>
              <a:solidFill>
                <a:schemeClr val="tx1"/>
              </a:solidFill>
            </p:grpSpPr>
            <p:cxnSp>
              <p:nvCxnSpPr>
                <p:cNvPr id="62" name="Straight Connector 61">
                  <a:extLst>
                    <a:ext uri="{FF2B5EF4-FFF2-40B4-BE49-F238E27FC236}">
                      <a16:creationId xmlns:a16="http://schemas.microsoft.com/office/drawing/2014/main" id="{59A872D9-1D7F-1347-8796-F02735A5B9B1}"/>
                    </a:ext>
                  </a:extLst>
                </p:cNvPr>
                <p:cNvCxnSpPr>
                  <a:cxnSpLocks/>
                </p:cNvCxnSpPr>
                <p:nvPr/>
              </p:nvCxnSpPr>
              <p:spPr>
                <a:xfrm flipH="1">
                  <a:off x="2726798" y="3081120"/>
                  <a:ext cx="2209519"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9FEED46-0177-3940-8590-3EF751916F0A}"/>
                    </a:ext>
                  </a:extLst>
                </p:cNvPr>
                <p:cNvCxnSpPr>
                  <a:cxnSpLocks/>
                  <a:stCxn id="80" idx="6"/>
                  <a:endCxn id="60" idx="6"/>
                </p:cNvCxnSpPr>
                <p:nvPr/>
              </p:nvCxnSpPr>
              <p:spPr>
                <a:xfrm flipV="1">
                  <a:off x="6076750" y="3713126"/>
                  <a:ext cx="754157" cy="383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72560069-94AB-4F44-9E4E-BD579B2D918B}"/>
                  </a:ext>
                </a:extLst>
              </p:cNvPr>
              <p:cNvCxnSpPr>
                <a:cxnSpLocks/>
              </p:cNvCxnSpPr>
              <p:nvPr/>
            </p:nvCxnSpPr>
            <p:spPr>
              <a:xfrm flipV="1">
                <a:off x="3732748" y="3129720"/>
                <a:ext cx="0" cy="415746"/>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Flowchart: Connector 11">
                <a:extLst>
                  <a:ext uri="{FF2B5EF4-FFF2-40B4-BE49-F238E27FC236}">
                    <a16:creationId xmlns:a16="http://schemas.microsoft.com/office/drawing/2014/main" id="{750431FF-5DE0-964B-AFCD-1AF3718B8CDE}"/>
                  </a:ext>
                </a:extLst>
              </p:cNvPr>
              <p:cNvSpPr/>
              <p:nvPr/>
            </p:nvSpPr>
            <p:spPr>
              <a:xfrm>
                <a:off x="4522451" y="3677147"/>
                <a:ext cx="44014" cy="53323"/>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1" name="Rectangle 60">
                <a:extLst>
                  <a:ext uri="{FF2B5EF4-FFF2-40B4-BE49-F238E27FC236}">
                    <a16:creationId xmlns:a16="http://schemas.microsoft.com/office/drawing/2014/main" id="{D5D8E424-57BA-E44A-A637-DD8219FC78ED}"/>
                  </a:ext>
                </a:extLst>
              </p:cNvPr>
              <p:cNvSpPr/>
              <p:nvPr/>
            </p:nvSpPr>
            <p:spPr>
              <a:xfrm>
                <a:off x="4532868" y="3548586"/>
                <a:ext cx="387209" cy="256906"/>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grpSp>
        <p:sp>
          <p:nvSpPr>
            <p:cNvPr id="78" name="Flowchart: Delay 3">
              <a:extLst>
                <a:ext uri="{FF2B5EF4-FFF2-40B4-BE49-F238E27FC236}">
                  <a16:creationId xmlns:a16="http://schemas.microsoft.com/office/drawing/2014/main" id="{157233EB-417F-0648-AD9F-E2D22F94823B}"/>
                </a:ext>
              </a:extLst>
            </p:cNvPr>
            <p:cNvSpPr/>
            <p:nvPr/>
          </p:nvSpPr>
          <p:spPr>
            <a:xfrm>
              <a:off x="6064754" y="4556847"/>
              <a:ext cx="512064" cy="512065"/>
            </a:xfrm>
            <a:prstGeom prst="ellipse">
              <a:avLst/>
            </a:prstGeom>
            <a:solidFill>
              <a:schemeClr val="accent6">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ambria" panose="02040503050406030204" pitchFamily="18" charset="0"/>
                </a:rPr>
                <a:t>MAJ</a:t>
              </a:r>
            </a:p>
          </p:txBody>
        </p:sp>
        <p:sp>
          <p:nvSpPr>
            <p:cNvPr id="79" name="Flowchart: Delay 3">
              <a:extLst>
                <a:ext uri="{FF2B5EF4-FFF2-40B4-BE49-F238E27FC236}">
                  <a16:creationId xmlns:a16="http://schemas.microsoft.com/office/drawing/2014/main" id="{EE422FF4-7B69-F24C-A370-2A3AD93B1169}"/>
                </a:ext>
              </a:extLst>
            </p:cNvPr>
            <p:cNvSpPr/>
            <p:nvPr/>
          </p:nvSpPr>
          <p:spPr>
            <a:xfrm>
              <a:off x="6914451" y="4621447"/>
              <a:ext cx="512064" cy="512065"/>
            </a:xfrm>
            <a:prstGeom prst="ellipse">
              <a:avLst/>
            </a:prstGeom>
            <a:solidFill>
              <a:schemeClr val="accent2">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ambria" panose="02040503050406030204" pitchFamily="18" charset="0"/>
                </a:rPr>
                <a:t>MAJ</a:t>
              </a:r>
            </a:p>
          </p:txBody>
        </p:sp>
        <p:sp>
          <p:nvSpPr>
            <p:cNvPr id="80" name="Flowchart: Delay 3">
              <a:extLst>
                <a:ext uri="{FF2B5EF4-FFF2-40B4-BE49-F238E27FC236}">
                  <a16:creationId xmlns:a16="http://schemas.microsoft.com/office/drawing/2014/main" id="{E5363027-E048-0C4F-8BD9-B9F5224FFD42}"/>
                </a:ext>
              </a:extLst>
            </p:cNvPr>
            <p:cNvSpPr/>
            <p:nvPr/>
          </p:nvSpPr>
          <p:spPr>
            <a:xfrm>
              <a:off x="7756440" y="4432117"/>
              <a:ext cx="512064" cy="512065"/>
            </a:xfrm>
            <a:prstGeom prst="ellipse">
              <a:avLst/>
            </a:prstGeom>
            <a:solidFill>
              <a:schemeClr val="accent6">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ambria" panose="02040503050406030204" pitchFamily="18" charset="0"/>
                </a:rPr>
                <a:t>MAJ</a:t>
              </a:r>
            </a:p>
          </p:txBody>
        </p:sp>
        <p:cxnSp>
          <p:nvCxnSpPr>
            <p:cNvPr id="8" name="Straight Connector 7">
              <a:extLst>
                <a:ext uri="{FF2B5EF4-FFF2-40B4-BE49-F238E27FC236}">
                  <a16:creationId xmlns:a16="http://schemas.microsoft.com/office/drawing/2014/main" id="{6086842F-8F96-7745-B4A8-3210BB20E17F}"/>
                </a:ext>
              </a:extLst>
            </p:cNvPr>
            <p:cNvCxnSpPr>
              <a:cxnSpLocks/>
            </p:cNvCxnSpPr>
            <p:nvPr/>
          </p:nvCxnSpPr>
          <p:spPr>
            <a:xfrm>
              <a:off x="5766813" y="3939567"/>
              <a:ext cx="244023" cy="0"/>
            </a:xfrm>
            <a:prstGeom prst="line">
              <a:avLst/>
            </a:prstGeom>
            <a:ln w="19050"/>
          </p:spPr>
          <p:style>
            <a:lnRef idx="1">
              <a:schemeClr val="dk1"/>
            </a:lnRef>
            <a:fillRef idx="0">
              <a:schemeClr val="dk1"/>
            </a:fillRef>
            <a:effectRef idx="0">
              <a:schemeClr val="dk1"/>
            </a:effectRef>
            <a:fontRef idx="minor">
              <a:schemeClr val="tx1"/>
            </a:fontRef>
          </p:style>
        </p:cxnSp>
        <p:sp>
          <p:nvSpPr>
            <p:cNvPr id="81" name="Flowchart: Connector 8">
              <a:extLst>
                <a:ext uri="{FF2B5EF4-FFF2-40B4-BE49-F238E27FC236}">
                  <a16:creationId xmlns:a16="http://schemas.microsoft.com/office/drawing/2014/main" id="{16175061-BB1E-6E4C-930C-8CB7C2A22D62}"/>
                </a:ext>
              </a:extLst>
            </p:cNvPr>
            <p:cNvSpPr/>
            <p:nvPr/>
          </p:nvSpPr>
          <p:spPr>
            <a:xfrm>
              <a:off x="5732148" y="3900580"/>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82" name="Rectangle 81">
              <a:extLst>
                <a:ext uri="{FF2B5EF4-FFF2-40B4-BE49-F238E27FC236}">
                  <a16:creationId xmlns:a16="http://schemas.microsoft.com/office/drawing/2014/main" id="{2AD0AE3A-D6DD-2E42-B362-820ECB74CA22}"/>
                </a:ext>
              </a:extLst>
            </p:cNvPr>
            <p:cNvSpPr/>
            <p:nvPr/>
          </p:nvSpPr>
          <p:spPr>
            <a:xfrm>
              <a:off x="5378016" y="3758674"/>
              <a:ext cx="317716"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83" name="Straight Connector 82">
              <a:extLst>
                <a:ext uri="{FF2B5EF4-FFF2-40B4-BE49-F238E27FC236}">
                  <a16:creationId xmlns:a16="http://schemas.microsoft.com/office/drawing/2014/main" id="{7368E621-1D43-904C-9769-2020C6AA172A}"/>
                </a:ext>
              </a:extLst>
            </p:cNvPr>
            <p:cNvCxnSpPr>
              <a:cxnSpLocks/>
            </p:cNvCxnSpPr>
            <p:nvPr/>
          </p:nvCxnSpPr>
          <p:spPr>
            <a:xfrm>
              <a:off x="6827896" y="4938472"/>
              <a:ext cx="91440" cy="0"/>
            </a:xfrm>
            <a:prstGeom prst="line">
              <a:avLst/>
            </a:prstGeom>
            <a:ln w="19050"/>
          </p:spPr>
          <p:style>
            <a:lnRef idx="1">
              <a:schemeClr val="dk1"/>
            </a:lnRef>
            <a:fillRef idx="0">
              <a:schemeClr val="dk1"/>
            </a:fillRef>
            <a:effectRef idx="0">
              <a:schemeClr val="dk1"/>
            </a:effectRef>
            <a:fontRef idx="minor">
              <a:schemeClr val="tx1"/>
            </a:fontRef>
          </p:style>
        </p:cxnSp>
        <p:sp>
          <p:nvSpPr>
            <p:cNvPr id="84" name="Flowchart: Connector 8">
              <a:extLst>
                <a:ext uri="{FF2B5EF4-FFF2-40B4-BE49-F238E27FC236}">
                  <a16:creationId xmlns:a16="http://schemas.microsoft.com/office/drawing/2014/main" id="{4D980BE6-C62E-4545-B432-B33EA3B05907}"/>
                </a:ext>
              </a:extLst>
            </p:cNvPr>
            <p:cNvSpPr/>
            <p:nvPr/>
          </p:nvSpPr>
          <p:spPr>
            <a:xfrm>
              <a:off x="6778129" y="4896980"/>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85" name="Rectangle 84">
              <a:extLst>
                <a:ext uri="{FF2B5EF4-FFF2-40B4-BE49-F238E27FC236}">
                  <a16:creationId xmlns:a16="http://schemas.microsoft.com/office/drawing/2014/main" id="{AFC66C93-D55A-7D4E-85FD-89AF3BFCE004}"/>
                </a:ext>
              </a:extLst>
            </p:cNvPr>
            <p:cNvSpPr/>
            <p:nvPr/>
          </p:nvSpPr>
          <p:spPr>
            <a:xfrm>
              <a:off x="6535366" y="4749792"/>
              <a:ext cx="306494"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0</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ndParaRPr>
            </a:p>
          </p:txBody>
        </p:sp>
        <p:cxnSp>
          <p:nvCxnSpPr>
            <p:cNvPr id="86" name="Straight Connector 85">
              <a:extLst>
                <a:ext uri="{FF2B5EF4-FFF2-40B4-BE49-F238E27FC236}">
                  <a16:creationId xmlns:a16="http://schemas.microsoft.com/office/drawing/2014/main" id="{534FCB23-7AD0-6C40-8ABC-A2F6BD7C2BBB}"/>
                </a:ext>
              </a:extLst>
            </p:cNvPr>
            <p:cNvCxnSpPr>
              <a:cxnSpLocks/>
            </p:cNvCxnSpPr>
            <p:nvPr/>
          </p:nvCxnSpPr>
          <p:spPr>
            <a:xfrm>
              <a:off x="7621141" y="4713521"/>
              <a:ext cx="146304" cy="0"/>
            </a:xfrm>
            <a:prstGeom prst="line">
              <a:avLst/>
            </a:prstGeom>
            <a:ln w="19050"/>
          </p:spPr>
          <p:style>
            <a:lnRef idx="1">
              <a:schemeClr val="dk1"/>
            </a:lnRef>
            <a:fillRef idx="0">
              <a:schemeClr val="dk1"/>
            </a:fillRef>
            <a:effectRef idx="0">
              <a:schemeClr val="dk1"/>
            </a:effectRef>
            <a:fontRef idx="minor">
              <a:schemeClr val="tx1"/>
            </a:fontRef>
          </p:style>
        </p:cxnSp>
        <p:sp>
          <p:nvSpPr>
            <p:cNvPr id="87" name="Flowchart: Connector 8">
              <a:extLst>
                <a:ext uri="{FF2B5EF4-FFF2-40B4-BE49-F238E27FC236}">
                  <a16:creationId xmlns:a16="http://schemas.microsoft.com/office/drawing/2014/main" id="{6D64FAF2-ACC4-9642-8E9E-DAE7DEFB197F}"/>
                </a:ext>
              </a:extLst>
            </p:cNvPr>
            <p:cNvSpPr/>
            <p:nvPr/>
          </p:nvSpPr>
          <p:spPr>
            <a:xfrm>
              <a:off x="7584251" y="4682826"/>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88" name="Rectangle 87">
              <a:extLst>
                <a:ext uri="{FF2B5EF4-FFF2-40B4-BE49-F238E27FC236}">
                  <a16:creationId xmlns:a16="http://schemas.microsoft.com/office/drawing/2014/main" id="{8CEDB14B-EB86-144B-B81B-4B6CC51F8822}"/>
                </a:ext>
              </a:extLst>
            </p:cNvPr>
            <p:cNvSpPr/>
            <p:nvPr/>
          </p:nvSpPr>
          <p:spPr>
            <a:xfrm>
              <a:off x="7367815" y="4519653"/>
              <a:ext cx="306494" cy="33855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1</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ndParaRPr>
            </a:p>
          </p:txBody>
        </p:sp>
        <p:cxnSp>
          <p:nvCxnSpPr>
            <p:cNvPr id="89" name="Straight Connector 88">
              <a:extLst>
                <a:ext uri="{FF2B5EF4-FFF2-40B4-BE49-F238E27FC236}">
                  <a16:creationId xmlns:a16="http://schemas.microsoft.com/office/drawing/2014/main" id="{93D71174-A32B-C841-9189-FAA4D9DC6626}"/>
                </a:ext>
              </a:extLst>
            </p:cNvPr>
            <p:cNvCxnSpPr>
              <a:cxnSpLocks/>
            </p:cNvCxnSpPr>
            <p:nvPr/>
          </p:nvCxnSpPr>
          <p:spPr>
            <a:xfrm flipH="1">
              <a:off x="5834962" y="4834202"/>
              <a:ext cx="237744" cy="0"/>
            </a:xfrm>
            <a:prstGeom prst="line">
              <a:avLst/>
            </a:prstGeom>
            <a:ln w="19050"/>
          </p:spPr>
          <p:style>
            <a:lnRef idx="1">
              <a:schemeClr val="dk1"/>
            </a:lnRef>
            <a:fillRef idx="0">
              <a:schemeClr val="dk1"/>
            </a:fillRef>
            <a:effectRef idx="0">
              <a:schemeClr val="dk1"/>
            </a:effectRef>
            <a:fontRef idx="minor">
              <a:schemeClr val="tx1"/>
            </a:fontRef>
          </p:style>
        </p:cxnSp>
        <p:sp>
          <p:nvSpPr>
            <p:cNvPr id="90" name="Flowchart: Connector 8">
              <a:extLst>
                <a:ext uri="{FF2B5EF4-FFF2-40B4-BE49-F238E27FC236}">
                  <a16:creationId xmlns:a16="http://schemas.microsoft.com/office/drawing/2014/main" id="{9E4C9A5F-3773-924D-A816-F6AB5F494B04}"/>
                </a:ext>
              </a:extLst>
            </p:cNvPr>
            <p:cNvSpPr/>
            <p:nvPr/>
          </p:nvSpPr>
          <p:spPr>
            <a:xfrm>
              <a:off x="5821275" y="4802664"/>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91" name="Rectangle 90">
              <a:extLst>
                <a:ext uri="{FF2B5EF4-FFF2-40B4-BE49-F238E27FC236}">
                  <a16:creationId xmlns:a16="http://schemas.microsoft.com/office/drawing/2014/main" id="{EEEA4E48-C234-BB42-9656-E685F34265D6}"/>
                </a:ext>
              </a:extLst>
            </p:cNvPr>
            <p:cNvSpPr/>
            <p:nvPr/>
          </p:nvSpPr>
          <p:spPr>
            <a:xfrm>
              <a:off x="5591753" y="4658959"/>
              <a:ext cx="306494"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1</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636AAF24-C2FB-6C4F-918C-402EB001C063}"/>
              </a:ext>
            </a:extLst>
          </p:cNvPr>
          <p:cNvGrpSpPr/>
          <p:nvPr/>
        </p:nvGrpSpPr>
        <p:grpSpPr>
          <a:xfrm>
            <a:off x="372773" y="1123050"/>
            <a:ext cx="1777209" cy="719968"/>
            <a:chOff x="398461" y="1188132"/>
            <a:chExt cx="1777209" cy="719968"/>
          </a:xfrm>
        </p:grpSpPr>
        <p:sp>
          <p:nvSpPr>
            <p:cNvPr id="170" name="Flowchart: Delay 3">
              <a:extLst>
                <a:ext uri="{FF2B5EF4-FFF2-40B4-BE49-F238E27FC236}">
                  <a16:creationId xmlns:a16="http://schemas.microsoft.com/office/drawing/2014/main" id="{13EBD05A-B657-F244-AD56-1D1999B2AA13}"/>
                </a:ext>
              </a:extLst>
            </p:cNvPr>
            <p:cNvSpPr/>
            <p:nvPr/>
          </p:nvSpPr>
          <p:spPr>
            <a:xfrm>
              <a:off x="1097571" y="1294320"/>
              <a:ext cx="464016" cy="515314"/>
            </a:xfrm>
            <a:prstGeom prst="flowChartDelay">
              <a:avLst/>
            </a:prstGeom>
            <a:solidFill>
              <a:schemeClr val="accent2">
                <a:lumMod val="20000"/>
                <a:lumOff val="80000"/>
              </a:schemeClr>
            </a:solidFill>
            <a:ln w="285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cxnSp>
          <p:nvCxnSpPr>
            <p:cNvPr id="171" name="Straight Connector 170">
              <a:extLst>
                <a:ext uri="{FF2B5EF4-FFF2-40B4-BE49-F238E27FC236}">
                  <a16:creationId xmlns:a16="http://schemas.microsoft.com/office/drawing/2014/main" id="{CD572F1B-3C9D-3948-8A2B-C70AE90D1C28}"/>
                </a:ext>
              </a:extLst>
            </p:cNvPr>
            <p:cNvCxnSpPr/>
            <p:nvPr/>
          </p:nvCxnSpPr>
          <p:spPr>
            <a:xfrm flipH="1">
              <a:off x="807561" y="1364590"/>
              <a:ext cx="290010" cy="0"/>
            </a:xfrm>
            <a:prstGeom prst="line">
              <a:avLst/>
            </a:prstGeom>
            <a:solidFill>
              <a:schemeClr val="tx1"/>
            </a:solidFill>
            <a:ln w="25400" cap="flat" cmpd="sng" algn="ctr">
              <a:solidFill>
                <a:schemeClr val="tx1"/>
              </a:solidFill>
              <a:prstDash val="solid"/>
            </a:ln>
            <a:effectLst/>
          </p:spPr>
        </p:cxnSp>
        <p:cxnSp>
          <p:nvCxnSpPr>
            <p:cNvPr id="172" name="Straight Connector 171">
              <a:extLst>
                <a:ext uri="{FF2B5EF4-FFF2-40B4-BE49-F238E27FC236}">
                  <a16:creationId xmlns:a16="http://schemas.microsoft.com/office/drawing/2014/main" id="{C6DC839F-63A6-1844-8FB7-EA93F02C5F1E}"/>
                </a:ext>
              </a:extLst>
            </p:cNvPr>
            <p:cNvCxnSpPr/>
            <p:nvPr/>
          </p:nvCxnSpPr>
          <p:spPr>
            <a:xfrm flipH="1">
              <a:off x="807561" y="1739364"/>
              <a:ext cx="290010" cy="0"/>
            </a:xfrm>
            <a:prstGeom prst="line">
              <a:avLst/>
            </a:prstGeom>
            <a:solidFill>
              <a:schemeClr val="tx1"/>
            </a:solidFill>
            <a:ln w="25400" cap="flat" cmpd="sng" algn="ctr">
              <a:solidFill>
                <a:schemeClr val="tx1"/>
              </a:solidFill>
              <a:prstDash val="solid"/>
            </a:ln>
            <a:effectLst/>
          </p:spPr>
        </p:cxnSp>
        <p:sp>
          <p:nvSpPr>
            <p:cNvPr id="174" name="Flowchart: Connector 8">
              <a:extLst>
                <a:ext uri="{FF2B5EF4-FFF2-40B4-BE49-F238E27FC236}">
                  <a16:creationId xmlns:a16="http://schemas.microsoft.com/office/drawing/2014/main" id="{D24EAB7E-C79E-9F48-9678-6C53BBC85BA7}"/>
                </a:ext>
              </a:extLst>
            </p:cNvPr>
            <p:cNvSpPr/>
            <p:nvPr/>
          </p:nvSpPr>
          <p:spPr>
            <a:xfrm>
              <a:off x="749559" y="1329455"/>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75" name="Flowchart: Connector 9">
              <a:extLst>
                <a:ext uri="{FF2B5EF4-FFF2-40B4-BE49-F238E27FC236}">
                  <a16:creationId xmlns:a16="http://schemas.microsoft.com/office/drawing/2014/main" id="{99BD3A4A-8916-9E43-9BD0-C4A8459A4D05}"/>
                </a:ext>
              </a:extLst>
            </p:cNvPr>
            <p:cNvSpPr/>
            <p:nvPr/>
          </p:nvSpPr>
          <p:spPr>
            <a:xfrm>
              <a:off x="755799" y="1704229"/>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49" name="Rectangle 148">
              <a:extLst>
                <a:ext uri="{FF2B5EF4-FFF2-40B4-BE49-F238E27FC236}">
                  <a16:creationId xmlns:a16="http://schemas.microsoft.com/office/drawing/2014/main" id="{269C686F-7397-0B4C-944E-FC149DD31D7B}"/>
                </a:ext>
              </a:extLst>
            </p:cNvPr>
            <p:cNvSpPr/>
            <p:nvPr/>
          </p:nvSpPr>
          <p:spPr>
            <a:xfrm>
              <a:off x="399187" y="1188132"/>
              <a:ext cx="317715"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sp>
          <p:nvSpPr>
            <p:cNvPr id="150" name="Rectangle 149">
              <a:extLst>
                <a:ext uri="{FF2B5EF4-FFF2-40B4-BE49-F238E27FC236}">
                  <a16:creationId xmlns:a16="http://schemas.microsoft.com/office/drawing/2014/main" id="{0CDA71F6-84A9-FB45-90F7-10D425F97CF4}"/>
                </a:ext>
              </a:extLst>
            </p:cNvPr>
            <p:cNvSpPr/>
            <p:nvPr/>
          </p:nvSpPr>
          <p:spPr>
            <a:xfrm>
              <a:off x="398461" y="1569546"/>
              <a:ext cx="327334"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77" name="Rectangle 176">
              <a:extLst>
                <a:ext uri="{FF2B5EF4-FFF2-40B4-BE49-F238E27FC236}">
                  <a16:creationId xmlns:a16="http://schemas.microsoft.com/office/drawing/2014/main" id="{CD16C665-4397-234B-B507-D51301ACE3C7}"/>
                </a:ext>
              </a:extLst>
            </p:cNvPr>
            <p:cNvSpPr/>
            <p:nvPr/>
          </p:nvSpPr>
          <p:spPr>
            <a:xfrm>
              <a:off x="1873984" y="1392425"/>
              <a:ext cx="301686" cy="338554"/>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C</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78" name="Straight Connector 177">
              <a:extLst>
                <a:ext uri="{FF2B5EF4-FFF2-40B4-BE49-F238E27FC236}">
                  <a16:creationId xmlns:a16="http://schemas.microsoft.com/office/drawing/2014/main" id="{CFC61A79-4639-654C-AB7E-CCE0CCB0749B}"/>
                </a:ext>
              </a:extLst>
            </p:cNvPr>
            <p:cNvCxnSpPr/>
            <p:nvPr/>
          </p:nvCxnSpPr>
          <p:spPr>
            <a:xfrm flipH="1">
              <a:off x="1573902" y="1572620"/>
              <a:ext cx="290010"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Flowchart: Connector 11">
              <a:extLst>
                <a:ext uri="{FF2B5EF4-FFF2-40B4-BE49-F238E27FC236}">
                  <a16:creationId xmlns:a16="http://schemas.microsoft.com/office/drawing/2014/main" id="{27E507A9-953E-2B4C-A7D5-6B4B7B3B103B}"/>
                </a:ext>
              </a:extLst>
            </p:cNvPr>
            <p:cNvSpPr/>
            <p:nvPr/>
          </p:nvSpPr>
          <p:spPr>
            <a:xfrm>
              <a:off x="1829156" y="1537029"/>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6" name="Group 5">
            <a:extLst>
              <a:ext uri="{FF2B5EF4-FFF2-40B4-BE49-F238E27FC236}">
                <a16:creationId xmlns:a16="http://schemas.microsoft.com/office/drawing/2014/main" id="{778EE074-B6CB-374B-90D0-6B2407CF1010}"/>
              </a:ext>
            </a:extLst>
          </p:cNvPr>
          <p:cNvGrpSpPr/>
          <p:nvPr/>
        </p:nvGrpSpPr>
        <p:grpSpPr>
          <a:xfrm>
            <a:off x="367643" y="2181105"/>
            <a:ext cx="1770754" cy="719968"/>
            <a:chOff x="486814" y="2010575"/>
            <a:chExt cx="1770754" cy="719968"/>
          </a:xfrm>
        </p:grpSpPr>
        <p:sp>
          <p:nvSpPr>
            <p:cNvPr id="166" name="Flowchart: Stored Data 4">
              <a:extLst>
                <a:ext uri="{FF2B5EF4-FFF2-40B4-BE49-F238E27FC236}">
                  <a16:creationId xmlns:a16="http://schemas.microsoft.com/office/drawing/2014/main" id="{C232D02A-E2E9-054A-BDCC-A5B646E91274}"/>
                </a:ext>
              </a:extLst>
            </p:cNvPr>
            <p:cNvSpPr/>
            <p:nvPr/>
          </p:nvSpPr>
          <p:spPr>
            <a:xfrm rot="10800000">
              <a:off x="1126571" y="2107580"/>
              <a:ext cx="522018" cy="509459"/>
            </a:xfrm>
            <a:prstGeom prst="flowChartOnlineStorag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ndParaRPr>
            </a:p>
          </p:txBody>
        </p:sp>
        <p:cxnSp>
          <p:nvCxnSpPr>
            <p:cNvPr id="181" name="Straight Connector 180">
              <a:extLst>
                <a:ext uri="{FF2B5EF4-FFF2-40B4-BE49-F238E27FC236}">
                  <a16:creationId xmlns:a16="http://schemas.microsoft.com/office/drawing/2014/main" id="{A4FCE592-AFBF-C648-B3A8-DE7A1B1652E9}"/>
                </a:ext>
              </a:extLst>
            </p:cNvPr>
            <p:cNvCxnSpPr/>
            <p:nvPr/>
          </p:nvCxnSpPr>
          <p:spPr>
            <a:xfrm flipH="1">
              <a:off x="895914" y="2187033"/>
              <a:ext cx="290010" cy="0"/>
            </a:xfrm>
            <a:prstGeom prst="line">
              <a:avLst/>
            </a:prstGeom>
            <a:solidFill>
              <a:schemeClr val="tx1"/>
            </a:solidFill>
            <a:ln w="25400" cap="flat" cmpd="sng" algn="ctr">
              <a:solidFill>
                <a:schemeClr val="tx1"/>
              </a:solidFill>
              <a:prstDash val="solid"/>
            </a:ln>
            <a:effectLst/>
          </p:spPr>
        </p:cxnSp>
        <p:cxnSp>
          <p:nvCxnSpPr>
            <p:cNvPr id="182" name="Straight Connector 181">
              <a:extLst>
                <a:ext uri="{FF2B5EF4-FFF2-40B4-BE49-F238E27FC236}">
                  <a16:creationId xmlns:a16="http://schemas.microsoft.com/office/drawing/2014/main" id="{5BC2FB5A-7D95-B346-9FB3-29E659E6668D}"/>
                </a:ext>
              </a:extLst>
            </p:cNvPr>
            <p:cNvCxnSpPr/>
            <p:nvPr/>
          </p:nvCxnSpPr>
          <p:spPr>
            <a:xfrm flipH="1">
              <a:off x="895914" y="2561807"/>
              <a:ext cx="290010" cy="0"/>
            </a:xfrm>
            <a:prstGeom prst="line">
              <a:avLst/>
            </a:prstGeom>
            <a:solidFill>
              <a:schemeClr val="tx1"/>
            </a:solidFill>
            <a:ln w="25400" cap="flat" cmpd="sng" algn="ctr">
              <a:solidFill>
                <a:schemeClr val="tx1"/>
              </a:solidFill>
              <a:prstDash val="solid"/>
            </a:ln>
            <a:effectLst/>
          </p:spPr>
        </p:cxnSp>
        <p:sp>
          <p:nvSpPr>
            <p:cNvPr id="183" name="Flowchart: Connector 8">
              <a:extLst>
                <a:ext uri="{FF2B5EF4-FFF2-40B4-BE49-F238E27FC236}">
                  <a16:creationId xmlns:a16="http://schemas.microsoft.com/office/drawing/2014/main" id="{6A288F40-7071-2448-BC8A-ADF188317466}"/>
                </a:ext>
              </a:extLst>
            </p:cNvPr>
            <p:cNvSpPr/>
            <p:nvPr/>
          </p:nvSpPr>
          <p:spPr>
            <a:xfrm>
              <a:off x="837912" y="2151898"/>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84" name="Flowchart: Connector 9">
              <a:extLst>
                <a:ext uri="{FF2B5EF4-FFF2-40B4-BE49-F238E27FC236}">
                  <a16:creationId xmlns:a16="http://schemas.microsoft.com/office/drawing/2014/main" id="{A884D34E-D0AF-BB40-A286-B329E5701D5B}"/>
                </a:ext>
              </a:extLst>
            </p:cNvPr>
            <p:cNvSpPr/>
            <p:nvPr/>
          </p:nvSpPr>
          <p:spPr>
            <a:xfrm>
              <a:off x="844152" y="2526672"/>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85" name="Rectangle 184">
              <a:extLst>
                <a:ext uri="{FF2B5EF4-FFF2-40B4-BE49-F238E27FC236}">
                  <a16:creationId xmlns:a16="http://schemas.microsoft.com/office/drawing/2014/main" id="{67D0F406-59E7-9345-8E75-32B049DDED82}"/>
                </a:ext>
              </a:extLst>
            </p:cNvPr>
            <p:cNvSpPr/>
            <p:nvPr/>
          </p:nvSpPr>
          <p:spPr>
            <a:xfrm>
              <a:off x="487540" y="2010575"/>
              <a:ext cx="317715"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sp>
          <p:nvSpPr>
            <p:cNvPr id="186" name="Rectangle 185">
              <a:extLst>
                <a:ext uri="{FF2B5EF4-FFF2-40B4-BE49-F238E27FC236}">
                  <a16:creationId xmlns:a16="http://schemas.microsoft.com/office/drawing/2014/main" id="{5A7307C0-B1E1-1A48-8CD4-9FBD79B8E76E}"/>
                </a:ext>
              </a:extLst>
            </p:cNvPr>
            <p:cNvSpPr/>
            <p:nvPr/>
          </p:nvSpPr>
          <p:spPr>
            <a:xfrm>
              <a:off x="486814" y="2391989"/>
              <a:ext cx="327334"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87" name="Rectangle 186">
              <a:extLst>
                <a:ext uri="{FF2B5EF4-FFF2-40B4-BE49-F238E27FC236}">
                  <a16:creationId xmlns:a16="http://schemas.microsoft.com/office/drawing/2014/main" id="{84268058-9456-9841-BE0D-9B4E5917B064}"/>
                </a:ext>
              </a:extLst>
            </p:cNvPr>
            <p:cNvSpPr/>
            <p:nvPr/>
          </p:nvSpPr>
          <p:spPr>
            <a:xfrm>
              <a:off x="1955882" y="2175509"/>
              <a:ext cx="301686" cy="338554"/>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C</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88" name="Straight Connector 187">
              <a:extLst>
                <a:ext uri="{FF2B5EF4-FFF2-40B4-BE49-F238E27FC236}">
                  <a16:creationId xmlns:a16="http://schemas.microsoft.com/office/drawing/2014/main" id="{2F781169-0FAB-8F4D-97B0-2518CC679EA4}"/>
                </a:ext>
              </a:extLst>
            </p:cNvPr>
            <p:cNvCxnSpPr/>
            <p:nvPr/>
          </p:nvCxnSpPr>
          <p:spPr>
            <a:xfrm flipH="1">
              <a:off x="1655800" y="2355704"/>
              <a:ext cx="290010"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Flowchart: Connector 11">
              <a:extLst>
                <a:ext uri="{FF2B5EF4-FFF2-40B4-BE49-F238E27FC236}">
                  <a16:creationId xmlns:a16="http://schemas.microsoft.com/office/drawing/2014/main" id="{46418EFA-E015-9A44-9418-0CD2B4C8B4F8}"/>
                </a:ext>
              </a:extLst>
            </p:cNvPr>
            <p:cNvSpPr/>
            <p:nvPr/>
          </p:nvSpPr>
          <p:spPr>
            <a:xfrm>
              <a:off x="1911054" y="2320113"/>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sp>
        <p:nvSpPr>
          <p:cNvPr id="16" name="Rectangle 15">
            <a:extLst>
              <a:ext uri="{FF2B5EF4-FFF2-40B4-BE49-F238E27FC236}">
                <a16:creationId xmlns:a16="http://schemas.microsoft.com/office/drawing/2014/main" id="{45E746D1-D508-C743-B8FA-1CD7C2B3A3DA}"/>
              </a:ext>
            </a:extLst>
          </p:cNvPr>
          <p:cNvSpPr/>
          <p:nvPr/>
        </p:nvSpPr>
        <p:spPr>
          <a:xfrm>
            <a:off x="5213090" y="1320478"/>
            <a:ext cx="3587392" cy="369332"/>
          </a:xfrm>
          <a:prstGeom prst="rect">
            <a:avLst/>
          </a:prstGeom>
        </p:spPr>
        <p:txBody>
          <a:bodyPr wrap="none">
            <a:spAutoFit/>
          </a:bodyPr>
          <a:lstStyle/>
          <a:p>
            <a:r>
              <a:rPr lang="en-US" dirty="0">
                <a:latin typeface="Cambria" panose="02040503050406030204" pitchFamily="18" charset="0"/>
              </a:rPr>
              <a:t>output is “1” only when A = B = “1”</a:t>
            </a:r>
          </a:p>
        </p:txBody>
      </p:sp>
      <p:sp>
        <p:nvSpPr>
          <p:cNvPr id="17" name="Rectangle 16">
            <a:extLst>
              <a:ext uri="{FF2B5EF4-FFF2-40B4-BE49-F238E27FC236}">
                <a16:creationId xmlns:a16="http://schemas.microsoft.com/office/drawing/2014/main" id="{F15B1566-04F6-3541-8E01-2051EAE44D12}"/>
              </a:ext>
            </a:extLst>
          </p:cNvPr>
          <p:cNvSpPr/>
          <p:nvPr/>
        </p:nvSpPr>
        <p:spPr>
          <a:xfrm>
            <a:off x="4749278" y="2329743"/>
            <a:ext cx="4049057" cy="369332"/>
          </a:xfrm>
          <a:prstGeom prst="rect">
            <a:avLst/>
          </a:prstGeom>
        </p:spPr>
        <p:txBody>
          <a:bodyPr wrap="none">
            <a:spAutoFit/>
          </a:bodyPr>
          <a:lstStyle/>
          <a:p>
            <a:pPr lvl="1"/>
            <a:r>
              <a:rPr lang="en-US" dirty="0">
                <a:latin typeface="Cambria" panose="02040503050406030204" pitchFamily="18" charset="0"/>
              </a:rPr>
              <a:t>output is “0” only when A = B = “0”</a:t>
            </a:r>
          </a:p>
        </p:txBody>
      </p:sp>
      <p:sp>
        <p:nvSpPr>
          <p:cNvPr id="219" name="Rectangle 218">
            <a:extLst>
              <a:ext uri="{FF2B5EF4-FFF2-40B4-BE49-F238E27FC236}">
                <a16:creationId xmlns:a16="http://schemas.microsoft.com/office/drawing/2014/main" id="{DA306596-46FE-C849-AEE2-7F10FCE8C4B8}"/>
              </a:ext>
            </a:extLst>
          </p:cNvPr>
          <p:cNvSpPr/>
          <p:nvPr/>
        </p:nvSpPr>
        <p:spPr>
          <a:xfrm>
            <a:off x="73256" y="5416626"/>
            <a:ext cx="8977026" cy="923330"/>
          </a:xfrm>
          <a:prstGeom prst="rect">
            <a:avLst/>
          </a:prstGeom>
          <a:solidFill>
            <a:schemeClr val="accent4">
              <a:lumMod val="20000"/>
              <a:lumOff val="80000"/>
            </a:schemeClr>
          </a:solidFill>
          <a:ln w="76200">
            <a:solidFill>
              <a:schemeClr val="accent1"/>
            </a:solidFill>
          </a:ln>
        </p:spPr>
        <p:txBody>
          <a:bodyPr wrap="square">
            <a:spAutoFit/>
          </a:bodyPr>
          <a:lstStyle/>
          <a:p>
            <a:pPr lvl="0" algn="ctr" defTabSz="914400">
              <a:defRPr/>
            </a:pPr>
            <a:r>
              <a:rPr lang="en-US" sz="2800" b="1" dirty="0">
                <a:solidFill>
                  <a:srgbClr val="C00000"/>
                </a:solidFill>
                <a:latin typeface="Cambria" panose="02040503050406030204" pitchFamily="18" charset="0"/>
              </a:rPr>
              <a:t>Naïvely</a:t>
            </a:r>
            <a:r>
              <a:rPr lang="en-US" sz="2600" b="1" dirty="0">
                <a:solidFill>
                  <a:srgbClr val="C00000"/>
                </a:solidFill>
                <a:latin typeface="Cambria" panose="02040503050406030204" pitchFamily="18" charset="0"/>
              </a:rPr>
              <a:t> </a:t>
            </a:r>
            <a:r>
              <a:rPr lang="en-US" sz="2600" b="1" dirty="0">
                <a:latin typeface="Cambria" panose="02040503050406030204" pitchFamily="18" charset="0"/>
              </a:rPr>
              <a:t>converting </a:t>
            </a:r>
            <a:r>
              <a:rPr lang="en-US" sz="2600" b="1" dirty="0">
                <a:solidFill>
                  <a:schemeClr val="accent6">
                    <a:lumMod val="75000"/>
                  </a:schemeClr>
                </a:solidFill>
                <a:latin typeface="Cambria" panose="02040503050406030204" pitchFamily="18" charset="0"/>
              </a:rPr>
              <a:t>AND/OR/NOT-implementation</a:t>
            </a:r>
            <a:r>
              <a:rPr lang="en-US" sz="2600" b="1" dirty="0">
                <a:latin typeface="Cambria" panose="02040503050406030204" pitchFamily="18" charset="0"/>
              </a:rPr>
              <a:t> to </a:t>
            </a:r>
            <a:r>
              <a:rPr lang="en-US" sz="2600" b="1" dirty="0">
                <a:solidFill>
                  <a:schemeClr val="accent6">
                    <a:lumMod val="75000"/>
                  </a:schemeClr>
                </a:solidFill>
                <a:latin typeface="Cambria" panose="02040503050406030204" pitchFamily="18" charset="0"/>
              </a:rPr>
              <a:t>MAJ/NOT-implementation </a:t>
            </a:r>
            <a:r>
              <a:rPr lang="en-US" sz="2600" b="1" dirty="0">
                <a:latin typeface="Cambria" panose="02040503050406030204" pitchFamily="18" charset="0"/>
              </a:rPr>
              <a:t>leads to an </a:t>
            </a:r>
            <a:r>
              <a:rPr lang="en-US" sz="2600" b="1" dirty="0">
                <a:solidFill>
                  <a:srgbClr val="C00000"/>
                </a:solidFill>
                <a:latin typeface="Cambria" panose="02040503050406030204" pitchFamily="18" charset="0"/>
              </a:rPr>
              <a:t>unoptimized circuit</a:t>
            </a:r>
          </a:p>
        </p:txBody>
      </p:sp>
      <p:pic>
        <p:nvPicPr>
          <p:cNvPr id="5" name="Picture 4" descr="A picture containing white&#10;&#10;Description automatically generated">
            <a:extLst>
              <a:ext uri="{FF2B5EF4-FFF2-40B4-BE49-F238E27FC236}">
                <a16:creationId xmlns:a16="http://schemas.microsoft.com/office/drawing/2014/main" id="{2DCA0F4F-A9CB-6B41-8FF1-0F2F2EBF3A3F}"/>
              </a:ext>
            </a:extLst>
          </p:cNvPr>
          <p:cNvPicPr>
            <a:picLocks noChangeAspect="1"/>
          </p:cNvPicPr>
          <p:nvPr/>
        </p:nvPicPr>
        <p:blipFill>
          <a:blip r:embed="rId3"/>
          <a:stretch>
            <a:fillRect/>
          </a:stretch>
        </p:blipFill>
        <p:spPr>
          <a:xfrm>
            <a:off x="2329755" y="1353381"/>
            <a:ext cx="352767" cy="361233"/>
          </a:xfrm>
          <a:prstGeom prst="rect">
            <a:avLst/>
          </a:prstGeom>
        </p:spPr>
      </p:pic>
      <p:pic>
        <p:nvPicPr>
          <p:cNvPr id="141" name="Picture 140" descr="A picture containing white&#10;&#10;Description automatically generated">
            <a:extLst>
              <a:ext uri="{FF2B5EF4-FFF2-40B4-BE49-F238E27FC236}">
                <a16:creationId xmlns:a16="http://schemas.microsoft.com/office/drawing/2014/main" id="{7EB32957-9744-EE40-A43E-88468AC8F26F}"/>
              </a:ext>
            </a:extLst>
          </p:cNvPr>
          <p:cNvPicPr>
            <a:picLocks noChangeAspect="1"/>
          </p:cNvPicPr>
          <p:nvPr/>
        </p:nvPicPr>
        <p:blipFill>
          <a:blip r:embed="rId3"/>
          <a:stretch>
            <a:fillRect/>
          </a:stretch>
        </p:blipFill>
        <p:spPr>
          <a:xfrm>
            <a:off x="2348716" y="2334594"/>
            <a:ext cx="371156" cy="380063"/>
          </a:xfrm>
          <a:prstGeom prst="rect">
            <a:avLst/>
          </a:prstGeom>
        </p:spPr>
      </p:pic>
      <p:grpSp>
        <p:nvGrpSpPr>
          <p:cNvPr id="121" name="Group 120">
            <a:extLst>
              <a:ext uri="{FF2B5EF4-FFF2-40B4-BE49-F238E27FC236}">
                <a16:creationId xmlns:a16="http://schemas.microsoft.com/office/drawing/2014/main" id="{0BE4DB36-7B85-7C4C-ABCB-D7A22CBC2238}"/>
              </a:ext>
            </a:extLst>
          </p:cNvPr>
          <p:cNvGrpSpPr/>
          <p:nvPr/>
        </p:nvGrpSpPr>
        <p:grpSpPr>
          <a:xfrm>
            <a:off x="3102073" y="1133408"/>
            <a:ext cx="1777209" cy="781876"/>
            <a:chOff x="3102073" y="1133408"/>
            <a:chExt cx="1777209" cy="781876"/>
          </a:xfrm>
        </p:grpSpPr>
        <p:grpSp>
          <p:nvGrpSpPr>
            <p:cNvPr id="12" name="Group 11">
              <a:extLst>
                <a:ext uri="{FF2B5EF4-FFF2-40B4-BE49-F238E27FC236}">
                  <a16:creationId xmlns:a16="http://schemas.microsoft.com/office/drawing/2014/main" id="{F537C0D2-8133-4842-B965-1C0C3A9C3B63}"/>
                </a:ext>
              </a:extLst>
            </p:cNvPr>
            <p:cNvGrpSpPr/>
            <p:nvPr/>
          </p:nvGrpSpPr>
          <p:grpSpPr>
            <a:xfrm>
              <a:off x="3102073" y="1133408"/>
              <a:ext cx="1777209" cy="781876"/>
              <a:chOff x="3337138" y="1198702"/>
              <a:chExt cx="1777209" cy="781876"/>
            </a:xfrm>
          </p:grpSpPr>
          <p:grpSp>
            <p:nvGrpSpPr>
              <p:cNvPr id="191" name="Group 190">
                <a:extLst>
                  <a:ext uri="{FF2B5EF4-FFF2-40B4-BE49-F238E27FC236}">
                    <a16:creationId xmlns:a16="http://schemas.microsoft.com/office/drawing/2014/main" id="{DDECAB68-5915-CE49-8DC3-386D3CB4AD88}"/>
                  </a:ext>
                </a:extLst>
              </p:cNvPr>
              <p:cNvGrpSpPr/>
              <p:nvPr/>
            </p:nvGrpSpPr>
            <p:grpSpPr>
              <a:xfrm>
                <a:off x="3337138" y="1198702"/>
                <a:ext cx="1777209" cy="621502"/>
                <a:chOff x="398461" y="1188132"/>
                <a:chExt cx="1777209" cy="621502"/>
              </a:xfrm>
            </p:grpSpPr>
            <p:sp>
              <p:nvSpPr>
                <p:cNvPr id="192" name="Flowchart: Delay 3">
                  <a:extLst>
                    <a:ext uri="{FF2B5EF4-FFF2-40B4-BE49-F238E27FC236}">
                      <a16:creationId xmlns:a16="http://schemas.microsoft.com/office/drawing/2014/main" id="{416B7F79-A7DD-7245-8974-F55C3ACE5E9A}"/>
                    </a:ext>
                  </a:extLst>
                </p:cNvPr>
                <p:cNvSpPr/>
                <p:nvPr/>
              </p:nvSpPr>
              <p:spPr>
                <a:xfrm>
                  <a:off x="1026691" y="1294320"/>
                  <a:ext cx="512064" cy="515314"/>
                </a:xfrm>
                <a:prstGeom prst="ellipse">
                  <a:avLst/>
                </a:prstGeom>
                <a:solidFill>
                  <a:schemeClr val="accent2">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mbria" panose="02040503050406030204" pitchFamily="18" charset="0"/>
                    </a:rPr>
                    <a:t>MAJ</a:t>
                  </a:r>
                </a:p>
              </p:txBody>
            </p:sp>
            <p:cxnSp>
              <p:nvCxnSpPr>
                <p:cNvPr id="193" name="Straight Connector 192">
                  <a:extLst>
                    <a:ext uri="{FF2B5EF4-FFF2-40B4-BE49-F238E27FC236}">
                      <a16:creationId xmlns:a16="http://schemas.microsoft.com/office/drawing/2014/main" id="{62C6ADB1-3A42-5C42-B452-FBA23FA6D7DD}"/>
                    </a:ext>
                  </a:extLst>
                </p:cNvPr>
                <p:cNvCxnSpPr/>
                <p:nvPr/>
              </p:nvCxnSpPr>
              <p:spPr>
                <a:xfrm flipH="1">
                  <a:off x="807561" y="1364590"/>
                  <a:ext cx="290010" cy="0"/>
                </a:xfrm>
                <a:prstGeom prst="line">
                  <a:avLst/>
                </a:prstGeom>
                <a:solidFill>
                  <a:schemeClr val="tx1"/>
                </a:solidFill>
                <a:ln w="25400" cap="flat" cmpd="sng" algn="ctr">
                  <a:solidFill>
                    <a:schemeClr val="tx1"/>
                  </a:solidFill>
                  <a:prstDash val="solid"/>
                </a:ln>
                <a:effectLst/>
              </p:spPr>
            </p:cxnSp>
            <p:cxnSp>
              <p:nvCxnSpPr>
                <p:cNvPr id="194" name="Straight Connector 193">
                  <a:extLst>
                    <a:ext uri="{FF2B5EF4-FFF2-40B4-BE49-F238E27FC236}">
                      <a16:creationId xmlns:a16="http://schemas.microsoft.com/office/drawing/2014/main" id="{4BADC668-8517-4A43-AA4E-3F48F0F5062A}"/>
                    </a:ext>
                  </a:extLst>
                </p:cNvPr>
                <p:cNvCxnSpPr>
                  <a:cxnSpLocks/>
                  <a:endCxn id="196" idx="6"/>
                </p:cNvCxnSpPr>
                <p:nvPr/>
              </p:nvCxnSpPr>
              <p:spPr>
                <a:xfrm flipH="1">
                  <a:off x="813801" y="1568642"/>
                  <a:ext cx="217408" cy="0"/>
                </a:xfrm>
                <a:prstGeom prst="line">
                  <a:avLst/>
                </a:prstGeom>
                <a:solidFill>
                  <a:schemeClr val="tx1"/>
                </a:solidFill>
                <a:ln w="25400" cap="flat" cmpd="sng" algn="ctr">
                  <a:solidFill>
                    <a:schemeClr val="tx1"/>
                  </a:solidFill>
                  <a:prstDash val="solid"/>
                </a:ln>
                <a:effectLst/>
              </p:spPr>
            </p:cxnSp>
            <p:sp>
              <p:nvSpPr>
                <p:cNvPr id="195" name="Flowchart: Connector 8">
                  <a:extLst>
                    <a:ext uri="{FF2B5EF4-FFF2-40B4-BE49-F238E27FC236}">
                      <a16:creationId xmlns:a16="http://schemas.microsoft.com/office/drawing/2014/main" id="{3077DDA5-52A9-0B4D-8FFB-68FC1A53687E}"/>
                    </a:ext>
                  </a:extLst>
                </p:cNvPr>
                <p:cNvSpPr/>
                <p:nvPr/>
              </p:nvSpPr>
              <p:spPr>
                <a:xfrm>
                  <a:off x="749559" y="1329455"/>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96" name="Flowchart: Connector 9">
                  <a:extLst>
                    <a:ext uri="{FF2B5EF4-FFF2-40B4-BE49-F238E27FC236}">
                      <a16:creationId xmlns:a16="http://schemas.microsoft.com/office/drawing/2014/main" id="{CACA5370-8B84-6944-9A7C-C6DF6F2C3BB1}"/>
                    </a:ext>
                  </a:extLst>
                </p:cNvPr>
                <p:cNvSpPr/>
                <p:nvPr/>
              </p:nvSpPr>
              <p:spPr>
                <a:xfrm>
                  <a:off x="755799" y="1533507"/>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97" name="Rectangle 196">
                  <a:extLst>
                    <a:ext uri="{FF2B5EF4-FFF2-40B4-BE49-F238E27FC236}">
                      <a16:creationId xmlns:a16="http://schemas.microsoft.com/office/drawing/2014/main" id="{14AC91A4-CE6C-2F41-8A85-BA11B69B1677}"/>
                    </a:ext>
                  </a:extLst>
                </p:cNvPr>
                <p:cNvSpPr/>
                <p:nvPr/>
              </p:nvSpPr>
              <p:spPr>
                <a:xfrm>
                  <a:off x="399187" y="1188132"/>
                  <a:ext cx="317715"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sp>
              <p:nvSpPr>
                <p:cNvPr id="198" name="Rectangle 197">
                  <a:extLst>
                    <a:ext uri="{FF2B5EF4-FFF2-40B4-BE49-F238E27FC236}">
                      <a16:creationId xmlns:a16="http://schemas.microsoft.com/office/drawing/2014/main" id="{CAC60EAA-00F5-304E-AC95-0CE4C8DE5D45}"/>
                    </a:ext>
                  </a:extLst>
                </p:cNvPr>
                <p:cNvSpPr/>
                <p:nvPr/>
              </p:nvSpPr>
              <p:spPr>
                <a:xfrm>
                  <a:off x="398461" y="1422120"/>
                  <a:ext cx="327334" cy="33855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99" name="Rectangle 198">
                  <a:extLst>
                    <a:ext uri="{FF2B5EF4-FFF2-40B4-BE49-F238E27FC236}">
                      <a16:creationId xmlns:a16="http://schemas.microsoft.com/office/drawing/2014/main" id="{E88965E6-5E08-9449-8505-31D8E6B5A64D}"/>
                    </a:ext>
                  </a:extLst>
                </p:cNvPr>
                <p:cNvSpPr/>
                <p:nvPr/>
              </p:nvSpPr>
              <p:spPr>
                <a:xfrm>
                  <a:off x="1873984" y="1392425"/>
                  <a:ext cx="301686" cy="338554"/>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C</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200" name="Straight Connector 199">
                  <a:extLst>
                    <a:ext uri="{FF2B5EF4-FFF2-40B4-BE49-F238E27FC236}">
                      <a16:creationId xmlns:a16="http://schemas.microsoft.com/office/drawing/2014/main" id="{8D812F71-52DC-A34D-9E40-2041B7AE47E2}"/>
                    </a:ext>
                  </a:extLst>
                </p:cNvPr>
                <p:cNvCxnSpPr/>
                <p:nvPr/>
              </p:nvCxnSpPr>
              <p:spPr>
                <a:xfrm flipH="1">
                  <a:off x="1545550" y="1572620"/>
                  <a:ext cx="290010"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Flowchart: Connector 11">
                  <a:extLst>
                    <a:ext uri="{FF2B5EF4-FFF2-40B4-BE49-F238E27FC236}">
                      <a16:creationId xmlns:a16="http://schemas.microsoft.com/office/drawing/2014/main" id="{015F56A6-E00A-F14C-8075-6430B9BEC77D}"/>
                    </a:ext>
                  </a:extLst>
                </p:cNvPr>
                <p:cNvSpPr/>
                <p:nvPr/>
              </p:nvSpPr>
              <p:spPr>
                <a:xfrm>
                  <a:off x="1829156" y="1537029"/>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sp>
            <p:nvSpPr>
              <p:cNvPr id="215" name="Rectangle 214">
                <a:extLst>
                  <a:ext uri="{FF2B5EF4-FFF2-40B4-BE49-F238E27FC236}">
                    <a16:creationId xmlns:a16="http://schemas.microsoft.com/office/drawing/2014/main" id="{9A3E6804-0D2F-6A48-B236-6010013533A8}"/>
                  </a:ext>
                </a:extLst>
              </p:cNvPr>
              <p:cNvSpPr/>
              <p:nvPr/>
            </p:nvSpPr>
            <p:spPr>
              <a:xfrm>
                <a:off x="3349085" y="1642024"/>
                <a:ext cx="306494"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0</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ndParaRPr>
              </a:p>
            </p:txBody>
          </p:sp>
        </p:grpSp>
        <p:cxnSp>
          <p:nvCxnSpPr>
            <p:cNvPr id="139" name="Straight Connector 138">
              <a:extLst>
                <a:ext uri="{FF2B5EF4-FFF2-40B4-BE49-F238E27FC236}">
                  <a16:creationId xmlns:a16="http://schemas.microsoft.com/office/drawing/2014/main" id="{957D53D8-BB3E-A148-9750-FF10448BAEB5}"/>
                </a:ext>
              </a:extLst>
            </p:cNvPr>
            <p:cNvCxnSpPr>
              <a:cxnSpLocks/>
              <a:stCxn id="192" idx="4"/>
            </p:cNvCxnSpPr>
            <p:nvPr/>
          </p:nvCxnSpPr>
          <p:spPr>
            <a:xfrm flipH="1" flipV="1">
              <a:off x="3516263" y="1728112"/>
              <a:ext cx="365760" cy="0"/>
            </a:xfrm>
            <a:prstGeom prst="line">
              <a:avLst/>
            </a:prstGeom>
            <a:solidFill>
              <a:schemeClr val="tx1"/>
            </a:solidFill>
            <a:ln w="25400" cap="flat" cmpd="sng" algn="ctr">
              <a:solidFill>
                <a:schemeClr val="tx1"/>
              </a:solidFill>
              <a:prstDash val="solid"/>
            </a:ln>
            <a:effectLst/>
          </p:spPr>
        </p:cxnSp>
        <p:sp>
          <p:nvSpPr>
            <p:cNvPr id="140" name="Flowchart: Connector 9">
              <a:extLst>
                <a:ext uri="{FF2B5EF4-FFF2-40B4-BE49-F238E27FC236}">
                  <a16:creationId xmlns:a16="http://schemas.microsoft.com/office/drawing/2014/main" id="{C7C74FDC-0D56-2444-8FB3-D680C7EE7885}"/>
                </a:ext>
              </a:extLst>
            </p:cNvPr>
            <p:cNvSpPr/>
            <p:nvPr/>
          </p:nvSpPr>
          <p:spPr>
            <a:xfrm>
              <a:off x="3464500" y="1692977"/>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176" name="Group 175">
            <a:extLst>
              <a:ext uri="{FF2B5EF4-FFF2-40B4-BE49-F238E27FC236}">
                <a16:creationId xmlns:a16="http://schemas.microsoft.com/office/drawing/2014/main" id="{B980E1AE-7D97-E740-B019-A0D7F86FB21B}"/>
              </a:ext>
            </a:extLst>
          </p:cNvPr>
          <p:cNvGrpSpPr/>
          <p:nvPr/>
        </p:nvGrpSpPr>
        <p:grpSpPr>
          <a:xfrm>
            <a:off x="3089857" y="2119197"/>
            <a:ext cx="1777209" cy="781876"/>
            <a:chOff x="3102073" y="1133408"/>
            <a:chExt cx="1777209" cy="781876"/>
          </a:xfrm>
        </p:grpSpPr>
        <p:grpSp>
          <p:nvGrpSpPr>
            <p:cNvPr id="179" name="Group 178">
              <a:extLst>
                <a:ext uri="{FF2B5EF4-FFF2-40B4-BE49-F238E27FC236}">
                  <a16:creationId xmlns:a16="http://schemas.microsoft.com/office/drawing/2014/main" id="{75E9C745-710C-0A44-89BA-EDDC9EBE81A3}"/>
                </a:ext>
              </a:extLst>
            </p:cNvPr>
            <p:cNvGrpSpPr/>
            <p:nvPr/>
          </p:nvGrpSpPr>
          <p:grpSpPr>
            <a:xfrm>
              <a:off x="3102073" y="1133408"/>
              <a:ext cx="1777209" cy="781876"/>
              <a:chOff x="3337138" y="1198702"/>
              <a:chExt cx="1777209" cy="781876"/>
            </a:xfrm>
          </p:grpSpPr>
          <p:grpSp>
            <p:nvGrpSpPr>
              <p:cNvPr id="222" name="Group 221">
                <a:extLst>
                  <a:ext uri="{FF2B5EF4-FFF2-40B4-BE49-F238E27FC236}">
                    <a16:creationId xmlns:a16="http://schemas.microsoft.com/office/drawing/2014/main" id="{F1836868-23CC-694A-A630-C3A00F213190}"/>
                  </a:ext>
                </a:extLst>
              </p:cNvPr>
              <p:cNvGrpSpPr/>
              <p:nvPr/>
            </p:nvGrpSpPr>
            <p:grpSpPr>
              <a:xfrm>
                <a:off x="3337138" y="1198702"/>
                <a:ext cx="1777209" cy="621502"/>
                <a:chOff x="398461" y="1188132"/>
                <a:chExt cx="1777209" cy="621502"/>
              </a:xfrm>
            </p:grpSpPr>
            <p:sp>
              <p:nvSpPr>
                <p:cNvPr id="224" name="Flowchart: Delay 3">
                  <a:extLst>
                    <a:ext uri="{FF2B5EF4-FFF2-40B4-BE49-F238E27FC236}">
                      <a16:creationId xmlns:a16="http://schemas.microsoft.com/office/drawing/2014/main" id="{E7594945-911A-034A-9A95-82EE5E75D427}"/>
                    </a:ext>
                  </a:extLst>
                </p:cNvPr>
                <p:cNvSpPr/>
                <p:nvPr/>
              </p:nvSpPr>
              <p:spPr>
                <a:xfrm>
                  <a:off x="1026691" y="1294320"/>
                  <a:ext cx="512064" cy="515314"/>
                </a:xfrm>
                <a:prstGeom prst="ellipse">
                  <a:avLst/>
                </a:prstGeom>
                <a:solidFill>
                  <a:schemeClr val="accent6">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mbria" panose="02040503050406030204" pitchFamily="18" charset="0"/>
                    </a:rPr>
                    <a:t>MAJ</a:t>
                  </a:r>
                </a:p>
              </p:txBody>
            </p:sp>
            <p:cxnSp>
              <p:nvCxnSpPr>
                <p:cNvPr id="225" name="Straight Connector 224">
                  <a:extLst>
                    <a:ext uri="{FF2B5EF4-FFF2-40B4-BE49-F238E27FC236}">
                      <a16:creationId xmlns:a16="http://schemas.microsoft.com/office/drawing/2014/main" id="{615A40F3-246E-7144-9AD3-7831B1A2E72E}"/>
                    </a:ext>
                  </a:extLst>
                </p:cNvPr>
                <p:cNvCxnSpPr/>
                <p:nvPr/>
              </p:nvCxnSpPr>
              <p:spPr>
                <a:xfrm flipH="1">
                  <a:off x="807561" y="1364590"/>
                  <a:ext cx="290010" cy="0"/>
                </a:xfrm>
                <a:prstGeom prst="line">
                  <a:avLst/>
                </a:prstGeom>
                <a:solidFill>
                  <a:schemeClr val="tx1"/>
                </a:solidFill>
                <a:ln w="25400" cap="flat" cmpd="sng" algn="ctr">
                  <a:solidFill>
                    <a:schemeClr val="tx1"/>
                  </a:solidFill>
                  <a:prstDash val="solid"/>
                </a:ln>
                <a:effectLst/>
              </p:spPr>
            </p:cxnSp>
            <p:cxnSp>
              <p:nvCxnSpPr>
                <p:cNvPr id="226" name="Straight Connector 225">
                  <a:extLst>
                    <a:ext uri="{FF2B5EF4-FFF2-40B4-BE49-F238E27FC236}">
                      <a16:creationId xmlns:a16="http://schemas.microsoft.com/office/drawing/2014/main" id="{161E0086-B40A-C44C-8D67-4F3B7817DCFA}"/>
                    </a:ext>
                  </a:extLst>
                </p:cNvPr>
                <p:cNvCxnSpPr>
                  <a:cxnSpLocks/>
                  <a:endCxn id="228" idx="6"/>
                </p:cNvCxnSpPr>
                <p:nvPr/>
              </p:nvCxnSpPr>
              <p:spPr>
                <a:xfrm flipH="1">
                  <a:off x="813801" y="1568642"/>
                  <a:ext cx="217408" cy="0"/>
                </a:xfrm>
                <a:prstGeom prst="line">
                  <a:avLst/>
                </a:prstGeom>
                <a:solidFill>
                  <a:schemeClr val="tx1"/>
                </a:solidFill>
                <a:ln w="25400" cap="flat" cmpd="sng" algn="ctr">
                  <a:solidFill>
                    <a:schemeClr val="tx1"/>
                  </a:solidFill>
                  <a:prstDash val="solid"/>
                </a:ln>
                <a:effectLst/>
              </p:spPr>
            </p:cxnSp>
            <p:sp>
              <p:nvSpPr>
                <p:cNvPr id="227" name="Flowchart: Connector 8">
                  <a:extLst>
                    <a:ext uri="{FF2B5EF4-FFF2-40B4-BE49-F238E27FC236}">
                      <a16:creationId xmlns:a16="http://schemas.microsoft.com/office/drawing/2014/main" id="{ECA8C309-5802-4346-BD42-3B01CF5D860B}"/>
                    </a:ext>
                  </a:extLst>
                </p:cNvPr>
                <p:cNvSpPr/>
                <p:nvPr/>
              </p:nvSpPr>
              <p:spPr>
                <a:xfrm>
                  <a:off x="749559" y="1329455"/>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28" name="Flowchart: Connector 9">
                  <a:extLst>
                    <a:ext uri="{FF2B5EF4-FFF2-40B4-BE49-F238E27FC236}">
                      <a16:creationId xmlns:a16="http://schemas.microsoft.com/office/drawing/2014/main" id="{6E04F43A-6218-3E44-B836-92646F4F326D}"/>
                    </a:ext>
                  </a:extLst>
                </p:cNvPr>
                <p:cNvSpPr/>
                <p:nvPr/>
              </p:nvSpPr>
              <p:spPr>
                <a:xfrm>
                  <a:off x="755799" y="1533507"/>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29" name="Rectangle 228">
                  <a:extLst>
                    <a:ext uri="{FF2B5EF4-FFF2-40B4-BE49-F238E27FC236}">
                      <a16:creationId xmlns:a16="http://schemas.microsoft.com/office/drawing/2014/main" id="{EFFBA138-A7B2-0846-8984-6C3D1EB29C10}"/>
                    </a:ext>
                  </a:extLst>
                </p:cNvPr>
                <p:cNvSpPr/>
                <p:nvPr/>
              </p:nvSpPr>
              <p:spPr>
                <a:xfrm>
                  <a:off x="399187" y="1188132"/>
                  <a:ext cx="317715"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sp>
              <p:nvSpPr>
                <p:cNvPr id="230" name="Rectangle 229">
                  <a:extLst>
                    <a:ext uri="{FF2B5EF4-FFF2-40B4-BE49-F238E27FC236}">
                      <a16:creationId xmlns:a16="http://schemas.microsoft.com/office/drawing/2014/main" id="{DF564EF2-2A05-1C46-A860-F823115FCEBB}"/>
                    </a:ext>
                  </a:extLst>
                </p:cNvPr>
                <p:cNvSpPr/>
                <p:nvPr/>
              </p:nvSpPr>
              <p:spPr>
                <a:xfrm>
                  <a:off x="398461" y="1422120"/>
                  <a:ext cx="327334" cy="33855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231" name="Rectangle 230">
                  <a:extLst>
                    <a:ext uri="{FF2B5EF4-FFF2-40B4-BE49-F238E27FC236}">
                      <a16:creationId xmlns:a16="http://schemas.microsoft.com/office/drawing/2014/main" id="{C9381BAD-6F96-A44D-B7C7-465A6A36D2EF}"/>
                    </a:ext>
                  </a:extLst>
                </p:cNvPr>
                <p:cNvSpPr/>
                <p:nvPr/>
              </p:nvSpPr>
              <p:spPr>
                <a:xfrm>
                  <a:off x="1873984" y="1392425"/>
                  <a:ext cx="301686" cy="338554"/>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C</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232" name="Straight Connector 231">
                  <a:extLst>
                    <a:ext uri="{FF2B5EF4-FFF2-40B4-BE49-F238E27FC236}">
                      <a16:creationId xmlns:a16="http://schemas.microsoft.com/office/drawing/2014/main" id="{86975A2B-B407-A147-BC44-D186EE321309}"/>
                    </a:ext>
                  </a:extLst>
                </p:cNvPr>
                <p:cNvCxnSpPr/>
                <p:nvPr/>
              </p:nvCxnSpPr>
              <p:spPr>
                <a:xfrm flipH="1">
                  <a:off x="1545550" y="1572620"/>
                  <a:ext cx="290010"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Flowchart: Connector 11">
                  <a:extLst>
                    <a:ext uri="{FF2B5EF4-FFF2-40B4-BE49-F238E27FC236}">
                      <a16:creationId xmlns:a16="http://schemas.microsoft.com/office/drawing/2014/main" id="{CC8D7977-57CD-EF4A-AF1B-531FCE1A3805}"/>
                    </a:ext>
                  </a:extLst>
                </p:cNvPr>
                <p:cNvSpPr/>
                <p:nvPr/>
              </p:nvSpPr>
              <p:spPr>
                <a:xfrm>
                  <a:off x="1829156" y="1537029"/>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sp>
            <p:nvSpPr>
              <p:cNvPr id="223" name="Rectangle 222">
                <a:extLst>
                  <a:ext uri="{FF2B5EF4-FFF2-40B4-BE49-F238E27FC236}">
                    <a16:creationId xmlns:a16="http://schemas.microsoft.com/office/drawing/2014/main" id="{18FA4971-AE99-964A-9E7C-42AF741BEEAE}"/>
                  </a:ext>
                </a:extLst>
              </p:cNvPr>
              <p:cNvSpPr/>
              <p:nvPr/>
            </p:nvSpPr>
            <p:spPr>
              <a:xfrm>
                <a:off x="3349085" y="1642024"/>
                <a:ext cx="306494"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1</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ndParaRPr>
              </a:p>
            </p:txBody>
          </p:sp>
        </p:grpSp>
        <p:cxnSp>
          <p:nvCxnSpPr>
            <p:cNvPr id="190" name="Straight Connector 189">
              <a:extLst>
                <a:ext uri="{FF2B5EF4-FFF2-40B4-BE49-F238E27FC236}">
                  <a16:creationId xmlns:a16="http://schemas.microsoft.com/office/drawing/2014/main" id="{5F3E5143-01C9-054F-8E51-4AB660E9C478}"/>
                </a:ext>
              </a:extLst>
            </p:cNvPr>
            <p:cNvCxnSpPr>
              <a:cxnSpLocks/>
              <a:stCxn id="224" idx="4"/>
            </p:cNvCxnSpPr>
            <p:nvPr/>
          </p:nvCxnSpPr>
          <p:spPr>
            <a:xfrm flipH="1" flipV="1">
              <a:off x="3516263" y="1728112"/>
              <a:ext cx="365760" cy="0"/>
            </a:xfrm>
            <a:prstGeom prst="line">
              <a:avLst/>
            </a:prstGeom>
            <a:solidFill>
              <a:schemeClr val="tx1"/>
            </a:solidFill>
            <a:ln w="25400" cap="flat" cmpd="sng" algn="ctr">
              <a:solidFill>
                <a:schemeClr val="tx1"/>
              </a:solidFill>
              <a:prstDash val="solid"/>
            </a:ln>
            <a:effectLst/>
          </p:spPr>
        </p:cxnSp>
        <p:sp>
          <p:nvSpPr>
            <p:cNvPr id="221" name="Flowchart: Connector 9">
              <a:extLst>
                <a:ext uri="{FF2B5EF4-FFF2-40B4-BE49-F238E27FC236}">
                  <a16:creationId xmlns:a16="http://schemas.microsoft.com/office/drawing/2014/main" id="{F2CA4A66-861D-E344-BF9D-2BE2AE94510C}"/>
                </a:ext>
              </a:extLst>
            </p:cNvPr>
            <p:cNvSpPr/>
            <p:nvPr/>
          </p:nvSpPr>
          <p:spPr>
            <a:xfrm>
              <a:off x="3464500" y="1692977"/>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sp>
        <p:nvSpPr>
          <p:cNvPr id="142" name="Slide Number Placeholder 3">
            <a:extLst>
              <a:ext uri="{FF2B5EF4-FFF2-40B4-BE49-F238E27FC236}">
                <a16:creationId xmlns:a16="http://schemas.microsoft.com/office/drawing/2014/main" id="{5F618C0E-D2FE-0C47-A13C-6CDE63628C93}"/>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42</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404912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500"/>
                                        <p:tgtEl>
                                          <p:spTgt spid="141"/>
                                        </p:tgtEl>
                                      </p:cBhvr>
                                    </p:animEffect>
                                  </p:childTnLst>
                                </p:cTn>
                              </p:par>
                              <p:par>
                                <p:cTn id="28" presetID="10" presetClass="entr" presetSubtype="0" fill="hold" nodeType="withEffect">
                                  <p:stCondLst>
                                    <p:cond delay="0"/>
                                  </p:stCondLst>
                                  <p:childTnLst>
                                    <p:set>
                                      <p:cBhvr>
                                        <p:cTn id="29" dur="1" fill="hold">
                                          <p:stCondLst>
                                            <p:cond delay="0"/>
                                          </p:stCondLst>
                                        </p:cTn>
                                        <p:tgtEl>
                                          <p:spTgt spid="176"/>
                                        </p:tgtEl>
                                        <p:attrNameLst>
                                          <p:attrName>style.visibility</p:attrName>
                                        </p:attrNameLst>
                                      </p:cBhvr>
                                      <p:to>
                                        <p:strVal val="visible"/>
                                      </p:to>
                                    </p:set>
                                    <p:animEffect transition="in" filter="fade">
                                      <p:cBhvr>
                                        <p:cTn id="30" dur="500"/>
                                        <p:tgtEl>
                                          <p:spTgt spid="176"/>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9"/>
                                        </p:tgtEl>
                                        <p:attrNameLst>
                                          <p:attrName>style.visibility</p:attrName>
                                        </p:attrNameLst>
                                      </p:cBhvr>
                                      <p:to>
                                        <p:strVal val="visible"/>
                                      </p:to>
                                    </p:set>
                                    <p:animEffect transition="in" filter="fade">
                                      <p:cBhvr>
                                        <p:cTn id="52"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p:bldP spid="2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930B2D58-2A17-434F-BBBC-BB9D99F62F4D}"/>
              </a:ext>
            </a:extLst>
          </p:cNvPr>
          <p:cNvSpPr txBox="1">
            <a:spLocks/>
          </p:cNvSpPr>
          <p:nvPr/>
        </p:nvSpPr>
        <p:spPr>
          <a:xfrm>
            <a:off x="0" y="30954"/>
            <a:ext cx="9214592" cy="740193"/>
          </a:xfrm>
          <a:prstGeom prst="rect">
            <a:avLst/>
          </a:prstGeom>
        </p:spPr>
        <p:txBody>
          <a:bodyPr anchor="ctr"/>
          <a:lstStyle>
            <a:lvl1pPr algn="l" defTabSz="914400" rtl="0" eaLnBrk="1" latinLnBrk="0" hangingPunct="1">
              <a:lnSpc>
                <a:spcPct val="90000"/>
              </a:lnSpc>
              <a:spcBef>
                <a:spcPct val="0"/>
              </a:spcBef>
              <a:buNone/>
              <a:defRPr sz="4800" kern="1200">
                <a:solidFill>
                  <a:schemeClr val="bg1"/>
                </a:solidFill>
                <a:latin typeface="Cambria" panose="02040503050406030204" pitchFamily="18" charset="0"/>
                <a:ea typeface="+mj-ea"/>
                <a:cs typeface="+mj-cs"/>
              </a:defRPr>
            </a:lvl1pPr>
          </a:lstStyle>
          <a:p>
            <a:pPr lvl="0">
              <a:lnSpc>
                <a:spcPct val="100000"/>
              </a:lnSpc>
              <a:spcBef>
                <a:spcPts val="0"/>
              </a:spcBef>
              <a:defRPr/>
            </a:pPr>
            <a:r>
              <a:rPr lang="en-US" sz="3600" b="1" dirty="0">
                <a:solidFill>
                  <a:schemeClr val="tx1"/>
                </a:solidFill>
              </a:rPr>
              <a:t>Step 1: </a:t>
            </a:r>
            <a:r>
              <a:rPr lang="en-US" sz="3600" b="1" dirty="0">
                <a:solidFill>
                  <a:schemeClr val="tx1"/>
                </a:solidFill>
                <a:cs typeface="Arial" panose="020B0604020202020204" pitchFamily="34" charset="0"/>
              </a:rPr>
              <a:t>Efficient MAJ/NOT Implementation</a:t>
            </a:r>
          </a:p>
        </p:txBody>
      </p:sp>
      <p:sp>
        <p:nvSpPr>
          <p:cNvPr id="2" name="Right Arrow 1">
            <a:extLst>
              <a:ext uri="{FF2B5EF4-FFF2-40B4-BE49-F238E27FC236}">
                <a16:creationId xmlns:a16="http://schemas.microsoft.com/office/drawing/2014/main" id="{7072F157-E7D0-8143-BC92-340003694677}"/>
              </a:ext>
            </a:extLst>
          </p:cNvPr>
          <p:cNvSpPr/>
          <p:nvPr/>
        </p:nvSpPr>
        <p:spPr>
          <a:xfrm>
            <a:off x="4264957" y="2272769"/>
            <a:ext cx="1029787" cy="626671"/>
          </a:xfrm>
          <a:prstGeom prst="rightArrow">
            <a:avLst/>
          </a:prstGeom>
          <a:solidFill>
            <a:srgbClr val="F9DED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Cambria" panose="02040503050406030204" pitchFamily="18" charset="0"/>
              </a:rPr>
              <a:t>Part 2</a:t>
            </a:r>
          </a:p>
        </p:txBody>
      </p:sp>
      <p:sp>
        <p:nvSpPr>
          <p:cNvPr id="219" name="Rectangle 218">
            <a:extLst>
              <a:ext uri="{FF2B5EF4-FFF2-40B4-BE49-F238E27FC236}">
                <a16:creationId xmlns:a16="http://schemas.microsoft.com/office/drawing/2014/main" id="{DA306596-46FE-C849-AEE2-7F10FCE8C4B8}"/>
              </a:ext>
            </a:extLst>
          </p:cNvPr>
          <p:cNvSpPr/>
          <p:nvPr/>
        </p:nvSpPr>
        <p:spPr>
          <a:xfrm>
            <a:off x="120820" y="4326499"/>
            <a:ext cx="8865204" cy="954107"/>
          </a:xfrm>
          <a:prstGeom prst="rect">
            <a:avLst/>
          </a:prstGeom>
          <a:solidFill>
            <a:schemeClr val="accent4">
              <a:lumMod val="20000"/>
              <a:lumOff val="80000"/>
            </a:schemeClr>
          </a:solidFill>
          <a:ln w="76200">
            <a:solidFill>
              <a:schemeClr val="accent1"/>
            </a:solidFill>
          </a:ln>
        </p:spPr>
        <p:txBody>
          <a:bodyPr wrap="square">
            <a:spAutoFit/>
          </a:bodyPr>
          <a:lstStyle/>
          <a:p>
            <a:pPr lvl="0" algn="ctr" defTabSz="914400">
              <a:defRPr/>
            </a:pPr>
            <a:r>
              <a:rPr lang="en-US" sz="2800" b="1" dirty="0">
                <a:latin typeface="Cambria" panose="02040503050406030204" pitchFamily="18" charset="0"/>
              </a:rPr>
              <a:t>Step 1 generates an</a:t>
            </a:r>
            <a:r>
              <a:rPr lang="en-US" sz="2800" b="1" dirty="0">
                <a:solidFill>
                  <a:srgbClr val="C00000"/>
                </a:solidFill>
                <a:latin typeface="Cambria" panose="02040503050406030204" pitchFamily="18" charset="0"/>
              </a:rPr>
              <a:t> </a:t>
            </a:r>
            <a:r>
              <a:rPr lang="en-US" sz="2800" b="1" dirty="0">
                <a:solidFill>
                  <a:schemeClr val="accent5"/>
                </a:solidFill>
                <a:latin typeface="Cambria" panose="02040503050406030204" pitchFamily="18" charset="0"/>
              </a:rPr>
              <a:t>optimized</a:t>
            </a:r>
            <a:r>
              <a:rPr lang="en-US" sz="2800" b="1" dirty="0">
                <a:solidFill>
                  <a:srgbClr val="C00000"/>
                </a:solidFill>
                <a:latin typeface="Cambria" panose="02040503050406030204" pitchFamily="18" charset="0"/>
              </a:rPr>
              <a:t> </a:t>
            </a:r>
          </a:p>
          <a:p>
            <a:pPr lvl="0" algn="ctr" defTabSz="914400">
              <a:defRPr/>
            </a:pPr>
            <a:r>
              <a:rPr lang="en-US" sz="2800" b="1" dirty="0">
                <a:solidFill>
                  <a:schemeClr val="accent6">
                    <a:lumMod val="75000"/>
                  </a:schemeClr>
                </a:solidFill>
                <a:latin typeface="Cambria" panose="02040503050406030204" pitchFamily="18" charset="0"/>
              </a:rPr>
              <a:t>MAJ/NOT-implementation </a:t>
            </a:r>
            <a:r>
              <a:rPr lang="en-US" sz="2800" b="1" dirty="0">
                <a:latin typeface="Cambria" panose="02040503050406030204" pitchFamily="18" charset="0"/>
              </a:rPr>
              <a:t>of the desired operation</a:t>
            </a:r>
            <a:endParaRPr lang="en-US" sz="2800" b="1" dirty="0">
              <a:solidFill>
                <a:srgbClr val="C00000"/>
              </a:solidFill>
              <a:latin typeface="Cambria" panose="02040503050406030204" pitchFamily="18" charset="0"/>
            </a:endParaRPr>
          </a:p>
        </p:txBody>
      </p:sp>
      <p:grpSp>
        <p:nvGrpSpPr>
          <p:cNvPr id="3" name="Group 2">
            <a:extLst>
              <a:ext uri="{FF2B5EF4-FFF2-40B4-BE49-F238E27FC236}">
                <a16:creationId xmlns:a16="http://schemas.microsoft.com/office/drawing/2014/main" id="{E126F830-2AE3-3740-AE5D-89839C047EB5}"/>
              </a:ext>
            </a:extLst>
          </p:cNvPr>
          <p:cNvGrpSpPr/>
          <p:nvPr/>
        </p:nvGrpSpPr>
        <p:grpSpPr>
          <a:xfrm>
            <a:off x="5665745" y="1438901"/>
            <a:ext cx="3291001" cy="2191573"/>
            <a:chOff x="5132496" y="2349165"/>
            <a:chExt cx="3291001" cy="2191573"/>
          </a:xfrm>
        </p:grpSpPr>
        <p:sp>
          <p:nvSpPr>
            <p:cNvPr id="96" name="Rounded Rectangle 95">
              <a:extLst>
                <a:ext uri="{FF2B5EF4-FFF2-40B4-BE49-F238E27FC236}">
                  <a16:creationId xmlns:a16="http://schemas.microsoft.com/office/drawing/2014/main" id="{E5ED81BD-D839-6A49-A4A9-FDF81C06C9A2}"/>
                </a:ext>
              </a:extLst>
            </p:cNvPr>
            <p:cNvSpPr/>
            <p:nvPr/>
          </p:nvSpPr>
          <p:spPr>
            <a:xfrm>
              <a:off x="5132496" y="2349165"/>
              <a:ext cx="3291001" cy="2191573"/>
            </a:xfrm>
            <a:prstGeom prst="roundRect">
              <a:avLst/>
            </a:prstGeom>
            <a:solidFill>
              <a:schemeClr val="accent6">
                <a:lumMod val="20000"/>
                <a:lumOff val="80000"/>
              </a:schemeClr>
            </a:solidFill>
            <a:ln w="38100">
              <a:solidFill>
                <a:schemeClr val="tx1"/>
              </a:solidFill>
              <a:prstDash val="dash"/>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138" name="Group 137">
              <a:extLst>
                <a:ext uri="{FF2B5EF4-FFF2-40B4-BE49-F238E27FC236}">
                  <a16:creationId xmlns:a16="http://schemas.microsoft.com/office/drawing/2014/main" id="{F4509BA8-5A5D-9849-BF96-920CCAA38361}"/>
                </a:ext>
              </a:extLst>
            </p:cNvPr>
            <p:cNvGrpSpPr/>
            <p:nvPr/>
          </p:nvGrpSpPr>
          <p:grpSpPr>
            <a:xfrm>
              <a:off x="5226937" y="2702786"/>
              <a:ext cx="3173439" cy="1390153"/>
              <a:chOff x="2374448" y="4500155"/>
              <a:chExt cx="1768605" cy="774753"/>
            </a:xfrm>
          </p:grpSpPr>
          <p:grpSp>
            <p:nvGrpSpPr>
              <p:cNvPr id="139" name="Group 138">
                <a:extLst>
                  <a:ext uri="{FF2B5EF4-FFF2-40B4-BE49-F238E27FC236}">
                    <a16:creationId xmlns:a16="http://schemas.microsoft.com/office/drawing/2014/main" id="{1987EEFB-BD8E-F343-9273-AF0F2342C483}"/>
                  </a:ext>
                </a:extLst>
              </p:cNvPr>
              <p:cNvGrpSpPr/>
              <p:nvPr/>
            </p:nvGrpSpPr>
            <p:grpSpPr>
              <a:xfrm>
                <a:off x="3493108" y="4877423"/>
                <a:ext cx="360464" cy="69048"/>
                <a:chOff x="4793112" y="4167661"/>
                <a:chExt cx="360464" cy="69048"/>
              </a:xfrm>
            </p:grpSpPr>
            <p:cxnSp>
              <p:nvCxnSpPr>
                <p:cNvPr id="156" name="Straight Connector 155">
                  <a:extLst>
                    <a:ext uri="{FF2B5EF4-FFF2-40B4-BE49-F238E27FC236}">
                      <a16:creationId xmlns:a16="http://schemas.microsoft.com/office/drawing/2014/main" id="{CE5865B2-D2A0-EC41-9FD3-5A0DCEDA31C3}"/>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Flowchart: Connector 11">
                  <a:extLst>
                    <a:ext uri="{FF2B5EF4-FFF2-40B4-BE49-F238E27FC236}">
                      <a16:creationId xmlns:a16="http://schemas.microsoft.com/office/drawing/2014/main" id="{63035B41-D15E-C74C-8300-2A031F61D0CF}"/>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140" name="Group 139">
                <a:extLst>
                  <a:ext uri="{FF2B5EF4-FFF2-40B4-BE49-F238E27FC236}">
                    <a16:creationId xmlns:a16="http://schemas.microsoft.com/office/drawing/2014/main" id="{9CF313F2-D660-164D-90C4-FF3DBDDACEE6}"/>
                  </a:ext>
                </a:extLst>
              </p:cNvPr>
              <p:cNvGrpSpPr/>
              <p:nvPr/>
            </p:nvGrpSpPr>
            <p:grpSpPr>
              <a:xfrm>
                <a:off x="2407175" y="4532111"/>
                <a:ext cx="640784" cy="188681"/>
                <a:chOff x="3566331" y="3827728"/>
                <a:chExt cx="640784" cy="188681"/>
              </a:xfrm>
            </p:grpSpPr>
            <p:cxnSp>
              <p:nvCxnSpPr>
                <p:cNvPr id="153" name="Straight Connector 152">
                  <a:extLst>
                    <a:ext uri="{FF2B5EF4-FFF2-40B4-BE49-F238E27FC236}">
                      <a16:creationId xmlns:a16="http://schemas.microsoft.com/office/drawing/2014/main" id="{513837BA-8684-C648-A2C1-31CD44E1813A}"/>
                    </a:ext>
                  </a:extLst>
                </p:cNvPr>
                <p:cNvCxnSpPr/>
                <p:nvPr/>
              </p:nvCxnSpPr>
              <p:spPr>
                <a:xfrm flipH="1">
                  <a:off x="3861872" y="3935947"/>
                  <a:ext cx="345243" cy="0"/>
                </a:xfrm>
                <a:prstGeom prst="line">
                  <a:avLst/>
                </a:prstGeom>
                <a:solidFill>
                  <a:schemeClr val="tx1"/>
                </a:solidFill>
                <a:ln w="25400" cap="flat" cmpd="sng" algn="ctr">
                  <a:solidFill>
                    <a:schemeClr val="tx1"/>
                  </a:solidFill>
                  <a:prstDash val="solid"/>
                </a:ln>
                <a:effectLst/>
              </p:spPr>
            </p:cxnSp>
            <p:sp>
              <p:nvSpPr>
                <p:cNvPr id="154" name="Flowchart: Connector 8">
                  <a:extLst>
                    <a:ext uri="{FF2B5EF4-FFF2-40B4-BE49-F238E27FC236}">
                      <a16:creationId xmlns:a16="http://schemas.microsoft.com/office/drawing/2014/main" id="{D9B255E9-23F9-2846-A568-07EF51D2158E}"/>
                    </a:ext>
                  </a:extLst>
                </p:cNvPr>
                <p:cNvSpPr/>
                <p:nvPr/>
              </p:nvSpPr>
              <p:spPr>
                <a:xfrm>
                  <a:off x="3792823" y="3901423"/>
                  <a:ext cx="69049"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55" name="Rectangle 154">
                  <a:extLst>
                    <a:ext uri="{FF2B5EF4-FFF2-40B4-BE49-F238E27FC236}">
                      <a16:creationId xmlns:a16="http://schemas.microsoft.com/office/drawing/2014/main" id="{A0D2FA46-47A3-A34D-B4D5-E86A4FE8371A}"/>
                    </a:ext>
                  </a:extLst>
                </p:cNvPr>
                <p:cNvSpPr/>
                <p:nvPr/>
              </p:nvSpPr>
              <p:spPr>
                <a:xfrm>
                  <a:off x="3566331" y="3827728"/>
                  <a:ext cx="177067" cy="18868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grpSp>
          <p:grpSp>
            <p:nvGrpSpPr>
              <p:cNvPr id="141" name="Group 140">
                <a:extLst>
                  <a:ext uri="{FF2B5EF4-FFF2-40B4-BE49-F238E27FC236}">
                    <a16:creationId xmlns:a16="http://schemas.microsoft.com/office/drawing/2014/main" id="{1361947E-9C1F-1343-9D38-DFF5AECCB564}"/>
                  </a:ext>
                </a:extLst>
              </p:cNvPr>
              <p:cNvGrpSpPr/>
              <p:nvPr/>
            </p:nvGrpSpPr>
            <p:grpSpPr>
              <a:xfrm>
                <a:off x="2396948" y="4808615"/>
                <a:ext cx="651011" cy="188681"/>
                <a:chOff x="3556104" y="4200874"/>
                <a:chExt cx="651011" cy="188681"/>
              </a:xfrm>
            </p:grpSpPr>
            <p:cxnSp>
              <p:nvCxnSpPr>
                <p:cNvPr id="148" name="Straight Connector 147">
                  <a:extLst>
                    <a:ext uri="{FF2B5EF4-FFF2-40B4-BE49-F238E27FC236}">
                      <a16:creationId xmlns:a16="http://schemas.microsoft.com/office/drawing/2014/main" id="{BFF83737-3C55-DF4A-9418-BF6F5D01D8F9}"/>
                    </a:ext>
                  </a:extLst>
                </p:cNvPr>
                <p:cNvCxnSpPr/>
                <p:nvPr/>
              </p:nvCxnSpPr>
              <p:spPr>
                <a:xfrm flipH="1">
                  <a:off x="3861872" y="4304206"/>
                  <a:ext cx="345243" cy="0"/>
                </a:xfrm>
                <a:prstGeom prst="line">
                  <a:avLst/>
                </a:prstGeom>
                <a:solidFill>
                  <a:schemeClr val="tx1"/>
                </a:solidFill>
                <a:ln w="25400" cap="flat" cmpd="sng" algn="ctr">
                  <a:solidFill>
                    <a:schemeClr val="tx1"/>
                  </a:solidFill>
                  <a:prstDash val="solid"/>
                </a:ln>
                <a:effectLst/>
              </p:spPr>
            </p:cxnSp>
            <p:sp>
              <p:nvSpPr>
                <p:cNvPr id="151" name="Flowchart: Connector 9">
                  <a:extLst>
                    <a:ext uri="{FF2B5EF4-FFF2-40B4-BE49-F238E27FC236}">
                      <a16:creationId xmlns:a16="http://schemas.microsoft.com/office/drawing/2014/main" id="{24EFCAE3-FAB6-9446-B073-DAB3735001EF}"/>
                    </a:ext>
                  </a:extLst>
                </p:cNvPr>
                <p:cNvSpPr/>
                <p:nvPr/>
              </p:nvSpPr>
              <p:spPr>
                <a:xfrm>
                  <a:off x="3800251" y="4269682"/>
                  <a:ext cx="69049"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52" name="Rectangle 151">
                  <a:extLst>
                    <a:ext uri="{FF2B5EF4-FFF2-40B4-BE49-F238E27FC236}">
                      <a16:creationId xmlns:a16="http://schemas.microsoft.com/office/drawing/2014/main" id="{E495F1D6-71D6-4B46-92CD-BF78BB04DEB1}"/>
                    </a:ext>
                  </a:extLst>
                </p:cNvPr>
                <p:cNvSpPr/>
                <p:nvPr/>
              </p:nvSpPr>
              <p:spPr>
                <a:xfrm>
                  <a:off x="3556104" y="4200874"/>
                  <a:ext cx="177067" cy="18868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grpSp>
          <p:sp>
            <p:nvSpPr>
              <p:cNvPr id="142" name="Rectangle 141">
                <a:extLst>
                  <a:ext uri="{FF2B5EF4-FFF2-40B4-BE49-F238E27FC236}">
                    <a16:creationId xmlns:a16="http://schemas.microsoft.com/office/drawing/2014/main" id="{4FF19FA6-CA81-9040-9440-0F6321EA1BEA}"/>
                  </a:ext>
                </a:extLst>
              </p:cNvPr>
              <p:cNvSpPr/>
              <p:nvPr/>
            </p:nvSpPr>
            <p:spPr>
              <a:xfrm>
                <a:off x="3858673" y="4801096"/>
                <a:ext cx="284380" cy="1886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grpSp>
            <p:nvGrpSpPr>
              <p:cNvPr id="143" name="Group 142">
                <a:extLst>
                  <a:ext uri="{FF2B5EF4-FFF2-40B4-BE49-F238E27FC236}">
                    <a16:creationId xmlns:a16="http://schemas.microsoft.com/office/drawing/2014/main" id="{F04F408D-F65A-AB46-8624-FB3F18645EC9}"/>
                  </a:ext>
                </a:extLst>
              </p:cNvPr>
              <p:cNvGrpSpPr/>
              <p:nvPr/>
            </p:nvGrpSpPr>
            <p:grpSpPr>
              <a:xfrm>
                <a:off x="2374448" y="5084569"/>
                <a:ext cx="649439" cy="188681"/>
                <a:chOff x="3541773" y="4616424"/>
                <a:chExt cx="649439" cy="188681"/>
              </a:xfrm>
            </p:grpSpPr>
            <p:sp>
              <p:nvSpPr>
                <p:cNvPr id="145" name="Flowchart: Connector 9">
                  <a:extLst>
                    <a:ext uri="{FF2B5EF4-FFF2-40B4-BE49-F238E27FC236}">
                      <a16:creationId xmlns:a16="http://schemas.microsoft.com/office/drawing/2014/main" id="{823BA32F-8B6E-9D40-AE6F-A3B6CDE79018}"/>
                    </a:ext>
                  </a:extLst>
                </p:cNvPr>
                <p:cNvSpPr/>
                <p:nvPr/>
              </p:nvSpPr>
              <p:spPr>
                <a:xfrm>
                  <a:off x="3800250" y="4671824"/>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46" name="Rectangle 145">
                  <a:extLst>
                    <a:ext uri="{FF2B5EF4-FFF2-40B4-BE49-F238E27FC236}">
                      <a16:creationId xmlns:a16="http://schemas.microsoft.com/office/drawing/2014/main" id="{43D00E8C-0F23-8044-B800-908BB3405CAE}"/>
                    </a:ext>
                  </a:extLst>
                </p:cNvPr>
                <p:cNvSpPr/>
                <p:nvPr/>
              </p:nvSpPr>
              <p:spPr>
                <a:xfrm>
                  <a:off x="3541773" y="4616424"/>
                  <a:ext cx="237817" cy="1886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47" name="Straight Connector 146">
                  <a:extLst>
                    <a:ext uri="{FF2B5EF4-FFF2-40B4-BE49-F238E27FC236}">
                      <a16:creationId xmlns:a16="http://schemas.microsoft.com/office/drawing/2014/main" id="{5D108366-BC26-CC45-AF3F-6D97F66166FC}"/>
                    </a:ext>
                  </a:extLst>
                </p:cNvPr>
                <p:cNvCxnSpPr/>
                <p:nvPr/>
              </p:nvCxnSpPr>
              <p:spPr>
                <a:xfrm flipH="1">
                  <a:off x="3845969" y="4715418"/>
                  <a:ext cx="345243" cy="0"/>
                </a:xfrm>
                <a:prstGeom prst="line">
                  <a:avLst/>
                </a:prstGeom>
                <a:solidFill>
                  <a:schemeClr val="tx1"/>
                </a:solidFill>
                <a:ln w="25400" cap="flat" cmpd="sng" algn="ctr">
                  <a:solidFill>
                    <a:schemeClr val="tx1"/>
                  </a:solidFill>
                  <a:prstDash val="solid"/>
                </a:ln>
                <a:effectLst/>
              </p:spPr>
            </p:cxnSp>
          </p:grpSp>
          <p:sp>
            <p:nvSpPr>
              <p:cNvPr id="144" name="Oval 143">
                <a:extLst>
                  <a:ext uri="{FF2B5EF4-FFF2-40B4-BE49-F238E27FC236}">
                    <a16:creationId xmlns:a16="http://schemas.microsoft.com/office/drawing/2014/main" id="{A9F8F59F-926F-5B4D-A653-F8D692BEF352}"/>
                  </a:ext>
                </a:extLst>
              </p:cNvPr>
              <p:cNvSpPr/>
              <p:nvPr/>
            </p:nvSpPr>
            <p:spPr>
              <a:xfrm>
                <a:off x="2834830" y="4500155"/>
                <a:ext cx="774753" cy="774753"/>
              </a:xfrm>
              <a:prstGeom prst="ellipse">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mbria" panose="02040503050406030204" pitchFamily="18" charset="0"/>
                  </a:rPr>
                  <a:t>MAJ</a:t>
                </a:r>
              </a:p>
            </p:txBody>
          </p:sp>
        </p:grpSp>
      </p:grpSp>
      <p:sp>
        <p:nvSpPr>
          <p:cNvPr id="4" name="Rectangle 3">
            <a:extLst>
              <a:ext uri="{FF2B5EF4-FFF2-40B4-BE49-F238E27FC236}">
                <a16:creationId xmlns:a16="http://schemas.microsoft.com/office/drawing/2014/main" id="{67B2CA70-6E8F-2044-80FC-BDA2F5FC3F89}"/>
              </a:ext>
            </a:extLst>
          </p:cNvPr>
          <p:cNvSpPr/>
          <p:nvPr/>
        </p:nvSpPr>
        <p:spPr>
          <a:xfrm>
            <a:off x="3802317" y="1257106"/>
            <a:ext cx="1897415" cy="1015663"/>
          </a:xfrm>
          <a:prstGeom prst="rect">
            <a:avLst/>
          </a:prstGeom>
        </p:spPr>
        <p:txBody>
          <a:bodyPr wrap="square">
            <a:spAutoFit/>
          </a:bodyPr>
          <a:lstStyle/>
          <a:p>
            <a:pPr lvl="0" algn="ctr" defTabSz="914400">
              <a:defRPr/>
            </a:pPr>
            <a:r>
              <a:rPr lang="en-US" sz="2000" b="1" dirty="0">
                <a:solidFill>
                  <a:srgbClr val="C00000"/>
                </a:solidFill>
                <a:latin typeface="Cambria" panose="02040503050406030204" pitchFamily="18" charset="0"/>
              </a:rPr>
              <a:t>Greedy </a:t>
            </a:r>
          </a:p>
          <a:p>
            <a:pPr lvl="0" algn="ctr" defTabSz="914400">
              <a:defRPr/>
            </a:pPr>
            <a:r>
              <a:rPr lang="en-US" sz="2000" b="1" dirty="0">
                <a:solidFill>
                  <a:srgbClr val="C00000"/>
                </a:solidFill>
                <a:latin typeface="Cambria" panose="02040503050406030204" pitchFamily="18" charset="0"/>
              </a:rPr>
              <a:t>optimization</a:t>
            </a:r>
          </a:p>
          <a:p>
            <a:pPr lvl="0" algn="ctr" defTabSz="914400">
              <a:defRPr/>
            </a:pPr>
            <a:r>
              <a:rPr lang="en-US" sz="2000" b="1" dirty="0">
                <a:solidFill>
                  <a:srgbClr val="C00000"/>
                </a:solidFill>
                <a:latin typeface="Cambria" panose="02040503050406030204" pitchFamily="18" charset="0"/>
              </a:rPr>
              <a:t>algorithm</a:t>
            </a:r>
            <a:r>
              <a:rPr lang="en-US" sz="2000" b="1" baseline="30000" dirty="0">
                <a:solidFill>
                  <a:srgbClr val="C00000"/>
                </a:solidFill>
                <a:latin typeface="Cambria" panose="02040503050406030204" pitchFamily="18" charset="0"/>
              </a:rPr>
              <a:t>4</a:t>
            </a:r>
          </a:p>
        </p:txBody>
      </p:sp>
      <p:sp>
        <p:nvSpPr>
          <p:cNvPr id="5" name="Rectangle 4">
            <a:extLst>
              <a:ext uri="{FF2B5EF4-FFF2-40B4-BE49-F238E27FC236}">
                <a16:creationId xmlns:a16="http://schemas.microsoft.com/office/drawing/2014/main" id="{57CCF73A-D6D7-5F42-BBB7-D72E01F16EAE}"/>
              </a:ext>
            </a:extLst>
          </p:cNvPr>
          <p:cNvSpPr/>
          <p:nvPr/>
        </p:nvSpPr>
        <p:spPr>
          <a:xfrm>
            <a:off x="347666" y="6101709"/>
            <a:ext cx="8451737" cy="276999"/>
          </a:xfrm>
          <a:prstGeom prst="rect">
            <a:avLst/>
          </a:prstGeom>
        </p:spPr>
        <p:txBody>
          <a:bodyPr wrap="none">
            <a:spAutoFit/>
          </a:bodyPr>
          <a:lstStyle/>
          <a:p>
            <a:r>
              <a:rPr lang="en-US" sz="1200" dirty="0">
                <a:latin typeface="Cambria" panose="02040503050406030204" pitchFamily="18" charset="0"/>
              </a:rPr>
              <a:t> </a:t>
            </a:r>
            <a:r>
              <a:rPr lang="en-US" sz="1200" baseline="30000" dirty="0">
                <a:latin typeface="Cambria" panose="02040503050406030204" pitchFamily="18" charset="0"/>
              </a:rPr>
              <a:t>4</a:t>
            </a:r>
            <a:r>
              <a:rPr lang="en-US" sz="1200" dirty="0">
                <a:latin typeface="Cambria" panose="02040503050406030204" pitchFamily="18" charset="0"/>
              </a:rPr>
              <a:t> L. </a:t>
            </a:r>
            <a:r>
              <a:rPr lang="en-US" sz="1200" dirty="0" err="1">
                <a:latin typeface="Cambria" panose="02040503050406030204" pitchFamily="18" charset="0"/>
              </a:rPr>
              <a:t>Amarù</a:t>
            </a:r>
            <a:r>
              <a:rPr lang="en-US" sz="1200" dirty="0">
                <a:latin typeface="Cambria" panose="02040503050406030204" pitchFamily="18" charset="0"/>
              </a:rPr>
              <a:t> et al, “</a:t>
            </a:r>
            <a:r>
              <a:rPr lang="en-US" sz="1200" i="1" dirty="0">
                <a:latin typeface="Cambria" panose="02040503050406030204" pitchFamily="18" charset="0"/>
              </a:rPr>
              <a:t>Majority-Inverter Graph: A Novel Data-Structure and Algorithms for Efficient Logic Optimization</a:t>
            </a:r>
            <a:r>
              <a:rPr lang="en-US" sz="1200" dirty="0">
                <a:latin typeface="Cambria" panose="02040503050406030204" pitchFamily="18" charset="0"/>
              </a:rPr>
              <a:t>”, DAC, 2014.</a:t>
            </a:r>
          </a:p>
        </p:txBody>
      </p:sp>
      <p:grpSp>
        <p:nvGrpSpPr>
          <p:cNvPr id="95" name="Group 94">
            <a:extLst>
              <a:ext uri="{FF2B5EF4-FFF2-40B4-BE49-F238E27FC236}">
                <a16:creationId xmlns:a16="http://schemas.microsoft.com/office/drawing/2014/main" id="{F265707D-0666-824E-ACCA-92245AD170FF}"/>
              </a:ext>
            </a:extLst>
          </p:cNvPr>
          <p:cNvGrpSpPr/>
          <p:nvPr/>
        </p:nvGrpSpPr>
        <p:grpSpPr>
          <a:xfrm>
            <a:off x="117153" y="1419487"/>
            <a:ext cx="3776580" cy="2191573"/>
            <a:chOff x="5223647" y="3181288"/>
            <a:chExt cx="3776580" cy="2191573"/>
          </a:xfrm>
        </p:grpSpPr>
        <p:sp>
          <p:nvSpPr>
            <p:cNvPr id="106" name="Rounded Rectangle 105">
              <a:extLst>
                <a:ext uri="{FF2B5EF4-FFF2-40B4-BE49-F238E27FC236}">
                  <a16:creationId xmlns:a16="http://schemas.microsoft.com/office/drawing/2014/main" id="{0BA003FF-FB9A-CB4A-861C-4BB4636243C5}"/>
                </a:ext>
              </a:extLst>
            </p:cNvPr>
            <p:cNvSpPr/>
            <p:nvPr/>
          </p:nvSpPr>
          <p:spPr>
            <a:xfrm>
              <a:off x="5223647" y="3181288"/>
              <a:ext cx="3776580" cy="2191573"/>
            </a:xfrm>
            <a:prstGeom prst="roundRect">
              <a:avLst/>
            </a:prstGeom>
            <a:solidFill>
              <a:schemeClr val="accent1">
                <a:lumMod val="20000"/>
                <a:lumOff val="80000"/>
              </a:schemeClr>
            </a:solidFill>
            <a:ln w="38100">
              <a:solidFill>
                <a:schemeClr val="tx1"/>
              </a:solidFill>
              <a:prstDash val="dash"/>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107" name="Group 106">
              <a:extLst>
                <a:ext uri="{FF2B5EF4-FFF2-40B4-BE49-F238E27FC236}">
                  <a16:creationId xmlns:a16="http://schemas.microsoft.com/office/drawing/2014/main" id="{86CCCF93-0B67-754B-87A6-384D3BED2930}"/>
                </a:ext>
              </a:extLst>
            </p:cNvPr>
            <p:cNvGrpSpPr/>
            <p:nvPr/>
          </p:nvGrpSpPr>
          <p:grpSpPr>
            <a:xfrm>
              <a:off x="5368698" y="3568814"/>
              <a:ext cx="3568290" cy="1726681"/>
              <a:chOff x="2212339" y="2855364"/>
              <a:chExt cx="2707738" cy="1310264"/>
            </a:xfrm>
          </p:grpSpPr>
          <p:grpSp>
            <p:nvGrpSpPr>
              <p:cNvPr id="123" name="Group 122">
                <a:extLst>
                  <a:ext uri="{FF2B5EF4-FFF2-40B4-BE49-F238E27FC236}">
                    <a16:creationId xmlns:a16="http://schemas.microsoft.com/office/drawing/2014/main" id="{ADC4B3AE-06A7-9041-9394-C94486C05716}"/>
                  </a:ext>
                </a:extLst>
              </p:cNvPr>
              <p:cNvGrpSpPr/>
              <p:nvPr/>
            </p:nvGrpSpPr>
            <p:grpSpPr>
              <a:xfrm>
                <a:off x="2488643" y="2925371"/>
                <a:ext cx="1253753" cy="388572"/>
                <a:chOff x="2411760" y="3026130"/>
                <a:chExt cx="6153531" cy="1574185"/>
              </a:xfrm>
              <a:solidFill>
                <a:schemeClr val="tx1"/>
              </a:solidFill>
            </p:grpSpPr>
            <p:cxnSp>
              <p:nvCxnSpPr>
                <p:cNvPr id="162" name="Straight Connector 161">
                  <a:extLst>
                    <a:ext uri="{FF2B5EF4-FFF2-40B4-BE49-F238E27FC236}">
                      <a16:creationId xmlns:a16="http://schemas.microsoft.com/office/drawing/2014/main" id="{35B2B211-3104-9543-86BD-1C471F50F28F}"/>
                    </a:ext>
                  </a:extLst>
                </p:cNvPr>
                <p:cNvCxnSpPr/>
                <p:nvPr/>
              </p:nvCxnSpPr>
              <p:spPr>
                <a:xfrm flipH="1">
                  <a:off x="2627784" y="3284984"/>
                  <a:ext cx="1080120" cy="0"/>
                </a:xfrm>
                <a:prstGeom prst="line">
                  <a:avLst/>
                </a:prstGeom>
                <a:grpFill/>
                <a:ln w="25400" cap="flat" cmpd="sng" algn="ctr">
                  <a:solidFill>
                    <a:schemeClr val="tx1"/>
                  </a:solidFill>
                  <a:prstDash val="solid"/>
                </a:ln>
                <a:effectLst/>
              </p:spPr>
            </p:cxnSp>
            <p:cxnSp>
              <p:nvCxnSpPr>
                <p:cNvPr id="163" name="Straight Connector 162">
                  <a:extLst>
                    <a:ext uri="{FF2B5EF4-FFF2-40B4-BE49-F238E27FC236}">
                      <a16:creationId xmlns:a16="http://schemas.microsoft.com/office/drawing/2014/main" id="{92AD63F4-3486-8D41-BCE0-113AE4B4AA2D}"/>
                    </a:ext>
                  </a:extLst>
                </p:cNvPr>
                <p:cNvCxnSpPr>
                  <a:cxnSpLocks/>
                </p:cNvCxnSpPr>
                <p:nvPr/>
              </p:nvCxnSpPr>
              <p:spPr>
                <a:xfrm flipH="1">
                  <a:off x="2627784" y="4437112"/>
                  <a:ext cx="1362245" cy="0"/>
                </a:xfrm>
                <a:prstGeom prst="line">
                  <a:avLst/>
                </a:prstGeom>
                <a:grpFill/>
                <a:ln w="25400" cap="flat" cmpd="sng" algn="ctr">
                  <a:solidFill>
                    <a:schemeClr val="tx1"/>
                  </a:solidFill>
                  <a:prstDash val="solid"/>
                </a:ln>
                <a:effectLst/>
              </p:spPr>
            </p:cxnSp>
            <p:cxnSp>
              <p:nvCxnSpPr>
                <p:cNvPr id="164" name="Straight Connector 163">
                  <a:extLst>
                    <a:ext uri="{FF2B5EF4-FFF2-40B4-BE49-F238E27FC236}">
                      <a16:creationId xmlns:a16="http://schemas.microsoft.com/office/drawing/2014/main" id="{33CC818C-7E37-B646-BF79-4822E00E7E73}"/>
                    </a:ext>
                  </a:extLst>
                </p:cNvPr>
                <p:cNvCxnSpPr>
                  <a:cxnSpLocks/>
                </p:cNvCxnSpPr>
                <p:nvPr/>
              </p:nvCxnSpPr>
              <p:spPr>
                <a:xfrm flipH="1" flipV="1">
                  <a:off x="5359992" y="3838795"/>
                  <a:ext cx="3205299" cy="9441"/>
                </a:xfrm>
                <a:prstGeom prst="line">
                  <a:avLst/>
                </a:prstGeom>
                <a:grpFill/>
                <a:ln w="25400" cap="flat" cmpd="sng" algn="ctr">
                  <a:solidFill>
                    <a:schemeClr val="tx1"/>
                  </a:solidFill>
                  <a:prstDash val="solid"/>
                </a:ln>
                <a:effectLst/>
              </p:spPr>
            </p:cxnSp>
            <p:sp>
              <p:nvSpPr>
                <p:cNvPr id="165" name="Flowchart: Connector 8">
                  <a:extLst>
                    <a:ext uri="{FF2B5EF4-FFF2-40B4-BE49-F238E27FC236}">
                      <a16:creationId xmlns:a16="http://schemas.microsoft.com/office/drawing/2014/main" id="{519A9069-9F7F-114F-AA87-F028501970DB}"/>
                    </a:ext>
                  </a:extLst>
                </p:cNvPr>
                <p:cNvSpPr/>
                <p:nvPr/>
              </p:nvSpPr>
              <p:spPr>
                <a:xfrm>
                  <a:off x="2411760" y="3176972"/>
                  <a:ext cx="216024" cy="216024"/>
                </a:xfrm>
                <a:prstGeom prst="flowChartConnector">
                  <a:avLst/>
                </a:prstGeom>
                <a:grp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66" name="Flowchart: Connector 9">
                  <a:extLst>
                    <a:ext uri="{FF2B5EF4-FFF2-40B4-BE49-F238E27FC236}">
                      <a16:creationId xmlns:a16="http://schemas.microsoft.com/office/drawing/2014/main" id="{73CFF950-214E-194D-AD3A-19BA7A9EC6D1}"/>
                    </a:ext>
                  </a:extLst>
                </p:cNvPr>
                <p:cNvSpPr/>
                <p:nvPr/>
              </p:nvSpPr>
              <p:spPr>
                <a:xfrm>
                  <a:off x="2435000" y="4329100"/>
                  <a:ext cx="216024" cy="216024"/>
                </a:xfrm>
                <a:prstGeom prst="flowChartConnector">
                  <a:avLst/>
                </a:prstGeom>
                <a:grp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67" name="Flowchart: Delay 3">
                  <a:extLst>
                    <a:ext uri="{FF2B5EF4-FFF2-40B4-BE49-F238E27FC236}">
                      <a16:creationId xmlns:a16="http://schemas.microsoft.com/office/drawing/2014/main" id="{7B0208B6-9529-EA40-8DA9-434EF6CBF9D0}"/>
                    </a:ext>
                  </a:extLst>
                </p:cNvPr>
                <p:cNvSpPr/>
                <p:nvPr/>
              </p:nvSpPr>
              <p:spPr>
                <a:xfrm>
                  <a:off x="3463347" y="3026130"/>
                  <a:ext cx="1907143" cy="1574185"/>
                </a:xfrm>
                <a:prstGeom prst="ellipse">
                  <a:avLst/>
                </a:prstGeom>
                <a:solidFill>
                  <a:schemeClr val="accent2">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ambria" panose="02040503050406030204" pitchFamily="18" charset="0"/>
                    </a:rPr>
                    <a:t>MAJ</a:t>
                  </a:r>
                </a:p>
              </p:txBody>
            </p:sp>
          </p:grpSp>
          <p:grpSp>
            <p:nvGrpSpPr>
              <p:cNvPr id="124" name="Group 123">
                <a:extLst>
                  <a:ext uri="{FF2B5EF4-FFF2-40B4-BE49-F238E27FC236}">
                    <a16:creationId xmlns:a16="http://schemas.microsoft.com/office/drawing/2014/main" id="{0042A3AA-5B6D-E146-BFA5-48EF93C917FF}"/>
                  </a:ext>
                </a:extLst>
              </p:cNvPr>
              <p:cNvGrpSpPr/>
              <p:nvPr/>
            </p:nvGrpSpPr>
            <p:grpSpPr>
              <a:xfrm>
                <a:off x="2515384" y="3880850"/>
                <a:ext cx="1703140" cy="147687"/>
                <a:chOff x="-636964" y="3838798"/>
                <a:chExt cx="8359176" cy="598312"/>
              </a:xfrm>
              <a:solidFill>
                <a:schemeClr val="tx1"/>
              </a:solidFill>
            </p:grpSpPr>
            <p:cxnSp>
              <p:nvCxnSpPr>
                <p:cNvPr id="159" name="Straight Connector 158">
                  <a:extLst>
                    <a:ext uri="{FF2B5EF4-FFF2-40B4-BE49-F238E27FC236}">
                      <a16:creationId xmlns:a16="http://schemas.microsoft.com/office/drawing/2014/main" id="{E0965D2E-E2C0-F444-9723-06BAE3D6B532}"/>
                    </a:ext>
                  </a:extLst>
                </p:cNvPr>
                <p:cNvCxnSpPr>
                  <a:cxnSpLocks/>
                </p:cNvCxnSpPr>
                <p:nvPr/>
              </p:nvCxnSpPr>
              <p:spPr>
                <a:xfrm flipH="1">
                  <a:off x="-636964" y="4437110"/>
                  <a:ext cx="4767860" cy="0"/>
                </a:xfrm>
                <a:prstGeom prst="line">
                  <a:avLst/>
                </a:prstGeom>
                <a:grpFill/>
                <a:ln w="25400" cap="flat" cmpd="sng" algn="ctr">
                  <a:solidFill>
                    <a:schemeClr val="tx1"/>
                  </a:solidFill>
                  <a:prstDash val="solid"/>
                </a:ln>
                <a:effectLst/>
              </p:spPr>
            </p:cxnSp>
            <p:cxnSp>
              <p:nvCxnSpPr>
                <p:cNvPr id="161" name="Straight Connector 160">
                  <a:extLst>
                    <a:ext uri="{FF2B5EF4-FFF2-40B4-BE49-F238E27FC236}">
                      <a16:creationId xmlns:a16="http://schemas.microsoft.com/office/drawing/2014/main" id="{176B5DD8-A3DE-6848-8511-B5F85F419B41}"/>
                    </a:ext>
                  </a:extLst>
                </p:cNvPr>
                <p:cNvCxnSpPr>
                  <a:cxnSpLocks/>
                  <a:stCxn id="110" idx="4"/>
                </p:cNvCxnSpPr>
                <p:nvPr/>
              </p:nvCxnSpPr>
              <p:spPr>
                <a:xfrm flipH="1" flipV="1">
                  <a:off x="5433677" y="3838798"/>
                  <a:ext cx="2288535" cy="0"/>
                </a:xfrm>
                <a:prstGeom prst="line">
                  <a:avLst/>
                </a:prstGeom>
                <a:grpFill/>
                <a:ln w="25400" cap="flat" cmpd="sng" algn="ctr">
                  <a:solidFill>
                    <a:schemeClr val="tx1"/>
                  </a:solidFill>
                  <a:prstDash val="solid"/>
                </a:ln>
                <a:effectLst/>
              </p:spPr>
            </p:cxnSp>
          </p:grpSp>
          <p:sp>
            <p:nvSpPr>
              <p:cNvPr id="125" name="Rectangle 124">
                <a:extLst>
                  <a:ext uri="{FF2B5EF4-FFF2-40B4-BE49-F238E27FC236}">
                    <a16:creationId xmlns:a16="http://schemas.microsoft.com/office/drawing/2014/main" id="{35BE223E-60C0-FB4B-88C0-4A840C4D4DB3}"/>
                  </a:ext>
                </a:extLst>
              </p:cNvPr>
              <p:cNvSpPr/>
              <p:nvPr/>
            </p:nvSpPr>
            <p:spPr>
              <a:xfrm>
                <a:off x="2227027" y="2855364"/>
                <a:ext cx="232579" cy="256906"/>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0</a:t>
                </a:r>
              </a:p>
            </p:txBody>
          </p:sp>
          <p:sp>
            <p:nvSpPr>
              <p:cNvPr id="126" name="Rectangle 125">
                <a:extLst>
                  <a:ext uri="{FF2B5EF4-FFF2-40B4-BE49-F238E27FC236}">
                    <a16:creationId xmlns:a16="http://schemas.microsoft.com/office/drawing/2014/main" id="{B48D537D-BCA0-5E42-B0D1-1CA105A14E7A}"/>
                  </a:ext>
                </a:extLst>
              </p:cNvPr>
              <p:cNvSpPr/>
              <p:nvPr/>
            </p:nvSpPr>
            <p:spPr>
              <a:xfrm>
                <a:off x="2222218" y="3144794"/>
                <a:ext cx="248392" cy="256906"/>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grpSp>
            <p:nvGrpSpPr>
              <p:cNvPr id="127" name="Group 126">
                <a:extLst>
                  <a:ext uri="{FF2B5EF4-FFF2-40B4-BE49-F238E27FC236}">
                    <a16:creationId xmlns:a16="http://schemas.microsoft.com/office/drawing/2014/main" id="{6B8007F4-B6F6-5B41-A9B1-D0E0583CEBE2}"/>
                  </a:ext>
                </a:extLst>
              </p:cNvPr>
              <p:cNvGrpSpPr/>
              <p:nvPr/>
            </p:nvGrpSpPr>
            <p:grpSpPr>
              <a:xfrm>
                <a:off x="2607028" y="3662023"/>
                <a:ext cx="865946" cy="286338"/>
                <a:chOff x="2668770" y="3528356"/>
                <a:chExt cx="4250134" cy="1160020"/>
              </a:xfrm>
              <a:solidFill>
                <a:schemeClr val="tx1"/>
              </a:solidFill>
            </p:grpSpPr>
            <p:cxnSp>
              <p:nvCxnSpPr>
                <p:cNvPr id="149" name="Straight Connector 148">
                  <a:extLst>
                    <a:ext uri="{FF2B5EF4-FFF2-40B4-BE49-F238E27FC236}">
                      <a16:creationId xmlns:a16="http://schemas.microsoft.com/office/drawing/2014/main" id="{825445E5-C72D-8649-8C04-A906EA24BB52}"/>
                    </a:ext>
                  </a:extLst>
                </p:cNvPr>
                <p:cNvCxnSpPr>
                  <a:cxnSpLocks/>
                  <a:stCxn id="108" idx="1"/>
                </p:cNvCxnSpPr>
                <p:nvPr/>
              </p:nvCxnSpPr>
              <p:spPr>
                <a:xfrm flipH="1" flipV="1">
                  <a:off x="2668770" y="3528356"/>
                  <a:ext cx="934532" cy="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275B24F-4D52-9140-99F6-C179154DBF08}"/>
                    </a:ext>
                  </a:extLst>
                </p:cNvPr>
                <p:cNvCxnSpPr>
                  <a:cxnSpLocks/>
                </p:cNvCxnSpPr>
                <p:nvPr/>
              </p:nvCxnSpPr>
              <p:spPr>
                <a:xfrm flipH="1">
                  <a:off x="3059823" y="4688376"/>
                  <a:ext cx="681121"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192427F-28DA-BB44-9B8C-BA25DEDD977D}"/>
                    </a:ext>
                  </a:extLst>
                </p:cNvPr>
                <p:cNvCxnSpPr>
                  <a:cxnSpLocks/>
                </p:cNvCxnSpPr>
                <p:nvPr/>
              </p:nvCxnSpPr>
              <p:spPr>
                <a:xfrm flipH="1">
                  <a:off x="5155053" y="3838794"/>
                  <a:ext cx="1763851" cy="945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8" name="Straight Connector 127">
                <a:extLst>
                  <a:ext uri="{FF2B5EF4-FFF2-40B4-BE49-F238E27FC236}">
                    <a16:creationId xmlns:a16="http://schemas.microsoft.com/office/drawing/2014/main" id="{DAF4E2F3-1416-CE4B-A9DA-F2A4901C1045}"/>
                  </a:ext>
                </a:extLst>
              </p:cNvPr>
              <p:cNvCxnSpPr>
                <a:cxnSpLocks/>
              </p:cNvCxnSpPr>
              <p:nvPr/>
            </p:nvCxnSpPr>
            <p:spPr>
              <a:xfrm>
                <a:off x="2610904" y="3133721"/>
                <a:ext cx="1" cy="531861"/>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D1AA5A6-55D5-934B-829F-025A5DEDEAB3}"/>
                  </a:ext>
                </a:extLst>
              </p:cNvPr>
              <p:cNvCxnSpPr>
                <a:cxnSpLocks/>
              </p:cNvCxnSpPr>
              <p:nvPr/>
            </p:nvCxnSpPr>
            <p:spPr>
              <a:xfrm flipH="1">
                <a:off x="2690579" y="3265185"/>
                <a:ext cx="1" cy="6831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Flowchart: Connector 9">
                <a:extLst>
                  <a:ext uri="{FF2B5EF4-FFF2-40B4-BE49-F238E27FC236}">
                    <a16:creationId xmlns:a16="http://schemas.microsoft.com/office/drawing/2014/main" id="{68E055E2-F990-6242-B8C5-74C304C0417B}"/>
                  </a:ext>
                </a:extLst>
              </p:cNvPr>
              <p:cNvSpPr/>
              <p:nvPr/>
            </p:nvSpPr>
            <p:spPr>
              <a:xfrm>
                <a:off x="2493377" y="4001878"/>
                <a:ext cx="44014" cy="53323"/>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31" name="Rectangle 130">
                <a:extLst>
                  <a:ext uri="{FF2B5EF4-FFF2-40B4-BE49-F238E27FC236}">
                    <a16:creationId xmlns:a16="http://schemas.microsoft.com/office/drawing/2014/main" id="{0AFE4B15-F544-3B44-80BA-DD4F1FA129EB}"/>
                  </a:ext>
                </a:extLst>
              </p:cNvPr>
              <p:cNvSpPr/>
              <p:nvPr/>
            </p:nvSpPr>
            <p:spPr>
              <a:xfrm>
                <a:off x="2212339" y="3908722"/>
                <a:ext cx="323810" cy="256906"/>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grpSp>
            <p:nvGrpSpPr>
              <p:cNvPr id="132" name="Group 131">
                <a:extLst>
                  <a:ext uri="{FF2B5EF4-FFF2-40B4-BE49-F238E27FC236}">
                    <a16:creationId xmlns:a16="http://schemas.microsoft.com/office/drawing/2014/main" id="{03130E7E-5650-FA48-BA94-EB4971D49668}"/>
                  </a:ext>
                </a:extLst>
              </p:cNvPr>
              <p:cNvGrpSpPr/>
              <p:nvPr/>
            </p:nvGrpSpPr>
            <p:grpSpPr>
              <a:xfrm>
                <a:off x="3730271" y="3547802"/>
                <a:ext cx="836194" cy="156952"/>
                <a:chOff x="2726798" y="3081120"/>
                <a:chExt cx="4104109" cy="635836"/>
              </a:xfrm>
              <a:solidFill>
                <a:schemeClr val="tx1"/>
              </a:solidFill>
            </p:grpSpPr>
            <p:cxnSp>
              <p:nvCxnSpPr>
                <p:cNvPr id="136" name="Straight Connector 135">
                  <a:extLst>
                    <a:ext uri="{FF2B5EF4-FFF2-40B4-BE49-F238E27FC236}">
                      <a16:creationId xmlns:a16="http://schemas.microsoft.com/office/drawing/2014/main" id="{A4A0ABEF-188C-154E-91F2-3BD7B92DAFD4}"/>
                    </a:ext>
                  </a:extLst>
                </p:cNvPr>
                <p:cNvCxnSpPr>
                  <a:cxnSpLocks/>
                </p:cNvCxnSpPr>
                <p:nvPr/>
              </p:nvCxnSpPr>
              <p:spPr>
                <a:xfrm flipH="1">
                  <a:off x="2726798" y="3081120"/>
                  <a:ext cx="2209519"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BA104AA-8F33-6D4E-94AC-89AA08A0B3E7}"/>
                    </a:ext>
                  </a:extLst>
                </p:cNvPr>
                <p:cNvCxnSpPr>
                  <a:cxnSpLocks/>
                  <a:stCxn id="110" idx="6"/>
                  <a:endCxn id="134" idx="6"/>
                </p:cNvCxnSpPr>
                <p:nvPr/>
              </p:nvCxnSpPr>
              <p:spPr>
                <a:xfrm flipV="1">
                  <a:off x="6076750" y="3713126"/>
                  <a:ext cx="754157" cy="383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3" name="Straight Connector 132">
                <a:extLst>
                  <a:ext uri="{FF2B5EF4-FFF2-40B4-BE49-F238E27FC236}">
                    <a16:creationId xmlns:a16="http://schemas.microsoft.com/office/drawing/2014/main" id="{A461E50C-E685-D643-A019-5ADD54ACD562}"/>
                  </a:ext>
                </a:extLst>
              </p:cNvPr>
              <p:cNvCxnSpPr>
                <a:cxnSpLocks/>
              </p:cNvCxnSpPr>
              <p:nvPr/>
            </p:nvCxnSpPr>
            <p:spPr>
              <a:xfrm flipV="1">
                <a:off x="3732748" y="3129720"/>
                <a:ext cx="0" cy="415746"/>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Flowchart: Connector 11">
                <a:extLst>
                  <a:ext uri="{FF2B5EF4-FFF2-40B4-BE49-F238E27FC236}">
                    <a16:creationId xmlns:a16="http://schemas.microsoft.com/office/drawing/2014/main" id="{7E44826A-2298-CD48-96B4-6612657998E1}"/>
                  </a:ext>
                </a:extLst>
              </p:cNvPr>
              <p:cNvSpPr/>
              <p:nvPr/>
            </p:nvSpPr>
            <p:spPr>
              <a:xfrm>
                <a:off x="4522451" y="3677147"/>
                <a:ext cx="44014" cy="53323"/>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35" name="Rectangle 134">
                <a:extLst>
                  <a:ext uri="{FF2B5EF4-FFF2-40B4-BE49-F238E27FC236}">
                    <a16:creationId xmlns:a16="http://schemas.microsoft.com/office/drawing/2014/main" id="{47CD6CF2-AC5F-0F4B-924F-D2EB400F9D25}"/>
                  </a:ext>
                </a:extLst>
              </p:cNvPr>
              <p:cNvSpPr/>
              <p:nvPr/>
            </p:nvSpPr>
            <p:spPr>
              <a:xfrm>
                <a:off x="4532868" y="3548586"/>
                <a:ext cx="387209" cy="256906"/>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grpSp>
        <p:sp>
          <p:nvSpPr>
            <p:cNvPr id="108" name="Flowchart: Delay 3">
              <a:extLst>
                <a:ext uri="{FF2B5EF4-FFF2-40B4-BE49-F238E27FC236}">
                  <a16:creationId xmlns:a16="http://schemas.microsoft.com/office/drawing/2014/main" id="{60858325-CBF3-9E49-B4DF-234FC9C77BE0}"/>
                </a:ext>
              </a:extLst>
            </p:cNvPr>
            <p:cNvSpPr/>
            <p:nvPr/>
          </p:nvSpPr>
          <p:spPr>
            <a:xfrm>
              <a:off x="6064754" y="4556847"/>
              <a:ext cx="512064" cy="512065"/>
            </a:xfrm>
            <a:prstGeom prst="ellipse">
              <a:avLst/>
            </a:prstGeom>
            <a:solidFill>
              <a:schemeClr val="accent6">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ambria" panose="02040503050406030204" pitchFamily="18" charset="0"/>
                </a:rPr>
                <a:t>MAJ</a:t>
              </a:r>
            </a:p>
          </p:txBody>
        </p:sp>
        <p:sp>
          <p:nvSpPr>
            <p:cNvPr id="109" name="Flowchart: Delay 3">
              <a:extLst>
                <a:ext uri="{FF2B5EF4-FFF2-40B4-BE49-F238E27FC236}">
                  <a16:creationId xmlns:a16="http://schemas.microsoft.com/office/drawing/2014/main" id="{DB28BB46-7F6A-9C42-884A-9EF5C916B8FB}"/>
                </a:ext>
              </a:extLst>
            </p:cNvPr>
            <p:cNvSpPr/>
            <p:nvPr/>
          </p:nvSpPr>
          <p:spPr>
            <a:xfrm>
              <a:off x="6914451" y="4621447"/>
              <a:ext cx="512064" cy="512065"/>
            </a:xfrm>
            <a:prstGeom prst="ellipse">
              <a:avLst/>
            </a:prstGeom>
            <a:solidFill>
              <a:schemeClr val="accent2">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ambria" panose="02040503050406030204" pitchFamily="18" charset="0"/>
                </a:rPr>
                <a:t>MAJ</a:t>
              </a:r>
            </a:p>
          </p:txBody>
        </p:sp>
        <p:sp>
          <p:nvSpPr>
            <p:cNvPr id="110" name="Flowchart: Delay 3">
              <a:extLst>
                <a:ext uri="{FF2B5EF4-FFF2-40B4-BE49-F238E27FC236}">
                  <a16:creationId xmlns:a16="http://schemas.microsoft.com/office/drawing/2014/main" id="{8278AEE9-0281-C841-9E79-154722EDD01B}"/>
                </a:ext>
              </a:extLst>
            </p:cNvPr>
            <p:cNvSpPr/>
            <p:nvPr/>
          </p:nvSpPr>
          <p:spPr>
            <a:xfrm>
              <a:off x="7756440" y="4432117"/>
              <a:ext cx="512064" cy="512065"/>
            </a:xfrm>
            <a:prstGeom prst="ellipse">
              <a:avLst/>
            </a:prstGeom>
            <a:solidFill>
              <a:schemeClr val="accent6">
                <a:lumMod val="20000"/>
                <a:lumOff val="80000"/>
              </a:schemeClr>
            </a:solidFill>
            <a:ln w="2857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ambria" panose="02040503050406030204" pitchFamily="18" charset="0"/>
                </a:rPr>
                <a:t>MAJ</a:t>
              </a:r>
            </a:p>
          </p:txBody>
        </p:sp>
        <p:cxnSp>
          <p:nvCxnSpPr>
            <p:cNvPr id="111" name="Straight Connector 110">
              <a:extLst>
                <a:ext uri="{FF2B5EF4-FFF2-40B4-BE49-F238E27FC236}">
                  <a16:creationId xmlns:a16="http://schemas.microsoft.com/office/drawing/2014/main" id="{C37678C0-44DE-9640-835A-BC13BCE12FA0}"/>
                </a:ext>
              </a:extLst>
            </p:cNvPr>
            <p:cNvCxnSpPr>
              <a:cxnSpLocks/>
            </p:cNvCxnSpPr>
            <p:nvPr/>
          </p:nvCxnSpPr>
          <p:spPr>
            <a:xfrm>
              <a:off x="5766813" y="3939567"/>
              <a:ext cx="244023" cy="0"/>
            </a:xfrm>
            <a:prstGeom prst="line">
              <a:avLst/>
            </a:prstGeom>
            <a:ln w="19050"/>
          </p:spPr>
          <p:style>
            <a:lnRef idx="1">
              <a:schemeClr val="dk1"/>
            </a:lnRef>
            <a:fillRef idx="0">
              <a:schemeClr val="dk1"/>
            </a:fillRef>
            <a:effectRef idx="0">
              <a:schemeClr val="dk1"/>
            </a:effectRef>
            <a:fontRef idx="minor">
              <a:schemeClr val="tx1"/>
            </a:fontRef>
          </p:style>
        </p:cxnSp>
        <p:sp>
          <p:nvSpPr>
            <p:cNvPr id="112" name="Flowchart: Connector 8">
              <a:extLst>
                <a:ext uri="{FF2B5EF4-FFF2-40B4-BE49-F238E27FC236}">
                  <a16:creationId xmlns:a16="http://schemas.microsoft.com/office/drawing/2014/main" id="{B2CE5831-9011-9C43-8BC0-21FB1DB74E40}"/>
                </a:ext>
              </a:extLst>
            </p:cNvPr>
            <p:cNvSpPr/>
            <p:nvPr/>
          </p:nvSpPr>
          <p:spPr>
            <a:xfrm>
              <a:off x="5732148" y="3900580"/>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13" name="Rectangle 112">
              <a:extLst>
                <a:ext uri="{FF2B5EF4-FFF2-40B4-BE49-F238E27FC236}">
                  <a16:creationId xmlns:a16="http://schemas.microsoft.com/office/drawing/2014/main" id="{252F18E9-C3D1-924E-8F41-BB2F3DD936FF}"/>
                </a:ext>
              </a:extLst>
            </p:cNvPr>
            <p:cNvSpPr/>
            <p:nvPr/>
          </p:nvSpPr>
          <p:spPr>
            <a:xfrm>
              <a:off x="5378016" y="3758674"/>
              <a:ext cx="317716"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114" name="Straight Connector 113">
              <a:extLst>
                <a:ext uri="{FF2B5EF4-FFF2-40B4-BE49-F238E27FC236}">
                  <a16:creationId xmlns:a16="http://schemas.microsoft.com/office/drawing/2014/main" id="{BC1DC6D9-9788-AA4E-90AE-462A4EA12875}"/>
                </a:ext>
              </a:extLst>
            </p:cNvPr>
            <p:cNvCxnSpPr>
              <a:cxnSpLocks/>
            </p:cNvCxnSpPr>
            <p:nvPr/>
          </p:nvCxnSpPr>
          <p:spPr>
            <a:xfrm>
              <a:off x="6827896" y="4938472"/>
              <a:ext cx="91440" cy="0"/>
            </a:xfrm>
            <a:prstGeom prst="line">
              <a:avLst/>
            </a:prstGeom>
            <a:ln w="19050"/>
          </p:spPr>
          <p:style>
            <a:lnRef idx="1">
              <a:schemeClr val="dk1"/>
            </a:lnRef>
            <a:fillRef idx="0">
              <a:schemeClr val="dk1"/>
            </a:fillRef>
            <a:effectRef idx="0">
              <a:schemeClr val="dk1"/>
            </a:effectRef>
            <a:fontRef idx="minor">
              <a:schemeClr val="tx1"/>
            </a:fontRef>
          </p:style>
        </p:cxnSp>
        <p:sp>
          <p:nvSpPr>
            <p:cNvPr id="115" name="Flowchart: Connector 8">
              <a:extLst>
                <a:ext uri="{FF2B5EF4-FFF2-40B4-BE49-F238E27FC236}">
                  <a16:creationId xmlns:a16="http://schemas.microsoft.com/office/drawing/2014/main" id="{0DB41CED-5737-554F-BA4D-D6CC40FBF84C}"/>
                </a:ext>
              </a:extLst>
            </p:cNvPr>
            <p:cNvSpPr/>
            <p:nvPr/>
          </p:nvSpPr>
          <p:spPr>
            <a:xfrm>
              <a:off x="6778129" y="4896980"/>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16" name="Rectangle 115">
              <a:extLst>
                <a:ext uri="{FF2B5EF4-FFF2-40B4-BE49-F238E27FC236}">
                  <a16:creationId xmlns:a16="http://schemas.microsoft.com/office/drawing/2014/main" id="{6F1413BA-DE05-4347-AB03-E000CE72BF9C}"/>
                </a:ext>
              </a:extLst>
            </p:cNvPr>
            <p:cNvSpPr/>
            <p:nvPr/>
          </p:nvSpPr>
          <p:spPr>
            <a:xfrm>
              <a:off x="6535366" y="4749792"/>
              <a:ext cx="306494"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0</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ndParaRPr>
            </a:p>
          </p:txBody>
        </p:sp>
        <p:cxnSp>
          <p:nvCxnSpPr>
            <p:cNvPr id="117" name="Straight Connector 116">
              <a:extLst>
                <a:ext uri="{FF2B5EF4-FFF2-40B4-BE49-F238E27FC236}">
                  <a16:creationId xmlns:a16="http://schemas.microsoft.com/office/drawing/2014/main" id="{C028C0AF-A9E9-3344-A78D-1C873F6E1A06}"/>
                </a:ext>
              </a:extLst>
            </p:cNvPr>
            <p:cNvCxnSpPr>
              <a:cxnSpLocks/>
            </p:cNvCxnSpPr>
            <p:nvPr/>
          </p:nvCxnSpPr>
          <p:spPr>
            <a:xfrm>
              <a:off x="7621141" y="4713521"/>
              <a:ext cx="146304" cy="0"/>
            </a:xfrm>
            <a:prstGeom prst="line">
              <a:avLst/>
            </a:prstGeom>
            <a:ln w="19050"/>
          </p:spPr>
          <p:style>
            <a:lnRef idx="1">
              <a:schemeClr val="dk1"/>
            </a:lnRef>
            <a:fillRef idx="0">
              <a:schemeClr val="dk1"/>
            </a:fillRef>
            <a:effectRef idx="0">
              <a:schemeClr val="dk1"/>
            </a:effectRef>
            <a:fontRef idx="minor">
              <a:schemeClr val="tx1"/>
            </a:fontRef>
          </p:style>
        </p:cxnSp>
        <p:sp>
          <p:nvSpPr>
            <p:cNvPr id="118" name="Flowchart: Connector 8">
              <a:extLst>
                <a:ext uri="{FF2B5EF4-FFF2-40B4-BE49-F238E27FC236}">
                  <a16:creationId xmlns:a16="http://schemas.microsoft.com/office/drawing/2014/main" id="{481C8A15-1E02-B24D-892A-FB5165D3ABFE}"/>
                </a:ext>
              </a:extLst>
            </p:cNvPr>
            <p:cNvSpPr/>
            <p:nvPr/>
          </p:nvSpPr>
          <p:spPr>
            <a:xfrm>
              <a:off x="7584251" y="4682826"/>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19" name="Rectangle 118">
              <a:extLst>
                <a:ext uri="{FF2B5EF4-FFF2-40B4-BE49-F238E27FC236}">
                  <a16:creationId xmlns:a16="http://schemas.microsoft.com/office/drawing/2014/main" id="{7C00FA5A-BC52-C640-8014-03216F2A8D91}"/>
                </a:ext>
              </a:extLst>
            </p:cNvPr>
            <p:cNvSpPr/>
            <p:nvPr/>
          </p:nvSpPr>
          <p:spPr>
            <a:xfrm>
              <a:off x="7367815" y="4519653"/>
              <a:ext cx="306494" cy="33855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1</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ndParaRPr>
            </a:p>
          </p:txBody>
        </p:sp>
        <p:cxnSp>
          <p:nvCxnSpPr>
            <p:cNvPr id="120" name="Straight Connector 119">
              <a:extLst>
                <a:ext uri="{FF2B5EF4-FFF2-40B4-BE49-F238E27FC236}">
                  <a16:creationId xmlns:a16="http://schemas.microsoft.com/office/drawing/2014/main" id="{93C4B2D6-A202-1B4E-B650-39B42D07CEF3}"/>
                </a:ext>
              </a:extLst>
            </p:cNvPr>
            <p:cNvCxnSpPr>
              <a:cxnSpLocks/>
            </p:cNvCxnSpPr>
            <p:nvPr/>
          </p:nvCxnSpPr>
          <p:spPr>
            <a:xfrm flipH="1">
              <a:off x="5834962" y="4834202"/>
              <a:ext cx="237744" cy="0"/>
            </a:xfrm>
            <a:prstGeom prst="line">
              <a:avLst/>
            </a:prstGeom>
            <a:ln w="19050"/>
          </p:spPr>
          <p:style>
            <a:lnRef idx="1">
              <a:schemeClr val="dk1"/>
            </a:lnRef>
            <a:fillRef idx="0">
              <a:schemeClr val="dk1"/>
            </a:fillRef>
            <a:effectRef idx="0">
              <a:schemeClr val="dk1"/>
            </a:effectRef>
            <a:fontRef idx="minor">
              <a:schemeClr val="tx1"/>
            </a:fontRef>
          </p:style>
        </p:cxnSp>
        <p:sp>
          <p:nvSpPr>
            <p:cNvPr id="121" name="Flowchart: Connector 8">
              <a:extLst>
                <a:ext uri="{FF2B5EF4-FFF2-40B4-BE49-F238E27FC236}">
                  <a16:creationId xmlns:a16="http://schemas.microsoft.com/office/drawing/2014/main" id="{2A645B75-BF0D-FA4A-A919-A6EF027F0E45}"/>
                </a:ext>
              </a:extLst>
            </p:cNvPr>
            <p:cNvSpPr/>
            <p:nvPr/>
          </p:nvSpPr>
          <p:spPr>
            <a:xfrm>
              <a:off x="5821275" y="4802664"/>
              <a:ext cx="58002" cy="7027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22" name="Rectangle 121">
              <a:extLst>
                <a:ext uri="{FF2B5EF4-FFF2-40B4-BE49-F238E27FC236}">
                  <a16:creationId xmlns:a16="http://schemas.microsoft.com/office/drawing/2014/main" id="{A8617736-5052-F545-AE18-1E3C6E013F42}"/>
                </a:ext>
              </a:extLst>
            </p:cNvPr>
            <p:cNvSpPr/>
            <p:nvPr/>
          </p:nvSpPr>
          <p:spPr>
            <a:xfrm>
              <a:off x="5591753" y="4658959"/>
              <a:ext cx="306494"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mbria" panose="02040503050406030204" pitchFamily="18" charset="0"/>
                </a:rPr>
                <a:t>1</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ndParaRPr>
            </a:p>
          </p:txBody>
        </p:sp>
      </p:grpSp>
      <p:sp>
        <p:nvSpPr>
          <p:cNvPr id="72" name="Slide Number Placeholder 3">
            <a:extLst>
              <a:ext uri="{FF2B5EF4-FFF2-40B4-BE49-F238E27FC236}">
                <a16:creationId xmlns:a16="http://schemas.microsoft.com/office/drawing/2014/main" id="{32E2B1F6-4101-724E-8051-D3303C829147}"/>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43</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26412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9"/>
                                        </p:tgtEl>
                                        <p:attrNameLst>
                                          <p:attrName>style.visibility</p:attrName>
                                        </p:attrNameLst>
                                      </p:cBhvr>
                                      <p:to>
                                        <p:strVal val="visible"/>
                                      </p:to>
                                    </p:set>
                                    <p:animEffect transition="in" filter="fade">
                                      <p:cBhvr>
                                        <p:cTn id="27"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9" grpId="0" animBg="1"/>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5069BC-5B11-7743-B528-35178FAE71ED}"/>
              </a:ext>
            </a:extLst>
          </p:cNvPr>
          <p:cNvGrpSpPr/>
          <p:nvPr/>
        </p:nvGrpSpPr>
        <p:grpSpPr>
          <a:xfrm>
            <a:off x="7116062" y="3738583"/>
            <a:ext cx="2105825" cy="2379840"/>
            <a:chOff x="7116062" y="3738583"/>
            <a:chExt cx="2105825" cy="2379840"/>
          </a:xfrm>
        </p:grpSpPr>
        <p:sp>
          <p:nvSpPr>
            <p:cNvPr id="480" name="Rectangle 479">
              <a:extLst>
                <a:ext uri="{FF2B5EF4-FFF2-40B4-BE49-F238E27FC236}">
                  <a16:creationId xmlns:a16="http://schemas.microsoft.com/office/drawing/2014/main" id="{9AFA37DF-98AF-2A42-A277-2415E78A0DFE}"/>
                </a:ext>
              </a:extLst>
            </p:cNvPr>
            <p:cNvSpPr/>
            <p:nvPr/>
          </p:nvSpPr>
          <p:spPr>
            <a:xfrm>
              <a:off x="7279373" y="4036626"/>
              <a:ext cx="1779205" cy="20817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2" name="Rectangle 511">
              <a:extLst>
                <a:ext uri="{FF2B5EF4-FFF2-40B4-BE49-F238E27FC236}">
                  <a16:creationId xmlns:a16="http://schemas.microsoft.com/office/drawing/2014/main" id="{700FA02F-65ED-7C4E-A239-5A4A264BDB14}"/>
                </a:ext>
              </a:extLst>
            </p:cNvPr>
            <p:cNvSpPr/>
            <p:nvPr/>
          </p:nvSpPr>
          <p:spPr>
            <a:xfrm>
              <a:off x="7116062" y="3738583"/>
              <a:ext cx="210582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SIMDRAM Output</a:t>
              </a:r>
            </a:p>
          </p:txBody>
        </p:sp>
        <p:sp>
          <p:nvSpPr>
            <p:cNvPr id="527" name="Rectangle 526">
              <a:extLst>
                <a:ext uri="{FF2B5EF4-FFF2-40B4-BE49-F238E27FC236}">
                  <a16:creationId xmlns:a16="http://schemas.microsoft.com/office/drawing/2014/main" id="{9784C941-66A3-5040-BA46-DAC418472FA1}"/>
                </a:ext>
              </a:extLst>
            </p:cNvPr>
            <p:cNvSpPr/>
            <p:nvPr/>
          </p:nvSpPr>
          <p:spPr>
            <a:xfrm>
              <a:off x="7365094" y="4022208"/>
              <a:ext cx="1704313" cy="58413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Instruction result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 memory</a:t>
              </a:r>
            </a:p>
          </p:txBody>
        </p:sp>
      </p:grpSp>
      <p:sp>
        <p:nvSpPr>
          <p:cNvPr id="157" name="Rounded Rectangle 156">
            <a:extLst>
              <a:ext uri="{FF2B5EF4-FFF2-40B4-BE49-F238E27FC236}">
                <a16:creationId xmlns:a16="http://schemas.microsoft.com/office/drawing/2014/main" id="{2989069A-F661-FE42-B264-D815DC8F0544}"/>
              </a:ext>
            </a:extLst>
          </p:cNvPr>
          <p:cNvSpPr/>
          <p:nvPr/>
        </p:nvSpPr>
        <p:spPr>
          <a:xfrm>
            <a:off x="4453732" y="871442"/>
            <a:ext cx="1754690" cy="2496991"/>
          </a:xfrm>
          <a:prstGeom prst="roundRect">
            <a:avLst/>
          </a:prstGeom>
          <a:solidFill>
            <a:srgbClr val="F9F2EF"/>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539" name="Group 538">
            <a:extLst>
              <a:ext uri="{FF2B5EF4-FFF2-40B4-BE49-F238E27FC236}">
                <a16:creationId xmlns:a16="http://schemas.microsoft.com/office/drawing/2014/main" id="{69A25650-7088-E942-BE76-58AD68057FC5}"/>
              </a:ext>
            </a:extLst>
          </p:cNvPr>
          <p:cNvGrpSpPr/>
          <p:nvPr/>
        </p:nvGrpSpPr>
        <p:grpSpPr>
          <a:xfrm>
            <a:off x="2784191" y="3749514"/>
            <a:ext cx="4109777" cy="2461604"/>
            <a:chOff x="2784191" y="4268508"/>
            <a:chExt cx="4109777" cy="2461604"/>
          </a:xfrm>
        </p:grpSpPr>
        <p:sp>
          <p:nvSpPr>
            <p:cNvPr id="485" name="Rectangle 484">
              <a:extLst>
                <a:ext uri="{FF2B5EF4-FFF2-40B4-BE49-F238E27FC236}">
                  <a16:creationId xmlns:a16="http://schemas.microsoft.com/office/drawing/2014/main" id="{B6F33155-1D4A-2D44-8995-E31DEBF89CA4}"/>
                </a:ext>
              </a:extLst>
            </p:cNvPr>
            <p:cNvSpPr/>
            <p:nvPr/>
          </p:nvSpPr>
          <p:spPr>
            <a:xfrm>
              <a:off x="3159645" y="4569003"/>
              <a:ext cx="3707606" cy="1836613"/>
            </a:xfrm>
            <a:prstGeom prst="rect">
              <a:avLst/>
            </a:prstGeom>
            <a:solidFill>
              <a:srgbClr val="D4DA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0" u="none" strike="noStrike" kern="1200" cap="none" spc="0" normalizeH="0" baseline="0" noProof="0" dirty="0">
                <a:ln>
                  <a:noFill/>
                </a:ln>
                <a:noFill/>
                <a:effectLst>
                  <a:outerShdw blurRad="38100" dist="38100" dir="2700000" algn="tl">
                    <a:srgbClr val="000000">
                      <a:alpha val="43137"/>
                    </a:srgbClr>
                  </a:outerShdw>
                </a:effectLst>
                <a:uLnTx/>
                <a:uFillTx/>
                <a:latin typeface="Cambria" panose="02040503050406030204" pitchFamily="18" charset="0"/>
              </a:endParaRPr>
            </a:p>
          </p:txBody>
        </p:sp>
        <mc:AlternateContent xmlns:mc="http://schemas.openxmlformats.org/markup-compatibility/2006" xmlns:a14="http://schemas.microsoft.com/office/drawing/2010/main">
          <mc:Choice Requires="a14">
            <p:sp>
              <p:nvSpPr>
                <p:cNvPr id="506" name="Rectangle 505">
                  <a:extLst>
                    <a:ext uri="{FF2B5EF4-FFF2-40B4-BE49-F238E27FC236}">
                      <a16:creationId xmlns:a16="http://schemas.microsoft.com/office/drawing/2014/main" id="{AA201954-4CB7-F043-8993-22912F606DF1}"/>
                    </a:ext>
                  </a:extLst>
                </p:cNvPr>
                <p:cNvSpPr/>
                <p:nvPr/>
              </p:nvSpPr>
              <p:spPr>
                <a:xfrm>
                  <a:off x="3202188" y="4268508"/>
                  <a:ext cx="369178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Step 3: </a:t>
                  </a: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Execution according to </a:t>
                  </a:r>
                  <a14:m>
                    <m:oMath xmlns:m="http://schemas.openxmlformats.org/officeDocument/2006/math">
                      <m:r>
                        <m:rPr>
                          <m:sty m:val="p"/>
                        </m:rPr>
                        <a:rPr kumimoji="0" lang="en-US" sz="1400" b="0" i="0"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μ</m:t>
                      </m:r>
                    </m:oMath>
                  </a14:m>
                  <a:r>
                    <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a:t>
                  </a:r>
                </a:p>
              </p:txBody>
            </p:sp>
          </mc:Choice>
          <mc:Fallback xmlns="">
            <p:sp>
              <p:nvSpPr>
                <p:cNvPr id="506" name="Rectangle 505">
                  <a:extLst>
                    <a:ext uri="{FF2B5EF4-FFF2-40B4-BE49-F238E27FC236}">
                      <a16:creationId xmlns:a16="http://schemas.microsoft.com/office/drawing/2014/main" id="{AA201954-4CB7-F043-8993-22912F606DF1}"/>
                    </a:ext>
                  </a:extLst>
                </p:cNvPr>
                <p:cNvSpPr>
                  <a:spLocks noRot="1" noChangeAspect="1" noMove="1" noResize="1" noEditPoints="1" noAdjustHandles="1" noChangeArrowheads="1" noChangeShapeType="1" noTextEdit="1"/>
                </p:cNvSpPr>
                <p:nvPr/>
              </p:nvSpPr>
              <p:spPr>
                <a:xfrm>
                  <a:off x="3202188" y="4268508"/>
                  <a:ext cx="3691780" cy="553998"/>
                </a:xfrm>
                <a:prstGeom prst="rect">
                  <a:avLst/>
                </a:prstGeom>
                <a:blipFill>
                  <a:blip r:embed="rId3"/>
                  <a:stretch>
                    <a:fillRect t="-2273"/>
                  </a:stretch>
                </a:blipFill>
              </p:spPr>
              <p:txBody>
                <a:bodyPr/>
                <a:lstStyle/>
                <a:p>
                  <a:r>
                    <a:rPr lang="en-US">
                      <a:noFill/>
                    </a:rPr>
                    <a:t> </a:t>
                  </a:r>
                </a:p>
              </p:txBody>
            </p:sp>
          </mc:Fallback>
        </mc:AlternateContent>
        <p:sp>
          <p:nvSpPr>
            <p:cNvPr id="509" name="Rectangle 508">
              <a:extLst>
                <a:ext uri="{FF2B5EF4-FFF2-40B4-BE49-F238E27FC236}">
                  <a16:creationId xmlns:a16="http://schemas.microsoft.com/office/drawing/2014/main" id="{11EEB551-2120-B245-8E0A-A96351D3B463}"/>
                </a:ext>
              </a:extLst>
            </p:cNvPr>
            <p:cNvSpPr/>
            <p:nvPr/>
          </p:nvSpPr>
          <p:spPr>
            <a:xfrm>
              <a:off x="4078736" y="6391878"/>
              <a:ext cx="1795300" cy="33823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Memory Controller</a:t>
              </a:r>
            </a:p>
          </p:txBody>
        </p:sp>
        <p:sp>
          <p:nvSpPr>
            <p:cNvPr id="530" name="Right Arrow 529">
              <a:extLst>
                <a:ext uri="{FF2B5EF4-FFF2-40B4-BE49-F238E27FC236}">
                  <a16:creationId xmlns:a16="http://schemas.microsoft.com/office/drawing/2014/main" id="{7C5845D4-4CA6-3E42-B6D7-0362C943D4DB}"/>
                </a:ext>
              </a:extLst>
            </p:cNvPr>
            <p:cNvSpPr/>
            <p:nvPr/>
          </p:nvSpPr>
          <p:spPr>
            <a:xfrm>
              <a:off x="2784191" y="5423150"/>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p:grpSp>
        <p:nvGrpSpPr>
          <p:cNvPr id="538" name="Group 537">
            <a:extLst>
              <a:ext uri="{FF2B5EF4-FFF2-40B4-BE49-F238E27FC236}">
                <a16:creationId xmlns:a16="http://schemas.microsoft.com/office/drawing/2014/main" id="{08AF0EC2-609C-F644-8103-F442ADEE8FB0}"/>
              </a:ext>
            </a:extLst>
          </p:cNvPr>
          <p:cNvGrpSpPr/>
          <p:nvPr/>
        </p:nvGrpSpPr>
        <p:grpSpPr>
          <a:xfrm>
            <a:off x="66283" y="3742548"/>
            <a:ext cx="2652598" cy="2143375"/>
            <a:chOff x="66283" y="4261542"/>
            <a:chExt cx="2652598" cy="2143375"/>
          </a:xfrm>
        </p:grpSpPr>
        <p:sp>
          <p:nvSpPr>
            <p:cNvPr id="482" name="Rectangle 481">
              <a:extLst>
                <a:ext uri="{FF2B5EF4-FFF2-40B4-BE49-F238E27FC236}">
                  <a16:creationId xmlns:a16="http://schemas.microsoft.com/office/drawing/2014/main" id="{7ECC5597-7531-DD4A-A762-4F493DD7DC72}"/>
                </a:ext>
              </a:extLst>
            </p:cNvPr>
            <p:cNvSpPr/>
            <p:nvPr/>
          </p:nvSpPr>
          <p:spPr>
            <a:xfrm>
              <a:off x="66283" y="4555620"/>
              <a:ext cx="2652598" cy="18492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483" name="Rounded Rectangle 482">
              <a:extLst>
                <a:ext uri="{FF2B5EF4-FFF2-40B4-BE49-F238E27FC236}">
                  <a16:creationId xmlns:a16="http://schemas.microsoft.com/office/drawing/2014/main" id="{98B3D348-B9C5-7E40-8AF0-F8D66D07DD9B}"/>
                </a:ext>
              </a:extLst>
            </p:cNvPr>
            <p:cNvSpPr/>
            <p:nvPr/>
          </p:nvSpPr>
          <p:spPr>
            <a:xfrm>
              <a:off x="174824" y="4882613"/>
              <a:ext cx="2446884" cy="1422183"/>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484" name="Rectangle 483">
              <a:extLst>
                <a:ext uri="{FF2B5EF4-FFF2-40B4-BE49-F238E27FC236}">
                  <a16:creationId xmlns:a16="http://schemas.microsoft.com/office/drawing/2014/main" id="{26B285CE-11E6-1743-8406-B4E5D173D7B4}"/>
                </a:ext>
              </a:extLst>
            </p:cNvPr>
            <p:cNvSpPr/>
            <p:nvPr/>
          </p:nvSpPr>
          <p:spPr>
            <a:xfrm>
              <a:off x="777522" y="4261542"/>
              <a:ext cx="106952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User Input</a:t>
              </a:r>
            </a:p>
          </p:txBody>
        </p:sp>
        <p:sp>
          <p:nvSpPr>
            <p:cNvPr id="487" name="Rectangle 486">
              <a:extLst>
                <a:ext uri="{FF2B5EF4-FFF2-40B4-BE49-F238E27FC236}">
                  <a16:creationId xmlns:a16="http://schemas.microsoft.com/office/drawing/2014/main" id="{1BCC0FA6-6593-B848-B7BB-4CB32A174C35}"/>
                </a:ext>
              </a:extLst>
            </p:cNvPr>
            <p:cNvSpPr/>
            <p:nvPr/>
          </p:nvSpPr>
          <p:spPr>
            <a:xfrm>
              <a:off x="291206" y="5444803"/>
              <a:ext cx="2036555" cy="327477"/>
            </a:xfrm>
            <a:prstGeom prst="rect">
              <a:avLst/>
            </a:prstGeom>
            <a:solidFill>
              <a:srgbClr val="FFBF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1" name="Rectangle 510">
              <a:extLst>
                <a:ext uri="{FF2B5EF4-FFF2-40B4-BE49-F238E27FC236}">
                  <a16:creationId xmlns:a16="http://schemas.microsoft.com/office/drawing/2014/main" id="{6DEB2F96-2CE8-2048-A0CE-39C107EEA67F}"/>
                </a:ext>
              </a:extLst>
            </p:cNvPr>
            <p:cNvSpPr/>
            <p:nvPr/>
          </p:nvSpPr>
          <p:spPr>
            <a:xfrm>
              <a:off x="117482" y="4563039"/>
              <a:ext cx="24780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mbria" panose="02040503050406030204" pitchFamily="18" charset="0"/>
                  <a:cs typeface="Arial" panose="020B0604020202020204" pitchFamily="34" charset="0"/>
                </a:rPr>
                <a:t>SIMDRAM-enabled application</a:t>
              </a:r>
            </a:p>
          </p:txBody>
        </p:sp>
      </p:grpSp>
      <p:sp>
        <p:nvSpPr>
          <p:cNvPr id="2" name="Title 1">
            <a:extLst>
              <a:ext uri="{FF2B5EF4-FFF2-40B4-BE49-F238E27FC236}">
                <a16:creationId xmlns:a16="http://schemas.microsoft.com/office/drawing/2014/main" id="{59EB68DD-EA82-D94D-9067-B51AF57C613B}"/>
              </a:ext>
            </a:extLst>
          </p:cNvPr>
          <p:cNvSpPr>
            <a:spLocks noGrp="1"/>
          </p:cNvSpPr>
          <p:nvPr>
            <p:ph type="title"/>
          </p:nvPr>
        </p:nvSpPr>
        <p:spPr/>
        <p:txBody>
          <a:bodyPr/>
          <a:lstStyle/>
          <a:p>
            <a:r>
              <a:rPr lang="en-US" sz="4000" b="1" dirty="0">
                <a:latin typeface="Cambria" panose="02040503050406030204" pitchFamily="18" charset="0"/>
              </a:rPr>
              <a:t>SIMDRAM Framework: Step 2 </a:t>
            </a:r>
          </a:p>
        </p:txBody>
      </p:sp>
      <p:graphicFrame>
        <p:nvGraphicFramePr>
          <p:cNvPr id="311" name="Table 310">
            <a:extLst>
              <a:ext uri="{FF2B5EF4-FFF2-40B4-BE49-F238E27FC236}">
                <a16:creationId xmlns:a16="http://schemas.microsoft.com/office/drawing/2014/main" id="{50A10DFB-237C-1B45-AB7A-463F2C2CCC5B}"/>
              </a:ext>
            </a:extLst>
          </p:cNvPr>
          <p:cNvGraphicFramePr>
            <a:graphicFrameLocks noGrp="1"/>
          </p:cNvGraphicFramePr>
          <p:nvPr/>
        </p:nvGraphicFramePr>
        <p:xfrm>
          <a:off x="4600883" y="1699346"/>
          <a:ext cx="1513531" cy="1348330"/>
        </p:xfrm>
        <a:graphic>
          <a:graphicData uri="http://schemas.openxmlformats.org/drawingml/2006/table">
            <a:tbl>
              <a:tblPr firstRow="1" bandRow="1">
                <a:tableStyleId>{2D5ABB26-0587-4C30-8999-92F81FD0307C}</a:tableStyleId>
              </a:tblPr>
              <a:tblGrid>
                <a:gridCol w="1513531">
                  <a:extLst>
                    <a:ext uri="{9D8B030D-6E8A-4147-A177-3AD203B41FA5}">
                      <a16:colId xmlns:a16="http://schemas.microsoft.com/office/drawing/2014/main" val="3411314267"/>
                    </a:ext>
                  </a:extLst>
                </a:gridCol>
              </a:tblGrid>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9564133"/>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F5CC"/>
                    </a:solidFill>
                  </a:tcPr>
                </a:tc>
                <a:extLst>
                  <a:ext uri="{0D108BD9-81ED-4DB2-BD59-A6C34878D82A}">
                    <a16:rowId xmlns:a16="http://schemas.microsoft.com/office/drawing/2014/main" val="2610732602"/>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CDFFF"/>
                    </a:solidFill>
                  </a:tcPr>
                </a:tc>
                <a:extLst>
                  <a:ext uri="{0D108BD9-81ED-4DB2-BD59-A6C34878D82A}">
                    <a16:rowId xmlns:a16="http://schemas.microsoft.com/office/drawing/2014/main" val="1245392560"/>
                  </a:ext>
                </a:extLst>
              </a:tr>
              <a:tr h="269666">
                <a:tc>
                  <a:txBody>
                    <a:bodyPr/>
                    <a:lstStyle/>
                    <a:p>
                      <a:r>
                        <a:rPr lang="en-US" sz="1400" b="0" dirty="0">
                          <a:latin typeface="Courier New" panose="02070309020205020404" pitchFamily="49" charset="0"/>
                          <a:cs typeface="Courier New" panose="02070309020205020404" pitchFamily="49" charset="0"/>
                        </a:rPr>
                        <a:t> ACT/ACT/PRE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8D4AA"/>
                    </a:solidFill>
                  </a:tcPr>
                </a:tc>
                <a:extLst>
                  <a:ext uri="{0D108BD9-81ED-4DB2-BD59-A6C34878D82A}">
                    <a16:rowId xmlns:a16="http://schemas.microsoft.com/office/drawing/2014/main" val="2074523024"/>
                  </a:ext>
                </a:extLst>
              </a:tr>
              <a:tr h="269666">
                <a:tc>
                  <a:txBody>
                    <a:bodyPr/>
                    <a:lstStyle/>
                    <a:p>
                      <a:r>
                        <a:rPr lang="en-US" sz="1400" b="0" dirty="0">
                          <a:latin typeface="Courier New" panose="02070309020205020404" pitchFamily="49" charset="0"/>
                          <a:cs typeface="Courier New" panose="02070309020205020404" pitchFamily="49" charset="0"/>
                        </a:rPr>
                        <a:t> done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5727766"/>
                  </a:ext>
                </a:extLst>
              </a:tr>
            </a:tbl>
          </a:graphicData>
        </a:graphic>
      </p:graphicFrame>
      <p:sp>
        <p:nvSpPr>
          <p:cNvPr id="312" name="Rectangle 311">
            <a:extLst>
              <a:ext uri="{FF2B5EF4-FFF2-40B4-BE49-F238E27FC236}">
                <a16:creationId xmlns:a16="http://schemas.microsoft.com/office/drawing/2014/main" id="{D7280049-9ED3-3947-9F28-E8F495F29C7B}"/>
              </a:ext>
            </a:extLst>
          </p:cNvPr>
          <p:cNvSpPr/>
          <p:nvPr/>
        </p:nvSpPr>
        <p:spPr>
          <a:xfrm>
            <a:off x="6271191" y="1235618"/>
            <a:ext cx="2800096" cy="224445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cxnSp>
        <p:nvCxnSpPr>
          <p:cNvPr id="314" name="Straight Arrow Connector 313">
            <a:extLst>
              <a:ext uri="{FF2B5EF4-FFF2-40B4-BE49-F238E27FC236}">
                <a16:creationId xmlns:a16="http://schemas.microsoft.com/office/drawing/2014/main" id="{989EFE27-25B1-1F44-B095-4CC257B80B80}"/>
              </a:ext>
            </a:extLst>
          </p:cNvPr>
          <p:cNvCxnSpPr>
            <a:cxnSpLocks/>
          </p:cNvCxnSpPr>
          <p:nvPr/>
        </p:nvCxnSpPr>
        <p:spPr>
          <a:xfrm>
            <a:off x="6114414" y="1827291"/>
            <a:ext cx="15677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6" name="Rectangle 345">
            <a:extLst>
              <a:ext uri="{FF2B5EF4-FFF2-40B4-BE49-F238E27FC236}">
                <a16:creationId xmlns:a16="http://schemas.microsoft.com/office/drawing/2014/main" id="{1DC1A0F9-70D7-B448-BC54-7750CE6339AE}"/>
              </a:ext>
            </a:extLst>
          </p:cNvPr>
          <p:cNvSpPr/>
          <p:nvPr/>
        </p:nvSpPr>
        <p:spPr>
          <a:xfrm>
            <a:off x="6854162" y="912400"/>
            <a:ext cx="21058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SIMDRAM Output</a:t>
            </a:r>
          </a:p>
        </p:txBody>
      </p:sp>
      <p:grpSp>
        <p:nvGrpSpPr>
          <p:cNvPr id="413" name="Group 412">
            <a:extLst>
              <a:ext uri="{FF2B5EF4-FFF2-40B4-BE49-F238E27FC236}">
                <a16:creationId xmlns:a16="http://schemas.microsoft.com/office/drawing/2014/main" id="{8A315B32-246B-344C-B00D-2D50360431A0}"/>
              </a:ext>
            </a:extLst>
          </p:cNvPr>
          <p:cNvGrpSpPr/>
          <p:nvPr/>
        </p:nvGrpSpPr>
        <p:grpSpPr>
          <a:xfrm>
            <a:off x="96203" y="908217"/>
            <a:ext cx="2108505" cy="2106083"/>
            <a:chOff x="185117" y="1916050"/>
            <a:chExt cx="2355144" cy="2549656"/>
          </a:xfrm>
        </p:grpSpPr>
        <p:sp>
          <p:nvSpPr>
            <p:cNvPr id="347" name="Rectangle 346">
              <a:extLst>
                <a:ext uri="{FF2B5EF4-FFF2-40B4-BE49-F238E27FC236}">
                  <a16:creationId xmlns:a16="http://schemas.microsoft.com/office/drawing/2014/main" id="{926A9443-4A7F-B340-B495-8DEC465CEB8F}"/>
                </a:ext>
              </a:extLst>
            </p:cNvPr>
            <p:cNvSpPr/>
            <p:nvPr/>
          </p:nvSpPr>
          <p:spPr>
            <a:xfrm>
              <a:off x="682041" y="1916050"/>
              <a:ext cx="1199367" cy="3726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User Input</a:t>
              </a:r>
            </a:p>
          </p:txBody>
        </p:sp>
        <p:sp>
          <p:nvSpPr>
            <p:cNvPr id="348" name="Rectangle 347">
              <a:extLst>
                <a:ext uri="{FF2B5EF4-FFF2-40B4-BE49-F238E27FC236}">
                  <a16:creationId xmlns:a16="http://schemas.microsoft.com/office/drawing/2014/main" id="{5DC29713-5DE8-524E-A574-56227018A709}"/>
                </a:ext>
              </a:extLst>
            </p:cNvPr>
            <p:cNvSpPr/>
            <p:nvPr/>
          </p:nvSpPr>
          <p:spPr>
            <a:xfrm>
              <a:off x="185117" y="2303641"/>
              <a:ext cx="2355144" cy="213831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409" name="Group 408">
              <a:extLst>
                <a:ext uri="{FF2B5EF4-FFF2-40B4-BE49-F238E27FC236}">
                  <a16:creationId xmlns:a16="http://schemas.microsoft.com/office/drawing/2014/main" id="{4BBB42AF-207D-8C44-9BEB-FC30D95D6D4B}"/>
                </a:ext>
              </a:extLst>
            </p:cNvPr>
            <p:cNvGrpSpPr/>
            <p:nvPr/>
          </p:nvGrpSpPr>
          <p:grpSpPr>
            <a:xfrm>
              <a:off x="290791" y="2622675"/>
              <a:ext cx="2112038" cy="1843031"/>
              <a:chOff x="290791" y="2622675"/>
              <a:chExt cx="2112038" cy="1843031"/>
            </a:xfrm>
          </p:grpSpPr>
          <p:sp>
            <p:nvSpPr>
              <p:cNvPr id="350" name="Rounded Rectangle 349">
                <a:extLst>
                  <a:ext uri="{FF2B5EF4-FFF2-40B4-BE49-F238E27FC236}">
                    <a16:creationId xmlns:a16="http://schemas.microsoft.com/office/drawing/2014/main" id="{6D3A1CD3-1656-4A4D-A9A0-DBA1702BECAE}"/>
                  </a:ext>
                </a:extLst>
              </p:cNvPr>
              <p:cNvSpPr/>
              <p:nvPr/>
            </p:nvSpPr>
            <p:spPr>
              <a:xfrm>
                <a:off x="290791" y="2622675"/>
                <a:ext cx="2112038" cy="1468592"/>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351" name="Group 350">
                <a:extLst>
                  <a:ext uri="{FF2B5EF4-FFF2-40B4-BE49-F238E27FC236}">
                    <a16:creationId xmlns:a16="http://schemas.microsoft.com/office/drawing/2014/main" id="{5CC6CC20-848A-8E46-936F-05C4F53EC60E}"/>
                  </a:ext>
                </a:extLst>
              </p:cNvPr>
              <p:cNvGrpSpPr/>
              <p:nvPr/>
            </p:nvGrpSpPr>
            <p:grpSpPr>
              <a:xfrm>
                <a:off x="377937" y="2784891"/>
                <a:ext cx="1970675" cy="1263750"/>
                <a:chOff x="867018" y="2489687"/>
                <a:chExt cx="2314002" cy="1360547"/>
              </a:xfrm>
            </p:grpSpPr>
            <p:grpSp>
              <p:nvGrpSpPr>
                <p:cNvPr id="353" name="Group 352">
                  <a:extLst>
                    <a:ext uri="{FF2B5EF4-FFF2-40B4-BE49-F238E27FC236}">
                      <a16:creationId xmlns:a16="http://schemas.microsoft.com/office/drawing/2014/main" id="{D3E7F195-04A5-4B4D-B2B8-43EF22AD9995}"/>
                    </a:ext>
                  </a:extLst>
                </p:cNvPr>
                <p:cNvGrpSpPr/>
                <p:nvPr/>
              </p:nvGrpSpPr>
              <p:grpSpPr>
                <a:xfrm>
                  <a:off x="1143322" y="2489687"/>
                  <a:ext cx="1235746" cy="391038"/>
                  <a:chOff x="2411760" y="3068960"/>
                  <a:chExt cx="6065150" cy="1584176"/>
                </a:xfrm>
                <a:solidFill>
                  <a:schemeClr val="tx1"/>
                </a:solidFill>
              </p:grpSpPr>
              <p:sp>
                <p:nvSpPr>
                  <p:cNvPr id="373" name="Flowchart: Delay 3">
                    <a:extLst>
                      <a:ext uri="{FF2B5EF4-FFF2-40B4-BE49-F238E27FC236}">
                        <a16:creationId xmlns:a16="http://schemas.microsoft.com/office/drawing/2014/main" id="{26B61A90-35A5-B849-8852-2CD7EC13F006}"/>
                      </a:ext>
                    </a:extLst>
                  </p:cNvPr>
                  <p:cNvSpPr/>
                  <p:nvPr/>
                </p:nvSpPr>
                <p:spPr>
                  <a:xfrm>
                    <a:off x="3707904" y="3068960"/>
                    <a:ext cx="1728192" cy="1584176"/>
                  </a:xfrm>
                  <a:prstGeom prst="flowChartDelay">
                    <a:avLst/>
                  </a:prstGeom>
                  <a:solidFill>
                    <a:schemeClr val="bg2">
                      <a:lumMod val="90000"/>
                    </a:schemeClr>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cxnSp>
                <p:nvCxnSpPr>
                  <p:cNvPr id="374" name="Straight Connector 373">
                    <a:extLst>
                      <a:ext uri="{FF2B5EF4-FFF2-40B4-BE49-F238E27FC236}">
                        <a16:creationId xmlns:a16="http://schemas.microsoft.com/office/drawing/2014/main" id="{9628BD32-F67E-7841-9609-8E2EAF01F2C3}"/>
                      </a:ext>
                    </a:extLst>
                  </p:cNvPr>
                  <p:cNvCxnSpPr/>
                  <p:nvPr/>
                </p:nvCxnSpPr>
                <p:spPr>
                  <a:xfrm flipH="1">
                    <a:off x="2627784" y="3284984"/>
                    <a:ext cx="1080120" cy="0"/>
                  </a:xfrm>
                  <a:prstGeom prst="line">
                    <a:avLst/>
                  </a:prstGeom>
                  <a:grpFill/>
                  <a:ln w="12700" cap="flat" cmpd="sng" algn="ctr">
                    <a:solidFill>
                      <a:schemeClr val="tx1"/>
                    </a:solidFill>
                    <a:prstDash val="solid"/>
                  </a:ln>
                  <a:effectLst/>
                </p:spPr>
              </p:cxnSp>
              <p:cxnSp>
                <p:nvCxnSpPr>
                  <p:cNvPr id="375" name="Straight Connector 374">
                    <a:extLst>
                      <a:ext uri="{FF2B5EF4-FFF2-40B4-BE49-F238E27FC236}">
                        <a16:creationId xmlns:a16="http://schemas.microsoft.com/office/drawing/2014/main" id="{BE6B1FC3-6068-1C4B-BCD7-1ADA7298461A}"/>
                      </a:ext>
                    </a:extLst>
                  </p:cNvPr>
                  <p:cNvCxnSpPr/>
                  <p:nvPr/>
                </p:nvCxnSpPr>
                <p:spPr>
                  <a:xfrm flipH="1">
                    <a:off x="2627784" y="4437112"/>
                    <a:ext cx="1080120" cy="0"/>
                  </a:xfrm>
                  <a:prstGeom prst="line">
                    <a:avLst/>
                  </a:prstGeom>
                  <a:grpFill/>
                  <a:ln w="12700" cap="flat" cmpd="sng" algn="ctr">
                    <a:solidFill>
                      <a:schemeClr val="tx1"/>
                    </a:solidFill>
                    <a:prstDash val="solid"/>
                  </a:ln>
                  <a:effectLst/>
                </p:spPr>
              </p:cxnSp>
              <p:cxnSp>
                <p:nvCxnSpPr>
                  <p:cNvPr id="376" name="Straight Connector 375">
                    <a:extLst>
                      <a:ext uri="{FF2B5EF4-FFF2-40B4-BE49-F238E27FC236}">
                        <a16:creationId xmlns:a16="http://schemas.microsoft.com/office/drawing/2014/main" id="{96839A2E-1158-9F4C-AE2B-5D4AF7550023}"/>
                      </a:ext>
                    </a:extLst>
                  </p:cNvPr>
                  <p:cNvCxnSpPr>
                    <a:cxnSpLocks/>
                  </p:cNvCxnSpPr>
                  <p:nvPr/>
                </p:nvCxnSpPr>
                <p:spPr>
                  <a:xfrm flipH="1">
                    <a:off x="5436099" y="3838796"/>
                    <a:ext cx="3040811" cy="0"/>
                  </a:xfrm>
                  <a:prstGeom prst="line">
                    <a:avLst/>
                  </a:prstGeom>
                  <a:grpFill/>
                  <a:ln w="12700" cap="flat" cmpd="sng" algn="ctr">
                    <a:solidFill>
                      <a:schemeClr val="tx1"/>
                    </a:solidFill>
                    <a:prstDash val="solid"/>
                  </a:ln>
                  <a:effectLst/>
                </p:spPr>
              </p:cxnSp>
              <p:sp>
                <p:nvSpPr>
                  <p:cNvPr id="377" name="Flowchart: Connector 8">
                    <a:extLst>
                      <a:ext uri="{FF2B5EF4-FFF2-40B4-BE49-F238E27FC236}">
                        <a16:creationId xmlns:a16="http://schemas.microsoft.com/office/drawing/2014/main" id="{60460D75-4240-344D-B9E2-7077639318F1}"/>
                      </a:ext>
                    </a:extLst>
                  </p:cNvPr>
                  <p:cNvSpPr/>
                  <p:nvPr/>
                </p:nvSpPr>
                <p:spPr>
                  <a:xfrm>
                    <a:off x="2411760" y="3176972"/>
                    <a:ext cx="216024" cy="216024"/>
                  </a:xfrm>
                  <a:prstGeom prst="flowChartConnector">
                    <a:avLst/>
                  </a:prstGeom>
                  <a:grp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378" name="Flowchart: Connector 9">
                    <a:extLst>
                      <a:ext uri="{FF2B5EF4-FFF2-40B4-BE49-F238E27FC236}">
                        <a16:creationId xmlns:a16="http://schemas.microsoft.com/office/drawing/2014/main" id="{6C096043-331C-E44A-8DFE-DBD98FCF6BAF}"/>
                      </a:ext>
                    </a:extLst>
                  </p:cNvPr>
                  <p:cNvSpPr/>
                  <p:nvPr/>
                </p:nvSpPr>
                <p:spPr>
                  <a:xfrm>
                    <a:off x="2435000" y="4329100"/>
                    <a:ext cx="216024" cy="216024"/>
                  </a:xfrm>
                  <a:prstGeom prst="flowChartConnector">
                    <a:avLst/>
                  </a:prstGeom>
                  <a:grp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grpSp>
              <p:nvGrpSpPr>
                <p:cNvPr id="354" name="Group 353">
                  <a:extLst>
                    <a:ext uri="{FF2B5EF4-FFF2-40B4-BE49-F238E27FC236}">
                      <a16:creationId xmlns:a16="http://schemas.microsoft.com/office/drawing/2014/main" id="{A4AA7C71-A6FF-2A47-B81E-D0A8BBD9DB39}"/>
                    </a:ext>
                  </a:extLst>
                </p:cNvPr>
                <p:cNvGrpSpPr/>
                <p:nvPr/>
              </p:nvGrpSpPr>
              <p:grpSpPr>
                <a:xfrm>
                  <a:off x="1170063" y="3244568"/>
                  <a:ext cx="1457426" cy="391038"/>
                  <a:chOff x="-636961" y="3068958"/>
                  <a:chExt cx="7153177" cy="1584176"/>
                </a:xfrm>
                <a:solidFill>
                  <a:schemeClr val="tx1"/>
                </a:solidFill>
              </p:grpSpPr>
              <p:sp>
                <p:nvSpPr>
                  <p:cNvPr id="370" name="Flowchart: Delay 3">
                    <a:extLst>
                      <a:ext uri="{FF2B5EF4-FFF2-40B4-BE49-F238E27FC236}">
                        <a16:creationId xmlns:a16="http://schemas.microsoft.com/office/drawing/2014/main" id="{30504E93-59F7-684B-A507-813F29BF6977}"/>
                      </a:ext>
                    </a:extLst>
                  </p:cNvPr>
                  <p:cNvSpPr/>
                  <p:nvPr/>
                </p:nvSpPr>
                <p:spPr>
                  <a:xfrm>
                    <a:off x="3707903" y="3068958"/>
                    <a:ext cx="1728193" cy="1584176"/>
                  </a:xfrm>
                  <a:prstGeom prst="flowChartDelay">
                    <a:avLst/>
                  </a:prstGeom>
                  <a:solidFill>
                    <a:schemeClr val="bg2">
                      <a:lumMod val="90000"/>
                    </a:schemeClr>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cxnSp>
                <p:nvCxnSpPr>
                  <p:cNvPr id="371" name="Straight Connector 370">
                    <a:extLst>
                      <a:ext uri="{FF2B5EF4-FFF2-40B4-BE49-F238E27FC236}">
                        <a16:creationId xmlns:a16="http://schemas.microsoft.com/office/drawing/2014/main" id="{4FF3FDE9-AABF-EC44-B7B5-E4AFB0F3C880}"/>
                      </a:ext>
                    </a:extLst>
                  </p:cNvPr>
                  <p:cNvCxnSpPr>
                    <a:cxnSpLocks/>
                  </p:cNvCxnSpPr>
                  <p:nvPr/>
                </p:nvCxnSpPr>
                <p:spPr>
                  <a:xfrm flipH="1">
                    <a:off x="-636961" y="4437111"/>
                    <a:ext cx="4344865" cy="0"/>
                  </a:xfrm>
                  <a:prstGeom prst="line">
                    <a:avLst/>
                  </a:prstGeom>
                  <a:grpFill/>
                  <a:ln w="12700" cap="flat" cmpd="sng" algn="ctr">
                    <a:solidFill>
                      <a:schemeClr val="tx1"/>
                    </a:solidFill>
                    <a:prstDash val="solid"/>
                  </a:ln>
                  <a:effectLst/>
                </p:spPr>
              </p:cxnSp>
              <p:cxnSp>
                <p:nvCxnSpPr>
                  <p:cNvPr id="372" name="Straight Connector 371">
                    <a:extLst>
                      <a:ext uri="{FF2B5EF4-FFF2-40B4-BE49-F238E27FC236}">
                        <a16:creationId xmlns:a16="http://schemas.microsoft.com/office/drawing/2014/main" id="{48D9C89C-98F2-464D-A5AF-B7A2A5D7A125}"/>
                      </a:ext>
                    </a:extLst>
                  </p:cNvPr>
                  <p:cNvCxnSpPr/>
                  <p:nvPr/>
                </p:nvCxnSpPr>
                <p:spPr>
                  <a:xfrm flipH="1">
                    <a:off x="5436096" y="3838795"/>
                    <a:ext cx="1080120" cy="0"/>
                  </a:xfrm>
                  <a:prstGeom prst="line">
                    <a:avLst/>
                  </a:prstGeom>
                  <a:grpFill/>
                  <a:ln w="12700" cap="flat" cmpd="sng" algn="ctr">
                    <a:solidFill>
                      <a:schemeClr val="tx1"/>
                    </a:solidFill>
                    <a:prstDash val="solid"/>
                  </a:ln>
                  <a:effectLst/>
                </p:spPr>
              </p:cxnSp>
            </p:grpSp>
            <p:grpSp>
              <p:nvGrpSpPr>
                <p:cNvPr id="355" name="Group 354">
                  <a:extLst>
                    <a:ext uri="{FF2B5EF4-FFF2-40B4-BE49-F238E27FC236}">
                      <a16:creationId xmlns:a16="http://schemas.microsoft.com/office/drawing/2014/main" id="{7454E905-B01C-064A-AF64-5A8F34B38732}"/>
                    </a:ext>
                  </a:extLst>
                </p:cNvPr>
                <p:cNvGrpSpPr/>
                <p:nvPr/>
              </p:nvGrpSpPr>
              <p:grpSpPr>
                <a:xfrm>
                  <a:off x="1253356" y="3106816"/>
                  <a:ext cx="792250" cy="386595"/>
                  <a:chOff x="2627784" y="3086962"/>
                  <a:chExt cx="3888432" cy="1566174"/>
                </a:xfrm>
                <a:solidFill>
                  <a:schemeClr val="tx1"/>
                </a:solidFill>
              </p:grpSpPr>
              <p:cxnSp>
                <p:nvCxnSpPr>
                  <p:cNvPr id="366" name="Straight Connector 365">
                    <a:extLst>
                      <a:ext uri="{FF2B5EF4-FFF2-40B4-BE49-F238E27FC236}">
                        <a16:creationId xmlns:a16="http://schemas.microsoft.com/office/drawing/2014/main" id="{F5F217FA-089B-AC49-9004-4DFD2A03B6D5}"/>
                      </a:ext>
                    </a:extLst>
                  </p:cNvPr>
                  <p:cNvCxnSpPr/>
                  <p:nvPr/>
                </p:nvCxnSpPr>
                <p:spPr>
                  <a:xfrm flipH="1">
                    <a:off x="2627784" y="3284984"/>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AA4E303F-3306-7545-93AB-B999238ABC06}"/>
                      </a:ext>
                    </a:extLst>
                  </p:cNvPr>
                  <p:cNvCxnSpPr>
                    <a:cxnSpLocks/>
                  </p:cNvCxnSpPr>
                  <p:nvPr/>
                </p:nvCxnSpPr>
                <p:spPr>
                  <a:xfrm flipH="1">
                    <a:off x="3059829" y="4437113"/>
                    <a:ext cx="648074"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9205109-4956-B64B-84C3-F775CF6E84F3}"/>
                      </a:ext>
                    </a:extLst>
                  </p:cNvPr>
                  <p:cNvCxnSpPr/>
                  <p:nvPr/>
                </p:nvCxnSpPr>
                <p:spPr>
                  <a:xfrm flipH="1">
                    <a:off x="5436096" y="3838795"/>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Flowchart: Stored Data 4">
                    <a:extLst>
                      <a:ext uri="{FF2B5EF4-FFF2-40B4-BE49-F238E27FC236}">
                        <a16:creationId xmlns:a16="http://schemas.microsoft.com/office/drawing/2014/main" id="{CC6CED34-8F4A-5A42-A308-A36DA0341328}"/>
                      </a:ext>
                    </a:extLst>
                  </p:cNvPr>
                  <p:cNvSpPr/>
                  <p:nvPr/>
                </p:nvSpPr>
                <p:spPr>
                  <a:xfrm rot="10800000">
                    <a:off x="3491880" y="3086962"/>
                    <a:ext cx="1944216" cy="1566174"/>
                  </a:xfrm>
                  <a:prstGeom prst="flowChartOnlineStora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cxnSp>
              <p:nvCxnSpPr>
                <p:cNvPr id="356" name="Straight Connector 355">
                  <a:extLst>
                    <a:ext uri="{FF2B5EF4-FFF2-40B4-BE49-F238E27FC236}">
                      <a16:creationId xmlns:a16="http://schemas.microsoft.com/office/drawing/2014/main" id="{F3100D61-190D-3A45-8CDA-FF7262E0AC57}"/>
                    </a:ext>
                  </a:extLst>
                </p:cNvPr>
                <p:cNvCxnSpPr/>
                <p:nvPr/>
              </p:nvCxnSpPr>
              <p:spPr>
                <a:xfrm>
                  <a:off x="1266365" y="2536344"/>
                  <a:ext cx="0" cy="628772"/>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0D6ABBF-36FD-F74C-ADAC-B1ADDDDEBC6B}"/>
                    </a:ext>
                  </a:extLst>
                </p:cNvPr>
                <p:cNvCxnSpPr/>
                <p:nvPr/>
              </p:nvCxnSpPr>
              <p:spPr>
                <a:xfrm>
                  <a:off x="1341383" y="2818929"/>
                  <a:ext cx="0" cy="628772"/>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8" name="Flowchart: Connector 9">
                  <a:extLst>
                    <a:ext uri="{FF2B5EF4-FFF2-40B4-BE49-F238E27FC236}">
                      <a16:creationId xmlns:a16="http://schemas.microsoft.com/office/drawing/2014/main" id="{EFD37F48-0A01-FC4C-9164-E0C476E8E86C}"/>
                    </a:ext>
                  </a:extLst>
                </p:cNvPr>
                <p:cNvSpPr/>
                <p:nvPr/>
              </p:nvSpPr>
              <p:spPr>
                <a:xfrm>
                  <a:off x="1148056" y="3555622"/>
                  <a:ext cx="44014" cy="53323"/>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359" name="Rectangle 358">
                  <a:extLst>
                    <a:ext uri="{FF2B5EF4-FFF2-40B4-BE49-F238E27FC236}">
                      <a16:creationId xmlns:a16="http://schemas.microsoft.com/office/drawing/2014/main" id="{2D59317E-919D-D54C-8BEA-6FC827BDD41A}"/>
                    </a:ext>
                  </a:extLst>
                </p:cNvPr>
                <p:cNvSpPr/>
                <p:nvPr/>
              </p:nvSpPr>
              <p:spPr>
                <a:xfrm>
                  <a:off x="867018" y="3462467"/>
                  <a:ext cx="242288" cy="387767"/>
                </a:xfrm>
                <a:prstGeom prst="rect">
                  <a:avLst/>
                </a:prstGeom>
                <a:ln w="12700">
                  <a:noFill/>
                </a:ln>
              </p:spPr>
              <p:txBody>
                <a:bodyPr wrap="none">
                  <a:spAutoFit/>
                </a:bodyPr>
                <a:lstStyle/>
                <a:p>
                  <a:pPr marL="0" marR="0" lvl="0" indent="0" algn="l" defTabSz="176104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2500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360" name="Group 359">
                  <a:extLst>
                    <a:ext uri="{FF2B5EF4-FFF2-40B4-BE49-F238E27FC236}">
                      <a16:creationId xmlns:a16="http://schemas.microsoft.com/office/drawing/2014/main" id="{2344E00C-07C5-2848-8171-BE21DAFBD530}"/>
                    </a:ext>
                  </a:extLst>
                </p:cNvPr>
                <p:cNvGrpSpPr/>
                <p:nvPr/>
              </p:nvGrpSpPr>
              <p:grpSpPr>
                <a:xfrm>
                  <a:off x="2364779" y="3102978"/>
                  <a:ext cx="792250" cy="386595"/>
                  <a:chOff x="2627784" y="3086962"/>
                  <a:chExt cx="3888432" cy="1566174"/>
                </a:xfrm>
                <a:solidFill>
                  <a:schemeClr val="tx1"/>
                </a:solidFill>
              </p:grpSpPr>
              <p:cxnSp>
                <p:nvCxnSpPr>
                  <p:cNvPr id="363" name="Straight Connector 362">
                    <a:extLst>
                      <a:ext uri="{FF2B5EF4-FFF2-40B4-BE49-F238E27FC236}">
                        <a16:creationId xmlns:a16="http://schemas.microsoft.com/office/drawing/2014/main" id="{65C91438-F58E-724F-8870-724BC34DB667}"/>
                      </a:ext>
                    </a:extLst>
                  </p:cNvPr>
                  <p:cNvCxnSpPr/>
                  <p:nvPr/>
                </p:nvCxnSpPr>
                <p:spPr>
                  <a:xfrm flipH="1">
                    <a:off x="2627784" y="3284984"/>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C8F7712D-BC82-E847-96B0-2DBD452D2866}"/>
                      </a:ext>
                    </a:extLst>
                  </p:cNvPr>
                  <p:cNvCxnSpPr/>
                  <p:nvPr/>
                </p:nvCxnSpPr>
                <p:spPr>
                  <a:xfrm flipH="1">
                    <a:off x="5436096" y="3838795"/>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5" name="Flowchart: Stored Data 4">
                    <a:extLst>
                      <a:ext uri="{FF2B5EF4-FFF2-40B4-BE49-F238E27FC236}">
                        <a16:creationId xmlns:a16="http://schemas.microsoft.com/office/drawing/2014/main" id="{EE06E169-9E9E-B741-939C-F0AFDB6AE525}"/>
                      </a:ext>
                    </a:extLst>
                  </p:cNvPr>
                  <p:cNvSpPr/>
                  <p:nvPr/>
                </p:nvSpPr>
                <p:spPr>
                  <a:xfrm rot="10800000">
                    <a:off x="3491880" y="3086962"/>
                    <a:ext cx="1944216" cy="1566174"/>
                  </a:xfrm>
                  <a:prstGeom prst="flowChartOnlineStora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cxnSp>
              <p:nvCxnSpPr>
                <p:cNvPr id="361" name="Straight Connector 360">
                  <a:extLst>
                    <a:ext uri="{FF2B5EF4-FFF2-40B4-BE49-F238E27FC236}">
                      <a16:creationId xmlns:a16="http://schemas.microsoft.com/office/drawing/2014/main" id="{A55E3C17-B8F6-2E47-BEB5-1EB898F935BC}"/>
                    </a:ext>
                  </a:extLst>
                </p:cNvPr>
                <p:cNvCxnSpPr>
                  <a:cxnSpLocks/>
                </p:cNvCxnSpPr>
                <p:nvPr/>
              </p:nvCxnSpPr>
              <p:spPr>
                <a:xfrm flipV="1">
                  <a:off x="2371923" y="2683463"/>
                  <a:ext cx="0" cy="47553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2" name="Flowchart: Connector 11">
                  <a:extLst>
                    <a:ext uri="{FF2B5EF4-FFF2-40B4-BE49-F238E27FC236}">
                      <a16:creationId xmlns:a16="http://schemas.microsoft.com/office/drawing/2014/main" id="{1F485AEE-B408-DC4D-8F1C-F6AB053C3062}"/>
                    </a:ext>
                  </a:extLst>
                </p:cNvPr>
                <p:cNvSpPr/>
                <p:nvPr/>
              </p:nvSpPr>
              <p:spPr>
                <a:xfrm>
                  <a:off x="3137006" y="3261899"/>
                  <a:ext cx="44014" cy="53323"/>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352" name="Rectangle 351">
                <a:extLst>
                  <a:ext uri="{FF2B5EF4-FFF2-40B4-BE49-F238E27FC236}">
                    <a16:creationId xmlns:a16="http://schemas.microsoft.com/office/drawing/2014/main" id="{07DC30E6-1B5F-0F4F-8959-97CE64645BA2}"/>
                  </a:ext>
                </a:extLst>
              </p:cNvPr>
              <p:cNvSpPr/>
              <p:nvPr/>
            </p:nvSpPr>
            <p:spPr>
              <a:xfrm>
                <a:off x="361555" y="4093106"/>
                <a:ext cx="1905463" cy="3726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AND/OR/NOT logic</a:t>
                </a:r>
              </a:p>
            </p:txBody>
          </p:sp>
        </p:grpSp>
        <p:sp>
          <p:nvSpPr>
            <p:cNvPr id="400" name="Rectangle 399">
              <a:extLst>
                <a:ext uri="{FF2B5EF4-FFF2-40B4-BE49-F238E27FC236}">
                  <a16:creationId xmlns:a16="http://schemas.microsoft.com/office/drawing/2014/main" id="{E336A133-A62A-9446-B18C-C1137BE6BB28}"/>
                </a:ext>
              </a:extLst>
            </p:cNvPr>
            <p:cNvSpPr/>
            <p:nvPr/>
          </p:nvSpPr>
          <p:spPr>
            <a:xfrm>
              <a:off x="407761" y="2294229"/>
              <a:ext cx="1802097" cy="3726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mbria" panose="02040503050406030204" pitchFamily="18" charset="0"/>
                  <a:cs typeface="Arial" panose="020B0604020202020204" pitchFamily="34" charset="0"/>
                </a:rPr>
                <a:t>Desired operation</a:t>
              </a:r>
            </a:p>
          </p:txBody>
        </p:sp>
      </p:grpSp>
      <p:sp>
        <p:nvSpPr>
          <p:cNvPr id="402" name="Rectangle 401">
            <a:extLst>
              <a:ext uri="{FF2B5EF4-FFF2-40B4-BE49-F238E27FC236}">
                <a16:creationId xmlns:a16="http://schemas.microsoft.com/office/drawing/2014/main" id="{A4C2B0B1-F109-BF40-86A2-AF13430F2E5D}"/>
              </a:ext>
            </a:extLst>
          </p:cNvPr>
          <p:cNvSpPr/>
          <p:nvPr/>
        </p:nvSpPr>
        <p:spPr>
          <a:xfrm>
            <a:off x="6886746" y="2166938"/>
            <a:ext cx="1423788" cy="3382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Main memory</a:t>
            </a:r>
          </a:p>
        </p:txBody>
      </p:sp>
      <p:grpSp>
        <p:nvGrpSpPr>
          <p:cNvPr id="537" name="Group 536">
            <a:extLst>
              <a:ext uri="{FF2B5EF4-FFF2-40B4-BE49-F238E27FC236}">
                <a16:creationId xmlns:a16="http://schemas.microsoft.com/office/drawing/2014/main" id="{683F3061-9834-6644-B7F1-5ED1C37BD9E5}"/>
              </a:ext>
            </a:extLst>
          </p:cNvPr>
          <p:cNvGrpSpPr/>
          <p:nvPr/>
        </p:nvGrpSpPr>
        <p:grpSpPr>
          <a:xfrm>
            <a:off x="6324048" y="2565491"/>
            <a:ext cx="2666557" cy="944792"/>
            <a:chOff x="6324048" y="3191579"/>
            <a:chExt cx="2666557" cy="944792"/>
          </a:xfrm>
        </p:grpSpPr>
        <p:grpSp>
          <p:nvGrpSpPr>
            <p:cNvPr id="410" name="Group 409">
              <a:extLst>
                <a:ext uri="{FF2B5EF4-FFF2-40B4-BE49-F238E27FC236}">
                  <a16:creationId xmlns:a16="http://schemas.microsoft.com/office/drawing/2014/main" id="{94490D99-D821-E243-93B4-A3FF1AF53E3B}"/>
                </a:ext>
              </a:extLst>
            </p:cNvPr>
            <p:cNvGrpSpPr/>
            <p:nvPr/>
          </p:nvGrpSpPr>
          <p:grpSpPr>
            <a:xfrm>
              <a:off x="7658494" y="3191579"/>
              <a:ext cx="1332111" cy="757166"/>
              <a:chOff x="8712770" y="3601416"/>
              <a:chExt cx="1332111" cy="757166"/>
            </a:xfrm>
          </p:grpSpPr>
          <p:grpSp>
            <p:nvGrpSpPr>
              <p:cNvPr id="327" name="Group 326">
                <a:extLst>
                  <a:ext uri="{FF2B5EF4-FFF2-40B4-BE49-F238E27FC236}">
                    <a16:creationId xmlns:a16="http://schemas.microsoft.com/office/drawing/2014/main" id="{FE0C7429-FA54-754D-8C1D-5BF9B31B050D}"/>
                  </a:ext>
                </a:extLst>
              </p:cNvPr>
              <p:cNvGrpSpPr/>
              <p:nvPr/>
            </p:nvGrpSpPr>
            <p:grpSpPr>
              <a:xfrm>
                <a:off x="9235986" y="3601416"/>
                <a:ext cx="808895" cy="757166"/>
                <a:chOff x="4180572" y="1209835"/>
                <a:chExt cx="420003" cy="393144"/>
              </a:xfrm>
            </p:grpSpPr>
            <p:cxnSp>
              <p:nvCxnSpPr>
                <p:cNvPr id="332" name="Straight Connector 331">
                  <a:extLst>
                    <a:ext uri="{FF2B5EF4-FFF2-40B4-BE49-F238E27FC236}">
                      <a16:creationId xmlns:a16="http://schemas.microsoft.com/office/drawing/2014/main" id="{34F1355F-1BFB-C047-BC57-D543E8F10332}"/>
                    </a:ext>
                  </a:extLst>
                </p:cNvPr>
                <p:cNvCxnSpPr>
                  <a:cxnSpLocks/>
                </p:cNvCxnSpPr>
                <p:nvPr/>
              </p:nvCxnSpPr>
              <p:spPr>
                <a:xfrm rot="5400000">
                  <a:off x="4390574" y="1117898"/>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C1CFE73E-19C4-B643-A9BD-39BE8B85C4CA}"/>
                    </a:ext>
                  </a:extLst>
                </p:cNvPr>
                <p:cNvCxnSpPr>
                  <a:cxnSpLocks/>
                </p:cNvCxnSpPr>
                <p:nvPr/>
              </p:nvCxnSpPr>
              <p:spPr>
                <a:xfrm rot="5400000">
                  <a:off x="4390574" y="1157152"/>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0BB670D-9CEE-BA48-A6A0-071258D82313}"/>
                    </a:ext>
                  </a:extLst>
                </p:cNvPr>
                <p:cNvCxnSpPr>
                  <a:cxnSpLocks/>
                </p:cNvCxnSpPr>
                <p:nvPr/>
              </p:nvCxnSpPr>
              <p:spPr>
                <a:xfrm rot="5400000">
                  <a:off x="4390574" y="1196406"/>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F2CD54D5-0F3E-B346-AB6D-588F2D60AD14}"/>
                    </a:ext>
                  </a:extLst>
                </p:cNvPr>
                <p:cNvCxnSpPr>
                  <a:cxnSpLocks/>
                </p:cNvCxnSpPr>
                <p:nvPr/>
              </p:nvCxnSpPr>
              <p:spPr>
                <a:xfrm rot="5400000">
                  <a:off x="4390574" y="1235660"/>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EF7C06F5-062E-9240-B458-4F9F35B23884}"/>
                    </a:ext>
                  </a:extLst>
                </p:cNvPr>
                <p:cNvCxnSpPr>
                  <a:cxnSpLocks/>
                </p:cNvCxnSpPr>
                <p:nvPr/>
              </p:nvCxnSpPr>
              <p:spPr>
                <a:xfrm rot="5400000">
                  <a:off x="4390574" y="1274913"/>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01AEF7E-71CD-744C-A3E6-029BFA850EB2}"/>
                    </a:ext>
                  </a:extLst>
                </p:cNvPr>
                <p:cNvCxnSpPr>
                  <a:cxnSpLocks/>
                </p:cNvCxnSpPr>
                <p:nvPr/>
              </p:nvCxnSpPr>
              <p:spPr>
                <a:xfrm rot="5400000">
                  <a:off x="4390574" y="1078644"/>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392E9778-4BD5-0B40-9454-8D6E5B7A6E04}"/>
                    </a:ext>
                  </a:extLst>
                </p:cNvPr>
                <p:cNvCxnSpPr>
                  <a:cxnSpLocks/>
                </p:cNvCxnSpPr>
                <p:nvPr/>
              </p:nvCxnSpPr>
              <p:spPr>
                <a:xfrm rot="5400000">
                  <a:off x="4390574" y="1314167"/>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EBC9AE41-85FD-E840-AB4B-9B311BA89CAA}"/>
                    </a:ext>
                  </a:extLst>
                </p:cNvPr>
                <p:cNvCxnSpPr>
                  <a:cxnSpLocks/>
                </p:cNvCxnSpPr>
                <p:nvPr/>
              </p:nvCxnSpPr>
              <p:spPr>
                <a:xfrm>
                  <a:off x="4306703"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16BDAD3-622F-ED48-8001-40C3260A5787}"/>
                    </a:ext>
                  </a:extLst>
                </p:cNvPr>
                <p:cNvCxnSpPr>
                  <a:cxnSpLocks/>
                </p:cNvCxnSpPr>
                <p:nvPr/>
              </p:nvCxnSpPr>
              <p:spPr>
                <a:xfrm>
                  <a:off x="4348638"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BFC1505F-B406-394F-BCF5-F52F283D10EE}"/>
                    </a:ext>
                  </a:extLst>
                </p:cNvPr>
                <p:cNvCxnSpPr>
                  <a:cxnSpLocks/>
                </p:cNvCxnSpPr>
                <p:nvPr/>
              </p:nvCxnSpPr>
              <p:spPr>
                <a:xfrm>
                  <a:off x="4390575"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4AC61C37-3EC1-D244-B3CB-BE318676DB72}"/>
                    </a:ext>
                  </a:extLst>
                </p:cNvPr>
                <p:cNvCxnSpPr>
                  <a:cxnSpLocks/>
                </p:cNvCxnSpPr>
                <p:nvPr/>
              </p:nvCxnSpPr>
              <p:spPr>
                <a:xfrm>
                  <a:off x="4432510"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0B04ED13-D8A4-B846-80FC-8F089810E80F}"/>
                    </a:ext>
                  </a:extLst>
                </p:cNvPr>
                <p:cNvCxnSpPr>
                  <a:cxnSpLocks/>
                </p:cNvCxnSpPr>
                <p:nvPr/>
              </p:nvCxnSpPr>
              <p:spPr>
                <a:xfrm>
                  <a:off x="4474446"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A1CA297-36D5-7746-A2EE-CB518FCB47E0}"/>
                    </a:ext>
                  </a:extLst>
                </p:cNvPr>
                <p:cNvCxnSpPr>
                  <a:cxnSpLocks/>
                </p:cNvCxnSpPr>
                <p:nvPr/>
              </p:nvCxnSpPr>
              <p:spPr>
                <a:xfrm>
                  <a:off x="4264768"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712090C9-6421-DE43-BD72-8E242FCC3021}"/>
                    </a:ext>
                  </a:extLst>
                </p:cNvPr>
                <p:cNvCxnSpPr>
                  <a:cxnSpLocks/>
                </p:cNvCxnSpPr>
                <p:nvPr/>
              </p:nvCxnSpPr>
              <p:spPr>
                <a:xfrm>
                  <a:off x="4516382"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28" name="Straight Arrow Connector 327">
                <a:extLst>
                  <a:ext uri="{FF2B5EF4-FFF2-40B4-BE49-F238E27FC236}">
                    <a16:creationId xmlns:a16="http://schemas.microsoft.com/office/drawing/2014/main" id="{2CF305BB-4A2B-6D4E-A77F-915E56B27204}"/>
                  </a:ext>
                </a:extLst>
              </p:cNvPr>
              <p:cNvCxnSpPr>
                <a:cxnSpLocks/>
              </p:cNvCxnSpPr>
              <p:nvPr/>
            </p:nvCxnSpPr>
            <p:spPr>
              <a:xfrm flipV="1">
                <a:off x="8712770" y="3786178"/>
                <a:ext cx="497162" cy="2"/>
              </a:xfrm>
              <a:prstGeom prst="straightConnector1">
                <a:avLst/>
              </a:prstGeom>
              <a:ln w="25400">
                <a:solidFill>
                  <a:schemeClr val="tx1"/>
                </a:solidFill>
                <a:prstDash val="sysDot"/>
                <a:headEnd type="none" w="med" len="med"/>
                <a:tailEnd type="stealth"/>
              </a:ln>
            </p:spPr>
            <p:style>
              <a:lnRef idx="1">
                <a:schemeClr val="accent1"/>
              </a:lnRef>
              <a:fillRef idx="0">
                <a:schemeClr val="accent1"/>
              </a:fillRef>
              <a:effectRef idx="0">
                <a:schemeClr val="accent1"/>
              </a:effectRef>
              <a:fontRef idx="minor">
                <a:schemeClr val="tx1"/>
              </a:fontRef>
            </p:style>
          </p:cxnSp>
          <p:sp>
            <p:nvSpPr>
              <p:cNvPr id="329" name="Alternate Process 328">
                <a:extLst>
                  <a:ext uri="{FF2B5EF4-FFF2-40B4-BE49-F238E27FC236}">
                    <a16:creationId xmlns:a16="http://schemas.microsoft.com/office/drawing/2014/main" id="{979AE97D-8066-A045-A4B3-8C6A639EC3A6}"/>
                  </a:ext>
                </a:extLst>
              </p:cNvPr>
              <p:cNvSpPr/>
              <p:nvPr/>
            </p:nvSpPr>
            <p:spPr>
              <a:xfrm>
                <a:off x="9328542" y="3681756"/>
                <a:ext cx="616373" cy="616373"/>
              </a:xfrm>
              <a:prstGeom prst="flowChartAlternateProcess">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30" name="Alternate Process 329">
                <a:extLst>
                  <a:ext uri="{FF2B5EF4-FFF2-40B4-BE49-F238E27FC236}">
                    <a16:creationId xmlns:a16="http://schemas.microsoft.com/office/drawing/2014/main" id="{3091CE4C-BB11-544F-A61C-EAE97BB2D73F}"/>
                  </a:ext>
                </a:extLst>
              </p:cNvPr>
              <p:cNvSpPr>
                <a:spLocks noChangeAspect="1"/>
              </p:cNvSpPr>
              <p:nvPr/>
            </p:nvSpPr>
            <p:spPr>
              <a:xfrm>
                <a:off x="9413187" y="3772082"/>
                <a:ext cx="440267" cy="440267"/>
              </a:xfrm>
              <a:prstGeom prst="flowChartAlternateProcess">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31" name="Rectangle 330">
                <a:extLst>
                  <a:ext uri="{FF2B5EF4-FFF2-40B4-BE49-F238E27FC236}">
                    <a16:creationId xmlns:a16="http://schemas.microsoft.com/office/drawing/2014/main" id="{880C3E18-32D4-F948-BCBB-7B676F25A018}"/>
                  </a:ext>
                </a:extLst>
              </p:cNvPr>
              <p:cNvSpPr/>
              <p:nvPr/>
            </p:nvSpPr>
            <p:spPr>
              <a:xfrm>
                <a:off x="9383793" y="3824517"/>
                <a:ext cx="479811" cy="32944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41" b="1"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rPr>
                  <a:t>ISA</a:t>
                </a:r>
                <a:endParaRPr kumimoji="0" lang="en-US" sz="1541" b="1" i="0" u="none" strike="noStrike" kern="1200" cap="none" spc="0" normalizeH="0" baseline="0" noProof="0" dirty="0">
                  <a:ln>
                    <a:noFill/>
                  </a:ln>
                  <a:solidFill>
                    <a:prstClr val="white"/>
                  </a:solidFill>
                  <a:effectLst/>
                  <a:uLnTx/>
                  <a:uFillTx/>
                  <a:latin typeface="Cambria" panose="02040503050406030204" pitchFamily="18" charset="0"/>
                </a:endParaRPr>
              </a:p>
            </p:txBody>
          </p:sp>
        </p:grpSp>
        <p:sp>
          <p:nvSpPr>
            <p:cNvPr id="403" name="Alternate Process 402">
              <a:extLst>
                <a:ext uri="{FF2B5EF4-FFF2-40B4-BE49-F238E27FC236}">
                  <a16:creationId xmlns:a16="http://schemas.microsoft.com/office/drawing/2014/main" id="{5FC3BDFA-A94E-B34F-BDB2-72466C92F8DF}"/>
                </a:ext>
              </a:extLst>
            </p:cNvPr>
            <p:cNvSpPr/>
            <p:nvPr/>
          </p:nvSpPr>
          <p:spPr>
            <a:xfrm>
              <a:off x="6396862" y="3213312"/>
              <a:ext cx="1226000" cy="347543"/>
            </a:xfrm>
            <a:prstGeom prst="flowChartAlternateProcess">
              <a:avLst/>
            </a:prstGeom>
            <a:solidFill>
              <a:srgbClr val="FFBFBF">
                <a:alpha val="20000"/>
              </a:srgbClr>
            </a:solidFill>
            <a:ln w="25400">
              <a:solidFill>
                <a:schemeClr val="tx1"/>
              </a:solidFill>
              <a:prstDash val="sysDot"/>
            </a:ln>
          </p:spPr>
          <p:style>
            <a:lnRef idx="2">
              <a:schemeClr val="dk1"/>
            </a:lnRef>
            <a:fillRef idx="1">
              <a:schemeClr val="lt1"/>
            </a:fillRef>
            <a:effectRef idx="0">
              <a:schemeClr val="dk1"/>
            </a:effectRef>
            <a:fontRef idx="minor">
              <a:schemeClr val="dk1"/>
            </a:fontRef>
          </p:style>
          <p:txBody>
            <a:bodyPr wrap="square" tIns="52832" bIns="52832"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48" i="0" u="none" strike="noStrike" kern="1200" cap="none" spc="0" normalizeH="0" baseline="0" noProof="0" dirty="0" err="1">
                  <a:ln>
                    <a:noFill/>
                  </a:ln>
                  <a:solidFill>
                    <a:srgbClr val="C00000"/>
                  </a:solidFill>
                  <a:effectLst/>
                  <a:uLnTx/>
                  <a:uFillTx/>
                  <a:latin typeface="Cambria" panose="02040503050406030204" pitchFamily="18" charset="0"/>
                  <a:cs typeface="Courier New" panose="02070309020205020404" pitchFamily="49" charset="0"/>
                </a:rPr>
                <a:t>bbop_new</a:t>
              </a:r>
              <a:endParaRPr kumimoji="0" lang="en-US" sz="1348"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endParaRPr>
            </a:p>
          </p:txBody>
        </p:sp>
        <p:sp>
          <p:nvSpPr>
            <p:cNvPr id="404" name="Rectangle 403">
              <a:extLst>
                <a:ext uri="{FF2B5EF4-FFF2-40B4-BE49-F238E27FC236}">
                  <a16:creationId xmlns:a16="http://schemas.microsoft.com/office/drawing/2014/main" id="{E378B32C-66DC-EE4B-9A94-EBF4BB4C270D}"/>
                </a:ext>
              </a:extLst>
            </p:cNvPr>
            <p:cNvSpPr/>
            <p:nvPr/>
          </p:nvSpPr>
          <p:spPr>
            <a:xfrm>
              <a:off x="6324048" y="3551596"/>
              <a:ext cx="167706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New SIMDRAM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instruction</a:t>
              </a:r>
            </a:p>
          </p:txBody>
        </p:sp>
      </p:grpSp>
      <p:sp>
        <p:nvSpPr>
          <p:cNvPr id="417" name="Right Arrow 416">
            <a:extLst>
              <a:ext uri="{FF2B5EF4-FFF2-40B4-BE49-F238E27FC236}">
                <a16:creationId xmlns:a16="http://schemas.microsoft.com/office/drawing/2014/main" id="{15CAE4DC-0951-124F-ACDB-2F0D941D15E4}"/>
              </a:ext>
            </a:extLst>
          </p:cNvPr>
          <p:cNvSpPr/>
          <p:nvPr/>
        </p:nvSpPr>
        <p:spPr>
          <a:xfrm>
            <a:off x="4225141" y="1957109"/>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418" name="Rectangle 417">
            <a:extLst>
              <a:ext uri="{FF2B5EF4-FFF2-40B4-BE49-F238E27FC236}">
                <a16:creationId xmlns:a16="http://schemas.microsoft.com/office/drawing/2014/main" id="{66BB5B68-297B-8C48-BE99-8A29882E520B}"/>
              </a:ext>
            </a:extLst>
          </p:cNvPr>
          <p:cNvSpPr/>
          <p:nvPr/>
        </p:nvSpPr>
        <p:spPr>
          <a:xfrm>
            <a:off x="4220177" y="978920"/>
            <a:ext cx="2208216" cy="64633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rPr>
              <a:t>Step 2: Generate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rgbClr val="C00000"/>
                </a:solidFill>
                <a:latin typeface="Cambria" panose="02040503050406030204" pitchFamily="18" charset="0"/>
                <a:cs typeface="Arial" panose="020B0604020202020204" pitchFamily="34" charset="0"/>
              </a:rPr>
              <a:t>sequence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rgbClr val="C00000"/>
                </a:solidFill>
                <a:latin typeface="Cambria" panose="02040503050406030204" pitchFamily="18" charset="0"/>
                <a:cs typeface="Arial" panose="020B0604020202020204" pitchFamily="34" charset="0"/>
              </a:rPr>
              <a:t>DRAM commands</a:t>
            </a:r>
            <a:endParaRPr kumimoji="0" lang="en-US" sz="1800" b="1" i="1"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endParaRPr>
          </a:p>
        </p:txBody>
      </p:sp>
      <p:cxnSp>
        <p:nvCxnSpPr>
          <p:cNvPr id="422" name="Straight Arrow Connector 421">
            <a:extLst>
              <a:ext uri="{FF2B5EF4-FFF2-40B4-BE49-F238E27FC236}">
                <a16:creationId xmlns:a16="http://schemas.microsoft.com/office/drawing/2014/main" id="{847CFCE8-060D-8545-A201-97FA8F015EC6}"/>
              </a:ext>
            </a:extLst>
          </p:cNvPr>
          <p:cNvCxnSpPr>
            <a:cxnSpLocks/>
          </p:cNvCxnSpPr>
          <p:nvPr/>
        </p:nvCxnSpPr>
        <p:spPr>
          <a:xfrm>
            <a:off x="6114413" y="2625799"/>
            <a:ext cx="15677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486" name="Table 485">
            <a:extLst>
              <a:ext uri="{FF2B5EF4-FFF2-40B4-BE49-F238E27FC236}">
                <a16:creationId xmlns:a16="http://schemas.microsoft.com/office/drawing/2014/main" id="{78791F7B-E9B4-9249-8D57-C9EF7EE495EA}"/>
              </a:ext>
            </a:extLst>
          </p:cNvPr>
          <p:cNvGraphicFramePr>
            <a:graphicFrameLocks noGrp="1"/>
          </p:cNvGraphicFramePr>
          <p:nvPr/>
        </p:nvGraphicFramePr>
        <p:xfrm>
          <a:off x="209136" y="4358395"/>
          <a:ext cx="2444077" cy="1356352"/>
        </p:xfrm>
        <a:graphic>
          <a:graphicData uri="http://schemas.openxmlformats.org/drawingml/2006/table">
            <a:tbl>
              <a:tblPr firstRow="1" bandRow="1">
                <a:tableStyleId>{5940675A-B579-460E-94D1-54222C63F5DA}</a:tableStyleId>
              </a:tblPr>
              <a:tblGrid>
                <a:gridCol w="2444077">
                  <a:extLst>
                    <a:ext uri="{9D8B030D-6E8A-4147-A177-3AD203B41FA5}">
                      <a16:colId xmlns:a16="http://schemas.microsoft.com/office/drawing/2014/main" val="3411314267"/>
                    </a:ext>
                  </a:extLst>
                </a:gridCol>
              </a:tblGrid>
              <a:tr h="341188">
                <a:tc>
                  <a:txBody>
                    <a:bodyPr/>
                    <a:lstStyle/>
                    <a:p>
                      <a:r>
                        <a:rPr lang="en-US" sz="1500" b="1" dirty="0">
                          <a:latin typeface="Courier New" panose="02070309020205020404" pitchFamily="49" charset="0"/>
                          <a:cs typeface="Courier New" panose="02070309020205020404" pitchFamily="49" charset="0"/>
                        </a:rPr>
                        <a:t>foo ()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9050" cap="flat" cmpd="sng" algn="ctr">
                      <a:no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9564133"/>
                  </a:ext>
                </a:extLst>
              </a:tr>
              <a:tr h="204063">
                <a:tc>
                  <a:txBody>
                    <a:bodyPr/>
                    <a:lstStyle/>
                    <a:p>
                      <a:endParaRPr lang="en-US" sz="600" b="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4110005"/>
                  </a:ext>
                </a:extLst>
              </a:tr>
              <a:tr h="341188">
                <a:tc>
                  <a:txBody>
                    <a:bodyPr/>
                    <a:lstStyle/>
                    <a:p>
                      <a:r>
                        <a:rPr lang="en-US" sz="1500" b="0" i="1" dirty="0">
                          <a:latin typeface="Courier New" panose="02070309020205020404" pitchFamily="49" charset="0"/>
                          <a:cs typeface="Courier New" panose="02070309020205020404" pitchFamily="49" charset="0"/>
                        </a:rPr>
                        <a:t> </a:t>
                      </a:r>
                      <a:r>
                        <a:rPr lang="en-US" sz="1500" b="0" i="1" dirty="0" err="1">
                          <a:solidFill>
                            <a:srgbClr val="C00000"/>
                          </a:solidFill>
                          <a:latin typeface="Courier New" panose="02070309020205020404" pitchFamily="49" charset="0"/>
                          <a:cs typeface="Courier New" panose="02070309020205020404" pitchFamily="49" charset="0"/>
                        </a:rPr>
                        <a:t>bbop_new</a:t>
                      </a:r>
                      <a:endParaRPr lang="en-US" sz="1500" b="0" i="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6655706"/>
                  </a:ext>
                </a:extLst>
              </a:tr>
              <a:tr h="425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2"/>
                          </a:solidFill>
                          <a:latin typeface="Courier New" panose="02070309020205020404" pitchFamily="49" charset="0"/>
                          <a:cs typeface="Courier New" panose="02070309020205020404" pitchFamily="49" charset="0"/>
                        </a:rPr>
                        <a:t>  </a:t>
                      </a:r>
                    </a:p>
                    <a:p>
                      <a:r>
                        <a:rPr lang="en-US" sz="1500" b="1" dirty="0">
                          <a:latin typeface="Courier New" panose="02070309020205020404" pitchFamily="49" charset="0"/>
                          <a:cs typeface="Courier New" panose="02070309020205020404" pitchFamily="49" charset="0"/>
                        </a:rPr>
                        <a:t>}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7320"/>
                  </a:ext>
                </a:extLst>
              </a:tr>
            </a:tbl>
          </a:graphicData>
        </a:graphic>
      </p:graphicFrame>
      <p:cxnSp>
        <p:nvCxnSpPr>
          <p:cNvPr id="490" name="Straight Arrow Connector 489">
            <a:extLst>
              <a:ext uri="{FF2B5EF4-FFF2-40B4-BE49-F238E27FC236}">
                <a16:creationId xmlns:a16="http://schemas.microsoft.com/office/drawing/2014/main" id="{3B85649E-AF19-C741-9832-0401BA82F27F}"/>
              </a:ext>
            </a:extLst>
          </p:cNvPr>
          <p:cNvCxnSpPr>
            <a:cxnSpLocks/>
          </p:cNvCxnSpPr>
          <p:nvPr/>
        </p:nvCxnSpPr>
        <p:spPr>
          <a:xfrm>
            <a:off x="4773682" y="4972819"/>
            <a:ext cx="239766" cy="0"/>
          </a:xfrm>
          <a:prstGeom prst="straightConnector1">
            <a:avLst/>
          </a:prstGeom>
          <a:ln w="254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514" name="Group 513">
            <a:extLst>
              <a:ext uri="{FF2B5EF4-FFF2-40B4-BE49-F238E27FC236}">
                <a16:creationId xmlns:a16="http://schemas.microsoft.com/office/drawing/2014/main" id="{A08F4D0E-7D3F-7A48-86B1-0434036B7964}"/>
              </a:ext>
            </a:extLst>
          </p:cNvPr>
          <p:cNvGrpSpPr/>
          <p:nvPr/>
        </p:nvGrpSpPr>
        <p:grpSpPr>
          <a:xfrm>
            <a:off x="3268356" y="4230462"/>
            <a:ext cx="1427824" cy="1662994"/>
            <a:chOff x="2217624" y="4009629"/>
            <a:chExt cx="741370" cy="863478"/>
          </a:xfrm>
        </p:grpSpPr>
        <p:sp>
          <p:nvSpPr>
            <p:cNvPr id="515" name="Rounded Rectangle 514">
              <a:extLst>
                <a:ext uri="{FF2B5EF4-FFF2-40B4-BE49-F238E27FC236}">
                  <a16:creationId xmlns:a16="http://schemas.microsoft.com/office/drawing/2014/main" id="{08AF774E-E94E-4947-BF44-FD03B960F8C4}"/>
                </a:ext>
              </a:extLst>
            </p:cNvPr>
            <p:cNvSpPr/>
            <p:nvPr/>
          </p:nvSpPr>
          <p:spPr>
            <a:xfrm>
              <a:off x="2217624" y="4009629"/>
              <a:ext cx="741370" cy="723412"/>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6" name="Rectangle 515">
              <a:extLst>
                <a:ext uri="{FF2B5EF4-FFF2-40B4-BE49-F238E27FC236}">
                  <a16:creationId xmlns:a16="http://schemas.microsoft.com/office/drawing/2014/main" id="{DD609931-2E46-0A4C-B315-50004B55606A}"/>
                </a:ext>
              </a:extLst>
            </p:cNvPr>
            <p:cNvSpPr/>
            <p:nvPr/>
          </p:nvSpPr>
          <p:spPr>
            <a:xfrm>
              <a:off x="2263266" y="4697485"/>
              <a:ext cx="636798" cy="1756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Control Unit</a:t>
              </a:r>
            </a:p>
          </p:txBody>
        </p:sp>
        <p:grpSp>
          <p:nvGrpSpPr>
            <p:cNvPr id="517" name="Group 516">
              <a:extLst>
                <a:ext uri="{FF2B5EF4-FFF2-40B4-BE49-F238E27FC236}">
                  <a16:creationId xmlns:a16="http://schemas.microsoft.com/office/drawing/2014/main" id="{38957CF0-65A1-AA45-80C1-0E8CD7734AB4}"/>
                </a:ext>
              </a:extLst>
            </p:cNvPr>
            <p:cNvGrpSpPr/>
            <p:nvPr/>
          </p:nvGrpSpPr>
          <p:grpSpPr>
            <a:xfrm>
              <a:off x="2389421" y="4106286"/>
              <a:ext cx="472920" cy="530098"/>
              <a:chOff x="1825441" y="5257201"/>
              <a:chExt cx="348402" cy="390525"/>
            </a:xfrm>
          </p:grpSpPr>
          <p:sp>
            <p:nvSpPr>
              <p:cNvPr id="518" name="Oval 517">
                <a:extLst>
                  <a:ext uri="{FF2B5EF4-FFF2-40B4-BE49-F238E27FC236}">
                    <a16:creationId xmlns:a16="http://schemas.microsoft.com/office/drawing/2014/main" id="{82D077C6-3D0F-3541-A76C-EB4E48A284DB}"/>
                  </a:ext>
                </a:extLst>
              </p:cNvPr>
              <p:cNvSpPr/>
              <p:nvPr/>
            </p:nvSpPr>
            <p:spPr>
              <a:xfrm>
                <a:off x="1825441" y="525720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9" name="Oval 518">
                <a:extLst>
                  <a:ext uri="{FF2B5EF4-FFF2-40B4-BE49-F238E27FC236}">
                    <a16:creationId xmlns:a16="http://schemas.microsoft.com/office/drawing/2014/main" id="{AB48AD88-6CB8-1D40-843A-730A6C34712D}"/>
                  </a:ext>
                </a:extLst>
              </p:cNvPr>
              <p:cNvSpPr/>
              <p:nvPr/>
            </p:nvSpPr>
            <p:spPr>
              <a:xfrm>
                <a:off x="2054971" y="5374676"/>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520" name="Oval 519">
                <a:extLst>
                  <a:ext uri="{FF2B5EF4-FFF2-40B4-BE49-F238E27FC236}">
                    <a16:creationId xmlns:a16="http://schemas.microsoft.com/office/drawing/2014/main" id="{7F44A061-D99D-5A43-9E51-DE4141D729AD}"/>
                  </a:ext>
                </a:extLst>
              </p:cNvPr>
              <p:cNvSpPr/>
              <p:nvPr/>
            </p:nvSpPr>
            <p:spPr>
              <a:xfrm>
                <a:off x="1825441" y="553025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cxnSp>
            <p:nvCxnSpPr>
              <p:cNvPr id="521" name="Curved Connector 520">
                <a:extLst>
                  <a:ext uri="{FF2B5EF4-FFF2-40B4-BE49-F238E27FC236}">
                    <a16:creationId xmlns:a16="http://schemas.microsoft.com/office/drawing/2014/main" id="{C9579566-E314-B146-8DAA-B14A04E4AFFF}"/>
                  </a:ext>
                </a:extLst>
              </p:cNvPr>
              <p:cNvCxnSpPr>
                <a:cxnSpLocks/>
                <a:stCxn id="518" idx="6"/>
                <a:endCxn id="519" idx="0"/>
              </p:cNvCxnSpPr>
              <p:nvPr/>
            </p:nvCxnSpPr>
            <p:spPr>
              <a:xfrm>
                <a:off x="1944313" y="5315939"/>
                <a:ext cx="170094" cy="58737"/>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2" name="Curved Connector 521">
                <a:extLst>
                  <a:ext uri="{FF2B5EF4-FFF2-40B4-BE49-F238E27FC236}">
                    <a16:creationId xmlns:a16="http://schemas.microsoft.com/office/drawing/2014/main" id="{3BED516E-BF3A-9747-9B5C-4087A9D12BE7}"/>
                  </a:ext>
                </a:extLst>
              </p:cNvPr>
              <p:cNvCxnSpPr>
                <a:cxnSpLocks/>
                <a:stCxn id="519" idx="2"/>
                <a:endCxn id="518" idx="4"/>
              </p:cNvCxnSpPr>
              <p:nvPr/>
            </p:nvCxnSpPr>
            <p:spPr>
              <a:xfrm rot="10800000">
                <a:off x="1884877" y="5374676"/>
                <a:ext cx="170094" cy="58738"/>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3" name="Curved Connector 522">
                <a:extLst>
                  <a:ext uri="{FF2B5EF4-FFF2-40B4-BE49-F238E27FC236}">
                    <a16:creationId xmlns:a16="http://schemas.microsoft.com/office/drawing/2014/main" id="{A76A2905-4981-4548-BFC9-8FA901B9F259}"/>
                  </a:ext>
                </a:extLst>
              </p:cNvPr>
              <p:cNvCxnSpPr>
                <a:cxnSpLocks/>
                <a:stCxn id="519" idx="4"/>
                <a:endCxn id="520" idx="6"/>
              </p:cNvCxnSpPr>
              <p:nvPr/>
            </p:nvCxnSpPr>
            <p:spPr>
              <a:xfrm rot="5400000">
                <a:off x="1980941" y="5455523"/>
                <a:ext cx="96838" cy="170094"/>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4" name="Curved Connector 523">
                <a:extLst>
                  <a:ext uri="{FF2B5EF4-FFF2-40B4-BE49-F238E27FC236}">
                    <a16:creationId xmlns:a16="http://schemas.microsoft.com/office/drawing/2014/main" id="{9FDFB617-090F-4840-B030-712021578D5C}"/>
                  </a:ext>
                </a:extLst>
              </p:cNvPr>
              <p:cNvCxnSpPr>
                <a:cxnSpLocks/>
                <a:stCxn id="520" idx="1"/>
                <a:endCxn id="518" idx="3"/>
              </p:cNvCxnSpPr>
              <p:nvPr/>
            </p:nvCxnSpPr>
            <p:spPr>
              <a:xfrm rot="5400000" flipH="1" flipV="1">
                <a:off x="1747858" y="5452464"/>
                <a:ext cx="189983" cy="12700"/>
              </a:xfrm>
              <a:prstGeom prst="curvedConnector3">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cxnSp>
        <p:nvCxnSpPr>
          <p:cNvPr id="491" name="Straight Arrow Connector 490">
            <a:extLst>
              <a:ext uri="{FF2B5EF4-FFF2-40B4-BE49-F238E27FC236}">
                <a16:creationId xmlns:a16="http://schemas.microsoft.com/office/drawing/2014/main" id="{B31F4B60-71E4-B941-8828-4F3B9440474D}"/>
              </a:ext>
            </a:extLst>
          </p:cNvPr>
          <p:cNvCxnSpPr>
            <a:cxnSpLocks/>
          </p:cNvCxnSpPr>
          <p:nvPr/>
        </p:nvCxnSpPr>
        <p:spPr>
          <a:xfrm>
            <a:off x="6855040" y="5072342"/>
            <a:ext cx="424333"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92" name="Oval 491">
            <a:extLst>
              <a:ext uri="{FF2B5EF4-FFF2-40B4-BE49-F238E27FC236}">
                <a16:creationId xmlns:a16="http://schemas.microsoft.com/office/drawing/2014/main" id="{12A4C154-7025-FD47-A024-BDD217DDFD58}"/>
              </a:ext>
            </a:extLst>
          </p:cNvPr>
          <p:cNvSpPr/>
          <p:nvPr/>
        </p:nvSpPr>
        <p:spPr>
          <a:xfrm rot="16200000" flipH="1">
            <a:off x="8866977" y="5952703"/>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493" name="Oval 492">
            <a:extLst>
              <a:ext uri="{FF2B5EF4-FFF2-40B4-BE49-F238E27FC236}">
                <a16:creationId xmlns:a16="http://schemas.microsoft.com/office/drawing/2014/main" id="{2874F35A-5065-F44D-AA27-27A15C79842D}"/>
              </a:ext>
            </a:extLst>
          </p:cNvPr>
          <p:cNvSpPr/>
          <p:nvPr/>
        </p:nvSpPr>
        <p:spPr>
          <a:xfrm rot="16200000" flipH="1">
            <a:off x="8866977" y="4841244"/>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nvGrpSpPr>
          <p:cNvPr id="7" name="Group 6">
            <a:extLst>
              <a:ext uri="{FF2B5EF4-FFF2-40B4-BE49-F238E27FC236}">
                <a16:creationId xmlns:a16="http://schemas.microsoft.com/office/drawing/2014/main" id="{9AFFF311-89B6-074A-8E50-84D97135160F}"/>
              </a:ext>
            </a:extLst>
          </p:cNvPr>
          <p:cNvGrpSpPr/>
          <p:nvPr/>
        </p:nvGrpSpPr>
        <p:grpSpPr>
          <a:xfrm>
            <a:off x="7378326" y="4574023"/>
            <a:ext cx="1598850" cy="1447274"/>
            <a:chOff x="7378326" y="4574023"/>
            <a:chExt cx="1598850" cy="1447274"/>
          </a:xfrm>
        </p:grpSpPr>
        <p:sp>
          <p:nvSpPr>
            <p:cNvPr id="481" name="Rounded Rectangle 480">
              <a:extLst>
                <a:ext uri="{FF2B5EF4-FFF2-40B4-BE49-F238E27FC236}">
                  <a16:creationId xmlns:a16="http://schemas.microsoft.com/office/drawing/2014/main" id="{4CC62BDE-543A-A646-AD15-2F6D0BA003C8}"/>
                </a:ext>
              </a:extLst>
            </p:cNvPr>
            <p:cNvSpPr/>
            <p:nvPr/>
          </p:nvSpPr>
          <p:spPr>
            <a:xfrm>
              <a:off x="7378326" y="4574023"/>
              <a:ext cx="1598850" cy="1447274"/>
            </a:xfrm>
            <a:prstGeom prst="roundRect">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08" name="Rectangle 507">
              <a:extLst>
                <a:ext uri="{FF2B5EF4-FFF2-40B4-BE49-F238E27FC236}">
                  <a16:creationId xmlns:a16="http://schemas.microsoft.com/office/drawing/2014/main" id="{1674EF55-FBAC-C140-B105-969C7E8487A7}"/>
                </a:ext>
              </a:extLst>
            </p:cNvPr>
            <p:cNvSpPr/>
            <p:nvPr/>
          </p:nvSpPr>
          <p:spPr>
            <a:xfrm rot="16200000">
              <a:off x="7050052" y="5149985"/>
              <a:ext cx="1117742" cy="3590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33" i="0" u="none" strike="noStrike" kern="1200" cap="none" spc="0" normalizeH="0" baseline="0" noProof="0" dirty="0">
                  <a:ln>
                    <a:noFill/>
                  </a:ln>
                  <a:solidFill>
                    <a:prstClr val="black"/>
                  </a:solidFill>
                  <a:effectLst/>
                  <a:uLnTx/>
                  <a:uFillTx/>
                  <a:latin typeface="Cambria" panose="02040503050406030204" pitchFamily="18" charset="0"/>
                  <a:cs typeface="Courier New" panose="02070309020205020404" pitchFamily="49" charset="0"/>
                </a:rPr>
                <a:t>ACT/PRE</a:t>
              </a:r>
            </a:p>
          </p:txBody>
        </p:sp>
        <p:cxnSp>
          <p:nvCxnSpPr>
            <p:cNvPr id="513" name="Straight Arrow Connector 512">
              <a:extLst>
                <a:ext uri="{FF2B5EF4-FFF2-40B4-BE49-F238E27FC236}">
                  <a16:creationId xmlns:a16="http://schemas.microsoft.com/office/drawing/2014/main" id="{67315A1D-7333-AF40-992D-CD542F832E8F}"/>
                </a:ext>
              </a:extLst>
            </p:cNvPr>
            <p:cNvCxnSpPr>
              <a:cxnSpLocks/>
            </p:cNvCxnSpPr>
            <p:nvPr/>
          </p:nvCxnSpPr>
          <p:spPr>
            <a:xfrm flipV="1">
              <a:off x="7756927" y="5327935"/>
              <a:ext cx="497162" cy="2"/>
            </a:xfrm>
            <a:prstGeom prst="straightConnector1">
              <a:avLst/>
            </a:prstGeom>
            <a:ln w="25400">
              <a:solidFill>
                <a:schemeClr val="tx1"/>
              </a:solidFill>
              <a:prstDash val="sysDot"/>
              <a:headEnd type="none" w="med" len="med"/>
              <a:tailEnd type="stealth"/>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86EEC01-1B3C-E648-9FD9-9FAA1DBE32F6}"/>
                </a:ext>
              </a:extLst>
            </p:cNvPr>
            <p:cNvGrpSpPr/>
            <p:nvPr/>
          </p:nvGrpSpPr>
          <p:grpSpPr>
            <a:xfrm>
              <a:off x="8308041" y="4657875"/>
              <a:ext cx="557538" cy="1269957"/>
              <a:chOff x="8308041" y="4657875"/>
              <a:chExt cx="557538" cy="1269957"/>
            </a:xfrm>
          </p:grpSpPr>
          <p:grpSp>
            <p:nvGrpSpPr>
              <p:cNvPr id="494" name="Group 493">
                <a:extLst>
                  <a:ext uri="{FF2B5EF4-FFF2-40B4-BE49-F238E27FC236}">
                    <a16:creationId xmlns:a16="http://schemas.microsoft.com/office/drawing/2014/main" id="{274DF094-4A4F-EE40-A2C8-396255F6A071}"/>
                  </a:ext>
                </a:extLst>
              </p:cNvPr>
              <p:cNvGrpSpPr/>
              <p:nvPr/>
            </p:nvGrpSpPr>
            <p:grpSpPr>
              <a:xfrm>
                <a:off x="8308041" y="4657875"/>
                <a:ext cx="557538" cy="1269957"/>
                <a:chOff x="4830795" y="4111398"/>
                <a:chExt cx="289491" cy="755921"/>
              </a:xfrm>
            </p:grpSpPr>
            <p:grpSp>
              <p:nvGrpSpPr>
                <p:cNvPr id="495" name="Group 494">
                  <a:extLst>
                    <a:ext uri="{FF2B5EF4-FFF2-40B4-BE49-F238E27FC236}">
                      <a16:creationId xmlns:a16="http://schemas.microsoft.com/office/drawing/2014/main" id="{E5755728-FCB9-8C4E-A32A-4028662ECD5C}"/>
                    </a:ext>
                  </a:extLst>
                </p:cNvPr>
                <p:cNvGrpSpPr/>
                <p:nvPr/>
              </p:nvGrpSpPr>
              <p:grpSpPr>
                <a:xfrm>
                  <a:off x="4830795" y="4111398"/>
                  <a:ext cx="289489" cy="755921"/>
                  <a:chOff x="4830795" y="4111398"/>
                  <a:chExt cx="289489" cy="755921"/>
                </a:xfrm>
              </p:grpSpPr>
              <p:sp>
                <p:nvSpPr>
                  <p:cNvPr id="497" name="Rectangle 496">
                    <a:extLst>
                      <a:ext uri="{FF2B5EF4-FFF2-40B4-BE49-F238E27FC236}">
                        <a16:creationId xmlns:a16="http://schemas.microsoft.com/office/drawing/2014/main" id="{4CF51F47-9CF9-E246-8AF7-923C6DFFD206}"/>
                      </a:ext>
                    </a:extLst>
                  </p:cNvPr>
                  <p:cNvSpPr/>
                  <p:nvPr/>
                </p:nvSpPr>
                <p:spPr>
                  <a:xfrm rot="16200000">
                    <a:off x="4614131" y="4344138"/>
                    <a:ext cx="722817" cy="289489"/>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498" name="Oval 497">
                    <a:extLst>
                      <a:ext uri="{FF2B5EF4-FFF2-40B4-BE49-F238E27FC236}">
                        <a16:creationId xmlns:a16="http://schemas.microsoft.com/office/drawing/2014/main" id="{08F4B84C-DC65-DC4A-9941-F10662BD6C08}"/>
                      </a:ext>
                    </a:extLst>
                  </p:cNvPr>
                  <p:cNvSpPr/>
                  <p:nvPr/>
                </p:nvSpPr>
                <p:spPr>
                  <a:xfrm rot="16200000" flipH="1">
                    <a:off x="4928537"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499" name="Oval 498">
                    <a:extLst>
                      <a:ext uri="{FF2B5EF4-FFF2-40B4-BE49-F238E27FC236}">
                        <a16:creationId xmlns:a16="http://schemas.microsoft.com/office/drawing/2014/main" id="{E795B588-B028-1E44-97F4-6AC8A2F616A4}"/>
                      </a:ext>
                    </a:extLst>
                  </p:cNvPr>
                  <p:cNvSpPr/>
                  <p:nvPr/>
                </p:nvSpPr>
                <p:spPr>
                  <a:xfrm rot="16200000" flipH="1">
                    <a:off x="5018879"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500" name="Oval 499">
                    <a:extLst>
                      <a:ext uri="{FF2B5EF4-FFF2-40B4-BE49-F238E27FC236}">
                        <a16:creationId xmlns:a16="http://schemas.microsoft.com/office/drawing/2014/main" id="{189C9B04-5FAE-244B-9F2B-53D0DCC3CAEB}"/>
                      </a:ext>
                    </a:extLst>
                  </p:cNvPr>
                  <p:cNvSpPr/>
                  <p:nvPr/>
                </p:nvSpPr>
                <p:spPr>
                  <a:xfrm rot="16200000" flipH="1">
                    <a:off x="4928537"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501" name="Oval 500">
                    <a:extLst>
                      <a:ext uri="{FF2B5EF4-FFF2-40B4-BE49-F238E27FC236}">
                        <a16:creationId xmlns:a16="http://schemas.microsoft.com/office/drawing/2014/main" id="{EBEE26E3-3CFD-3E45-AFAA-C5A356787197}"/>
                      </a:ext>
                    </a:extLst>
                  </p:cNvPr>
                  <p:cNvSpPr/>
                  <p:nvPr/>
                </p:nvSpPr>
                <p:spPr>
                  <a:xfrm rot="16200000" flipH="1">
                    <a:off x="5018879"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sp>
              <p:nvSpPr>
                <p:cNvPr id="496" name="Rectangle 495">
                  <a:extLst>
                    <a:ext uri="{FF2B5EF4-FFF2-40B4-BE49-F238E27FC236}">
                      <a16:creationId xmlns:a16="http://schemas.microsoft.com/office/drawing/2014/main" id="{D894887A-25F1-1F44-BEEE-9C506341120D}"/>
                    </a:ext>
                  </a:extLst>
                </p:cNvPr>
                <p:cNvSpPr/>
                <p:nvPr/>
              </p:nvSpPr>
              <p:spPr>
                <a:xfrm rot="16200000">
                  <a:off x="4819059" y="4476133"/>
                  <a:ext cx="575362" cy="27093"/>
                </a:xfrm>
                <a:prstGeom prst="rect">
                  <a:avLst/>
                </a:prstGeom>
                <a:pattFill prst="dkVert">
                  <a:fgClr>
                    <a:srgbClr val="FFC000">
                      <a:lumMod val="60000"/>
                      <a:lumOff val="40000"/>
                    </a:srgbClr>
                  </a:fgClr>
                  <a:bgClr>
                    <a:sysClr val="window" lastClr="FFFFFF"/>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grpSp>
            <p:nvGrpSpPr>
              <p:cNvPr id="502" name="Group 501">
                <a:extLst>
                  <a:ext uri="{FF2B5EF4-FFF2-40B4-BE49-F238E27FC236}">
                    <a16:creationId xmlns:a16="http://schemas.microsoft.com/office/drawing/2014/main" id="{2DB1DD8B-FB18-8849-9A9F-035F264A4AC8}"/>
                  </a:ext>
                </a:extLst>
              </p:cNvPr>
              <p:cNvGrpSpPr/>
              <p:nvPr/>
            </p:nvGrpSpPr>
            <p:grpSpPr>
              <a:xfrm rot="16200000">
                <a:off x="8185361" y="5143465"/>
                <a:ext cx="756076" cy="293602"/>
                <a:chOff x="4340198" y="1826549"/>
                <a:chExt cx="485918" cy="276639"/>
              </a:xfrm>
            </p:grpSpPr>
            <p:sp>
              <p:nvSpPr>
                <p:cNvPr id="503" name="Rectangle 502">
                  <a:extLst>
                    <a:ext uri="{FF2B5EF4-FFF2-40B4-BE49-F238E27FC236}">
                      <a16:creationId xmlns:a16="http://schemas.microsoft.com/office/drawing/2014/main" id="{8F40DD31-E5D3-1949-BB4A-77B0A48B9C3C}"/>
                    </a:ext>
                  </a:extLst>
                </p:cNvPr>
                <p:cNvSpPr/>
                <p:nvPr/>
              </p:nvSpPr>
              <p:spPr>
                <a:xfrm>
                  <a:off x="4340198" y="1826549"/>
                  <a:ext cx="174612" cy="276637"/>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504" name="Rectangle 503">
                  <a:extLst>
                    <a:ext uri="{FF2B5EF4-FFF2-40B4-BE49-F238E27FC236}">
                      <a16:creationId xmlns:a16="http://schemas.microsoft.com/office/drawing/2014/main" id="{A95F48CB-8E25-8B4E-AE80-FF1A55ADD162}"/>
                    </a:ext>
                  </a:extLst>
                </p:cNvPr>
                <p:cNvSpPr/>
                <p:nvPr/>
              </p:nvSpPr>
              <p:spPr>
                <a:xfrm>
                  <a:off x="4651504" y="1826550"/>
                  <a:ext cx="174612" cy="276638"/>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sp>
            <p:nvSpPr>
              <p:cNvPr id="528" name="Oval 527">
                <a:extLst>
                  <a:ext uri="{FF2B5EF4-FFF2-40B4-BE49-F238E27FC236}">
                    <a16:creationId xmlns:a16="http://schemas.microsoft.com/office/drawing/2014/main" id="{18A4C544-1AC7-8549-9BF1-30B0708AB663}"/>
                  </a:ext>
                </a:extLst>
              </p:cNvPr>
              <p:cNvSpPr>
                <a:spLocks noChangeAspect="1"/>
              </p:cNvSpPr>
              <p:nvPr/>
            </p:nvSpPr>
            <p:spPr>
              <a:xfrm>
                <a:off x="8788782" y="5824283"/>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29" name="Oval 528">
                <a:extLst>
                  <a:ext uri="{FF2B5EF4-FFF2-40B4-BE49-F238E27FC236}">
                    <a16:creationId xmlns:a16="http://schemas.microsoft.com/office/drawing/2014/main" id="{5EC38BF4-30F8-1543-A138-A684F818BBD9}"/>
                  </a:ext>
                </a:extLst>
              </p:cNvPr>
              <p:cNvSpPr>
                <a:spLocks noChangeAspect="1"/>
              </p:cNvSpPr>
              <p:nvPr/>
            </p:nvSpPr>
            <p:spPr>
              <a:xfrm>
                <a:off x="8782340" y="4720793"/>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grpSp>
      <p:graphicFrame>
        <p:nvGraphicFramePr>
          <p:cNvPr id="531" name="Table 530">
            <a:extLst>
              <a:ext uri="{FF2B5EF4-FFF2-40B4-BE49-F238E27FC236}">
                <a16:creationId xmlns:a16="http://schemas.microsoft.com/office/drawing/2014/main" id="{1229032C-D001-F644-92AC-B94E443D54F6}"/>
              </a:ext>
            </a:extLst>
          </p:cNvPr>
          <p:cNvGraphicFramePr>
            <a:graphicFrameLocks noGrp="1"/>
          </p:cNvGraphicFramePr>
          <p:nvPr/>
        </p:nvGraphicFramePr>
        <p:xfrm>
          <a:off x="5082745" y="4275721"/>
          <a:ext cx="1513531" cy="1348330"/>
        </p:xfrm>
        <a:graphic>
          <a:graphicData uri="http://schemas.openxmlformats.org/drawingml/2006/table">
            <a:tbl>
              <a:tblPr firstRow="1" bandRow="1">
                <a:tableStyleId>{2D5ABB26-0587-4C30-8999-92F81FD0307C}</a:tableStyleId>
              </a:tblPr>
              <a:tblGrid>
                <a:gridCol w="1513531">
                  <a:extLst>
                    <a:ext uri="{9D8B030D-6E8A-4147-A177-3AD203B41FA5}">
                      <a16:colId xmlns:a16="http://schemas.microsoft.com/office/drawing/2014/main" val="3411314267"/>
                    </a:ext>
                  </a:extLst>
                </a:gridCol>
              </a:tblGrid>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9564133"/>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F5CC"/>
                    </a:solidFill>
                  </a:tcPr>
                </a:tc>
                <a:extLst>
                  <a:ext uri="{0D108BD9-81ED-4DB2-BD59-A6C34878D82A}">
                    <a16:rowId xmlns:a16="http://schemas.microsoft.com/office/drawing/2014/main" val="2610732602"/>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CDFFF"/>
                    </a:solidFill>
                  </a:tcPr>
                </a:tc>
                <a:extLst>
                  <a:ext uri="{0D108BD9-81ED-4DB2-BD59-A6C34878D82A}">
                    <a16:rowId xmlns:a16="http://schemas.microsoft.com/office/drawing/2014/main" val="1245392560"/>
                  </a:ext>
                </a:extLst>
              </a:tr>
              <a:tr h="269666">
                <a:tc>
                  <a:txBody>
                    <a:bodyPr/>
                    <a:lstStyle/>
                    <a:p>
                      <a:r>
                        <a:rPr lang="en-US" sz="1400" b="0" dirty="0">
                          <a:latin typeface="Courier New" panose="02070309020205020404" pitchFamily="49" charset="0"/>
                          <a:cs typeface="Courier New" panose="02070309020205020404" pitchFamily="49" charset="0"/>
                        </a:rPr>
                        <a:t> ACT/PRE/PRE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8D4AA"/>
                    </a:solidFill>
                  </a:tcPr>
                </a:tc>
                <a:extLst>
                  <a:ext uri="{0D108BD9-81ED-4DB2-BD59-A6C34878D82A}">
                    <a16:rowId xmlns:a16="http://schemas.microsoft.com/office/drawing/2014/main" val="2074523024"/>
                  </a:ext>
                </a:extLst>
              </a:tr>
              <a:tr h="269666">
                <a:tc>
                  <a:txBody>
                    <a:bodyPr/>
                    <a:lstStyle/>
                    <a:p>
                      <a:r>
                        <a:rPr lang="en-US" sz="1400" b="0" dirty="0">
                          <a:latin typeface="Courier New" panose="02070309020205020404" pitchFamily="49" charset="0"/>
                          <a:cs typeface="Courier New" panose="02070309020205020404" pitchFamily="49" charset="0"/>
                        </a:rPr>
                        <a:t> done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5727766"/>
                  </a:ext>
                </a:extLst>
              </a:tr>
            </a:tbl>
          </a:graphicData>
        </a:graphic>
      </p:graphicFrame>
      <p:cxnSp>
        <p:nvCxnSpPr>
          <p:cNvPr id="533" name="Straight Connector 532">
            <a:extLst>
              <a:ext uri="{FF2B5EF4-FFF2-40B4-BE49-F238E27FC236}">
                <a16:creationId xmlns:a16="http://schemas.microsoft.com/office/drawing/2014/main" id="{9F194B97-A4A4-1F4A-A3A1-1A1C65904476}"/>
              </a:ext>
            </a:extLst>
          </p:cNvPr>
          <p:cNvCxnSpPr/>
          <p:nvPr/>
        </p:nvCxnSpPr>
        <p:spPr>
          <a:xfrm>
            <a:off x="129785" y="3596854"/>
            <a:ext cx="888442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5" name="Group 534">
            <a:extLst>
              <a:ext uri="{FF2B5EF4-FFF2-40B4-BE49-F238E27FC236}">
                <a16:creationId xmlns:a16="http://schemas.microsoft.com/office/drawing/2014/main" id="{96685389-20B3-8146-B6CF-E569C240BE1C}"/>
              </a:ext>
            </a:extLst>
          </p:cNvPr>
          <p:cNvGrpSpPr/>
          <p:nvPr/>
        </p:nvGrpSpPr>
        <p:grpSpPr>
          <a:xfrm>
            <a:off x="2307434" y="931164"/>
            <a:ext cx="1931355" cy="2049796"/>
            <a:chOff x="2307434" y="1557252"/>
            <a:chExt cx="1931355" cy="2049796"/>
          </a:xfrm>
        </p:grpSpPr>
        <p:grpSp>
          <p:nvGrpSpPr>
            <p:cNvPr id="416" name="Group 415">
              <a:extLst>
                <a:ext uri="{FF2B5EF4-FFF2-40B4-BE49-F238E27FC236}">
                  <a16:creationId xmlns:a16="http://schemas.microsoft.com/office/drawing/2014/main" id="{D06BFF73-B8EA-3D47-ADEB-7CFAD8555C79}"/>
                </a:ext>
              </a:extLst>
            </p:cNvPr>
            <p:cNvGrpSpPr/>
            <p:nvPr/>
          </p:nvGrpSpPr>
          <p:grpSpPr>
            <a:xfrm>
              <a:off x="2660496" y="1557252"/>
              <a:ext cx="1578293" cy="2049796"/>
              <a:chOff x="2755612" y="1974313"/>
              <a:chExt cx="1578293" cy="2049796"/>
            </a:xfrm>
          </p:grpSpPr>
          <p:grpSp>
            <p:nvGrpSpPr>
              <p:cNvPr id="414" name="Group 413">
                <a:extLst>
                  <a:ext uri="{FF2B5EF4-FFF2-40B4-BE49-F238E27FC236}">
                    <a16:creationId xmlns:a16="http://schemas.microsoft.com/office/drawing/2014/main" id="{8D26F9AA-55CA-5743-8D81-55784DD770A5}"/>
                  </a:ext>
                </a:extLst>
              </p:cNvPr>
              <p:cNvGrpSpPr/>
              <p:nvPr/>
            </p:nvGrpSpPr>
            <p:grpSpPr>
              <a:xfrm>
                <a:off x="2755612" y="2475443"/>
                <a:ext cx="1578293" cy="1548666"/>
                <a:chOff x="3211452" y="2874384"/>
                <a:chExt cx="1578293" cy="1548666"/>
              </a:xfrm>
            </p:grpSpPr>
            <p:sp>
              <p:nvSpPr>
                <p:cNvPr id="379" name="Rounded Rectangle 378">
                  <a:extLst>
                    <a:ext uri="{FF2B5EF4-FFF2-40B4-BE49-F238E27FC236}">
                      <a16:creationId xmlns:a16="http://schemas.microsoft.com/office/drawing/2014/main" id="{2E7BFECB-70FA-7F47-80F2-805C0314D392}"/>
                    </a:ext>
                  </a:extLst>
                </p:cNvPr>
                <p:cNvSpPr/>
                <p:nvPr/>
              </p:nvSpPr>
              <p:spPr>
                <a:xfrm>
                  <a:off x="3211452" y="2874384"/>
                  <a:ext cx="1466613" cy="1204068"/>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408" name="Group 407">
                  <a:extLst>
                    <a:ext uri="{FF2B5EF4-FFF2-40B4-BE49-F238E27FC236}">
                      <a16:creationId xmlns:a16="http://schemas.microsoft.com/office/drawing/2014/main" id="{A14FF517-2E12-FC47-882D-2E8C59A93BBB}"/>
                    </a:ext>
                  </a:extLst>
                </p:cNvPr>
                <p:cNvGrpSpPr/>
                <p:nvPr/>
              </p:nvGrpSpPr>
              <p:grpSpPr>
                <a:xfrm>
                  <a:off x="3412005" y="3198852"/>
                  <a:ext cx="1161942" cy="528322"/>
                  <a:chOff x="3412005" y="3198852"/>
                  <a:chExt cx="1161942" cy="528322"/>
                </a:xfrm>
              </p:grpSpPr>
              <p:grpSp>
                <p:nvGrpSpPr>
                  <p:cNvPr id="381" name="Group 380">
                    <a:extLst>
                      <a:ext uri="{FF2B5EF4-FFF2-40B4-BE49-F238E27FC236}">
                        <a16:creationId xmlns:a16="http://schemas.microsoft.com/office/drawing/2014/main" id="{2E0EFF5E-6202-DA47-8AD7-65046C1735C1}"/>
                      </a:ext>
                    </a:extLst>
                  </p:cNvPr>
                  <p:cNvGrpSpPr/>
                  <p:nvPr/>
                </p:nvGrpSpPr>
                <p:grpSpPr>
                  <a:xfrm>
                    <a:off x="3412005" y="3198852"/>
                    <a:ext cx="1128558" cy="528322"/>
                    <a:chOff x="1332999" y="4174190"/>
                    <a:chExt cx="1175252" cy="550180"/>
                  </a:xfrm>
                </p:grpSpPr>
                <p:grpSp>
                  <p:nvGrpSpPr>
                    <p:cNvPr id="383" name="Group 382">
                      <a:extLst>
                        <a:ext uri="{FF2B5EF4-FFF2-40B4-BE49-F238E27FC236}">
                          <a16:creationId xmlns:a16="http://schemas.microsoft.com/office/drawing/2014/main" id="{90112E02-8E4D-764B-81E5-B5AE43416020}"/>
                        </a:ext>
                      </a:extLst>
                    </p:cNvPr>
                    <p:cNvGrpSpPr/>
                    <p:nvPr/>
                  </p:nvGrpSpPr>
                  <p:grpSpPr>
                    <a:xfrm>
                      <a:off x="2147787" y="4431167"/>
                      <a:ext cx="360464" cy="69048"/>
                      <a:chOff x="4793112" y="4167661"/>
                      <a:chExt cx="360464" cy="69048"/>
                    </a:xfrm>
                  </p:grpSpPr>
                  <p:cxnSp>
                    <p:nvCxnSpPr>
                      <p:cNvPr id="394" name="Straight Connector 393">
                        <a:extLst>
                          <a:ext uri="{FF2B5EF4-FFF2-40B4-BE49-F238E27FC236}">
                            <a16:creationId xmlns:a16="http://schemas.microsoft.com/office/drawing/2014/main" id="{0F5DE70C-DCDB-9047-8B2D-0972443A5BD8}"/>
                          </a:ext>
                        </a:extLst>
                      </p:cNvPr>
                      <p:cNvCxnSpPr/>
                      <p:nvPr/>
                    </p:nvCxnSpPr>
                    <p:spPr>
                      <a:xfrm flipH="1">
                        <a:off x="4793112" y="4202185"/>
                        <a:ext cx="345242" cy="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5" name="Flowchart: Connector 11">
                        <a:extLst>
                          <a:ext uri="{FF2B5EF4-FFF2-40B4-BE49-F238E27FC236}">
                            <a16:creationId xmlns:a16="http://schemas.microsoft.com/office/drawing/2014/main" id="{2632382D-A056-FD43-AD2C-A7F8EA1831BF}"/>
                          </a:ext>
                        </a:extLst>
                      </p:cNvPr>
                      <p:cNvSpPr/>
                      <p:nvPr/>
                    </p:nvSpPr>
                    <p:spPr>
                      <a:xfrm>
                        <a:off x="5084528" y="4167661"/>
                        <a:ext cx="69048"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384" name="Group 383">
                      <a:extLst>
                        <a:ext uri="{FF2B5EF4-FFF2-40B4-BE49-F238E27FC236}">
                          <a16:creationId xmlns:a16="http://schemas.microsoft.com/office/drawing/2014/main" id="{DC6B394D-4AC6-4D4B-9472-BE87C07F22F8}"/>
                        </a:ext>
                      </a:extLst>
                    </p:cNvPr>
                    <p:cNvGrpSpPr/>
                    <p:nvPr/>
                  </p:nvGrpSpPr>
                  <p:grpSpPr>
                    <a:xfrm>
                      <a:off x="1333740" y="4250347"/>
                      <a:ext cx="414294" cy="69048"/>
                      <a:chOff x="3838217" y="3992220"/>
                      <a:chExt cx="414294" cy="69048"/>
                    </a:xfrm>
                  </p:grpSpPr>
                  <p:cxnSp>
                    <p:nvCxnSpPr>
                      <p:cNvPr id="392" name="Straight Connector 391">
                        <a:extLst>
                          <a:ext uri="{FF2B5EF4-FFF2-40B4-BE49-F238E27FC236}">
                            <a16:creationId xmlns:a16="http://schemas.microsoft.com/office/drawing/2014/main" id="{7430DEA5-979B-1E4D-8B44-1B147801909E}"/>
                          </a:ext>
                        </a:extLst>
                      </p:cNvPr>
                      <p:cNvCxnSpPr/>
                      <p:nvPr/>
                    </p:nvCxnSpPr>
                    <p:spPr>
                      <a:xfrm flipH="1">
                        <a:off x="3907266" y="4026731"/>
                        <a:ext cx="345245" cy="0"/>
                      </a:xfrm>
                      <a:prstGeom prst="line">
                        <a:avLst/>
                      </a:prstGeom>
                      <a:solidFill>
                        <a:schemeClr val="tx1"/>
                      </a:solidFill>
                      <a:ln w="12700" cap="flat" cmpd="sng" algn="ctr">
                        <a:solidFill>
                          <a:schemeClr val="tx1"/>
                        </a:solidFill>
                        <a:prstDash val="solid"/>
                      </a:ln>
                      <a:effectLst/>
                    </p:spPr>
                  </p:cxnSp>
                  <p:sp>
                    <p:nvSpPr>
                      <p:cNvPr id="393" name="Flowchart: Connector 8">
                        <a:extLst>
                          <a:ext uri="{FF2B5EF4-FFF2-40B4-BE49-F238E27FC236}">
                            <a16:creationId xmlns:a16="http://schemas.microsoft.com/office/drawing/2014/main" id="{E95AB8CB-F0A3-7D42-88D4-8FD7C5BFF50F}"/>
                          </a:ext>
                        </a:extLst>
                      </p:cNvPr>
                      <p:cNvSpPr/>
                      <p:nvPr/>
                    </p:nvSpPr>
                    <p:spPr>
                      <a:xfrm>
                        <a:off x="3838217" y="3992220"/>
                        <a:ext cx="69049"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385" name="Group 384">
                      <a:extLst>
                        <a:ext uri="{FF2B5EF4-FFF2-40B4-BE49-F238E27FC236}">
                          <a16:creationId xmlns:a16="http://schemas.microsoft.com/office/drawing/2014/main" id="{1C6DFE12-5613-F64E-9744-3B5530C3E624}"/>
                        </a:ext>
                      </a:extLst>
                    </p:cNvPr>
                    <p:cNvGrpSpPr/>
                    <p:nvPr/>
                  </p:nvGrpSpPr>
                  <p:grpSpPr>
                    <a:xfrm>
                      <a:off x="1341169" y="4431167"/>
                      <a:ext cx="406864" cy="69048"/>
                      <a:chOff x="3845646" y="4269682"/>
                      <a:chExt cx="406864" cy="69048"/>
                    </a:xfrm>
                  </p:grpSpPr>
                  <p:cxnSp>
                    <p:nvCxnSpPr>
                      <p:cNvPr id="390" name="Straight Connector 389">
                        <a:extLst>
                          <a:ext uri="{FF2B5EF4-FFF2-40B4-BE49-F238E27FC236}">
                            <a16:creationId xmlns:a16="http://schemas.microsoft.com/office/drawing/2014/main" id="{5923A7B9-B94E-A848-A136-F6DE99FC773A}"/>
                          </a:ext>
                        </a:extLst>
                      </p:cNvPr>
                      <p:cNvCxnSpPr/>
                      <p:nvPr/>
                    </p:nvCxnSpPr>
                    <p:spPr>
                      <a:xfrm flipH="1">
                        <a:off x="3907266" y="4304207"/>
                        <a:ext cx="345244" cy="0"/>
                      </a:xfrm>
                      <a:prstGeom prst="line">
                        <a:avLst/>
                      </a:prstGeom>
                      <a:solidFill>
                        <a:schemeClr val="tx1"/>
                      </a:solidFill>
                      <a:ln w="12700" cap="flat" cmpd="sng" algn="ctr">
                        <a:solidFill>
                          <a:schemeClr val="tx1"/>
                        </a:solidFill>
                        <a:prstDash val="solid"/>
                      </a:ln>
                      <a:effectLst/>
                    </p:spPr>
                  </p:cxnSp>
                  <p:sp>
                    <p:nvSpPr>
                      <p:cNvPr id="391" name="Flowchart: Connector 9">
                        <a:extLst>
                          <a:ext uri="{FF2B5EF4-FFF2-40B4-BE49-F238E27FC236}">
                            <a16:creationId xmlns:a16="http://schemas.microsoft.com/office/drawing/2014/main" id="{4B77B613-2F03-6E4A-AD34-B8504D238286}"/>
                          </a:ext>
                        </a:extLst>
                      </p:cNvPr>
                      <p:cNvSpPr/>
                      <p:nvPr/>
                    </p:nvSpPr>
                    <p:spPr>
                      <a:xfrm>
                        <a:off x="3845646" y="4269682"/>
                        <a:ext cx="69049"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386" name="Group 385">
                      <a:extLst>
                        <a:ext uri="{FF2B5EF4-FFF2-40B4-BE49-F238E27FC236}">
                          <a16:creationId xmlns:a16="http://schemas.microsoft.com/office/drawing/2014/main" id="{C0A2E64F-6546-F042-811A-622AC14A99B1}"/>
                        </a:ext>
                      </a:extLst>
                    </p:cNvPr>
                    <p:cNvGrpSpPr/>
                    <p:nvPr/>
                  </p:nvGrpSpPr>
                  <p:grpSpPr>
                    <a:xfrm>
                      <a:off x="1332999" y="4593843"/>
                      <a:ext cx="390964" cy="69048"/>
                      <a:chOff x="3845645" y="4571954"/>
                      <a:chExt cx="390964" cy="69048"/>
                    </a:xfrm>
                  </p:grpSpPr>
                  <p:sp>
                    <p:nvSpPr>
                      <p:cNvPr id="388" name="Flowchart: Connector 9">
                        <a:extLst>
                          <a:ext uri="{FF2B5EF4-FFF2-40B4-BE49-F238E27FC236}">
                            <a16:creationId xmlns:a16="http://schemas.microsoft.com/office/drawing/2014/main" id="{CFB88838-9CFC-BE4E-998E-9F66DC098730}"/>
                          </a:ext>
                        </a:extLst>
                      </p:cNvPr>
                      <p:cNvSpPr/>
                      <p:nvPr/>
                    </p:nvSpPr>
                    <p:spPr>
                      <a:xfrm>
                        <a:off x="3845645" y="4571954"/>
                        <a:ext cx="69047"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cxnSp>
                    <p:nvCxnSpPr>
                      <p:cNvPr id="389" name="Straight Connector 388">
                        <a:extLst>
                          <a:ext uri="{FF2B5EF4-FFF2-40B4-BE49-F238E27FC236}">
                            <a16:creationId xmlns:a16="http://schemas.microsoft.com/office/drawing/2014/main" id="{38D784D0-9C48-EA4C-9B1D-0EDF227F3BAE}"/>
                          </a:ext>
                        </a:extLst>
                      </p:cNvPr>
                      <p:cNvCxnSpPr/>
                      <p:nvPr/>
                    </p:nvCxnSpPr>
                    <p:spPr>
                      <a:xfrm flipH="1">
                        <a:off x="3891367" y="4615548"/>
                        <a:ext cx="345242" cy="0"/>
                      </a:xfrm>
                      <a:prstGeom prst="line">
                        <a:avLst/>
                      </a:prstGeom>
                      <a:solidFill>
                        <a:schemeClr val="tx1"/>
                      </a:solidFill>
                      <a:ln w="12700" cap="flat" cmpd="sng" algn="ctr">
                        <a:solidFill>
                          <a:schemeClr val="tx1"/>
                        </a:solidFill>
                        <a:prstDash val="solid"/>
                      </a:ln>
                      <a:effectLst/>
                    </p:spPr>
                  </p:cxnSp>
                </p:grpSp>
                <p:sp>
                  <p:nvSpPr>
                    <p:cNvPr id="387" name="Oval 386">
                      <a:extLst>
                        <a:ext uri="{FF2B5EF4-FFF2-40B4-BE49-F238E27FC236}">
                          <a16:creationId xmlns:a16="http://schemas.microsoft.com/office/drawing/2014/main" id="{B9309423-001F-EC4B-A985-B4DEBFFAD982}"/>
                        </a:ext>
                      </a:extLst>
                    </p:cNvPr>
                    <p:cNvSpPr>
                      <a:spLocks noChangeAspect="1"/>
                    </p:cNvSpPr>
                    <p:nvPr/>
                  </p:nvSpPr>
                  <p:spPr>
                    <a:xfrm>
                      <a:off x="1650303" y="4174190"/>
                      <a:ext cx="550179" cy="550180"/>
                    </a:xfrm>
                    <a:prstGeom prst="ellipse">
                      <a:avLst/>
                    </a:prstGeom>
                    <a:solidFill>
                      <a:srgbClr val="D3DBD5"/>
                    </a:solidFill>
                    <a:ln w="127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US" sz="2022"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sp>
                <p:nvSpPr>
                  <p:cNvPr id="382" name="TextBox 381">
                    <a:extLst>
                      <a:ext uri="{FF2B5EF4-FFF2-40B4-BE49-F238E27FC236}">
                        <a16:creationId xmlns:a16="http://schemas.microsoft.com/office/drawing/2014/main" id="{0169CB78-9A64-3943-AAF8-0F621B786CF9}"/>
                      </a:ext>
                    </a:extLst>
                  </p:cNvPr>
                  <p:cNvSpPr txBox="1"/>
                  <p:nvPr/>
                </p:nvSpPr>
                <p:spPr>
                  <a:xfrm>
                    <a:off x="3694179" y="3310909"/>
                    <a:ext cx="879768" cy="3294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41"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MAJ</a:t>
                    </a:r>
                  </a:p>
                </p:txBody>
              </p:sp>
            </p:grpSp>
            <p:sp>
              <p:nvSpPr>
                <p:cNvPr id="396" name="Rectangle 395">
                  <a:extLst>
                    <a:ext uri="{FF2B5EF4-FFF2-40B4-BE49-F238E27FC236}">
                      <a16:creationId xmlns:a16="http://schemas.microsoft.com/office/drawing/2014/main" id="{253C3A41-5E8D-9945-B93A-5F07E7684541}"/>
                    </a:ext>
                  </a:extLst>
                </p:cNvPr>
                <p:cNvSpPr/>
                <p:nvPr/>
              </p:nvSpPr>
              <p:spPr>
                <a:xfrm>
                  <a:off x="3226497" y="4084496"/>
                  <a:ext cx="156324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effectLst/>
                      <a:uLnTx/>
                      <a:uFillTx/>
                      <a:latin typeface="Cambria" panose="02040503050406030204" pitchFamily="18" charset="0"/>
                      <a:cs typeface="Arial" panose="020B0604020202020204" pitchFamily="34" charset="0"/>
                    </a:rPr>
                    <a:t>MAJ/NOT logic</a:t>
                  </a:r>
                </a:p>
              </p:txBody>
            </p:sp>
          </p:grpSp>
          <p:sp>
            <p:nvSpPr>
              <p:cNvPr id="415" name="Rectangle 414">
                <a:extLst>
                  <a:ext uri="{FF2B5EF4-FFF2-40B4-BE49-F238E27FC236}">
                    <a16:creationId xmlns:a16="http://schemas.microsoft.com/office/drawing/2014/main" id="{D2DF1CC8-CF8C-4941-8135-FD7570C97FD7}"/>
                  </a:ext>
                </a:extLst>
              </p:cNvPr>
              <p:cNvSpPr/>
              <p:nvPr/>
            </p:nvSpPr>
            <p:spPr>
              <a:xfrm>
                <a:off x="2785695" y="1974313"/>
                <a:ext cx="144392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effectLst/>
                    <a:uLnTx/>
                    <a:uFillTx/>
                    <a:latin typeface="Cambria" panose="02040503050406030204" pitchFamily="18" charset="0"/>
                    <a:cs typeface="Arial" panose="020B0604020202020204" pitchFamily="34" charset="0"/>
                  </a:rPr>
                  <a:t>Step 1: Generate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effectLst/>
                    <a:uLnTx/>
                    <a:uFillTx/>
                    <a:latin typeface="Cambria" panose="02040503050406030204" pitchFamily="18" charset="0"/>
                    <a:cs typeface="Arial" panose="020B0604020202020204" pitchFamily="34" charset="0"/>
                  </a:rPr>
                  <a:t>MAJ logic</a:t>
                </a:r>
              </a:p>
            </p:txBody>
          </p:sp>
        </p:grpSp>
        <p:sp>
          <p:nvSpPr>
            <p:cNvPr id="534" name="Right Arrow 533">
              <a:extLst>
                <a:ext uri="{FF2B5EF4-FFF2-40B4-BE49-F238E27FC236}">
                  <a16:creationId xmlns:a16="http://schemas.microsoft.com/office/drawing/2014/main" id="{444D3331-2F50-DA42-AB1E-B39351D5CBEF}"/>
                </a:ext>
              </a:extLst>
            </p:cNvPr>
            <p:cNvSpPr/>
            <p:nvPr/>
          </p:nvSpPr>
          <p:spPr>
            <a:xfrm>
              <a:off x="2307434" y="2619261"/>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EF9D8263-4725-9041-8503-14C3B104646A}"/>
                  </a:ext>
                </a:extLst>
              </p:cNvPr>
              <p:cNvSpPr/>
              <p:nvPr/>
            </p:nvSpPr>
            <p:spPr>
              <a:xfrm>
                <a:off x="4548574" y="3029879"/>
                <a:ext cx="155968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6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𝝁</m:t>
                    </m:r>
                  </m:oMath>
                </a14:m>
                <a:r>
                  <a:rPr kumimoji="0" lang="en-US" sz="1600" b="1" i="1"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rPr>
                  <a:t>Program</a:t>
                </a:r>
              </a:p>
            </p:txBody>
          </p:sp>
        </mc:Choice>
        <mc:Fallback xmlns="">
          <p:sp>
            <p:nvSpPr>
              <p:cNvPr id="156" name="Rectangle 155">
                <a:extLst>
                  <a:ext uri="{FF2B5EF4-FFF2-40B4-BE49-F238E27FC236}">
                    <a16:creationId xmlns:a16="http://schemas.microsoft.com/office/drawing/2014/main" id="{EF9D8263-4725-9041-8503-14C3B104646A}"/>
                  </a:ext>
                </a:extLst>
              </p:cNvPr>
              <p:cNvSpPr>
                <a:spLocks noRot="1" noChangeAspect="1" noMove="1" noResize="1" noEditPoints="1" noAdjustHandles="1" noChangeArrowheads="1" noChangeShapeType="1" noTextEdit="1"/>
              </p:cNvSpPr>
              <p:nvPr/>
            </p:nvSpPr>
            <p:spPr>
              <a:xfrm>
                <a:off x="4548574" y="3029879"/>
                <a:ext cx="1559686" cy="338554"/>
              </a:xfrm>
              <a:prstGeom prst="rect">
                <a:avLst/>
              </a:prstGeom>
              <a:blipFill>
                <a:blip r:embed="rId4"/>
                <a:stretch>
                  <a:fillRect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13" name="Table 312">
                <a:extLst>
                  <a:ext uri="{FF2B5EF4-FFF2-40B4-BE49-F238E27FC236}">
                    <a16:creationId xmlns:a16="http://schemas.microsoft.com/office/drawing/2014/main" id="{D0429E05-B3ED-384C-BF0B-8DDE60CBE7F0}"/>
                  </a:ext>
                </a:extLst>
              </p:cNvPr>
              <p:cNvGraphicFramePr>
                <a:graphicFrameLocks noGrp="1"/>
              </p:cNvGraphicFramePr>
              <p:nvPr/>
            </p:nvGraphicFramePr>
            <p:xfrm>
              <a:off x="6446659" y="1583134"/>
              <a:ext cx="2479168" cy="574158"/>
            </p:xfrm>
            <a:graphic>
              <a:graphicData uri="http://schemas.openxmlformats.org/drawingml/2006/table">
                <a:tbl>
                  <a:tblPr firstRow="1" bandRow="1">
                    <a:tableStyleId>{5940675A-B579-460E-94D1-54222C63F5DA}</a:tableStyleId>
                  </a:tblPr>
                  <a:tblGrid>
                    <a:gridCol w="1233238">
                      <a:extLst>
                        <a:ext uri="{9D8B030D-6E8A-4147-A177-3AD203B41FA5}">
                          <a16:colId xmlns:a16="http://schemas.microsoft.com/office/drawing/2014/main" val="2789733682"/>
                        </a:ext>
                      </a:extLst>
                    </a:gridCol>
                    <a:gridCol w="1245930">
                      <a:extLst>
                        <a:ext uri="{9D8B030D-6E8A-4147-A177-3AD203B41FA5}">
                          <a16:colId xmlns:a16="http://schemas.microsoft.com/office/drawing/2014/main" val="2094255041"/>
                        </a:ext>
                      </a:extLst>
                    </a:gridCol>
                  </a:tblGrid>
                  <a:tr h="287079">
                    <a:tc>
                      <a:txBody>
                        <a:bodyPr/>
                        <a:lstStyle/>
                        <a:p>
                          <a:pPr algn="ctr"/>
                          <a14:m>
                            <m:oMathPara xmlns:m="http://schemas.openxmlformats.org/officeDocument/2006/math">
                              <m:oMathParaPr>
                                <m:jc m:val="centerGroup"/>
                              </m:oMathParaPr>
                              <m:oMath xmlns:m="http://schemas.openxmlformats.org/officeDocument/2006/math">
                                <m:r>
                                  <a:rPr lang="en-US" sz="1300" b="0" i="1" smtClean="0">
                                    <a:solidFill>
                                      <a:sysClr val="windowText" lastClr="000000"/>
                                    </a:solidFill>
                                    <a:latin typeface="Cambria Math" panose="02040503050406030204" pitchFamily="18" charset="0"/>
                                    <a:ea typeface="Cambria Math" panose="02040503050406030204" pitchFamily="18" charset="0"/>
                                  </a:rPr>
                                  <m:t>𝜇</m:t>
                                </m:r>
                                <m:r>
                                  <a:rPr lang="en-US" sz="1300" b="0" i="1" smtClean="0">
                                    <a:solidFill>
                                      <a:sysClr val="windowText" lastClr="000000"/>
                                    </a:solidFill>
                                    <a:latin typeface="Cambria Math" panose="02040503050406030204" pitchFamily="18" charset="0"/>
                                    <a:ea typeface="Cambria Math" panose="02040503050406030204" pitchFamily="18" charset="0"/>
                                  </a:rPr>
                                  <m:t>𝑃𝑟𝑜𝑔𝑟𝑎𝑚</m:t>
                                </m:r>
                              </m:oMath>
                            </m:oMathPara>
                          </a14:m>
                          <a:endParaRPr lang="en-US" sz="1300" b="0" dirty="0"/>
                        </a:p>
                      </a:txBody>
                      <a:tcPr marL="121921" marR="121921" marT="0" marB="0">
                        <a:lnL w="12700" cmpd="sng">
                          <a:noFill/>
                        </a:lnL>
                        <a:lnT w="12700" cmpd="sng">
                          <a:noFill/>
                        </a:lnT>
                        <a:solidFill>
                          <a:schemeClr val="bg1"/>
                        </a:solidFill>
                      </a:tcPr>
                    </a:tc>
                    <a:tc>
                      <a:txBody>
                        <a:bodyPr/>
                        <a:lstStyle/>
                        <a:p>
                          <a:pPr algn="ctr"/>
                          <a:endParaRPr lang="en-US" sz="1300" dirty="0"/>
                        </a:p>
                      </a:txBody>
                      <a:tcPr marL="121921" marR="121921" marT="0" marB="0">
                        <a:lnR w="12700" cmpd="sng">
                          <a:noFill/>
                        </a:lnR>
                        <a:lnT w="12700" cmpd="sng">
                          <a:noFill/>
                        </a:lnT>
                        <a:solidFill>
                          <a:schemeClr val="bg1"/>
                        </a:solidFill>
                      </a:tcPr>
                    </a:tc>
                    <a:extLst>
                      <a:ext uri="{0D108BD9-81ED-4DB2-BD59-A6C34878D82A}">
                        <a16:rowId xmlns:a16="http://schemas.microsoft.com/office/drawing/2014/main" val="434241827"/>
                      </a:ext>
                    </a:extLst>
                  </a:tr>
                  <a:tr h="287079">
                    <a:tc>
                      <a:txBody>
                        <a:bodyPr/>
                        <a:lstStyle/>
                        <a:p>
                          <a:pPr algn="ctr"/>
                          <a14:m>
                            <m:oMathPara xmlns:m="http://schemas.openxmlformats.org/officeDocument/2006/math">
                              <m:oMathParaPr>
                                <m:jc m:val="centerGroup"/>
                              </m:oMathParaPr>
                              <m:oMath xmlns:m="http://schemas.openxmlformats.org/officeDocument/2006/math">
                                <m:r>
                                  <a:rPr lang="en-US" sz="1300" b="0" i="1" smtClean="0">
                                    <a:solidFill>
                                      <a:srgbClr val="C00000"/>
                                    </a:solidFill>
                                    <a:latin typeface="Cambria Math" panose="02040503050406030204" pitchFamily="18" charset="0"/>
                                    <a:ea typeface="Cambria Math" panose="02040503050406030204" pitchFamily="18" charset="0"/>
                                  </a:rPr>
                                  <m:t>𝜇</m:t>
                                </m:r>
                                <m:r>
                                  <a:rPr lang="en-US" sz="1300" b="0" i="1" smtClean="0">
                                    <a:solidFill>
                                      <a:srgbClr val="C00000"/>
                                    </a:solidFill>
                                    <a:latin typeface="Cambria Math" panose="02040503050406030204" pitchFamily="18" charset="0"/>
                                    <a:ea typeface="Cambria Math" panose="02040503050406030204" pitchFamily="18" charset="0"/>
                                  </a:rPr>
                                  <m:t>𝑃𝑟𝑜𝑔𝑟𝑎𝑚</m:t>
                                </m:r>
                              </m:oMath>
                            </m:oMathPara>
                          </a14:m>
                          <a:endParaRPr lang="en-US" sz="1300" b="0" dirty="0">
                            <a:solidFill>
                              <a:srgbClr val="C00000"/>
                            </a:solidFill>
                          </a:endParaRPr>
                        </a:p>
                      </a:txBody>
                      <a:tcPr marL="121921" marR="121921" marT="0" marB="0">
                        <a:lnL w="12700" cmpd="sng">
                          <a:noFill/>
                        </a:lnL>
                        <a:lnB w="12700" cmpd="sng">
                          <a:noFill/>
                        </a:lnB>
                        <a:solidFill>
                          <a:srgbClr val="FFBFBF">
                            <a:alpha val="20000"/>
                          </a:srgbClr>
                        </a:solidFill>
                      </a:tcPr>
                    </a:tc>
                    <a:tc>
                      <a:txBody>
                        <a:bodyPr/>
                        <a:lstStyle/>
                        <a:p>
                          <a:pPr algn="ctr"/>
                          <a:endParaRPr lang="en-US" sz="1300" dirty="0"/>
                        </a:p>
                      </a:txBody>
                      <a:tcPr marL="121921" marR="121921" marT="0" marB="0">
                        <a:lnR w="12700" cmpd="sng">
                          <a:noFill/>
                        </a:lnR>
                        <a:lnB w="12700" cmpd="sng">
                          <a:noFill/>
                        </a:lnB>
                        <a:solidFill>
                          <a:srgbClr val="FFBFBF">
                            <a:alpha val="20000"/>
                          </a:srgbClr>
                        </a:solidFill>
                      </a:tcPr>
                    </a:tc>
                    <a:extLst>
                      <a:ext uri="{0D108BD9-81ED-4DB2-BD59-A6C34878D82A}">
                        <a16:rowId xmlns:a16="http://schemas.microsoft.com/office/drawing/2014/main" val="879152306"/>
                      </a:ext>
                    </a:extLst>
                  </a:tr>
                </a:tbl>
              </a:graphicData>
            </a:graphic>
          </p:graphicFrame>
        </mc:Choice>
        <mc:Fallback xmlns="">
          <p:graphicFrame>
            <p:nvGraphicFramePr>
              <p:cNvPr id="313" name="Table 312">
                <a:extLst>
                  <a:ext uri="{FF2B5EF4-FFF2-40B4-BE49-F238E27FC236}">
                    <a16:creationId xmlns:a16="http://schemas.microsoft.com/office/drawing/2014/main" id="{D0429E05-B3ED-384C-BF0B-8DDE60CBE7F0}"/>
                  </a:ext>
                </a:extLst>
              </p:cNvPr>
              <p:cNvGraphicFramePr>
                <a:graphicFrameLocks noGrp="1"/>
              </p:cNvGraphicFramePr>
              <p:nvPr/>
            </p:nvGraphicFramePr>
            <p:xfrm>
              <a:off x="6446659" y="1583134"/>
              <a:ext cx="2479168" cy="574158"/>
            </p:xfrm>
            <a:graphic>
              <a:graphicData uri="http://schemas.openxmlformats.org/drawingml/2006/table">
                <a:tbl>
                  <a:tblPr firstRow="1" bandRow="1">
                    <a:tableStyleId>{5940675A-B579-460E-94D1-54222C63F5DA}</a:tableStyleId>
                  </a:tblPr>
                  <a:tblGrid>
                    <a:gridCol w="1233238">
                      <a:extLst>
                        <a:ext uri="{9D8B030D-6E8A-4147-A177-3AD203B41FA5}">
                          <a16:colId xmlns:a16="http://schemas.microsoft.com/office/drawing/2014/main" val="2789733682"/>
                        </a:ext>
                      </a:extLst>
                    </a:gridCol>
                    <a:gridCol w="1245930">
                      <a:extLst>
                        <a:ext uri="{9D8B030D-6E8A-4147-A177-3AD203B41FA5}">
                          <a16:colId xmlns:a16="http://schemas.microsoft.com/office/drawing/2014/main" val="2094255041"/>
                        </a:ext>
                      </a:extLst>
                    </a:gridCol>
                  </a:tblGrid>
                  <a:tr h="287079">
                    <a:tc>
                      <a:txBody>
                        <a:bodyPr/>
                        <a:lstStyle/>
                        <a:p>
                          <a:endParaRPr lang="en-US"/>
                        </a:p>
                      </a:txBody>
                      <a:tcPr marL="121921" marR="121921" marT="0" marB="0">
                        <a:lnL w="12700" cmpd="sng">
                          <a:noFill/>
                        </a:lnL>
                        <a:lnT w="12700" cmpd="sng">
                          <a:noFill/>
                        </a:lnT>
                        <a:blipFill>
                          <a:blip r:embed="rId5"/>
                          <a:stretch>
                            <a:fillRect r="-103093" b="-104348"/>
                          </a:stretch>
                        </a:blipFill>
                      </a:tcPr>
                    </a:tc>
                    <a:tc>
                      <a:txBody>
                        <a:bodyPr/>
                        <a:lstStyle/>
                        <a:p>
                          <a:pPr algn="ctr"/>
                          <a:endParaRPr lang="en-US" sz="1300" dirty="0"/>
                        </a:p>
                      </a:txBody>
                      <a:tcPr marL="121921" marR="121921" marT="0" marB="0">
                        <a:lnR w="12700" cmpd="sng">
                          <a:noFill/>
                        </a:lnR>
                        <a:lnT w="12700" cmpd="sng">
                          <a:noFill/>
                        </a:lnT>
                        <a:solidFill>
                          <a:schemeClr val="bg1"/>
                        </a:solidFill>
                      </a:tcPr>
                    </a:tc>
                    <a:extLst>
                      <a:ext uri="{0D108BD9-81ED-4DB2-BD59-A6C34878D82A}">
                        <a16:rowId xmlns:a16="http://schemas.microsoft.com/office/drawing/2014/main" val="434241827"/>
                      </a:ext>
                    </a:extLst>
                  </a:tr>
                  <a:tr h="287079">
                    <a:tc>
                      <a:txBody>
                        <a:bodyPr/>
                        <a:lstStyle/>
                        <a:p>
                          <a:endParaRPr lang="en-US"/>
                        </a:p>
                      </a:txBody>
                      <a:tcPr marL="121921" marR="121921" marT="0" marB="0">
                        <a:lnL w="12700" cmpd="sng">
                          <a:noFill/>
                        </a:lnL>
                        <a:lnB w="12700" cmpd="sng">
                          <a:noFill/>
                        </a:lnB>
                        <a:blipFill>
                          <a:blip r:embed="rId5"/>
                          <a:stretch>
                            <a:fillRect t="-100000" r="-103093" b="-4348"/>
                          </a:stretch>
                        </a:blipFill>
                      </a:tcPr>
                    </a:tc>
                    <a:tc>
                      <a:txBody>
                        <a:bodyPr/>
                        <a:lstStyle/>
                        <a:p>
                          <a:pPr algn="ctr"/>
                          <a:endParaRPr lang="en-US" sz="1300" dirty="0"/>
                        </a:p>
                      </a:txBody>
                      <a:tcPr marL="121921" marR="121921" marT="0" marB="0">
                        <a:lnR w="12700" cmpd="sng">
                          <a:noFill/>
                        </a:lnR>
                        <a:lnB w="12700" cmpd="sng">
                          <a:noFill/>
                        </a:lnB>
                        <a:solidFill>
                          <a:srgbClr val="FFBFBF">
                            <a:alpha val="20000"/>
                          </a:srgbClr>
                        </a:solidFill>
                      </a:tcPr>
                    </a:tc>
                    <a:extLst>
                      <a:ext uri="{0D108BD9-81ED-4DB2-BD59-A6C34878D82A}">
                        <a16:rowId xmlns:a16="http://schemas.microsoft.com/office/drawing/2014/main" val="879152306"/>
                      </a:ext>
                    </a:extLst>
                  </a:tr>
                </a:tbl>
              </a:graphicData>
            </a:graphic>
          </p:graphicFrame>
        </mc:Fallback>
      </mc:AlternateContent>
      <p:grpSp>
        <p:nvGrpSpPr>
          <p:cNvPr id="536" name="Group 535">
            <a:extLst>
              <a:ext uri="{FF2B5EF4-FFF2-40B4-BE49-F238E27FC236}">
                <a16:creationId xmlns:a16="http://schemas.microsoft.com/office/drawing/2014/main" id="{2560DD54-9826-2C47-AB02-2D240A0B9D80}"/>
              </a:ext>
            </a:extLst>
          </p:cNvPr>
          <p:cNvGrpSpPr/>
          <p:nvPr/>
        </p:nvGrpSpPr>
        <p:grpSpPr>
          <a:xfrm>
            <a:off x="6427968" y="1254721"/>
            <a:ext cx="2581861" cy="876925"/>
            <a:chOff x="6398771" y="1855706"/>
            <a:chExt cx="2581861" cy="876925"/>
          </a:xfrm>
        </p:grpSpPr>
        <p:grpSp>
          <p:nvGrpSpPr>
            <p:cNvPr id="411" name="Group 410">
              <a:extLst>
                <a:ext uri="{FF2B5EF4-FFF2-40B4-BE49-F238E27FC236}">
                  <a16:creationId xmlns:a16="http://schemas.microsoft.com/office/drawing/2014/main" id="{FF418A7D-059D-6D42-81F6-DBE7E7D21647}"/>
                </a:ext>
              </a:extLst>
            </p:cNvPr>
            <p:cNvGrpSpPr/>
            <p:nvPr/>
          </p:nvGrpSpPr>
          <p:grpSpPr>
            <a:xfrm>
              <a:off x="7799060" y="2499642"/>
              <a:ext cx="981071" cy="194415"/>
              <a:chOff x="8915995" y="2957417"/>
              <a:chExt cx="981071" cy="194415"/>
            </a:xfrm>
          </p:grpSpPr>
          <p:sp>
            <p:nvSpPr>
              <p:cNvPr id="318" name="Rectangle 317">
                <a:extLst>
                  <a:ext uri="{FF2B5EF4-FFF2-40B4-BE49-F238E27FC236}">
                    <a16:creationId xmlns:a16="http://schemas.microsoft.com/office/drawing/2014/main" id="{C992AC50-DC13-E74F-88D1-7802744C36A9}"/>
                  </a:ext>
                </a:extLst>
              </p:cNvPr>
              <p:cNvSpPr/>
              <p:nvPr/>
            </p:nvSpPr>
            <p:spPr>
              <a:xfrm>
                <a:off x="8915995" y="2960414"/>
                <a:ext cx="193681" cy="18177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19" name="Rectangle 318">
                <a:extLst>
                  <a:ext uri="{FF2B5EF4-FFF2-40B4-BE49-F238E27FC236}">
                    <a16:creationId xmlns:a16="http://schemas.microsoft.com/office/drawing/2014/main" id="{D80906D0-E127-714F-9EEF-4E0EBC42F894}"/>
                  </a:ext>
                </a:extLst>
              </p:cNvPr>
              <p:cNvSpPr/>
              <p:nvPr/>
            </p:nvSpPr>
            <p:spPr>
              <a:xfrm>
                <a:off x="9115367" y="2960414"/>
                <a:ext cx="193681" cy="181779"/>
              </a:xfrm>
              <a:prstGeom prst="rect">
                <a:avLst/>
              </a:prstGeom>
              <a:solidFill>
                <a:srgbClr val="FFF5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0" name="Rectangle 319">
                <a:extLst>
                  <a:ext uri="{FF2B5EF4-FFF2-40B4-BE49-F238E27FC236}">
                    <a16:creationId xmlns:a16="http://schemas.microsoft.com/office/drawing/2014/main" id="{E73B4CC9-DBE2-9A44-A34E-CCAD535F3A01}"/>
                  </a:ext>
                </a:extLst>
              </p:cNvPr>
              <p:cNvSpPr/>
              <p:nvPr/>
            </p:nvSpPr>
            <p:spPr>
              <a:xfrm>
                <a:off x="9302399" y="2958834"/>
                <a:ext cx="193681" cy="181779"/>
              </a:xfrm>
              <a:prstGeom prst="rect">
                <a:avLst/>
              </a:prstGeom>
              <a:solidFill>
                <a:srgbClr val="CCD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1" name="Rectangle 320">
                <a:extLst>
                  <a:ext uri="{FF2B5EF4-FFF2-40B4-BE49-F238E27FC236}">
                    <a16:creationId xmlns:a16="http://schemas.microsoft.com/office/drawing/2014/main" id="{FD7D0DC0-81B9-D944-BADC-40C28F06EC59}"/>
                  </a:ext>
                </a:extLst>
              </p:cNvPr>
              <p:cNvSpPr/>
              <p:nvPr/>
            </p:nvSpPr>
            <p:spPr>
              <a:xfrm>
                <a:off x="9498287" y="2957417"/>
                <a:ext cx="193681" cy="181779"/>
              </a:xfrm>
              <a:prstGeom prst="rect">
                <a:avLst/>
              </a:prstGeom>
              <a:solidFill>
                <a:srgbClr val="A8D4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2" name="Rectangle 321">
                <a:extLst>
                  <a:ext uri="{FF2B5EF4-FFF2-40B4-BE49-F238E27FC236}">
                    <a16:creationId xmlns:a16="http://schemas.microsoft.com/office/drawing/2014/main" id="{2BB41B32-4625-3E4E-879F-E44646621104}"/>
                  </a:ext>
                </a:extLst>
              </p:cNvPr>
              <p:cNvSpPr/>
              <p:nvPr/>
            </p:nvSpPr>
            <p:spPr>
              <a:xfrm>
                <a:off x="9695138" y="2958836"/>
                <a:ext cx="193681" cy="18177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3" name="Rectangle 322">
                <a:extLst>
                  <a:ext uri="{FF2B5EF4-FFF2-40B4-BE49-F238E27FC236}">
                    <a16:creationId xmlns:a16="http://schemas.microsoft.com/office/drawing/2014/main" id="{B16A6573-C63A-604E-BCF7-11033B6B437F}"/>
                  </a:ext>
                </a:extLst>
              </p:cNvPr>
              <p:cNvSpPr/>
              <p:nvPr/>
            </p:nvSpPr>
            <p:spPr>
              <a:xfrm>
                <a:off x="8924556" y="2970053"/>
                <a:ext cx="972510" cy="1817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sp>
          <p:nvSpPr>
            <p:cNvPr id="324" name="Alternate Process 323">
              <a:extLst>
                <a:ext uri="{FF2B5EF4-FFF2-40B4-BE49-F238E27FC236}">
                  <a16:creationId xmlns:a16="http://schemas.microsoft.com/office/drawing/2014/main" id="{38133FEE-43AB-C44A-8F12-40B52477EF96}"/>
                </a:ext>
              </a:extLst>
            </p:cNvPr>
            <p:cNvSpPr/>
            <p:nvPr/>
          </p:nvSpPr>
          <p:spPr>
            <a:xfrm>
              <a:off x="6413697" y="2171484"/>
              <a:ext cx="2507323" cy="561147"/>
            </a:xfrm>
            <a:prstGeom prst="flowChartAlternateProcess">
              <a:avLst/>
            </a:prstGeom>
            <a:noFill/>
            <a:ln w="25400">
              <a:solidFill>
                <a:schemeClr val="tx1"/>
              </a:solid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348" b="1"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rPr>
              </a:br>
              <a:endParaRPr kumimoji="0" lang="en-US" sz="1348" b="1"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25" name="Rectangle 324">
                  <a:extLst>
                    <a:ext uri="{FF2B5EF4-FFF2-40B4-BE49-F238E27FC236}">
                      <a16:creationId xmlns:a16="http://schemas.microsoft.com/office/drawing/2014/main" id="{CDDEC419-1959-D94D-A13C-5010ED3DF0FC}"/>
                    </a:ext>
                  </a:extLst>
                </p:cNvPr>
                <p:cNvSpPr/>
                <p:nvPr/>
              </p:nvSpPr>
              <p:spPr>
                <a:xfrm>
                  <a:off x="6398771" y="1855706"/>
                  <a:ext cx="25818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New SIMDRAM </a:t>
                  </a:r>
                  <a14:m>
                    <m:oMath xmlns:m="http://schemas.openxmlformats.org/officeDocument/2006/math">
                      <m:r>
                        <a:rPr kumimoji="0" lang="en-US" sz="1600" b="0" i="1" u="none" strike="noStrike" kern="1200" cap="none" spc="0" normalizeH="0" baseline="0" noProof="0">
                          <a:ln>
                            <a:noFill/>
                          </a:ln>
                          <a:solidFill>
                            <a:srgbClr val="2E5597"/>
                          </a:solidFill>
                          <a:effectLst/>
                          <a:uLnTx/>
                          <a:uFillTx/>
                          <a:latin typeface="Cambria Math" panose="02040503050406030204" pitchFamily="18" charset="0"/>
                          <a:ea typeface="Cambria Math" panose="02040503050406030204" pitchFamily="18" charset="0"/>
                        </a:rPr>
                        <m:t>𝜇</m:t>
                      </m:r>
                    </m:oMath>
                  </a14:m>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Program</a:t>
                  </a:r>
                </a:p>
              </p:txBody>
            </p:sp>
          </mc:Choice>
          <mc:Fallback xmlns="">
            <p:sp>
              <p:nvSpPr>
                <p:cNvPr id="325" name="Rectangle 324">
                  <a:extLst>
                    <a:ext uri="{FF2B5EF4-FFF2-40B4-BE49-F238E27FC236}">
                      <a16:creationId xmlns:a16="http://schemas.microsoft.com/office/drawing/2014/main" id="{CDDEC419-1959-D94D-A13C-5010ED3DF0FC}"/>
                    </a:ext>
                  </a:extLst>
                </p:cNvPr>
                <p:cNvSpPr>
                  <a:spLocks noRot="1" noChangeAspect="1" noMove="1" noResize="1" noEditPoints="1" noAdjustHandles="1" noChangeArrowheads="1" noChangeShapeType="1" noTextEdit="1"/>
                </p:cNvSpPr>
                <p:nvPr/>
              </p:nvSpPr>
              <p:spPr>
                <a:xfrm>
                  <a:off x="6398771" y="1855706"/>
                  <a:ext cx="2581861" cy="338554"/>
                </a:xfrm>
                <a:prstGeom prst="rect">
                  <a:avLst/>
                </a:prstGeom>
                <a:blipFill>
                  <a:blip r:embed="rId6"/>
                  <a:stretch>
                    <a:fillRect t="-3571" b="-214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10" name="Rectangle 509">
                <a:extLst>
                  <a:ext uri="{FF2B5EF4-FFF2-40B4-BE49-F238E27FC236}">
                    <a16:creationId xmlns:a16="http://schemas.microsoft.com/office/drawing/2014/main" id="{9C6CE501-A4E7-5B41-86A1-C530B64A3437}"/>
                  </a:ext>
                </a:extLst>
              </p:cNvPr>
              <p:cNvSpPr/>
              <p:nvPr/>
            </p:nvSpPr>
            <p:spPr>
              <a:xfrm>
                <a:off x="5062752" y="5549825"/>
                <a:ext cx="155968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6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𝜇</m:t>
                    </m:r>
                  </m:oMath>
                </a14:m>
                <a:r>
                  <a:rPr kumimoji="0" lang="en-US" sz="16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Program</a:t>
                </a:r>
              </a:p>
            </p:txBody>
          </p:sp>
        </mc:Choice>
        <mc:Fallback xmlns="">
          <p:sp>
            <p:nvSpPr>
              <p:cNvPr id="510" name="Rectangle 509">
                <a:extLst>
                  <a:ext uri="{FF2B5EF4-FFF2-40B4-BE49-F238E27FC236}">
                    <a16:creationId xmlns:a16="http://schemas.microsoft.com/office/drawing/2014/main" id="{9C6CE501-A4E7-5B41-86A1-C530B64A3437}"/>
                  </a:ext>
                </a:extLst>
              </p:cNvPr>
              <p:cNvSpPr>
                <a:spLocks noRot="1" noChangeAspect="1" noMove="1" noResize="1" noEditPoints="1" noAdjustHandles="1" noChangeArrowheads="1" noChangeShapeType="1" noTextEdit="1"/>
              </p:cNvSpPr>
              <p:nvPr/>
            </p:nvSpPr>
            <p:spPr>
              <a:xfrm>
                <a:off x="5062752" y="5549825"/>
                <a:ext cx="1559686" cy="338554"/>
              </a:xfrm>
              <a:prstGeom prst="rect">
                <a:avLst/>
              </a:prstGeom>
              <a:blipFill>
                <a:blip r:embed="rId7"/>
                <a:stretch>
                  <a:fillRect t="-3571" b="-25000"/>
                </a:stretch>
              </a:blipFill>
            </p:spPr>
            <p:txBody>
              <a:bodyPr/>
              <a:lstStyle/>
              <a:p>
                <a:r>
                  <a:rPr lang="en-US">
                    <a:noFill/>
                  </a:rPr>
                  <a:t> </a:t>
                </a:r>
              </a:p>
            </p:txBody>
          </p:sp>
        </mc:Fallback>
      </mc:AlternateContent>
      <p:sp>
        <p:nvSpPr>
          <p:cNvPr id="165" name="Rectangle 164">
            <a:extLst>
              <a:ext uri="{FF2B5EF4-FFF2-40B4-BE49-F238E27FC236}">
                <a16:creationId xmlns:a16="http://schemas.microsoft.com/office/drawing/2014/main" id="{DD2E98AA-DF45-D64A-B53A-3F3B2469163E}"/>
              </a:ext>
            </a:extLst>
          </p:cNvPr>
          <p:cNvSpPr/>
          <p:nvPr/>
        </p:nvSpPr>
        <p:spPr>
          <a:xfrm>
            <a:off x="0" y="3715028"/>
            <a:ext cx="9144000" cy="260206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59" name="Slide Number Placeholder 3">
            <a:extLst>
              <a:ext uri="{FF2B5EF4-FFF2-40B4-BE49-F238E27FC236}">
                <a16:creationId xmlns:a16="http://schemas.microsoft.com/office/drawing/2014/main" id="{A9CBBECF-5E1A-C749-96EA-B5F9424AFE63}"/>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44</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58115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68DD-EA82-D94D-9067-B51AF57C613B}"/>
              </a:ext>
            </a:extLst>
          </p:cNvPr>
          <p:cNvSpPr>
            <a:spLocks noGrp="1"/>
          </p:cNvSpPr>
          <p:nvPr>
            <p:ph type="title"/>
          </p:nvPr>
        </p:nvSpPr>
        <p:spPr/>
        <p:txBody>
          <a:bodyPr/>
          <a:lstStyle/>
          <a:p>
            <a:r>
              <a:rPr lang="en-US" dirty="0">
                <a:latin typeface="Cambria" panose="02040503050406030204" pitchFamily="18" charset="0"/>
              </a:rPr>
              <a:t>Step 2: µProgram Generation</a:t>
            </a:r>
            <a:endParaRPr lang="en-US" sz="4000" b="1" dirty="0">
              <a:latin typeface="Cambria" panose="02040503050406030204" pitchFamily="18" charset="0"/>
            </a:endParaRPr>
          </a:p>
        </p:txBody>
      </p:sp>
      <p:sp>
        <p:nvSpPr>
          <p:cNvPr id="3" name="Content Placeholder 2">
            <a:extLst>
              <a:ext uri="{FF2B5EF4-FFF2-40B4-BE49-F238E27FC236}">
                <a16:creationId xmlns:a16="http://schemas.microsoft.com/office/drawing/2014/main" id="{2AA24493-947D-A44B-BC44-FBF7C8449BCF}"/>
              </a:ext>
            </a:extLst>
          </p:cNvPr>
          <p:cNvSpPr>
            <a:spLocks noGrp="1"/>
          </p:cNvSpPr>
          <p:nvPr>
            <p:ph idx="1"/>
          </p:nvPr>
        </p:nvSpPr>
        <p:spPr>
          <a:xfrm>
            <a:off x="28068" y="1138920"/>
            <a:ext cx="9144000" cy="5318753"/>
          </a:xfrm>
        </p:spPr>
        <p:txBody>
          <a:bodyPr/>
          <a:lstStyle/>
          <a:p>
            <a:r>
              <a:rPr lang="en-US" b="1" dirty="0">
                <a:solidFill>
                  <a:srgbClr val="C00000"/>
                </a:solidFill>
                <a:latin typeface="Cambria" panose="02040503050406030204" pitchFamily="18" charset="0"/>
              </a:rPr>
              <a:t>µProgram: </a:t>
            </a:r>
            <a:r>
              <a:rPr lang="en-US" dirty="0">
                <a:latin typeface="Cambria" panose="02040503050406030204" pitchFamily="18" charset="0"/>
              </a:rPr>
              <a:t>A series of </a:t>
            </a:r>
            <a:r>
              <a:rPr lang="en-US" dirty="0">
                <a:solidFill>
                  <a:schemeClr val="accent5"/>
                </a:solidFill>
                <a:latin typeface="Cambria" panose="02040503050406030204" pitchFamily="18" charset="0"/>
              </a:rPr>
              <a:t>microarchitectural operations </a:t>
            </a:r>
            <a:r>
              <a:rPr lang="en-US" dirty="0">
                <a:latin typeface="Cambria" panose="02040503050406030204" pitchFamily="18" charset="0"/>
              </a:rPr>
              <a:t>(e.g., ACT/PRE) that SIMDRAM uses to execute</a:t>
            </a:r>
            <a:r>
              <a:rPr lang="en-US" dirty="0">
                <a:solidFill>
                  <a:schemeClr val="accent6">
                    <a:lumMod val="75000"/>
                  </a:schemeClr>
                </a:solidFill>
                <a:latin typeface="Cambria" panose="02040503050406030204" pitchFamily="18" charset="0"/>
              </a:rPr>
              <a:t> SIMDRAM operation in DRAM</a:t>
            </a:r>
          </a:p>
          <a:p>
            <a:pPr marL="0" indent="0">
              <a:buNone/>
            </a:pPr>
            <a:endParaRPr lang="en-US" dirty="0"/>
          </a:p>
          <a:p>
            <a:r>
              <a:rPr lang="en-US" b="1" dirty="0">
                <a:solidFill>
                  <a:schemeClr val="accent1">
                    <a:lumMod val="75000"/>
                  </a:schemeClr>
                </a:solidFill>
              </a:rPr>
              <a:t>Goal of Step 2</a:t>
            </a:r>
            <a:r>
              <a:rPr lang="en-US" dirty="0">
                <a:solidFill>
                  <a:schemeClr val="accent5"/>
                </a:solidFill>
              </a:rPr>
              <a:t>: </a:t>
            </a:r>
            <a:r>
              <a:rPr lang="en-US" dirty="0"/>
              <a:t>To</a:t>
            </a:r>
            <a:r>
              <a:rPr lang="en-US" dirty="0">
                <a:solidFill>
                  <a:schemeClr val="accent5"/>
                </a:solidFill>
              </a:rPr>
              <a:t> </a:t>
            </a:r>
            <a:r>
              <a:rPr lang="en-US" dirty="0"/>
              <a:t>generate</a:t>
            </a:r>
            <a:r>
              <a:rPr lang="en-US" dirty="0">
                <a:solidFill>
                  <a:schemeClr val="accent2"/>
                </a:solidFill>
              </a:rPr>
              <a:t> </a:t>
            </a:r>
            <a:r>
              <a:rPr lang="en-US" dirty="0"/>
              <a:t>the</a:t>
            </a:r>
            <a:r>
              <a:rPr lang="en-US" dirty="0">
                <a:solidFill>
                  <a:schemeClr val="accent2"/>
                </a:solidFill>
              </a:rPr>
              <a:t> µProgram </a:t>
            </a:r>
            <a:r>
              <a:rPr lang="en-US" dirty="0"/>
              <a:t>that </a:t>
            </a:r>
            <a:r>
              <a:rPr lang="en-US" dirty="0">
                <a:solidFill>
                  <a:schemeClr val="accent6">
                    <a:lumMod val="75000"/>
                  </a:schemeClr>
                </a:solidFill>
              </a:rPr>
              <a:t>executes</a:t>
            </a:r>
            <a:r>
              <a:rPr lang="en-US" dirty="0"/>
              <a:t> the desired SIMDRAM operation </a:t>
            </a:r>
            <a:r>
              <a:rPr lang="en-US" dirty="0">
                <a:solidFill>
                  <a:schemeClr val="accent6">
                    <a:lumMod val="75000"/>
                  </a:schemeClr>
                </a:solidFill>
              </a:rPr>
              <a:t>in DRAM </a:t>
            </a:r>
            <a:br>
              <a:rPr lang="en-US" sz="3200" dirty="0">
                <a:latin typeface="Cambria" panose="02040503050406030204" pitchFamily="18" charset="0"/>
              </a:rPr>
            </a:br>
            <a:endParaRPr lang="en-US" sz="3200" dirty="0">
              <a:latin typeface="Cambria" panose="02040503050406030204" pitchFamily="18" charset="0"/>
            </a:endParaRPr>
          </a:p>
        </p:txBody>
      </p:sp>
      <p:sp>
        <p:nvSpPr>
          <p:cNvPr id="316" name="Oval 315">
            <a:extLst>
              <a:ext uri="{FF2B5EF4-FFF2-40B4-BE49-F238E27FC236}">
                <a16:creationId xmlns:a16="http://schemas.microsoft.com/office/drawing/2014/main" id="{6770D35C-7264-0049-95CD-58D4DDF3EDED}"/>
              </a:ext>
            </a:extLst>
          </p:cNvPr>
          <p:cNvSpPr/>
          <p:nvPr/>
        </p:nvSpPr>
        <p:spPr>
          <a:xfrm flipH="1">
            <a:off x="11015591" y="2382396"/>
            <a:ext cx="143179" cy="8636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61" name="Content Placeholder 2">
            <a:extLst>
              <a:ext uri="{FF2B5EF4-FFF2-40B4-BE49-F238E27FC236}">
                <a16:creationId xmlns:a16="http://schemas.microsoft.com/office/drawing/2014/main" id="{DA4830E2-6739-E546-8253-0329049E56B5}"/>
              </a:ext>
            </a:extLst>
          </p:cNvPr>
          <p:cNvSpPr txBox="1">
            <a:spLocks/>
          </p:cNvSpPr>
          <p:nvPr/>
        </p:nvSpPr>
        <p:spPr>
          <a:xfrm>
            <a:off x="28068" y="1641061"/>
            <a:ext cx="8987622" cy="2157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p:txBody>
      </p:sp>
      <p:sp>
        <p:nvSpPr>
          <p:cNvPr id="162" name="Rectangle 161">
            <a:extLst>
              <a:ext uri="{FF2B5EF4-FFF2-40B4-BE49-F238E27FC236}">
                <a16:creationId xmlns:a16="http://schemas.microsoft.com/office/drawing/2014/main" id="{9D36B9B6-CBF0-8343-87AA-E9C15780A282}"/>
              </a:ext>
            </a:extLst>
          </p:cNvPr>
          <p:cNvSpPr/>
          <p:nvPr/>
        </p:nvSpPr>
        <p:spPr>
          <a:xfrm>
            <a:off x="759417" y="4454417"/>
            <a:ext cx="7625166" cy="461665"/>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prstClr val="white"/>
                </a:solidFill>
                <a:effectLst/>
                <a:uLnTx/>
                <a:uFillTx/>
                <a:latin typeface="Cambria" panose="02040503050406030204" pitchFamily="18" charset="0"/>
              </a:rPr>
              <a:t>Task 1: </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rPr>
              <a:t>Allocate DRAM rows to the operands</a:t>
            </a:r>
          </a:p>
        </p:txBody>
      </p:sp>
      <p:sp>
        <p:nvSpPr>
          <p:cNvPr id="163" name="Rectangle 162">
            <a:extLst>
              <a:ext uri="{FF2B5EF4-FFF2-40B4-BE49-F238E27FC236}">
                <a16:creationId xmlns:a16="http://schemas.microsoft.com/office/drawing/2014/main" id="{D8E4EE7E-96B1-6A46-BC6A-3D2ED53C797E}"/>
              </a:ext>
            </a:extLst>
          </p:cNvPr>
          <p:cNvSpPr/>
          <p:nvPr/>
        </p:nvSpPr>
        <p:spPr>
          <a:xfrm>
            <a:off x="759417" y="5147266"/>
            <a:ext cx="7625166" cy="461665"/>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prstClr val="white"/>
                </a:solidFill>
                <a:effectLst/>
                <a:uLnTx/>
                <a:uFillTx/>
                <a:latin typeface="Cambria" panose="02040503050406030204" pitchFamily="18" charset="0"/>
              </a:rPr>
              <a:t>Task 2: </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rPr>
              <a:t>Generate µProgram</a:t>
            </a:r>
          </a:p>
        </p:txBody>
      </p:sp>
      <p:sp>
        <p:nvSpPr>
          <p:cNvPr id="9" name="Slide Number Placeholder 3">
            <a:extLst>
              <a:ext uri="{FF2B5EF4-FFF2-40B4-BE49-F238E27FC236}">
                <a16:creationId xmlns:a16="http://schemas.microsoft.com/office/drawing/2014/main" id="{CFD66293-731A-B748-8027-BFDF87BBD01F}"/>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45</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5413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68DD-EA82-D94D-9067-B51AF57C613B}"/>
              </a:ext>
            </a:extLst>
          </p:cNvPr>
          <p:cNvSpPr>
            <a:spLocks noGrp="1"/>
          </p:cNvSpPr>
          <p:nvPr>
            <p:ph type="title"/>
          </p:nvPr>
        </p:nvSpPr>
        <p:spPr/>
        <p:txBody>
          <a:bodyPr/>
          <a:lstStyle/>
          <a:p>
            <a:r>
              <a:rPr lang="en-US" dirty="0">
                <a:latin typeface="Cambria" panose="02040503050406030204" pitchFamily="18" charset="0"/>
              </a:rPr>
              <a:t>Step 2: µProgram Generation</a:t>
            </a:r>
            <a:endParaRPr lang="en-US" sz="4000" b="1" dirty="0">
              <a:latin typeface="Cambria" panose="02040503050406030204" pitchFamily="18" charset="0"/>
            </a:endParaRPr>
          </a:p>
        </p:txBody>
      </p:sp>
      <p:sp>
        <p:nvSpPr>
          <p:cNvPr id="3" name="Content Placeholder 2">
            <a:extLst>
              <a:ext uri="{FF2B5EF4-FFF2-40B4-BE49-F238E27FC236}">
                <a16:creationId xmlns:a16="http://schemas.microsoft.com/office/drawing/2014/main" id="{2AA24493-947D-A44B-BC44-FBF7C8449BCF}"/>
              </a:ext>
            </a:extLst>
          </p:cNvPr>
          <p:cNvSpPr>
            <a:spLocks noGrp="1"/>
          </p:cNvSpPr>
          <p:nvPr>
            <p:ph idx="1"/>
          </p:nvPr>
        </p:nvSpPr>
        <p:spPr>
          <a:xfrm>
            <a:off x="28068" y="1138920"/>
            <a:ext cx="9144000" cy="5318753"/>
          </a:xfrm>
        </p:spPr>
        <p:txBody>
          <a:bodyPr/>
          <a:lstStyle/>
          <a:p>
            <a:r>
              <a:rPr lang="en-US" b="1" dirty="0">
                <a:solidFill>
                  <a:srgbClr val="C00000"/>
                </a:solidFill>
                <a:latin typeface="Cambria" panose="02040503050406030204" pitchFamily="18" charset="0"/>
              </a:rPr>
              <a:t>µProgram: </a:t>
            </a:r>
            <a:r>
              <a:rPr lang="en-US" dirty="0">
                <a:latin typeface="Cambria" panose="02040503050406030204" pitchFamily="18" charset="0"/>
              </a:rPr>
              <a:t>A series of </a:t>
            </a:r>
            <a:r>
              <a:rPr lang="en-US" dirty="0">
                <a:solidFill>
                  <a:schemeClr val="accent5"/>
                </a:solidFill>
                <a:latin typeface="Cambria" panose="02040503050406030204" pitchFamily="18" charset="0"/>
              </a:rPr>
              <a:t>microarchitectural operations </a:t>
            </a:r>
            <a:r>
              <a:rPr lang="en-US" dirty="0">
                <a:latin typeface="Cambria" panose="02040503050406030204" pitchFamily="18" charset="0"/>
              </a:rPr>
              <a:t>(e.g., ACT/PRE) that SIMDRAM uses to execute</a:t>
            </a:r>
            <a:r>
              <a:rPr lang="en-US" dirty="0">
                <a:solidFill>
                  <a:schemeClr val="accent6">
                    <a:lumMod val="75000"/>
                  </a:schemeClr>
                </a:solidFill>
                <a:latin typeface="Cambria" panose="02040503050406030204" pitchFamily="18" charset="0"/>
              </a:rPr>
              <a:t> SIMDRAM operation in DRAM</a:t>
            </a:r>
          </a:p>
          <a:p>
            <a:pPr marL="0" indent="0">
              <a:buNone/>
            </a:pPr>
            <a:endParaRPr lang="en-US" dirty="0"/>
          </a:p>
          <a:p>
            <a:r>
              <a:rPr lang="en-US" b="1" dirty="0">
                <a:solidFill>
                  <a:schemeClr val="accent1">
                    <a:lumMod val="75000"/>
                  </a:schemeClr>
                </a:solidFill>
              </a:rPr>
              <a:t>Goal of Step 2</a:t>
            </a:r>
            <a:r>
              <a:rPr lang="en-US" dirty="0">
                <a:solidFill>
                  <a:schemeClr val="accent5"/>
                </a:solidFill>
              </a:rPr>
              <a:t>: </a:t>
            </a:r>
            <a:r>
              <a:rPr lang="en-US" dirty="0"/>
              <a:t>To</a:t>
            </a:r>
            <a:r>
              <a:rPr lang="en-US" dirty="0">
                <a:solidFill>
                  <a:schemeClr val="accent5"/>
                </a:solidFill>
              </a:rPr>
              <a:t> </a:t>
            </a:r>
            <a:r>
              <a:rPr lang="en-US" dirty="0"/>
              <a:t>generate</a:t>
            </a:r>
            <a:r>
              <a:rPr lang="en-US" dirty="0">
                <a:solidFill>
                  <a:schemeClr val="accent2"/>
                </a:solidFill>
              </a:rPr>
              <a:t> </a:t>
            </a:r>
            <a:r>
              <a:rPr lang="en-US" dirty="0"/>
              <a:t>the</a:t>
            </a:r>
            <a:r>
              <a:rPr lang="en-US" dirty="0">
                <a:solidFill>
                  <a:schemeClr val="accent2"/>
                </a:solidFill>
              </a:rPr>
              <a:t> µProgram </a:t>
            </a:r>
            <a:r>
              <a:rPr lang="en-US" dirty="0"/>
              <a:t>that executes the desired SIMDRAM operation in DRAM </a:t>
            </a:r>
            <a:br>
              <a:rPr lang="en-US" sz="3200" dirty="0">
                <a:latin typeface="Cambria" panose="02040503050406030204" pitchFamily="18" charset="0"/>
              </a:rPr>
            </a:br>
            <a:endParaRPr lang="en-US" sz="3200" dirty="0">
              <a:latin typeface="Cambria" panose="02040503050406030204" pitchFamily="18" charset="0"/>
            </a:endParaRPr>
          </a:p>
        </p:txBody>
      </p:sp>
      <p:sp>
        <p:nvSpPr>
          <p:cNvPr id="316" name="Oval 315">
            <a:extLst>
              <a:ext uri="{FF2B5EF4-FFF2-40B4-BE49-F238E27FC236}">
                <a16:creationId xmlns:a16="http://schemas.microsoft.com/office/drawing/2014/main" id="{6770D35C-7264-0049-95CD-58D4DDF3EDED}"/>
              </a:ext>
            </a:extLst>
          </p:cNvPr>
          <p:cNvSpPr/>
          <p:nvPr/>
        </p:nvSpPr>
        <p:spPr>
          <a:xfrm flipH="1">
            <a:off x="11015591" y="2382396"/>
            <a:ext cx="143179" cy="8636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61" name="Content Placeholder 2">
            <a:extLst>
              <a:ext uri="{FF2B5EF4-FFF2-40B4-BE49-F238E27FC236}">
                <a16:creationId xmlns:a16="http://schemas.microsoft.com/office/drawing/2014/main" id="{DA4830E2-6739-E546-8253-0329049E56B5}"/>
              </a:ext>
            </a:extLst>
          </p:cNvPr>
          <p:cNvSpPr txBox="1">
            <a:spLocks/>
          </p:cNvSpPr>
          <p:nvPr/>
        </p:nvSpPr>
        <p:spPr>
          <a:xfrm>
            <a:off x="28068" y="1641061"/>
            <a:ext cx="8987622" cy="2157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p:txBody>
      </p:sp>
      <p:sp>
        <p:nvSpPr>
          <p:cNvPr id="162" name="Rectangle 161">
            <a:extLst>
              <a:ext uri="{FF2B5EF4-FFF2-40B4-BE49-F238E27FC236}">
                <a16:creationId xmlns:a16="http://schemas.microsoft.com/office/drawing/2014/main" id="{9D36B9B6-CBF0-8343-87AA-E9C15780A282}"/>
              </a:ext>
            </a:extLst>
          </p:cNvPr>
          <p:cNvSpPr/>
          <p:nvPr/>
        </p:nvSpPr>
        <p:spPr>
          <a:xfrm>
            <a:off x="759417" y="4454417"/>
            <a:ext cx="7625166" cy="461665"/>
          </a:xfrm>
          <a:prstGeom prst="rect">
            <a:avLst/>
          </a:prstGeom>
          <a:solidFill>
            <a:schemeClr val="accent6">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prstClr val="white"/>
                </a:solidFill>
                <a:effectLst/>
                <a:uLnTx/>
                <a:uFillTx/>
                <a:latin typeface="Cambria" panose="02040503050406030204" pitchFamily="18" charset="0"/>
              </a:rPr>
              <a:t>Task 1: </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rPr>
              <a:t>Allocate DRAM rows to the operands</a:t>
            </a:r>
          </a:p>
        </p:txBody>
      </p:sp>
      <p:sp>
        <p:nvSpPr>
          <p:cNvPr id="163" name="Rectangle 162">
            <a:extLst>
              <a:ext uri="{FF2B5EF4-FFF2-40B4-BE49-F238E27FC236}">
                <a16:creationId xmlns:a16="http://schemas.microsoft.com/office/drawing/2014/main" id="{D8E4EE7E-96B1-6A46-BC6A-3D2ED53C797E}"/>
              </a:ext>
            </a:extLst>
          </p:cNvPr>
          <p:cNvSpPr/>
          <p:nvPr/>
        </p:nvSpPr>
        <p:spPr>
          <a:xfrm>
            <a:off x="759417" y="5147266"/>
            <a:ext cx="7625166" cy="461665"/>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prstClr val="white"/>
                </a:solidFill>
                <a:effectLst/>
                <a:uLnTx/>
                <a:uFillTx/>
                <a:latin typeface="Cambria" panose="02040503050406030204" pitchFamily="18" charset="0"/>
              </a:rPr>
              <a:t>Task 2: </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rPr>
              <a:t>Generate µProgram</a:t>
            </a:r>
          </a:p>
        </p:txBody>
      </p:sp>
      <p:sp>
        <p:nvSpPr>
          <p:cNvPr id="9" name="Slide Number Placeholder 3">
            <a:extLst>
              <a:ext uri="{FF2B5EF4-FFF2-40B4-BE49-F238E27FC236}">
                <a16:creationId xmlns:a16="http://schemas.microsoft.com/office/drawing/2014/main" id="{6C752781-2B54-D440-B2A3-983F31109EB7}"/>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46</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2930760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0BF4-DC0A-4E47-A67E-ACDE00BBBCF1}"/>
              </a:ext>
            </a:extLst>
          </p:cNvPr>
          <p:cNvSpPr>
            <a:spLocks noGrp="1"/>
          </p:cNvSpPr>
          <p:nvPr>
            <p:ph type="title"/>
          </p:nvPr>
        </p:nvSpPr>
        <p:spPr/>
        <p:txBody>
          <a:bodyPr/>
          <a:lstStyle/>
          <a:p>
            <a:r>
              <a:rPr lang="en-US" sz="3500" dirty="0">
                <a:latin typeface="Cambria" panose="02040503050406030204" pitchFamily="18" charset="0"/>
              </a:rPr>
              <a:t>Task 1: Allocating DRAM Rows to Operands</a:t>
            </a:r>
          </a:p>
        </p:txBody>
      </p:sp>
      <p:sp>
        <p:nvSpPr>
          <p:cNvPr id="238" name="Rectangle 237">
            <a:extLst>
              <a:ext uri="{FF2B5EF4-FFF2-40B4-BE49-F238E27FC236}">
                <a16:creationId xmlns:a16="http://schemas.microsoft.com/office/drawing/2014/main" id="{93DBE014-3D0B-2249-B9E6-B6A356643B88}"/>
              </a:ext>
            </a:extLst>
          </p:cNvPr>
          <p:cNvSpPr/>
          <p:nvPr/>
        </p:nvSpPr>
        <p:spPr>
          <a:xfrm>
            <a:off x="435601" y="1823509"/>
            <a:ext cx="5291667" cy="407246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26" name="Group 25">
            <a:extLst>
              <a:ext uri="{FF2B5EF4-FFF2-40B4-BE49-F238E27FC236}">
                <a16:creationId xmlns:a16="http://schemas.microsoft.com/office/drawing/2014/main" id="{2F9F760E-A91C-0346-BBFA-5402396A47F0}"/>
              </a:ext>
            </a:extLst>
          </p:cNvPr>
          <p:cNvGrpSpPr/>
          <p:nvPr/>
        </p:nvGrpSpPr>
        <p:grpSpPr>
          <a:xfrm>
            <a:off x="1058094" y="1913512"/>
            <a:ext cx="4533707" cy="3655264"/>
            <a:chOff x="2281260" y="1032035"/>
            <a:chExt cx="6157040" cy="4964082"/>
          </a:xfrm>
        </p:grpSpPr>
        <p:cxnSp>
          <p:nvCxnSpPr>
            <p:cNvPr id="212" name="Straight Connector 211">
              <a:extLst>
                <a:ext uri="{FF2B5EF4-FFF2-40B4-BE49-F238E27FC236}">
                  <a16:creationId xmlns:a16="http://schemas.microsoft.com/office/drawing/2014/main" id="{3FEDD033-8667-9345-8641-52AA10105C29}"/>
                </a:ext>
              </a:extLst>
            </p:cNvPr>
            <p:cNvCxnSpPr>
              <a:cxnSpLocks/>
              <a:endCxn id="57" idx="2"/>
            </p:cNvCxnSpPr>
            <p:nvPr/>
          </p:nvCxnSpPr>
          <p:spPr>
            <a:xfrm>
              <a:off x="2300777" y="2617132"/>
              <a:ext cx="5857907" cy="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22BD8909-86A8-0448-B757-9E65F0C49E60}"/>
                </a:ext>
              </a:extLst>
            </p:cNvPr>
            <p:cNvCxnSpPr>
              <a:cxnSpLocks/>
              <a:endCxn id="71" idx="2"/>
            </p:cNvCxnSpPr>
            <p:nvPr/>
          </p:nvCxnSpPr>
          <p:spPr>
            <a:xfrm>
              <a:off x="2291674" y="3027455"/>
              <a:ext cx="5862243" cy="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8FB0B19-2517-1E42-9841-5ACE0687D359}"/>
                </a:ext>
              </a:extLst>
            </p:cNvPr>
            <p:cNvCxnSpPr>
              <a:cxnSpLocks/>
              <a:endCxn id="99" idx="2"/>
            </p:cNvCxnSpPr>
            <p:nvPr/>
          </p:nvCxnSpPr>
          <p:spPr>
            <a:xfrm>
              <a:off x="2291674" y="3424850"/>
              <a:ext cx="5865070" cy="25343"/>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1FFFBC4-10CF-0349-B872-C57E5F8B4D09}"/>
                </a:ext>
              </a:extLst>
            </p:cNvPr>
            <p:cNvCxnSpPr>
              <a:cxnSpLocks/>
              <a:endCxn id="85" idx="2"/>
            </p:cNvCxnSpPr>
            <p:nvPr/>
          </p:nvCxnSpPr>
          <p:spPr>
            <a:xfrm>
              <a:off x="2300777" y="3858433"/>
              <a:ext cx="5858067" cy="32315"/>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56B447D-3092-A548-9AA3-AD0855A063C8}"/>
                </a:ext>
              </a:extLst>
            </p:cNvPr>
            <p:cNvCxnSpPr>
              <a:cxnSpLocks/>
              <a:endCxn id="211" idx="2"/>
            </p:cNvCxnSpPr>
            <p:nvPr/>
          </p:nvCxnSpPr>
          <p:spPr>
            <a:xfrm flipV="1">
              <a:off x="2300777" y="4381310"/>
              <a:ext cx="5857747" cy="594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026E027-6C75-2347-A837-F8E1DDD7A448}"/>
                </a:ext>
              </a:extLst>
            </p:cNvPr>
            <p:cNvCxnSpPr>
              <a:cxnSpLocks/>
              <a:endCxn id="196" idx="2"/>
            </p:cNvCxnSpPr>
            <p:nvPr/>
          </p:nvCxnSpPr>
          <p:spPr>
            <a:xfrm flipV="1">
              <a:off x="2300778" y="4791631"/>
              <a:ext cx="5852982" cy="10433"/>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61447AA-8A4B-BE48-8601-7C44DA444B98}"/>
                </a:ext>
              </a:extLst>
            </p:cNvPr>
            <p:cNvCxnSpPr>
              <a:cxnSpLocks/>
              <a:endCxn id="183" idx="2"/>
            </p:cNvCxnSpPr>
            <p:nvPr/>
          </p:nvCxnSpPr>
          <p:spPr>
            <a:xfrm>
              <a:off x="2300778" y="5212295"/>
              <a:ext cx="5855808" cy="207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63F9DDF-A644-794F-9453-CB3555E84EC0}"/>
                </a:ext>
              </a:extLst>
            </p:cNvPr>
            <p:cNvCxnSpPr>
              <a:cxnSpLocks/>
              <a:endCxn id="169" idx="2"/>
            </p:cNvCxnSpPr>
            <p:nvPr/>
          </p:nvCxnSpPr>
          <p:spPr>
            <a:xfrm flipV="1">
              <a:off x="2300778" y="5654925"/>
              <a:ext cx="5857909" cy="1519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02D60AC-0C0D-3840-B29B-06199C3147EA}"/>
                </a:ext>
              </a:extLst>
            </p:cNvPr>
            <p:cNvCxnSpPr>
              <a:cxnSpLocks/>
              <a:endCxn id="141" idx="6"/>
            </p:cNvCxnSpPr>
            <p:nvPr/>
          </p:nvCxnSpPr>
          <p:spPr>
            <a:xfrm>
              <a:off x="2291674" y="1288359"/>
              <a:ext cx="6133406" cy="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A6CE784-966C-2742-9D3A-41D9E7199D6B}"/>
                </a:ext>
              </a:extLst>
            </p:cNvPr>
            <p:cNvCxnSpPr>
              <a:cxnSpLocks/>
            </p:cNvCxnSpPr>
            <p:nvPr/>
          </p:nvCxnSpPr>
          <p:spPr>
            <a:xfrm flipV="1">
              <a:off x="2281260" y="1711098"/>
              <a:ext cx="6157040" cy="1141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7B48D07-75DA-0E4D-9ADF-2809547E8718}"/>
                </a:ext>
              </a:extLst>
            </p:cNvPr>
            <p:cNvCxnSpPr>
              <a:cxnSpLocks/>
              <a:endCxn id="113" idx="2"/>
            </p:cNvCxnSpPr>
            <p:nvPr/>
          </p:nvCxnSpPr>
          <p:spPr>
            <a:xfrm>
              <a:off x="2300777" y="2151653"/>
              <a:ext cx="5854915" cy="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7830CAE-3F88-024F-9FB4-89EB691F0E1D}"/>
                </a:ext>
              </a:extLst>
            </p:cNvPr>
            <p:cNvCxnSpPr>
              <a:cxnSpLocks/>
            </p:cNvCxnSpPr>
            <p:nvPr/>
          </p:nvCxnSpPr>
          <p:spPr>
            <a:xfrm>
              <a:off x="2500620" y="104331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771AB39-D3DD-2B4C-9C86-3DA5A87A6BE7}"/>
                </a:ext>
              </a:extLst>
            </p:cNvPr>
            <p:cNvCxnSpPr>
              <a:cxnSpLocks/>
            </p:cNvCxnSpPr>
            <p:nvPr/>
          </p:nvCxnSpPr>
          <p:spPr>
            <a:xfrm>
              <a:off x="2924447" y="104331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B40D114-0E43-D54D-8A9D-8F574DC66042}"/>
                </a:ext>
              </a:extLst>
            </p:cNvPr>
            <p:cNvCxnSpPr>
              <a:cxnSpLocks/>
            </p:cNvCxnSpPr>
            <p:nvPr/>
          </p:nvCxnSpPr>
          <p:spPr>
            <a:xfrm>
              <a:off x="3385602" y="104331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1330F78-E7F6-A247-9FEA-3B9DCA33654B}"/>
                </a:ext>
              </a:extLst>
            </p:cNvPr>
            <p:cNvCxnSpPr>
              <a:cxnSpLocks/>
            </p:cNvCxnSpPr>
            <p:nvPr/>
          </p:nvCxnSpPr>
          <p:spPr>
            <a:xfrm>
              <a:off x="3827013" y="1049233"/>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74FBD12-3CB2-B945-AB78-6E581792A11B}"/>
                </a:ext>
              </a:extLst>
            </p:cNvPr>
            <p:cNvCxnSpPr>
              <a:cxnSpLocks/>
            </p:cNvCxnSpPr>
            <p:nvPr/>
          </p:nvCxnSpPr>
          <p:spPr>
            <a:xfrm>
              <a:off x="4250840" y="1041829"/>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B73B8E16-45D0-A249-B8FC-918D32FBF630}"/>
                </a:ext>
              </a:extLst>
            </p:cNvPr>
            <p:cNvCxnSpPr>
              <a:cxnSpLocks/>
            </p:cNvCxnSpPr>
            <p:nvPr/>
          </p:nvCxnSpPr>
          <p:spPr>
            <a:xfrm>
              <a:off x="4711995" y="1040348"/>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951029F-DBD6-C343-948A-83940A8895CC}"/>
                </a:ext>
              </a:extLst>
            </p:cNvPr>
            <p:cNvCxnSpPr>
              <a:cxnSpLocks/>
            </p:cNvCxnSpPr>
            <p:nvPr/>
          </p:nvCxnSpPr>
          <p:spPr>
            <a:xfrm>
              <a:off x="5163702" y="1034997"/>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74CF78-E1ED-274E-B5CC-81486310ECE0}"/>
                </a:ext>
              </a:extLst>
            </p:cNvPr>
            <p:cNvCxnSpPr>
              <a:cxnSpLocks/>
            </p:cNvCxnSpPr>
            <p:nvPr/>
          </p:nvCxnSpPr>
          <p:spPr>
            <a:xfrm>
              <a:off x="5587529" y="1034997"/>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5C04DC8-6AA6-C641-BB04-3393D9B4C269}"/>
                </a:ext>
              </a:extLst>
            </p:cNvPr>
            <p:cNvCxnSpPr>
              <a:cxnSpLocks/>
            </p:cNvCxnSpPr>
            <p:nvPr/>
          </p:nvCxnSpPr>
          <p:spPr>
            <a:xfrm>
              <a:off x="6048684" y="1034997"/>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E99D7FB-9623-7840-B687-767CA7E946E1}"/>
                </a:ext>
              </a:extLst>
            </p:cNvPr>
            <p:cNvCxnSpPr>
              <a:cxnSpLocks/>
            </p:cNvCxnSpPr>
            <p:nvPr/>
          </p:nvCxnSpPr>
          <p:spPr>
            <a:xfrm>
              <a:off x="6490095" y="104092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D25F6EC-2737-D24F-8BDC-10867A88EBB3}"/>
                </a:ext>
              </a:extLst>
            </p:cNvPr>
            <p:cNvCxnSpPr>
              <a:cxnSpLocks/>
            </p:cNvCxnSpPr>
            <p:nvPr/>
          </p:nvCxnSpPr>
          <p:spPr>
            <a:xfrm>
              <a:off x="6913922" y="1033516"/>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2523A1E-83F1-C24B-9924-76C6D7CD6C84}"/>
                </a:ext>
              </a:extLst>
            </p:cNvPr>
            <p:cNvCxnSpPr>
              <a:cxnSpLocks/>
            </p:cNvCxnSpPr>
            <p:nvPr/>
          </p:nvCxnSpPr>
          <p:spPr>
            <a:xfrm>
              <a:off x="7375077" y="1032035"/>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5FF195CA-0E6A-1040-859C-084AAFA59B2C}"/>
                </a:ext>
              </a:extLst>
            </p:cNvPr>
            <p:cNvCxnSpPr>
              <a:cxnSpLocks/>
            </p:cNvCxnSpPr>
            <p:nvPr/>
          </p:nvCxnSpPr>
          <p:spPr>
            <a:xfrm>
              <a:off x="7833293" y="1038413"/>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A9A5D3C-827A-CD41-BA50-369A4CE8800B}"/>
                </a:ext>
              </a:extLst>
            </p:cNvPr>
            <p:cNvCxnSpPr>
              <a:cxnSpLocks/>
            </p:cNvCxnSpPr>
            <p:nvPr/>
          </p:nvCxnSpPr>
          <p:spPr>
            <a:xfrm>
              <a:off x="8294448" y="1036932"/>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85A1D56E-D35B-E74D-8082-85A4CB76C47A}"/>
              </a:ext>
            </a:extLst>
          </p:cNvPr>
          <p:cNvCxnSpPr>
            <a:cxnSpLocks/>
          </p:cNvCxnSpPr>
          <p:nvPr/>
        </p:nvCxnSpPr>
        <p:spPr>
          <a:xfrm>
            <a:off x="1072465" y="4991195"/>
            <a:ext cx="4518989" cy="7048"/>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4F41338-1AC0-2042-94A5-D873CDE86E20}"/>
              </a:ext>
            </a:extLst>
          </p:cNvPr>
          <p:cNvGrpSpPr/>
          <p:nvPr/>
        </p:nvGrpSpPr>
        <p:grpSpPr>
          <a:xfrm>
            <a:off x="1119548" y="4275419"/>
            <a:ext cx="4468235" cy="214064"/>
            <a:chOff x="2707599" y="4239655"/>
            <a:chExt cx="6068148" cy="290713"/>
          </a:xfrm>
        </p:grpSpPr>
        <p:sp>
          <p:nvSpPr>
            <p:cNvPr id="198" name="Oval 197">
              <a:extLst>
                <a:ext uri="{FF2B5EF4-FFF2-40B4-BE49-F238E27FC236}">
                  <a16:creationId xmlns:a16="http://schemas.microsoft.com/office/drawing/2014/main" id="{E895838B-2C8C-004D-89CD-34E0A7735215}"/>
                </a:ext>
              </a:extLst>
            </p:cNvPr>
            <p:cNvSpPr>
              <a:spLocks noChangeAspect="1"/>
            </p:cNvSpPr>
            <p:nvPr/>
          </p:nvSpPr>
          <p:spPr>
            <a:xfrm>
              <a:off x="2707599" y="4250930"/>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199" name="Oval 198">
              <a:extLst>
                <a:ext uri="{FF2B5EF4-FFF2-40B4-BE49-F238E27FC236}">
                  <a16:creationId xmlns:a16="http://schemas.microsoft.com/office/drawing/2014/main" id="{CADA578E-EB03-2640-BB75-121B18AACA5B}"/>
                </a:ext>
              </a:extLst>
            </p:cNvPr>
            <p:cNvSpPr>
              <a:spLocks noChangeAspect="1"/>
            </p:cNvSpPr>
            <p:nvPr/>
          </p:nvSpPr>
          <p:spPr>
            <a:xfrm>
              <a:off x="3131426" y="4250930"/>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0" name="Oval 199">
              <a:extLst>
                <a:ext uri="{FF2B5EF4-FFF2-40B4-BE49-F238E27FC236}">
                  <a16:creationId xmlns:a16="http://schemas.microsoft.com/office/drawing/2014/main" id="{2DAC382C-5574-D543-9492-A51754543BF4}"/>
                </a:ext>
              </a:extLst>
            </p:cNvPr>
            <p:cNvSpPr>
              <a:spLocks noChangeAspect="1"/>
            </p:cNvSpPr>
            <p:nvPr/>
          </p:nvSpPr>
          <p:spPr>
            <a:xfrm>
              <a:off x="3592581" y="4250930"/>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1" name="Oval 200">
              <a:extLst>
                <a:ext uri="{FF2B5EF4-FFF2-40B4-BE49-F238E27FC236}">
                  <a16:creationId xmlns:a16="http://schemas.microsoft.com/office/drawing/2014/main" id="{D390C661-5652-2845-A470-C63C6F182781}"/>
                </a:ext>
              </a:extLst>
            </p:cNvPr>
            <p:cNvSpPr>
              <a:spLocks noChangeAspect="1"/>
            </p:cNvSpPr>
            <p:nvPr/>
          </p:nvSpPr>
          <p:spPr>
            <a:xfrm>
              <a:off x="4033992" y="4256853"/>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2" name="Oval 201">
              <a:extLst>
                <a:ext uri="{FF2B5EF4-FFF2-40B4-BE49-F238E27FC236}">
                  <a16:creationId xmlns:a16="http://schemas.microsoft.com/office/drawing/2014/main" id="{FC694910-F70B-6246-A20E-1852150ADAD9}"/>
                </a:ext>
              </a:extLst>
            </p:cNvPr>
            <p:cNvSpPr>
              <a:spLocks noChangeAspect="1"/>
            </p:cNvSpPr>
            <p:nvPr/>
          </p:nvSpPr>
          <p:spPr>
            <a:xfrm>
              <a:off x="4457819" y="424944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3" name="Oval 202">
              <a:extLst>
                <a:ext uri="{FF2B5EF4-FFF2-40B4-BE49-F238E27FC236}">
                  <a16:creationId xmlns:a16="http://schemas.microsoft.com/office/drawing/2014/main" id="{2B9836FA-18D9-9745-970B-5B97B762FB98}"/>
                </a:ext>
              </a:extLst>
            </p:cNvPr>
            <p:cNvSpPr>
              <a:spLocks noChangeAspect="1"/>
            </p:cNvSpPr>
            <p:nvPr/>
          </p:nvSpPr>
          <p:spPr>
            <a:xfrm>
              <a:off x="4918974" y="4247968"/>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4" name="Oval 203">
              <a:extLst>
                <a:ext uri="{FF2B5EF4-FFF2-40B4-BE49-F238E27FC236}">
                  <a16:creationId xmlns:a16="http://schemas.microsoft.com/office/drawing/2014/main" id="{7E3AD14F-E79D-F74B-8C5E-658BC6CD5043}"/>
                </a:ext>
              </a:extLst>
            </p:cNvPr>
            <p:cNvSpPr>
              <a:spLocks noChangeAspect="1"/>
            </p:cNvSpPr>
            <p:nvPr/>
          </p:nvSpPr>
          <p:spPr>
            <a:xfrm>
              <a:off x="5370681" y="4242617"/>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5" name="Oval 204">
              <a:extLst>
                <a:ext uri="{FF2B5EF4-FFF2-40B4-BE49-F238E27FC236}">
                  <a16:creationId xmlns:a16="http://schemas.microsoft.com/office/drawing/2014/main" id="{D59DED10-FD7B-1943-859A-5003581EC2B2}"/>
                </a:ext>
              </a:extLst>
            </p:cNvPr>
            <p:cNvSpPr>
              <a:spLocks noChangeAspect="1"/>
            </p:cNvSpPr>
            <p:nvPr/>
          </p:nvSpPr>
          <p:spPr>
            <a:xfrm>
              <a:off x="5794508" y="4242617"/>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6" name="Oval 205">
              <a:extLst>
                <a:ext uri="{FF2B5EF4-FFF2-40B4-BE49-F238E27FC236}">
                  <a16:creationId xmlns:a16="http://schemas.microsoft.com/office/drawing/2014/main" id="{77BC8096-7021-9F41-9022-A9887CF82391}"/>
                </a:ext>
              </a:extLst>
            </p:cNvPr>
            <p:cNvSpPr>
              <a:spLocks noChangeAspect="1"/>
            </p:cNvSpPr>
            <p:nvPr/>
          </p:nvSpPr>
          <p:spPr>
            <a:xfrm>
              <a:off x="6255663" y="4242617"/>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7" name="Oval 206">
              <a:extLst>
                <a:ext uri="{FF2B5EF4-FFF2-40B4-BE49-F238E27FC236}">
                  <a16:creationId xmlns:a16="http://schemas.microsoft.com/office/drawing/2014/main" id="{5755CDD1-8E08-A24C-A152-DADBFD305B41}"/>
                </a:ext>
              </a:extLst>
            </p:cNvPr>
            <p:cNvSpPr>
              <a:spLocks noChangeAspect="1"/>
            </p:cNvSpPr>
            <p:nvPr/>
          </p:nvSpPr>
          <p:spPr>
            <a:xfrm>
              <a:off x="6697074" y="4248540"/>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8" name="Oval 207">
              <a:extLst>
                <a:ext uri="{FF2B5EF4-FFF2-40B4-BE49-F238E27FC236}">
                  <a16:creationId xmlns:a16="http://schemas.microsoft.com/office/drawing/2014/main" id="{4E116CED-7B6E-5345-B812-B839692566AB}"/>
                </a:ext>
              </a:extLst>
            </p:cNvPr>
            <p:cNvSpPr>
              <a:spLocks noChangeAspect="1"/>
            </p:cNvSpPr>
            <p:nvPr/>
          </p:nvSpPr>
          <p:spPr>
            <a:xfrm>
              <a:off x="7120901" y="424113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9" name="Oval 208">
              <a:extLst>
                <a:ext uri="{FF2B5EF4-FFF2-40B4-BE49-F238E27FC236}">
                  <a16:creationId xmlns:a16="http://schemas.microsoft.com/office/drawing/2014/main" id="{2CF27A14-B23D-1A44-A9E0-6548A42E4DD2}"/>
                </a:ext>
              </a:extLst>
            </p:cNvPr>
            <p:cNvSpPr>
              <a:spLocks noChangeAspect="1"/>
            </p:cNvSpPr>
            <p:nvPr/>
          </p:nvSpPr>
          <p:spPr>
            <a:xfrm>
              <a:off x="7582056" y="4239655"/>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10" name="Oval 209">
              <a:extLst>
                <a:ext uri="{FF2B5EF4-FFF2-40B4-BE49-F238E27FC236}">
                  <a16:creationId xmlns:a16="http://schemas.microsoft.com/office/drawing/2014/main" id="{283A0187-2ED8-A947-A926-33F8F2881D4B}"/>
                </a:ext>
              </a:extLst>
            </p:cNvPr>
            <p:cNvSpPr>
              <a:spLocks noChangeAspect="1"/>
            </p:cNvSpPr>
            <p:nvPr/>
          </p:nvSpPr>
          <p:spPr>
            <a:xfrm>
              <a:off x="8040272" y="4246033"/>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11" name="Oval 210">
              <a:extLst>
                <a:ext uri="{FF2B5EF4-FFF2-40B4-BE49-F238E27FC236}">
                  <a16:creationId xmlns:a16="http://schemas.microsoft.com/office/drawing/2014/main" id="{423B0D36-F6CE-8944-A623-8CA4D9A651B3}"/>
                </a:ext>
              </a:extLst>
            </p:cNvPr>
            <p:cNvSpPr>
              <a:spLocks noChangeAspect="1"/>
            </p:cNvSpPr>
            <p:nvPr/>
          </p:nvSpPr>
          <p:spPr>
            <a:xfrm>
              <a:off x="8501427" y="4244552"/>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grpSp>
      <p:cxnSp>
        <p:nvCxnSpPr>
          <p:cNvPr id="29" name="Straight Connector 28">
            <a:extLst>
              <a:ext uri="{FF2B5EF4-FFF2-40B4-BE49-F238E27FC236}">
                <a16:creationId xmlns:a16="http://schemas.microsoft.com/office/drawing/2014/main" id="{DF4C6668-94D7-3343-84D5-EB0D25B54B28}"/>
              </a:ext>
            </a:extLst>
          </p:cNvPr>
          <p:cNvCxnSpPr>
            <a:cxnSpLocks/>
          </p:cNvCxnSpPr>
          <p:nvPr/>
        </p:nvCxnSpPr>
        <p:spPr>
          <a:xfrm flipV="1">
            <a:off x="1075229" y="4679312"/>
            <a:ext cx="4514143" cy="4696"/>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id="{A069D844-2AB3-E94A-B814-B22BFC4EDEC6}"/>
              </a:ext>
            </a:extLst>
          </p:cNvPr>
          <p:cNvSpPr>
            <a:spLocks noChangeAspect="1"/>
          </p:cNvSpPr>
          <p:nvPr/>
        </p:nvSpPr>
        <p:spPr>
          <a:xfrm>
            <a:off x="1428120" y="458585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5" name="Oval 184">
            <a:extLst>
              <a:ext uri="{FF2B5EF4-FFF2-40B4-BE49-F238E27FC236}">
                <a16:creationId xmlns:a16="http://schemas.microsoft.com/office/drawing/2014/main" id="{14A686AD-CD2A-9541-A641-9058CC64A20D}"/>
              </a:ext>
            </a:extLst>
          </p:cNvPr>
          <p:cNvSpPr>
            <a:spLocks noChangeAspect="1"/>
          </p:cNvSpPr>
          <p:nvPr/>
        </p:nvSpPr>
        <p:spPr>
          <a:xfrm>
            <a:off x="1767688" y="458585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6" name="Oval 185">
            <a:extLst>
              <a:ext uri="{FF2B5EF4-FFF2-40B4-BE49-F238E27FC236}">
                <a16:creationId xmlns:a16="http://schemas.microsoft.com/office/drawing/2014/main" id="{D33242FA-3BA6-754E-997B-E5C7822C1810}"/>
              </a:ext>
            </a:extLst>
          </p:cNvPr>
          <p:cNvSpPr>
            <a:spLocks noChangeAspect="1"/>
          </p:cNvSpPr>
          <p:nvPr/>
        </p:nvSpPr>
        <p:spPr>
          <a:xfrm>
            <a:off x="2092717" y="4590220"/>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7" name="Oval 186">
            <a:extLst>
              <a:ext uri="{FF2B5EF4-FFF2-40B4-BE49-F238E27FC236}">
                <a16:creationId xmlns:a16="http://schemas.microsoft.com/office/drawing/2014/main" id="{B3D4C303-184F-4A4F-8282-568EA9DAB485}"/>
              </a:ext>
            </a:extLst>
          </p:cNvPr>
          <p:cNvSpPr>
            <a:spLocks noChangeAspect="1"/>
          </p:cNvSpPr>
          <p:nvPr/>
        </p:nvSpPr>
        <p:spPr>
          <a:xfrm>
            <a:off x="2404799" y="458476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8" name="Oval 187">
            <a:extLst>
              <a:ext uri="{FF2B5EF4-FFF2-40B4-BE49-F238E27FC236}">
                <a16:creationId xmlns:a16="http://schemas.microsoft.com/office/drawing/2014/main" id="{106D32B9-0A82-D449-8A9C-76336541D165}"/>
              </a:ext>
            </a:extLst>
          </p:cNvPr>
          <p:cNvSpPr>
            <a:spLocks noChangeAspect="1"/>
          </p:cNvSpPr>
          <p:nvPr/>
        </p:nvSpPr>
        <p:spPr>
          <a:xfrm>
            <a:off x="2744367" y="458367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9" name="Oval 188">
            <a:extLst>
              <a:ext uri="{FF2B5EF4-FFF2-40B4-BE49-F238E27FC236}">
                <a16:creationId xmlns:a16="http://schemas.microsoft.com/office/drawing/2014/main" id="{716E9C1E-DF39-584D-B5DA-0394AC5FC23E}"/>
              </a:ext>
            </a:extLst>
          </p:cNvPr>
          <p:cNvSpPr>
            <a:spLocks noChangeAspect="1"/>
          </p:cNvSpPr>
          <p:nvPr/>
        </p:nvSpPr>
        <p:spPr>
          <a:xfrm>
            <a:off x="3076978" y="457973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0" name="Oval 189">
            <a:extLst>
              <a:ext uri="{FF2B5EF4-FFF2-40B4-BE49-F238E27FC236}">
                <a16:creationId xmlns:a16="http://schemas.microsoft.com/office/drawing/2014/main" id="{85E3749F-EDBE-6642-8032-F52A98DC0F9E}"/>
              </a:ext>
            </a:extLst>
          </p:cNvPr>
          <p:cNvSpPr>
            <a:spLocks noChangeAspect="1"/>
          </p:cNvSpPr>
          <p:nvPr/>
        </p:nvSpPr>
        <p:spPr>
          <a:xfrm>
            <a:off x="3389060" y="457973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1" name="Oval 190">
            <a:extLst>
              <a:ext uri="{FF2B5EF4-FFF2-40B4-BE49-F238E27FC236}">
                <a16:creationId xmlns:a16="http://schemas.microsoft.com/office/drawing/2014/main" id="{B1D90B21-C131-F34C-901D-0AD2F7E7F197}"/>
              </a:ext>
            </a:extLst>
          </p:cNvPr>
          <p:cNvSpPr>
            <a:spLocks noChangeAspect="1"/>
          </p:cNvSpPr>
          <p:nvPr/>
        </p:nvSpPr>
        <p:spPr>
          <a:xfrm>
            <a:off x="3728628" y="457973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2" name="Oval 191">
            <a:extLst>
              <a:ext uri="{FF2B5EF4-FFF2-40B4-BE49-F238E27FC236}">
                <a16:creationId xmlns:a16="http://schemas.microsoft.com/office/drawing/2014/main" id="{D147378D-36C0-4841-A7EC-6E8CDBBB309D}"/>
              </a:ext>
            </a:extLst>
          </p:cNvPr>
          <p:cNvSpPr>
            <a:spLocks noChangeAspect="1"/>
          </p:cNvSpPr>
          <p:nvPr/>
        </p:nvSpPr>
        <p:spPr>
          <a:xfrm>
            <a:off x="4053658" y="458409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3" name="Oval 192">
            <a:extLst>
              <a:ext uri="{FF2B5EF4-FFF2-40B4-BE49-F238E27FC236}">
                <a16:creationId xmlns:a16="http://schemas.microsoft.com/office/drawing/2014/main" id="{29513864-4E3C-2145-8D56-CFA69C91C6BF}"/>
              </a:ext>
            </a:extLst>
          </p:cNvPr>
          <p:cNvSpPr>
            <a:spLocks noChangeAspect="1"/>
          </p:cNvSpPr>
          <p:nvPr/>
        </p:nvSpPr>
        <p:spPr>
          <a:xfrm>
            <a:off x="4365740" y="457864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4" name="Oval 193">
            <a:extLst>
              <a:ext uri="{FF2B5EF4-FFF2-40B4-BE49-F238E27FC236}">
                <a16:creationId xmlns:a16="http://schemas.microsoft.com/office/drawing/2014/main" id="{698A98DF-F0DC-DF46-B749-62785CCAFFA5}"/>
              </a:ext>
            </a:extLst>
          </p:cNvPr>
          <p:cNvSpPr>
            <a:spLocks noChangeAspect="1"/>
          </p:cNvSpPr>
          <p:nvPr/>
        </p:nvSpPr>
        <p:spPr>
          <a:xfrm>
            <a:off x="4705308" y="4577556"/>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5" name="Oval 194">
            <a:extLst>
              <a:ext uri="{FF2B5EF4-FFF2-40B4-BE49-F238E27FC236}">
                <a16:creationId xmlns:a16="http://schemas.microsoft.com/office/drawing/2014/main" id="{8B0CC591-DB0D-3B45-9C6A-0C2FA78C2775}"/>
              </a:ext>
            </a:extLst>
          </p:cNvPr>
          <p:cNvSpPr>
            <a:spLocks noChangeAspect="1"/>
          </p:cNvSpPr>
          <p:nvPr/>
        </p:nvSpPr>
        <p:spPr>
          <a:xfrm>
            <a:off x="5042712" y="458225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6" name="Oval 195">
            <a:extLst>
              <a:ext uri="{FF2B5EF4-FFF2-40B4-BE49-F238E27FC236}">
                <a16:creationId xmlns:a16="http://schemas.microsoft.com/office/drawing/2014/main" id="{78030B15-CBBA-264A-8C75-A54705F24F96}"/>
              </a:ext>
            </a:extLst>
          </p:cNvPr>
          <p:cNvSpPr>
            <a:spLocks noChangeAspect="1"/>
          </p:cNvSpPr>
          <p:nvPr/>
        </p:nvSpPr>
        <p:spPr>
          <a:xfrm>
            <a:off x="5382280" y="458116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7" name="Oval 196">
            <a:extLst>
              <a:ext uri="{FF2B5EF4-FFF2-40B4-BE49-F238E27FC236}">
                <a16:creationId xmlns:a16="http://schemas.microsoft.com/office/drawing/2014/main" id="{0F81C248-A77D-FC49-AD57-20657811FC53}"/>
              </a:ext>
            </a:extLst>
          </p:cNvPr>
          <p:cNvSpPr>
            <a:spLocks noChangeAspect="1"/>
          </p:cNvSpPr>
          <p:nvPr/>
        </p:nvSpPr>
        <p:spPr>
          <a:xfrm>
            <a:off x="1116038" y="458585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0" name="Oval 169">
            <a:extLst>
              <a:ext uri="{FF2B5EF4-FFF2-40B4-BE49-F238E27FC236}">
                <a16:creationId xmlns:a16="http://schemas.microsoft.com/office/drawing/2014/main" id="{C14E103A-CBEF-BF49-8F25-6E080A69C933}"/>
              </a:ext>
            </a:extLst>
          </p:cNvPr>
          <p:cNvSpPr>
            <a:spLocks noChangeAspect="1"/>
          </p:cNvSpPr>
          <p:nvPr/>
        </p:nvSpPr>
        <p:spPr>
          <a:xfrm>
            <a:off x="1118119" y="48971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1" name="Oval 170">
            <a:extLst>
              <a:ext uri="{FF2B5EF4-FFF2-40B4-BE49-F238E27FC236}">
                <a16:creationId xmlns:a16="http://schemas.microsoft.com/office/drawing/2014/main" id="{B9FA2370-E9F0-654C-977B-C50E892A0E11}"/>
              </a:ext>
            </a:extLst>
          </p:cNvPr>
          <p:cNvSpPr>
            <a:spLocks noChangeAspect="1"/>
          </p:cNvSpPr>
          <p:nvPr/>
        </p:nvSpPr>
        <p:spPr>
          <a:xfrm>
            <a:off x="1430201" y="48971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2" name="Oval 171">
            <a:extLst>
              <a:ext uri="{FF2B5EF4-FFF2-40B4-BE49-F238E27FC236}">
                <a16:creationId xmlns:a16="http://schemas.microsoft.com/office/drawing/2014/main" id="{74D49CDC-9F28-0842-A7E4-826216FDEA99}"/>
              </a:ext>
            </a:extLst>
          </p:cNvPr>
          <p:cNvSpPr>
            <a:spLocks noChangeAspect="1"/>
          </p:cNvSpPr>
          <p:nvPr/>
        </p:nvSpPr>
        <p:spPr>
          <a:xfrm>
            <a:off x="1769769" y="48971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3" name="Oval 172">
            <a:extLst>
              <a:ext uri="{FF2B5EF4-FFF2-40B4-BE49-F238E27FC236}">
                <a16:creationId xmlns:a16="http://schemas.microsoft.com/office/drawing/2014/main" id="{2B052FF6-6F6D-7547-9EBD-15043F046E95}"/>
              </a:ext>
            </a:extLst>
          </p:cNvPr>
          <p:cNvSpPr>
            <a:spLocks noChangeAspect="1"/>
          </p:cNvSpPr>
          <p:nvPr/>
        </p:nvSpPr>
        <p:spPr>
          <a:xfrm>
            <a:off x="2094798" y="4901500"/>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4" name="Oval 173">
            <a:extLst>
              <a:ext uri="{FF2B5EF4-FFF2-40B4-BE49-F238E27FC236}">
                <a16:creationId xmlns:a16="http://schemas.microsoft.com/office/drawing/2014/main" id="{2AA90F9B-7CC2-E84F-9F48-9548697AA461}"/>
              </a:ext>
            </a:extLst>
          </p:cNvPr>
          <p:cNvSpPr>
            <a:spLocks noChangeAspect="1"/>
          </p:cNvSpPr>
          <p:nvPr/>
        </p:nvSpPr>
        <p:spPr>
          <a:xfrm>
            <a:off x="2406880" y="489604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5" name="Oval 174">
            <a:extLst>
              <a:ext uri="{FF2B5EF4-FFF2-40B4-BE49-F238E27FC236}">
                <a16:creationId xmlns:a16="http://schemas.microsoft.com/office/drawing/2014/main" id="{433B3390-FCFA-1746-9A9E-235050BE494B}"/>
              </a:ext>
            </a:extLst>
          </p:cNvPr>
          <p:cNvSpPr>
            <a:spLocks noChangeAspect="1"/>
          </p:cNvSpPr>
          <p:nvPr/>
        </p:nvSpPr>
        <p:spPr>
          <a:xfrm>
            <a:off x="2746448" y="489495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6" name="Oval 175">
            <a:extLst>
              <a:ext uri="{FF2B5EF4-FFF2-40B4-BE49-F238E27FC236}">
                <a16:creationId xmlns:a16="http://schemas.microsoft.com/office/drawing/2014/main" id="{48F119AB-7FC3-524B-ACF8-28A5B122F22E}"/>
              </a:ext>
            </a:extLst>
          </p:cNvPr>
          <p:cNvSpPr>
            <a:spLocks noChangeAspect="1"/>
          </p:cNvSpPr>
          <p:nvPr/>
        </p:nvSpPr>
        <p:spPr>
          <a:xfrm>
            <a:off x="3079059" y="48910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7" name="Oval 176">
            <a:extLst>
              <a:ext uri="{FF2B5EF4-FFF2-40B4-BE49-F238E27FC236}">
                <a16:creationId xmlns:a16="http://schemas.microsoft.com/office/drawing/2014/main" id="{6519F2AA-2B6C-D64F-9181-7BAB809DDB58}"/>
              </a:ext>
            </a:extLst>
          </p:cNvPr>
          <p:cNvSpPr>
            <a:spLocks noChangeAspect="1"/>
          </p:cNvSpPr>
          <p:nvPr/>
        </p:nvSpPr>
        <p:spPr>
          <a:xfrm>
            <a:off x="3391141" y="48910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8" name="Oval 177">
            <a:extLst>
              <a:ext uri="{FF2B5EF4-FFF2-40B4-BE49-F238E27FC236}">
                <a16:creationId xmlns:a16="http://schemas.microsoft.com/office/drawing/2014/main" id="{66BD7258-DEFD-7045-B0A9-6FF3BC852F3C}"/>
              </a:ext>
            </a:extLst>
          </p:cNvPr>
          <p:cNvSpPr>
            <a:spLocks noChangeAspect="1"/>
          </p:cNvSpPr>
          <p:nvPr/>
        </p:nvSpPr>
        <p:spPr>
          <a:xfrm>
            <a:off x="3730709" y="48910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9" name="Oval 178">
            <a:extLst>
              <a:ext uri="{FF2B5EF4-FFF2-40B4-BE49-F238E27FC236}">
                <a16:creationId xmlns:a16="http://schemas.microsoft.com/office/drawing/2014/main" id="{5F760A7D-8CDE-2347-906E-D20E93055AD4}"/>
              </a:ext>
            </a:extLst>
          </p:cNvPr>
          <p:cNvSpPr>
            <a:spLocks noChangeAspect="1"/>
          </p:cNvSpPr>
          <p:nvPr/>
        </p:nvSpPr>
        <p:spPr>
          <a:xfrm>
            <a:off x="4055739" y="489537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0" name="Oval 179">
            <a:extLst>
              <a:ext uri="{FF2B5EF4-FFF2-40B4-BE49-F238E27FC236}">
                <a16:creationId xmlns:a16="http://schemas.microsoft.com/office/drawing/2014/main" id="{4EF4676D-E0A8-8349-A0DF-BBB97D77908E}"/>
              </a:ext>
            </a:extLst>
          </p:cNvPr>
          <p:cNvSpPr>
            <a:spLocks noChangeAspect="1"/>
          </p:cNvSpPr>
          <p:nvPr/>
        </p:nvSpPr>
        <p:spPr>
          <a:xfrm>
            <a:off x="4367821" y="488992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1" name="Oval 180">
            <a:extLst>
              <a:ext uri="{FF2B5EF4-FFF2-40B4-BE49-F238E27FC236}">
                <a16:creationId xmlns:a16="http://schemas.microsoft.com/office/drawing/2014/main" id="{E17AA1C1-75E9-D14E-9AAD-DEE7449BEC49}"/>
              </a:ext>
            </a:extLst>
          </p:cNvPr>
          <p:cNvSpPr>
            <a:spLocks noChangeAspect="1"/>
          </p:cNvSpPr>
          <p:nvPr/>
        </p:nvSpPr>
        <p:spPr>
          <a:xfrm>
            <a:off x="4707389" y="4888836"/>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2" name="Oval 181">
            <a:extLst>
              <a:ext uri="{FF2B5EF4-FFF2-40B4-BE49-F238E27FC236}">
                <a16:creationId xmlns:a16="http://schemas.microsoft.com/office/drawing/2014/main" id="{762E33FD-B63C-364D-BFE5-9F5AA6D015AD}"/>
              </a:ext>
            </a:extLst>
          </p:cNvPr>
          <p:cNvSpPr>
            <a:spLocks noChangeAspect="1"/>
          </p:cNvSpPr>
          <p:nvPr/>
        </p:nvSpPr>
        <p:spPr>
          <a:xfrm>
            <a:off x="5044793" y="489353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3" name="Oval 182">
            <a:extLst>
              <a:ext uri="{FF2B5EF4-FFF2-40B4-BE49-F238E27FC236}">
                <a16:creationId xmlns:a16="http://schemas.microsoft.com/office/drawing/2014/main" id="{1DAB2FF4-3460-F94E-B071-EDF12F615429}"/>
              </a:ext>
            </a:extLst>
          </p:cNvPr>
          <p:cNvSpPr>
            <a:spLocks noChangeAspect="1"/>
          </p:cNvSpPr>
          <p:nvPr/>
        </p:nvSpPr>
        <p:spPr>
          <a:xfrm>
            <a:off x="5384361" y="489244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cxnSp>
        <p:nvCxnSpPr>
          <p:cNvPr id="32" name="Straight Connector 31">
            <a:extLst>
              <a:ext uri="{FF2B5EF4-FFF2-40B4-BE49-F238E27FC236}">
                <a16:creationId xmlns:a16="http://schemas.microsoft.com/office/drawing/2014/main" id="{68F48607-792E-D843-8886-25E6D9DA0965}"/>
              </a:ext>
            </a:extLst>
          </p:cNvPr>
          <p:cNvCxnSpPr>
            <a:cxnSpLocks/>
          </p:cNvCxnSpPr>
          <p:nvPr/>
        </p:nvCxnSpPr>
        <p:spPr>
          <a:xfrm flipV="1">
            <a:off x="1049214" y="5314197"/>
            <a:ext cx="4537442" cy="11896"/>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207C51A8-4547-D540-80E3-37AAD42A1BAC}"/>
              </a:ext>
            </a:extLst>
          </p:cNvPr>
          <p:cNvSpPr>
            <a:spLocks noChangeAspect="1"/>
          </p:cNvSpPr>
          <p:nvPr/>
        </p:nvSpPr>
        <p:spPr>
          <a:xfrm>
            <a:off x="1119666" y="52215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7" name="Oval 156">
            <a:extLst>
              <a:ext uri="{FF2B5EF4-FFF2-40B4-BE49-F238E27FC236}">
                <a16:creationId xmlns:a16="http://schemas.microsoft.com/office/drawing/2014/main" id="{CC17A510-8B3C-6B45-AF71-1BC512985D22}"/>
              </a:ext>
            </a:extLst>
          </p:cNvPr>
          <p:cNvSpPr>
            <a:spLocks noChangeAspect="1"/>
          </p:cNvSpPr>
          <p:nvPr/>
        </p:nvSpPr>
        <p:spPr>
          <a:xfrm>
            <a:off x="1431748" y="52215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8" name="Oval 157">
            <a:extLst>
              <a:ext uri="{FF2B5EF4-FFF2-40B4-BE49-F238E27FC236}">
                <a16:creationId xmlns:a16="http://schemas.microsoft.com/office/drawing/2014/main" id="{3AA12D7B-7B10-F04F-A7E1-CFB4233CDB0F}"/>
              </a:ext>
            </a:extLst>
          </p:cNvPr>
          <p:cNvSpPr>
            <a:spLocks noChangeAspect="1"/>
          </p:cNvSpPr>
          <p:nvPr/>
        </p:nvSpPr>
        <p:spPr>
          <a:xfrm>
            <a:off x="1771316" y="52215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9" name="Oval 158">
            <a:extLst>
              <a:ext uri="{FF2B5EF4-FFF2-40B4-BE49-F238E27FC236}">
                <a16:creationId xmlns:a16="http://schemas.microsoft.com/office/drawing/2014/main" id="{02A84AE1-D5DD-7745-AAE8-D29E63ECAB32}"/>
              </a:ext>
            </a:extLst>
          </p:cNvPr>
          <p:cNvSpPr>
            <a:spLocks noChangeAspect="1"/>
          </p:cNvSpPr>
          <p:nvPr/>
        </p:nvSpPr>
        <p:spPr>
          <a:xfrm>
            <a:off x="2096345" y="5225900"/>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0" name="Oval 159">
            <a:extLst>
              <a:ext uri="{FF2B5EF4-FFF2-40B4-BE49-F238E27FC236}">
                <a16:creationId xmlns:a16="http://schemas.microsoft.com/office/drawing/2014/main" id="{9FF6A9D4-E770-8544-BAC8-95FE2A0C7CDA}"/>
              </a:ext>
            </a:extLst>
          </p:cNvPr>
          <p:cNvSpPr>
            <a:spLocks noChangeAspect="1"/>
          </p:cNvSpPr>
          <p:nvPr/>
        </p:nvSpPr>
        <p:spPr>
          <a:xfrm>
            <a:off x="2408427" y="522044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1" name="Oval 160">
            <a:extLst>
              <a:ext uri="{FF2B5EF4-FFF2-40B4-BE49-F238E27FC236}">
                <a16:creationId xmlns:a16="http://schemas.microsoft.com/office/drawing/2014/main" id="{27C505A6-9D2A-4240-B5C2-E93ACED0E0EF}"/>
              </a:ext>
            </a:extLst>
          </p:cNvPr>
          <p:cNvSpPr>
            <a:spLocks noChangeAspect="1"/>
          </p:cNvSpPr>
          <p:nvPr/>
        </p:nvSpPr>
        <p:spPr>
          <a:xfrm>
            <a:off x="2747995" y="521935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2" name="Oval 161">
            <a:extLst>
              <a:ext uri="{FF2B5EF4-FFF2-40B4-BE49-F238E27FC236}">
                <a16:creationId xmlns:a16="http://schemas.microsoft.com/office/drawing/2014/main" id="{CD38F392-7F1D-F240-A67B-34311F42A61C}"/>
              </a:ext>
            </a:extLst>
          </p:cNvPr>
          <p:cNvSpPr>
            <a:spLocks noChangeAspect="1"/>
          </p:cNvSpPr>
          <p:nvPr/>
        </p:nvSpPr>
        <p:spPr>
          <a:xfrm>
            <a:off x="3080606" y="52154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3" name="Oval 162">
            <a:extLst>
              <a:ext uri="{FF2B5EF4-FFF2-40B4-BE49-F238E27FC236}">
                <a16:creationId xmlns:a16="http://schemas.microsoft.com/office/drawing/2014/main" id="{2B7E7635-8093-5D49-9898-6985BB44EF86}"/>
              </a:ext>
            </a:extLst>
          </p:cNvPr>
          <p:cNvSpPr>
            <a:spLocks noChangeAspect="1"/>
          </p:cNvSpPr>
          <p:nvPr/>
        </p:nvSpPr>
        <p:spPr>
          <a:xfrm>
            <a:off x="3392688" y="52154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4" name="Oval 163">
            <a:extLst>
              <a:ext uri="{FF2B5EF4-FFF2-40B4-BE49-F238E27FC236}">
                <a16:creationId xmlns:a16="http://schemas.microsoft.com/office/drawing/2014/main" id="{C4D64AFB-60F7-8147-B16E-3692B7A31205}"/>
              </a:ext>
            </a:extLst>
          </p:cNvPr>
          <p:cNvSpPr>
            <a:spLocks noChangeAspect="1"/>
          </p:cNvSpPr>
          <p:nvPr/>
        </p:nvSpPr>
        <p:spPr>
          <a:xfrm>
            <a:off x="3732256" y="52154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5" name="Oval 164">
            <a:extLst>
              <a:ext uri="{FF2B5EF4-FFF2-40B4-BE49-F238E27FC236}">
                <a16:creationId xmlns:a16="http://schemas.microsoft.com/office/drawing/2014/main" id="{98EAA2BB-7D81-1A45-AED2-FD41ECA4EB0B}"/>
              </a:ext>
            </a:extLst>
          </p:cNvPr>
          <p:cNvSpPr>
            <a:spLocks noChangeAspect="1"/>
          </p:cNvSpPr>
          <p:nvPr/>
        </p:nvSpPr>
        <p:spPr>
          <a:xfrm>
            <a:off x="4057286" y="521977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6" name="Oval 165">
            <a:extLst>
              <a:ext uri="{FF2B5EF4-FFF2-40B4-BE49-F238E27FC236}">
                <a16:creationId xmlns:a16="http://schemas.microsoft.com/office/drawing/2014/main" id="{618BE335-C273-0045-9426-9B11D7252766}"/>
              </a:ext>
            </a:extLst>
          </p:cNvPr>
          <p:cNvSpPr>
            <a:spLocks noChangeAspect="1"/>
          </p:cNvSpPr>
          <p:nvPr/>
        </p:nvSpPr>
        <p:spPr>
          <a:xfrm>
            <a:off x="4369368" y="521432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7" name="Oval 166">
            <a:extLst>
              <a:ext uri="{FF2B5EF4-FFF2-40B4-BE49-F238E27FC236}">
                <a16:creationId xmlns:a16="http://schemas.microsoft.com/office/drawing/2014/main" id="{B16B9560-A006-5E4B-A8FC-BBE8D4DA387F}"/>
              </a:ext>
            </a:extLst>
          </p:cNvPr>
          <p:cNvSpPr>
            <a:spLocks noChangeAspect="1"/>
          </p:cNvSpPr>
          <p:nvPr/>
        </p:nvSpPr>
        <p:spPr>
          <a:xfrm>
            <a:off x="4708936" y="5213236"/>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8" name="Oval 167">
            <a:extLst>
              <a:ext uri="{FF2B5EF4-FFF2-40B4-BE49-F238E27FC236}">
                <a16:creationId xmlns:a16="http://schemas.microsoft.com/office/drawing/2014/main" id="{7FB0A3F2-B6EE-7B49-A817-325AF8FAC259}"/>
              </a:ext>
            </a:extLst>
          </p:cNvPr>
          <p:cNvSpPr>
            <a:spLocks noChangeAspect="1"/>
          </p:cNvSpPr>
          <p:nvPr/>
        </p:nvSpPr>
        <p:spPr>
          <a:xfrm>
            <a:off x="5046340" y="521793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9" name="Oval 168">
            <a:extLst>
              <a:ext uri="{FF2B5EF4-FFF2-40B4-BE49-F238E27FC236}">
                <a16:creationId xmlns:a16="http://schemas.microsoft.com/office/drawing/2014/main" id="{73414D61-F606-EA4D-9A60-F9573FB4888F}"/>
              </a:ext>
            </a:extLst>
          </p:cNvPr>
          <p:cNvSpPr>
            <a:spLocks noChangeAspect="1"/>
          </p:cNvSpPr>
          <p:nvPr/>
        </p:nvSpPr>
        <p:spPr>
          <a:xfrm>
            <a:off x="5385908" y="521684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42" name="Rectangle 141">
            <a:extLst>
              <a:ext uri="{FF2B5EF4-FFF2-40B4-BE49-F238E27FC236}">
                <a16:creationId xmlns:a16="http://schemas.microsoft.com/office/drawing/2014/main" id="{32826CCF-FEB8-F04C-8C70-955F05B361A0}"/>
              </a:ext>
            </a:extLst>
          </p:cNvPr>
          <p:cNvSpPr/>
          <p:nvPr/>
        </p:nvSpPr>
        <p:spPr>
          <a:xfrm>
            <a:off x="1128505" y="556441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3" name="Rectangle 142">
            <a:extLst>
              <a:ext uri="{FF2B5EF4-FFF2-40B4-BE49-F238E27FC236}">
                <a16:creationId xmlns:a16="http://schemas.microsoft.com/office/drawing/2014/main" id="{D597009D-CE02-1345-BCCB-CF4543C90896}"/>
              </a:ext>
            </a:extLst>
          </p:cNvPr>
          <p:cNvSpPr/>
          <p:nvPr/>
        </p:nvSpPr>
        <p:spPr>
          <a:xfrm>
            <a:off x="1440587" y="556441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4" name="Rectangle 143">
            <a:extLst>
              <a:ext uri="{FF2B5EF4-FFF2-40B4-BE49-F238E27FC236}">
                <a16:creationId xmlns:a16="http://schemas.microsoft.com/office/drawing/2014/main" id="{DED35CAE-1164-5943-838D-1D57EE03493E}"/>
              </a:ext>
            </a:extLst>
          </p:cNvPr>
          <p:cNvSpPr/>
          <p:nvPr/>
        </p:nvSpPr>
        <p:spPr>
          <a:xfrm>
            <a:off x="1780155" y="556441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5" name="Rectangle 144">
            <a:extLst>
              <a:ext uri="{FF2B5EF4-FFF2-40B4-BE49-F238E27FC236}">
                <a16:creationId xmlns:a16="http://schemas.microsoft.com/office/drawing/2014/main" id="{E19CFA83-321A-1440-AA09-58D61AC39A69}"/>
              </a:ext>
            </a:extLst>
          </p:cNvPr>
          <p:cNvSpPr/>
          <p:nvPr/>
        </p:nvSpPr>
        <p:spPr>
          <a:xfrm>
            <a:off x="2105184" y="5568777"/>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6" name="Rectangle 145">
            <a:extLst>
              <a:ext uri="{FF2B5EF4-FFF2-40B4-BE49-F238E27FC236}">
                <a16:creationId xmlns:a16="http://schemas.microsoft.com/office/drawing/2014/main" id="{E4EB8583-4798-BE4D-BB0B-696975114104}"/>
              </a:ext>
            </a:extLst>
          </p:cNvPr>
          <p:cNvSpPr/>
          <p:nvPr/>
        </p:nvSpPr>
        <p:spPr>
          <a:xfrm>
            <a:off x="2417266" y="556332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7" name="Rectangle 146">
            <a:extLst>
              <a:ext uri="{FF2B5EF4-FFF2-40B4-BE49-F238E27FC236}">
                <a16:creationId xmlns:a16="http://schemas.microsoft.com/office/drawing/2014/main" id="{D8F79A83-B6EC-5543-858D-7C97825023FB}"/>
              </a:ext>
            </a:extLst>
          </p:cNvPr>
          <p:cNvSpPr/>
          <p:nvPr/>
        </p:nvSpPr>
        <p:spPr>
          <a:xfrm>
            <a:off x="2756834" y="556223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8" name="Rectangle 147">
            <a:extLst>
              <a:ext uri="{FF2B5EF4-FFF2-40B4-BE49-F238E27FC236}">
                <a16:creationId xmlns:a16="http://schemas.microsoft.com/office/drawing/2014/main" id="{26AC63BD-E18E-9E46-9C04-3607C3FF06C5}"/>
              </a:ext>
            </a:extLst>
          </p:cNvPr>
          <p:cNvSpPr/>
          <p:nvPr/>
        </p:nvSpPr>
        <p:spPr>
          <a:xfrm>
            <a:off x="3089445" y="555829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9" name="Rectangle 148">
            <a:extLst>
              <a:ext uri="{FF2B5EF4-FFF2-40B4-BE49-F238E27FC236}">
                <a16:creationId xmlns:a16="http://schemas.microsoft.com/office/drawing/2014/main" id="{5BDFB4B9-A52D-1245-8C2B-B3E1A5DA350C}"/>
              </a:ext>
            </a:extLst>
          </p:cNvPr>
          <p:cNvSpPr/>
          <p:nvPr/>
        </p:nvSpPr>
        <p:spPr>
          <a:xfrm>
            <a:off x="3401527" y="555829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0" name="Rectangle 149">
            <a:extLst>
              <a:ext uri="{FF2B5EF4-FFF2-40B4-BE49-F238E27FC236}">
                <a16:creationId xmlns:a16="http://schemas.microsoft.com/office/drawing/2014/main" id="{A2965B53-D4DB-B64F-B85C-0F7D8AD2B4F9}"/>
              </a:ext>
            </a:extLst>
          </p:cNvPr>
          <p:cNvSpPr/>
          <p:nvPr/>
        </p:nvSpPr>
        <p:spPr>
          <a:xfrm>
            <a:off x="3741095" y="555829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1" name="Rectangle 150">
            <a:extLst>
              <a:ext uri="{FF2B5EF4-FFF2-40B4-BE49-F238E27FC236}">
                <a16:creationId xmlns:a16="http://schemas.microsoft.com/office/drawing/2014/main" id="{08276712-F94F-A445-9D24-ED7C8B7EE0E0}"/>
              </a:ext>
            </a:extLst>
          </p:cNvPr>
          <p:cNvSpPr/>
          <p:nvPr/>
        </p:nvSpPr>
        <p:spPr>
          <a:xfrm>
            <a:off x="4066125" y="556265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2" name="Rectangle 151">
            <a:extLst>
              <a:ext uri="{FF2B5EF4-FFF2-40B4-BE49-F238E27FC236}">
                <a16:creationId xmlns:a16="http://schemas.microsoft.com/office/drawing/2014/main" id="{B4FCEF21-C166-604C-9477-5BE1175C8B18}"/>
              </a:ext>
            </a:extLst>
          </p:cNvPr>
          <p:cNvSpPr/>
          <p:nvPr/>
        </p:nvSpPr>
        <p:spPr>
          <a:xfrm>
            <a:off x="4378207" y="555720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3" name="Rectangle 152">
            <a:extLst>
              <a:ext uri="{FF2B5EF4-FFF2-40B4-BE49-F238E27FC236}">
                <a16:creationId xmlns:a16="http://schemas.microsoft.com/office/drawing/2014/main" id="{8492322E-A6B2-A746-8790-8032837FA2BD}"/>
              </a:ext>
            </a:extLst>
          </p:cNvPr>
          <p:cNvSpPr/>
          <p:nvPr/>
        </p:nvSpPr>
        <p:spPr>
          <a:xfrm>
            <a:off x="4717775" y="5556113"/>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4" name="Rectangle 153">
            <a:extLst>
              <a:ext uri="{FF2B5EF4-FFF2-40B4-BE49-F238E27FC236}">
                <a16:creationId xmlns:a16="http://schemas.microsoft.com/office/drawing/2014/main" id="{274972D5-2238-4A4B-9154-92984E4466FF}"/>
              </a:ext>
            </a:extLst>
          </p:cNvPr>
          <p:cNvSpPr/>
          <p:nvPr/>
        </p:nvSpPr>
        <p:spPr>
          <a:xfrm>
            <a:off x="5055178" y="5560809"/>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5" name="Rectangle 154">
            <a:extLst>
              <a:ext uri="{FF2B5EF4-FFF2-40B4-BE49-F238E27FC236}">
                <a16:creationId xmlns:a16="http://schemas.microsoft.com/office/drawing/2014/main" id="{A8F899AE-C6FD-B64A-BF71-BDFC9D71B8C1}"/>
              </a:ext>
            </a:extLst>
          </p:cNvPr>
          <p:cNvSpPr/>
          <p:nvPr/>
        </p:nvSpPr>
        <p:spPr>
          <a:xfrm>
            <a:off x="5394746" y="5559719"/>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grpSp>
        <p:nvGrpSpPr>
          <p:cNvPr id="35" name="Group 34">
            <a:extLst>
              <a:ext uri="{FF2B5EF4-FFF2-40B4-BE49-F238E27FC236}">
                <a16:creationId xmlns:a16="http://schemas.microsoft.com/office/drawing/2014/main" id="{33D0D035-F970-0947-8815-42D8AD228DFE}"/>
              </a:ext>
            </a:extLst>
          </p:cNvPr>
          <p:cNvGrpSpPr/>
          <p:nvPr/>
        </p:nvGrpSpPr>
        <p:grpSpPr>
          <a:xfrm>
            <a:off x="1113833" y="1997948"/>
            <a:ext cx="4468235" cy="214064"/>
            <a:chOff x="2699837" y="1146705"/>
            <a:chExt cx="6068148" cy="290713"/>
          </a:xfrm>
        </p:grpSpPr>
        <p:sp>
          <p:nvSpPr>
            <p:cNvPr id="128" name="Oval 127">
              <a:extLst>
                <a:ext uri="{FF2B5EF4-FFF2-40B4-BE49-F238E27FC236}">
                  <a16:creationId xmlns:a16="http://schemas.microsoft.com/office/drawing/2014/main" id="{537EB48E-350B-5B4B-98ED-F73FE36919E5}"/>
                </a:ext>
              </a:extLst>
            </p:cNvPr>
            <p:cNvSpPr>
              <a:spLocks noChangeAspect="1"/>
            </p:cNvSpPr>
            <p:nvPr/>
          </p:nvSpPr>
          <p:spPr>
            <a:xfrm>
              <a:off x="2699837" y="11579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9" name="Oval 128">
              <a:extLst>
                <a:ext uri="{FF2B5EF4-FFF2-40B4-BE49-F238E27FC236}">
                  <a16:creationId xmlns:a16="http://schemas.microsoft.com/office/drawing/2014/main" id="{6E08276F-61CF-294E-80C5-CF527F62364B}"/>
                </a:ext>
              </a:extLst>
            </p:cNvPr>
            <p:cNvSpPr>
              <a:spLocks noChangeAspect="1"/>
            </p:cNvSpPr>
            <p:nvPr/>
          </p:nvSpPr>
          <p:spPr>
            <a:xfrm>
              <a:off x="3123664" y="11579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0" name="Oval 129">
              <a:extLst>
                <a:ext uri="{FF2B5EF4-FFF2-40B4-BE49-F238E27FC236}">
                  <a16:creationId xmlns:a16="http://schemas.microsoft.com/office/drawing/2014/main" id="{4C062CD0-BB4B-1442-B95D-593EA576C790}"/>
                </a:ext>
              </a:extLst>
            </p:cNvPr>
            <p:cNvSpPr>
              <a:spLocks noChangeAspect="1"/>
            </p:cNvSpPr>
            <p:nvPr/>
          </p:nvSpPr>
          <p:spPr>
            <a:xfrm>
              <a:off x="3584819" y="11579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1" name="Oval 130">
              <a:extLst>
                <a:ext uri="{FF2B5EF4-FFF2-40B4-BE49-F238E27FC236}">
                  <a16:creationId xmlns:a16="http://schemas.microsoft.com/office/drawing/2014/main" id="{58C3232B-2CAD-9842-ABED-04383811C608}"/>
                </a:ext>
              </a:extLst>
            </p:cNvPr>
            <p:cNvSpPr>
              <a:spLocks noChangeAspect="1"/>
            </p:cNvSpPr>
            <p:nvPr/>
          </p:nvSpPr>
          <p:spPr>
            <a:xfrm>
              <a:off x="4026230" y="116390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2" name="Oval 131">
              <a:extLst>
                <a:ext uri="{FF2B5EF4-FFF2-40B4-BE49-F238E27FC236}">
                  <a16:creationId xmlns:a16="http://schemas.microsoft.com/office/drawing/2014/main" id="{DCBC53B1-00B8-0640-B04D-ECE795DAA5DF}"/>
                </a:ext>
              </a:extLst>
            </p:cNvPr>
            <p:cNvSpPr>
              <a:spLocks noChangeAspect="1"/>
            </p:cNvSpPr>
            <p:nvPr/>
          </p:nvSpPr>
          <p:spPr>
            <a:xfrm>
              <a:off x="4450057" y="115649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3" name="Oval 132">
              <a:extLst>
                <a:ext uri="{FF2B5EF4-FFF2-40B4-BE49-F238E27FC236}">
                  <a16:creationId xmlns:a16="http://schemas.microsoft.com/office/drawing/2014/main" id="{6E5F084E-6BF7-0A4D-A890-EEE4CF3CCDC3}"/>
                </a:ext>
              </a:extLst>
            </p:cNvPr>
            <p:cNvSpPr>
              <a:spLocks noChangeAspect="1"/>
            </p:cNvSpPr>
            <p:nvPr/>
          </p:nvSpPr>
          <p:spPr>
            <a:xfrm>
              <a:off x="4911212" y="11550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4" name="Oval 133">
              <a:extLst>
                <a:ext uri="{FF2B5EF4-FFF2-40B4-BE49-F238E27FC236}">
                  <a16:creationId xmlns:a16="http://schemas.microsoft.com/office/drawing/2014/main" id="{C7E108C1-D951-074C-9611-DE619E4CDCB8}"/>
                </a:ext>
              </a:extLst>
            </p:cNvPr>
            <p:cNvSpPr>
              <a:spLocks noChangeAspect="1"/>
            </p:cNvSpPr>
            <p:nvPr/>
          </p:nvSpPr>
          <p:spPr>
            <a:xfrm>
              <a:off x="5362919" y="114966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5" name="Oval 134">
              <a:extLst>
                <a:ext uri="{FF2B5EF4-FFF2-40B4-BE49-F238E27FC236}">
                  <a16:creationId xmlns:a16="http://schemas.microsoft.com/office/drawing/2014/main" id="{E208B4E0-17C9-2E4A-85D8-97E0B2F0A033}"/>
                </a:ext>
              </a:extLst>
            </p:cNvPr>
            <p:cNvSpPr>
              <a:spLocks noChangeAspect="1"/>
            </p:cNvSpPr>
            <p:nvPr/>
          </p:nvSpPr>
          <p:spPr>
            <a:xfrm>
              <a:off x="5786746" y="114966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6" name="Oval 135">
              <a:extLst>
                <a:ext uri="{FF2B5EF4-FFF2-40B4-BE49-F238E27FC236}">
                  <a16:creationId xmlns:a16="http://schemas.microsoft.com/office/drawing/2014/main" id="{9AECADE9-E7E5-F245-B8D1-477DDCB04D4F}"/>
                </a:ext>
              </a:extLst>
            </p:cNvPr>
            <p:cNvSpPr>
              <a:spLocks noChangeAspect="1"/>
            </p:cNvSpPr>
            <p:nvPr/>
          </p:nvSpPr>
          <p:spPr>
            <a:xfrm>
              <a:off x="6247901" y="114966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7" name="Oval 136">
              <a:extLst>
                <a:ext uri="{FF2B5EF4-FFF2-40B4-BE49-F238E27FC236}">
                  <a16:creationId xmlns:a16="http://schemas.microsoft.com/office/drawing/2014/main" id="{0EBED84E-02AA-7C4A-8975-43A024A0531A}"/>
                </a:ext>
              </a:extLst>
            </p:cNvPr>
            <p:cNvSpPr>
              <a:spLocks noChangeAspect="1"/>
            </p:cNvSpPr>
            <p:nvPr/>
          </p:nvSpPr>
          <p:spPr>
            <a:xfrm>
              <a:off x="6689312" y="115559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8" name="Oval 137">
              <a:extLst>
                <a:ext uri="{FF2B5EF4-FFF2-40B4-BE49-F238E27FC236}">
                  <a16:creationId xmlns:a16="http://schemas.microsoft.com/office/drawing/2014/main" id="{A680F75D-EBD2-5448-954C-B4ABE45BF51F}"/>
                </a:ext>
              </a:extLst>
            </p:cNvPr>
            <p:cNvSpPr>
              <a:spLocks noChangeAspect="1"/>
            </p:cNvSpPr>
            <p:nvPr/>
          </p:nvSpPr>
          <p:spPr>
            <a:xfrm>
              <a:off x="7113139" y="114818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9" name="Oval 138">
              <a:extLst>
                <a:ext uri="{FF2B5EF4-FFF2-40B4-BE49-F238E27FC236}">
                  <a16:creationId xmlns:a16="http://schemas.microsoft.com/office/drawing/2014/main" id="{F70CEEF9-0F5C-7643-8F80-7F384257663F}"/>
                </a:ext>
              </a:extLst>
            </p:cNvPr>
            <p:cNvSpPr>
              <a:spLocks noChangeAspect="1"/>
            </p:cNvSpPr>
            <p:nvPr/>
          </p:nvSpPr>
          <p:spPr>
            <a:xfrm>
              <a:off x="7574294" y="11467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40" name="Oval 139">
              <a:extLst>
                <a:ext uri="{FF2B5EF4-FFF2-40B4-BE49-F238E27FC236}">
                  <a16:creationId xmlns:a16="http://schemas.microsoft.com/office/drawing/2014/main" id="{616BE270-1032-4F42-A015-CAA9669CC69C}"/>
                </a:ext>
              </a:extLst>
            </p:cNvPr>
            <p:cNvSpPr>
              <a:spLocks noChangeAspect="1"/>
            </p:cNvSpPr>
            <p:nvPr/>
          </p:nvSpPr>
          <p:spPr>
            <a:xfrm>
              <a:off x="8032510" y="115308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41" name="Oval 140">
              <a:extLst>
                <a:ext uri="{FF2B5EF4-FFF2-40B4-BE49-F238E27FC236}">
                  <a16:creationId xmlns:a16="http://schemas.microsoft.com/office/drawing/2014/main" id="{7A76831E-932E-B64A-9F5F-F0CB9EA1AC09}"/>
                </a:ext>
              </a:extLst>
            </p:cNvPr>
            <p:cNvSpPr>
              <a:spLocks noChangeAspect="1"/>
            </p:cNvSpPr>
            <p:nvPr/>
          </p:nvSpPr>
          <p:spPr>
            <a:xfrm>
              <a:off x="8493665" y="115160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6" name="Group 35">
            <a:extLst>
              <a:ext uri="{FF2B5EF4-FFF2-40B4-BE49-F238E27FC236}">
                <a16:creationId xmlns:a16="http://schemas.microsoft.com/office/drawing/2014/main" id="{DBE982A2-C88F-8D40-8106-FCF37A987394}"/>
              </a:ext>
            </a:extLst>
          </p:cNvPr>
          <p:cNvGrpSpPr/>
          <p:nvPr/>
        </p:nvGrpSpPr>
        <p:grpSpPr>
          <a:xfrm>
            <a:off x="1115915" y="2309228"/>
            <a:ext cx="4468235" cy="214064"/>
            <a:chOff x="2702664" y="1569443"/>
            <a:chExt cx="6068148" cy="290713"/>
          </a:xfrm>
        </p:grpSpPr>
        <p:sp>
          <p:nvSpPr>
            <p:cNvPr id="114" name="Oval 113">
              <a:extLst>
                <a:ext uri="{FF2B5EF4-FFF2-40B4-BE49-F238E27FC236}">
                  <a16:creationId xmlns:a16="http://schemas.microsoft.com/office/drawing/2014/main" id="{FC6DFA38-E340-9F44-81D5-B7CD9C30530B}"/>
                </a:ext>
              </a:extLst>
            </p:cNvPr>
            <p:cNvSpPr>
              <a:spLocks noChangeAspect="1"/>
            </p:cNvSpPr>
            <p:nvPr/>
          </p:nvSpPr>
          <p:spPr>
            <a:xfrm>
              <a:off x="2702664" y="15807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5" name="Oval 114">
              <a:extLst>
                <a:ext uri="{FF2B5EF4-FFF2-40B4-BE49-F238E27FC236}">
                  <a16:creationId xmlns:a16="http://schemas.microsoft.com/office/drawing/2014/main" id="{09231B05-3EBA-B949-BCC5-C52A07EAC6C4}"/>
                </a:ext>
              </a:extLst>
            </p:cNvPr>
            <p:cNvSpPr>
              <a:spLocks noChangeAspect="1"/>
            </p:cNvSpPr>
            <p:nvPr/>
          </p:nvSpPr>
          <p:spPr>
            <a:xfrm>
              <a:off x="3126491" y="15807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6" name="Oval 115">
              <a:extLst>
                <a:ext uri="{FF2B5EF4-FFF2-40B4-BE49-F238E27FC236}">
                  <a16:creationId xmlns:a16="http://schemas.microsoft.com/office/drawing/2014/main" id="{E642D4DE-9529-4542-99BE-2B339F1261D3}"/>
                </a:ext>
              </a:extLst>
            </p:cNvPr>
            <p:cNvSpPr>
              <a:spLocks noChangeAspect="1"/>
            </p:cNvSpPr>
            <p:nvPr/>
          </p:nvSpPr>
          <p:spPr>
            <a:xfrm>
              <a:off x="3587646" y="15807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7" name="Oval 116">
              <a:extLst>
                <a:ext uri="{FF2B5EF4-FFF2-40B4-BE49-F238E27FC236}">
                  <a16:creationId xmlns:a16="http://schemas.microsoft.com/office/drawing/2014/main" id="{333B784A-0B27-EE41-820F-9BC9AA7F0D7B}"/>
                </a:ext>
              </a:extLst>
            </p:cNvPr>
            <p:cNvSpPr>
              <a:spLocks noChangeAspect="1"/>
            </p:cNvSpPr>
            <p:nvPr/>
          </p:nvSpPr>
          <p:spPr>
            <a:xfrm>
              <a:off x="4029057" y="158664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8" name="Oval 117">
              <a:extLst>
                <a:ext uri="{FF2B5EF4-FFF2-40B4-BE49-F238E27FC236}">
                  <a16:creationId xmlns:a16="http://schemas.microsoft.com/office/drawing/2014/main" id="{EED8A416-6D4F-A34E-8746-236FF7C1FDF3}"/>
                </a:ext>
              </a:extLst>
            </p:cNvPr>
            <p:cNvSpPr>
              <a:spLocks noChangeAspect="1"/>
            </p:cNvSpPr>
            <p:nvPr/>
          </p:nvSpPr>
          <p:spPr>
            <a:xfrm>
              <a:off x="4452884" y="157923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9" name="Oval 118">
              <a:extLst>
                <a:ext uri="{FF2B5EF4-FFF2-40B4-BE49-F238E27FC236}">
                  <a16:creationId xmlns:a16="http://schemas.microsoft.com/office/drawing/2014/main" id="{72E671BE-BB79-9747-B46E-DCC533FA5B12}"/>
                </a:ext>
              </a:extLst>
            </p:cNvPr>
            <p:cNvSpPr>
              <a:spLocks noChangeAspect="1"/>
            </p:cNvSpPr>
            <p:nvPr/>
          </p:nvSpPr>
          <p:spPr>
            <a:xfrm>
              <a:off x="4914039" y="157775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0" name="Oval 119">
              <a:extLst>
                <a:ext uri="{FF2B5EF4-FFF2-40B4-BE49-F238E27FC236}">
                  <a16:creationId xmlns:a16="http://schemas.microsoft.com/office/drawing/2014/main" id="{9DC1FE01-12B7-3E42-BF4E-5824ADDDB37B}"/>
                </a:ext>
              </a:extLst>
            </p:cNvPr>
            <p:cNvSpPr>
              <a:spLocks noChangeAspect="1"/>
            </p:cNvSpPr>
            <p:nvPr/>
          </p:nvSpPr>
          <p:spPr>
            <a:xfrm>
              <a:off x="5365746" y="15724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1" name="Oval 120">
              <a:extLst>
                <a:ext uri="{FF2B5EF4-FFF2-40B4-BE49-F238E27FC236}">
                  <a16:creationId xmlns:a16="http://schemas.microsoft.com/office/drawing/2014/main" id="{FCD4C6DF-E0C8-5F4A-A6FA-EE9F9FC3D0DD}"/>
                </a:ext>
              </a:extLst>
            </p:cNvPr>
            <p:cNvSpPr>
              <a:spLocks noChangeAspect="1"/>
            </p:cNvSpPr>
            <p:nvPr/>
          </p:nvSpPr>
          <p:spPr>
            <a:xfrm>
              <a:off x="5789573" y="15724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2" name="Oval 121">
              <a:extLst>
                <a:ext uri="{FF2B5EF4-FFF2-40B4-BE49-F238E27FC236}">
                  <a16:creationId xmlns:a16="http://schemas.microsoft.com/office/drawing/2014/main" id="{16916513-3E64-7D42-86C3-2051FA80E1E8}"/>
                </a:ext>
              </a:extLst>
            </p:cNvPr>
            <p:cNvSpPr>
              <a:spLocks noChangeAspect="1"/>
            </p:cNvSpPr>
            <p:nvPr/>
          </p:nvSpPr>
          <p:spPr>
            <a:xfrm>
              <a:off x="6250728" y="15724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3" name="Oval 122">
              <a:extLst>
                <a:ext uri="{FF2B5EF4-FFF2-40B4-BE49-F238E27FC236}">
                  <a16:creationId xmlns:a16="http://schemas.microsoft.com/office/drawing/2014/main" id="{EAE5DB02-0DA9-F546-8EE8-7668F8F937D2}"/>
                </a:ext>
              </a:extLst>
            </p:cNvPr>
            <p:cNvSpPr>
              <a:spLocks noChangeAspect="1"/>
            </p:cNvSpPr>
            <p:nvPr/>
          </p:nvSpPr>
          <p:spPr>
            <a:xfrm>
              <a:off x="6692139" y="157832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4" name="Oval 123">
              <a:extLst>
                <a:ext uri="{FF2B5EF4-FFF2-40B4-BE49-F238E27FC236}">
                  <a16:creationId xmlns:a16="http://schemas.microsoft.com/office/drawing/2014/main" id="{C7184D35-94A9-9B49-840D-929458CE47CE}"/>
                </a:ext>
              </a:extLst>
            </p:cNvPr>
            <p:cNvSpPr>
              <a:spLocks noChangeAspect="1"/>
            </p:cNvSpPr>
            <p:nvPr/>
          </p:nvSpPr>
          <p:spPr>
            <a:xfrm>
              <a:off x="7115966" y="157092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5" name="Oval 124">
              <a:extLst>
                <a:ext uri="{FF2B5EF4-FFF2-40B4-BE49-F238E27FC236}">
                  <a16:creationId xmlns:a16="http://schemas.microsoft.com/office/drawing/2014/main" id="{057ADC3D-99B1-4A4F-BFE9-51C2C7C1BAB2}"/>
                </a:ext>
              </a:extLst>
            </p:cNvPr>
            <p:cNvSpPr>
              <a:spLocks noChangeAspect="1"/>
            </p:cNvSpPr>
            <p:nvPr/>
          </p:nvSpPr>
          <p:spPr>
            <a:xfrm>
              <a:off x="7577121" y="156944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6" name="Oval 125">
              <a:extLst>
                <a:ext uri="{FF2B5EF4-FFF2-40B4-BE49-F238E27FC236}">
                  <a16:creationId xmlns:a16="http://schemas.microsoft.com/office/drawing/2014/main" id="{41E38B79-AFAE-7A40-9527-7EE3A608564A}"/>
                </a:ext>
              </a:extLst>
            </p:cNvPr>
            <p:cNvSpPr>
              <a:spLocks noChangeAspect="1"/>
            </p:cNvSpPr>
            <p:nvPr/>
          </p:nvSpPr>
          <p:spPr>
            <a:xfrm>
              <a:off x="8035337" y="157582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7" name="Oval 126">
              <a:extLst>
                <a:ext uri="{FF2B5EF4-FFF2-40B4-BE49-F238E27FC236}">
                  <a16:creationId xmlns:a16="http://schemas.microsoft.com/office/drawing/2014/main" id="{335F13B0-61ED-624A-88E4-5C6D7BBFD7D2}"/>
                </a:ext>
              </a:extLst>
            </p:cNvPr>
            <p:cNvSpPr>
              <a:spLocks noChangeAspect="1"/>
            </p:cNvSpPr>
            <p:nvPr/>
          </p:nvSpPr>
          <p:spPr>
            <a:xfrm>
              <a:off x="8496492" y="15743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7" name="Group 36">
            <a:extLst>
              <a:ext uri="{FF2B5EF4-FFF2-40B4-BE49-F238E27FC236}">
                <a16:creationId xmlns:a16="http://schemas.microsoft.com/office/drawing/2014/main" id="{A9BCD78C-253D-6848-9B45-0D13E8B4F009}"/>
              </a:ext>
            </a:extLst>
          </p:cNvPr>
          <p:cNvGrpSpPr/>
          <p:nvPr/>
        </p:nvGrpSpPr>
        <p:grpSpPr>
          <a:xfrm>
            <a:off x="1117462" y="2633628"/>
            <a:ext cx="4468235" cy="214064"/>
            <a:chOff x="2704765" y="2009999"/>
            <a:chExt cx="6068148" cy="290713"/>
          </a:xfrm>
        </p:grpSpPr>
        <p:sp>
          <p:nvSpPr>
            <p:cNvPr id="100" name="Oval 99">
              <a:extLst>
                <a:ext uri="{FF2B5EF4-FFF2-40B4-BE49-F238E27FC236}">
                  <a16:creationId xmlns:a16="http://schemas.microsoft.com/office/drawing/2014/main" id="{DE423C45-7017-DF4F-9BF0-5AD0531782F7}"/>
                </a:ext>
              </a:extLst>
            </p:cNvPr>
            <p:cNvSpPr>
              <a:spLocks noChangeAspect="1"/>
            </p:cNvSpPr>
            <p:nvPr/>
          </p:nvSpPr>
          <p:spPr>
            <a:xfrm>
              <a:off x="2704765" y="202127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1" name="Oval 100">
              <a:extLst>
                <a:ext uri="{FF2B5EF4-FFF2-40B4-BE49-F238E27FC236}">
                  <a16:creationId xmlns:a16="http://schemas.microsoft.com/office/drawing/2014/main" id="{427A34CA-B5C8-FA4D-9BAA-F3899B0F4E3E}"/>
                </a:ext>
              </a:extLst>
            </p:cNvPr>
            <p:cNvSpPr>
              <a:spLocks noChangeAspect="1"/>
            </p:cNvSpPr>
            <p:nvPr/>
          </p:nvSpPr>
          <p:spPr>
            <a:xfrm>
              <a:off x="3128592" y="202127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2" name="Oval 101">
              <a:extLst>
                <a:ext uri="{FF2B5EF4-FFF2-40B4-BE49-F238E27FC236}">
                  <a16:creationId xmlns:a16="http://schemas.microsoft.com/office/drawing/2014/main" id="{6652DCB8-C0D1-374F-BB16-78FAD096723D}"/>
                </a:ext>
              </a:extLst>
            </p:cNvPr>
            <p:cNvSpPr>
              <a:spLocks noChangeAspect="1"/>
            </p:cNvSpPr>
            <p:nvPr/>
          </p:nvSpPr>
          <p:spPr>
            <a:xfrm>
              <a:off x="3589747" y="202127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3" name="Oval 102">
              <a:extLst>
                <a:ext uri="{FF2B5EF4-FFF2-40B4-BE49-F238E27FC236}">
                  <a16:creationId xmlns:a16="http://schemas.microsoft.com/office/drawing/2014/main" id="{551DC074-D3D5-3740-984D-5DD80BD0955B}"/>
                </a:ext>
              </a:extLst>
            </p:cNvPr>
            <p:cNvSpPr>
              <a:spLocks noChangeAspect="1"/>
            </p:cNvSpPr>
            <p:nvPr/>
          </p:nvSpPr>
          <p:spPr>
            <a:xfrm>
              <a:off x="4031158" y="202719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4" name="Oval 103">
              <a:extLst>
                <a:ext uri="{FF2B5EF4-FFF2-40B4-BE49-F238E27FC236}">
                  <a16:creationId xmlns:a16="http://schemas.microsoft.com/office/drawing/2014/main" id="{0C88FF5E-799C-E94A-A109-DBDFB87D6ACA}"/>
                </a:ext>
              </a:extLst>
            </p:cNvPr>
            <p:cNvSpPr>
              <a:spLocks noChangeAspect="1"/>
            </p:cNvSpPr>
            <p:nvPr/>
          </p:nvSpPr>
          <p:spPr>
            <a:xfrm>
              <a:off x="4454985" y="201979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5" name="Oval 104">
              <a:extLst>
                <a:ext uri="{FF2B5EF4-FFF2-40B4-BE49-F238E27FC236}">
                  <a16:creationId xmlns:a16="http://schemas.microsoft.com/office/drawing/2014/main" id="{952DBA37-54CA-5E4E-9C6B-3713A3BAB4E9}"/>
                </a:ext>
              </a:extLst>
            </p:cNvPr>
            <p:cNvSpPr>
              <a:spLocks noChangeAspect="1"/>
            </p:cNvSpPr>
            <p:nvPr/>
          </p:nvSpPr>
          <p:spPr>
            <a:xfrm>
              <a:off x="4916140" y="201831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6" name="Oval 105">
              <a:extLst>
                <a:ext uri="{FF2B5EF4-FFF2-40B4-BE49-F238E27FC236}">
                  <a16:creationId xmlns:a16="http://schemas.microsoft.com/office/drawing/2014/main" id="{9E4F3E6D-B2A6-D94A-A3D3-34557664D0DA}"/>
                </a:ext>
              </a:extLst>
            </p:cNvPr>
            <p:cNvSpPr>
              <a:spLocks noChangeAspect="1"/>
            </p:cNvSpPr>
            <p:nvPr/>
          </p:nvSpPr>
          <p:spPr>
            <a:xfrm>
              <a:off x="5367847" y="201296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7" name="Oval 106">
              <a:extLst>
                <a:ext uri="{FF2B5EF4-FFF2-40B4-BE49-F238E27FC236}">
                  <a16:creationId xmlns:a16="http://schemas.microsoft.com/office/drawing/2014/main" id="{5053D262-BC76-0F41-8332-5D491BDAE38A}"/>
                </a:ext>
              </a:extLst>
            </p:cNvPr>
            <p:cNvSpPr>
              <a:spLocks noChangeAspect="1"/>
            </p:cNvSpPr>
            <p:nvPr/>
          </p:nvSpPr>
          <p:spPr>
            <a:xfrm>
              <a:off x="5791674" y="201296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8" name="Oval 107">
              <a:extLst>
                <a:ext uri="{FF2B5EF4-FFF2-40B4-BE49-F238E27FC236}">
                  <a16:creationId xmlns:a16="http://schemas.microsoft.com/office/drawing/2014/main" id="{8AF57D30-8AED-B143-B3F2-8462B28F3C15}"/>
                </a:ext>
              </a:extLst>
            </p:cNvPr>
            <p:cNvSpPr>
              <a:spLocks noChangeAspect="1"/>
            </p:cNvSpPr>
            <p:nvPr/>
          </p:nvSpPr>
          <p:spPr>
            <a:xfrm>
              <a:off x="6252829" y="201296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9" name="Oval 108">
              <a:extLst>
                <a:ext uri="{FF2B5EF4-FFF2-40B4-BE49-F238E27FC236}">
                  <a16:creationId xmlns:a16="http://schemas.microsoft.com/office/drawing/2014/main" id="{A7E08406-9D9E-5245-B47B-EC9209673682}"/>
                </a:ext>
              </a:extLst>
            </p:cNvPr>
            <p:cNvSpPr>
              <a:spLocks noChangeAspect="1"/>
            </p:cNvSpPr>
            <p:nvPr/>
          </p:nvSpPr>
          <p:spPr>
            <a:xfrm>
              <a:off x="6694240" y="201888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0" name="Oval 109">
              <a:extLst>
                <a:ext uri="{FF2B5EF4-FFF2-40B4-BE49-F238E27FC236}">
                  <a16:creationId xmlns:a16="http://schemas.microsoft.com/office/drawing/2014/main" id="{47E7B098-E7A6-564B-AEE4-596404D984CB}"/>
                </a:ext>
              </a:extLst>
            </p:cNvPr>
            <p:cNvSpPr>
              <a:spLocks noChangeAspect="1"/>
            </p:cNvSpPr>
            <p:nvPr/>
          </p:nvSpPr>
          <p:spPr>
            <a:xfrm>
              <a:off x="7118067" y="20114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1" name="Oval 110">
              <a:extLst>
                <a:ext uri="{FF2B5EF4-FFF2-40B4-BE49-F238E27FC236}">
                  <a16:creationId xmlns:a16="http://schemas.microsoft.com/office/drawing/2014/main" id="{EC061686-CCD2-0446-A16F-46289F439C65}"/>
                </a:ext>
              </a:extLst>
            </p:cNvPr>
            <p:cNvSpPr>
              <a:spLocks noChangeAspect="1"/>
            </p:cNvSpPr>
            <p:nvPr/>
          </p:nvSpPr>
          <p:spPr>
            <a:xfrm>
              <a:off x="7579222" y="200999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2" name="Oval 111">
              <a:extLst>
                <a:ext uri="{FF2B5EF4-FFF2-40B4-BE49-F238E27FC236}">
                  <a16:creationId xmlns:a16="http://schemas.microsoft.com/office/drawing/2014/main" id="{2BFCF00F-9DA9-0445-8827-3C6306E24880}"/>
                </a:ext>
              </a:extLst>
            </p:cNvPr>
            <p:cNvSpPr>
              <a:spLocks noChangeAspect="1"/>
            </p:cNvSpPr>
            <p:nvPr/>
          </p:nvSpPr>
          <p:spPr>
            <a:xfrm>
              <a:off x="8037438" y="201637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3" name="Oval 112">
              <a:extLst>
                <a:ext uri="{FF2B5EF4-FFF2-40B4-BE49-F238E27FC236}">
                  <a16:creationId xmlns:a16="http://schemas.microsoft.com/office/drawing/2014/main" id="{794763E2-621C-1F45-BA7A-84B65F0D325A}"/>
                </a:ext>
              </a:extLst>
            </p:cNvPr>
            <p:cNvSpPr>
              <a:spLocks noChangeAspect="1"/>
            </p:cNvSpPr>
            <p:nvPr/>
          </p:nvSpPr>
          <p:spPr>
            <a:xfrm>
              <a:off x="8498593" y="201489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8" name="Group 37">
            <a:extLst>
              <a:ext uri="{FF2B5EF4-FFF2-40B4-BE49-F238E27FC236}">
                <a16:creationId xmlns:a16="http://schemas.microsoft.com/office/drawing/2014/main" id="{8B38B7E6-ECE6-9741-BEEA-FD3B52CD6CB6}"/>
              </a:ext>
            </a:extLst>
          </p:cNvPr>
          <p:cNvGrpSpPr/>
          <p:nvPr/>
        </p:nvGrpSpPr>
        <p:grpSpPr>
          <a:xfrm>
            <a:off x="1118236" y="3589798"/>
            <a:ext cx="4468235" cy="214064"/>
            <a:chOff x="2705817" y="3308538"/>
            <a:chExt cx="6068148" cy="290713"/>
          </a:xfrm>
        </p:grpSpPr>
        <p:sp>
          <p:nvSpPr>
            <p:cNvPr id="86" name="Oval 85">
              <a:extLst>
                <a:ext uri="{FF2B5EF4-FFF2-40B4-BE49-F238E27FC236}">
                  <a16:creationId xmlns:a16="http://schemas.microsoft.com/office/drawing/2014/main" id="{FBD0EF0A-9374-064F-A9E4-D9F73EC721CA}"/>
                </a:ext>
              </a:extLst>
            </p:cNvPr>
            <p:cNvSpPr>
              <a:spLocks noChangeAspect="1"/>
            </p:cNvSpPr>
            <p:nvPr/>
          </p:nvSpPr>
          <p:spPr>
            <a:xfrm>
              <a:off x="2705817" y="331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87" name="Oval 86">
              <a:extLst>
                <a:ext uri="{FF2B5EF4-FFF2-40B4-BE49-F238E27FC236}">
                  <a16:creationId xmlns:a16="http://schemas.microsoft.com/office/drawing/2014/main" id="{FBCD747A-7D94-4140-93CB-C5C204079E22}"/>
                </a:ext>
              </a:extLst>
            </p:cNvPr>
            <p:cNvSpPr>
              <a:spLocks noChangeAspect="1"/>
            </p:cNvSpPr>
            <p:nvPr/>
          </p:nvSpPr>
          <p:spPr>
            <a:xfrm>
              <a:off x="3129644" y="331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88" name="Oval 87">
              <a:extLst>
                <a:ext uri="{FF2B5EF4-FFF2-40B4-BE49-F238E27FC236}">
                  <a16:creationId xmlns:a16="http://schemas.microsoft.com/office/drawing/2014/main" id="{1C058AD1-34EC-7F4A-8883-71A594C4D434}"/>
                </a:ext>
              </a:extLst>
            </p:cNvPr>
            <p:cNvSpPr>
              <a:spLocks noChangeAspect="1"/>
            </p:cNvSpPr>
            <p:nvPr/>
          </p:nvSpPr>
          <p:spPr>
            <a:xfrm>
              <a:off x="3590799" y="331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89" name="Oval 88">
              <a:extLst>
                <a:ext uri="{FF2B5EF4-FFF2-40B4-BE49-F238E27FC236}">
                  <a16:creationId xmlns:a16="http://schemas.microsoft.com/office/drawing/2014/main" id="{FBC916AD-63FB-2449-922B-40964D46D9A4}"/>
                </a:ext>
              </a:extLst>
            </p:cNvPr>
            <p:cNvSpPr>
              <a:spLocks noChangeAspect="1"/>
            </p:cNvSpPr>
            <p:nvPr/>
          </p:nvSpPr>
          <p:spPr>
            <a:xfrm>
              <a:off x="4032210" y="332573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0" name="Oval 89">
              <a:extLst>
                <a:ext uri="{FF2B5EF4-FFF2-40B4-BE49-F238E27FC236}">
                  <a16:creationId xmlns:a16="http://schemas.microsoft.com/office/drawing/2014/main" id="{7844C46A-C1D3-5A4A-8EB7-145D65DF804A}"/>
                </a:ext>
              </a:extLst>
            </p:cNvPr>
            <p:cNvSpPr>
              <a:spLocks noChangeAspect="1"/>
            </p:cNvSpPr>
            <p:nvPr/>
          </p:nvSpPr>
          <p:spPr>
            <a:xfrm>
              <a:off x="4456037" y="331833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1" name="Oval 90">
              <a:extLst>
                <a:ext uri="{FF2B5EF4-FFF2-40B4-BE49-F238E27FC236}">
                  <a16:creationId xmlns:a16="http://schemas.microsoft.com/office/drawing/2014/main" id="{A9CB9EC4-2DE7-C449-B528-E5073F765227}"/>
                </a:ext>
              </a:extLst>
            </p:cNvPr>
            <p:cNvSpPr>
              <a:spLocks noChangeAspect="1"/>
            </p:cNvSpPr>
            <p:nvPr/>
          </p:nvSpPr>
          <p:spPr>
            <a:xfrm>
              <a:off x="4917192" y="331685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2" name="Oval 91">
              <a:extLst>
                <a:ext uri="{FF2B5EF4-FFF2-40B4-BE49-F238E27FC236}">
                  <a16:creationId xmlns:a16="http://schemas.microsoft.com/office/drawing/2014/main" id="{5DC34C65-35DE-F84F-8233-0A956099AD89}"/>
                </a:ext>
              </a:extLst>
            </p:cNvPr>
            <p:cNvSpPr>
              <a:spLocks noChangeAspect="1"/>
            </p:cNvSpPr>
            <p:nvPr/>
          </p:nvSpPr>
          <p:spPr>
            <a:xfrm>
              <a:off x="5368899" y="33115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3" name="Oval 92">
              <a:extLst>
                <a:ext uri="{FF2B5EF4-FFF2-40B4-BE49-F238E27FC236}">
                  <a16:creationId xmlns:a16="http://schemas.microsoft.com/office/drawing/2014/main" id="{04EF4CBE-8A77-924E-B4D4-25333F3A2465}"/>
                </a:ext>
              </a:extLst>
            </p:cNvPr>
            <p:cNvSpPr>
              <a:spLocks noChangeAspect="1"/>
            </p:cNvSpPr>
            <p:nvPr/>
          </p:nvSpPr>
          <p:spPr>
            <a:xfrm>
              <a:off x="5792726" y="33115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4" name="Oval 93">
              <a:extLst>
                <a:ext uri="{FF2B5EF4-FFF2-40B4-BE49-F238E27FC236}">
                  <a16:creationId xmlns:a16="http://schemas.microsoft.com/office/drawing/2014/main" id="{38C5FF3B-A849-FA4C-94CE-964CFEA84EC9}"/>
                </a:ext>
              </a:extLst>
            </p:cNvPr>
            <p:cNvSpPr>
              <a:spLocks noChangeAspect="1"/>
            </p:cNvSpPr>
            <p:nvPr/>
          </p:nvSpPr>
          <p:spPr>
            <a:xfrm>
              <a:off x="6253881" y="33115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5" name="Oval 94">
              <a:extLst>
                <a:ext uri="{FF2B5EF4-FFF2-40B4-BE49-F238E27FC236}">
                  <a16:creationId xmlns:a16="http://schemas.microsoft.com/office/drawing/2014/main" id="{5815D318-4FF4-D545-B913-0952783E95A4}"/>
                </a:ext>
              </a:extLst>
            </p:cNvPr>
            <p:cNvSpPr>
              <a:spLocks noChangeAspect="1"/>
            </p:cNvSpPr>
            <p:nvPr/>
          </p:nvSpPr>
          <p:spPr>
            <a:xfrm>
              <a:off x="6695292" y="331742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6" name="Oval 95">
              <a:extLst>
                <a:ext uri="{FF2B5EF4-FFF2-40B4-BE49-F238E27FC236}">
                  <a16:creationId xmlns:a16="http://schemas.microsoft.com/office/drawing/2014/main" id="{00DD5E5D-0762-BE44-A5DC-A113D0BB86A6}"/>
                </a:ext>
              </a:extLst>
            </p:cNvPr>
            <p:cNvSpPr>
              <a:spLocks noChangeAspect="1"/>
            </p:cNvSpPr>
            <p:nvPr/>
          </p:nvSpPr>
          <p:spPr>
            <a:xfrm>
              <a:off x="7119119" y="331001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7" name="Oval 96">
              <a:extLst>
                <a:ext uri="{FF2B5EF4-FFF2-40B4-BE49-F238E27FC236}">
                  <a16:creationId xmlns:a16="http://schemas.microsoft.com/office/drawing/2014/main" id="{7B213E14-8D6F-9B4D-A74D-8FD9EC258D2E}"/>
                </a:ext>
              </a:extLst>
            </p:cNvPr>
            <p:cNvSpPr>
              <a:spLocks noChangeAspect="1"/>
            </p:cNvSpPr>
            <p:nvPr/>
          </p:nvSpPr>
          <p:spPr>
            <a:xfrm>
              <a:off x="7580274" y="330853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8" name="Oval 97">
              <a:extLst>
                <a:ext uri="{FF2B5EF4-FFF2-40B4-BE49-F238E27FC236}">
                  <a16:creationId xmlns:a16="http://schemas.microsoft.com/office/drawing/2014/main" id="{DC0FD10C-55E7-EC40-8EA9-744764501205}"/>
                </a:ext>
              </a:extLst>
            </p:cNvPr>
            <p:cNvSpPr>
              <a:spLocks noChangeAspect="1"/>
            </p:cNvSpPr>
            <p:nvPr/>
          </p:nvSpPr>
          <p:spPr>
            <a:xfrm>
              <a:off x="8038490" y="331491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9" name="Oval 98">
              <a:extLst>
                <a:ext uri="{FF2B5EF4-FFF2-40B4-BE49-F238E27FC236}">
                  <a16:creationId xmlns:a16="http://schemas.microsoft.com/office/drawing/2014/main" id="{C557EC65-8C3F-FA41-8B1F-959F0875A6BB}"/>
                </a:ext>
              </a:extLst>
            </p:cNvPr>
            <p:cNvSpPr>
              <a:spLocks noChangeAspect="1"/>
            </p:cNvSpPr>
            <p:nvPr/>
          </p:nvSpPr>
          <p:spPr>
            <a:xfrm>
              <a:off x="8499645" y="331343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9" name="Group 38">
            <a:extLst>
              <a:ext uri="{FF2B5EF4-FFF2-40B4-BE49-F238E27FC236}">
                <a16:creationId xmlns:a16="http://schemas.microsoft.com/office/drawing/2014/main" id="{99342FAD-2BFE-0842-B403-C19EFD6F8AF4}"/>
              </a:ext>
            </a:extLst>
          </p:cNvPr>
          <p:cNvGrpSpPr/>
          <p:nvPr/>
        </p:nvGrpSpPr>
        <p:grpSpPr>
          <a:xfrm>
            <a:off x="1119783" y="3914198"/>
            <a:ext cx="4468235" cy="214064"/>
            <a:chOff x="2707918" y="3749094"/>
            <a:chExt cx="6068148" cy="290713"/>
          </a:xfrm>
        </p:grpSpPr>
        <p:sp>
          <p:nvSpPr>
            <p:cNvPr id="72" name="Oval 71">
              <a:extLst>
                <a:ext uri="{FF2B5EF4-FFF2-40B4-BE49-F238E27FC236}">
                  <a16:creationId xmlns:a16="http://schemas.microsoft.com/office/drawing/2014/main" id="{AE136D61-F937-F149-B44A-D0300DF0A820}"/>
                </a:ext>
              </a:extLst>
            </p:cNvPr>
            <p:cNvSpPr>
              <a:spLocks noChangeAspect="1"/>
            </p:cNvSpPr>
            <p:nvPr/>
          </p:nvSpPr>
          <p:spPr>
            <a:xfrm>
              <a:off x="2707918" y="376036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3" name="Oval 72">
              <a:extLst>
                <a:ext uri="{FF2B5EF4-FFF2-40B4-BE49-F238E27FC236}">
                  <a16:creationId xmlns:a16="http://schemas.microsoft.com/office/drawing/2014/main" id="{B3CD99D9-5C37-EB44-A831-684BE6D67ABC}"/>
                </a:ext>
              </a:extLst>
            </p:cNvPr>
            <p:cNvSpPr>
              <a:spLocks noChangeAspect="1"/>
            </p:cNvSpPr>
            <p:nvPr/>
          </p:nvSpPr>
          <p:spPr>
            <a:xfrm>
              <a:off x="3131745" y="376036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4" name="Oval 73">
              <a:extLst>
                <a:ext uri="{FF2B5EF4-FFF2-40B4-BE49-F238E27FC236}">
                  <a16:creationId xmlns:a16="http://schemas.microsoft.com/office/drawing/2014/main" id="{B151A84B-2D88-6E4C-9CA6-A4AAD63D684A}"/>
                </a:ext>
              </a:extLst>
            </p:cNvPr>
            <p:cNvSpPr>
              <a:spLocks noChangeAspect="1"/>
            </p:cNvSpPr>
            <p:nvPr/>
          </p:nvSpPr>
          <p:spPr>
            <a:xfrm>
              <a:off x="3592900" y="376036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5" name="Oval 74">
              <a:extLst>
                <a:ext uri="{FF2B5EF4-FFF2-40B4-BE49-F238E27FC236}">
                  <a16:creationId xmlns:a16="http://schemas.microsoft.com/office/drawing/2014/main" id="{69BE7964-A75C-F14C-A0F9-FD9EBAA0FB95}"/>
                </a:ext>
              </a:extLst>
            </p:cNvPr>
            <p:cNvSpPr>
              <a:spLocks noChangeAspect="1"/>
            </p:cNvSpPr>
            <p:nvPr/>
          </p:nvSpPr>
          <p:spPr>
            <a:xfrm>
              <a:off x="4034311" y="3766292"/>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6" name="Oval 75">
              <a:extLst>
                <a:ext uri="{FF2B5EF4-FFF2-40B4-BE49-F238E27FC236}">
                  <a16:creationId xmlns:a16="http://schemas.microsoft.com/office/drawing/2014/main" id="{99D2F782-6DCC-8848-A805-D23C2136DC88}"/>
                </a:ext>
              </a:extLst>
            </p:cNvPr>
            <p:cNvSpPr>
              <a:spLocks noChangeAspect="1"/>
            </p:cNvSpPr>
            <p:nvPr/>
          </p:nvSpPr>
          <p:spPr>
            <a:xfrm>
              <a:off x="4458138" y="3758888"/>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7" name="Oval 76">
              <a:extLst>
                <a:ext uri="{FF2B5EF4-FFF2-40B4-BE49-F238E27FC236}">
                  <a16:creationId xmlns:a16="http://schemas.microsoft.com/office/drawing/2014/main" id="{3BBC2B90-2AF0-314C-B826-E644E1CC503E}"/>
                </a:ext>
              </a:extLst>
            </p:cNvPr>
            <p:cNvSpPr>
              <a:spLocks noChangeAspect="1"/>
            </p:cNvSpPr>
            <p:nvPr/>
          </p:nvSpPr>
          <p:spPr>
            <a:xfrm>
              <a:off x="4919293" y="3757407"/>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8" name="Oval 77">
              <a:extLst>
                <a:ext uri="{FF2B5EF4-FFF2-40B4-BE49-F238E27FC236}">
                  <a16:creationId xmlns:a16="http://schemas.microsoft.com/office/drawing/2014/main" id="{549FF583-4FAD-5647-9FE4-3EA84FDCA22C}"/>
                </a:ext>
              </a:extLst>
            </p:cNvPr>
            <p:cNvSpPr>
              <a:spLocks noChangeAspect="1"/>
            </p:cNvSpPr>
            <p:nvPr/>
          </p:nvSpPr>
          <p:spPr>
            <a:xfrm>
              <a:off x="5371000" y="375205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9" name="Oval 78">
              <a:extLst>
                <a:ext uri="{FF2B5EF4-FFF2-40B4-BE49-F238E27FC236}">
                  <a16:creationId xmlns:a16="http://schemas.microsoft.com/office/drawing/2014/main" id="{DD60A26E-40C2-CC45-A6D3-FED141FA3DBA}"/>
                </a:ext>
              </a:extLst>
            </p:cNvPr>
            <p:cNvSpPr>
              <a:spLocks noChangeAspect="1"/>
            </p:cNvSpPr>
            <p:nvPr/>
          </p:nvSpPr>
          <p:spPr>
            <a:xfrm>
              <a:off x="5794827" y="375205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0" name="Oval 79">
              <a:extLst>
                <a:ext uri="{FF2B5EF4-FFF2-40B4-BE49-F238E27FC236}">
                  <a16:creationId xmlns:a16="http://schemas.microsoft.com/office/drawing/2014/main" id="{03BCC03A-66A1-FB4A-83FD-002033F0F54E}"/>
                </a:ext>
              </a:extLst>
            </p:cNvPr>
            <p:cNvSpPr>
              <a:spLocks noChangeAspect="1"/>
            </p:cNvSpPr>
            <p:nvPr/>
          </p:nvSpPr>
          <p:spPr>
            <a:xfrm>
              <a:off x="6255982" y="375205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1" name="Oval 80">
              <a:extLst>
                <a:ext uri="{FF2B5EF4-FFF2-40B4-BE49-F238E27FC236}">
                  <a16:creationId xmlns:a16="http://schemas.microsoft.com/office/drawing/2014/main" id="{EAB628C9-B974-9040-9A29-7B447DCB0229}"/>
                </a:ext>
              </a:extLst>
            </p:cNvPr>
            <p:cNvSpPr>
              <a:spLocks noChangeAspect="1"/>
            </p:cNvSpPr>
            <p:nvPr/>
          </p:nvSpPr>
          <p:spPr>
            <a:xfrm>
              <a:off x="6697393" y="375797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2" name="Oval 81">
              <a:extLst>
                <a:ext uri="{FF2B5EF4-FFF2-40B4-BE49-F238E27FC236}">
                  <a16:creationId xmlns:a16="http://schemas.microsoft.com/office/drawing/2014/main" id="{8C868C15-2ABE-4447-83D6-ACE2C730C47C}"/>
                </a:ext>
              </a:extLst>
            </p:cNvPr>
            <p:cNvSpPr>
              <a:spLocks noChangeAspect="1"/>
            </p:cNvSpPr>
            <p:nvPr/>
          </p:nvSpPr>
          <p:spPr>
            <a:xfrm>
              <a:off x="7121220" y="3750575"/>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3" name="Oval 82">
              <a:extLst>
                <a:ext uri="{FF2B5EF4-FFF2-40B4-BE49-F238E27FC236}">
                  <a16:creationId xmlns:a16="http://schemas.microsoft.com/office/drawing/2014/main" id="{5671FE08-1257-3A4E-916D-A04BA00599D5}"/>
                </a:ext>
              </a:extLst>
            </p:cNvPr>
            <p:cNvSpPr>
              <a:spLocks noChangeAspect="1"/>
            </p:cNvSpPr>
            <p:nvPr/>
          </p:nvSpPr>
          <p:spPr>
            <a:xfrm>
              <a:off x="7582375" y="3749094"/>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4" name="Oval 83">
              <a:extLst>
                <a:ext uri="{FF2B5EF4-FFF2-40B4-BE49-F238E27FC236}">
                  <a16:creationId xmlns:a16="http://schemas.microsoft.com/office/drawing/2014/main" id="{55AFEE19-E02E-1E47-819D-56A78EFF3B1E}"/>
                </a:ext>
              </a:extLst>
            </p:cNvPr>
            <p:cNvSpPr>
              <a:spLocks noChangeAspect="1"/>
            </p:cNvSpPr>
            <p:nvPr/>
          </p:nvSpPr>
          <p:spPr>
            <a:xfrm>
              <a:off x="8040591" y="3755472"/>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5" name="Oval 84">
              <a:extLst>
                <a:ext uri="{FF2B5EF4-FFF2-40B4-BE49-F238E27FC236}">
                  <a16:creationId xmlns:a16="http://schemas.microsoft.com/office/drawing/2014/main" id="{31C2CD32-5729-4143-936B-342BCFB71573}"/>
                </a:ext>
              </a:extLst>
            </p:cNvPr>
            <p:cNvSpPr>
              <a:spLocks noChangeAspect="1"/>
            </p:cNvSpPr>
            <p:nvPr/>
          </p:nvSpPr>
          <p:spPr>
            <a:xfrm>
              <a:off x="8501746" y="3753991"/>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grpSp>
      <p:grpSp>
        <p:nvGrpSpPr>
          <p:cNvPr id="40" name="Group 39">
            <a:extLst>
              <a:ext uri="{FF2B5EF4-FFF2-40B4-BE49-F238E27FC236}">
                <a16:creationId xmlns:a16="http://schemas.microsoft.com/office/drawing/2014/main" id="{EBDEF6DE-4B61-EC46-BA31-FCB1A6BB6A16}"/>
              </a:ext>
            </a:extLst>
          </p:cNvPr>
          <p:cNvGrpSpPr/>
          <p:nvPr/>
        </p:nvGrpSpPr>
        <p:grpSpPr>
          <a:xfrm>
            <a:off x="1116155" y="3278518"/>
            <a:ext cx="4468235" cy="214064"/>
            <a:chOff x="2702990" y="2885800"/>
            <a:chExt cx="6068148" cy="290713"/>
          </a:xfrm>
        </p:grpSpPr>
        <p:sp>
          <p:nvSpPr>
            <p:cNvPr id="58" name="Oval 57">
              <a:extLst>
                <a:ext uri="{FF2B5EF4-FFF2-40B4-BE49-F238E27FC236}">
                  <a16:creationId xmlns:a16="http://schemas.microsoft.com/office/drawing/2014/main" id="{C9DE5A5B-5CB4-DC44-AA43-C5175257BAF1}"/>
                </a:ext>
              </a:extLst>
            </p:cNvPr>
            <p:cNvSpPr>
              <a:spLocks noChangeAspect="1"/>
            </p:cNvSpPr>
            <p:nvPr/>
          </p:nvSpPr>
          <p:spPr>
            <a:xfrm>
              <a:off x="2702990" y="289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9" name="Oval 58">
              <a:extLst>
                <a:ext uri="{FF2B5EF4-FFF2-40B4-BE49-F238E27FC236}">
                  <a16:creationId xmlns:a16="http://schemas.microsoft.com/office/drawing/2014/main" id="{9C4C1948-4B4D-D24E-ADE9-89F65AE621EA}"/>
                </a:ext>
              </a:extLst>
            </p:cNvPr>
            <p:cNvSpPr>
              <a:spLocks noChangeAspect="1"/>
            </p:cNvSpPr>
            <p:nvPr/>
          </p:nvSpPr>
          <p:spPr>
            <a:xfrm>
              <a:off x="3126817" y="289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0" name="Oval 59">
              <a:extLst>
                <a:ext uri="{FF2B5EF4-FFF2-40B4-BE49-F238E27FC236}">
                  <a16:creationId xmlns:a16="http://schemas.microsoft.com/office/drawing/2014/main" id="{7058EB3C-9FB3-B54E-B98D-4AAABEEC65D5}"/>
                </a:ext>
              </a:extLst>
            </p:cNvPr>
            <p:cNvSpPr>
              <a:spLocks noChangeAspect="1"/>
            </p:cNvSpPr>
            <p:nvPr/>
          </p:nvSpPr>
          <p:spPr>
            <a:xfrm>
              <a:off x="3587972" y="289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1" name="Oval 60">
              <a:extLst>
                <a:ext uri="{FF2B5EF4-FFF2-40B4-BE49-F238E27FC236}">
                  <a16:creationId xmlns:a16="http://schemas.microsoft.com/office/drawing/2014/main" id="{E8CAFDCB-D048-3443-96A8-E01C88EC37B0}"/>
                </a:ext>
              </a:extLst>
            </p:cNvPr>
            <p:cNvSpPr>
              <a:spLocks noChangeAspect="1"/>
            </p:cNvSpPr>
            <p:nvPr/>
          </p:nvSpPr>
          <p:spPr>
            <a:xfrm>
              <a:off x="4029383" y="290299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2" name="Oval 61">
              <a:extLst>
                <a:ext uri="{FF2B5EF4-FFF2-40B4-BE49-F238E27FC236}">
                  <a16:creationId xmlns:a16="http://schemas.microsoft.com/office/drawing/2014/main" id="{2E690BCB-32DF-5F4A-8C63-65696922A044}"/>
                </a:ext>
              </a:extLst>
            </p:cNvPr>
            <p:cNvSpPr>
              <a:spLocks noChangeAspect="1"/>
            </p:cNvSpPr>
            <p:nvPr/>
          </p:nvSpPr>
          <p:spPr>
            <a:xfrm>
              <a:off x="4453210" y="289559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3" name="Oval 62">
              <a:extLst>
                <a:ext uri="{FF2B5EF4-FFF2-40B4-BE49-F238E27FC236}">
                  <a16:creationId xmlns:a16="http://schemas.microsoft.com/office/drawing/2014/main" id="{AC5C5822-F600-A942-82C6-824ADAC74330}"/>
                </a:ext>
              </a:extLst>
            </p:cNvPr>
            <p:cNvSpPr>
              <a:spLocks noChangeAspect="1"/>
            </p:cNvSpPr>
            <p:nvPr/>
          </p:nvSpPr>
          <p:spPr>
            <a:xfrm>
              <a:off x="4914365" y="28941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4" name="Oval 63">
              <a:extLst>
                <a:ext uri="{FF2B5EF4-FFF2-40B4-BE49-F238E27FC236}">
                  <a16:creationId xmlns:a16="http://schemas.microsoft.com/office/drawing/2014/main" id="{AD3FCFE5-6D86-584B-AC7E-5A83F26D2726}"/>
                </a:ext>
              </a:extLst>
            </p:cNvPr>
            <p:cNvSpPr>
              <a:spLocks noChangeAspect="1"/>
            </p:cNvSpPr>
            <p:nvPr/>
          </p:nvSpPr>
          <p:spPr>
            <a:xfrm>
              <a:off x="5366072" y="288876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5" name="Oval 64">
              <a:extLst>
                <a:ext uri="{FF2B5EF4-FFF2-40B4-BE49-F238E27FC236}">
                  <a16:creationId xmlns:a16="http://schemas.microsoft.com/office/drawing/2014/main" id="{35F18523-38C0-A24F-80D6-95E5F1379570}"/>
                </a:ext>
              </a:extLst>
            </p:cNvPr>
            <p:cNvSpPr>
              <a:spLocks noChangeAspect="1"/>
            </p:cNvSpPr>
            <p:nvPr/>
          </p:nvSpPr>
          <p:spPr>
            <a:xfrm>
              <a:off x="5789899" y="288876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6" name="Oval 65">
              <a:extLst>
                <a:ext uri="{FF2B5EF4-FFF2-40B4-BE49-F238E27FC236}">
                  <a16:creationId xmlns:a16="http://schemas.microsoft.com/office/drawing/2014/main" id="{53378C91-4F3D-8441-9D1D-4EF7DF2FBC04}"/>
                </a:ext>
              </a:extLst>
            </p:cNvPr>
            <p:cNvSpPr>
              <a:spLocks noChangeAspect="1"/>
            </p:cNvSpPr>
            <p:nvPr/>
          </p:nvSpPr>
          <p:spPr>
            <a:xfrm>
              <a:off x="6251054" y="288876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7" name="Oval 66">
              <a:extLst>
                <a:ext uri="{FF2B5EF4-FFF2-40B4-BE49-F238E27FC236}">
                  <a16:creationId xmlns:a16="http://schemas.microsoft.com/office/drawing/2014/main" id="{F7AB99C2-D922-4542-BF21-0A495C8F9172}"/>
                </a:ext>
              </a:extLst>
            </p:cNvPr>
            <p:cNvSpPr>
              <a:spLocks noChangeAspect="1"/>
            </p:cNvSpPr>
            <p:nvPr/>
          </p:nvSpPr>
          <p:spPr>
            <a:xfrm>
              <a:off x="6692465" y="289468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8" name="Oval 67">
              <a:extLst>
                <a:ext uri="{FF2B5EF4-FFF2-40B4-BE49-F238E27FC236}">
                  <a16:creationId xmlns:a16="http://schemas.microsoft.com/office/drawing/2014/main" id="{DFE9C7B4-393D-7445-9E67-58B194D84996}"/>
                </a:ext>
              </a:extLst>
            </p:cNvPr>
            <p:cNvSpPr>
              <a:spLocks noChangeAspect="1"/>
            </p:cNvSpPr>
            <p:nvPr/>
          </p:nvSpPr>
          <p:spPr>
            <a:xfrm>
              <a:off x="7116292" y="288728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9" name="Oval 68">
              <a:extLst>
                <a:ext uri="{FF2B5EF4-FFF2-40B4-BE49-F238E27FC236}">
                  <a16:creationId xmlns:a16="http://schemas.microsoft.com/office/drawing/2014/main" id="{FB5F39F2-CB7B-CA48-A28E-92F746201EDD}"/>
                </a:ext>
              </a:extLst>
            </p:cNvPr>
            <p:cNvSpPr>
              <a:spLocks noChangeAspect="1"/>
            </p:cNvSpPr>
            <p:nvPr/>
          </p:nvSpPr>
          <p:spPr>
            <a:xfrm>
              <a:off x="7577447" y="28858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0" name="Oval 69">
              <a:extLst>
                <a:ext uri="{FF2B5EF4-FFF2-40B4-BE49-F238E27FC236}">
                  <a16:creationId xmlns:a16="http://schemas.microsoft.com/office/drawing/2014/main" id="{CD291502-A55A-EF43-9FFF-EF4C3571320D}"/>
                </a:ext>
              </a:extLst>
            </p:cNvPr>
            <p:cNvSpPr>
              <a:spLocks noChangeAspect="1"/>
            </p:cNvSpPr>
            <p:nvPr/>
          </p:nvSpPr>
          <p:spPr>
            <a:xfrm>
              <a:off x="8035663" y="289217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1" name="Oval 70">
              <a:extLst>
                <a:ext uri="{FF2B5EF4-FFF2-40B4-BE49-F238E27FC236}">
                  <a16:creationId xmlns:a16="http://schemas.microsoft.com/office/drawing/2014/main" id="{EAD61B01-F7D1-2D4A-B217-8C05AD5EF053}"/>
                </a:ext>
              </a:extLst>
            </p:cNvPr>
            <p:cNvSpPr>
              <a:spLocks noChangeAspect="1"/>
            </p:cNvSpPr>
            <p:nvPr/>
          </p:nvSpPr>
          <p:spPr>
            <a:xfrm>
              <a:off x="8496818" y="289069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41" name="Group 40">
            <a:extLst>
              <a:ext uri="{FF2B5EF4-FFF2-40B4-BE49-F238E27FC236}">
                <a16:creationId xmlns:a16="http://schemas.microsoft.com/office/drawing/2014/main" id="{D22425F9-C07C-3348-A366-28F761E835AC}"/>
              </a:ext>
            </a:extLst>
          </p:cNvPr>
          <p:cNvGrpSpPr/>
          <p:nvPr/>
        </p:nvGrpSpPr>
        <p:grpSpPr>
          <a:xfrm>
            <a:off x="1119665" y="2976380"/>
            <a:ext cx="4468235" cy="214064"/>
            <a:chOff x="2707758" y="2475478"/>
            <a:chExt cx="6068148" cy="290713"/>
          </a:xfrm>
        </p:grpSpPr>
        <p:sp>
          <p:nvSpPr>
            <p:cNvPr id="44" name="Oval 43">
              <a:extLst>
                <a:ext uri="{FF2B5EF4-FFF2-40B4-BE49-F238E27FC236}">
                  <a16:creationId xmlns:a16="http://schemas.microsoft.com/office/drawing/2014/main" id="{24BF2680-CE62-7C4B-B9C3-E663FBE76BD8}"/>
                </a:ext>
              </a:extLst>
            </p:cNvPr>
            <p:cNvSpPr>
              <a:spLocks noChangeAspect="1"/>
            </p:cNvSpPr>
            <p:nvPr/>
          </p:nvSpPr>
          <p:spPr>
            <a:xfrm>
              <a:off x="2707758" y="248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5" name="Oval 44">
              <a:extLst>
                <a:ext uri="{FF2B5EF4-FFF2-40B4-BE49-F238E27FC236}">
                  <a16:creationId xmlns:a16="http://schemas.microsoft.com/office/drawing/2014/main" id="{54085440-D23C-B544-85DA-CDF2D59BA1D1}"/>
                </a:ext>
              </a:extLst>
            </p:cNvPr>
            <p:cNvSpPr>
              <a:spLocks noChangeAspect="1"/>
            </p:cNvSpPr>
            <p:nvPr/>
          </p:nvSpPr>
          <p:spPr>
            <a:xfrm>
              <a:off x="3131585" y="248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6" name="Oval 45">
              <a:extLst>
                <a:ext uri="{FF2B5EF4-FFF2-40B4-BE49-F238E27FC236}">
                  <a16:creationId xmlns:a16="http://schemas.microsoft.com/office/drawing/2014/main" id="{DB37CF47-FD0C-FB4F-863C-59648C89A80F}"/>
                </a:ext>
              </a:extLst>
            </p:cNvPr>
            <p:cNvSpPr>
              <a:spLocks noChangeAspect="1"/>
            </p:cNvSpPr>
            <p:nvPr/>
          </p:nvSpPr>
          <p:spPr>
            <a:xfrm>
              <a:off x="3592740" y="248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7" name="Oval 46">
              <a:extLst>
                <a:ext uri="{FF2B5EF4-FFF2-40B4-BE49-F238E27FC236}">
                  <a16:creationId xmlns:a16="http://schemas.microsoft.com/office/drawing/2014/main" id="{96D8D004-C25B-B54A-969F-AFA17717AEBE}"/>
                </a:ext>
              </a:extLst>
            </p:cNvPr>
            <p:cNvSpPr>
              <a:spLocks noChangeAspect="1"/>
            </p:cNvSpPr>
            <p:nvPr/>
          </p:nvSpPr>
          <p:spPr>
            <a:xfrm>
              <a:off x="4034151" y="249267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8" name="Oval 47">
              <a:extLst>
                <a:ext uri="{FF2B5EF4-FFF2-40B4-BE49-F238E27FC236}">
                  <a16:creationId xmlns:a16="http://schemas.microsoft.com/office/drawing/2014/main" id="{911032EA-186E-E343-B730-335559FD6135}"/>
                </a:ext>
              </a:extLst>
            </p:cNvPr>
            <p:cNvSpPr>
              <a:spLocks noChangeAspect="1"/>
            </p:cNvSpPr>
            <p:nvPr/>
          </p:nvSpPr>
          <p:spPr>
            <a:xfrm>
              <a:off x="4457978" y="248527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9" name="Oval 48">
              <a:extLst>
                <a:ext uri="{FF2B5EF4-FFF2-40B4-BE49-F238E27FC236}">
                  <a16:creationId xmlns:a16="http://schemas.microsoft.com/office/drawing/2014/main" id="{1957298F-88EF-304E-AF3A-E0BE0E0099A0}"/>
                </a:ext>
              </a:extLst>
            </p:cNvPr>
            <p:cNvSpPr>
              <a:spLocks noChangeAspect="1"/>
            </p:cNvSpPr>
            <p:nvPr/>
          </p:nvSpPr>
          <p:spPr>
            <a:xfrm>
              <a:off x="4919133" y="248379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0" name="Oval 49">
              <a:extLst>
                <a:ext uri="{FF2B5EF4-FFF2-40B4-BE49-F238E27FC236}">
                  <a16:creationId xmlns:a16="http://schemas.microsoft.com/office/drawing/2014/main" id="{8245625A-BF6E-1C4F-A626-6DCE9F795086}"/>
                </a:ext>
              </a:extLst>
            </p:cNvPr>
            <p:cNvSpPr>
              <a:spLocks noChangeAspect="1"/>
            </p:cNvSpPr>
            <p:nvPr/>
          </p:nvSpPr>
          <p:spPr>
            <a:xfrm>
              <a:off x="5370840" y="24784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1" name="Oval 50">
              <a:extLst>
                <a:ext uri="{FF2B5EF4-FFF2-40B4-BE49-F238E27FC236}">
                  <a16:creationId xmlns:a16="http://schemas.microsoft.com/office/drawing/2014/main" id="{9E53FF58-65ED-8C43-9EF9-9B825601E1F6}"/>
                </a:ext>
              </a:extLst>
            </p:cNvPr>
            <p:cNvSpPr>
              <a:spLocks noChangeAspect="1"/>
            </p:cNvSpPr>
            <p:nvPr/>
          </p:nvSpPr>
          <p:spPr>
            <a:xfrm>
              <a:off x="5794667" y="24784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2" name="Oval 51">
              <a:extLst>
                <a:ext uri="{FF2B5EF4-FFF2-40B4-BE49-F238E27FC236}">
                  <a16:creationId xmlns:a16="http://schemas.microsoft.com/office/drawing/2014/main" id="{22A489B6-F360-BA40-9926-A2B8E59FFFAD}"/>
                </a:ext>
              </a:extLst>
            </p:cNvPr>
            <p:cNvSpPr>
              <a:spLocks noChangeAspect="1"/>
            </p:cNvSpPr>
            <p:nvPr/>
          </p:nvSpPr>
          <p:spPr>
            <a:xfrm>
              <a:off x="6255822" y="24784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3" name="Oval 52">
              <a:extLst>
                <a:ext uri="{FF2B5EF4-FFF2-40B4-BE49-F238E27FC236}">
                  <a16:creationId xmlns:a16="http://schemas.microsoft.com/office/drawing/2014/main" id="{C91DA012-58A4-534A-B6B5-C355325E988B}"/>
                </a:ext>
              </a:extLst>
            </p:cNvPr>
            <p:cNvSpPr>
              <a:spLocks noChangeAspect="1"/>
            </p:cNvSpPr>
            <p:nvPr/>
          </p:nvSpPr>
          <p:spPr>
            <a:xfrm>
              <a:off x="6697233" y="248436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4" name="Oval 53">
              <a:extLst>
                <a:ext uri="{FF2B5EF4-FFF2-40B4-BE49-F238E27FC236}">
                  <a16:creationId xmlns:a16="http://schemas.microsoft.com/office/drawing/2014/main" id="{59DB3ABF-F949-1644-864E-63BDF7358EC2}"/>
                </a:ext>
              </a:extLst>
            </p:cNvPr>
            <p:cNvSpPr>
              <a:spLocks noChangeAspect="1"/>
            </p:cNvSpPr>
            <p:nvPr/>
          </p:nvSpPr>
          <p:spPr>
            <a:xfrm>
              <a:off x="7121060" y="247695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5" name="Oval 54">
              <a:extLst>
                <a:ext uri="{FF2B5EF4-FFF2-40B4-BE49-F238E27FC236}">
                  <a16:creationId xmlns:a16="http://schemas.microsoft.com/office/drawing/2014/main" id="{3B7DF834-B35B-A142-8D31-8D456FF486D4}"/>
                </a:ext>
              </a:extLst>
            </p:cNvPr>
            <p:cNvSpPr>
              <a:spLocks noChangeAspect="1"/>
            </p:cNvSpPr>
            <p:nvPr/>
          </p:nvSpPr>
          <p:spPr>
            <a:xfrm>
              <a:off x="7582215" y="247547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6" name="Oval 55">
              <a:extLst>
                <a:ext uri="{FF2B5EF4-FFF2-40B4-BE49-F238E27FC236}">
                  <a16:creationId xmlns:a16="http://schemas.microsoft.com/office/drawing/2014/main" id="{845F7FC6-1D89-8C43-8DE6-A3D17C386A92}"/>
                </a:ext>
              </a:extLst>
            </p:cNvPr>
            <p:cNvSpPr>
              <a:spLocks noChangeAspect="1"/>
            </p:cNvSpPr>
            <p:nvPr/>
          </p:nvSpPr>
          <p:spPr>
            <a:xfrm>
              <a:off x="8040431" y="248185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7" name="Oval 56">
              <a:extLst>
                <a:ext uri="{FF2B5EF4-FFF2-40B4-BE49-F238E27FC236}">
                  <a16:creationId xmlns:a16="http://schemas.microsoft.com/office/drawing/2014/main" id="{9DF66DDD-AFB3-DD46-BCB0-97F5B180445A}"/>
                </a:ext>
              </a:extLst>
            </p:cNvPr>
            <p:cNvSpPr>
              <a:spLocks noChangeAspect="1"/>
            </p:cNvSpPr>
            <p:nvPr/>
          </p:nvSpPr>
          <p:spPr>
            <a:xfrm>
              <a:off x="8501586" y="24803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sp>
        <p:nvSpPr>
          <p:cNvPr id="42" name="Rounded Rectangle 41">
            <a:extLst>
              <a:ext uri="{FF2B5EF4-FFF2-40B4-BE49-F238E27FC236}">
                <a16:creationId xmlns:a16="http://schemas.microsoft.com/office/drawing/2014/main" id="{1343E328-E02F-1D47-93E9-F77DBA4F7A83}"/>
              </a:ext>
            </a:extLst>
          </p:cNvPr>
          <p:cNvSpPr/>
          <p:nvPr/>
        </p:nvSpPr>
        <p:spPr>
          <a:xfrm>
            <a:off x="571918" y="1973155"/>
            <a:ext cx="493844" cy="250795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latin typeface="Cambria" panose="02040503050406030204" pitchFamily="18" charset="0"/>
              </a:rPr>
              <a:t>regular </a:t>
            </a:r>
          </a:p>
          <a:p>
            <a:pPr algn="ctr"/>
            <a:r>
              <a:rPr lang="en-US" dirty="0">
                <a:solidFill>
                  <a:schemeClr val="bg1"/>
                </a:solidFill>
                <a:latin typeface="Cambria" panose="02040503050406030204" pitchFamily="18" charset="0"/>
              </a:rPr>
              <a:t>row decoder</a:t>
            </a:r>
          </a:p>
        </p:txBody>
      </p:sp>
      <p:sp>
        <p:nvSpPr>
          <p:cNvPr id="43" name="Rounded Rectangle 42">
            <a:extLst>
              <a:ext uri="{FF2B5EF4-FFF2-40B4-BE49-F238E27FC236}">
                <a16:creationId xmlns:a16="http://schemas.microsoft.com/office/drawing/2014/main" id="{45F0AD86-6C8C-1942-9627-6A0630BA9A59}"/>
              </a:ext>
            </a:extLst>
          </p:cNvPr>
          <p:cNvSpPr/>
          <p:nvPr/>
        </p:nvSpPr>
        <p:spPr>
          <a:xfrm>
            <a:off x="579569" y="4527017"/>
            <a:ext cx="493844" cy="107284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800" dirty="0">
              <a:solidFill>
                <a:schemeClr val="bg1"/>
              </a:solidFill>
              <a:latin typeface="Cambria" panose="02040503050406030204" pitchFamily="18" charset="0"/>
            </a:endParaRPr>
          </a:p>
          <a:p>
            <a:pPr algn="ctr"/>
            <a:r>
              <a:rPr lang="en-US" sz="1200" dirty="0">
                <a:solidFill>
                  <a:schemeClr val="bg1"/>
                </a:solidFill>
                <a:latin typeface="Cambria" panose="02040503050406030204" pitchFamily="18" charset="0"/>
              </a:rPr>
              <a:t>Compute</a:t>
            </a:r>
          </a:p>
          <a:p>
            <a:pPr algn="ctr"/>
            <a:r>
              <a:rPr lang="en-US" sz="1200" dirty="0">
                <a:solidFill>
                  <a:schemeClr val="bg1"/>
                </a:solidFill>
                <a:latin typeface="Cambria" panose="02040503050406030204" pitchFamily="18" charset="0"/>
              </a:rPr>
              <a:t>Row decoder</a:t>
            </a:r>
          </a:p>
          <a:p>
            <a:pPr algn="ctr"/>
            <a:endParaRPr lang="en-US" sz="1200" dirty="0">
              <a:solidFill>
                <a:schemeClr val="bg1"/>
              </a:solidFill>
              <a:latin typeface="Cambria" panose="02040503050406030204" pitchFamily="18" charset="0"/>
            </a:endParaRPr>
          </a:p>
        </p:txBody>
      </p:sp>
      <p:sp>
        <p:nvSpPr>
          <p:cNvPr id="240" name="Rectangle 239">
            <a:extLst>
              <a:ext uri="{FF2B5EF4-FFF2-40B4-BE49-F238E27FC236}">
                <a16:creationId xmlns:a16="http://schemas.microsoft.com/office/drawing/2014/main" id="{2CC86C59-654E-8349-9B8D-C44BAC068790}"/>
              </a:ext>
            </a:extLst>
          </p:cNvPr>
          <p:cNvSpPr/>
          <p:nvPr/>
        </p:nvSpPr>
        <p:spPr>
          <a:xfrm>
            <a:off x="1394638" y="5907353"/>
            <a:ext cx="3843809" cy="523220"/>
          </a:xfrm>
          <a:prstGeom prst="rect">
            <a:avLst/>
          </a:prstGeom>
        </p:spPr>
        <p:txBody>
          <a:bodyPr wrap="none">
            <a:spAutoFit/>
          </a:bodyPr>
          <a:lstStyle/>
          <a:p>
            <a:r>
              <a:rPr lang="en-US" sz="2800" b="1" dirty="0">
                <a:latin typeface="Cambria" panose="02040503050406030204" pitchFamily="18" charset="0"/>
              </a:rPr>
              <a:t>subarray organization</a:t>
            </a:r>
          </a:p>
        </p:txBody>
      </p:sp>
      <p:sp>
        <p:nvSpPr>
          <p:cNvPr id="242" name="Rectangle 241">
            <a:extLst>
              <a:ext uri="{FF2B5EF4-FFF2-40B4-BE49-F238E27FC236}">
                <a16:creationId xmlns:a16="http://schemas.microsoft.com/office/drawing/2014/main" id="{BA9BA159-CC79-A849-9B6D-F5DAD95ED050}"/>
              </a:ext>
            </a:extLst>
          </p:cNvPr>
          <p:cNvSpPr/>
          <p:nvPr/>
        </p:nvSpPr>
        <p:spPr>
          <a:xfrm>
            <a:off x="5833845" y="2252548"/>
            <a:ext cx="3153687" cy="1338828"/>
          </a:xfrm>
          <a:prstGeom prst="rect">
            <a:avLst/>
          </a:prstGeom>
          <a:solidFill>
            <a:schemeClr val="accent4">
              <a:lumMod val="20000"/>
              <a:lumOff val="80000"/>
            </a:schemeClr>
          </a:solidFill>
          <a:ln w="76200">
            <a:solidFill>
              <a:schemeClr val="accent1"/>
            </a:solidFill>
          </a:ln>
        </p:spPr>
        <p:txBody>
          <a:bodyPr wrap="square" lIns="0" rIns="0" bIns="0">
            <a:spAutoFit/>
          </a:bodyPr>
          <a:lstStyle/>
          <a:p>
            <a:pPr algn="ctr"/>
            <a:endParaRPr lang="en-US" sz="800" b="1" dirty="0">
              <a:solidFill>
                <a:srgbClr val="C00000"/>
              </a:solidFill>
              <a:latin typeface="Cambria" panose="02040503050406030204" pitchFamily="18" charset="0"/>
            </a:endParaRPr>
          </a:p>
          <a:p>
            <a:pPr algn="ctr"/>
            <a:r>
              <a:rPr lang="en-US" sz="2200" b="1" dirty="0">
                <a:solidFill>
                  <a:srgbClr val="C00000"/>
                </a:solidFill>
                <a:latin typeface="Cambria" panose="02040503050406030204" pitchFamily="18" charset="0"/>
              </a:rPr>
              <a:t>Constraint 1: </a:t>
            </a:r>
          </a:p>
          <a:p>
            <a:pPr algn="ctr"/>
            <a:r>
              <a:rPr lang="en-US" sz="2000" b="1" dirty="0">
                <a:solidFill>
                  <a:schemeClr val="accent2"/>
                </a:solidFill>
                <a:latin typeface="Cambria" panose="02040503050406030204" pitchFamily="18" charset="0"/>
              </a:rPr>
              <a:t>Limited</a:t>
            </a:r>
            <a:r>
              <a:rPr lang="en-US" sz="2000" b="1" dirty="0">
                <a:latin typeface="Cambria" panose="02040503050406030204" pitchFamily="18" charset="0"/>
              </a:rPr>
              <a:t> number of rows reserved for computation</a:t>
            </a:r>
          </a:p>
          <a:p>
            <a:pPr algn="ctr"/>
            <a:endParaRPr lang="en-US" sz="1400" b="1" dirty="0">
              <a:latin typeface="Cambria" panose="02040503050406030204" pitchFamily="18" charset="0"/>
            </a:endParaRPr>
          </a:p>
        </p:txBody>
      </p:sp>
      <p:sp>
        <p:nvSpPr>
          <p:cNvPr id="237" name="Content Placeholder 2">
            <a:extLst>
              <a:ext uri="{FF2B5EF4-FFF2-40B4-BE49-F238E27FC236}">
                <a16:creationId xmlns:a16="http://schemas.microsoft.com/office/drawing/2014/main" id="{0AECC7D2-31E4-374F-BFF5-0542CDF9675E}"/>
              </a:ext>
            </a:extLst>
          </p:cNvPr>
          <p:cNvSpPr>
            <a:spLocks noGrp="1"/>
          </p:cNvSpPr>
          <p:nvPr>
            <p:ph idx="1"/>
          </p:nvPr>
        </p:nvSpPr>
        <p:spPr>
          <a:xfrm>
            <a:off x="0" y="834696"/>
            <a:ext cx="9144000" cy="958174"/>
          </a:xfrm>
        </p:spPr>
        <p:txBody>
          <a:bodyPr/>
          <a:lstStyle/>
          <a:p>
            <a:r>
              <a:rPr lang="en-US" dirty="0">
                <a:solidFill>
                  <a:schemeClr val="accent1">
                    <a:lumMod val="75000"/>
                  </a:schemeClr>
                </a:solidFill>
              </a:rPr>
              <a:t>Allocation algorithm</a:t>
            </a:r>
            <a:r>
              <a:rPr lang="en-US" dirty="0"/>
              <a:t> considers </a:t>
            </a:r>
            <a:r>
              <a:rPr lang="en-US" dirty="0">
                <a:solidFill>
                  <a:srgbClr val="C00000"/>
                </a:solidFill>
              </a:rPr>
              <a:t>two constraints </a:t>
            </a:r>
            <a:r>
              <a:rPr lang="en-US" dirty="0"/>
              <a:t>specific to processing-using-DRAM</a:t>
            </a:r>
            <a:br>
              <a:rPr lang="en-US" dirty="0"/>
            </a:br>
            <a:endParaRPr lang="en-US" dirty="0"/>
          </a:p>
        </p:txBody>
      </p:sp>
      <p:sp>
        <p:nvSpPr>
          <p:cNvPr id="264" name="Rounded Rectangle 263">
            <a:extLst>
              <a:ext uri="{FF2B5EF4-FFF2-40B4-BE49-F238E27FC236}">
                <a16:creationId xmlns:a16="http://schemas.microsoft.com/office/drawing/2014/main" id="{7D4DB3DB-18D5-6548-A51A-99830E124C4C}"/>
              </a:ext>
            </a:extLst>
          </p:cNvPr>
          <p:cNvSpPr/>
          <p:nvPr/>
        </p:nvSpPr>
        <p:spPr>
          <a:xfrm>
            <a:off x="1052112" y="4538913"/>
            <a:ext cx="4640791" cy="1005304"/>
          </a:xfrm>
          <a:prstGeom prst="round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 name="TextBox 2">
            <a:extLst>
              <a:ext uri="{FF2B5EF4-FFF2-40B4-BE49-F238E27FC236}">
                <a16:creationId xmlns:a16="http://schemas.microsoft.com/office/drawing/2014/main" id="{E18DD965-4B9E-7649-87B6-B78660F9C77A}"/>
              </a:ext>
            </a:extLst>
          </p:cNvPr>
          <p:cNvSpPr txBox="1"/>
          <p:nvPr/>
        </p:nvSpPr>
        <p:spPr>
          <a:xfrm>
            <a:off x="6766279" y="4731658"/>
            <a:ext cx="1447897" cy="830997"/>
          </a:xfrm>
          <a:prstGeom prst="rect">
            <a:avLst/>
          </a:prstGeom>
          <a:noFill/>
        </p:spPr>
        <p:txBody>
          <a:bodyPr wrap="none" rtlCol="0">
            <a:spAutoFit/>
          </a:bodyPr>
          <a:lstStyle/>
          <a:p>
            <a:r>
              <a:rPr lang="en-US" sz="2400" b="1" dirty="0">
                <a:solidFill>
                  <a:srgbClr val="C00000"/>
                </a:solidFill>
                <a:latin typeface="Cambria" panose="02040503050406030204" pitchFamily="18" charset="0"/>
              </a:rPr>
              <a:t>Compute</a:t>
            </a:r>
          </a:p>
          <a:p>
            <a:pPr algn="ctr"/>
            <a:r>
              <a:rPr lang="en-US" sz="2400" b="1" dirty="0">
                <a:solidFill>
                  <a:srgbClr val="C00000"/>
                </a:solidFill>
                <a:latin typeface="Cambria" panose="02040503050406030204" pitchFamily="18" charset="0"/>
              </a:rPr>
              <a:t>rows</a:t>
            </a:r>
          </a:p>
        </p:txBody>
      </p:sp>
      <p:sp>
        <p:nvSpPr>
          <p:cNvPr id="239" name="Right Arrow 238">
            <a:extLst>
              <a:ext uri="{FF2B5EF4-FFF2-40B4-BE49-F238E27FC236}">
                <a16:creationId xmlns:a16="http://schemas.microsoft.com/office/drawing/2014/main" id="{AD0FD175-757B-E64B-AFD9-32FE9A8FFB9D}"/>
              </a:ext>
            </a:extLst>
          </p:cNvPr>
          <p:cNvSpPr/>
          <p:nvPr/>
        </p:nvSpPr>
        <p:spPr>
          <a:xfrm>
            <a:off x="5943619" y="4803268"/>
            <a:ext cx="624143" cy="62667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241" name="Slide Number Placeholder 3">
            <a:extLst>
              <a:ext uri="{FF2B5EF4-FFF2-40B4-BE49-F238E27FC236}">
                <a16:creationId xmlns:a16="http://schemas.microsoft.com/office/drawing/2014/main" id="{8847D9C2-F856-5540-9F76-0977A8FF0277}"/>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47</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243257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500"/>
                                        <p:tgtEl>
                                          <p:spTgt spid="2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4"/>
                                        </p:tgtEl>
                                        <p:attrNameLst>
                                          <p:attrName>style.visibility</p:attrName>
                                        </p:attrNameLst>
                                      </p:cBhvr>
                                      <p:to>
                                        <p:strVal val="visible"/>
                                      </p:to>
                                    </p:set>
                                    <p:animEffect transition="in" filter="fade">
                                      <p:cBhvr>
                                        <p:cTn id="16"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264" grpId="0" animBg="1"/>
      <p:bldP spid="3" grpId="0"/>
      <p:bldP spid="2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0BF4-DC0A-4E47-A67E-ACDE00BBBCF1}"/>
              </a:ext>
            </a:extLst>
          </p:cNvPr>
          <p:cNvSpPr>
            <a:spLocks noGrp="1"/>
          </p:cNvSpPr>
          <p:nvPr>
            <p:ph type="title"/>
          </p:nvPr>
        </p:nvSpPr>
        <p:spPr/>
        <p:txBody>
          <a:bodyPr/>
          <a:lstStyle/>
          <a:p>
            <a:r>
              <a:rPr lang="en-US" sz="3500" dirty="0">
                <a:latin typeface="Cambria" panose="02040503050406030204" pitchFamily="18" charset="0"/>
              </a:rPr>
              <a:t>Task 1: Allocating DRAM Rows to Operands</a:t>
            </a:r>
          </a:p>
        </p:txBody>
      </p:sp>
      <p:sp>
        <p:nvSpPr>
          <p:cNvPr id="238" name="Rectangle 237">
            <a:extLst>
              <a:ext uri="{FF2B5EF4-FFF2-40B4-BE49-F238E27FC236}">
                <a16:creationId xmlns:a16="http://schemas.microsoft.com/office/drawing/2014/main" id="{93DBE014-3D0B-2249-B9E6-B6A356643B88}"/>
              </a:ext>
            </a:extLst>
          </p:cNvPr>
          <p:cNvSpPr/>
          <p:nvPr/>
        </p:nvSpPr>
        <p:spPr>
          <a:xfrm>
            <a:off x="435601" y="1823509"/>
            <a:ext cx="5291667" cy="407246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26" name="Group 25">
            <a:extLst>
              <a:ext uri="{FF2B5EF4-FFF2-40B4-BE49-F238E27FC236}">
                <a16:creationId xmlns:a16="http://schemas.microsoft.com/office/drawing/2014/main" id="{2F9F760E-A91C-0346-BBFA-5402396A47F0}"/>
              </a:ext>
            </a:extLst>
          </p:cNvPr>
          <p:cNvGrpSpPr/>
          <p:nvPr/>
        </p:nvGrpSpPr>
        <p:grpSpPr>
          <a:xfrm>
            <a:off x="1058094" y="1913512"/>
            <a:ext cx="4533707" cy="3655264"/>
            <a:chOff x="2281260" y="1032035"/>
            <a:chExt cx="6157040" cy="4964082"/>
          </a:xfrm>
        </p:grpSpPr>
        <p:cxnSp>
          <p:nvCxnSpPr>
            <p:cNvPr id="212" name="Straight Connector 211">
              <a:extLst>
                <a:ext uri="{FF2B5EF4-FFF2-40B4-BE49-F238E27FC236}">
                  <a16:creationId xmlns:a16="http://schemas.microsoft.com/office/drawing/2014/main" id="{3FEDD033-8667-9345-8641-52AA10105C29}"/>
                </a:ext>
              </a:extLst>
            </p:cNvPr>
            <p:cNvCxnSpPr>
              <a:cxnSpLocks/>
              <a:endCxn id="57" idx="2"/>
            </p:cNvCxnSpPr>
            <p:nvPr/>
          </p:nvCxnSpPr>
          <p:spPr>
            <a:xfrm>
              <a:off x="2300777" y="2617132"/>
              <a:ext cx="5857907" cy="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22BD8909-86A8-0448-B757-9E65F0C49E60}"/>
                </a:ext>
              </a:extLst>
            </p:cNvPr>
            <p:cNvCxnSpPr>
              <a:cxnSpLocks/>
              <a:endCxn id="71" idx="2"/>
            </p:cNvCxnSpPr>
            <p:nvPr/>
          </p:nvCxnSpPr>
          <p:spPr>
            <a:xfrm>
              <a:off x="2291674" y="3027455"/>
              <a:ext cx="5862243" cy="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8FB0B19-2517-1E42-9841-5ACE0687D359}"/>
                </a:ext>
              </a:extLst>
            </p:cNvPr>
            <p:cNvCxnSpPr>
              <a:cxnSpLocks/>
              <a:endCxn id="99" idx="2"/>
            </p:cNvCxnSpPr>
            <p:nvPr/>
          </p:nvCxnSpPr>
          <p:spPr>
            <a:xfrm>
              <a:off x="2291674" y="3424850"/>
              <a:ext cx="5865070" cy="25343"/>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1FFFBC4-10CF-0349-B872-C57E5F8B4D09}"/>
                </a:ext>
              </a:extLst>
            </p:cNvPr>
            <p:cNvCxnSpPr>
              <a:cxnSpLocks/>
              <a:endCxn id="85" idx="2"/>
            </p:cNvCxnSpPr>
            <p:nvPr/>
          </p:nvCxnSpPr>
          <p:spPr>
            <a:xfrm>
              <a:off x="2300777" y="3858433"/>
              <a:ext cx="5858067" cy="32315"/>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56B447D-3092-A548-9AA3-AD0855A063C8}"/>
                </a:ext>
              </a:extLst>
            </p:cNvPr>
            <p:cNvCxnSpPr>
              <a:cxnSpLocks/>
              <a:endCxn id="211" idx="2"/>
            </p:cNvCxnSpPr>
            <p:nvPr/>
          </p:nvCxnSpPr>
          <p:spPr>
            <a:xfrm flipV="1">
              <a:off x="2300777" y="4381310"/>
              <a:ext cx="5857747" cy="594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026E027-6C75-2347-A837-F8E1DDD7A448}"/>
                </a:ext>
              </a:extLst>
            </p:cNvPr>
            <p:cNvCxnSpPr>
              <a:cxnSpLocks/>
              <a:endCxn id="196" idx="2"/>
            </p:cNvCxnSpPr>
            <p:nvPr/>
          </p:nvCxnSpPr>
          <p:spPr>
            <a:xfrm flipV="1">
              <a:off x="2300778" y="4791631"/>
              <a:ext cx="5852982" cy="10433"/>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61447AA-8A4B-BE48-8601-7C44DA444B98}"/>
                </a:ext>
              </a:extLst>
            </p:cNvPr>
            <p:cNvCxnSpPr>
              <a:cxnSpLocks/>
              <a:endCxn id="183" idx="2"/>
            </p:cNvCxnSpPr>
            <p:nvPr/>
          </p:nvCxnSpPr>
          <p:spPr>
            <a:xfrm>
              <a:off x="2300778" y="5212295"/>
              <a:ext cx="5855808" cy="207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63F9DDF-A644-794F-9453-CB3555E84EC0}"/>
                </a:ext>
              </a:extLst>
            </p:cNvPr>
            <p:cNvCxnSpPr>
              <a:cxnSpLocks/>
              <a:endCxn id="169" idx="2"/>
            </p:cNvCxnSpPr>
            <p:nvPr/>
          </p:nvCxnSpPr>
          <p:spPr>
            <a:xfrm flipV="1">
              <a:off x="2300778" y="5654925"/>
              <a:ext cx="5857909" cy="1519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02D60AC-0C0D-3840-B29B-06199C3147EA}"/>
                </a:ext>
              </a:extLst>
            </p:cNvPr>
            <p:cNvCxnSpPr>
              <a:cxnSpLocks/>
              <a:endCxn id="141" idx="6"/>
            </p:cNvCxnSpPr>
            <p:nvPr/>
          </p:nvCxnSpPr>
          <p:spPr>
            <a:xfrm>
              <a:off x="2291674" y="1288359"/>
              <a:ext cx="6133406" cy="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A6CE784-966C-2742-9D3A-41D9E7199D6B}"/>
                </a:ext>
              </a:extLst>
            </p:cNvPr>
            <p:cNvCxnSpPr>
              <a:cxnSpLocks/>
            </p:cNvCxnSpPr>
            <p:nvPr/>
          </p:nvCxnSpPr>
          <p:spPr>
            <a:xfrm flipV="1">
              <a:off x="2281260" y="1711098"/>
              <a:ext cx="6157040" cy="1141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7B48D07-75DA-0E4D-9ADF-2809547E8718}"/>
                </a:ext>
              </a:extLst>
            </p:cNvPr>
            <p:cNvCxnSpPr>
              <a:cxnSpLocks/>
              <a:endCxn id="113" idx="2"/>
            </p:cNvCxnSpPr>
            <p:nvPr/>
          </p:nvCxnSpPr>
          <p:spPr>
            <a:xfrm>
              <a:off x="2300777" y="2151653"/>
              <a:ext cx="5854915" cy="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7830CAE-3F88-024F-9FB4-89EB691F0E1D}"/>
                </a:ext>
              </a:extLst>
            </p:cNvPr>
            <p:cNvCxnSpPr>
              <a:cxnSpLocks/>
            </p:cNvCxnSpPr>
            <p:nvPr/>
          </p:nvCxnSpPr>
          <p:spPr>
            <a:xfrm>
              <a:off x="2500620" y="104331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771AB39-D3DD-2B4C-9C86-3DA5A87A6BE7}"/>
                </a:ext>
              </a:extLst>
            </p:cNvPr>
            <p:cNvCxnSpPr>
              <a:cxnSpLocks/>
            </p:cNvCxnSpPr>
            <p:nvPr/>
          </p:nvCxnSpPr>
          <p:spPr>
            <a:xfrm>
              <a:off x="2924447" y="104331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B40D114-0E43-D54D-8A9D-8F574DC66042}"/>
                </a:ext>
              </a:extLst>
            </p:cNvPr>
            <p:cNvCxnSpPr>
              <a:cxnSpLocks/>
            </p:cNvCxnSpPr>
            <p:nvPr/>
          </p:nvCxnSpPr>
          <p:spPr>
            <a:xfrm>
              <a:off x="3385602" y="104331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1330F78-E7F6-A247-9FEA-3B9DCA33654B}"/>
                </a:ext>
              </a:extLst>
            </p:cNvPr>
            <p:cNvCxnSpPr>
              <a:cxnSpLocks/>
            </p:cNvCxnSpPr>
            <p:nvPr/>
          </p:nvCxnSpPr>
          <p:spPr>
            <a:xfrm>
              <a:off x="3827013" y="1049233"/>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74FBD12-3CB2-B945-AB78-6E581792A11B}"/>
                </a:ext>
              </a:extLst>
            </p:cNvPr>
            <p:cNvCxnSpPr>
              <a:cxnSpLocks/>
            </p:cNvCxnSpPr>
            <p:nvPr/>
          </p:nvCxnSpPr>
          <p:spPr>
            <a:xfrm>
              <a:off x="4250840" y="1041829"/>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B73B8E16-45D0-A249-B8FC-918D32FBF630}"/>
                </a:ext>
              </a:extLst>
            </p:cNvPr>
            <p:cNvCxnSpPr>
              <a:cxnSpLocks/>
            </p:cNvCxnSpPr>
            <p:nvPr/>
          </p:nvCxnSpPr>
          <p:spPr>
            <a:xfrm>
              <a:off x="4711995" y="1040348"/>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951029F-DBD6-C343-948A-83940A8895CC}"/>
                </a:ext>
              </a:extLst>
            </p:cNvPr>
            <p:cNvCxnSpPr>
              <a:cxnSpLocks/>
            </p:cNvCxnSpPr>
            <p:nvPr/>
          </p:nvCxnSpPr>
          <p:spPr>
            <a:xfrm>
              <a:off x="5163702" y="1034997"/>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74CF78-E1ED-274E-B5CC-81486310ECE0}"/>
                </a:ext>
              </a:extLst>
            </p:cNvPr>
            <p:cNvCxnSpPr>
              <a:cxnSpLocks/>
            </p:cNvCxnSpPr>
            <p:nvPr/>
          </p:nvCxnSpPr>
          <p:spPr>
            <a:xfrm>
              <a:off x="5587529" y="1034997"/>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5C04DC8-6AA6-C641-BB04-3393D9B4C269}"/>
                </a:ext>
              </a:extLst>
            </p:cNvPr>
            <p:cNvCxnSpPr>
              <a:cxnSpLocks/>
            </p:cNvCxnSpPr>
            <p:nvPr/>
          </p:nvCxnSpPr>
          <p:spPr>
            <a:xfrm>
              <a:off x="6048684" y="1034997"/>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E99D7FB-9623-7840-B687-767CA7E946E1}"/>
                </a:ext>
              </a:extLst>
            </p:cNvPr>
            <p:cNvCxnSpPr>
              <a:cxnSpLocks/>
            </p:cNvCxnSpPr>
            <p:nvPr/>
          </p:nvCxnSpPr>
          <p:spPr>
            <a:xfrm>
              <a:off x="6490095" y="104092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D25F6EC-2737-D24F-8BDC-10867A88EBB3}"/>
                </a:ext>
              </a:extLst>
            </p:cNvPr>
            <p:cNvCxnSpPr>
              <a:cxnSpLocks/>
            </p:cNvCxnSpPr>
            <p:nvPr/>
          </p:nvCxnSpPr>
          <p:spPr>
            <a:xfrm>
              <a:off x="6913922" y="1033516"/>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2523A1E-83F1-C24B-9924-76C6D7CD6C84}"/>
                </a:ext>
              </a:extLst>
            </p:cNvPr>
            <p:cNvCxnSpPr>
              <a:cxnSpLocks/>
            </p:cNvCxnSpPr>
            <p:nvPr/>
          </p:nvCxnSpPr>
          <p:spPr>
            <a:xfrm>
              <a:off x="7375077" y="1032035"/>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5FF195CA-0E6A-1040-859C-084AAFA59B2C}"/>
                </a:ext>
              </a:extLst>
            </p:cNvPr>
            <p:cNvCxnSpPr>
              <a:cxnSpLocks/>
            </p:cNvCxnSpPr>
            <p:nvPr/>
          </p:nvCxnSpPr>
          <p:spPr>
            <a:xfrm>
              <a:off x="7833293" y="1038413"/>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A9A5D3C-827A-CD41-BA50-369A4CE8800B}"/>
                </a:ext>
              </a:extLst>
            </p:cNvPr>
            <p:cNvCxnSpPr>
              <a:cxnSpLocks/>
            </p:cNvCxnSpPr>
            <p:nvPr/>
          </p:nvCxnSpPr>
          <p:spPr>
            <a:xfrm>
              <a:off x="8294448" y="1036932"/>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85A1D56E-D35B-E74D-8082-85A4CB76C47A}"/>
              </a:ext>
            </a:extLst>
          </p:cNvPr>
          <p:cNvCxnSpPr>
            <a:cxnSpLocks/>
          </p:cNvCxnSpPr>
          <p:nvPr/>
        </p:nvCxnSpPr>
        <p:spPr>
          <a:xfrm>
            <a:off x="1072465" y="4991195"/>
            <a:ext cx="4518989" cy="7048"/>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4F41338-1AC0-2042-94A5-D873CDE86E20}"/>
              </a:ext>
            </a:extLst>
          </p:cNvPr>
          <p:cNvGrpSpPr/>
          <p:nvPr/>
        </p:nvGrpSpPr>
        <p:grpSpPr>
          <a:xfrm>
            <a:off x="1119548" y="4275419"/>
            <a:ext cx="4468235" cy="214064"/>
            <a:chOff x="2707599" y="4239655"/>
            <a:chExt cx="6068148" cy="290713"/>
          </a:xfrm>
        </p:grpSpPr>
        <p:sp>
          <p:nvSpPr>
            <p:cNvPr id="198" name="Oval 197">
              <a:extLst>
                <a:ext uri="{FF2B5EF4-FFF2-40B4-BE49-F238E27FC236}">
                  <a16:creationId xmlns:a16="http://schemas.microsoft.com/office/drawing/2014/main" id="{E895838B-2C8C-004D-89CD-34E0A7735215}"/>
                </a:ext>
              </a:extLst>
            </p:cNvPr>
            <p:cNvSpPr>
              <a:spLocks noChangeAspect="1"/>
            </p:cNvSpPr>
            <p:nvPr/>
          </p:nvSpPr>
          <p:spPr>
            <a:xfrm>
              <a:off x="2707599" y="4250930"/>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199" name="Oval 198">
              <a:extLst>
                <a:ext uri="{FF2B5EF4-FFF2-40B4-BE49-F238E27FC236}">
                  <a16:creationId xmlns:a16="http://schemas.microsoft.com/office/drawing/2014/main" id="{CADA578E-EB03-2640-BB75-121B18AACA5B}"/>
                </a:ext>
              </a:extLst>
            </p:cNvPr>
            <p:cNvSpPr>
              <a:spLocks noChangeAspect="1"/>
            </p:cNvSpPr>
            <p:nvPr/>
          </p:nvSpPr>
          <p:spPr>
            <a:xfrm>
              <a:off x="3131426" y="4250930"/>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0" name="Oval 199">
              <a:extLst>
                <a:ext uri="{FF2B5EF4-FFF2-40B4-BE49-F238E27FC236}">
                  <a16:creationId xmlns:a16="http://schemas.microsoft.com/office/drawing/2014/main" id="{2DAC382C-5574-D543-9492-A51754543BF4}"/>
                </a:ext>
              </a:extLst>
            </p:cNvPr>
            <p:cNvSpPr>
              <a:spLocks noChangeAspect="1"/>
            </p:cNvSpPr>
            <p:nvPr/>
          </p:nvSpPr>
          <p:spPr>
            <a:xfrm>
              <a:off x="3592581" y="4250930"/>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1" name="Oval 200">
              <a:extLst>
                <a:ext uri="{FF2B5EF4-FFF2-40B4-BE49-F238E27FC236}">
                  <a16:creationId xmlns:a16="http://schemas.microsoft.com/office/drawing/2014/main" id="{D390C661-5652-2845-A470-C63C6F182781}"/>
                </a:ext>
              </a:extLst>
            </p:cNvPr>
            <p:cNvSpPr>
              <a:spLocks noChangeAspect="1"/>
            </p:cNvSpPr>
            <p:nvPr/>
          </p:nvSpPr>
          <p:spPr>
            <a:xfrm>
              <a:off x="4033992" y="4256853"/>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2" name="Oval 201">
              <a:extLst>
                <a:ext uri="{FF2B5EF4-FFF2-40B4-BE49-F238E27FC236}">
                  <a16:creationId xmlns:a16="http://schemas.microsoft.com/office/drawing/2014/main" id="{FC694910-F70B-6246-A20E-1852150ADAD9}"/>
                </a:ext>
              </a:extLst>
            </p:cNvPr>
            <p:cNvSpPr>
              <a:spLocks noChangeAspect="1"/>
            </p:cNvSpPr>
            <p:nvPr/>
          </p:nvSpPr>
          <p:spPr>
            <a:xfrm>
              <a:off x="4457819" y="424944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3" name="Oval 202">
              <a:extLst>
                <a:ext uri="{FF2B5EF4-FFF2-40B4-BE49-F238E27FC236}">
                  <a16:creationId xmlns:a16="http://schemas.microsoft.com/office/drawing/2014/main" id="{2B9836FA-18D9-9745-970B-5B97B762FB98}"/>
                </a:ext>
              </a:extLst>
            </p:cNvPr>
            <p:cNvSpPr>
              <a:spLocks noChangeAspect="1"/>
            </p:cNvSpPr>
            <p:nvPr/>
          </p:nvSpPr>
          <p:spPr>
            <a:xfrm>
              <a:off x="4918974" y="4247968"/>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4" name="Oval 203">
              <a:extLst>
                <a:ext uri="{FF2B5EF4-FFF2-40B4-BE49-F238E27FC236}">
                  <a16:creationId xmlns:a16="http://schemas.microsoft.com/office/drawing/2014/main" id="{7E3AD14F-E79D-F74B-8C5E-658BC6CD5043}"/>
                </a:ext>
              </a:extLst>
            </p:cNvPr>
            <p:cNvSpPr>
              <a:spLocks noChangeAspect="1"/>
            </p:cNvSpPr>
            <p:nvPr/>
          </p:nvSpPr>
          <p:spPr>
            <a:xfrm>
              <a:off x="5370681" y="4242617"/>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5" name="Oval 204">
              <a:extLst>
                <a:ext uri="{FF2B5EF4-FFF2-40B4-BE49-F238E27FC236}">
                  <a16:creationId xmlns:a16="http://schemas.microsoft.com/office/drawing/2014/main" id="{D59DED10-FD7B-1943-859A-5003581EC2B2}"/>
                </a:ext>
              </a:extLst>
            </p:cNvPr>
            <p:cNvSpPr>
              <a:spLocks noChangeAspect="1"/>
            </p:cNvSpPr>
            <p:nvPr/>
          </p:nvSpPr>
          <p:spPr>
            <a:xfrm>
              <a:off x="5794508" y="4242617"/>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6" name="Oval 205">
              <a:extLst>
                <a:ext uri="{FF2B5EF4-FFF2-40B4-BE49-F238E27FC236}">
                  <a16:creationId xmlns:a16="http://schemas.microsoft.com/office/drawing/2014/main" id="{77BC8096-7021-9F41-9022-A9887CF82391}"/>
                </a:ext>
              </a:extLst>
            </p:cNvPr>
            <p:cNvSpPr>
              <a:spLocks noChangeAspect="1"/>
            </p:cNvSpPr>
            <p:nvPr/>
          </p:nvSpPr>
          <p:spPr>
            <a:xfrm>
              <a:off x="6255663" y="4242617"/>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7" name="Oval 206">
              <a:extLst>
                <a:ext uri="{FF2B5EF4-FFF2-40B4-BE49-F238E27FC236}">
                  <a16:creationId xmlns:a16="http://schemas.microsoft.com/office/drawing/2014/main" id="{5755CDD1-8E08-A24C-A152-DADBFD305B41}"/>
                </a:ext>
              </a:extLst>
            </p:cNvPr>
            <p:cNvSpPr>
              <a:spLocks noChangeAspect="1"/>
            </p:cNvSpPr>
            <p:nvPr/>
          </p:nvSpPr>
          <p:spPr>
            <a:xfrm>
              <a:off x="6697074" y="4248540"/>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8" name="Oval 207">
              <a:extLst>
                <a:ext uri="{FF2B5EF4-FFF2-40B4-BE49-F238E27FC236}">
                  <a16:creationId xmlns:a16="http://schemas.microsoft.com/office/drawing/2014/main" id="{4E116CED-7B6E-5345-B812-B839692566AB}"/>
                </a:ext>
              </a:extLst>
            </p:cNvPr>
            <p:cNvSpPr>
              <a:spLocks noChangeAspect="1"/>
            </p:cNvSpPr>
            <p:nvPr/>
          </p:nvSpPr>
          <p:spPr>
            <a:xfrm>
              <a:off x="7120901" y="424113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9" name="Oval 208">
              <a:extLst>
                <a:ext uri="{FF2B5EF4-FFF2-40B4-BE49-F238E27FC236}">
                  <a16:creationId xmlns:a16="http://schemas.microsoft.com/office/drawing/2014/main" id="{2CF27A14-B23D-1A44-A9E0-6548A42E4DD2}"/>
                </a:ext>
              </a:extLst>
            </p:cNvPr>
            <p:cNvSpPr>
              <a:spLocks noChangeAspect="1"/>
            </p:cNvSpPr>
            <p:nvPr/>
          </p:nvSpPr>
          <p:spPr>
            <a:xfrm>
              <a:off x="7582056" y="4239655"/>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10" name="Oval 209">
              <a:extLst>
                <a:ext uri="{FF2B5EF4-FFF2-40B4-BE49-F238E27FC236}">
                  <a16:creationId xmlns:a16="http://schemas.microsoft.com/office/drawing/2014/main" id="{283A0187-2ED8-A947-A926-33F8F2881D4B}"/>
                </a:ext>
              </a:extLst>
            </p:cNvPr>
            <p:cNvSpPr>
              <a:spLocks noChangeAspect="1"/>
            </p:cNvSpPr>
            <p:nvPr/>
          </p:nvSpPr>
          <p:spPr>
            <a:xfrm>
              <a:off x="8040272" y="4246033"/>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11" name="Oval 210">
              <a:extLst>
                <a:ext uri="{FF2B5EF4-FFF2-40B4-BE49-F238E27FC236}">
                  <a16:creationId xmlns:a16="http://schemas.microsoft.com/office/drawing/2014/main" id="{423B0D36-F6CE-8944-A623-8CA4D9A651B3}"/>
                </a:ext>
              </a:extLst>
            </p:cNvPr>
            <p:cNvSpPr>
              <a:spLocks noChangeAspect="1"/>
            </p:cNvSpPr>
            <p:nvPr/>
          </p:nvSpPr>
          <p:spPr>
            <a:xfrm>
              <a:off x="8501427" y="4244552"/>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grpSp>
      <p:cxnSp>
        <p:nvCxnSpPr>
          <p:cNvPr id="29" name="Straight Connector 28">
            <a:extLst>
              <a:ext uri="{FF2B5EF4-FFF2-40B4-BE49-F238E27FC236}">
                <a16:creationId xmlns:a16="http://schemas.microsoft.com/office/drawing/2014/main" id="{DF4C6668-94D7-3343-84D5-EB0D25B54B28}"/>
              </a:ext>
            </a:extLst>
          </p:cNvPr>
          <p:cNvCxnSpPr>
            <a:cxnSpLocks/>
          </p:cNvCxnSpPr>
          <p:nvPr/>
        </p:nvCxnSpPr>
        <p:spPr>
          <a:xfrm flipV="1">
            <a:off x="1075229" y="4679312"/>
            <a:ext cx="4514143" cy="4696"/>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id="{A069D844-2AB3-E94A-B814-B22BFC4EDEC6}"/>
              </a:ext>
            </a:extLst>
          </p:cNvPr>
          <p:cNvSpPr>
            <a:spLocks noChangeAspect="1"/>
          </p:cNvSpPr>
          <p:nvPr/>
        </p:nvSpPr>
        <p:spPr>
          <a:xfrm>
            <a:off x="1428120" y="458585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5" name="Oval 184">
            <a:extLst>
              <a:ext uri="{FF2B5EF4-FFF2-40B4-BE49-F238E27FC236}">
                <a16:creationId xmlns:a16="http://schemas.microsoft.com/office/drawing/2014/main" id="{14A686AD-CD2A-9541-A641-9058CC64A20D}"/>
              </a:ext>
            </a:extLst>
          </p:cNvPr>
          <p:cNvSpPr>
            <a:spLocks noChangeAspect="1"/>
          </p:cNvSpPr>
          <p:nvPr/>
        </p:nvSpPr>
        <p:spPr>
          <a:xfrm>
            <a:off x="1767688" y="458585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6" name="Oval 185">
            <a:extLst>
              <a:ext uri="{FF2B5EF4-FFF2-40B4-BE49-F238E27FC236}">
                <a16:creationId xmlns:a16="http://schemas.microsoft.com/office/drawing/2014/main" id="{D33242FA-3BA6-754E-997B-E5C7822C1810}"/>
              </a:ext>
            </a:extLst>
          </p:cNvPr>
          <p:cNvSpPr>
            <a:spLocks noChangeAspect="1"/>
          </p:cNvSpPr>
          <p:nvPr/>
        </p:nvSpPr>
        <p:spPr>
          <a:xfrm>
            <a:off x="2092717" y="4590220"/>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7" name="Oval 186">
            <a:extLst>
              <a:ext uri="{FF2B5EF4-FFF2-40B4-BE49-F238E27FC236}">
                <a16:creationId xmlns:a16="http://schemas.microsoft.com/office/drawing/2014/main" id="{B3D4C303-184F-4A4F-8282-568EA9DAB485}"/>
              </a:ext>
            </a:extLst>
          </p:cNvPr>
          <p:cNvSpPr>
            <a:spLocks noChangeAspect="1"/>
          </p:cNvSpPr>
          <p:nvPr/>
        </p:nvSpPr>
        <p:spPr>
          <a:xfrm>
            <a:off x="2404799" y="458476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8" name="Oval 187">
            <a:extLst>
              <a:ext uri="{FF2B5EF4-FFF2-40B4-BE49-F238E27FC236}">
                <a16:creationId xmlns:a16="http://schemas.microsoft.com/office/drawing/2014/main" id="{106D32B9-0A82-D449-8A9C-76336541D165}"/>
              </a:ext>
            </a:extLst>
          </p:cNvPr>
          <p:cNvSpPr>
            <a:spLocks noChangeAspect="1"/>
          </p:cNvSpPr>
          <p:nvPr/>
        </p:nvSpPr>
        <p:spPr>
          <a:xfrm>
            <a:off x="2744367" y="458367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9" name="Oval 188">
            <a:extLst>
              <a:ext uri="{FF2B5EF4-FFF2-40B4-BE49-F238E27FC236}">
                <a16:creationId xmlns:a16="http://schemas.microsoft.com/office/drawing/2014/main" id="{716E9C1E-DF39-584D-B5DA-0394AC5FC23E}"/>
              </a:ext>
            </a:extLst>
          </p:cNvPr>
          <p:cNvSpPr>
            <a:spLocks noChangeAspect="1"/>
          </p:cNvSpPr>
          <p:nvPr/>
        </p:nvSpPr>
        <p:spPr>
          <a:xfrm>
            <a:off x="3076978" y="457973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0" name="Oval 189">
            <a:extLst>
              <a:ext uri="{FF2B5EF4-FFF2-40B4-BE49-F238E27FC236}">
                <a16:creationId xmlns:a16="http://schemas.microsoft.com/office/drawing/2014/main" id="{85E3749F-EDBE-6642-8032-F52A98DC0F9E}"/>
              </a:ext>
            </a:extLst>
          </p:cNvPr>
          <p:cNvSpPr>
            <a:spLocks noChangeAspect="1"/>
          </p:cNvSpPr>
          <p:nvPr/>
        </p:nvSpPr>
        <p:spPr>
          <a:xfrm>
            <a:off x="3389060" y="457973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1" name="Oval 190">
            <a:extLst>
              <a:ext uri="{FF2B5EF4-FFF2-40B4-BE49-F238E27FC236}">
                <a16:creationId xmlns:a16="http://schemas.microsoft.com/office/drawing/2014/main" id="{B1D90B21-C131-F34C-901D-0AD2F7E7F197}"/>
              </a:ext>
            </a:extLst>
          </p:cNvPr>
          <p:cNvSpPr>
            <a:spLocks noChangeAspect="1"/>
          </p:cNvSpPr>
          <p:nvPr/>
        </p:nvSpPr>
        <p:spPr>
          <a:xfrm>
            <a:off x="3728628" y="457973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2" name="Oval 191">
            <a:extLst>
              <a:ext uri="{FF2B5EF4-FFF2-40B4-BE49-F238E27FC236}">
                <a16:creationId xmlns:a16="http://schemas.microsoft.com/office/drawing/2014/main" id="{D147378D-36C0-4841-A7EC-6E8CDBBB309D}"/>
              </a:ext>
            </a:extLst>
          </p:cNvPr>
          <p:cNvSpPr>
            <a:spLocks noChangeAspect="1"/>
          </p:cNvSpPr>
          <p:nvPr/>
        </p:nvSpPr>
        <p:spPr>
          <a:xfrm>
            <a:off x="4053658" y="458409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3" name="Oval 192">
            <a:extLst>
              <a:ext uri="{FF2B5EF4-FFF2-40B4-BE49-F238E27FC236}">
                <a16:creationId xmlns:a16="http://schemas.microsoft.com/office/drawing/2014/main" id="{29513864-4E3C-2145-8D56-CFA69C91C6BF}"/>
              </a:ext>
            </a:extLst>
          </p:cNvPr>
          <p:cNvSpPr>
            <a:spLocks noChangeAspect="1"/>
          </p:cNvSpPr>
          <p:nvPr/>
        </p:nvSpPr>
        <p:spPr>
          <a:xfrm>
            <a:off x="4365740" y="457864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4" name="Oval 193">
            <a:extLst>
              <a:ext uri="{FF2B5EF4-FFF2-40B4-BE49-F238E27FC236}">
                <a16:creationId xmlns:a16="http://schemas.microsoft.com/office/drawing/2014/main" id="{698A98DF-F0DC-DF46-B749-62785CCAFFA5}"/>
              </a:ext>
            </a:extLst>
          </p:cNvPr>
          <p:cNvSpPr>
            <a:spLocks noChangeAspect="1"/>
          </p:cNvSpPr>
          <p:nvPr/>
        </p:nvSpPr>
        <p:spPr>
          <a:xfrm>
            <a:off x="4705308" y="4577556"/>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5" name="Oval 194">
            <a:extLst>
              <a:ext uri="{FF2B5EF4-FFF2-40B4-BE49-F238E27FC236}">
                <a16:creationId xmlns:a16="http://schemas.microsoft.com/office/drawing/2014/main" id="{8B0CC591-DB0D-3B45-9C6A-0C2FA78C2775}"/>
              </a:ext>
            </a:extLst>
          </p:cNvPr>
          <p:cNvSpPr>
            <a:spLocks noChangeAspect="1"/>
          </p:cNvSpPr>
          <p:nvPr/>
        </p:nvSpPr>
        <p:spPr>
          <a:xfrm>
            <a:off x="5042712" y="458225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6" name="Oval 195">
            <a:extLst>
              <a:ext uri="{FF2B5EF4-FFF2-40B4-BE49-F238E27FC236}">
                <a16:creationId xmlns:a16="http://schemas.microsoft.com/office/drawing/2014/main" id="{78030B15-CBBA-264A-8C75-A54705F24F96}"/>
              </a:ext>
            </a:extLst>
          </p:cNvPr>
          <p:cNvSpPr>
            <a:spLocks noChangeAspect="1"/>
          </p:cNvSpPr>
          <p:nvPr/>
        </p:nvSpPr>
        <p:spPr>
          <a:xfrm>
            <a:off x="5382280" y="458116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7" name="Oval 196">
            <a:extLst>
              <a:ext uri="{FF2B5EF4-FFF2-40B4-BE49-F238E27FC236}">
                <a16:creationId xmlns:a16="http://schemas.microsoft.com/office/drawing/2014/main" id="{0F81C248-A77D-FC49-AD57-20657811FC53}"/>
              </a:ext>
            </a:extLst>
          </p:cNvPr>
          <p:cNvSpPr>
            <a:spLocks noChangeAspect="1"/>
          </p:cNvSpPr>
          <p:nvPr/>
        </p:nvSpPr>
        <p:spPr>
          <a:xfrm>
            <a:off x="1116038" y="458585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0" name="Oval 169">
            <a:extLst>
              <a:ext uri="{FF2B5EF4-FFF2-40B4-BE49-F238E27FC236}">
                <a16:creationId xmlns:a16="http://schemas.microsoft.com/office/drawing/2014/main" id="{C14E103A-CBEF-BF49-8F25-6E080A69C933}"/>
              </a:ext>
            </a:extLst>
          </p:cNvPr>
          <p:cNvSpPr>
            <a:spLocks noChangeAspect="1"/>
          </p:cNvSpPr>
          <p:nvPr/>
        </p:nvSpPr>
        <p:spPr>
          <a:xfrm>
            <a:off x="1118119" y="48971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1" name="Oval 170">
            <a:extLst>
              <a:ext uri="{FF2B5EF4-FFF2-40B4-BE49-F238E27FC236}">
                <a16:creationId xmlns:a16="http://schemas.microsoft.com/office/drawing/2014/main" id="{B9FA2370-E9F0-654C-977B-C50E892A0E11}"/>
              </a:ext>
            </a:extLst>
          </p:cNvPr>
          <p:cNvSpPr>
            <a:spLocks noChangeAspect="1"/>
          </p:cNvSpPr>
          <p:nvPr/>
        </p:nvSpPr>
        <p:spPr>
          <a:xfrm>
            <a:off x="1430201" y="48971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2" name="Oval 171">
            <a:extLst>
              <a:ext uri="{FF2B5EF4-FFF2-40B4-BE49-F238E27FC236}">
                <a16:creationId xmlns:a16="http://schemas.microsoft.com/office/drawing/2014/main" id="{74D49CDC-9F28-0842-A7E4-826216FDEA99}"/>
              </a:ext>
            </a:extLst>
          </p:cNvPr>
          <p:cNvSpPr>
            <a:spLocks noChangeAspect="1"/>
          </p:cNvSpPr>
          <p:nvPr/>
        </p:nvSpPr>
        <p:spPr>
          <a:xfrm>
            <a:off x="1769769" y="48971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3" name="Oval 172">
            <a:extLst>
              <a:ext uri="{FF2B5EF4-FFF2-40B4-BE49-F238E27FC236}">
                <a16:creationId xmlns:a16="http://schemas.microsoft.com/office/drawing/2014/main" id="{2B052FF6-6F6D-7547-9EBD-15043F046E95}"/>
              </a:ext>
            </a:extLst>
          </p:cNvPr>
          <p:cNvSpPr>
            <a:spLocks noChangeAspect="1"/>
          </p:cNvSpPr>
          <p:nvPr/>
        </p:nvSpPr>
        <p:spPr>
          <a:xfrm>
            <a:off x="2094798" y="4901500"/>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4" name="Oval 173">
            <a:extLst>
              <a:ext uri="{FF2B5EF4-FFF2-40B4-BE49-F238E27FC236}">
                <a16:creationId xmlns:a16="http://schemas.microsoft.com/office/drawing/2014/main" id="{2AA90F9B-7CC2-E84F-9F48-9548697AA461}"/>
              </a:ext>
            </a:extLst>
          </p:cNvPr>
          <p:cNvSpPr>
            <a:spLocks noChangeAspect="1"/>
          </p:cNvSpPr>
          <p:nvPr/>
        </p:nvSpPr>
        <p:spPr>
          <a:xfrm>
            <a:off x="2406880" y="489604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5" name="Oval 174">
            <a:extLst>
              <a:ext uri="{FF2B5EF4-FFF2-40B4-BE49-F238E27FC236}">
                <a16:creationId xmlns:a16="http://schemas.microsoft.com/office/drawing/2014/main" id="{433B3390-FCFA-1746-9A9E-235050BE494B}"/>
              </a:ext>
            </a:extLst>
          </p:cNvPr>
          <p:cNvSpPr>
            <a:spLocks noChangeAspect="1"/>
          </p:cNvSpPr>
          <p:nvPr/>
        </p:nvSpPr>
        <p:spPr>
          <a:xfrm>
            <a:off x="2746448" y="489495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6" name="Oval 175">
            <a:extLst>
              <a:ext uri="{FF2B5EF4-FFF2-40B4-BE49-F238E27FC236}">
                <a16:creationId xmlns:a16="http://schemas.microsoft.com/office/drawing/2014/main" id="{48F119AB-7FC3-524B-ACF8-28A5B122F22E}"/>
              </a:ext>
            </a:extLst>
          </p:cNvPr>
          <p:cNvSpPr>
            <a:spLocks noChangeAspect="1"/>
          </p:cNvSpPr>
          <p:nvPr/>
        </p:nvSpPr>
        <p:spPr>
          <a:xfrm>
            <a:off x="3079059" y="48910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7" name="Oval 176">
            <a:extLst>
              <a:ext uri="{FF2B5EF4-FFF2-40B4-BE49-F238E27FC236}">
                <a16:creationId xmlns:a16="http://schemas.microsoft.com/office/drawing/2014/main" id="{6519F2AA-2B6C-D64F-9181-7BAB809DDB58}"/>
              </a:ext>
            </a:extLst>
          </p:cNvPr>
          <p:cNvSpPr>
            <a:spLocks noChangeAspect="1"/>
          </p:cNvSpPr>
          <p:nvPr/>
        </p:nvSpPr>
        <p:spPr>
          <a:xfrm>
            <a:off x="3391141" y="48910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8" name="Oval 177">
            <a:extLst>
              <a:ext uri="{FF2B5EF4-FFF2-40B4-BE49-F238E27FC236}">
                <a16:creationId xmlns:a16="http://schemas.microsoft.com/office/drawing/2014/main" id="{66BD7258-DEFD-7045-B0A9-6FF3BC852F3C}"/>
              </a:ext>
            </a:extLst>
          </p:cNvPr>
          <p:cNvSpPr>
            <a:spLocks noChangeAspect="1"/>
          </p:cNvSpPr>
          <p:nvPr/>
        </p:nvSpPr>
        <p:spPr>
          <a:xfrm>
            <a:off x="3730709" y="48910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9" name="Oval 178">
            <a:extLst>
              <a:ext uri="{FF2B5EF4-FFF2-40B4-BE49-F238E27FC236}">
                <a16:creationId xmlns:a16="http://schemas.microsoft.com/office/drawing/2014/main" id="{5F760A7D-8CDE-2347-906E-D20E93055AD4}"/>
              </a:ext>
            </a:extLst>
          </p:cNvPr>
          <p:cNvSpPr>
            <a:spLocks noChangeAspect="1"/>
          </p:cNvSpPr>
          <p:nvPr/>
        </p:nvSpPr>
        <p:spPr>
          <a:xfrm>
            <a:off x="4055739" y="489537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0" name="Oval 179">
            <a:extLst>
              <a:ext uri="{FF2B5EF4-FFF2-40B4-BE49-F238E27FC236}">
                <a16:creationId xmlns:a16="http://schemas.microsoft.com/office/drawing/2014/main" id="{4EF4676D-E0A8-8349-A0DF-BBB97D77908E}"/>
              </a:ext>
            </a:extLst>
          </p:cNvPr>
          <p:cNvSpPr>
            <a:spLocks noChangeAspect="1"/>
          </p:cNvSpPr>
          <p:nvPr/>
        </p:nvSpPr>
        <p:spPr>
          <a:xfrm>
            <a:off x="4367821" y="488992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1" name="Oval 180">
            <a:extLst>
              <a:ext uri="{FF2B5EF4-FFF2-40B4-BE49-F238E27FC236}">
                <a16:creationId xmlns:a16="http://schemas.microsoft.com/office/drawing/2014/main" id="{E17AA1C1-75E9-D14E-9AAD-DEE7449BEC49}"/>
              </a:ext>
            </a:extLst>
          </p:cNvPr>
          <p:cNvSpPr>
            <a:spLocks noChangeAspect="1"/>
          </p:cNvSpPr>
          <p:nvPr/>
        </p:nvSpPr>
        <p:spPr>
          <a:xfrm>
            <a:off x="4707389" y="4888836"/>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2" name="Oval 181">
            <a:extLst>
              <a:ext uri="{FF2B5EF4-FFF2-40B4-BE49-F238E27FC236}">
                <a16:creationId xmlns:a16="http://schemas.microsoft.com/office/drawing/2014/main" id="{762E33FD-B63C-364D-BFE5-9F5AA6D015AD}"/>
              </a:ext>
            </a:extLst>
          </p:cNvPr>
          <p:cNvSpPr>
            <a:spLocks noChangeAspect="1"/>
          </p:cNvSpPr>
          <p:nvPr/>
        </p:nvSpPr>
        <p:spPr>
          <a:xfrm>
            <a:off x="5044793" y="489353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3" name="Oval 182">
            <a:extLst>
              <a:ext uri="{FF2B5EF4-FFF2-40B4-BE49-F238E27FC236}">
                <a16:creationId xmlns:a16="http://schemas.microsoft.com/office/drawing/2014/main" id="{1DAB2FF4-3460-F94E-B071-EDF12F615429}"/>
              </a:ext>
            </a:extLst>
          </p:cNvPr>
          <p:cNvSpPr>
            <a:spLocks noChangeAspect="1"/>
          </p:cNvSpPr>
          <p:nvPr/>
        </p:nvSpPr>
        <p:spPr>
          <a:xfrm>
            <a:off x="5384361" y="489244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cxnSp>
        <p:nvCxnSpPr>
          <p:cNvPr id="32" name="Straight Connector 31">
            <a:extLst>
              <a:ext uri="{FF2B5EF4-FFF2-40B4-BE49-F238E27FC236}">
                <a16:creationId xmlns:a16="http://schemas.microsoft.com/office/drawing/2014/main" id="{68F48607-792E-D843-8886-25E6D9DA0965}"/>
              </a:ext>
            </a:extLst>
          </p:cNvPr>
          <p:cNvCxnSpPr>
            <a:cxnSpLocks/>
          </p:cNvCxnSpPr>
          <p:nvPr/>
        </p:nvCxnSpPr>
        <p:spPr>
          <a:xfrm flipV="1">
            <a:off x="1049214" y="5314197"/>
            <a:ext cx="4537442" cy="11896"/>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207C51A8-4547-D540-80E3-37AAD42A1BAC}"/>
              </a:ext>
            </a:extLst>
          </p:cNvPr>
          <p:cNvSpPr>
            <a:spLocks noChangeAspect="1"/>
          </p:cNvSpPr>
          <p:nvPr/>
        </p:nvSpPr>
        <p:spPr>
          <a:xfrm>
            <a:off x="1119666" y="52215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7" name="Oval 156">
            <a:extLst>
              <a:ext uri="{FF2B5EF4-FFF2-40B4-BE49-F238E27FC236}">
                <a16:creationId xmlns:a16="http://schemas.microsoft.com/office/drawing/2014/main" id="{CC17A510-8B3C-6B45-AF71-1BC512985D22}"/>
              </a:ext>
            </a:extLst>
          </p:cNvPr>
          <p:cNvSpPr>
            <a:spLocks noChangeAspect="1"/>
          </p:cNvSpPr>
          <p:nvPr/>
        </p:nvSpPr>
        <p:spPr>
          <a:xfrm>
            <a:off x="1431748" y="52215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8" name="Oval 157">
            <a:extLst>
              <a:ext uri="{FF2B5EF4-FFF2-40B4-BE49-F238E27FC236}">
                <a16:creationId xmlns:a16="http://schemas.microsoft.com/office/drawing/2014/main" id="{3AA12D7B-7B10-F04F-A7E1-CFB4233CDB0F}"/>
              </a:ext>
            </a:extLst>
          </p:cNvPr>
          <p:cNvSpPr>
            <a:spLocks noChangeAspect="1"/>
          </p:cNvSpPr>
          <p:nvPr/>
        </p:nvSpPr>
        <p:spPr>
          <a:xfrm>
            <a:off x="1771316" y="522153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9" name="Oval 158">
            <a:extLst>
              <a:ext uri="{FF2B5EF4-FFF2-40B4-BE49-F238E27FC236}">
                <a16:creationId xmlns:a16="http://schemas.microsoft.com/office/drawing/2014/main" id="{02A84AE1-D5DD-7745-AAE8-D29E63ECAB32}"/>
              </a:ext>
            </a:extLst>
          </p:cNvPr>
          <p:cNvSpPr>
            <a:spLocks noChangeAspect="1"/>
          </p:cNvSpPr>
          <p:nvPr/>
        </p:nvSpPr>
        <p:spPr>
          <a:xfrm>
            <a:off x="2096345" y="5225900"/>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0" name="Oval 159">
            <a:extLst>
              <a:ext uri="{FF2B5EF4-FFF2-40B4-BE49-F238E27FC236}">
                <a16:creationId xmlns:a16="http://schemas.microsoft.com/office/drawing/2014/main" id="{9FF6A9D4-E770-8544-BAC8-95FE2A0C7CDA}"/>
              </a:ext>
            </a:extLst>
          </p:cNvPr>
          <p:cNvSpPr>
            <a:spLocks noChangeAspect="1"/>
          </p:cNvSpPr>
          <p:nvPr/>
        </p:nvSpPr>
        <p:spPr>
          <a:xfrm>
            <a:off x="2408427" y="522044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1" name="Oval 160">
            <a:extLst>
              <a:ext uri="{FF2B5EF4-FFF2-40B4-BE49-F238E27FC236}">
                <a16:creationId xmlns:a16="http://schemas.microsoft.com/office/drawing/2014/main" id="{27C505A6-9D2A-4240-B5C2-E93ACED0E0EF}"/>
              </a:ext>
            </a:extLst>
          </p:cNvPr>
          <p:cNvSpPr>
            <a:spLocks noChangeAspect="1"/>
          </p:cNvSpPr>
          <p:nvPr/>
        </p:nvSpPr>
        <p:spPr>
          <a:xfrm>
            <a:off x="2747995" y="521935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2" name="Oval 161">
            <a:extLst>
              <a:ext uri="{FF2B5EF4-FFF2-40B4-BE49-F238E27FC236}">
                <a16:creationId xmlns:a16="http://schemas.microsoft.com/office/drawing/2014/main" id="{CD38F392-7F1D-F240-A67B-34311F42A61C}"/>
              </a:ext>
            </a:extLst>
          </p:cNvPr>
          <p:cNvSpPr>
            <a:spLocks noChangeAspect="1"/>
          </p:cNvSpPr>
          <p:nvPr/>
        </p:nvSpPr>
        <p:spPr>
          <a:xfrm>
            <a:off x="3080606" y="52154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3" name="Oval 162">
            <a:extLst>
              <a:ext uri="{FF2B5EF4-FFF2-40B4-BE49-F238E27FC236}">
                <a16:creationId xmlns:a16="http://schemas.microsoft.com/office/drawing/2014/main" id="{2B7E7635-8093-5D49-9898-6985BB44EF86}"/>
              </a:ext>
            </a:extLst>
          </p:cNvPr>
          <p:cNvSpPr>
            <a:spLocks noChangeAspect="1"/>
          </p:cNvSpPr>
          <p:nvPr/>
        </p:nvSpPr>
        <p:spPr>
          <a:xfrm>
            <a:off x="3392688" y="52154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4" name="Oval 163">
            <a:extLst>
              <a:ext uri="{FF2B5EF4-FFF2-40B4-BE49-F238E27FC236}">
                <a16:creationId xmlns:a16="http://schemas.microsoft.com/office/drawing/2014/main" id="{C4D64AFB-60F7-8147-B16E-3692B7A31205}"/>
              </a:ext>
            </a:extLst>
          </p:cNvPr>
          <p:cNvSpPr>
            <a:spLocks noChangeAspect="1"/>
          </p:cNvSpPr>
          <p:nvPr/>
        </p:nvSpPr>
        <p:spPr>
          <a:xfrm>
            <a:off x="3732256" y="521541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5" name="Oval 164">
            <a:extLst>
              <a:ext uri="{FF2B5EF4-FFF2-40B4-BE49-F238E27FC236}">
                <a16:creationId xmlns:a16="http://schemas.microsoft.com/office/drawing/2014/main" id="{98EAA2BB-7D81-1A45-AED2-FD41ECA4EB0B}"/>
              </a:ext>
            </a:extLst>
          </p:cNvPr>
          <p:cNvSpPr>
            <a:spLocks noChangeAspect="1"/>
          </p:cNvSpPr>
          <p:nvPr/>
        </p:nvSpPr>
        <p:spPr>
          <a:xfrm>
            <a:off x="4057286" y="5219778"/>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6" name="Oval 165">
            <a:extLst>
              <a:ext uri="{FF2B5EF4-FFF2-40B4-BE49-F238E27FC236}">
                <a16:creationId xmlns:a16="http://schemas.microsoft.com/office/drawing/2014/main" id="{618BE335-C273-0045-9426-9B11D7252766}"/>
              </a:ext>
            </a:extLst>
          </p:cNvPr>
          <p:cNvSpPr>
            <a:spLocks noChangeAspect="1"/>
          </p:cNvSpPr>
          <p:nvPr/>
        </p:nvSpPr>
        <p:spPr>
          <a:xfrm>
            <a:off x="4369368" y="5214327"/>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7" name="Oval 166">
            <a:extLst>
              <a:ext uri="{FF2B5EF4-FFF2-40B4-BE49-F238E27FC236}">
                <a16:creationId xmlns:a16="http://schemas.microsoft.com/office/drawing/2014/main" id="{B16B9560-A006-5E4B-A8FC-BBE8D4DA387F}"/>
              </a:ext>
            </a:extLst>
          </p:cNvPr>
          <p:cNvSpPr>
            <a:spLocks noChangeAspect="1"/>
          </p:cNvSpPr>
          <p:nvPr/>
        </p:nvSpPr>
        <p:spPr>
          <a:xfrm>
            <a:off x="4708936" y="5213236"/>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8" name="Oval 167">
            <a:extLst>
              <a:ext uri="{FF2B5EF4-FFF2-40B4-BE49-F238E27FC236}">
                <a16:creationId xmlns:a16="http://schemas.microsoft.com/office/drawing/2014/main" id="{7FB0A3F2-B6EE-7B49-A817-325AF8FAC259}"/>
              </a:ext>
            </a:extLst>
          </p:cNvPr>
          <p:cNvSpPr>
            <a:spLocks noChangeAspect="1"/>
          </p:cNvSpPr>
          <p:nvPr/>
        </p:nvSpPr>
        <p:spPr>
          <a:xfrm>
            <a:off x="5046340" y="521793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9" name="Oval 168">
            <a:extLst>
              <a:ext uri="{FF2B5EF4-FFF2-40B4-BE49-F238E27FC236}">
                <a16:creationId xmlns:a16="http://schemas.microsoft.com/office/drawing/2014/main" id="{73414D61-F606-EA4D-9A60-F9573FB4888F}"/>
              </a:ext>
            </a:extLst>
          </p:cNvPr>
          <p:cNvSpPr>
            <a:spLocks noChangeAspect="1"/>
          </p:cNvSpPr>
          <p:nvPr/>
        </p:nvSpPr>
        <p:spPr>
          <a:xfrm>
            <a:off x="5385908" y="5216842"/>
            <a:ext cx="201993" cy="201400"/>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42" name="Rectangle 141">
            <a:extLst>
              <a:ext uri="{FF2B5EF4-FFF2-40B4-BE49-F238E27FC236}">
                <a16:creationId xmlns:a16="http://schemas.microsoft.com/office/drawing/2014/main" id="{32826CCF-FEB8-F04C-8C70-955F05B361A0}"/>
              </a:ext>
            </a:extLst>
          </p:cNvPr>
          <p:cNvSpPr/>
          <p:nvPr/>
        </p:nvSpPr>
        <p:spPr>
          <a:xfrm>
            <a:off x="1128505" y="556441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3" name="Rectangle 142">
            <a:extLst>
              <a:ext uri="{FF2B5EF4-FFF2-40B4-BE49-F238E27FC236}">
                <a16:creationId xmlns:a16="http://schemas.microsoft.com/office/drawing/2014/main" id="{D597009D-CE02-1345-BCCB-CF4543C90896}"/>
              </a:ext>
            </a:extLst>
          </p:cNvPr>
          <p:cNvSpPr/>
          <p:nvPr/>
        </p:nvSpPr>
        <p:spPr>
          <a:xfrm>
            <a:off x="1440587" y="556441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4" name="Rectangle 143">
            <a:extLst>
              <a:ext uri="{FF2B5EF4-FFF2-40B4-BE49-F238E27FC236}">
                <a16:creationId xmlns:a16="http://schemas.microsoft.com/office/drawing/2014/main" id="{DED35CAE-1164-5943-838D-1D57EE03493E}"/>
              </a:ext>
            </a:extLst>
          </p:cNvPr>
          <p:cNvSpPr/>
          <p:nvPr/>
        </p:nvSpPr>
        <p:spPr>
          <a:xfrm>
            <a:off x="1780155" y="556441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5" name="Rectangle 144">
            <a:extLst>
              <a:ext uri="{FF2B5EF4-FFF2-40B4-BE49-F238E27FC236}">
                <a16:creationId xmlns:a16="http://schemas.microsoft.com/office/drawing/2014/main" id="{E19CFA83-321A-1440-AA09-58D61AC39A69}"/>
              </a:ext>
            </a:extLst>
          </p:cNvPr>
          <p:cNvSpPr/>
          <p:nvPr/>
        </p:nvSpPr>
        <p:spPr>
          <a:xfrm>
            <a:off x="2105184" y="5568777"/>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6" name="Rectangle 145">
            <a:extLst>
              <a:ext uri="{FF2B5EF4-FFF2-40B4-BE49-F238E27FC236}">
                <a16:creationId xmlns:a16="http://schemas.microsoft.com/office/drawing/2014/main" id="{E4EB8583-4798-BE4D-BB0B-696975114104}"/>
              </a:ext>
            </a:extLst>
          </p:cNvPr>
          <p:cNvSpPr/>
          <p:nvPr/>
        </p:nvSpPr>
        <p:spPr>
          <a:xfrm>
            <a:off x="2417266" y="556332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7" name="Rectangle 146">
            <a:extLst>
              <a:ext uri="{FF2B5EF4-FFF2-40B4-BE49-F238E27FC236}">
                <a16:creationId xmlns:a16="http://schemas.microsoft.com/office/drawing/2014/main" id="{D8F79A83-B6EC-5543-858D-7C97825023FB}"/>
              </a:ext>
            </a:extLst>
          </p:cNvPr>
          <p:cNvSpPr/>
          <p:nvPr/>
        </p:nvSpPr>
        <p:spPr>
          <a:xfrm>
            <a:off x="2756834" y="556223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8" name="Rectangle 147">
            <a:extLst>
              <a:ext uri="{FF2B5EF4-FFF2-40B4-BE49-F238E27FC236}">
                <a16:creationId xmlns:a16="http://schemas.microsoft.com/office/drawing/2014/main" id="{26AC63BD-E18E-9E46-9C04-3607C3FF06C5}"/>
              </a:ext>
            </a:extLst>
          </p:cNvPr>
          <p:cNvSpPr/>
          <p:nvPr/>
        </p:nvSpPr>
        <p:spPr>
          <a:xfrm>
            <a:off x="3089445" y="555829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9" name="Rectangle 148">
            <a:extLst>
              <a:ext uri="{FF2B5EF4-FFF2-40B4-BE49-F238E27FC236}">
                <a16:creationId xmlns:a16="http://schemas.microsoft.com/office/drawing/2014/main" id="{5BDFB4B9-A52D-1245-8C2B-B3E1A5DA350C}"/>
              </a:ext>
            </a:extLst>
          </p:cNvPr>
          <p:cNvSpPr/>
          <p:nvPr/>
        </p:nvSpPr>
        <p:spPr>
          <a:xfrm>
            <a:off x="3401527" y="555829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0" name="Rectangle 149">
            <a:extLst>
              <a:ext uri="{FF2B5EF4-FFF2-40B4-BE49-F238E27FC236}">
                <a16:creationId xmlns:a16="http://schemas.microsoft.com/office/drawing/2014/main" id="{A2965B53-D4DB-B64F-B85C-0F7D8AD2B4F9}"/>
              </a:ext>
            </a:extLst>
          </p:cNvPr>
          <p:cNvSpPr/>
          <p:nvPr/>
        </p:nvSpPr>
        <p:spPr>
          <a:xfrm>
            <a:off x="3741095" y="555829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1" name="Rectangle 150">
            <a:extLst>
              <a:ext uri="{FF2B5EF4-FFF2-40B4-BE49-F238E27FC236}">
                <a16:creationId xmlns:a16="http://schemas.microsoft.com/office/drawing/2014/main" id="{08276712-F94F-A445-9D24-ED7C8B7EE0E0}"/>
              </a:ext>
            </a:extLst>
          </p:cNvPr>
          <p:cNvSpPr/>
          <p:nvPr/>
        </p:nvSpPr>
        <p:spPr>
          <a:xfrm>
            <a:off x="4066125" y="5562655"/>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2" name="Rectangle 151">
            <a:extLst>
              <a:ext uri="{FF2B5EF4-FFF2-40B4-BE49-F238E27FC236}">
                <a16:creationId xmlns:a16="http://schemas.microsoft.com/office/drawing/2014/main" id="{B4FCEF21-C166-604C-9477-5BE1175C8B18}"/>
              </a:ext>
            </a:extLst>
          </p:cNvPr>
          <p:cNvSpPr/>
          <p:nvPr/>
        </p:nvSpPr>
        <p:spPr>
          <a:xfrm>
            <a:off x="4378207" y="5557204"/>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3" name="Rectangle 152">
            <a:extLst>
              <a:ext uri="{FF2B5EF4-FFF2-40B4-BE49-F238E27FC236}">
                <a16:creationId xmlns:a16="http://schemas.microsoft.com/office/drawing/2014/main" id="{8492322E-A6B2-A746-8790-8032837FA2BD}"/>
              </a:ext>
            </a:extLst>
          </p:cNvPr>
          <p:cNvSpPr/>
          <p:nvPr/>
        </p:nvSpPr>
        <p:spPr>
          <a:xfrm>
            <a:off x="4717775" y="5556113"/>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4" name="Rectangle 153">
            <a:extLst>
              <a:ext uri="{FF2B5EF4-FFF2-40B4-BE49-F238E27FC236}">
                <a16:creationId xmlns:a16="http://schemas.microsoft.com/office/drawing/2014/main" id="{274972D5-2238-4A4B-9154-92984E4466FF}"/>
              </a:ext>
            </a:extLst>
          </p:cNvPr>
          <p:cNvSpPr/>
          <p:nvPr/>
        </p:nvSpPr>
        <p:spPr>
          <a:xfrm>
            <a:off x="5055178" y="5560809"/>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5" name="Rectangle 154">
            <a:extLst>
              <a:ext uri="{FF2B5EF4-FFF2-40B4-BE49-F238E27FC236}">
                <a16:creationId xmlns:a16="http://schemas.microsoft.com/office/drawing/2014/main" id="{A8F899AE-C6FD-B64A-BF71-BDFC9D71B8C1}"/>
              </a:ext>
            </a:extLst>
          </p:cNvPr>
          <p:cNvSpPr/>
          <p:nvPr/>
        </p:nvSpPr>
        <p:spPr>
          <a:xfrm>
            <a:off x="5394746" y="5559719"/>
            <a:ext cx="176490" cy="169247"/>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grpSp>
        <p:nvGrpSpPr>
          <p:cNvPr id="35" name="Group 34">
            <a:extLst>
              <a:ext uri="{FF2B5EF4-FFF2-40B4-BE49-F238E27FC236}">
                <a16:creationId xmlns:a16="http://schemas.microsoft.com/office/drawing/2014/main" id="{33D0D035-F970-0947-8815-42D8AD228DFE}"/>
              </a:ext>
            </a:extLst>
          </p:cNvPr>
          <p:cNvGrpSpPr/>
          <p:nvPr/>
        </p:nvGrpSpPr>
        <p:grpSpPr>
          <a:xfrm>
            <a:off x="1113833" y="1997948"/>
            <a:ext cx="4468235" cy="214064"/>
            <a:chOff x="2699837" y="1146705"/>
            <a:chExt cx="6068148" cy="290713"/>
          </a:xfrm>
        </p:grpSpPr>
        <p:sp>
          <p:nvSpPr>
            <p:cNvPr id="128" name="Oval 127">
              <a:extLst>
                <a:ext uri="{FF2B5EF4-FFF2-40B4-BE49-F238E27FC236}">
                  <a16:creationId xmlns:a16="http://schemas.microsoft.com/office/drawing/2014/main" id="{537EB48E-350B-5B4B-98ED-F73FE36919E5}"/>
                </a:ext>
              </a:extLst>
            </p:cNvPr>
            <p:cNvSpPr>
              <a:spLocks noChangeAspect="1"/>
            </p:cNvSpPr>
            <p:nvPr/>
          </p:nvSpPr>
          <p:spPr>
            <a:xfrm>
              <a:off x="2699837" y="11579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9" name="Oval 128">
              <a:extLst>
                <a:ext uri="{FF2B5EF4-FFF2-40B4-BE49-F238E27FC236}">
                  <a16:creationId xmlns:a16="http://schemas.microsoft.com/office/drawing/2014/main" id="{6E08276F-61CF-294E-80C5-CF527F62364B}"/>
                </a:ext>
              </a:extLst>
            </p:cNvPr>
            <p:cNvSpPr>
              <a:spLocks noChangeAspect="1"/>
            </p:cNvSpPr>
            <p:nvPr/>
          </p:nvSpPr>
          <p:spPr>
            <a:xfrm>
              <a:off x="3123664" y="11579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0" name="Oval 129">
              <a:extLst>
                <a:ext uri="{FF2B5EF4-FFF2-40B4-BE49-F238E27FC236}">
                  <a16:creationId xmlns:a16="http://schemas.microsoft.com/office/drawing/2014/main" id="{4C062CD0-BB4B-1442-B95D-593EA576C790}"/>
                </a:ext>
              </a:extLst>
            </p:cNvPr>
            <p:cNvSpPr>
              <a:spLocks noChangeAspect="1"/>
            </p:cNvSpPr>
            <p:nvPr/>
          </p:nvSpPr>
          <p:spPr>
            <a:xfrm>
              <a:off x="3584819" y="11579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1" name="Oval 130">
              <a:extLst>
                <a:ext uri="{FF2B5EF4-FFF2-40B4-BE49-F238E27FC236}">
                  <a16:creationId xmlns:a16="http://schemas.microsoft.com/office/drawing/2014/main" id="{58C3232B-2CAD-9842-ABED-04383811C608}"/>
                </a:ext>
              </a:extLst>
            </p:cNvPr>
            <p:cNvSpPr>
              <a:spLocks noChangeAspect="1"/>
            </p:cNvSpPr>
            <p:nvPr/>
          </p:nvSpPr>
          <p:spPr>
            <a:xfrm>
              <a:off x="4026230" y="116390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2" name="Oval 131">
              <a:extLst>
                <a:ext uri="{FF2B5EF4-FFF2-40B4-BE49-F238E27FC236}">
                  <a16:creationId xmlns:a16="http://schemas.microsoft.com/office/drawing/2014/main" id="{DCBC53B1-00B8-0640-B04D-ECE795DAA5DF}"/>
                </a:ext>
              </a:extLst>
            </p:cNvPr>
            <p:cNvSpPr>
              <a:spLocks noChangeAspect="1"/>
            </p:cNvSpPr>
            <p:nvPr/>
          </p:nvSpPr>
          <p:spPr>
            <a:xfrm>
              <a:off x="4450057" y="115649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3" name="Oval 132">
              <a:extLst>
                <a:ext uri="{FF2B5EF4-FFF2-40B4-BE49-F238E27FC236}">
                  <a16:creationId xmlns:a16="http://schemas.microsoft.com/office/drawing/2014/main" id="{6E5F084E-6BF7-0A4D-A890-EEE4CF3CCDC3}"/>
                </a:ext>
              </a:extLst>
            </p:cNvPr>
            <p:cNvSpPr>
              <a:spLocks noChangeAspect="1"/>
            </p:cNvSpPr>
            <p:nvPr/>
          </p:nvSpPr>
          <p:spPr>
            <a:xfrm>
              <a:off x="4911212" y="11550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4" name="Oval 133">
              <a:extLst>
                <a:ext uri="{FF2B5EF4-FFF2-40B4-BE49-F238E27FC236}">
                  <a16:creationId xmlns:a16="http://schemas.microsoft.com/office/drawing/2014/main" id="{C7E108C1-D951-074C-9611-DE619E4CDCB8}"/>
                </a:ext>
              </a:extLst>
            </p:cNvPr>
            <p:cNvSpPr>
              <a:spLocks noChangeAspect="1"/>
            </p:cNvSpPr>
            <p:nvPr/>
          </p:nvSpPr>
          <p:spPr>
            <a:xfrm>
              <a:off x="5362919" y="114966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5" name="Oval 134">
              <a:extLst>
                <a:ext uri="{FF2B5EF4-FFF2-40B4-BE49-F238E27FC236}">
                  <a16:creationId xmlns:a16="http://schemas.microsoft.com/office/drawing/2014/main" id="{E208B4E0-17C9-2E4A-85D8-97E0B2F0A033}"/>
                </a:ext>
              </a:extLst>
            </p:cNvPr>
            <p:cNvSpPr>
              <a:spLocks noChangeAspect="1"/>
            </p:cNvSpPr>
            <p:nvPr/>
          </p:nvSpPr>
          <p:spPr>
            <a:xfrm>
              <a:off x="5786746" y="114966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6" name="Oval 135">
              <a:extLst>
                <a:ext uri="{FF2B5EF4-FFF2-40B4-BE49-F238E27FC236}">
                  <a16:creationId xmlns:a16="http://schemas.microsoft.com/office/drawing/2014/main" id="{9AECADE9-E7E5-F245-B8D1-477DDCB04D4F}"/>
                </a:ext>
              </a:extLst>
            </p:cNvPr>
            <p:cNvSpPr>
              <a:spLocks noChangeAspect="1"/>
            </p:cNvSpPr>
            <p:nvPr/>
          </p:nvSpPr>
          <p:spPr>
            <a:xfrm>
              <a:off x="6247901" y="114966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7" name="Oval 136">
              <a:extLst>
                <a:ext uri="{FF2B5EF4-FFF2-40B4-BE49-F238E27FC236}">
                  <a16:creationId xmlns:a16="http://schemas.microsoft.com/office/drawing/2014/main" id="{0EBED84E-02AA-7C4A-8975-43A024A0531A}"/>
                </a:ext>
              </a:extLst>
            </p:cNvPr>
            <p:cNvSpPr>
              <a:spLocks noChangeAspect="1"/>
            </p:cNvSpPr>
            <p:nvPr/>
          </p:nvSpPr>
          <p:spPr>
            <a:xfrm>
              <a:off x="6689312" y="115559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8" name="Oval 137">
              <a:extLst>
                <a:ext uri="{FF2B5EF4-FFF2-40B4-BE49-F238E27FC236}">
                  <a16:creationId xmlns:a16="http://schemas.microsoft.com/office/drawing/2014/main" id="{A680F75D-EBD2-5448-954C-B4ABE45BF51F}"/>
                </a:ext>
              </a:extLst>
            </p:cNvPr>
            <p:cNvSpPr>
              <a:spLocks noChangeAspect="1"/>
            </p:cNvSpPr>
            <p:nvPr/>
          </p:nvSpPr>
          <p:spPr>
            <a:xfrm>
              <a:off x="7113139" y="114818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9" name="Oval 138">
              <a:extLst>
                <a:ext uri="{FF2B5EF4-FFF2-40B4-BE49-F238E27FC236}">
                  <a16:creationId xmlns:a16="http://schemas.microsoft.com/office/drawing/2014/main" id="{F70CEEF9-0F5C-7643-8F80-7F384257663F}"/>
                </a:ext>
              </a:extLst>
            </p:cNvPr>
            <p:cNvSpPr>
              <a:spLocks noChangeAspect="1"/>
            </p:cNvSpPr>
            <p:nvPr/>
          </p:nvSpPr>
          <p:spPr>
            <a:xfrm>
              <a:off x="7574294" y="11467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40" name="Oval 139">
              <a:extLst>
                <a:ext uri="{FF2B5EF4-FFF2-40B4-BE49-F238E27FC236}">
                  <a16:creationId xmlns:a16="http://schemas.microsoft.com/office/drawing/2014/main" id="{616BE270-1032-4F42-A015-CAA9669CC69C}"/>
                </a:ext>
              </a:extLst>
            </p:cNvPr>
            <p:cNvSpPr>
              <a:spLocks noChangeAspect="1"/>
            </p:cNvSpPr>
            <p:nvPr/>
          </p:nvSpPr>
          <p:spPr>
            <a:xfrm>
              <a:off x="8032510" y="115308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41" name="Oval 140">
              <a:extLst>
                <a:ext uri="{FF2B5EF4-FFF2-40B4-BE49-F238E27FC236}">
                  <a16:creationId xmlns:a16="http://schemas.microsoft.com/office/drawing/2014/main" id="{7A76831E-932E-B64A-9F5F-F0CB9EA1AC09}"/>
                </a:ext>
              </a:extLst>
            </p:cNvPr>
            <p:cNvSpPr>
              <a:spLocks noChangeAspect="1"/>
            </p:cNvSpPr>
            <p:nvPr/>
          </p:nvSpPr>
          <p:spPr>
            <a:xfrm>
              <a:off x="8493665" y="115160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6" name="Group 35">
            <a:extLst>
              <a:ext uri="{FF2B5EF4-FFF2-40B4-BE49-F238E27FC236}">
                <a16:creationId xmlns:a16="http://schemas.microsoft.com/office/drawing/2014/main" id="{DBE982A2-C88F-8D40-8106-FCF37A987394}"/>
              </a:ext>
            </a:extLst>
          </p:cNvPr>
          <p:cNvGrpSpPr/>
          <p:nvPr/>
        </p:nvGrpSpPr>
        <p:grpSpPr>
          <a:xfrm>
            <a:off x="1115915" y="2309228"/>
            <a:ext cx="4468235" cy="214064"/>
            <a:chOff x="2702664" y="1569443"/>
            <a:chExt cx="6068148" cy="290713"/>
          </a:xfrm>
        </p:grpSpPr>
        <p:sp>
          <p:nvSpPr>
            <p:cNvPr id="114" name="Oval 113">
              <a:extLst>
                <a:ext uri="{FF2B5EF4-FFF2-40B4-BE49-F238E27FC236}">
                  <a16:creationId xmlns:a16="http://schemas.microsoft.com/office/drawing/2014/main" id="{FC6DFA38-E340-9F44-81D5-B7CD9C30530B}"/>
                </a:ext>
              </a:extLst>
            </p:cNvPr>
            <p:cNvSpPr>
              <a:spLocks noChangeAspect="1"/>
            </p:cNvSpPr>
            <p:nvPr/>
          </p:nvSpPr>
          <p:spPr>
            <a:xfrm>
              <a:off x="2702664" y="15807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5" name="Oval 114">
              <a:extLst>
                <a:ext uri="{FF2B5EF4-FFF2-40B4-BE49-F238E27FC236}">
                  <a16:creationId xmlns:a16="http://schemas.microsoft.com/office/drawing/2014/main" id="{09231B05-3EBA-B949-BCC5-C52A07EAC6C4}"/>
                </a:ext>
              </a:extLst>
            </p:cNvPr>
            <p:cNvSpPr>
              <a:spLocks noChangeAspect="1"/>
            </p:cNvSpPr>
            <p:nvPr/>
          </p:nvSpPr>
          <p:spPr>
            <a:xfrm>
              <a:off x="3126491" y="15807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6" name="Oval 115">
              <a:extLst>
                <a:ext uri="{FF2B5EF4-FFF2-40B4-BE49-F238E27FC236}">
                  <a16:creationId xmlns:a16="http://schemas.microsoft.com/office/drawing/2014/main" id="{E642D4DE-9529-4542-99BE-2B339F1261D3}"/>
                </a:ext>
              </a:extLst>
            </p:cNvPr>
            <p:cNvSpPr>
              <a:spLocks noChangeAspect="1"/>
            </p:cNvSpPr>
            <p:nvPr/>
          </p:nvSpPr>
          <p:spPr>
            <a:xfrm>
              <a:off x="3587646" y="15807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7" name="Oval 116">
              <a:extLst>
                <a:ext uri="{FF2B5EF4-FFF2-40B4-BE49-F238E27FC236}">
                  <a16:creationId xmlns:a16="http://schemas.microsoft.com/office/drawing/2014/main" id="{333B784A-0B27-EE41-820F-9BC9AA7F0D7B}"/>
                </a:ext>
              </a:extLst>
            </p:cNvPr>
            <p:cNvSpPr>
              <a:spLocks noChangeAspect="1"/>
            </p:cNvSpPr>
            <p:nvPr/>
          </p:nvSpPr>
          <p:spPr>
            <a:xfrm>
              <a:off x="4029057" y="158664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8" name="Oval 117">
              <a:extLst>
                <a:ext uri="{FF2B5EF4-FFF2-40B4-BE49-F238E27FC236}">
                  <a16:creationId xmlns:a16="http://schemas.microsoft.com/office/drawing/2014/main" id="{EED8A416-6D4F-A34E-8746-236FF7C1FDF3}"/>
                </a:ext>
              </a:extLst>
            </p:cNvPr>
            <p:cNvSpPr>
              <a:spLocks noChangeAspect="1"/>
            </p:cNvSpPr>
            <p:nvPr/>
          </p:nvSpPr>
          <p:spPr>
            <a:xfrm>
              <a:off x="4452884" y="157923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9" name="Oval 118">
              <a:extLst>
                <a:ext uri="{FF2B5EF4-FFF2-40B4-BE49-F238E27FC236}">
                  <a16:creationId xmlns:a16="http://schemas.microsoft.com/office/drawing/2014/main" id="{72E671BE-BB79-9747-B46E-DCC533FA5B12}"/>
                </a:ext>
              </a:extLst>
            </p:cNvPr>
            <p:cNvSpPr>
              <a:spLocks noChangeAspect="1"/>
            </p:cNvSpPr>
            <p:nvPr/>
          </p:nvSpPr>
          <p:spPr>
            <a:xfrm>
              <a:off x="4914039" y="157775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0" name="Oval 119">
              <a:extLst>
                <a:ext uri="{FF2B5EF4-FFF2-40B4-BE49-F238E27FC236}">
                  <a16:creationId xmlns:a16="http://schemas.microsoft.com/office/drawing/2014/main" id="{9DC1FE01-12B7-3E42-BF4E-5824ADDDB37B}"/>
                </a:ext>
              </a:extLst>
            </p:cNvPr>
            <p:cNvSpPr>
              <a:spLocks noChangeAspect="1"/>
            </p:cNvSpPr>
            <p:nvPr/>
          </p:nvSpPr>
          <p:spPr>
            <a:xfrm>
              <a:off x="5365746" y="15724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1" name="Oval 120">
              <a:extLst>
                <a:ext uri="{FF2B5EF4-FFF2-40B4-BE49-F238E27FC236}">
                  <a16:creationId xmlns:a16="http://schemas.microsoft.com/office/drawing/2014/main" id="{FCD4C6DF-E0C8-5F4A-A6FA-EE9F9FC3D0DD}"/>
                </a:ext>
              </a:extLst>
            </p:cNvPr>
            <p:cNvSpPr>
              <a:spLocks noChangeAspect="1"/>
            </p:cNvSpPr>
            <p:nvPr/>
          </p:nvSpPr>
          <p:spPr>
            <a:xfrm>
              <a:off x="5789573" y="15724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2" name="Oval 121">
              <a:extLst>
                <a:ext uri="{FF2B5EF4-FFF2-40B4-BE49-F238E27FC236}">
                  <a16:creationId xmlns:a16="http://schemas.microsoft.com/office/drawing/2014/main" id="{16916513-3E64-7D42-86C3-2051FA80E1E8}"/>
                </a:ext>
              </a:extLst>
            </p:cNvPr>
            <p:cNvSpPr>
              <a:spLocks noChangeAspect="1"/>
            </p:cNvSpPr>
            <p:nvPr/>
          </p:nvSpPr>
          <p:spPr>
            <a:xfrm>
              <a:off x="6250728" y="15724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3" name="Oval 122">
              <a:extLst>
                <a:ext uri="{FF2B5EF4-FFF2-40B4-BE49-F238E27FC236}">
                  <a16:creationId xmlns:a16="http://schemas.microsoft.com/office/drawing/2014/main" id="{EAE5DB02-0DA9-F546-8EE8-7668F8F937D2}"/>
                </a:ext>
              </a:extLst>
            </p:cNvPr>
            <p:cNvSpPr>
              <a:spLocks noChangeAspect="1"/>
            </p:cNvSpPr>
            <p:nvPr/>
          </p:nvSpPr>
          <p:spPr>
            <a:xfrm>
              <a:off x="6692139" y="157832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4" name="Oval 123">
              <a:extLst>
                <a:ext uri="{FF2B5EF4-FFF2-40B4-BE49-F238E27FC236}">
                  <a16:creationId xmlns:a16="http://schemas.microsoft.com/office/drawing/2014/main" id="{C7184D35-94A9-9B49-840D-929458CE47CE}"/>
                </a:ext>
              </a:extLst>
            </p:cNvPr>
            <p:cNvSpPr>
              <a:spLocks noChangeAspect="1"/>
            </p:cNvSpPr>
            <p:nvPr/>
          </p:nvSpPr>
          <p:spPr>
            <a:xfrm>
              <a:off x="7115966" y="157092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5" name="Oval 124">
              <a:extLst>
                <a:ext uri="{FF2B5EF4-FFF2-40B4-BE49-F238E27FC236}">
                  <a16:creationId xmlns:a16="http://schemas.microsoft.com/office/drawing/2014/main" id="{057ADC3D-99B1-4A4F-BFE9-51C2C7C1BAB2}"/>
                </a:ext>
              </a:extLst>
            </p:cNvPr>
            <p:cNvSpPr>
              <a:spLocks noChangeAspect="1"/>
            </p:cNvSpPr>
            <p:nvPr/>
          </p:nvSpPr>
          <p:spPr>
            <a:xfrm>
              <a:off x="7577121" y="156944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6" name="Oval 125">
              <a:extLst>
                <a:ext uri="{FF2B5EF4-FFF2-40B4-BE49-F238E27FC236}">
                  <a16:creationId xmlns:a16="http://schemas.microsoft.com/office/drawing/2014/main" id="{41E38B79-AFAE-7A40-9527-7EE3A608564A}"/>
                </a:ext>
              </a:extLst>
            </p:cNvPr>
            <p:cNvSpPr>
              <a:spLocks noChangeAspect="1"/>
            </p:cNvSpPr>
            <p:nvPr/>
          </p:nvSpPr>
          <p:spPr>
            <a:xfrm>
              <a:off x="8035337" y="157582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7" name="Oval 126">
              <a:extLst>
                <a:ext uri="{FF2B5EF4-FFF2-40B4-BE49-F238E27FC236}">
                  <a16:creationId xmlns:a16="http://schemas.microsoft.com/office/drawing/2014/main" id="{335F13B0-61ED-624A-88E4-5C6D7BBFD7D2}"/>
                </a:ext>
              </a:extLst>
            </p:cNvPr>
            <p:cNvSpPr>
              <a:spLocks noChangeAspect="1"/>
            </p:cNvSpPr>
            <p:nvPr/>
          </p:nvSpPr>
          <p:spPr>
            <a:xfrm>
              <a:off x="8496492" y="15743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7" name="Group 36">
            <a:extLst>
              <a:ext uri="{FF2B5EF4-FFF2-40B4-BE49-F238E27FC236}">
                <a16:creationId xmlns:a16="http://schemas.microsoft.com/office/drawing/2014/main" id="{A9BCD78C-253D-6848-9B45-0D13E8B4F009}"/>
              </a:ext>
            </a:extLst>
          </p:cNvPr>
          <p:cNvGrpSpPr/>
          <p:nvPr/>
        </p:nvGrpSpPr>
        <p:grpSpPr>
          <a:xfrm>
            <a:off x="1117462" y="2633628"/>
            <a:ext cx="4468235" cy="214064"/>
            <a:chOff x="2704765" y="2009999"/>
            <a:chExt cx="6068148" cy="290713"/>
          </a:xfrm>
        </p:grpSpPr>
        <p:sp>
          <p:nvSpPr>
            <p:cNvPr id="100" name="Oval 99">
              <a:extLst>
                <a:ext uri="{FF2B5EF4-FFF2-40B4-BE49-F238E27FC236}">
                  <a16:creationId xmlns:a16="http://schemas.microsoft.com/office/drawing/2014/main" id="{DE423C45-7017-DF4F-9BF0-5AD0531782F7}"/>
                </a:ext>
              </a:extLst>
            </p:cNvPr>
            <p:cNvSpPr>
              <a:spLocks noChangeAspect="1"/>
            </p:cNvSpPr>
            <p:nvPr/>
          </p:nvSpPr>
          <p:spPr>
            <a:xfrm>
              <a:off x="2704765" y="202127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1" name="Oval 100">
              <a:extLst>
                <a:ext uri="{FF2B5EF4-FFF2-40B4-BE49-F238E27FC236}">
                  <a16:creationId xmlns:a16="http://schemas.microsoft.com/office/drawing/2014/main" id="{427A34CA-B5C8-FA4D-9BAA-F3899B0F4E3E}"/>
                </a:ext>
              </a:extLst>
            </p:cNvPr>
            <p:cNvSpPr>
              <a:spLocks noChangeAspect="1"/>
            </p:cNvSpPr>
            <p:nvPr/>
          </p:nvSpPr>
          <p:spPr>
            <a:xfrm>
              <a:off x="3128592" y="202127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2" name="Oval 101">
              <a:extLst>
                <a:ext uri="{FF2B5EF4-FFF2-40B4-BE49-F238E27FC236}">
                  <a16:creationId xmlns:a16="http://schemas.microsoft.com/office/drawing/2014/main" id="{6652DCB8-C0D1-374F-BB16-78FAD096723D}"/>
                </a:ext>
              </a:extLst>
            </p:cNvPr>
            <p:cNvSpPr>
              <a:spLocks noChangeAspect="1"/>
            </p:cNvSpPr>
            <p:nvPr/>
          </p:nvSpPr>
          <p:spPr>
            <a:xfrm>
              <a:off x="3589747" y="202127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3" name="Oval 102">
              <a:extLst>
                <a:ext uri="{FF2B5EF4-FFF2-40B4-BE49-F238E27FC236}">
                  <a16:creationId xmlns:a16="http://schemas.microsoft.com/office/drawing/2014/main" id="{551DC074-D3D5-3740-984D-5DD80BD0955B}"/>
                </a:ext>
              </a:extLst>
            </p:cNvPr>
            <p:cNvSpPr>
              <a:spLocks noChangeAspect="1"/>
            </p:cNvSpPr>
            <p:nvPr/>
          </p:nvSpPr>
          <p:spPr>
            <a:xfrm>
              <a:off x="4031158" y="202719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4" name="Oval 103">
              <a:extLst>
                <a:ext uri="{FF2B5EF4-FFF2-40B4-BE49-F238E27FC236}">
                  <a16:creationId xmlns:a16="http://schemas.microsoft.com/office/drawing/2014/main" id="{0C88FF5E-799C-E94A-A109-DBDFB87D6ACA}"/>
                </a:ext>
              </a:extLst>
            </p:cNvPr>
            <p:cNvSpPr>
              <a:spLocks noChangeAspect="1"/>
            </p:cNvSpPr>
            <p:nvPr/>
          </p:nvSpPr>
          <p:spPr>
            <a:xfrm>
              <a:off x="4454985" y="201979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5" name="Oval 104">
              <a:extLst>
                <a:ext uri="{FF2B5EF4-FFF2-40B4-BE49-F238E27FC236}">
                  <a16:creationId xmlns:a16="http://schemas.microsoft.com/office/drawing/2014/main" id="{952DBA37-54CA-5E4E-9C6B-3713A3BAB4E9}"/>
                </a:ext>
              </a:extLst>
            </p:cNvPr>
            <p:cNvSpPr>
              <a:spLocks noChangeAspect="1"/>
            </p:cNvSpPr>
            <p:nvPr/>
          </p:nvSpPr>
          <p:spPr>
            <a:xfrm>
              <a:off x="4916140" y="201831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6" name="Oval 105">
              <a:extLst>
                <a:ext uri="{FF2B5EF4-FFF2-40B4-BE49-F238E27FC236}">
                  <a16:creationId xmlns:a16="http://schemas.microsoft.com/office/drawing/2014/main" id="{9E4F3E6D-B2A6-D94A-A3D3-34557664D0DA}"/>
                </a:ext>
              </a:extLst>
            </p:cNvPr>
            <p:cNvSpPr>
              <a:spLocks noChangeAspect="1"/>
            </p:cNvSpPr>
            <p:nvPr/>
          </p:nvSpPr>
          <p:spPr>
            <a:xfrm>
              <a:off x="5367847" y="201296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7" name="Oval 106">
              <a:extLst>
                <a:ext uri="{FF2B5EF4-FFF2-40B4-BE49-F238E27FC236}">
                  <a16:creationId xmlns:a16="http://schemas.microsoft.com/office/drawing/2014/main" id="{5053D262-BC76-0F41-8332-5D491BDAE38A}"/>
                </a:ext>
              </a:extLst>
            </p:cNvPr>
            <p:cNvSpPr>
              <a:spLocks noChangeAspect="1"/>
            </p:cNvSpPr>
            <p:nvPr/>
          </p:nvSpPr>
          <p:spPr>
            <a:xfrm>
              <a:off x="5791674" y="201296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8" name="Oval 107">
              <a:extLst>
                <a:ext uri="{FF2B5EF4-FFF2-40B4-BE49-F238E27FC236}">
                  <a16:creationId xmlns:a16="http://schemas.microsoft.com/office/drawing/2014/main" id="{8AF57D30-8AED-B143-B3F2-8462B28F3C15}"/>
                </a:ext>
              </a:extLst>
            </p:cNvPr>
            <p:cNvSpPr>
              <a:spLocks noChangeAspect="1"/>
            </p:cNvSpPr>
            <p:nvPr/>
          </p:nvSpPr>
          <p:spPr>
            <a:xfrm>
              <a:off x="6252829" y="201296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9" name="Oval 108">
              <a:extLst>
                <a:ext uri="{FF2B5EF4-FFF2-40B4-BE49-F238E27FC236}">
                  <a16:creationId xmlns:a16="http://schemas.microsoft.com/office/drawing/2014/main" id="{A7E08406-9D9E-5245-B47B-EC9209673682}"/>
                </a:ext>
              </a:extLst>
            </p:cNvPr>
            <p:cNvSpPr>
              <a:spLocks noChangeAspect="1"/>
            </p:cNvSpPr>
            <p:nvPr/>
          </p:nvSpPr>
          <p:spPr>
            <a:xfrm>
              <a:off x="6694240" y="201888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0" name="Oval 109">
              <a:extLst>
                <a:ext uri="{FF2B5EF4-FFF2-40B4-BE49-F238E27FC236}">
                  <a16:creationId xmlns:a16="http://schemas.microsoft.com/office/drawing/2014/main" id="{47E7B098-E7A6-564B-AEE4-596404D984CB}"/>
                </a:ext>
              </a:extLst>
            </p:cNvPr>
            <p:cNvSpPr>
              <a:spLocks noChangeAspect="1"/>
            </p:cNvSpPr>
            <p:nvPr/>
          </p:nvSpPr>
          <p:spPr>
            <a:xfrm>
              <a:off x="7118067" y="20114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1" name="Oval 110">
              <a:extLst>
                <a:ext uri="{FF2B5EF4-FFF2-40B4-BE49-F238E27FC236}">
                  <a16:creationId xmlns:a16="http://schemas.microsoft.com/office/drawing/2014/main" id="{EC061686-CCD2-0446-A16F-46289F439C65}"/>
                </a:ext>
              </a:extLst>
            </p:cNvPr>
            <p:cNvSpPr>
              <a:spLocks noChangeAspect="1"/>
            </p:cNvSpPr>
            <p:nvPr/>
          </p:nvSpPr>
          <p:spPr>
            <a:xfrm>
              <a:off x="7579222" y="200999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2" name="Oval 111">
              <a:extLst>
                <a:ext uri="{FF2B5EF4-FFF2-40B4-BE49-F238E27FC236}">
                  <a16:creationId xmlns:a16="http://schemas.microsoft.com/office/drawing/2014/main" id="{2BFCF00F-9DA9-0445-8827-3C6306E24880}"/>
                </a:ext>
              </a:extLst>
            </p:cNvPr>
            <p:cNvSpPr>
              <a:spLocks noChangeAspect="1"/>
            </p:cNvSpPr>
            <p:nvPr/>
          </p:nvSpPr>
          <p:spPr>
            <a:xfrm>
              <a:off x="8037438" y="201637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3" name="Oval 112">
              <a:extLst>
                <a:ext uri="{FF2B5EF4-FFF2-40B4-BE49-F238E27FC236}">
                  <a16:creationId xmlns:a16="http://schemas.microsoft.com/office/drawing/2014/main" id="{794763E2-621C-1F45-BA7A-84B65F0D325A}"/>
                </a:ext>
              </a:extLst>
            </p:cNvPr>
            <p:cNvSpPr>
              <a:spLocks noChangeAspect="1"/>
            </p:cNvSpPr>
            <p:nvPr/>
          </p:nvSpPr>
          <p:spPr>
            <a:xfrm>
              <a:off x="8498593" y="201489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8" name="Group 37">
            <a:extLst>
              <a:ext uri="{FF2B5EF4-FFF2-40B4-BE49-F238E27FC236}">
                <a16:creationId xmlns:a16="http://schemas.microsoft.com/office/drawing/2014/main" id="{8B38B7E6-ECE6-9741-BEEA-FD3B52CD6CB6}"/>
              </a:ext>
            </a:extLst>
          </p:cNvPr>
          <p:cNvGrpSpPr/>
          <p:nvPr/>
        </p:nvGrpSpPr>
        <p:grpSpPr>
          <a:xfrm>
            <a:off x="1118236" y="3589798"/>
            <a:ext cx="4468235" cy="214064"/>
            <a:chOff x="2705817" y="3308538"/>
            <a:chExt cx="6068148" cy="290713"/>
          </a:xfrm>
        </p:grpSpPr>
        <p:sp>
          <p:nvSpPr>
            <p:cNvPr id="86" name="Oval 85">
              <a:extLst>
                <a:ext uri="{FF2B5EF4-FFF2-40B4-BE49-F238E27FC236}">
                  <a16:creationId xmlns:a16="http://schemas.microsoft.com/office/drawing/2014/main" id="{FBD0EF0A-9374-064F-A9E4-D9F73EC721CA}"/>
                </a:ext>
              </a:extLst>
            </p:cNvPr>
            <p:cNvSpPr>
              <a:spLocks noChangeAspect="1"/>
            </p:cNvSpPr>
            <p:nvPr/>
          </p:nvSpPr>
          <p:spPr>
            <a:xfrm>
              <a:off x="2705817" y="331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87" name="Oval 86">
              <a:extLst>
                <a:ext uri="{FF2B5EF4-FFF2-40B4-BE49-F238E27FC236}">
                  <a16:creationId xmlns:a16="http://schemas.microsoft.com/office/drawing/2014/main" id="{FBCD747A-7D94-4140-93CB-C5C204079E22}"/>
                </a:ext>
              </a:extLst>
            </p:cNvPr>
            <p:cNvSpPr>
              <a:spLocks noChangeAspect="1"/>
            </p:cNvSpPr>
            <p:nvPr/>
          </p:nvSpPr>
          <p:spPr>
            <a:xfrm>
              <a:off x="3129644" y="331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88" name="Oval 87">
              <a:extLst>
                <a:ext uri="{FF2B5EF4-FFF2-40B4-BE49-F238E27FC236}">
                  <a16:creationId xmlns:a16="http://schemas.microsoft.com/office/drawing/2014/main" id="{1C058AD1-34EC-7F4A-8883-71A594C4D434}"/>
                </a:ext>
              </a:extLst>
            </p:cNvPr>
            <p:cNvSpPr>
              <a:spLocks noChangeAspect="1"/>
            </p:cNvSpPr>
            <p:nvPr/>
          </p:nvSpPr>
          <p:spPr>
            <a:xfrm>
              <a:off x="3590799" y="331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89" name="Oval 88">
              <a:extLst>
                <a:ext uri="{FF2B5EF4-FFF2-40B4-BE49-F238E27FC236}">
                  <a16:creationId xmlns:a16="http://schemas.microsoft.com/office/drawing/2014/main" id="{FBC916AD-63FB-2449-922B-40964D46D9A4}"/>
                </a:ext>
              </a:extLst>
            </p:cNvPr>
            <p:cNvSpPr>
              <a:spLocks noChangeAspect="1"/>
            </p:cNvSpPr>
            <p:nvPr/>
          </p:nvSpPr>
          <p:spPr>
            <a:xfrm>
              <a:off x="4032210" y="332573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0" name="Oval 89">
              <a:extLst>
                <a:ext uri="{FF2B5EF4-FFF2-40B4-BE49-F238E27FC236}">
                  <a16:creationId xmlns:a16="http://schemas.microsoft.com/office/drawing/2014/main" id="{7844C46A-C1D3-5A4A-8EB7-145D65DF804A}"/>
                </a:ext>
              </a:extLst>
            </p:cNvPr>
            <p:cNvSpPr>
              <a:spLocks noChangeAspect="1"/>
            </p:cNvSpPr>
            <p:nvPr/>
          </p:nvSpPr>
          <p:spPr>
            <a:xfrm>
              <a:off x="4456037" y="331833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1" name="Oval 90">
              <a:extLst>
                <a:ext uri="{FF2B5EF4-FFF2-40B4-BE49-F238E27FC236}">
                  <a16:creationId xmlns:a16="http://schemas.microsoft.com/office/drawing/2014/main" id="{A9CB9EC4-2DE7-C449-B528-E5073F765227}"/>
                </a:ext>
              </a:extLst>
            </p:cNvPr>
            <p:cNvSpPr>
              <a:spLocks noChangeAspect="1"/>
            </p:cNvSpPr>
            <p:nvPr/>
          </p:nvSpPr>
          <p:spPr>
            <a:xfrm>
              <a:off x="4917192" y="331685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2" name="Oval 91">
              <a:extLst>
                <a:ext uri="{FF2B5EF4-FFF2-40B4-BE49-F238E27FC236}">
                  <a16:creationId xmlns:a16="http://schemas.microsoft.com/office/drawing/2014/main" id="{5DC34C65-35DE-F84F-8233-0A956099AD89}"/>
                </a:ext>
              </a:extLst>
            </p:cNvPr>
            <p:cNvSpPr>
              <a:spLocks noChangeAspect="1"/>
            </p:cNvSpPr>
            <p:nvPr/>
          </p:nvSpPr>
          <p:spPr>
            <a:xfrm>
              <a:off x="5368899" y="33115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3" name="Oval 92">
              <a:extLst>
                <a:ext uri="{FF2B5EF4-FFF2-40B4-BE49-F238E27FC236}">
                  <a16:creationId xmlns:a16="http://schemas.microsoft.com/office/drawing/2014/main" id="{04EF4CBE-8A77-924E-B4D4-25333F3A2465}"/>
                </a:ext>
              </a:extLst>
            </p:cNvPr>
            <p:cNvSpPr>
              <a:spLocks noChangeAspect="1"/>
            </p:cNvSpPr>
            <p:nvPr/>
          </p:nvSpPr>
          <p:spPr>
            <a:xfrm>
              <a:off x="5792726" y="33115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4" name="Oval 93">
              <a:extLst>
                <a:ext uri="{FF2B5EF4-FFF2-40B4-BE49-F238E27FC236}">
                  <a16:creationId xmlns:a16="http://schemas.microsoft.com/office/drawing/2014/main" id="{38C5FF3B-A849-FA4C-94CE-964CFEA84EC9}"/>
                </a:ext>
              </a:extLst>
            </p:cNvPr>
            <p:cNvSpPr>
              <a:spLocks noChangeAspect="1"/>
            </p:cNvSpPr>
            <p:nvPr/>
          </p:nvSpPr>
          <p:spPr>
            <a:xfrm>
              <a:off x="6253881" y="33115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5" name="Oval 94">
              <a:extLst>
                <a:ext uri="{FF2B5EF4-FFF2-40B4-BE49-F238E27FC236}">
                  <a16:creationId xmlns:a16="http://schemas.microsoft.com/office/drawing/2014/main" id="{5815D318-4FF4-D545-B913-0952783E95A4}"/>
                </a:ext>
              </a:extLst>
            </p:cNvPr>
            <p:cNvSpPr>
              <a:spLocks noChangeAspect="1"/>
            </p:cNvSpPr>
            <p:nvPr/>
          </p:nvSpPr>
          <p:spPr>
            <a:xfrm>
              <a:off x="6695292" y="331742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6" name="Oval 95">
              <a:extLst>
                <a:ext uri="{FF2B5EF4-FFF2-40B4-BE49-F238E27FC236}">
                  <a16:creationId xmlns:a16="http://schemas.microsoft.com/office/drawing/2014/main" id="{00DD5E5D-0762-BE44-A5DC-A113D0BB86A6}"/>
                </a:ext>
              </a:extLst>
            </p:cNvPr>
            <p:cNvSpPr>
              <a:spLocks noChangeAspect="1"/>
            </p:cNvSpPr>
            <p:nvPr/>
          </p:nvSpPr>
          <p:spPr>
            <a:xfrm>
              <a:off x="7119119" y="331001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7" name="Oval 96">
              <a:extLst>
                <a:ext uri="{FF2B5EF4-FFF2-40B4-BE49-F238E27FC236}">
                  <a16:creationId xmlns:a16="http://schemas.microsoft.com/office/drawing/2014/main" id="{7B213E14-8D6F-9B4D-A74D-8FD9EC258D2E}"/>
                </a:ext>
              </a:extLst>
            </p:cNvPr>
            <p:cNvSpPr>
              <a:spLocks noChangeAspect="1"/>
            </p:cNvSpPr>
            <p:nvPr/>
          </p:nvSpPr>
          <p:spPr>
            <a:xfrm>
              <a:off x="7580274" y="330853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8" name="Oval 97">
              <a:extLst>
                <a:ext uri="{FF2B5EF4-FFF2-40B4-BE49-F238E27FC236}">
                  <a16:creationId xmlns:a16="http://schemas.microsoft.com/office/drawing/2014/main" id="{DC0FD10C-55E7-EC40-8EA9-744764501205}"/>
                </a:ext>
              </a:extLst>
            </p:cNvPr>
            <p:cNvSpPr>
              <a:spLocks noChangeAspect="1"/>
            </p:cNvSpPr>
            <p:nvPr/>
          </p:nvSpPr>
          <p:spPr>
            <a:xfrm>
              <a:off x="8038490" y="331491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9" name="Oval 98">
              <a:extLst>
                <a:ext uri="{FF2B5EF4-FFF2-40B4-BE49-F238E27FC236}">
                  <a16:creationId xmlns:a16="http://schemas.microsoft.com/office/drawing/2014/main" id="{C557EC65-8C3F-FA41-8B1F-959F0875A6BB}"/>
                </a:ext>
              </a:extLst>
            </p:cNvPr>
            <p:cNvSpPr>
              <a:spLocks noChangeAspect="1"/>
            </p:cNvSpPr>
            <p:nvPr/>
          </p:nvSpPr>
          <p:spPr>
            <a:xfrm>
              <a:off x="8499645" y="331343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9" name="Group 38">
            <a:extLst>
              <a:ext uri="{FF2B5EF4-FFF2-40B4-BE49-F238E27FC236}">
                <a16:creationId xmlns:a16="http://schemas.microsoft.com/office/drawing/2014/main" id="{99342FAD-2BFE-0842-B403-C19EFD6F8AF4}"/>
              </a:ext>
            </a:extLst>
          </p:cNvPr>
          <p:cNvGrpSpPr/>
          <p:nvPr/>
        </p:nvGrpSpPr>
        <p:grpSpPr>
          <a:xfrm>
            <a:off x="1119783" y="3914198"/>
            <a:ext cx="4468235" cy="214064"/>
            <a:chOff x="2707918" y="3749094"/>
            <a:chExt cx="6068148" cy="290713"/>
          </a:xfrm>
        </p:grpSpPr>
        <p:sp>
          <p:nvSpPr>
            <p:cNvPr id="72" name="Oval 71">
              <a:extLst>
                <a:ext uri="{FF2B5EF4-FFF2-40B4-BE49-F238E27FC236}">
                  <a16:creationId xmlns:a16="http://schemas.microsoft.com/office/drawing/2014/main" id="{AE136D61-F937-F149-B44A-D0300DF0A820}"/>
                </a:ext>
              </a:extLst>
            </p:cNvPr>
            <p:cNvSpPr>
              <a:spLocks noChangeAspect="1"/>
            </p:cNvSpPr>
            <p:nvPr/>
          </p:nvSpPr>
          <p:spPr>
            <a:xfrm>
              <a:off x="2707918" y="376036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3" name="Oval 72">
              <a:extLst>
                <a:ext uri="{FF2B5EF4-FFF2-40B4-BE49-F238E27FC236}">
                  <a16:creationId xmlns:a16="http://schemas.microsoft.com/office/drawing/2014/main" id="{B3CD99D9-5C37-EB44-A831-684BE6D67ABC}"/>
                </a:ext>
              </a:extLst>
            </p:cNvPr>
            <p:cNvSpPr>
              <a:spLocks noChangeAspect="1"/>
            </p:cNvSpPr>
            <p:nvPr/>
          </p:nvSpPr>
          <p:spPr>
            <a:xfrm>
              <a:off x="3131745" y="376036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4" name="Oval 73">
              <a:extLst>
                <a:ext uri="{FF2B5EF4-FFF2-40B4-BE49-F238E27FC236}">
                  <a16:creationId xmlns:a16="http://schemas.microsoft.com/office/drawing/2014/main" id="{B151A84B-2D88-6E4C-9CA6-A4AAD63D684A}"/>
                </a:ext>
              </a:extLst>
            </p:cNvPr>
            <p:cNvSpPr>
              <a:spLocks noChangeAspect="1"/>
            </p:cNvSpPr>
            <p:nvPr/>
          </p:nvSpPr>
          <p:spPr>
            <a:xfrm>
              <a:off x="3592900" y="376036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5" name="Oval 74">
              <a:extLst>
                <a:ext uri="{FF2B5EF4-FFF2-40B4-BE49-F238E27FC236}">
                  <a16:creationId xmlns:a16="http://schemas.microsoft.com/office/drawing/2014/main" id="{69BE7964-A75C-F14C-A0F9-FD9EBAA0FB95}"/>
                </a:ext>
              </a:extLst>
            </p:cNvPr>
            <p:cNvSpPr>
              <a:spLocks noChangeAspect="1"/>
            </p:cNvSpPr>
            <p:nvPr/>
          </p:nvSpPr>
          <p:spPr>
            <a:xfrm>
              <a:off x="4034311" y="3766292"/>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6" name="Oval 75">
              <a:extLst>
                <a:ext uri="{FF2B5EF4-FFF2-40B4-BE49-F238E27FC236}">
                  <a16:creationId xmlns:a16="http://schemas.microsoft.com/office/drawing/2014/main" id="{99D2F782-6DCC-8848-A805-D23C2136DC88}"/>
                </a:ext>
              </a:extLst>
            </p:cNvPr>
            <p:cNvSpPr>
              <a:spLocks noChangeAspect="1"/>
            </p:cNvSpPr>
            <p:nvPr/>
          </p:nvSpPr>
          <p:spPr>
            <a:xfrm>
              <a:off x="4458138" y="3758888"/>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7" name="Oval 76">
              <a:extLst>
                <a:ext uri="{FF2B5EF4-FFF2-40B4-BE49-F238E27FC236}">
                  <a16:creationId xmlns:a16="http://schemas.microsoft.com/office/drawing/2014/main" id="{3BBC2B90-2AF0-314C-B826-E644E1CC503E}"/>
                </a:ext>
              </a:extLst>
            </p:cNvPr>
            <p:cNvSpPr>
              <a:spLocks noChangeAspect="1"/>
            </p:cNvSpPr>
            <p:nvPr/>
          </p:nvSpPr>
          <p:spPr>
            <a:xfrm>
              <a:off x="4919293" y="3757407"/>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8" name="Oval 77">
              <a:extLst>
                <a:ext uri="{FF2B5EF4-FFF2-40B4-BE49-F238E27FC236}">
                  <a16:creationId xmlns:a16="http://schemas.microsoft.com/office/drawing/2014/main" id="{549FF583-4FAD-5647-9FE4-3EA84FDCA22C}"/>
                </a:ext>
              </a:extLst>
            </p:cNvPr>
            <p:cNvSpPr>
              <a:spLocks noChangeAspect="1"/>
            </p:cNvSpPr>
            <p:nvPr/>
          </p:nvSpPr>
          <p:spPr>
            <a:xfrm>
              <a:off x="5371000" y="375205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9" name="Oval 78">
              <a:extLst>
                <a:ext uri="{FF2B5EF4-FFF2-40B4-BE49-F238E27FC236}">
                  <a16:creationId xmlns:a16="http://schemas.microsoft.com/office/drawing/2014/main" id="{DD60A26E-40C2-CC45-A6D3-FED141FA3DBA}"/>
                </a:ext>
              </a:extLst>
            </p:cNvPr>
            <p:cNvSpPr>
              <a:spLocks noChangeAspect="1"/>
            </p:cNvSpPr>
            <p:nvPr/>
          </p:nvSpPr>
          <p:spPr>
            <a:xfrm>
              <a:off x="5794827" y="375205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0" name="Oval 79">
              <a:extLst>
                <a:ext uri="{FF2B5EF4-FFF2-40B4-BE49-F238E27FC236}">
                  <a16:creationId xmlns:a16="http://schemas.microsoft.com/office/drawing/2014/main" id="{03BCC03A-66A1-FB4A-83FD-002033F0F54E}"/>
                </a:ext>
              </a:extLst>
            </p:cNvPr>
            <p:cNvSpPr>
              <a:spLocks noChangeAspect="1"/>
            </p:cNvSpPr>
            <p:nvPr/>
          </p:nvSpPr>
          <p:spPr>
            <a:xfrm>
              <a:off x="6255982" y="375205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1" name="Oval 80">
              <a:extLst>
                <a:ext uri="{FF2B5EF4-FFF2-40B4-BE49-F238E27FC236}">
                  <a16:creationId xmlns:a16="http://schemas.microsoft.com/office/drawing/2014/main" id="{EAB628C9-B974-9040-9A29-7B447DCB0229}"/>
                </a:ext>
              </a:extLst>
            </p:cNvPr>
            <p:cNvSpPr>
              <a:spLocks noChangeAspect="1"/>
            </p:cNvSpPr>
            <p:nvPr/>
          </p:nvSpPr>
          <p:spPr>
            <a:xfrm>
              <a:off x="6697393" y="375797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2" name="Oval 81">
              <a:extLst>
                <a:ext uri="{FF2B5EF4-FFF2-40B4-BE49-F238E27FC236}">
                  <a16:creationId xmlns:a16="http://schemas.microsoft.com/office/drawing/2014/main" id="{8C868C15-2ABE-4447-83D6-ACE2C730C47C}"/>
                </a:ext>
              </a:extLst>
            </p:cNvPr>
            <p:cNvSpPr>
              <a:spLocks noChangeAspect="1"/>
            </p:cNvSpPr>
            <p:nvPr/>
          </p:nvSpPr>
          <p:spPr>
            <a:xfrm>
              <a:off x="7121220" y="3750575"/>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3" name="Oval 82">
              <a:extLst>
                <a:ext uri="{FF2B5EF4-FFF2-40B4-BE49-F238E27FC236}">
                  <a16:creationId xmlns:a16="http://schemas.microsoft.com/office/drawing/2014/main" id="{5671FE08-1257-3A4E-916D-A04BA00599D5}"/>
                </a:ext>
              </a:extLst>
            </p:cNvPr>
            <p:cNvSpPr>
              <a:spLocks noChangeAspect="1"/>
            </p:cNvSpPr>
            <p:nvPr/>
          </p:nvSpPr>
          <p:spPr>
            <a:xfrm>
              <a:off x="7582375" y="3749094"/>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4" name="Oval 83">
              <a:extLst>
                <a:ext uri="{FF2B5EF4-FFF2-40B4-BE49-F238E27FC236}">
                  <a16:creationId xmlns:a16="http://schemas.microsoft.com/office/drawing/2014/main" id="{55AFEE19-E02E-1E47-819D-56A78EFF3B1E}"/>
                </a:ext>
              </a:extLst>
            </p:cNvPr>
            <p:cNvSpPr>
              <a:spLocks noChangeAspect="1"/>
            </p:cNvSpPr>
            <p:nvPr/>
          </p:nvSpPr>
          <p:spPr>
            <a:xfrm>
              <a:off x="8040591" y="3755472"/>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5" name="Oval 84">
              <a:extLst>
                <a:ext uri="{FF2B5EF4-FFF2-40B4-BE49-F238E27FC236}">
                  <a16:creationId xmlns:a16="http://schemas.microsoft.com/office/drawing/2014/main" id="{31C2CD32-5729-4143-936B-342BCFB71573}"/>
                </a:ext>
              </a:extLst>
            </p:cNvPr>
            <p:cNvSpPr>
              <a:spLocks noChangeAspect="1"/>
            </p:cNvSpPr>
            <p:nvPr/>
          </p:nvSpPr>
          <p:spPr>
            <a:xfrm>
              <a:off x="8501746" y="3753991"/>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grpSp>
      <p:grpSp>
        <p:nvGrpSpPr>
          <p:cNvPr id="40" name="Group 39">
            <a:extLst>
              <a:ext uri="{FF2B5EF4-FFF2-40B4-BE49-F238E27FC236}">
                <a16:creationId xmlns:a16="http://schemas.microsoft.com/office/drawing/2014/main" id="{EBDEF6DE-4B61-EC46-BA31-FCB1A6BB6A16}"/>
              </a:ext>
            </a:extLst>
          </p:cNvPr>
          <p:cNvGrpSpPr/>
          <p:nvPr/>
        </p:nvGrpSpPr>
        <p:grpSpPr>
          <a:xfrm>
            <a:off x="1116155" y="3278518"/>
            <a:ext cx="4468235" cy="214064"/>
            <a:chOff x="2702990" y="2885800"/>
            <a:chExt cx="6068148" cy="290713"/>
          </a:xfrm>
        </p:grpSpPr>
        <p:sp>
          <p:nvSpPr>
            <p:cNvPr id="58" name="Oval 57">
              <a:extLst>
                <a:ext uri="{FF2B5EF4-FFF2-40B4-BE49-F238E27FC236}">
                  <a16:creationId xmlns:a16="http://schemas.microsoft.com/office/drawing/2014/main" id="{C9DE5A5B-5CB4-DC44-AA43-C5175257BAF1}"/>
                </a:ext>
              </a:extLst>
            </p:cNvPr>
            <p:cNvSpPr>
              <a:spLocks noChangeAspect="1"/>
            </p:cNvSpPr>
            <p:nvPr/>
          </p:nvSpPr>
          <p:spPr>
            <a:xfrm>
              <a:off x="2702990" y="289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9" name="Oval 58">
              <a:extLst>
                <a:ext uri="{FF2B5EF4-FFF2-40B4-BE49-F238E27FC236}">
                  <a16:creationId xmlns:a16="http://schemas.microsoft.com/office/drawing/2014/main" id="{9C4C1948-4B4D-D24E-ADE9-89F65AE621EA}"/>
                </a:ext>
              </a:extLst>
            </p:cNvPr>
            <p:cNvSpPr>
              <a:spLocks noChangeAspect="1"/>
            </p:cNvSpPr>
            <p:nvPr/>
          </p:nvSpPr>
          <p:spPr>
            <a:xfrm>
              <a:off x="3126817" y="289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0" name="Oval 59">
              <a:extLst>
                <a:ext uri="{FF2B5EF4-FFF2-40B4-BE49-F238E27FC236}">
                  <a16:creationId xmlns:a16="http://schemas.microsoft.com/office/drawing/2014/main" id="{7058EB3C-9FB3-B54E-B98D-4AAABEEC65D5}"/>
                </a:ext>
              </a:extLst>
            </p:cNvPr>
            <p:cNvSpPr>
              <a:spLocks noChangeAspect="1"/>
            </p:cNvSpPr>
            <p:nvPr/>
          </p:nvSpPr>
          <p:spPr>
            <a:xfrm>
              <a:off x="3587972" y="289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1" name="Oval 60">
              <a:extLst>
                <a:ext uri="{FF2B5EF4-FFF2-40B4-BE49-F238E27FC236}">
                  <a16:creationId xmlns:a16="http://schemas.microsoft.com/office/drawing/2014/main" id="{E8CAFDCB-D048-3443-96A8-E01C88EC37B0}"/>
                </a:ext>
              </a:extLst>
            </p:cNvPr>
            <p:cNvSpPr>
              <a:spLocks noChangeAspect="1"/>
            </p:cNvSpPr>
            <p:nvPr/>
          </p:nvSpPr>
          <p:spPr>
            <a:xfrm>
              <a:off x="4029383" y="290299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2" name="Oval 61">
              <a:extLst>
                <a:ext uri="{FF2B5EF4-FFF2-40B4-BE49-F238E27FC236}">
                  <a16:creationId xmlns:a16="http://schemas.microsoft.com/office/drawing/2014/main" id="{2E690BCB-32DF-5F4A-8C63-65696922A044}"/>
                </a:ext>
              </a:extLst>
            </p:cNvPr>
            <p:cNvSpPr>
              <a:spLocks noChangeAspect="1"/>
            </p:cNvSpPr>
            <p:nvPr/>
          </p:nvSpPr>
          <p:spPr>
            <a:xfrm>
              <a:off x="4453210" y="289559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3" name="Oval 62">
              <a:extLst>
                <a:ext uri="{FF2B5EF4-FFF2-40B4-BE49-F238E27FC236}">
                  <a16:creationId xmlns:a16="http://schemas.microsoft.com/office/drawing/2014/main" id="{AC5C5822-F600-A942-82C6-824ADAC74330}"/>
                </a:ext>
              </a:extLst>
            </p:cNvPr>
            <p:cNvSpPr>
              <a:spLocks noChangeAspect="1"/>
            </p:cNvSpPr>
            <p:nvPr/>
          </p:nvSpPr>
          <p:spPr>
            <a:xfrm>
              <a:off x="4914365" y="28941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4" name="Oval 63">
              <a:extLst>
                <a:ext uri="{FF2B5EF4-FFF2-40B4-BE49-F238E27FC236}">
                  <a16:creationId xmlns:a16="http://schemas.microsoft.com/office/drawing/2014/main" id="{AD3FCFE5-6D86-584B-AC7E-5A83F26D2726}"/>
                </a:ext>
              </a:extLst>
            </p:cNvPr>
            <p:cNvSpPr>
              <a:spLocks noChangeAspect="1"/>
            </p:cNvSpPr>
            <p:nvPr/>
          </p:nvSpPr>
          <p:spPr>
            <a:xfrm>
              <a:off x="5366072" y="288876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5" name="Oval 64">
              <a:extLst>
                <a:ext uri="{FF2B5EF4-FFF2-40B4-BE49-F238E27FC236}">
                  <a16:creationId xmlns:a16="http://schemas.microsoft.com/office/drawing/2014/main" id="{35F18523-38C0-A24F-80D6-95E5F1379570}"/>
                </a:ext>
              </a:extLst>
            </p:cNvPr>
            <p:cNvSpPr>
              <a:spLocks noChangeAspect="1"/>
            </p:cNvSpPr>
            <p:nvPr/>
          </p:nvSpPr>
          <p:spPr>
            <a:xfrm>
              <a:off x="5789899" y="288876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6" name="Oval 65">
              <a:extLst>
                <a:ext uri="{FF2B5EF4-FFF2-40B4-BE49-F238E27FC236}">
                  <a16:creationId xmlns:a16="http://schemas.microsoft.com/office/drawing/2014/main" id="{53378C91-4F3D-8441-9D1D-4EF7DF2FBC04}"/>
                </a:ext>
              </a:extLst>
            </p:cNvPr>
            <p:cNvSpPr>
              <a:spLocks noChangeAspect="1"/>
            </p:cNvSpPr>
            <p:nvPr/>
          </p:nvSpPr>
          <p:spPr>
            <a:xfrm>
              <a:off x="6251054" y="288876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7" name="Oval 66">
              <a:extLst>
                <a:ext uri="{FF2B5EF4-FFF2-40B4-BE49-F238E27FC236}">
                  <a16:creationId xmlns:a16="http://schemas.microsoft.com/office/drawing/2014/main" id="{F7AB99C2-D922-4542-BF21-0A495C8F9172}"/>
                </a:ext>
              </a:extLst>
            </p:cNvPr>
            <p:cNvSpPr>
              <a:spLocks noChangeAspect="1"/>
            </p:cNvSpPr>
            <p:nvPr/>
          </p:nvSpPr>
          <p:spPr>
            <a:xfrm>
              <a:off x="6692465" y="289468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8" name="Oval 67">
              <a:extLst>
                <a:ext uri="{FF2B5EF4-FFF2-40B4-BE49-F238E27FC236}">
                  <a16:creationId xmlns:a16="http://schemas.microsoft.com/office/drawing/2014/main" id="{DFE9C7B4-393D-7445-9E67-58B194D84996}"/>
                </a:ext>
              </a:extLst>
            </p:cNvPr>
            <p:cNvSpPr>
              <a:spLocks noChangeAspect="1"/>
            </p:cNvSpPr>
            <p:nvPr/>
          </p:nvSpPr>
          <p:spPr>
            <a:xfrm>
              <a:off x="7116292" y="288728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9" name="Oval 68">
              <a:extLst>
                <a:ext uri="{FF2B5EF4-FFF2-40B4-BE49-F238E27FC236}">
                  <a16:creationId xmlns:a16="http://schemas.microsoft.com/office/drawing/2014/main" id="{FB5F39F2-CB7B-CA48-A28E-92F746201EDD}"/>
                </a:ext>
              </a:extLst>
            </p:cNvPr>
            <p:cNvSpPr>
              <a:spLocks noChangeAspect="1"/>
            </p:cNvSpPr>
            <p:nvPr/>
          </p:nvSpPr>
          <p:spPr>
            <a:xfrm>
              <a:off x="7577447" y="28858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0" name="Oval 69">
              <a:extLst>
                <a:ext uri="{FF2B5EF4-FFF2-40B4-BE49-F238E27FC236}">
                  <a16:creationId xmlns:a16="http://schemas.microsoft.com/office/drawing/2014/main" id="{CD291502-A55A-EF43-9FFF-EF4C3571320D}"/>
                </a:ext>
              </a:extLst>
            </p:cNvPr>
            <p:cNvSpPr>
              <a:spLocks noChangeAspect="1"/>
            </p:cNvSpPr>
            <p:nvPr/>
          </p:nvSpPr>
          <p:spPr>
            <a:xfrm>
              <a:off x="8035663" y="289217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1" name="Oval 70">
              <a:extLst>
                <a:ext uri="{FF2B5EF4-FFF2-40B4-BE49-F238E27FC236}">
                  <a16:creationId xmlns:a16="http://schemas.microsoft.com/office/drawing/2014/main" id="{EAD61B01-F7D1-2D4A-B217-8C05AD5EF053}"/>
                </a:ext>
              </a:extLst>
            </p:cNvPr>
            <p:cNvSpPr>
              <a:spLocks noChangeAspect="1"/>
            </p:cNvSpPr>
            <p:nvPr/>
          </p:nvSpPr>
          <p:spPr>
            <a:xfrm>
              <a:off x="8496818" y="289069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41" name="Group 40">
            <a:extLst>
              <a:ext uri="{FF2B5EF4-FFF2-40B4-BE49-F238E27FC236}">
                <a16:creationId xmlns:a16="http://schemas.microsoft.com/office/drawing/2014/main" id="{D22425F9-C07C-3348-A366-28F761E835AC}"/>
              </a:ext>
            </a:extLst>
          </p:cNvPr>
          <p:cNvGrpSpPr/>
          <p:nvPr/>
        </p:nvGrpSpPr>
        <p:grpSpPr>
          <a:xfrm>
            <a:off x="1119665" y="2976380"/>
            <a:ext cx="4468235" cy="214064"/>
            <a:chOff x="2707758" y="2475478"/>
            <a:chExt cx="6068148" cy="290713"/>
          </a:xfrm>
        </p:grpSpPr>
        <p:sp>
          <p:nvSpPr>
            <p:cNvPr id="44" name="Oval 43">
              <a:extLst>
                <a:ext uri="{FF2B5EF4-FFF2-40B4-BE49-F238E27FC236}">
                  <a16:creationId xmlns:a16="http://schemas.microsoft.com/office/drawing/2014/main" id="{24BF2680-CE62-7C4B-B9C3-E663FBE76BD8}"/>
                </a:ext>
              </a:extLst>
            </p:cNvPr>
            <p:cNvSpPr>
              <a:spLocks noChangeAspect="1"/>
            </p:cNvSpPr>
            <p:nvPr/>
          </p:nvSpPr>
          <p:spPr>
            <a:xfrm>
              <a:off x="2707758" y="248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5" name="Oval 44">
              <a:extLst>
                <a:ext uri="{FF2B5EF4-FFF2-40B4-BE49-F238E27FC236}">
                  <a16:creationId xmlns:a16="http://schemas.microsoft.com/office/drawing/2014/main" id="{54085440-D23C-B544-85DA-CDF2D59BA1D1}"/>
                </a:ext>
              </a:extLst>
            </p:cNvPr>
            <p:cNvSpPr>
              <a:spLocks noChangeAspect="1"/>
            </p:cNvSpPr>
            <p:nvPr/>
          </p:nvSpPr>
          <p:spPr>
            <a:xfrm>
              <a:off x="3131585" y="248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6" name="Oval 45">
              <a:extLst>
                <a:ext uri="{FF2B5EF4-FFF2-40B4-BE49-F238E27FC236}">
                  <a16:creationId xmlns:a16="http://schemas.microsoft.com/office/drawing/2014/main" id="{DB37CF47-FD0C-FB4F-863C-59648C89A80F}"/>
                </a:ext>
              </a:extLst>
            </p:cNvPr>
            <p:cNvSpPr>
              <a:spLocks noChangeAspect="1"/>
            </p:cNvSpPr>
            <p:nvPr/>
          </p:nvSpPr>
          <p:spPr>
            <a:xfrm>
              <a:off x="3592740" y="248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7" name="Oval 46">
              <a:extLst>
                <a:ext uri="{FF2B5EF4-FFF2-40B4-BE49-F238E27FC236}">
                  <a16:creationId xmlns:a16="http://schemas.microsoft.com/office/drawing/2014/main" id="{96D8D004-C25B-B54A-969F-AFA17717AEBE}"/>
                </a:ext>
              </a:extLst>
            </p:cNvPr>
            <p:cNvSpPr>
              <a:spLocks noChangeAspect="1"/>
            </p:cNvSpPr>
            <p:nvPr/>
          </p:nvSpPr>
          <p:spPr>
            <a:xfrm>
              <a:off x="4034151" y="249267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8" name="Oval 47">
              <a:extLst>
                <a:ext uri="{FF2B5EF4-FFF2-40B4-BE49-F238E27FC236}">
                  <a16:creationId xmlns:a16="http://schemas.microsoft.com/office/drawing/2014/main" id="{911032EA-186E-E343-B730-335559FD6135}"/>
                </a:ext>
              </a:extLst>
            </p:cNvPr>
            <p:cNvSpPr>
              <a:spLocks noChangeAspect="1"/>
            </p:cNvSpPr>
            <p:nvPr/>
          </p:nvSpPr>
          <p:spPr>
            <a:xfrm>
              <a:off x="4457978" y="248527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9" name="Oval 48">
              <a:extLst>
                <a:ext uri="{FF2B5EF4-FFF2-40B4-BE49-F238E27FC236}">
                  <a16:creationId xmlns:a16="http://schemas.microsoft.com/office/drawing/2014/main" id="{1957298F-88EF-304E-AF3A-E0BE0E0099A0}"/>
                </a:ext>
              </a:extLst>
            </p:cNvPr>
            <p:cNvSpPr>
              <a:spLocks noChangeAspect="1"/>
            </p:cNvSpPr>
            <p:nvPr/>
          </p:nvSpPr>
          <p:spPr>
            <a:xfrm>
              <a:off x="4919133" y="248379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0" name="Oval 49">
              <a:extLst>
                <a:ext uri="{FF2B5EF4-FFF2-40B4-BE49-F238E27FC236}">
                  <a16:creationId xmlns:a16="http://schemas.microsoft.com/office/drawing/2014/main" id="{8245625A-BF6E-1C4F-A626-6DCE9F795086}"/>
                </a:ext>
              </a:extLst>
            </p:cNvPr>
            <p:cNvSpPr>
              <a:spLocks noChangeAspect="1"/>
            </p:cNvSpPr>
            <p:nvPr/>
          </p:nvSpPr>
          <p:spPr>
            <a:xfrm>
              <a:off x="5370840" y="24784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1" name="Oval 50">
              <a:extLst>
                <a:ext uri="{FF2B5EF4-FFF2-40B4-BE49-F238E27FC236}">
                  <a16:creationId xmlns:a16="http://schemas.microsoft.com/office/drawing/2014/main" id="{9E53FF58-65ED-8C43-9EF9-9B825601E1F6}"/>
                </a:ext>
              </a:extLst>
            </p:cNvPr>
            <p:cNvSpPr>
              <a:spLocks noChangeAspect="1"/>
            </p:cNvSpPr>
            <p:nvPr/>
          </p:nvSpPr>
          <p:spPr>
            <a:xfrm>
              <a:off x="5794667" y="24784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2" name="Oval 51">
              <a:extLst>
                <a:ext uri="{FF2B5EF4-FFF2-40B4-BE49-F238E27FC236}">
                  <a16:creationId xmlns:a16="http://schemas.microsoft.com/office/drawing/2014/main" id="{22A489B6-F360-BA40-9926-A2B8E59FFFAD}"/>
                </a:ext>
              </a:extLst>
            </p:cNvPr>
            <p:cNvSpPr>
              <a:spLocks noChangeAspect="1"/>
            </p:cNvSpPr>
            <p:nvPr/>
          </p:nvSpPr>
          <p:spPr>
            <a:xfrm>
              <a:off x="6255822" y="24784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3" name="Oval 52">
              <a:extLst>
                <a:ext uri="{FF2B5EF4-FFF2-40B4-BE49-F238E27FC236}">
                  <a16:creationId xmlns:a16="http://schemas.microsoft.com/office/drawing/2014/main" id="{C91DA012-58A4-534A-B6B5-C355325E988B}"/>
                </a:ext>
              </a:extLst>
            </p:cNvPr>
            <p:cNvSpPr>
              <a:spLocks noChangeAspect="1"/>
            </p:cNvSpPr>
            <p:nvPr/>
          </p:nvSpPr>
          <p:spPr>
            <a:xfrm>
              <a:off x="6697233" y="248436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4" name="Oval 53">
              <a:extLst>
                <a:ext uri="{FF2B5EF4-FFF2-40B4-BE49-F238E27FC236}">
                  <a16:creationId xmlns:a16="http://schemas.microsoft.com/office/drawing/2014/main" id="{59DB3ABF-F949-1644-864E-63BDF7358EC2}"/>
                </a:ext>
              </a:extLst>
            </p:cNvPr>
            <p:cNvSpPr>
              <a:spLocks noChangeAspect="1"/>
            </p:cNvSpPr>
            <p:nvPr/>
          </p:nvSpPr>
          <p:spPr>
            <a:xfrm>
              <a:off x="7121060" y="247695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5" name="Oval 54">
              <a:extLst>
                <a:ext uri="{FF2B5EF4-FFF2-40B4-BE49-F238E27FC236}">
                  <a16:creationId xmlns:a16="http://schemas.microsoft.com/office/drawing/2014/main" id="{3B7DF834-B35B-A142-8D31-8D456FF486D4}"/>
                </a:ext>
              </a:extLst>
            </p:cNvPr>
            <p:cNvSpPr>
              <a:spLocks noChangeAspect="1"/>
            </p:cNvSpPr>
            <p:nvPr/>
          </p:nvSpPr>
          <p:spPr>
            <a:xfrm>
              <a:off x="7582215" y="247547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6" name="Oval 55">
              <a:extLst>
                <a:ext uri="{FF2B5EF4-FFF2-40B4-BE49-F238E27FC236}">
                  <a16:creationId xmlns:a16="http://schemas.microsoft.com/office/drawing/2014/main" id="{845F7FC6-1D89-8C43-8DE6-A3D17C386A92}"/>
                </a:ext>
              </a:extLst>
            </p:cNvPr>
            <p:cNvSpPr>
              <a:spLocks noChangeAspect="1"/>
            </p:cNvSpPr>
            <p:nvPr/>
          </p:nvSpPr>
          <p:spPr>
            <a:xfrm>
              <a:off x="8040431" y="248185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7" name="Oval 56">
              <a:extLst>
                <a:ext uri="{FF2B5EF4-FFF2-40B4-BE49-F238E27FC236}">
                  <a16:creationId xmlns:a16="http://schemas.microsoft.com/office/drawing/2014/main" id="{9DF66DDD-AFB3-DD46-BCB0-97F5B180445A}"/>
                </a:ext>
              </a:extLst>
            </p:cNvPr>
            <p:cNvSpPr>
              <a:spLocks noChangeAspect="1"/>
            </p:cNvSpPr>
            <p:nvPr/>
          </p:nvSpPr>
          <p:spPr>
            <a:xfrm>
              <a:off x="8501586" y="24803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sp>
        <p:nvSpPr>
          <p:cNvPr id="42" name="Rounded Rectangle 41">
            <a:extLst>
              <a:ext uri="{FF2B5EF4-FFF2-40B4-BE49-F238E27FC236}">
                <a16:creationId xmlns:a16="http://schemas.microsoft.com/office/drawing/2014/main" id="{1343E328-E02F-1D47-93E9-F77DBA4F7A83}"/>
              </a:ext>
            </a:extLst>
          </p:cNvPr>
          <p:cNvSpPr/>
          <p:nvPr/>
        </p:nvSpPr>
        <p:spPr>
          <a:xfrm>
            <a:off x="571918" y="1973155"/>
            <a:ext cx="493844" cy="250795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latin typeface="Cambria" panose="02040503050406030204" pitchFamily="18" charset="0"/>
              </a:rPr>
              <a:t>regular </a:t>
            </a:r>
          </a:p>
          <a:p>
            <a:pPr algn="ctr"/>
            <a:r>
              <a:rPr lang="en-US" dirty="0">
                <a:solidFill>
                  <a:schemeClr val="bg1"/>
                </a:solidFill>
                <a:latin typeface="Cambria" panose="02040503050406030204" pitchFamily="18" charset="0"/>
              </a:rPr>
              <a:t>row decoder</a:t>
            </a:r>
          </a:p>
        </p:txBody>
      </p:sp>
      <p:sp>
        <p:nvSpPr>
          <p:cNvPr id="43" name="Rounded Rectangle 42">
            <a:extLst>
              <a:ext uri="{FF2B5EF4-FFF2-40B4-BE49-F238E27FC236}">
                <a16:creationId xmlns:a16="http://schemas.microsoft.com/office/drawing/2014/main" id="{45F0AD86-6C8C-1942-9627-6A0630BA9A59}"/>
              </a:ext>
            </a:extLst>
          </p:cNvPr>
          <p:cNvSpPr/>
          <p:nvPr/>
        </p:nvSpPr>
        <p:spPr>
          <a:xfrm>
            <a:off x="579569" y="4527017"/>
            <a:ext cx="493844" cy="107284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endParaRPr lang="en-US" sz="800" dirty="0">
              <a:solidFill>
                <a:prstClr val="white"/>
              </a:solidFill>
              <a:latin typeface="Cambria" panose="02040503050406030204" pitchFamily="18" charset="0"/>
            </a:endParaRPr>
          </a:p>
          <a:p>
            <a:pPr lvl="0" algn="ctr"/>
            <a:r>
              <a:rPr lang="en-US" sz="1200" dirty="0">
                <a:solidFill>
                  <a:prstClr val="white"/>
                </a:solidFill>
                <a:latin typeface="Cambria" panose="02040503050406030204" pitchFamily="18" charset="0"/>
              </a:rPr>
              <a:t>Compute</a:t>
            </a:r>
          </a:p>
          <a:p>
            <a:pPr lvl="0" algn="ctr"/>
            <a:r>
              <a:rPr lang="en-US" sz="1200" dirty="0">
                <a:solidFill>
                  <a:prstClr val="white"/>
                </a:solidFill>
                <a:latin typeface="Cambria" panose="02040503050406030204" pitchFamily="18" charset="0"/>
              </a:rPr>
              <a:t>Row decoder</a:t>
            </a:r>
          </a:p>
          <a:p>
            <a:pPr lvl="0" algn="ctr"/>
            <a:endParaRPr lang="en-US" sz="1200" dirty="0">
              <a:solidFill>
                <a:prstClr val="white"/>
              </a:solidFill>
              <a:latin typeface="Cambria" panose="02040503050406030204" pitchFamily="18" charset="0"/>
            </a:endParaRPr>
          </a:p>
        </p:txBody>
      </p:sp>
      <p:sp>
        <p:nvSpPr>
          <p:cNvPr id="240" name="Rectangle 239">
            <a:extLst>
              <a:ext uri="{FF2B5EF4-FFF2-40B4-BE49-F238E27FC236}">
                <a16:creationId xmlns:a16="http://schemas.microsoft.com/office/drawing/2014/main" id="{2CC86C59-654E-8349-9B8D-C44BAC068790}"/>
              </a:ext>
            </a:extLst>
          </p:cNvPr>
          <p:cNvSpPr/>
          <p:nvPr/>
        </p:nvSpPr>
        <p:spPr>
          <a:xfrm>
            <a:off x="1394638" y="5907353"/>
            <a:ext cx="3843809" cy="523220"/>
          </a:xfrm>
          <a:prstGeom prst="rect">
            <a:avLst/>
          </a:prstGeom>
        </p:spPr>
        <p:txBody>
          <a:bodyPr wrap="none">
            <a:spAutoFit/>
          </a:bodyPr>
          <a:lstStyle/>
          <a:p>
            <a:r>
              <a:rPr lang="en-US" sz="2800" b="1" dirty="0">
                <a:latin typeface="Cambria" panose="02040503050406030204" pitchFamily="18" charset="0"/>
              </a:rPr>
              <a:t>subarray organization</a:t>
            </a:r>
          </a:p>
        </p:txBody>
      </p:sp>
      <p:sp>
        <p:nvSpPr>
          <p:cNvPr id="242" name="Rectangle 241">
            <a:extLst>
              <a:ext uri="{FF2B5EF4-FFF2-40B4-BE49-F238E27FC236}">
                <a16:creationId xmlns:a16="http://schemas.microsoft.com/office/drawing/2014/main" id="{BA9BA159-CC79-A849-9B6D-F5DAD95ED050}"/>
              </a:ext>
            </a:extLst>
          </p:cNvPr>
          <p:cNvSpPr/>
          <p:nvPr/>
        </p:nvSpPr>
        <p:spPr>
          <a:xfrm>
            <a:off x="5833845" y="2252548"/>
            <a:ext cx="3153687" cy="1338828"/>
          </a:xfrm>
          <a:prstGeom prst="rect">
            <a:avLst/>
          </a:prstGeom>
          <a:solidFill>
            <a:schemeClr val="accent4">
              <a:lumMod val="20000"/>
              <a:lumOff val="80000"/>
            </a:schemeClr>
          </a:solidFill>
          <a:ln w="76200">
            <a:solidFill>
              <a:schemeClr val="accent1"/>
            </a:solidFill>
          </a:ln>
        </p:spPr>
        <p:txBody>
          <a:bodyPr wrap="square" lIns="0" rIns="0" bIns="0">
            <a:spAutoFit/>
          </a:bodyPr>
          <a:lstStyle/>
          <a:p>
            <a:pPr algn="ctr"/>
            <a:endParaRPr lang="en-US" sz="800" b="1" dirty="0">
              <a:solidFill>
                <a:srgbClr val="C00000"/>
              </a:solidFill>
              <a:latin typeface="Cambria" panose="02040503050406030204" pitchFamily="18" charset="0"/>
            </a:endParaRPr>
          </a:p>
          <a:p>
            <a:pPr algn="ctr"/>
            <a:r>
              <a:rPr lang="en-US" sz="2200" b="1" dirty="0">
                <a:solidFill>
                  <a:srgbClr val="C00000"/>
                </a:solidFill>
                <a:latin typeface="Cambria" panose="02040503050406030204" pitchFamily="18" charset="0"/>
              </a:rPr>
              <a:t>Constraint 2: </a:t>
            </a:r>
          </a:p>
          <a:p>
            <a:pPr algn="ctr"/>
            <a:r>
              <a:rPr lang="en-US" sz="2000" b="1" dirty="0">
                <a:solidFill>
                  <a:schemeClr val="accent2"/>
                </a:solidFill>
                <a:latin typeface="Cambria" panose="02040503050406030204" pitchFamily="18" charset="0"/>
              </a:rPr>
              <a:t>Destructive</a:t>
            </a:r>
            <a:r>
              <a:rPr lang="en-US" sz="2000" b="1" dirty="0">
                <a:latin typeface="Cambria" panose="02040503050406030204" pitchFamily="18" charset="0"/>
              </a:rPr>
              <a:t> behavior </a:t>
            </a:r>
          </a:p>
          <a:p>
            <a:pPr algn="ctr"/>
            <a:r>
              <a:rPr lang="en-US" sz="2000" b="1" dirty="0">
                <a:latin typeface="Cambria" panose="02040503050406030204" pitchFamily="18" charset="0"/>
              </a:rPr>
              <a:t>of triple-row activation</a:t>
            </a:r>
          </a:p>
          <a:p>
            <a:pPr algn="ctr"/>
            <a:endParaRPr lang="en-US" sz="1400" b="1" dirty="0">
              <a:latin typeface="Cambria" panose="02040503050406030204" pitchFamily="18" charset="0"/>
            </a:endParaRPr>
          </a:p>
        </p:txBody>
      </p:sp>
      <p:sp>
        <p:nvSpPr>
          <p:cNvPr id="264" name="Rounded Rectangle 263">
            <a:extLst>
              <a:ext uri="{FF2B5EF4-FFF2-40B4-BE49-F238E27FC236}">
                <a16:creationId xmlns:a16="http://schemas.microsoft.com/office/drawing/2014/main" id="{7D4DB3DB-18D5-6548-A51A-99830E124C4C}"/>
              </a:ext>
            </a:extLst>
          </p:cNvPr>
          <p:cNvSpPr/>
          <p:nvPr/>
        </p:nvSpPr>
        <p:spPr>
          <a:xfrm>
            <a:off x="1052112" y="4538913"/>
            <a:ext cx="4640791" cy="1005304"/>
          </a:xfrm>
          <a:prstGeom prst="round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Cambria" panose="02040503050406030204" pitchFamily="18" charset="0"/>
            </a:endParaRPr>
          </a:p>
        </p:txBody>
      </p:sp>
      <p:sp>
        <p:nvSpPr>
          <p:cNvPr id="3" name="TextBox 2">
            <a:extLst>
              <a:ext uri="{FF2B5EF4-FFF2-40B4-BE49-F238E27FC236}">
                <a16:creationId xmlns:a16="http://schemas.microsoft.com/office/drawing/2014/main" id="{E18DD965-4B9E-7649-87B6-B78660F9C77A}"/>
              </a:ext>
            </a:extLst>
          </p:cNvPr>
          <p:cNvSpPr txBox="1"/>
          <p:nvPr/>
        </p:nvSpPr>
        <p:spPr>
          <a:xfrm>
            <a:off x="6624360" y="4649164"/>
            <a:ext cx="2506800" cy="830997"/>
          </a:xfrm>
          <a:prstGeom prst="rect">
            <a:avLst/>
          </a:prstGeom>
          <a:noFill/>
        </p:spPr>
        <p:txBody>
          <a:bodyPr wrap="square" rtlCol="0">
            <a:spAutoFit/>
          </a:bodyPr>
          <a:lstStyle/>
          <a:p>
            <a:pPr algn="ctr"/>
            <a:r>
              <a:rPr lang="en-US" sz="2400" b="1" dirty="0">
                <a:solidFill>
                  <a:srgbClr val="C00000"/>
                </a:solidFill>
                <a:latin typeface="Cambria" panose="02040503050406030204" pitchFamily="18" charset="0"/>
              </a:rPr>
              <a:t>Overwritten with MAJ output</a:t>
            </a:r>
          </a:p>
        </p:txBody>
      </p:sp>
      <p:sp>
        <p:nvSpPr>
          <p:cNvPr id="239" name="Right Arrow 238">
            <a:extLst>
              <a:ext uri="{FF2B5EF4-FFF2-40B4-BE49-F238E27FC236}">
                <a16:creationId xmlns:a16="http://schemas.microsoft.com/office/drawing/2014/main" id="{AD0FD175-757B-E64B-AFD9-32FE9A8FFB9D}"/>
              </a:ext>
            </a:extLst>
          </p:cNvPr>
          <p:cNvSpPr/>
          <p:nvPr/>
        </p:nvSpPr>
        <p:spPr>
          <a:xfrm>
            <a:off x="5943619" y="4803268"/>
            <a:ext cx="624143" cy="62667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Cambria" panose="02040503050406030204" pitchFamily="18" charset="0"/>
            </a:endParaRPr>
          </a:p>
        </p:txBody>
      </p:sp>
      <p:sp>
        <p:nvSpPr>
          <p:cNvPr id="243" name="Content Placeholder 2">
            <a:extLst>
              <a:ext uri="{FF2B5EF4-FFF2-40B4-BE49-F238E27FC236}">
                <a16:creationId xmlns:a16="http://schemas.microsoft.com/office/drawing/2014/main" id="{0F11D681-F5ED-DC4E-A6E9-5437342CF478}"/>
              </a:ext>
            </a:extLst>
          </p:cNvPr>
          <p:cNvSpPr>
            <a:spLocks noGrp="1"/>
          </p:cNvSpPr>
          <p:nvPr>
            <p:ph idx="1"/>
          </p:nvPr>
        </p:nvSpPr>
        <p:spPr>
          <a:xfrm>
            <a:off x="0" y="834696"/>
            <a:ext cx="9144000" cy="958174"/>
          </a:xfrm>
        </p:spPr>
        <p:txBody>
          <a:bodyPr/>
          <a:lstStyle/>
          <a:p>
            <a:r>
              <a:rPr lang="en-US" dirty="0">
                <a:solidFill>
                  <a:schemeClr val="accent1">
                    <a:lumMod val="75000"/>
                  </a:schemeClr>
                </a:solidFill>
              </a:rPr>
              <a:t>Allocation algorithm</a:t>
            </a:r>
            <a:r>
              <a:rPr lang="en-US" dirty="0"/>
              <a:t> considers </a:t>
            </a:r>
            <a:r>
              <a:rPr lang="en-US" dirty="0">
                <a:solidFill>
                  <a:srgbClr val="C00000"/>
                </a:solidFill>
              </a:rPr>
              <a:t>two constraints </a:t>
            </a:r>
            <a:r>
              <a:rPr lang="en-US" dirty="0"/>
              <a:t>specific to processing-using-DRAM</a:t>
            </a:r>
            <a:br>
              <a:rPr lang="en-US" dirty="0"/>
            </a:br>
            <a:endParaRPr lang="en-US" dirty="0"/>
          </a:p>
        </p:txBody>
      </p:sp>
      <p:sp>
        <p:nvSpPr>
          <p:cNvPr id="237" name="Slide Number Placeholder 3">
            <a:extLst>
              <a:ext uri="{FF2B5EF4-FFF2-40B4-BE49-F238E27FC236}">
                <a16:creationId xmlns:a16="http://schemas.microsoft.com/office/drawing/2014/main" id="{9E6962E4-4DD3-0D46-ADBE-2ABEBEB2E026}"/>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48</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2195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fade">
                                      <p:cBhvr>
                                        <p:cTn id="15" dur="500"/>
                                        <p:tgtEl>
                                          <p:spTgt spid="239"/>
                                        </p:tgtEl>
                                      </p:cBhvr>
                                    </p:animEffect>
                                  </p:childTnLst>
                                </p:cTn>
                              </p:par>
                              <p:par>
                                <p:cTn id="16" presetID="1" presetClass="emph" presetSubtype="2" fill="hold" nodeType="withEffect">
                                  <p:stCondLst>
                                    <p:cond delay="0"/>
                                  </p:stCondLst>
                                  <p:childTnLst>
                                    <p:animClr clrSpc="rgb" dir="cw">
                                      <p:cBhvr>
                                        <p:cTn id="17" dur="500" fill="hold"/>
                                        <p:tgtEl>
                                          <p:spTgt spid="197"/>
                                        </p:tgtEl>
                                        <p:attrNameLst>
                                          <p:attrName>fillcolor</p:attrName>
                                        </p:attrNameLst>
                                      </p:cBhvr>
                                      <p:to>
                                        <a:srgbClr val="D12312"/>
                                      </p:to>
                                    </p:animClr>
                                    <p:set>
                                      <p:cBhvr>
                                        <p:cTn id="18" dur="500" fill="hold"/>
                                        <p:tgtEl>
                                          <p:spTgt spid="197"/>
                                        </p:tgtEl>
                                        <p:attrNameLst>
                                          <p:attrName>fill.type</p:attrName>
                                        </p:attrNameLst>
                                      </p:cBhvr>
                                      <p:to>
                                        <p:strVal val="solid"/>
                                      </p:to>
                                    </p:set>
                                    <p:set>
                                      <p:cBhvr>
                                        <p:cTn id="19" dur="500" fill="hold"/>
                                        <p:tgtEl>
                                          <p:spTgt spid="197"/>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184"/>
                                        </p:tgtEl>
                                        <p:attrNameLst>
                                          <p:attrName>fillcolor</p:attrName>
                                        </p:attrNameLst>
                                      </p:cBhvr>
                                      <p:to>
                                        <a:srgbClr val="D12312"/>
                                      </p:to>
                                    </p:animClr>
                                    <p:set>
                                      <p:cBhvr>
                                        <p:cTn id="22" dur="500" fill="hold"/>
                                        <p:tgtEl>
                                          <p:spTgt spid="184"/>
                                        </p:tgtEl>
                                        <p:attrNameLst>
                                          <p:attrName>fill.type</p:attrName>
                                        </p:attrNameLst>
                                      </p:cBhvr>
                                      <p:to>
                                        <p:strVal val="solid"/>
                                      </p:to>
                                    </p:set>
                                    <p:set>
                                      <p:cBhvr>
                                        <p:cTn id="23" dur="500" fill="hold"/>
                                        <p:tgtEl>
                                          <p:spTgt spid="184"/>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500" fill="hold"/>
                                        <p:tgtEl>
                                          <p:spTgt spid="185"/>
                                        </p:tgtEl>
                                        <p:attrNameLst>
                                          <p:attrName>fillcolor</p:attrName>
                                        </p:attrNameLst>
                                      </p:cBhvr>
                                      <p:to>
                                        <a:srgbClr val="D12312"/>
                                      </p:to>
                                    </p:animClr>
                                    <p:set>
                                      <p:cBhvr>
                                        <p:cTn id="26" dur="500" fill="hold"/>
                                        <p:tgtEl>
                                          <p:spTgt spid="185"/>
                                        </p:tgtEl>
                                        <p:attrNameLst>
                                          <p:attrName>fill.type</p:attrName>
                                        </p:attrNameLst>
                                      </p:cBhvr>
                                      <p:to>
                                        <p:strVal val="solid"/>
                                      </p:to>
                                    </p:set>
                                    <p:set>
                                      <p:cBhvr>
                                        <p:cTn id="27" dur="500" fill="hold"/>
                                        <p:tgtEl>
                                          <p:spTgt spid="185"/>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186"/>
                                        </p:tgtEl>
                                        <p:attrNameLst>
                                          <p:attrName>fillcolor</p:attrName>
                                        </p:attrNameLst>
                                      </p:cBhvr>
                                      <p:to>
                                        <a:srgbClr val="D12312"/>
                                      </p:to>
                                    </p:animClr>
                                    <p:set>
                                      <p:cBhvr>
                                        <p:cTn id="30" dur="500" fill="hold"/>
                                        <p:tgtEl>
                                          <p:spTgt spid="186"/>
                                        </p:tgtEl>
                                        <p:attrNameLst>
                                          <p:attrName>fill.type</p:attrName>
                                        </p:attrNameLst>
                                      </p:cBhvr>
                                      <p:to>
                                        <p:strVal val="solid"/>
                                      </p:to>
                                    </p:set>
                                    <p:set>
                                      <p:cBhvr>
                                        <p:cTn id="31" dur="500" fill="hold"/>
                                        <p:tgtEl>
                                          <p:spTgt spid="186"/>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187"/>
                                        </p:tgtEl>
                                        <p:attrNameLst>
                                          <p:attrName>fillcolor</p:attrName>
                                        </p:attrNameLst>
                                      </p:cBhvr>
                                      <p:to>
                                        <a:srgbClr val="D12312"/>
                                      </p:to>
                                    </p:animClr>
                                    <p:set>
                                      <p:cBhvr>
                                        <p:cTn id="34" dur="500" fill="hold"/>
                                        <p:tgtEl>
                                          <p:spTgt spid="187"/>
                                        </p:tgtEl>
                                        <p:attrNameLst>
                                          <p:attrName>fill.type</p:attrName>
                                        </p:attrNameLst>
                                      </p:cBhvr>
                                      <p:to>
                                        <p:strVal val="solid"/>
                                      </p:to>
                                    </p:set>
                                    <p:set>
                                      <p:cBhvr>
                                        <p:cTn id="35" dur="500" fill="hold"/>
                                        <p:tgtEl>
                                          <p:spTgt spid="187"/>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188"/>
                                        </p:tgtEl>
                                        <p:attrNameLst>
                                          <p:attrName>fillcolor</p:attrName>
                                        </p:attrNameLst>
                                      </p:cBhvr>
                                      <p:to>
                                        <a:srgbClr val="D12312"/>
                                      </p:to>
                                    </p:animClr>
                                    <p:set>
                                      <p:cBhvr>
                                        <p:cTn id="38" dur="500" fill="hold"/>
                                        <p:tgtEl>
                                          <p:spTgt spid="188"/>
                                        </p:tgtEl>
                                        <p:attrNameLst>
                                          <p:attrName>fill.type</p:attrName>
                                        </p:attrNameLst>
                                      </p:cBhvr>
                                      <p:to>
                                        <p:strVal val="solid"/>
                                      </p:to>
                                    </p:set>
                                    <p:set>
                                      <p:cBhvr>
                                        <p:cTn id="39" dur="500" fill="hold"/>
                                        <p:tgtEl>
                                          <p:spTgt spid="188"/>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189"/>
                                        </p:tgtEl>
                                        <p:attrNameLst>
                                          <p:attrName>fillcolor</p:attrName>
                                        </p:attrNameLst>
                                      </p:cBhvr>
                                      <p:to>
                                        <a:srgbClr val="D12312"/>
                                      </p:to>
                                    </p:animClr>
                                    <p:set>
                                      <p:cBhvr>
                                        <p:cTn id="42" dur="500" fill="hold"/>
                                        <p:tgtEl>
                                          <p:spTgt spid="189"/>
                                        </p:tgtEl>
                                        <p:attrNameLst>
                                          <p:attrName>fill.type</p:attrName>
                                        </p:attrNameLst>
                                      </p:cBhvr>
                                      <p:to>
                                        <p:strVal val="solid"/>
                                      </p:to>
                                    </p:set>
                                    <p:set>
                                      <p:cBhvr>
                                        <p:cTn id="43" dur="500" fill="hold"/>
                                        <p:tgtEl>
                                          <p:spTgt spid="189"/>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190"/>
                                        </p:tgtEl>
                                        <p:attrNameLst>
                                          <p:attrName>fillcolor</p:attrName>
                                        </p:attrNameLst>
                                      </p:cBhvr>
                                      <p:to>
                                        <a:srgbClr val="D12312"/>
                                      </p:to>
                                    </p:animClr>
                                    <p:set>
                                      <p:cBhvr>
                                        <p:cTn id="46" dur="500" fill="hold"/>
                                        <p:tgtEl>
                                          <p:spTgt spid="190"/>
                                        </p:tgtEl>
                                        <p:attrNameLst>
                                          <p:attrName>fill.type</p:attrName>
                                        </p:attrNameLst>
                                      </p:cBhvr>
                                      <p:to>
                                        <p:strVal val="solid"/>
                                      </p:to>
                                    </p:set>
                                    <p:set>
                                      <p:cBhvr>
                                        <p:cTn id="47" dur="500" fill="hold"/>
                                        <p:tgtEl>
                                          <p:spTgt spid="190"/>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191"/>
                                        </p:tgtEl>
                                        <p:attrNameLst>
                                          <p:attrName>fillcolor</p:attrName>
                                        </p:attrNameLst>
                                      </p:cBhvr>
                                      <p:to>
                                        <a:srgbClr val="D12312"/>
                                      </p:to>
                                    </p:animClr>
                                    <p:set>
                                      <p:cBhvr>
                                        <p:cTn id="50" dur="500" fill="hold"/>
                                        <p:tgtEl>
                                          <p:spTgt spid="191"/>
                                        </p:tgtEl>
                                        <p:attrNameLst>
                                          <p:attrName>fill.type</p:attrName>
                                        </p:attrNameLst>
                                      </p:cBhvr>
                                      <p:to>
                                        <p:strVal val="solid"/>
                                      </p:to>
                                    </p:set>
                                    <p:set>
                                      <p:cBhvr>
                                        <p:cTn id="51" dur="500" fill="hold"/>
                                        <p:tgtEl>
                                          <p:spTgt spid="191"/>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500" fill="hold"/>
                                        <p:tgtEl>
                                          <p:spTgt spid="192"/>
                                        </p:tgtEl>
                                        <p:attrNameLst>
                                          <p:attrName>fillcolor</p:attrName>
                                        </p:attrNameLst>
                                      </p:cBhvr>
                                      <p:to>
                                        <a:srgbClr val="D12312"/>
                                      </p:to>
                                    </p:animClr>
                                    <p:set>
                                      <p:cBhvr>
                                        <p:cTn id="54" dur="500" fill="hold"/>
                                        <p:tgtEl>
                                          <p:spTgt spid="192"/>
                                        </p:tgtEl>
                                        <p:attrNameLst>
                                          <p:attrName>fill.type</p:attrName>
                                        </p:attrNameLst>
                                      </p:cBhvr>
                                      <p:to>
                                        <p:strVal val="solid"/>
                                      </p:to>
                                    </p:set>
                                    <p:set>
                                      <p:cBhvr>
                                        <p:cTn id="55" dur="500" fill="hold"/>
                                        <p:tgtEl>
                                          <p:spTgt spid="192"/>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500" fill="hold"/>
                                        <p:tgtEl>
                                          <p:spTgt spid="193"/>
                                        </p:tgtEl>
                                        <p:attrNameLst>
                                          <p:attrName>fillcolor</p:attrName>
                                        </p:attrNameLst>
                                      </p:cBhvr>
                                      <p:to>
                                        <a:srgbClr val="D12312"/>
                                      </p:to>
                                    </p:animClr>
                                    <p:set>
                                      <p:cBhvr>
                                        <p:cTn id="58" dur="500" fill="hold"/>
                                        <p:tgtEl>
                                          <p:spTgt spid="193"/>
                                        </p:tgtEl>
                                        <p:attrNameLst>
                                          <p:attrName>fill.type</p:attrName>
                                        </p:attrNameLst>
                                      </p:cBhvr>
                                      <p:to>
                                        <p:strVal val="solid"/>
                                      </p:to>
                                    </p:set>
                                    <p:set>
                                      <p:cBhvr>
                                        <p:cTn id="59" dur="500" fill="hold"/>
                                        <p:tgtEl>
                                          <p:spTgt spid="193"/>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194"/>
                                        </p:tgtEl>
                                        <p:attrNameLst>
                                          <p:attrName>fillcolor</p:attrName>
                                        </p:attrNameLst>
                                      </p:cBhvr>
                                      <p:to>
                                        <a:srgbClr val="D12312"/>
                                      </p:to>
                                    </p:animClr>
                                    <p:set>
                                      <p:cBhvr>
                                        <p:cTn id="62" dur="500" fill="hold"/>
                                        <p:tgtEl>
                                          <p:spTgt spid="194"/>
                                        </p:tgtEl>
                                        <p:attrNameLst>
                                          <p:attrName>fill.type</p:attrName>
                                        </p:attrNameLst>
                                      </p:cBhvr>
                                      <p:to>
                                        <p:strVal val="solid"/>
                                      </p:to>
                                    </p:set>
                                    <p:set>
                                      <p:cBhvr>
                                        <p:cTn id="63" dur="500" fill="hold"/>
                                        <p:tgtEl>
                                          <p:spTgt spid="194"/>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195"/>
                                        </p:tgtEl>
                                        <p:attrNameLst>
                                          <p:attrName>fillcolor</p:attrName>
                                        </p:attrNameLst>
                                      </p:cBhvr>
                                      <p:to>
                                        <a:srgbClr val="D12312"/>
                                      </p:to>
                                    </p:animClr>
                                    <p:set>
                                      <p:cBhvr>
                                        <p:cTn id="66" dur="500" fill="hold"/>
                                        <p:tgtEl>
                                          <p:spTgt spid="195"/>
                                        </p:tgtEl>
                                        <p:attrNameLst>
                                          <p:attrName>fill.type</p:attrName>
                                        </p:attrNameLst>
                                      </p:cBhvr>
                                      <p:to>
                                        <p:strVal val="solid"/>
                                      </p:to>
                                    </p:set>
                                    <p:set>
                                      <p:cBhvr>
                                        <p:cTn id="67" dur="500" fill="hold"/>
                                        <p:tgtEl>
                                          <p:spTgt spid="195"/>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196"/>
                                        </p:tgtEl>
                                        <p:attrNameLst>
                                          <p:attrName>fillcolor</p:attrName>
                                        </p:attrNameLst>
                                      </p:cBhvr>
                                      <p:to>
                                        <a:srgbClr val="D12312"/>
                                      </p:to>
                                    </p:animClr>
                                    <p:set>
                                      <p:cBhvr>
                                        <p:cTn id="70" dur="500" fill="hold"/>
                                        <p:tgtEl>
                                          <p:spTgt spid="196"/>
                                        </p:tgtEl>
                                        <p:attrNameLst>
                                          <p:attrName>fill.type</p:attrName>
                                        </p:attrNameLst>
                                      </p:cBhvr>
                                      <p:to>
                                        <p:strVal val="solid"/>
                                      </p:to>
                                    </p:set>
                                    <p:set>
                                      <p:cBhvr>
                                        <p:cTn id="71" dur="500" fill="hold"/>
                                        <p:tgtEl>
                                          <p:spTgt spid="196"/>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170"/>
                                        </p:tgtEl>
                                        <p:attrNameLst>
                                          <p:attrName>fillcolor</p:attrName>
                                        </p:attrNameLst>
                                      </p:cBhvr>
                                      <p:to>
                                        <a:srgbClr val="D12312"/>
                                      </p:to>
                                    </p:animClr>
                                    <p:set>
                                      <p:cBhvr>
                                        <p:cTn id="74" dur="500" fill="hold"/>
                                        <p:tgtEl>
                                          <p:spTgt spid="170"/>
                                        </p:tgtEl>
                                        <p:attrNameLst>
                                          <p:attrName>fill.type</p:attrName>
                                        </p:attrNameLst>
                                      </p:cBhvr>
                                      <p:to>
                                        <p:strVal val="solid"/>
                                      </p:to>
                                    </p:set>
                                    <p:set>
                                      <p:cBhvr>
                                        <p:cTn id="75" dur="500" fill="hold"/>
                                        <p:tgtEl>
                                          <p:spTgt spid="17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171"/>
                                        </p:tgtEl>
                                        <p:attrNameLst>
                                          <p:attrName>fillcolor</p:attrName>
                                        </p:attrNameLst>
                                      </p:cBhvr>
                                      <p:to>
                                        <a:srgbClr val="D12312"/>
                                      </p:to>
                                    </p:animClr>
                                    <p:set>
                                      <p:cBhvr>
                                        <p:cTn id="78" dur="500" fill="hold"/>
                                        <p:tgtEl>
                                          <p:spTgt spid="171"/>
                                        </p:tgtEl>
                                        <p:attrNameLst>
                                          <p:attrName>fill.type</p:attrName>
                                        </p:attrNameLst>
                                      </p:cBhvr>
                                      <p:to>
                                        <p:strVal val="solid"/>
                                      </p:to>
                                    </p:set>
                                    <p:set>
                                      <p:cBhvr>
                                        <p:cTn id="79" dur="500" fill="hold"/>
                                        <p:tgtEl>
                                          <p:spTgt spid="171"/>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172"/>
                                        </p:tgtEl>
                                        <p:attrNameLst>
                                          <p:attrName>fillcolor</p:attrName>
                                        </p:attrNameLst>
                                      </p:cBhvr>
                                      <p:to>
                                        <a:srgbClr val="D12312"/>
                                      </p:to>
                                    </p:animClr>
                                    <p:set>
                                      <p:cBhvr>
                                        <p:cTn id="82" dur="500" fill="hold"/>
                                        <p:tgtEl>
                                          <p:spTgt spid="172"/>
                                        </p:tgtEl>
                                        <p:attrNameLst>
                                          <p:attrName>fill.type</p:attrName>
                                        </p:attrNameLst>
                                      </p:cBhvr>
                                      <p:to>
                                        <p:strVal val="solid"/>
                                      </p:to>
                                    </p:set>
                                    <p:set>
                                      <p:cBhvr>
                                        <p:cTn id="83" dur="500" fill="hold"/>
                                        <p:tgtEl>
                                          <p:spTgt spid="172"/>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500" fill="hold"/>
                                        <p:tgtEl>
                                          <p:spTgt spid="173"/>
                                        </p:tgtEl>
                                        <p:attrNameLst>
                                          <p:attrName>fillcolor</p:attrName>
                                        </p:attrNameLst>
                                      </p:cBhvr>
                                      <p:to>
                                        <a:srgbClr val="D12312"/>
                                      </p:to>
                                    </p:animClr>
                                    <p:set>
                                      <p:cBhvr>
                                        <p:cTn id="86" dur="500" fill="hold"/>
                                        <p:tgtEl>
                                          <p:spTgt spid="173"/>
                                        </p:tgtEl>
                                        <p:attrNameLst>
                                          <p:attrName>fill.type</p:attrName>
                                        </p:attrNameLst>
                                      </p:cBhvr>
                                      <p:to>
                                        <p:strVal val="solid"/>
                                      </p:to>
                                    </p:set>
                                    <p:set>
                                      <p:cBhvr>
                                        <p:cTn id="87" dur="500" fill="hold"/>
                                        <p:tgtEl>
                                          <p:spTgt spid="173"/>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174"/>
                                        </p:tgtEl>
                                        <p:attrNameLst>
                                          <p:attrName>fillcolor</p:attrName>
                                        </p:attrNameLst>
                                      </p:cBhvr>
                                      <p:to>
                                        <a:srgbClr val="D12312"/>
                                      </p:to>
                                    </p:animClr>
                                    <p:set>
                                      <p:cBhvr>
                                        <p:cTn id="90" dur="500" fill="hold"/>
                                        <p:tgtEl>
                                          <p:spTgt spid="174"/>
                                        </p:tgtEl>
                                        <p:attrNameLst>
                                          <p:attrName>fill.type</p:attrName>
                                        </p:attrNameLst>
                                      </p:cBhvr>
                                      <p:to>
                                        <p:strVal val="solid"/>
                                      </p:to>
                                    </p:set>
                                    <p:set>
                                      <p:cBhvr>
                                        <p:cTn id="91" dur="500" fill="hold"/>
                                        <p:tgtEl>
                                          <p:spTgt spid="174"/>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500" fill="hold"/>
                                        <p:tgtEl>
                                          <p:spTgt spid="175"/>
                                        </p:tgtEl>
                                        <p:attrNameLst>
                                          <p:attrName>fillcolor</p:attrName>
                                        </p:attrNameLst>
                                      </p:cBhvr>
                                      <p:to>
                                        <a:srgbClr val="D12312"/>
                                      </p:to>
                                    </p:animClr>
                                    <p:set>
                                      <p:cBhvr>
                                        <p:cTn id="94" dur="500" fill="hold"/>
                                        <p:tgtEl>
                                          <p:spTgt spid="175"/>
                                        </p:tgtEl>
                                        <p:attrNameLst>
                                          <p:attrName>fill.type</p:attrName>
                                        </p:attrNameLst>
                                      </p:cBhvr>
                                      <p:to>
                                        <p:strVal val="solid"/>
                                      </p:to>
                                    </p:set>
                                    <p:set>
                                      <p:cBhvr>
                                        <p:cTn id="95" dur="500" fill="hold"/>
                                        <p:tgtEl>
                                          <p:spTgt spid="175"/>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176"/>
                                        </p:tgtEl>
                                        <p:attrNameLst>
                                          <p:attrName>fillcolor</p:attrName>
                                        </p:attrNameLst>
                                      </p:cBhvr>
                                      <p:to>
                                        <a:srgbClr val="D12312"/>
                                      </p:to>
                                    </p:animClr>
                                    <p:set>
                                      <p:cBhvr>
                                        <p:cTn id="98" dur="500" fill="hold"/>
                                        <p:tgtEl>
                                          <p:spTgt spid="176"/>
                                        </p:tgtEl>
                                        <p:attrNameLst>
                                          <p:attrName>fill.type</p:attrName>
                                        </p:attrNameLst>
                                      </p:cBhvr>
                                      <p:to>
                                        <p:strVal val="solid"/>
                                      </p:to>
                                    </p:set>
                                    <p:set>
                                      <p:cBhvr>
                                        <p:cTn id="99" dur="500" fill="hold"/>
                                        <p:tgtEl>
                                          <p:spTgt spid="176"/>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177"/>
                                        </p:tgtEl>
                                        <p:attrNameLst>
                                          <p:attrName>fillcolor</p:attrName>
                                        </p:attrNameLst>
                                      </p:cBhvr>
                                      <p:to>
                                        <a:srgbClr val="D12312"/>
                                      </p:to>
                                    </p:animClr>
                                    <p:set>
                                      <p:cBhvr>
                                        <p:cTn id="102" dur="500" fill="hold"/>
                                        <p:tgtEl>
                                          <p:spTgt spid="177"/>
                                        </p:tgtEl>
                                        <p:attrNameLst>
                                          <p:attrName>fill.type</p:attrName>
                                        </p:attrNameLst>
                                      </p:cBhvr>
                                      <p:to>
                                        <p:strVal val="solid"/>
                                      </p:to>
                                    </p:set>
                                    <p:set>
                                      <p:cBhvr>
                                        <p:cTn id="103" dur="500" fill="hold"/>
                                        <p:tgtEl>
                                          <p:spTgt spid="177"/>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500" fill="hold"/>
                                        <p:tgtEl>
                                          <p:spTgt spid="178"/>
                                        </p:tgtEl>
                                        <p:attrNameLst>
                                          <p:attrName>fillcolor</p:attrName>
                                        </p:attrNameLst>
                                      </p:cBhvr>
                                      <p:to>
                                        <a:srgbClr val="D12312"/>
                                      </p:to>
                                    </p:animClr>
                                    <p:set>
                                      <p:cBhvr>
                                        <p:cTn id="106" dur="500" fill="hold"/>
                                        <p:tgtEl>
                                          <p:spTgt spid="178"/>
                                        </p:tgtEl>
                                        <p:attrNameLst>
                                          <p:attrName>fill.type</p:attrName>
                                        </p:attrNameLst>
                                      </p:cBhvr>
                                      <p:to>
                                        <p:strVal val="solid"/>
                                      </p:to>
                                    </p:set>
                                    <p:set>
                                      <p:cBhvr>
                                        <p:cTn id="107" dur="500" fill="hold"/>
                                        <p:tgtEl>
                                          <p:spTgt spid="178"/>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500" fill="hold"/>
                                        <p:tgtEl>
                                          <p:spTgt spid="179"/>
                                        </p:tgtEl>
                                        <p:attrNameLst>
                                          <p:attrName>fillcolor</p:attrName>
                                        </p:attrNameLst>
                                      </p:cBhvr>
                                      <p:to>
                                        <a:srgbClr val="D12312"/>
                                      </p:to>
                                    </p:animClr>
                                    <p:set>
                                      <p:cBhvr>
                                        <p:cTn id="110" dur="500" fill="hold"/>
                                        <p:tgtEl>
                                          <p:spTgt spid="179"/>
                                        </p:tgtEl>
                                        <p:attrNameLst>
                                          <p:attrName>fill.type</p:attrName>
                                        </p:attrNameLst>
                                      </p:cBhvr>
                                      <p:to>
                                        <p:strVal val="solid"/>
                                      </p:to>
                                    </p:set>
                                    <p:set>
                                      <p:cBhvr>
                                        <p:cTn id="111" dur="500" fill="hold"/>
                                        <p:tgtEl>
                                          <p:spTgt spid="179"/>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500" fill="hold"/>
                                        <p:tgtEl>
                                          <p:spTgt spid="180"/>
                                        </p:tgtEl>
                                        <p:attrNameLst>
                                          <p:attrName>fillcolor</p:attrName>
                                        </p:attrNameLst>
                                      </p:cBhvr>
                                      <p:to>
                                        <a:srgbClr val="D12312"/>
                                      </p:to>
                                    </p:animClr>
                                    <p:set>
                                      <p:cBhvr>
                                        <p:cTn id="114" dur="500" fill="hold"/>
                                        <p:tgtEl>
                                          <p:spTgt spid="180"/>
                                        </p:tgtEl>
                                        <p:attrNameLst>
                                          <p:attrName>fill.type</p:attrName>
                                        </p:attrNameLst>
                                      </p:cBhvr>
                                      <p:to>
                                        <p:strVal val="solid"/>
                                      </p:to>
                                    </p:set>
                                    <p:set>
                                      <p:cBhvr>
                                        <p:cTn id="115" dur="500" fill="hold"/>
                                        <p:tgtEl>
                                          <p:spTgt spid="180"/>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500" fill="hold"/>
                                        <p:tgtEl>
                                          <p:spTgt spid="181"/>
                                        </p:tgtEl>
                                        <p:attrNameLst>
                                          <p:attrName>fillcolor</p:attrName>
                                        </p:attrNameLst>
                                      </p:cBhvr>
                                      <p:to>
                                        <a:srgbClr val="D12312"/>
                                      </p:to>
                                    </p:animClr>
                                    <p:set>
                                      <p:cBhvr>
                                        <p:cTn id="118" dur="500" fill="hold"/>
                                        <p:tgtEl>
                                          <p:spTgt spid="181"/>
                                        </p:tgtEl>
                                        <p:attrNameLst>
                                          <p:attrName>fill.type</p:attrName>
                                        </p:attrNameLst>
                                      </p:cBhvr>
                                      <p:to>
                                        <p:strVal val="solid"/>
                                      </p:to>
                                    </p:set>
                                    <p:set>
                                      <p:cBhvr>
                                        <p:cTn id="119" dur="500" fill="hold"/>
                                        <p:tgtEl>
                                          <p:spTgt spid="181"/>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500" fill="hold"/>
                                        <p:tgtEl>
                                          <p:spTgt spid="182"/>
                                        </p:tgtEl>
                                        <p:attrNameLst>
                                          <p:attrName>fillcolor</p:attrName>
                                        </p:attrNameLst>
                                      </p:cBhvr>
                                      <p:to>
                                        <a:srgbClr val="D12312"/>
                                      </p:to>
                                    </p:animClr>
                                    <p:set>
                                      <p:cBhvr>
                                        <p:cTn id="122" dur="500" fill="hold"/>
                                        <p:tgtEl>
                                          <p:spTgt spid="182"/>
                                        </p:tgtEl>
                                        <p:attrNameLst>
                                          <p:attrName>fill.type</p:attrName>
                                        </p:attrNameLst>
                                      </p:cBhvr>
                                      <p:to>
                                        <p:strVal val="solid"/>
                                      </p:to>
                                    </p:set>
                                    <p:set>
                                      <p:cBhvr>
                                        <p:cTn id="123" dur="500" fill="hold"/>
                                        <p:tgtEl>
                                          <p:spTgt spid="182"/>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500" fill="hold"/>
                                        <p:tgtEl>
                                          <p:spTgt spid="183"/>
                                        </p:tgtEl>
                                        <p:attrNameLst>
                                          <p:attrName>fillcolor</p:attrName>
                                        </p:attrNameLst>
                                      </p:cBhvr>
                                      <p:to>
                                        <a:srgbClr val="D12312"/>
                                      </p:to>
                                    </p:animClr>
                                    <p:set>
                                      <p:cBhvr>
                                        <p:cTn id="126" dur="500" fill="hold"/>
                                        <p:tgtEl>
                                          <p:spTgt spid="183"/>
                                        </p:tgtEl>
                                        <p:attrNameLst>
                                          <p:attrName>fill.type</p:attrName>
                                        </p:attrNameLst>
                                      </p:cBhvr>
                                      <p:to>
                                        <p:strVal val="solid"/>
                                      </p:to>
                                    </p:set>
                                    <p:set>
                                      <p:cBhvr>
                                        <p:cTn id="127" dur="500" fill="hold"/>
                                        <p:tgtEl>
                                          <p:spTgt spid="183"/>
                                        </p:tgtEl>
                                        <p:attrNameLst>
                                          <p:attrName>fill.on</p:attrName>
                                        </p:attrNameLst>
                                      </p:cBhvr>
                                      <p:to>
                                        <p:strVal val="true"/>
                                      </p:to>
                                    </p:set>
                                  </p:childTnLst>
                                </p:cTn>
                              </p:par>
                              <p:par>
                                <p:cTn id="128" presetID="1" presetClass="emph" presetSubtype="2" fill="hold" nodeType="withEffect">
                                  <p:stCondLst>
                                    <p:cond delay="0"/>
                                  </p:stCondLst>
                                  <p:childTnLst>
                                    <p:animClr clrSpc="rgb" dir="cw">
                                      <p:cBhvr>
                                        <p:cTn id="129" dur="500" fill="hold"/>
                                        <p:tgtEl>
                                          <p:spTgt spid="169"/>
                                        </p:tgtEl>
                                        <p:attrNameLst>
                                          <p:attrName>fillcolor</p:attrName>
                                        </p:attrNameLst>
                                      </p:cBhvr>
                                      <p:to>
                                        <a:srgbClr val="D12312"/>
                                      </p:to>
                                    </p:animClr>
                                    <p:set>
                                      <p:cBhvr>
                                        <p:cTn id="130" dur="500" fill="hold"/>
                                        <p:tgtEl>
                                          <p:spTgt spid="169"/>
                                        </p:tgtEl>
                                        <p:attrNameLst>
                                          <p:attrName>fill.type</p:attrName>
                                        </p:attrNameLst>
                                      </p:cBhvr>
                                      <p:to>
                                        <p:strVal val="solid"/>
                                      </p:to>
                                    </p:set>
                                    <p:set>
                                      <p:cBhvr>
                                        <p:cTn id="131" dur="500" fill="hold"/>
                                        <p:tgtEl>
                                          <p:spTgt spid="169"/>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500" fill="hold"/>
                                        <p:tgtEl>
                                          <p:spTgt spid="168"/>
                                        </p:tgtEl>
                                        <p:attrNameLst>
                                          <p:attrName>fillcolor</p:attrName>
                                        </p:attrNameLst>
                                      </p:cBhvr>
                                      <p:to>
                                        <a:srgbClr val="D12312"/>
                                      </p:to>
                                    </p:animClr>
                                    <p:set>
                                      <p:cBhvr>
                                        <p:cTn id="134" dur="500" fill="hold"/>
                                        <p:tgtEl>
                                          <p:spTgt spid="168"/>
                                        </p:tgtEl>
                                        <p:attrNameLst>
                                          <p:attrName>fill.type</p:attrName>
                                        </p:attrNameLst>
                                      </p:cBhvr>
                                      <p:to>
                                        <p:strVal val="solid"/>
                                      </p:to>
                                    </p:set>
                                    <p:set>
                                      <p:cBhvr>
                                        <p:cTn id="135" dur="500" fill="hold"/>
                                        <p:tgtEl>
                                          <p:spTgt spid="168"/>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167"/>
                                        </p:tgtEl>
                                        <p:attrNameLst>
                                          <p:attrName>fillcolor</p:attrName>
                                        </p:attrNameLst>
                                      </p:cBhvr>
                                      <p:to>
                                        <a:srgbClr val="D12312"/>
                                      </p:to>
                                    </p:animClr>
                                    <p:set>
                                      <p:cBhvr>
                                        <p:cTn id="138" dur="500" fill="hold"/>
                                        <p:tgtEl>
                                          <p:spTgt spid="167"/>
                                        </p:tgtEl>
                                        <p:attrNameLst>
                                          <p:attrName>fill.type</p:attrName>
                                        </p:attrNameLst>
                                      </p:cBhvr>
                                      <p:to>
                                        <p:strVal val="solid"/>
                                      </p:to>
                                    </p:set>
                                    <p:set>
                                      <p:cBhvr>
                                        <p:cTn id="139" dur="500" fill="hold"/>
                                        <p:tgtEl>
                                          <p:spTgt spid="167"/>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166"/>
                                        </p:tgtEl>
                                        <p:attrNameLst>
                                          <p:attrName>fillcolor</p:attrName>
                                        </p:attrNameLst>
                                      </p:cBhvr>
                                      <p:to>
                                        <a:srgbClr val="D12312"/>
                                      </p:to>
                                    </p:animClr>
                                    <p:set>
                                      <p:cBhvr>
                                        <p:cTn id="142" dur="500" fill="hold"/>
                                        <p:tgtEl>
                                          <p:spTgt spid="166"/>
                                        </p:tgtEl>
                                        <p:attrNameLst>
                                          <p:attrName>fill.type</p:attrName>
                                        </p:attrNameLst>
                                      </p:cBhvr>
                                      <p:to>
                                        <p:strVal val="solid"/>
                                      </p:to>
                                    </p:set>
                                    <p:set>
                                      <p:cBhvr>
                                        <p:cTn id="143" dur="500" fill="hold"/>
                                        <p:tgtEl>
                                          <p:spTgt spid="166"/>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165"/>
                                        </p:tgtEl>
                                        <p:attrNameLst>
                                          <p:attrName>fillcolor</p:attrName>
                                        </p:attrNameLst>
                                      </p:cBhvr>
                                      <p:to>
                                        <a:srgbClr val="D12312"/>
                                      </p:to>
                                    </p:animClr>
                                    <p:set>
                                      <p:cBhvr>
                                        <p:cTn id="146" dur="500" fill="hold"/>
                                        <p:tgtEl>
                                          <p:spTgt spid="165"/>
                                        </p:tgtEl>
                                        <p:attrNameLst>
                                          <p:attrName>fill.type</p:attrName>
                                        </p:attrNameLst>
                                      </p:cBhvr>
                                      <p:to>
                                        <p:strVal val="solid"/>
                                      </p:to>
                                    </p:set>
                                    <p:set>
                                      <p:cBhvr>
                                        <p:cTn id="147" dur="500" fill="hold"/>
                                        <p:tgtEl>
                                          <p:spTgt spid="165"/>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164"/>
                                        </p:tgtEl>
                                        <p:attrNameLst>
                                          <p:attrName>fillcolor</p:attrName>
                                        </p:attrNameLst>
                                      </p:cBhvr>
                                      <p:to>
                                        <a:srgbClr val="D12312"/>
                                      </p:to>
                                    </p:animClr>
                                    <p:set>
                                      <p:cBhvr>
                                        <p:cTn id="150" dur="500" fill="hold"/>
                                        <p:tgtEl>
                                          <p:spTgt spid="164"/>
                                        </p:tgtEl>
                                        <p:attrNameLst>
                                          <p:attrName>fill.type</p:attrName>
                                        </p:attrNameLst>
                                      </p:cBhvr>
                                      <p:to>
                                        <p:strVal val="solid"/>
                                      </p:to>
                                    </p:set>
                                    <p:set>
                                      <p:cBhvr>
                                        <p:cTn id="151" dur="500" fill="hold"/>
                                        <p:tgtEl>
                                          <p:spTgt spid="164"/>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163"/>
                                        </p:tgtEl>
                                        <p:attrNameLst>
                                          <p:attrName>fillcolor</p:attrName>
                                        </p:attrNameLst>
                                      </p:cBhvr>
                                      <p:to>
                                        <a:srgbClr val="D12312"/>
                                      </p:to>
                                    </p:animClr>
                                    <p:set>
                                      <p:cBhvr>
                                        <p:cTn id="154" dur="500" fill="hold"/>
                                        <p:tgtEl>
                                          <p:spTgt spid="163"/>
                                        </p:tgtEl>
                                        <p:attrNameLst>
                                          <p:attrName>fill.type</p:attrName>
                                        </p:attrNameLst>
                                      </p:cBhvr>
                                      <p:to>
                                        <p:strVal val="solid"/>
                                      </p:to>
                                    </p:set>
                                    <p:set>
                                      <p:cBhvr>
                                        <p:cTn id="155" dur="500" fill="hold"/>
                                        <p:tgtEl>
                                          <p:spTgt spid="163"/>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162"/>
                                        </p:tgtEl>
                                        <p:attrNameLst>
                                          <p:attrName>fillcolor</p:attrName>
                                        </p:attrNameLst>
                                      </p:cBhvr>
                                      <p:to>
                                        <a:srgbClr val="D12312"/>
                                      </p:to>
                                    </p:animClr>
                                    <p:set>
                                      <p:cBhvr>
                                        <p:cTn id="158" dur="500" fill="hold"/>
                                        <p:tgtEl>
                                          <p:spTgt spid="162"/>
                                        </p:tgtEl>
                                        <p:attrNameLst>
                                          <p:attrName>fill.type</p:attrName>
                                        </p:attrNameLst>
                                      </p:cBhvr>
                                      <p:to>
                                        <p:strVal val="solid"/>
                                      </p:to>
                                    </p:set>
                                    <p:set>
                                      <p:cBhvr>
                                        <p:cTn id="159" dur="500" fill="hold"/>
                                        <p:tgtEl>
                                          <p:spTgt spid="162"/>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500" fill="hold"/>
                                        <p:tgtEl>
                                          <p:spTgt spid="161"/>
                                        </p:tgtEl>
                                        <p:attrNameLst>
                                          <p:attrName>fillcolor</p:attrName>
                                        </p:attrNameLst>
                                      </p:cBhvr>
                                      <p:to>
                                        <a:srgbClr val="D12312"/>
                                      </p:to>
                                    </p:animClr>
                                    <p:set>
                                      <p:cBhvr>
                                        <p:cTn id="162" dur="500" fill="hold"/>
                                        <p:tgtEl>
                                          <p:spTgt spid="161"/>
                                        </p:tgtEl>
                                        <p:attrNameLst>
                                          <p:attrName>fill.type</p:attrName>
                                        </p:attrNameLst>
                                      </p:cBhvr>
                                      <p:to>
                                        <p:strVal val="solid"/>
                                      </p:to>
                                    </p:set>
                                    <p:set>
                                      <p:cBhvr>
                                        <p:cTn id="163" dur="500" fill="hold"/>
                                        <p:tgtEl>
                                          <p:spTgt spid="161"/>
                                        </p:tgtEl>
                                        <p:attrNameLst>
                                          <p:attrName>fill.on</p:attrName>
                                        </p:attrNameLst>
                                      </p:cBhvr>
                                      <p:to>
                                        <p:strVal val="true"/>
                                      </p:to>
                                    </p:set>
                                  </p:childTnLst>
                                </p:cTn>
                              </p:par>
                              <p:par>
                                <p:cTn id="164" presetID="1" presetClass="emph" presetSubtype="2" fill="hold" nodeType="withEffect">
                                  <p:stCondLst>
                                    <p:cond delay="0"/>
                                  </p:stCondLst>
                                  <p:childTnLst>
                                    <p:animClr clrSpc="rgb" dir="cw">
                                      <p:cBhvr>
                                        <p:cTn id="165" dur="500" fill="hold"/>
                                        <p:tgtEl>
                                          <p:spTgt spid="160"/>
                                        </p:tgtEl>
                                        <p:attrNameLst>
                                          <p:attrName>fillcolor</p:attrName>
                                        </p:attrNameLst>
                                      </p:cBhvr>
                                      <p:to>
                                        <a:srgbClr val="D12312"/>
                                      </p:to>
                                    </p:animClr>
                                    <p:set>
                                      <p:cBhvr>
                                        <p:cTn id="166" dur="500" fill="hold"/>
                                        <p:tgtEl>
                                          <p:spTgt spid="160"/>
                                        </p:tgtEl>
                                        <p:attrNameLst>
                                          <p:attrName>fill.type</p:attrName>
                                        </p:attrNameLst>
                                      </p:cBhvr>
                                      <p:to>
                                        <p:strVal val="solid"/>
                                      </p:to>
                                    </p:set>
                                    <p:set>
                                      <p:cBhvr>
                                        <p:cTn id="167" dur="500" fill="hold"/>
                                        <p:tgtEl>
                                          <p:spTgt spid="160"/>
                                        </p:tgtEl>
                                        <p:attrNameLst>
                                          <p:attrName>fill.on</p:attrName>
                                        </p:attrNameLst>
                                      </p:cBhvr>
                                      <p:to>
                                        <p:strVal val="true"/>
                                      </p:to>
                                    </p:set>
                                  </p:childTnLst>
                                </p:cTn>
                              </p:par>
                              <p:par>
                                <p:cTn id="168" presetID="1" presetClass="emph" presetSubtype="2" fill="hold" nodeType="withEffect">
                                  <p:stCondLst>
                                    <p:cond delay="0"/>
                                  </p:stCondLst>
                                  <p:childTnLst>
                                    <p:animClr clrSpc="rgb" dir="cw">
                                      <p:cBhvr>
                                        <p:cTn id="169" dur="500" fill="hold"/>
                                        <p:tgtEl>
                                          <p:spTgt spid="159"/>
                                        </p:tgtEl>
                                        <p:attrNameLst>
                                          <p:attrName>fillcolor</p:attrName>
                                        </p:attrNameLst>
                                      </p:cBhvr>
                                      <p:to>
                                        <a:srgbClr val="D12312"/>
                                      </p:to>
                                    </p:animClr>
                                    <p:set>
                                      <p:cBhvr>
                                        <p:cTn id="170" dur="500" fill="hold"/>
                                        <p:tgtEl>
                                          <p:spTgt spid="159"/>
                                        </p:tgtEl>
                                        <p:attrNameLst>
                                          <p:attrName>fill.type</p:attrName>
                                        </p:attrNameLst>
                                      </p:cBhvr>
                                      <p:to>
                                        <p:strVal val="solid"/>
                                      </p:to>
                                    </p:set>
                                    <p:set>
                                      <p:cBhvr>
                                        <p:cTn id="171" dur="500" fill="hold"/>
                                        <p:tgtEl>
                                          <p:spTgt spid="159"/>
                                        </p:tgtEl>
                                        <p:attrNameLst>
                                          <p:attrName>fill.on</p:attrName>
                                        </p:attrNameLst>
                                      </p:cBhvr>
                                      <p:to>
                                        <p:strVal val="true"/>
                                      </p:to>
                                    </p:set>
                                  </p:childTnLst>
                                </p:cTn>
                              </p:par>
                              <p:par>
                                <p:cTn id="172" presetID="1" presetClass="emph" presetSubtype="2" fill="hold" nodeType="withEffect">
                                  <p:stCondLst>
                                    <p:cond delay="0"/>
                                  </p:stCondLst>
                                  <p:childTnLst>
                                    <p:animClr clrSpc="rgb" dir="cw">
                                      <p:cBhvr>
                                        <p:cTn id="173" dur="500" fill="hold"/>
                                        <p:tgtEl>
                                          <p:spTgt spid="158"/>
                                        </p:tgtEl>
                                        <p:attrNameLst>
                                          <p:attrName>fillcolor</p:attrName>
                                        </p:attrNameLst>
                                      </p:cBhvr>
                                      <p:to>
                                        <a:srgbClr val="D12312"/>
                                      </p:to>
                                    </p:animClr>
                                    <p:set>
                                      <p:cBhvr>
                                        <p:cTn id="174" dur="500" fill="hold"/>
                                        <p:tgtEl>
                                          <p:spTgt spid="158"/>
                                        </p:tgtEl>
                                        <p:attrNameLst>
                                          <p:attrName>fill.type</p:attrName>
                                        </p:attrNameLst>
                                      </p:cBhvr>
                                      <p:to>
                                        <p:strVal val="solid"/>
                                      </p:to>
                                    </p:set>
                                    <p:set>
                                      <p:cBhvr>
                                        <p:cTn id="175" dur="500" fill="hold"/>
                                        <p:tgtEl>
                                          <p:spTgt spid="158"/>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500" fill="hold"/>
                                        <p:tgtEl>
                                          <p:spTgt spid="157"/>
                                        </p:tgtEl>
                                        <p:attrNameLst>
                                          <p:attrName>fillcolor</p:attrName>
                                        </p:attrNameLst>
                                      </p:cBhvr>
                                      <p:to>
                                        <a:srgbClr val="D12312"/>
                                      </p:to>
                                    </p:animClr>
                                    <p:set>
                                      <p:cBhvr>
                                        <p:cTn id="178" dur="500" fill="hold"/>
                                        <p:tgtEl>
                                          <p:spTgt spid="157"/>
                                        </p:tgtEl>
                                        <p:attrNameLst>
                                          <p:attrName>fill.type</p:attrName>
                                        </p:attrNameLst>
                                      </p:cBhvr>
                                      <p:to>
                                        <p:strVal val="solid"/>
                                      </p:to>
                                    </p:set>
                                    <p:set>
                                      <p:cBhvr>
                                        <p:cTn id="179" dur="500" fill="hold"/>
                                        <p:tgtEl>
                                          <p:spTgt spid="157"/>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500" fill="hold"/>
                                        <p:tgtEl>
                                          <p:spTgt spid="156"/>
                                        </p:tgtEl>
                                        <p:attrNameLst>
                                          <p:attrName>fillcolor</p:attrName>
                                        </p:attrNameLst>
                                      </p:cBhvr>
                                      <p:to>
                                        <a:srgbClr val="D12312"/>
                                      </p:to>
                                    </p:animClr>
                                    <p:set>
                                      <p:cBhvr>
                                        <p:cTn id="182" dur="500" fill="hold"/>
                                        <p:tgtEl>
                                          <p:spTgt spid="156"/>
                                        </p:tgtEl>
                                        <p:attrNameLst>
                                          <p:attrName>fill.type</p:attrName>
                                        </p:attrNameLst>
                                      </p:cBhvr>
                                      <p:to>
                                        <p:strVal val="solid"/>
                                      </p:to>
                                    </p:set>
                                    <p:set>
                                      <p:cBhvr>
                                        <p:cTn id="183" dur="500" fill="hold"/>
                                        <p:tgtEl>
                                          <p:spTgt spid="156"/>
                                        </p:tgtEl>
                                        <p:attrNameLst>
                                          <p:attrName>fill.on</p:attrName>
                                        </p:attrNameLst>
                                      </p:cBhvr>
                                      <p:to>
                                        <p:strVal val="true"/>
                                      </p:to>
                                    </p:set>
                                  </p:childTnLst>
                                </p:cTn>
                              </p:par>
                              <p:par>
                                <p:cTn id="184" presetID="10" presetClass="entr" presetSubtype="0" fill="hold" grpId="0" nodeType="withEffect">
                                  <p:stCondLst>
                                    <p:cond delay="0"/>
                                  </p:stCondLst>
                                  <p:childTnLst>
                                    <p:set>
                                      <p:cBhvr>
                                        <p:cTn id="185" dur="1" fill="hold">
                                          <p:stCondLst>
                                            <p:cond delay="0"/>
                                          </p:stCondLst>
                                        </p:cTn>
                                        <p:tgtEl>
                                          <p:spTgt spid="264"/>
                                        </p:tgtEl>
                                        <p:attrNameLst>
                                          <p:attrName>style.visibility</p:attrName>
                                        </p:attrNameLst>
                                      </p:cBhvr>
                                      <p:to>
                                        <p:strVal val="visible"/>
                                      </p:to>
                                    </p:set>
                                    <p:animEffect transition="in" filter="fade">
                                      <p:cBhvr>
                                        <p:cTn id="186"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264" grpId="0" animBg="1"/>
      <p:bldP spid="3" grpId="0"/>
      <p:bldP spid="2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FDEC62D-B906-E54C-84A6-64A37AAF168E}"/>
              </a:ext>
            </a:extLst>
          </p:cNvPr>
          <p:cNvSpPr/>
          <p:nvPr/>
        </p:nvSpPr>
        <p:spPr>
          <a:xfrm>
            <a:off x="189534" y="3561595"/>
            <a:ext cx="2359253" cy="1353570"/>
          </a:xfrm>
          <a:prstGeom prst="roundRect">
            <a:avLst/>
          </a:prstGeom>
          <a:solidFill>
            <a:schemeClr val="accent6">
              <a:lumMod val="20000"/>
              <a:lumOff val="80000"/>
            </a:schemeClr>
          </a:solidFill>
          <a:ln w="38100">
            <a:solidFill>
              <a:schemeClr val="tx1"/>
            </a:solidFill>
            <a:prstDash val="sysDash"/>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684A5CE3-DD13-5C44-B4EB-38349F344A40}"/>
              </a:ext>
            </a:extLst>
          </p:cNvPr>
          <p:cNvGrpSpPr/>
          <p:nvPr/>
        </p:nvGrpSpPr>
        <p:grpSpPr>
          <a:xfrm>
            <a:off x="1551521" y="4198095"/>
            <a:ext cx="419149" cy="76520"/>
            <a:chOff x="4793112" y="4167661"/>
            <a:chExt cx="360464" cy="69048"/>
          </a:xfrm>
        </p:grpSpPr>
        <p:cxnSp>
          <p:nvCxnSpPr>
            <p:cNvPr id="23" name="Straight Connector 22">
              <a:extLst>
                <a:ext uri="{FF2B5EF4-FFF2-40B4-BE49-F238E27FC236}">
                  <a16:creationId xmlns:a16="http://schemas.microsoft.com/office/drawing/2014/main" id="{6CD3AB44-D7F4-EB4A-97D7-C9E2CF512AFB}"/>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lowchart: Connector 11">
              <a:extLst>
                <a:ext uri="{FF2B5EF4-FFF2-40B4-BE49-F238E27FC236}">
                  <a16:creationId xmlns:a16="http://schemas.microsoft.com/office/drawing/2014/main" id="{C8215CDB-0CBD-7142-A7ED-42E99A1A97D9}"/>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20" name="Straight Connector 19">
            <a:extLst>
              <a:ext uri="{FF2B5EF4-FFF2-40B4-BE49-F238E27FC236}">
                <a16:creationId xmlns:a16="http://schemas.microsoft.com/office/drawing/2014/main" id="{FD71FA2D-886F-EC4D-9227-CA3CC3585E26}"/>
              </a:ext>
            </a:extLst>
          </p:cNvPr>
          <p:cNvCxnSpPr/>
          <p:nvPr/>
        </p:nvCxnSpPr>
        <p:spPr>
          <a:xfrm flipH="1">
            <a:off x="604458" y="3941466"/>
            <a:ext cx="401450" cy="0"/>
          </a:xfrm>
          <a:prstGeom prst="line">
            <a:avLst/>
          </a:prstGeom>
          <a:solidFill>
            <a:schemeClr val="tx1"/>
          </a:solidFill>
          <a:ln w="25400" cap="flat" cmpd="sng" algn="ctr">
            <a:solidFill>
              <a:schemeClr val="tx1"/>
            </a:solidFill>
            <a:prstDash val="solid"/>
          </a:ln>
          <a:effectLst/>
        </p:spPr>
      </p:cxnSp>
      <p:sp>
        <p:nvSpPr>
          <p:cNvPr id="21" name="Flowchart: Connector 8">
            <a:extLst>
              <a:ext uri="{FF2B5EF4-FFF2-40B4-BE49-F238E27FC236}">
                <a16:creationId xmlns:a16="http://schemas.microsoft.com/office/drawing/2014/main" id="{EE8E168A-D773-1E46-ABAA-66C007291A07}"/>
              </a:ext>
            </a:extLst>
          </p:cNvPr>
          <p:cNvSpPr/>
          <p:nvPr/>
        </p:nvSpPr>
        <p:spPr>
          <a:xfrm>
            <a:off x="552158" y="3897085"/>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2" name="Rectangle 21">
            <a:extLst>
              <a:ext uri="{FF2B5EF4-FFF2-40B4-BE49-F238E27FC236}">
                <a16:creationId xmlns:a16="http://schemas.microsoft.com/office/drawing/2014/main" id="{038E7357-8032-AF45-A649-A4EFB2BD4737}"/>
              </a:ext>
            </a:extLst>
          </p:cNvPr>
          <p:cNvSpPr/>
          <p:nvPr/>
        </p:nvSpPr>
        <p:spPr>
          <a:xfrm>
            <a:off x="232883" y="3815415"/>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17" name="Straight Connector 16">
            <a:extLst>
              <a:ext uri="{FF2B5EF4-FFF2-40B4-BE49-F238E27FC236}">
                <a16:creationId xmlns:a16="http://schemas.microsoft.com/office/drawing/2014/main" id="{F787CE0E-40CA-C14A-81FF-40CA8D7E70D7}"/>
              </a:ext>
            </a:extLst>
          </p:cNvPr>
          <p:cNvCxnSpPr/>
          <p:nvPr/>
        </p:nvCxnSpPr>
        <p:spPr>
          <a:xfrm flipH="1">
            <a:off x="592305" y="4238380"/>
            <a:ext cx="401450" cy="0"/>
          </a:xfrm>
          <a:prstGeom prst="line">
            <a:avLst/>
          </a:prstGeom>
          <a:solidFill>
            <a:schemeClr val="tx1"/>
          </a:solidFill>
          <a:ln w="25400" cap="flat" cmpd="sng" algn="ctr">
            <a:solidFill>
              <a:schemeClr val="tx1"/>
            </a:solidFill>
            <a:prstDash val="solid"/>
          </a:ln>
          <a:effectLst/>
        </p:spPr>
      </p:cxnSp>
      <p:sp>
        <p:nvSpPr>
          <p:cNvPr id="18" name="Flowchart: Connector 9">
            <a:extLst>
              <a:ext uri="{FF2B5EF4-FFF2-40B4-BE49-F238E27FC236}">
                <a16:creationId xmlns:a16="http://schemas.microsoft.com/office/drawing/2014/main" id="{F5E18612-2ED9-974C-8FDE-5D8A6BFCE577}"/>
              </a:ext>
            </a:extLst>
          </p:cNvPr>
          <p:cNvSpPr/>
          <p:nvPr/>
        </p:nvSpPr>
        <p:spPr>
          <a:xfrm>
            <a:off x="560800" y="4198095"/>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9" name="Rectangle 18">
            <a:extLst>
              <a:ext uri="{FF2B5EF4-FFF2-40B4-BE49-F238E27FC236}">
                <a16:creationId xmlns:a16="http://schemas.microsoft.com/office/drawing/2014/main" id="{243FF487-2D64-E948-8AC9-2A299B43A28A}"/>
              </a:ext>
            </a:extLst>
          </p:cNvPr>
          <p:cNvSpPr/>
          <p:nvPr/>
        </p:nvSpPr>
        <p:spPr>
          <a:xfrm>
            <a:off x="220992" y="4121841"/>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1" name="Rectangle 10">
            <a:extLst>
              <a:ext uri="{FF2B5EF4-FFF2-40B4-BE49-F238E27FC236}">
                <a16:creationId xmlns:a16="http://schemas.microsoft.com/office/drawing/2014/main" id="{343C692D-8379-DC4D-B67E-BF2652EF6892}"/>
              </a:ext>
            </a:extLst>
          </p:cNvPr>
          <p:cNvSpPr/>
          <p:nvPr/>
        </p:nvSpPr>
        <p:spPr>
          <a:xfrm>
            <a:off x="1976602" y="4113508"/>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14" name="Flowchart: Connector 9">
            <a:extLst>
              <a:ext uri="{FF2B5EF4-FFF2-40B4-BE49-F238E27FC236}">
                <a16:creationId xmlns:a16="http://schemas.microsoft.com/office/drawing/2014/main" id="{4CE38A8D-2520-2346-840C-C7E3513202A3}"/>
              </a:ext>
            </a:extLst>
          </p:cNvPr>
          <p:cNvSpPr/>
          <p:nvPr/>
        </p:nvSpPr>
        <p:spPr>
          <a:xfrm>
            <a:off x="551271" y="4489038"/>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5" name="Rectangle 14">
            <a:extLst>
              <a:ext uri="{FF2B5EF4-FFF2-40B4-BE49-F238E27FC236}">
                <a16:creationId xmlns:a16="http://schemas.microsoft.com/office/drawing/2014/main" id="{A859C432-4583-C940-99A8-6984506500F5}"/>
              </a:ext>
            </a:extLst>
          </p:cNvPr>
          <p:cNvSpPr/>
          <p:nvPr/>
        </p:nvSpPr>
        <p:spPr>
          <a:xfrm>
            <a:off x="221216" y="4413617"/>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6" name="Straight Connector 15">
            <a:extLst>
              <a:ext uri="{FF2B5EF4-FFF2-40B4-BE49-F238E27FC236}">
                <a16:creationId xmlns:a16="http://schemas.microsoft.com/office/drawing/2014/main" id="{6A885549-CFD6-FA47-9275-D38955A27B2B}"/>
              </a:ext>
            </a:extLst>
          </p:cNvPr>
          <p:cNvCxnSpPr/>
          <p:nvPr/>
        </p:nvCxnSpPr>
        <p:spPr>
          <a:xfrm flipH="1">
            <a:off x="604458" y="4537364"/>
            <a:ext cx="401450" cy="0"/>
          </a:xfrm>
          <a:prstGeom prst="line">
            <a:avLst/>
          </a:prstGeom>
          <a:solidFill>
            <a:schemeClr val="tx1"/>
          </a:solidFill>
          <a:ln w="25400" cap="flat" cmpd="sng" algn="ctr">
            <a:solidFill>
              <a:schemeClr val="tx1"/>
            </a:solidFill>
            <a:prstDash val="solid"/>
          </a:ln>
          <a:effectLst/>
        </p:spPr>
      </p:cxnSp>
      <p:sp>
        <p:nvSpPr>
          <p:cNvPr id="13" name="Oval 12">
            <a:extLst>
              <a:ext uri="{FF2B5EF4-FFF2-40B4-BE49-F238E27FC236}">
                <a16:creationId xmlns:a16="http://schemas.microsoft.com/office/drawing/2014/main" id="{514F892D-4203-7845-9A24-47448EC2766C}"/>
              </a:ext>
            </a:extLst>
          </p:cNvPr>
          <p:cNvSpPr/>
          <p:nvPr/>
        </p:nvSpPr>
        <p:spPr>
          <a:xfrm>
            <a:off x="786072" y="3780001"/>
            <a:ext cx="900887" cy="858593"/>
          </a:xfrm>
          <a:prstGeom prst="ellipse">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237" name="Right Arrow 236">
            <a:extLst>
              <a:ext uri="{FF2B5EF4-FFF2-40B4-BE49-F238E27FC236}">
                <a16:creationId xmlns:a16="http://schemas.microsoft.com/office/drawing/2014/main" id="{19DD73CF-6FDA-D84F-A18C-E25B436C03DC}"/>
              </a:ext>
            </a:extLst>
          </p:cNvPr>
          <p:cNvSpPr/>
          <p:nvPr/>
        </p:nvSpPr>
        <p:spPr>
          <a:xfrm>
            <a:off x="2683069" y="4004635"/>
            <a:ext cx="1976621" cy="626671"/>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cxnSp>
        <p:nvCxnSpPr>
          <p:cNvPr id="243" name="Straight Connector 242">
            <a:extLst>
              <a:ext uri="{FF2B5EF4-FFF2-40B4-BE49-F238E27FC236}">
                <a16:creationId xmlns:a16="http://schemas.microsoft.com/office/drawing/2014/main" id="{FB7CB78C-8EB5-C14D-A7ED-28AFCF171304}"/>
              </a:ext>
            </a:extLst>
          </p:cNvPr>
          <p:cNvCxnSpPr>
            <a:cxnSpLocks/>
          </p:cNvCxnSpPr>
          <p:nvPr/>
        </p:nvCxnSpPr>
        <p:spPr>
          <a:xfrm flipV="1">
            <a:off x="4803743" y="5155085"/>
            <a:ext cx="4086822" cy="4252"/>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8" name="Rectangle 237">
            <a:extLst>
              <a:ext uri="{FF2B5EF4-FFF2-40B4-BE49-F238E27FC236}">
                <a16:creationId xmlns:a16="http://schemas.microsoft.com/office/drawing/2014/main" id="{867F2EE3-1AA1-B94B-8F74-026F367F8372}"/>
              </a:ext>
            </a:extLst>
          </p:cNvPr>
          <p:cNvSpPr/>
          <p:nvPr/>
        </p:nvSpPr>
        <p:spPr>
          <a:xfrm>
            <a:off x="2814305" y="3383049"/>
            <a:ext cx="1443024" cy="707886"/>
          </a:xfrm>
          <a:prstGeom prst="rect">
            <a:avLst/>
          </a:prstGeom>
        </p:spPr>
        <p:txBody>
          <a:bodyPr wrap="none">
            <a:spAutoFit/>
          </a:bodyPr>
          <a:lstStyle/>
          <a:p>
            <a:pPr lvl="0" algn="ctr" defTabSz="914400">
              <a:defRPr/>
            </a:pPr>
            <a:r>
              <a:rPr lang="en-US" sz="2000" b="1" dirty="0">
                <a:solidFill>
                  <a:srgbClr val="C00000"/>
                </a:solidFill>
                <a:latin typeface="Cambria" panose="02040503050406030204" pitchFamily="18" charset="0"/>
              </a:rPr>
              <a:t>Allocation </a:t>
            </a:r>
          </a:p>
          <a:p>
            <a:pPr lvl="0" algn="ctr" defTabSz="914400">
              <a:defRPr/>
            </a:pPr>
            <a:r>
              <a:rPr lang="en-US" sz="2000" b="1" dirty="0">
                <a:solidFill>
                  <a:srgbClr val="C00000"/>
                </a:solidFill>
                <a:latin typeface="Cambria" panose="02040503050406030204" pitchFamily="18" charset="0"/>
              </a:rPr>
              <a:t>algorithm</a:t>
            </a:r>
            <a:endParaRPr lang="en-US" sz="2000" b="1" baseline="30000" dirty="0">
              <a:solidFill>
                <a:srgbClr val="C00000"/>
              </a:solidFill>
              <a:latin typeface="Cambria" panose="02040503050406030204" pitchFamily="18" charset="0"/>
            </a:endParaRPr>
          </a:p>
        </p:txBody>
      </p:sp>
      <p:cxnSp>
        <p:nvCxnSpPr>
          <p:cNvPr id="242" name="Straight Connector 241">
            <a:extLst>
              <a:ext uri="{FF2B5EF4-FFF2-40B4-BE49-F238E27FC236}">
                <a16:creationId xmlns:a16="http://schemas.microsoft.com/office/drawing/2014/main" id="{F388D841-93B8-6040-9993-5CA8E3665E4F}"/>
              </a:ext>
            </a:extLst>
          </p:cNvPr>
          <p:cNvCxnSpPr>
            <a:cxnSpLocks/>
          </p:cNvCxnSpPr>
          <p:nvPr/>
        </p:nvCxnSpPr>
        <p:spPr>
          <a:xfrm>
            <a:off x="4801240" y="5437445"/>
            <a:ext cx="4091209" cy="638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5D7B3DF7-5190-B143-A82C-8B6CC7717B28}"/>
              </a:ext>
            </a:extLst>
          </p:cNvPr>
          <p:cNvCxnSpPr>
            <a:cxnSpLocks/>
          </p:cNvCxnSpPr>
          <p:nvPr/>
        </p:nvCxnSpPr>
        <p:spPr>
          <a:xfrm flipV="1">
            <a:off x="4780190" y="5729871"/>
            <a:ext cx="4107915" cy="1077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F9F760E-A91C-0346-BBFA-5402396A47F0}"/>
              </a:ext>
            </a:extLst>
          </p:cNvPr>
          <p:cNvGrpSpPr/>
          <p:nvPr/>
        </p:nvGrpSpPr>
        <p:grpSpPr>
          <a:xfrm>
            <a:off x="4814382" y="2643516"/>
            <a:ext cx="4111445" cy="3309247"/>
            <a:chOff x="2270869" y="1032035"/>
            <a:chExt cx="6167431" cy="4964082"/>
          </a:xfrm>
        </p:grpSpPr>
        <p:cxnSp>
          <p:nvCxnSpPr>
            <p:cNvPr id="212" name="Straight Connector 211">
              <a:extLst>
                <a:ext uri="{FF2B5EF4-FFF2-40B4-BE49-F238E27FC236}">
                  <a16:creationId xmlns:a16="http://schemas.microsoft.com/office/drawing/2014/main" id="{3FEDD033-8667-9345-8641-52AA10105C29}"/>
                </a:ext>
              </a:extLst>
            </p:cNvPr>
            <p:cNvCxnSpPr>
              <a:cxnSpLocks/>
            </p:cNvCxnSpPr>
            <p:nvPr/>
          </p:nvCxnSpPr>
          <p:spPr>
            <a:xfrm>
              <a:off x="2289814" y="2613336"/>
              <a:ext cx="6143189" cy="3797"/>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22BD8909-86A8-0448-B757-9E65F0C49E60}"/>
                </a:ext>
              </a:extLst>
            </p:cNvPr>
            <p:cNvCxnSpPr>
              <a:cxnSpLocks/>
            </p:cNvCxnSpPr>
            <p:nvPr/>
          </p:nvCxnSpPr>
          <p:spPr>
            <a:xfrm>
              <a:off x="2289814" y="3017214"/>
              <a:ext cx="6138421" cy="10241"/>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8FB0B19-2517-1E42-9841-5ACE0687D359}"/>
                </a:ext>
              </a:extLst>
            </p:cNvPr>
            <p:cNvCxnSpPr>
              <a:cxnSpLocks/>
            </p:cNvCxnSpPr>
            <p:nvPr/>
          </p:nvCxnSpPr>
          <p:spPr>
            <a:xfrm>
              <a:off x="2289814" y="3420039"/>
              <a:ext cx="6141248" cy="3015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1FFFBC4-10CF-0349-B872-C57E5F8B4D09}"/>
                </a:ext>
              </a:extLst>
            </p:cNvPr>
            <p:cNvCxnSpPr>
              <a:cxnSpLocks/>
            </p:cNvCxnSpPr>
            <p:nvPr/>
          </p:nvCxnSpPr>
          <p:spPr>
            <a:xfrm flipV="1">
              <a:off x="2281584" y="3890749"/>
              <a:ext cx="6151579" cy="16156"/>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56B447D-3092-A548-9AA3-AD0855A063C8}"/>
                </a:ext>
              </a:extLst>
            </p:cNvPr>
            <p:cNvCxnSpPr>
              <a:cxnSpLocks/>
            </p:cNvCxnSpPr>
            <p:nvPr/>
          </p:nvCxnSpPr>
          <p:spPr>
            <a:xfrm>
              <a:off x="2289655" y="4377513"/>
              <a:ext cx="6143189" cy="3797"/>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02D60AC-0C0D-3840-B29B-06199C3147EA}"/>
                </a:ext>
              </a:extLst>
            </p:cNvPr>
            <p:cNvCxnSpPr>
              <a:cxnSpLocks/>
            </p:cNvCxnSpPr>
            <p:nvPr/>
          </p:nvCxnSpPr>
          <p:spPr>
            <a:xfrm>
              <a:off x="2270869" y="1278119"/>
              <a:ext cx="6154213" cy="10241"/>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A6CE784-966C-2742-9D3A-41D9E7199D6B}"/>
                </a:ext>
              </a:extLst>
            </p:cNvPr>
            <p:cNvCxnSpPr>
              <a:cxnSpLocks/>
            </p:cNvCxnSpPr>
            <p:nvPr/>
          </p:nvCxnSpPr>
          <p:spPr>
            <a:xfrm flipV="1">
              <a:off x="2281260" y="1711098"/>
              <a:ext cx="6157040" cy="11410"/>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7B48D07-75DA-0E4D-9ADF-2809547E8718}"/>
                </a:ext>
              </a:extLst>
            </p:cNvPr>
            <p:cNvCxnSpPr>
              <a:cxnSpLocks/>
            </p:cNvCxnSpPr>
            <p:nvPr/>
          </p:nvCxnSpPr>
          <p:spPr>
            <a:xfrm flipV="1">
              <a:off x="2289655" y="2151654"/>
              <a:ext cx="6140355" cy="16156"/>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7830CAE-3F88-024F-9FB4-89EB691F0E1D}"/>
                </a:ext>
              </a:extLst>
            </p:cNvPr>
            <p:cNvCxnSpPr>
              <a:cxnSpLocks/>
            </p:cNvCxnSpPr>
            <p:nvPr/>
          </p:nvCxnSpPr>
          <p:spPr>
            <a:xfrm>
              <a:off x="2500620" y="104331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771AB39-D3DD-2B4C-9C86-3DA5A87A6BE7}"/>
                </a:ext>
              </a:extLst>
            </p:cNvPr>
            <p:cNvCxnSpPr>
              <a:cxnSpLocks/>
            </p:cNvCxnSpPr>
            <p:nvPr/>
          </p:nvCxnSpPr>
          <p:spPr>
            <a:xfrm>
              <a:off x="2924447" y="104331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B40D114-0E43-D54D-8A9D-8F574DC66042}"/>
                </a:ext>
              </a:extLst>
            </p:cNvPr>
            <p:cNvCxnSpPr>
              <a:cxnSpLocks/>
            </p:cNvCxnSpPr>
            <p:nvPr/>
          </p:nvCxnSpPr>
          <p:spPr>
            <a:xfrm>
              <a:off x="3385602" y="104331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1330F78-E7F6-A247-9FEA-3B9DCA33654B}"/>
                </a:ext>
              </a:extLst>
            </p:cNvPr>
            <p:cNvCxnSpPr>
              <a:cxnSpLocks/>
            </p:cNvCxnSpPr>
            <p:nvPr/>
          </p:nvCxnSpPr>
          <p:spPr>
            <a:xfrm>
              <a:off x="3827013" y="1049233"/>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74FBD12-3CB2-B945-AB78-6E581792A11B}"/>
                </a:ext>
              </a:extLst>
            </p:cNvPr>
            <p:cNvCxnSpPr>
              <a:cxnSpLocks/>
            </p:cNvCxnSpPr>
            <p:nvPr/>
          </p:nvCxnSpPr>
          <p:spPr>
            <a:xfrm>
              <a:off x="4250840" y="1041829"/>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B73B8E16-45D0-A249-B8FC-918D32FBF630}"/>
                </a:ext>
              </a:extLst>
            </p:cNvPr>
            <p:cNvCxnSpPr>
              <a:cxnSpLocks/>
            </p:cNvCxnSpPr>
            <p:nvPr/>
          </p:nvCxnSpPr>
          <p:spPr>
            <a:xfrm>
              <a:off x="4711995" y="1040348"/>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951029F-DBD6-C343-948A-83940A8895CC}"/>
                </a:ext>
              </a:extLst>
            </p:cNvPr>
            <p:cNvCxnSpPr>
              <a:cxnSpLocks/>
            </p:cNvCxnSpPr>
            <p:nvPr/>
          </p:nvCxnSpPr>
          <p:spPr>
            <a:xfrm>
              <a:off x="5163702" y="1034997"/>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74CF78-E1ED-274E-B5CC-81486310ECE0}"/>
                </a:ext>
              </a:extLst>
            </p:cNvPr>
            <p:cNvCxnSpPr>
              <a:cxnSpLocks/>
            </p:cNvCxnSpPr>
            <p:nvPr/>
          </p:nvCxnSpPr>
          <p:spPr>
            <a:xfrm>
              <a:off x="5587529" y="1034997"/>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5C04DC8-6AA6-C641-BB04-3393D9B4C269}"/>
                </a:ext>
              </a:extLst>
            </p:cNvPr>
            <p:cNvCxnSpPr>
              <a:cxnSpLocks/>
            </p:cNvCxnSpPr>
            <p:nvPr/>
          </p:nvCxnSpPr>
          <p:spPr>
            <a:xfrm>
              <a:off x="6048684" y="1034997"/>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E99D7FB-9623-7840-B687-767CA7E946E1}"/>
                </a:ext>
              </a:extLst>
            </p:cNvPr>
            <p:cNvCxnSpPr>
              <a:cxnSpLocks/>
            </p:cNvCxnSpPr>
            <p:nvPr/>
          </p:nvCxnSpPr>
          <p:spPr>
            <a:xfrm>
              <a:off x="6490095" y="1040920"/>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D25F6EC-2737-D24F-8BDC-10867A88EBB3}"/>
                </a:ext>
              </a:extLst>
            </p:cNvPr>
            <p:cNvCxnSpPr>
              <a:cxnSpLocks/>
            </p:cNvCxnSpPr>
            <p:nvPr/>
          </p:nvCxnSpPr>
          <p:spPr>
            <a:xfrm>
              <a:off x="6913922" y="1033516"/>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2523A1E-83F1-C24B-9924-76C6D7CD6C84}"/>
                </a:ext>
              </a:extLst>
            </p:cNvPr>
            <p:cNvCxnSpPr>
              <a:cxnSpLocks/>
            </p:cNvCxnSpPr>
            <p:nvPr/>
          </p:nvCxnSpPr>
          <p:spPr>
            <a:xfrm>
              <a:off x="7375077" y="1032035"/>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5FF195CA-0E6A-1040-859C-084AAFA59B2C}"/>
                </a:ext>
              </a:extLst>
            </p:cNvPr>
            <p:cNvCxnSpPr>
              <a:cxnSpLocks/>
            </p:cNvCxnSpPr>
            <p:nvPr/>
          </p:nvCxnSpPr>
          <p:spPr>
            <a:xfrm>
              <a:off x="7833293" y="1038413"/>
              <a:ext cx="0" cy="494688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8" name="Oval 197">
            <a:extLst>
              <a:ext uri="{FF2B5EF4-FFF2-40B4-BE49-F238E27FC236}">
                <a16:creationId xmlns:a16="http://schemas.microsoft.com/office/drawing/2014/main" id="{E895838B-2C8C-004D-89CD-34E0A7735215}"/>
              </a:ext>
            </a:extLst>
          </p:cNvPr>
          <p:cNvSpPr>
            <a:spLocks noChangeAspect="1"/>
          </p:cNvSpPr>
          <p:nvPr/>
        </p:nvSpPr>
        <p:spPr>
          <a:xfrm>
            <a:off x="4876930" y="4789354"/>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199" name="Oval 198">
            <a:extLst>
              <a:ext uri="{FF2B5EF4-FFF2-40B4-BE49-F238E27FC236}">
                <a16:creationId xmlns:a16="http://schemas.microsoft.com/office/drawing/2014/main" id="{CADA578E-EB03-2640-BB75-121B18AACA5B}"/>
              </a:ext>
            </a:extLst>
          </p:cNvPr>
          <p:cNvSpPr>
            <a:spLocks noChangeAspect="1"/>
          </p:cNvSpPr>
          <p:nvPr/>
        </p:nvSpPr>
        <p:spPr>
          <a:xfrm>
            <a:off x="5159469" y="4789354"/>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0" name="Oval 199">
            <a:extLst>
              <a:ext uri="{FF2B5EF4-FFF2-40B4-BE49-F238E27FC236}">
                <a16:creationId xmlns:a16="http://schemas.microsoft.com/office/drawing/2014/main" id="{2DAC382C-5574-D543-9492-A51754543BF4}"/>
              </a:ext>
            </a:extLst>
          </p:cNvPr>
          <p:cNvSpPr>
            <a:spLocks noChangeAspect="1"/>
          </p:cNvSpPr>
          <p:nvPr/>
        </p:nvSpPr>
        <p:spPr>
          <a:xfrm>
            <a:off x="5466893" y="4789354"/>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1" name="Oval 200">
            <a:extLst>
              <a:ext uri="{FF2B5EF4-FFF2-40B4-BE49-F238E27FC236}">
                <a16:creationId xmlns:a16="http://schemas.microsoft.com/office/drawing/2014/main" id="{D390C661-5652-2845-A470-C63C6F182781}"/>
              </a:ext>
            </a:extLst>
          </p:cNvPr>
          <p:cNvSpPr>
            <a:spLocks noChangeAspect="1"/>
          </p:cNvSpPr>
          <p:nvPr/>
        </p:nvSpPr>
        <p:spPr>
          <a:xfrm>
            <a:off x="5761154" y="4793303"/>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2" name="Oval 201">
            <a:extLst>
              <a:ext uri="{FF2B5EF4-FFF2-40B4-BE49-F238E27FC236}">
                <a16:creationId xmlns:a16="http://schemas.microsoft.com/office/drawing/2014/main" id="{FC694910-F70B-6246-A20E-1852150ADAD9}"/>
              </a:ext>
            </a:extLst>
          </p:cNvPr>
          <p:cNvSpPr>
            <a:spLocks noChangeAspect="1"/>
          </p:cNvSpPr>
          <p:nvPr/>
        </p:nvSpPr>
        <p:spPr>
          <a:xfrm>
            <a:off x="6043694" y="4788367"/>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3" name="Oval 202">
            <a:extLst>
              <a:ext uri="{FF2B5EF4-FFF2-40B4-BE49-F238E27FC236}">
                <a16:creationId xmlns:a16="http://schemas.microsoft.com/office/drawing/2014/main" id="{2B9836FA-18D9-9745-970B-5B97B762FB98}"/>
              </a:ext>
            </a:extLst>
          </p:cNvPr>
          <p:cNvSpPr>
            <a:spLocks noChangeAspect="1"/>
          </p:cNvSpPr>
          <p:nvPr/>
        </p:nvSpPr>
        <p:spPr>
          <a:xfrm>
            <a:off x="6351117" y="4787380"/>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4" name="Oval 203">
            <a:extLst>
              <a:ext uri="{FF2B5EF4-FFF2-40B4-BE49-F238E27FC236}">
                <a16:creationId xmlns:a16="http://schemas.microsoft.com/office/drawing/2014/main" id="{7E3AD14F-E79D-F74B-8C5E-658BC6CD5043}"/>
              </a:ext>
            </a:extLst>
          </p:cNvPr>
          <p:cNvSpPr>
            <a:spLocks noChangeAspect="1"/>
          </p:cNvSpPr>
          <p:nvPr/>
        </p:nvSpPr>
        <p:spPr>
          <a:xfrm>
            <a:off x="6652242" y="4783813"/>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5" name="Oval 204">
            <a:extLst>
              <a:ext uri="{FF2B5EF4-FFF2-40B4-BE49-F238E27FC236}">
                <a16:creationId xmlns:a16="http://schemas.microsoft.com/office/drawing/2014/main" id="{D59DED10-FD7B-1943-859A-5003581EC2B2}"/>
              </a:ext>
            </a:extLst>
          </p:cNvPr>
          <p:cNvSpPr>
            <a:spLocks noChangeAspect="1"/>
          </p:cNvSpPr>
          <p:nvPr/>
        </p:nvSpPr>
        <p:spPr>
          <a:xfrm>
            <a:off x="6934782" y="4783813"/>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6" name="Oval 205">
            <a:extLst>
              <a:ext uri="{FF2B5EF4-FFF2-40B4-BE49-F238E27FC236}">
                <a16:creationId xmlns:a16="http://schemas.microsoft.com/office/drawing/2014/main" id="{77BC8096-7021-9F41-9022-A9887CF82391}"/>
              </a:ext>
            </a:extLst>
          </p:cNvPr>
          <p:cNvSpPr>
            <a:spLocks noChangeAspect="1"/>
          </p:cNvSpPr>
          <p:nvPr/>
        </p:nvSpPr>
        <p:spPr>
          <a:xfrm>
            <a:off x="7242205" y="4783813"/>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7" name="Oval 206">
            <a:extLst>
              <a:ext uri="{FF2B5EF4-FFF2-40B4-BE49-F238E27FC236}">
                <a16:creationId xmlns:a16="http://schemas.microsoft.com/office/drawing/2014/main" id="{5755CDD1-8E08-A24C-A152-DADBFD305B41}"/>
              </a:ext>
            </a:extLst>
          </p:cNvPr>
          <p:cNvSpPr>
            <a:spLocks noChangeAspect="1"/>
          </p:cNvSpPr>
          <p:nvPr/>
        </p:nvSpPr>
        <p:spPr>
          <a:xfrm>
            <a:off x="7536467" y="4787761"/>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8" name="Oval 207">
            <a:extLst>
              <a:ext uri="{FF2B5EF4-FFF2-40B4-BE49-F238E27FC236}">
                <a16:creationId xmlns:a16="http://schemas.microsoft.com/office/drawing/2014/main" id="{4E116CED-7B6E-5345-B812-B839692566AB}"/>
              </a:ext>
            </a:extLst>
          </p:cNvPr>
          <p:cNvSpPr>
            <a:spLocks noChangeAspect="1"/>
          </p:cNvSpPr>
          <p:nvPr/>
        </p:nvSpPr>
        <p:spPr>
          <a:xfrm>
            <a:off x="7819006" y="4782825"/>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09" name="Oval 208">
            <a:extLst>
              <a:ext uri="{FF2B5EF4-FFF2-40B4-BE49-F238E27FC236}">
                <a16:creationId xmlns:a16="http://schemas.microsoft.com/office/drawing/2014/main" id="{2CF27A14-B23D-1A44-A9E0-6548A42E4DD2}"/>
              </a:ext>
            </a:extLst>
          </p:cNvPr>
          <p:cNvSpPr>
            <a:spLocks noChangeAspect="1"/>
          </p:cNvSpPr>
          <p:nvPr/>
        </p:nvSpPr>
        <p:spPr>
          <a:xfrm>
            <a:off x="8126429" y="4781838"/>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210" name="Oval 209">
            <a:extLst>
              <a:ext uri="{FF2B5EF4-FFF2-40B4-BE49-F238E27FC236}">
                <a16:creationId xmlns:a16="http://schemas.microsoft.com/office/drawing/2014/main" id="{283A0187-2ED8-A947-A926-33F8F2881D4B}"/>
              </a:ext>
            </a:extLst>
          </p:cNvPr>
          <p:cNvSpPr>
            <a:spLocks noChangeAspect="1"/>
          </p:cNvSpPr>
          <p:nvPr/>
        </p:nvSpPr>
        <p:spPr>
          <a:xfrm>
            <a:off x="8431894" y="4786090"/>
            <a:ext cx="182872" cy="18233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0</a:t>
            </a:r>
          </a:p>
        </p:txBody>
      </p:sp>
      <p:sp>
        <p:nvSpPr>
          <p:cNvPr id="184" name="Oval 183">
            <a:extLst>
              <a:ext uri="{FF2B5EF4-FFF2-40B4-BE49-F238E27FC236}">
                <a16:creationId xmlns:a16="http://schemas.microsoft.com/office/drawing/2014/main" id="{A069D844-2AB3-E94A-B814-B22BFC4EDEC6}"/>
              </a:ext>
            </a:extLst>
          </p:cNvPr>
          <p:cNvSpPr>
            <a:spLocks noChangeAspect="1"/>
          </p:cNvSpPr>
          <p:nvPr/>
        </p:nvSpPr>
        <p:spPr>
          <a:xfrm>
            <a:off x="5156291" y="5062890"/>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5" name="Oval 184">
            <a:extLst>
              <a:ext uri="{FF2B5EF4-FFF2-40B4-BE49-F238E27FC236}">
                <a16:creationId xmlns:a16="http://schemas.microsoft.com/office/drawing/2014/main" id="{14A686AD-CD2A-9541-A641-9058CC64A20D}"/>
              </a:ext>
            </a:extLst>
          </p:cNvPr>
          <p:cNvSpPr>
            <a:spLocks noChangeAspect="1"/>
          </p:cNvSpPr>
          <p:nvPr/>
        </p:nvSpPr>
        <p:spPr>
          <a:xfrm>
            <a:off x="5463715" y="5062890"/>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6" name="Oval 185">
            <a:extLst>
              <a:ext uri="{FF2B5EF4-FFF2-40B4-BE49-F238E27FC236}">
                <a16:creationId xmlns:a16="http://schemas.microsoft.com/office/drawing/2014/main" id="{D33242FA-3BA6-754E-997B-E5C7822C1810}"/>
              </a:ext>
            </a:extLst>
          </p:cNvPr>
          <p:cNvSpPr>
            <a:spLocks noChangeAspect="1"/>
          </p:cNvSpPr>
          <p:nvPr/>
        </p:nvSpPr>
        <p:spPr>
          <a:xfrm>
            <a:off x="5757976" y="5066839"/>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7" name="Oval 186">
            <a:extLst>
              <a:ext uri="{FF2B5EF4-FFF2-40B4-BE49-F238E27FC236}">
                <a16:creationId xmlns:a16="http://schemas.microsoft.com/office/drawing/2014/main" id="{B3D4C303-184F-4A4F-8282-568EA9DAB485}"/>
              </a:ext>
            </a:extLst>
          </p:cNvPr>
          <p:cNvSpPr>
            <a:spLocks noChangeAspect="1"/>
          </p:cNvSpPr>
          <p:nvPr/>
        </p:nvSpPr>
        <p:spPr>
          <a:xfrm>
            <a:off x="6040516" y="5061903"/>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8" name="Oval 187">
            <a:extLst>
              <a:ext uri="{FF2B5EF4-FFF2-40B4-BE49-F238E27FC236}">
                <a16:creationId xmlns:a16="http://schemas.microsoft.com/office/drawing/2014/main" id="{106D32B9-0A82-D449-8A9C-76336541D165}"/>
              </a:ext>
            </a:extLst>
          </p:cNvPr>
          <p:cNvSpPr>
            <a:spLocks noChangeAspect="1"/>
          </p:cNvSpPr>
          <p:nvPr/>
        </p:nvSpPr>
        <p:spPr>
          <a:xfrm>
            <a:off x="6347939" y="5060916"/>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9" name="Oval 188">
            <a:extLst>
              <a:ext uri="{FF2B5EF4-FFF2-40B4-BE49-F238E27FC236}">
                <a16:creationId xmlns:a16="http://schemas.microsoft.com/office/drawing/2014/main" id="{716E9C1E-DF39-584D-B5DA-0394AC5FC23E}"/>
              </a:ext>
            </a:extLst>
          </p:cNvPr>
          <p:cNvSpPr>
            <a:spLocks noChangeAspect="1"/>
          </p:cNvSpPr>
          <p:nvPr/>
        </p:nvSpPr>
        <p:spPr>
          <a:xfrm>
            <a:off x="6649064" y="5057349"/>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0" name="Oval 189">
            <a:extLst>
              <a:ext uri="{FF2B5EF4-FFF2-40B4-BE49-F238E27FC236}">
                <a16:creationId xmlns:a16="http://schemas.microsoft.com/office/drawing/2014/main" id="{85E3749F-EDBE-6642-8032-F52A98DC0F9E}"/>
              </a:ext>
            </a:extLst>
          </p:cNvPr>
          <p:cNvSpPr>
            <a:spLocks noChangeAspect="1"/>
          </p:cNvSpPr>
          <p:nvPr/>
        </p:nvSpPr>
        <p:spPr>
          <a:xfrm>
            <a:off x="6931604" y="5057349"/>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1" name="Oval 190">
            <a:extLst>
              <a:ext uri="{FF2B5EF4-FFF2-40B4-BE49-F238E27FC236}">
                <a16:creationId xmlns:a16="http://schemas.microsoft.com/office/drawing/2014/main" id="{B1D90B21-C131-F34C-901D-0AD2F7E7F197}"/>
              </a:ext>
            </a:extLst>
          </p:cNvPr>
          <p:cNvSpPr>
            <a:spLocks noChangeAspect="1"/>
          </p:cNvSpPr>
          <p:nvPr/>
        </p:nvSpPr>
        <p:spPr>
          <a:xfrm>
            <a:off x="7239027" y="5057349"/>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2" name="Oval 191">
            <a:extLst>
              <a:ext uri="{FF2B5EF4-FFF2-40B4-BE49-F238E27FC236}">
                <a16:creationId xmlns:a16="http://schemas.microsoft.com/office/drawing/2014/main" id="{D147378D-36C0-4841-A7EC-6E8CDBBB309D}"/>
              </a:ext>
            </a:extLst>
          </p:cNvPr>
          <p:cNvSpPr>
            <a:spLocks noChangeAspect="1"/>
          </p:cNvSpPr>
          <p:nvPr/>
        </p:nvSpPr>
        <p:spPr>
          <a:xfrm>
            <a:off x="7533289" y="5061297"/>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3" name="Oval 192">
            <a:extLst>
              <a:ext uri="{FF2B5EF4-FFF2-40B4-BE49-F238E27FC236}">
                <a16:creationId xmlns:a16="http://schemas.microsoft.com/office/drawing/2014/main" id="{29513864-4E3C-2145-8D56-CFA69C91C6BF}"/>
              </a:ext>
            </a:extLst>
          </p:cNvPr>
          <p:cNvSpPr>
            <a:spLocks noChangeAspect="1"/>
          </p:cNvSpPr>
          <p:nvPr/>
        </p:nvSpPr>
        <p:spPr>
          <a:xfrm>
            <a:off x="7815828" y="5056361"/>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4" name="Oval 193">
            <a:extLst>
              <a:ext uri="{FF2B5EF4-FFF2-40B4-BE49-F238E27FC236}">
                <a16:creationId xmlns:a16="http://schemas.microsoft.com/office/drawing/2014/main" id="{698A98DF-F0DC-DF46-B749-62785CCAFFA5}"/>
              </a:ext>
            </a:extLst>
          </p:cNvPr>
          <p:cNvSpPr>
            <a:spLocks noChangeAspect="1"/>
          </p:cNvSpPr>
          <p:nvPr/>
        </p:nvSpPr>
        <p:spPr>
          <a:xfrm>
            <a:off x="8123251" y="5055374"/>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5" name="Oval 194">
            <a:extLst>
              <a:ext uri="{FF2B5EF4-FFF2-40B4-BE49-F238E27FC236}">
                <a16:creationId xmlns:a16="http://schemas.microsoft.com/office/drawing/2014/main" id="{8B0CC591-DB0D-3B45-9C6A-0C2FA78C2775}"/>
              </a:ext>
            </a:extLst>
          </p:cNvPr>
          <p:cNvSpPr>
            <a:spLocks noChangeAspect="1"/>
          </p:cNvSpPr>
          <p:nvPr/>
        </p:nvSpPr>
        <p:spPr>
          <a:xfrm>
            <a:off x="8428716" y="5059626"/>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97" name="Oval 196">
            <a:extLst>
              <a:ext uri="{FF2B5EF4-FFF2-40B4-BE49-F238E27FC236}">
                <a16:creationId xmlns:a16="http://schemas.microsoft.com/office/drawing/2014/main" id="{0F81C248-A77D-FC49-AD57-20657811FC53}"/>
              </a:ext>
            </a:extLst>
          </p:cNvPr>
          <p:cNvSpPr>
            <a:spLocks noChangeAspect="1"/>
          </p:cNvSpPr>
          <p:nvPr/>
        </p:nvSpPr>
        <p:spPr>
          <a:xfrm>
            <a:off x="4873752" y="5062890"/>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0" name="Oval 169">
            <a:extLst>
              <a:ext uri="{FF2B5EF4-FFF2-40B4-BE49-F238E27FC236}">
                <a16:creationId xmlns:a16="http://schemas.microsoft.com/office/drawing/2014/main" id="{C14E103A-CBEF-BF49-8F25-6E080A69C933}"/>
              </a:ext>
            </a:extLst>
          </p:cNvPr>
          <p:cNvSpPr>
            <a:spLocks noChangeAspect="1"/>
          </p:cNvSpPr>
          <p:nvPr/>
        </p:nvSpPr>
        <p:spPr>
          <a:xfrm>
            <a:off x="4875636" y="5344704"/>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1" name="Oval 170">
            <a:extLst>
              <a:ext uri="{FF2B5EF4-FFF2-40B4-BE49-F238E27FC236}">
                <a16:creationId xmlns:a16="http://schemas.microsoft.com/office/drawing/2014/main" id="{B9FA2370-E9F0-654C-977B-C50E892A0E11}"/>
              </a:ext>
            </a:extLst>
          </p:cNvPr>
          <p:cNvSpPr>
            <a:spLocks noChangeAspect="1"/>
          </p:cNvSpPr>
          <p:nvPr/>
        </p:nvSpPr>
        <p:spPr>
          <a:xfrm>
            <a:off x="5158175" y="5344704"/>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2" name="Oval 171">
            <a:extLst>
              <a:ext uri="{FF2B5EF4-FFF2-40B4-BE49-F238E27FC236}">
                <a16:creationId xmlns:a16="http://schemas.microsoft.com/office/drawing/2014/main" id="{74D49CDC-9F28-0842-A7E4-826216FDEA99}"/>
              </a:ext>
            </a:extLst>
          </p:cNvPr>
          <p:cNvSpPr>
            <a:spLocks noChangeAspect="1"/>
          </p:cNvSpPr>
          <p:nvPr/>
        </p:nvSpPr>
        <p:spPr>
          <a:xfrm>
            <a:off x="5465599" y="5344704"/>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3" name="Oval 172">
            <a:extLst>
              <a:ext uri="{FF2B5EF4-FFF2-40B4-BE49-F238E27FC236}">
                <a16:creationId xmlns:a16="http://schemas.microsoft.com/office/drawing/2014/main" id="{2B052FF6-6F6D-7547-9EBD-15043F046E95}"/>
              </a:ext>
            </a:extLst>
          </p:cNvPr>
          <p:cNvSpPr>
            <a:spLocks noChangeAspect="1"/>
          </p:cNvSpPr>
          <p:nvPr/>
        </p:nvSpPr>
        <p:spPr>
          <a:xfrm>
            <a:off x="5759860" y="5348653"/>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4" name="Oval 173">
            <a:extLst>
              <a:ext uri="{FF2B5EF4-FFF2-40B4-BE49-F238E27FC236}">
                <a16:creationId xmlns:a16="http://schemas.microsoft.com/office/drawing/2014/main" id="{2AA90F9B-7CC2-E84F-9F48-9548697AA461}"/>
              </a:ext>
            </a:extLst>
          </p:cNvPr>
          <p:cNvSpPr>
            <a:spLocks noChangeAspect="1"/>
          </p:cNvSpPr>
          <p:nvPr/>
        </p:nvSpPr>
        <p:spPr>
          <a:xfrm>
            <a:off x="6042400" y="5343717"/>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5" name="Oval 174">
            <a:extLst>
              <a:ext uri="{FF2B5EF4-FFF2-40B4-BE49-F238E27FC236}">
                <a16:creationId xmlns:a16="http://schemas.microsoft.com/office/drawing/2014/main" id="{433B3390-FCFA-1746-9A9E-235050BE494B}"/>
              </a:ext>
            </a:extLst>
          </p:cNvPr>
          <p:cNvSpPr>
            <a:spLocks noChangeAspect="1"/>
          </p:cNvSpPr>
          <p:nvPr/>
        </p:nvSpPr>
        <p:spPr>
          <a:xfrm>
            <a:off x="6349823" y="5342730"/>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6" name="Oval 175">
            <a:extLst>
              <a:ext uri="{FF2B5EF4-FFF2-40B4-BE49-F238E27FC236}">
                <a16:creationId xmlns:a16="http://schemas.microsoft.com/office/drawing/2014/main" id="{48F119AB-7FC3-524B-ACF8-28A5B122F22E}"/>
              </a:ext>
            </a:extLst>
          </p:cNvPr>
          <p:cNvSpPr>
            <a:spLocks noChangeAspect="1"/>
          </p:cNvSpPr>
          <p:nvPr/>
        </p:nvSpPr>
        <p:spPr>
          <a:xfrm>
            <a:off x="6650948" y="5339163"/>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7" name="Oval 176">
            <a:extLst>
              <a:ext uri="{FF2B5EF4-FFF2-40B4-BE49-F238E27FC236}">
                <a16:creationId xmlns:a16="http://schemas.microsoft.com/office/drawing/2014/main" id="{6519F2AA-2B6C-D64F-9181-7BAB809DDB58}"/>
              </a:ext>
            </a:extLst>
          </p:cNvPr>
          <p:cNvSpPr>
            <a:spLocks noChangeAspect="1"/>
          </p:cNvSpPr>
          <p:nvPr/>
        </p:nvSpPr>
        <p:spPr>
          <a:xfrm>
            <a:off x="6933488" y="5339163"/>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8" name="Oval 177">
            <a:extLst>
              <a:ext uri="{FF2B5EF4-FFF2-40B4-BE49-F238E27FC236}">
                <a16:creationId xmlns:a16="http://schemas.microsoft.com/office/drawing/2014/main" id="{66BD7258-DEFD-7045-B0A9-6FF3BC852F3C}"/>
              </a:ext>
            </a:extLst>
          </p:cNvPr>
          <p:cNvSpPr>
            <a:spLocks noChangeAspect="1"/>
          </p:cNvSpPr>
          <p:nvPr/>
        </p:nvSpPr>
        <p:spPr>
          <a:xfrm>
            <a:off x="7240911" y="5339163"/>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79" name="Oval 178">
            <a:extLst>
              <a:ext uri="{FF2B5EF4-FFF2-40B4-BE49-F238E27FC236}">
                <a16:creationId xmlns:a16="http://schemas.microsoft.com/office/drawing/2014/main" id="{5F760A7D-8CDE-2347-906E-D20E93055AD4}"/>
              </a:ext>
            </a:extLst>
          </p:cNvPr>
          <p:cNvSpPr>
            <a:spLocks noChangeAspect="1"/>
          </p:cNvSpPr>
          <p:nvPr/>
        </p:nvSpPr>
        <p:spPr>
          <a:xfrm>
            <a:off x="7535173" y="5343111"/>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0" name="Oval 179">
            <a:extLst>
              <a:ext uri="{FF2B5EF4-FFF2-40B4-BE49-F238E27FC236}">
                <a16:creationId xmlns:a16="http://schemas.microsoft.com/office/drawing/2014/main" id="{4EF4676D-E0A8-8349-A0DF-BBB97D77908E}"/>
              </a:ext>
            </a:extLst>
          </p:cNvPr>
          <p:cNvSpPr>
            <a:spLocks noChangeAspect="1"/>
          </p:cNvSpPr>
          <p:nvPr/>
        </p:nvSpPr>
        <p:spPr>
          <a:xfrm>
            <a:off x="7817712" y="5338175"/>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1" name="Oval 180">
            <a:extLst>
              <a:ext uri="{FF2B5EF4-FFF2-40B4-BE49-F238E27FC236}">
                <a16:creationId xmlns:a16="http://schemas.microsoft.com/office/drawing/2014/main" id="{E17AA1C1-75E9-D14E-9AAD-DEE7449BEC49}"/>
              </a:ext>
            </a:extLst>
          </p:cNvPr>
          <p:cNvSpPr>
            <a:spLocks noChangeAspect="1"/>
          </p:cNvSpPr>
          <p:nvPr/>
        </p:nvSpPr>
        <p:spPr>
          <a:xfrm>
            <a:off x="8125135" y="5337188"/>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82" name="Oval 181">
            <a:extLst>
              <a:ext uri="{FF2B5EF4-FFF2-40B4-BE49-F238E27FC236}">
                <a16:creationId xmlns:a16="http://schemas.microsoft.com/office/drawing/2014/main" id="{762E33FD-B63C-364D-BFE5-9F5AA6D015AD}"/>
              </a:ext>
            </a:extLst>
          </p:cNvPr>
          <p:cNvSpPr>
            <a:spLocks noChangeAspect="1"/>
          </p:cNvSpPr>
          <p:nvPr/>
        </p:nvSpPr>
        <p:spPr>
          <a:xfrm>
            <a:off x="8430600" y="5341440"/>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6" name="Oval 155">
            <a:extLst>
              <a:ext uri="{FF2B5EF4-FFF2-40B4-BE49-F238E27FC236}">
                <a16:creationId xmlns:a16="http://schemas.microsoft.com/office/drawing/2014/main" id="{207C51A8-4547-D540-80E3-37AAD42A1BAC}"/>
              </a:ext>
            </a:extLst>
          </p:cNvPr>
          <p:cNvSpPr>
            <a:spLocks noChangeAspect="1"/>
          </p:cNvSpPr>
          <p:nvPr/>
        </p:nvSpPr>
        <p:spPr>
          <a:xfrm>
            <a:off x="4877037" y="5638395"/>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7" name="Oval 156">
            <a:extLst>
              <a:ext uri="{FF2B5EF4-FFF2-40B4-BE49-F238E27FC236}">
                <a16:creationId xmlns:a16="http://schemas.microsoft.com/office/drawing/2014/main" id="{CC17A510-8B3C-6B45-AF71-1BC512985D22}"/>
              </a:ext>
            </a:extLst>
          </p:cNvPr>
          <p:cNvSpPr>
            <a:spLocks noChangeAspect="1"/>
          </p:cNvSpPr>
          <p:nvPr/>
        </p:nvSpPr>
        <p:spPr>
          <a:xfrm>
            <a:off x="5159576" y="5638395"/>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8" name="Oval 157">
            <a:extLst>
              <a:ext uri="{FF2B5EF4-FFF2-40B4-BE49-F238E27FC236}">
                <a16:creationId xmlns:a16="http://schemas.microsoft.com/office/drawing/2014/main" id="{3AA12D7B-7B10-F04F-A7E1-CFB4233CDB0F}"/>
              </a:ext>
            </a:extLst>
          </p:cNvPr>
          <p:cNvSpPr>
            <a:spLocks noChangeAspect="1"/>
          </p:cNvSpPr>
          <p:nvPr/>
        </p:nvSpPr>
        <p:spPr>
          <a:xfrm>
            <a:off x="5467000" y="5638395"/>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59" name="Oval 158">
            <a:extLst>
              <a:ext uri="{FF2B5EF4-FFF2-40B4-BE49-F238E27FC236}">
                <a16:creationId xmlns:a16="http://schemas.microsoft.com/office/drawing/2014/main" id="{02A84AE1-D5DD-7745-AAE8-D29E63ECAB32}"/>
              </a:ext>
            </a:extLst>
          </p:cNvPr>
          <p:cNvSpPr>
            <a:spLocks noChangeAspect="1"/>
          </p:cNvSpPr>
          <p:nvPr/>
        </p:nvSpPr>
        <p:spPr>
          <a:xfrm>
            <a:off x="5761261" y="5642344"/>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0" name="Oval 159">
            <a:extLst>
              <a:ext uri="{FF2B5EF4-FFF2-40B4-BE49-F238E27FC236}">
                <a16:creationId xmlns:a16="http://schemas.microsoft.com/office/drawing/2014/main" id="{9FF6A9D4-E770-8544-BAC8-95FE2A0C7CDA}"/>
              </a:ext>
            </a:extLst>
          </p:cNvPr>
          <p:cNvSpPr>
            <a:spLocks noChangeAspect="1"/>
          </p:cNvSpPr>
          <p:nvPr/>
        </p:nvSpPr>
        <p:spPr>
          <a:xfrm>
            <a:off x="6043801" y="5637408"/>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1" name="Oval 160">
            <a:extLst>
              <a:ext uri="{FF2B5EF4-FFF2-40B4-BE49-F238E27FC236}">
                <a16:creationId xmlns:a16="http://schemas.microsoft.com/office/drawing/2014/main" id="{27C505A6-9D2A-4240-B5C2-E93ACED0E0EF}"/>
              </a:ext>
            </a:extLst>
          </p:cNvPr>
          <p:cNvSpPr>
            <a:spLocks noChangeAspect="1"/>
          </p:cNvSpPr>
          <p:nvPr/>
        </p:nvSpPr>
        <p:spPr>
          <a:xfrm>
            <a:off x="6351224" y="5636421"/>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2" name="Oval 161">
            <a:extLst>
              <a:ext uri="{FF2B5EF4-FFF2-40B4-BE49-F238E27FC236}">
                <a16:creationId xmlns:a16="http://schemas.microsoft.com/office/drawing/2014/main" id="{CD38F392-7F1D-F240-A67B-34311F42A61C}"/>
              </a:ext>
            </a:extLst>
          </p:cNvPr>
          <p:cNvSpPr>
            <a:spLocks noChangeAspect="1"/>
          </p:cNvSpPr>
          <p:nvPr/>
        </p:nvSpPr>
        <p:spPr>
          <a:xfrm>
            <a:off x="6652349" y="5632854"/>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3" name="Oval 162">
            <a:extLst>
              <a:ext uri="{FF2B5EF4-FFF2-40B4-BE49-F238E27FC236}">
                <a16:creationId xmlns:a16="http://schemas.microsoft.com/office/drawing/2014/main" id="{2B7E7635-8093-5D49-9898-6985BB44EF86}"/>
              </a:ext>
            </a:extLst>
          </p:cNvPr>
          <p:cNvSpPr>
            <a:spLocks noChangeAspect="1"/>
          </p:cNvSpPr>
          <p:nvPr/>
        </p:nvSpPr>
        <p:spPr>
          <a:xfrm>
            <a:off x="6934889" y="5632854"/>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4" name="Oval 163">
            <a:extLst>
              <a:ext uri="{FF2B5EF4-FFF2-40B4-BE49-F238E27FC236}">
                <a16:creationId xmlns:a16="http://schemas.microsoft.com/office/drawing/2014/main" id="{C4D64AFB-60F7-8147-B16E-3692B7A31205}"/>
              </a:ext>
            </a:extLst>
          </p:cNvPr>
          <p:cNvSpPr>
            <a:spLocks noChangeAspect="1"/>
          </p:cNvSpPr>
          <p:nvPr/>
        </p:nvSpPr>
        <p:spPr>
          <a:xfrm>
            <a:off x="7242312" y="5632854"/>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5" name="Oval 164">
            <a:extLst>
              <a:ext uri="{FF2B5EF4-FFF2-40B4-BE49-F238E27FC236}">
                <a16:creationId xmlns:a16="http://schemas.microsoft.com/office/drawing/2014/main" id="{98EAA2BB-7D81-1A45-AED2-FD41ECA4EB0B}"/>
              </a:ext>
            </a:extLst>
          </p:cNvPr>
          <p:cNvSpPr>
            <a:spLocks noChangeAspect="1"/>
          </p:cNvSpPr>
          <p:nvPr/>
        </p:nvSpPr>
        <p:spPr>
          <a:xfrm>
            <a:off x="7536574" y="5636802"/>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6" name="Oval 165">
            <a:extLst>
              <a:ext uri="{FF2B5EF4-FFF2-40B4-BE49-F238E27FC236}">
                <a16:creationId xmlns:a16="http://schemas.microsoft.com/office/drawing/2014/main" id="{618BE335-C273-0045-9426-9B11D7252766}"/>
              </a:ext>
            </a:extLst>
          </p:cNvPr>
          <p:cNvSpPr>
            <a:spLocks noChangeAspect="1"/>
          </p:cNvSpPr>
          <p:nvPr/>
        </p:nvSpPr>
        <p:spPr>
          <a:xfrm>
            <a:off x="7819113" y="5631866"/>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7" name="Oval 166">
            <a:extLst>
              <a:ext uri="{FF2B5EF4-FFF2-40B4-BE49-F238E27FC236}">
                <a16:creationId xmlns:a16="http://schemas.microsoft.com/office/drawing/2014/main" id="{B16B9560-A006-5E4B-A8FC-BBE8D4DA387F}"/>
              </a:ext>
            </a:extLst>
          </p:cNvPr>
          <p:cNvSpPr>
            <a:spLocks noChangeAspect="1"/>
          </p:cNvSpPr>
          <p:nvPr/>
        </p:nvSpPr>
        <p:spPr>
          <a:xfrm>
            <a:off x="8126536" y="5630879"/>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68" name="Oval 167">
            <a:extLst>
              <a:ext uri="{FF2B5EF4-FFF2-40B4-BE49-F238E27FC236}">
                <a16:creationId xmlns:a16="http://schemas.microsoft.com/office/drawing/2014/main" id="{7FB0A3F2-B6EE-7B49-A817-325AF8FAC259}"/>
              </a:ext>
            </a:extLst>
          </p:cNvPr>
          <p:cNvSpPr>
            <a:spLocks noChangeAspect="1"/>
          </p:cNvSpPr>
          <p:nvPr/>
        </p:nvSpPr>
        <p:spPr>
          <a:xfrm>
            <a:off x="8432001" y="5635131"/>
            <a:ext cx="182872" cy="182335"/>
          </a:xfrm>
          <a:prstGeom prst="ellipse">
            <a:avLst/>
          </a:prstGeom>
          <a:solidFill>
            <a:schemeClr val="accent6">
              <a:lumMod val="60000"/>
              <a:lumOff val="4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nvGrpSpPr>
          <p:cNvPr id="34" name="Group 33">
            <a:extLst>
              <a:ext uri="{FF2B5EF4-FFF2-40B4-BE49-F238E27FC236}">
                <a16:creationId xmlns:a16="http://schemas.microsoft.com/office/drawing/2014/main" id="{C13689A5-453B-F240-8F4D-F92C052CA898}"/>
              </a:ext>
            </a:extLst>
          </p:cNvPr>
          <p:cNvGrpSpPr/>
          <p:nvPr/>
        </p:nvGrpSpPr>
        <p:grpSpPr>
          <a:xfrm>
            <a:off x="4885039" y="5941298"/>
            <a:ext cx="3714746" cy="164691"/>
            <a:chOff x="2376860" y="5978919"/>
            <a:chExt cx="5572357" cy="247047"/>
          </a:xfrm>
        </p:grpSpPr>
        <p:sp>
          <p:nvSpPr>
            <p:cNvPr id="142" name="Rectangle 141">
              <a:extLst>
                <a:ext uri="{FF2B5EF4-FFF2-40B4-BE49-F238E27FC236}">
                  <a16:creationId xmlns:a16="http://schemas.microsoft.com/office/drawing/2014/main" id="{32826CCF-FEB8-F04C-8C70-955F05B361A0}"/>
                </a:ext>
              </a:extLst>
            </p:cNvPr>
            <p:cNvSpPr/>
            <p:nvPr/>
          </p:nvSpPr>
          <p:spPr>
            <a:xfrm>
              <a:off x="2376860" y="5990194"/>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3" name="Rectangle 142">
              <a:extLst>
                <a:ext uri="{FF2B5EF4-FFF2-40B4-BE49-F238E27FC236}">
                  <a16:creationId xmlns:a16="http://schemas.microsoft.com/office/drawing/2014/main" id="{D597009D-CE02-1345-BCCB-CF4543C90896}"/>
                </a:ext>
              </a:extLst>
            </p:cNvPr>
            <p:cNvSpPr/>
            <p:nvPr/>
          </p:nvSpPr>
          <p:spPr>
            <a:xfrm>
              <a:off x="2800687" y="5990194"/>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4" name="Rectangle 143">
              <a:extLst>
                <a:ext uri="{FF2B5EF4-FFF2-40B4-BE49-F238E27FC236}">
                  <a16:creationId xmlns:a16="http://schemas.microsoft.com/office/drawing/2014/main" id="{DED35CAE-1164-5943-838D-1D57EE03493E}"/>
                </a:ext>
              </a:extLst>
            </p:cNvPr>
            <p:cNvSpPr/>
            <p:nvPr/>
          </p:nvSpPr>
          <p:spPr>
            <a:xfrm>
              <a:off x="3261842" y="5990194"/>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5" name="Rectangle 144">
              <a:extLst>
                <a:ext uri="{FF2B5EF4-FFF2-40B4-BE49-F238E27FC236}">
                  <a16:creationId xmlns:a16="http://schemas.microsoft.com/office/drawing/2014/main" id="{E19CFA83-321A-1440-AA09-58D61AC39A69}"/>
                </a:ext>
              </a:extLst>
            </p:cNvPr>
            <p:cNvSpPr/>
            <p:nvPr/>
          </p:nvSpPr>
          <p:spPr>
            <a:xfrm>
              <a:off x="3703253" y="5996117"/>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6" name="Rectangle 145">
              <a:extLst>
                <a:ext uri="{FF2B5EF4-FFF2-40B4-BE49-F238E27FC236}">
                  <a16:creationId xmlns:a16="http://schemas.microsoft.com/office/drawing/2014/main" id="{E4EB8583-4798-BE4D-BB0B-696975114104}"/>
                </a:ext>
              </a:extLst>
            </p:cNvPr>
            <p:cNvSpPr/>
            <p:nvPr/>
          </p:nvSpPr>
          <p:spPr>
            <a:xfrm>
              <a:off x="4127080" y="5988713"/>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7" name="Rectangle 146">
              <a:extLst>
                <a:ext uri="{FF2B5EF4-FFF2-40B4-BE49-F238E27FC236}">
                  <a16:creationId xmlns:a16="http://schemas.microsoft.com/office/drawing/2014/main" id="{D8F79A83-B6EC-5543-858D-7C97825023FB}"/>
                </a:ext>
              </a:extLst>
            </p:cNvPr>
            <p:cNvSpPr/>
            <p:nvPr/>
          </p:nvSpPr>
          <p:spPr>
            <a:xfrm>
              <a:off x="4588235" y="5987232"/>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8" name="Rectangle 147">
              <a:extLst>
                <a:ext uri="{FF2B5EF4-FFF2-40B4-BE49-F238E27FC236}">
                  <a16:creationId xmlns:a16="http://schemas.microsoft.com/office/drawing/2014/main" id="{26AC63BD-E18E-9E46-9C04-3607C3FF06C5}"/>
                </a:ext>
              </a:extLst>
            </p:cNvPr>
            <p:cNvSpPr/>
            <p:nvPr/>
          </p:nvSpPr>
          <p:spPr>
            <a:xfrm>
              <a:off x="5039942" y="5981881"/>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49" name="Rectangle 148">
              <a:extLst>
                <a:ext uri="{FF2B5EF4-FFF2-40B4-BE49-F238E27FC236}">
                  <a16:creationId xmlns:a16="http://schemas.microsoft.com/office/drawing/2014/main" id="{5BDFB4B9-A52D-1245-8C2B-B3E1A5DA350C}"/>
                </a:ext>
              </a:extLst>
            </p:cNvPr>
            <p:cNvSpPr/>
            <p:nvPr/>
          </p:nvSpPr>
          <p:spPr>
            <a:xfrm>
              <a:off x="5463769" y="5981881"/>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0" name="Rectangle 149">
              <a:extLst>
                <a:ext uri="{FF2B5EF4-FFF2-40B4-BE49-F238E27FC236}">
                  <a16:creationId xmlns:a16="http://schemas.microsoft.com/office/drawing/2014/main" id="{A2965B53-D4DB-B64F-B85C-0F7D8AD2B4F9}"/>
                </a:ext>
              </a:extLst>
            </p:cNvPr>
            <p:cNvSpPr/>
            <p:nvPr/>
          </p:nvSpPr>
          <p:spPr>
            <a:xfrm>
              <a:off x="5924924" y="5981881"/>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1" name="Rectangle 150">
              <a:extLst>
                <a:ext uri="{FF2B5EF4-FFF2-40B4-BE49-F238E27FC236}">
                  <a16:creationId xmlns:a16="http://schemas.microsoft.com/office/drawing/2014/main" id="{08276712-F94F-A445-9D24-ED7C8B7EE0E0}"/>
                </a:ext>
              </a:extLst>
            </p:cNvPr>
            <p:cNvSpPr/>
            <p:nvPr/>
          </p:nvSpPr>
          <p:spPr>
            <a:xfrm>
              <a:off x="6366335" y="5987804"/>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2" name="Rectangle 151">
              <a:extLst>
                <a:ext uri="{FF2B5EF4-FFF2-40B4-BE49-F238E27FC236}">
                  <a16:creationId xmlns:a16="http://schemas.microsoft.com/office/drawing/2014/main" id="{B4FCEF21-C166-604C-9477-5BE1175C8B18}"/>
                </a:ext>
              </a:extLst>
            </p:cNvPr>
            <p:cNvSpPr/>
            <p:nvPr/>
          </p:nvSpPr>
          <p:spPr>
            <a:xfrm>
              <a:off x="6790162" y="5980400"/>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3" name="Rectangle 152">
              <a:extLst>
                <a:ext uri="{FF2B5EF4-FFF2-40B4-BE49-F238E27FC236}">
                  <a16:creationId xmlns:a16="http://schemas.microsoft.com/office/drawing/2014/main" id="{8492322E-A6B2-A746-8790-8032837FA2BD}"/>
                </a:ext>
              </a:extLst>
            </p:cNvPr>
            <p:cNvSpPr/>
            <p:nvPr/>
          </p:nvSpPr>
          <p:spPr>
            <a:xfrm>
              <a:off x="7251317" y="5978919"/>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sp>
          <p:nvSpPr>
            <p:cNvPr id="154" name="Rectangle 153">
              <a:extLst>
                <a:ext uri="{FF2B5EF4-FFF2-40B4-BE49-F238E27FC236}">
                  <a16:creationId xmlns:a16="http://schemas.microsoft.com/office/drawing/2014/main" id="{274972D5-2238-4A4B-9154-92984E4466FF}"/>
                </a:ext>
              </a:extLst>
            </p:cNvPr>
            <p:cNvSpPr/>
            <p:nvPr/>
          </p:nvSpPr>
          <p:spPr>
            <a:xfrm>
              <a:off x="7709533" y="5985297"/>
              <a:ext cx="239684" cy="22984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chemeClr val="tx1"/>
                </a:solidFill>
                <a:latin typeface="Cambria" panose="02040503050406030204" pitchFamily="18" charset="0"/>
                <a:cs typeface="Arial" panose="020B0604020202020204" pitchFamily="34" charset="0"/>
              </a:endParaRPr>
            </a:p>
          </p:txBody>
        </p:sp>
      </p:grpSp>
      <p:grpSp>
        <p:nvGrpSpPr>
          <p:cNvPr id="35" name="Group 34">
            <a:extLst>
              <a:ext uri="{FF2B5EF4-FFF2-40B4-BE49-F238E27FC236}">
                <a16:creationId xmlns:a16="http://schemas.microsoft.com/office/drawing/2014/main" id="{33D0D035-F970-0947-8815-42D8AD228DFE}"/>
              </a:ext>
            </a:extLst>
          </p:cNvPr>
          <p:cNvGrpSpPr/>
          <p:nvPr/>
        </p:nvGrpSpPr>
        <p:grpSpPr>
          <a:xfrm>
            <a:off x="4871756" y="2719959"/>
            <a:ext cx="3737836" cy="193800"/>
            <a:chOff x="2699837" y="1146705"/>
            <a:chExt cx="5606993" cy="290713"/>
          </a:xfrm>
        </p:grpSpPr>
        <p:sp>
          <p:nvSpPr>
            <p:cNvPr id="128" name="Oval 127">
              <a:extLst>
                <a:ext uri="{FF2B5EF4-FFF2-40B4-BE49-F238E27FC236}">
                  <a16:creationId xmlns:a16="http://schemas.microsoft.com/office/drawing/2014/main" id="{537EB48E-350B-5B4B-98ED-F73FE36919E5}"/>
                </a:ext>
              </a:extLst>
            </p:cNvPr>
            <p:cNvSpPr>
              <a:spLocks noChangeAspect="1"/>
            </p:cNvSpPr>
            <p:nvPr/>
          </p:nvSpPr>
          <p:spPr>
            <a:xfrm>
              <a:off x="2699837" y="11579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9" name="Oval 128">
              <a:extLst>
                <a:ext uri="{FF2B5EF4-FFF2-40B4-BE49-F238E27FC236}">
                  <a16:creationId xmlns:a16="http://schemas.microsoft.com/office/drawing/2014/main" id="{6E08276F-61CF-294E-80C5-CF527F62364B}"/>
                </a:ext>
              </a:extLst>
            </p:cNvPr>
            <p:cNvSpPr>
              <a:spLocks noChangeAspect="1"/>
            </p:cNvSpPr>
            <p:nvPr/>
          </p:nvSpPr>
          <p:spPr>
            <a:xfrm>
              <a:off x="3123664" y="11579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0" name="Oval 129">
              <a:extLst>
                <a:ext uri="{FF2B5EF4-FFF2-40B4-BE49-F238E27FC236}">
                  <a16:creationId xmlns:a16="http://schemas.microsoft.com/office/drawing/2014/main" id="{4C062CD0-BB4B-1442-B95D-593EA576C790}"/>
                </a:ext>
              </a:extLst>
            </p:cNvPr>
            <p:cNvSpPr>
              <a:spLocks noChangeAspect="1"/>
            </p:cNvSpPr>
            <p:nvPr/>
          </p:nvSpPr>
          <p:spPr>
            <a:xfrm>
              <a:off x="3584819" y="11579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1" name="Oval 130">
              <a:extLst>
                <a:ext uri="{FF2B5EF4-FFF2-40B4-BE49-F238E27FC236}">
                  <a16:creationId xmlns:a16="http://schemas.microsoft.com/office/drawing/2014/main" id="{58C3232B-2CAD-9842-ABED-04383811C608}"/>
                </a:ext>
              </a:extLst>
            </p:cNvPr>
            <p:cNvSpPr>
              <a:spLocks noChangeAspect="1"/>
            </p:cNvSpPr>
            <p:nvPr/>
          </p:nvSpPr>
          <p:spPr>
            <a:xfrm>
              <a:off x="4026230" y="116390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2" name="Oval 131">
              <a:extLst>
                <a:ext uri="{FF2B5EF4-FFF2-40B4-BE49-F238E27FC236}">
                  <a16:creationId xmlns:a16="http://schemas.microsoft.com/office/drawing/2014/main" id="{DCBC53B1-00B8-0640-B04D-ECE795DAA5DF}"/>
                </a:ext>
              </a:extLst>
            </p:cNvPr>
            <p:cNvSpPr>
              <a:spLocks noChangeAspect="1"/>
            </p:cNvSpPr>
            <p:nvPr/>
          </p:nvSpPr>
          <p:spPr>
            <a:xfrm>
              <a:off x="4450057" y="115649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3" name="Oval 132">
              <a:extLst>
                <a:ext uri="{FF2B5EF4-FFF2-40B4-BE49-F238E27FC236}">
                  <a16:creationId xmlns:a16="http://schemas.microsoft.com/office/drawing/2014/main" id="{6E5F084E-6BF7-0A4D-A890-EEE4CF3CCDC3}"/>
                </a:ext>
              </a:extLst>
            </p:cNvPr>
            <p:cNvSpPr>
              <a:spLocks noChangeAspect="1"/>
            </p:cNvSpPr>
            <p:nvPr/>
          </p:nvSpPr>
          <p:spPr>
            <a:xfrm>
              <a:off x="4911212" y="11550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4" name="Oval 133">
              <a:extLst>
                <a:ext uri="{FF2B5EF4-FFF2-40B4-BE49-F238E27FC236}">
                  <a16:creationId xmlns:a16="http://schemas.microsoft.com/office/drawing/2014/main" id="{C7E108C1-D951-074C-9611-DE619E4CDCB8}"/>
                </a:ext>
              </a:extLst>
            </p:cNvPr>
            <p:cNvSpPr>
              <a:spLocks noChangeAspect="1"/>
            </p:cNvSpPr>
            <p:nvPr/>
          </p:nvSpPr>
          <p:spPr>
            <a:xfrm>
              <a:off x="5362919" y="114966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5" name="Oval 134">
              <a:extLst>
                <a:ext uri="{FF2B5EF4-FFF2-40B4-BE49-F238E27FC236}">
                  <a16:creationId xmlns:a16="http://schemas.microsoft.com/office/drawing/2014/main" id="{E208B4E0-17C9-2E4A-85D8-97E0B2F0A033}"/>
                </a:ext>
              </a:extLst>
            </p:cNvPr>
            <p:cNvSpPr>
              <a:spLocks noChangeAspect="1"/>
            </p:cNvSpPr>
            <p:nvPr/>
          </p:nvSpPr>
          <p:spPr>
            <a:xfrm>
              <a:off x="5786746" y="114966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6" name="Oval 135">
              <a:extLst>
                <a:ext uri="{FF2B5EF4-FFF2-40B4-BE49-F238E27FC236}">
                  <a16:creationId xmlns:a16="http://schemas.microsoft.com/office/drawing/2014/main" id="{9AECADE9-E7E5-F245-B8D1-477DDCB04D4F}"/>
                </a:ext>
              </a:extLst>
            </p:cNvPr>
            <p:cNvSpPr>
              <a:spLocks noChangeAspect="1"/>
            </p:cNvSpPr>
            <p:nvPr/>
          </p:nvSpPr>
          <p:spPr>
            <a:xfrm>
              <a:off x="6247901" y="114966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7" name="Oval 136">
              <a:extLst>
                <a:ext uri="{FF2B5EF4-FFF2-40B4-BE49-F238E27FC236}">
                  <a16:creationId xmlns:a16="http://schemas.microsoft.com/office/drawing/2014/main" id="{0EBED84E-02AA-7C4A-8975-43A024A0531A}"/>
                </a:ext>
              </a:extLst>
            </p:cNvPr>
            <p:cNvSpPr>
              <a:spLocks noChangeAspect="1"/>
            </p:cNvSpPr>
            <p:nvPr/>
          </p:nvSpPr>
          <p:spPr>
            <a:xfrm>
              <a:off x="6689312" y="115559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8" name="Oval 137">
              <a:extLst>
                <a:ext uri="{FF2B5EF4-FFF2-40B4-BE49-F238E27FC236}">
                  <a16:creationId xmlns:a16="http://schemas.microsoft.com/office/drawing/2014/main" id="{A680F75D-EBD2-5448-954C-B4ABE45BF51F}"/>
                </a:ext>
              </a:extLst>
            </p:cNvPr>
            <p:cNvSpPr>
              <a:spLocks noChangeAspect="1"/>
            </p:cNvSpPr>
            <p:nvPr/>
          </p:nvSpPr>
          <p:spPr>
            <a:xfrm>
              <a:off x="7113139" y="114818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39" name="Oval 138">
              <a:extLst>
                <a:ext uri="{FF2B5EF4-FFF2-40B4-BE49-F238E27FC236}">
                  <a16:creationId xmlns:a16="http://schemas.microsoft.com/office/drawing/2014/main" id="{F70CEEF9-0F5C-7643-8F80-7F384257663F}"/>
                </a:ext>
              </a:extLst>
            </p:cNvPr>
            <p:cNvSpPr>
              <a:spLocks noChangeAspect="1"/>
            </p:cNvSpPr>
            <p:nvPr/>
          </p:nvSpPr>
          <p:spPr>
            <a:xfrm>
              <a:off x="7574294" y="11467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40" name="Oval 139">
              <a:extLst>
                <a:ext uri="{FF2B5EF4-FFF2-40B4-BE49-F238E27FC236}">
                  <a16:creationId xmlns:a16="http://schemas.microsoft.com/office/drawing/2014/main" id="{616BE270-1032-4F42-A015-CAA9669CC69C}"/>
                </a:ext>
              </a:extLst>
            </p:cNvPr>
            <p:cNvSpPr>
              <a:spLocks noChangeAspect="1"/>
            </p:cNvSpPr>
            <p:nvPr/>
          </p:nvSpPr>
          <p:spPr>
            <a:xfrm>
              <a:off x="8032510" y="115308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6" name="Group 35">
            <a:extLst>
              <a:ext uri="{FF2B5EF4-FFF2-40B4-BE49-F238E27FC236}">
                <a16:creationId xmlns:a16="http://schemas.microsoft.com/office/drawing/2014/main" id="{DBE982A2-C88F-8D40-8106-FCF37A987394}"/>
              </a:ext>
            </a:extLst>
          </p:cNvPr>
          <p:cNvGrpSpPr/>
          <p:nvPr/>
        </p:nvGrpSpPr>
        <p:grpSpPr>
          <a:xfrm>
            <a:off x="4873640" y="3001773"/>
            <a:ext cx="3737836" cy="193800"/>
            <a:chOff x="2702664" y="1569443"/>
            <a:chExt cx="5606993" cy="290713"/>
          </a:xfrm>
        </p:grpSpPr>
        <p:sp>
          <p:nvSpPr>
            <p:cNvPr id="114" name="Oval 113">
              <a:extLst>
                <a:ext uri="{FF2B5EF4-FFF2-40B4-BE49-F238E27FC236}">
                  <a16:creationId xmlns:a16="http://schemas.microsoft.com/office/drawing/2014/main" id="{FC6DFA38-E340-9F44-81D5-B7CD9C30530B}"/>
                </a:ext>
              </a:extLst>
            </p:cNvPr>
            <p:cNvSpPr>
              <a:spLocks noChangeAspect="1"/>
            </p:cNvSpPr>
            <p:nvPr/>
          </p:nvSpPr>
          <p:spPr>
            <a:xfrm>
              <a:off x="2702664" y="15807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5" name="Oval 114">
              <a:extLst>
                <a:ext uri="{FF2B5EF4-FFF2-40B4-BE49-F238E27FC236}">
                  <a16:creationId xmlns:a16="http://schemas.microsoft.com/office/drawing/2014/main" id="{09231B05-3EBA-B949-BCC5-C52A07EAC6C4}"/>
                </a:ext>
              </a:extLst>
            </p:cNvPr>
            <p:cNvSpPr>
              <a:spLocks noChangeAspect="1"/>
            </p:cNvSpPr>
            <p:nvPr/>
          </p:nvSpPr>
          <p:spPr>
            <a:xfrm>
              <a:off x="3126491" y="15807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6" name="Oval 115">
              <a:extLst>
                <a:ext uri="{FF2B5EF4-FFF2-40B4-BE49-F238E27FC236}">
                  <a16:creationId xmlns:a16="http://schemas.microsoft.com/office/drawing/2014/main" id="{E642D4DE-9529-4542-99BE-2B339F1261D3}"/>
                </a:ext>
              </a:extLst>
            </p:cNvPr>
            <p:cNvSpPr>
              <a:spLocks noChangeAspect="1"/>
            </p:cNvSpPr>
            <p:nvPr/>
          </p:nvSpPr>
          <p:spPr>
            <a:xfrm>
              <a:off x="3587646" y="158071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7" name="Oval 116">
              <a:extLst>
                <a:ext uri="{FF2B5EF4-FFF2-40B4-BE49-F238E27FC236}">
                  <a16:creationId xmlns:a16="http://schemas.microsoft.com/office/drawing/2014/main" id="{333B784A-0B27-EE41-820F-9BC9AA7F0D7B}"/>
                </a:ext>
              </a:extLst>
            </p:cNvPr>
            <p:cNvSpPr>
              <a:spLocks noChangeAspect="1"/>
            </p:cNvSpPr>
            <p:nvPr/>
          </p:nvSpPr>
          <p:spPr>
            <a:xfrm>
              <a:off x="4029057" y="158664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8" name="Oval 117">
              <a:extLst>
                <a:ext uri="{FF2B5EF4-FFF2-40B4-BE49-F238E27FC236}">
                  <a16:creationId xmlns:a16="http://schemas.microsoft.com/office/drawing/2014/main" id="{EED8A416-6D4F-A34E-8746-236FF7C1FDF3}"/>
                </a:ext>
              </a:extLst>
            </p:cNvPr>
            <p:cNvSpPr>
              <a:spLocks noChangeAspect="1"/>
            </p:cNvSpPr>
            <p:nvPr/>
          </p:nvSpPr>
          <p:spPr>
            <a:xfrm>
              <a:off x="4452884" y="157923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9" name="Oval 118">
              <a:extLst>
                <a:ext uri="{FF2B5EF4-FFF2-40B4-BE49-F238E27FC236}">
                  <a16:creationId xmlns:a16="http://schemas.microsoft.com/office/drawing/2014/main" id="{72E671BE-BB79-9747-B46E-DCC533FA5B12}"/>
                </a:ext>
              </a:extLst>
            </p:cNvPr>
            <p:cNvSpPr>
              <a:spLocks noChangeAspect="1"/>
            </p:cNvSpPr>
            <p:nvPr/>
          </p:nvSpPr>
          <p:spPr>
            <a:xfrm>
              <a:off x="4914039" y="157775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0" name="Oval 119">
              <a:extLst>
                <a:ext uri="{FF2B5EF4-FFF2-40B4-BE49-F238E27FC236}">
                  <a16:creationId xmlns:a16="http://schemas.microsoft.com/office/drawing/2014/main" id="{9DC1FE01-12B7-3E42-BF4E-5824ADDDB37B}"/>
                </a:ext>
              </a:extLst>
            </p:cNvPr>
            <p:cNvSpPr>
              <a:spLocks noChangeAspect="1"/>
            </p:cNvSpPr>
            <p:nvPr/>
          </p:nvSpPr>
          <p:spPr>
            <a:xfrm>
              <a:off x="5365746" y="15724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1" name="Oval 120">
              <a:extLst>
                <a:ext uri="{FF2B5EF4-FFF2-40B4-BE49-F238E27FC236}">
                  <a16:creationId xmlns:a16="http://schemas.microsoft.com/office/drawing/2014/main" id="{FCD4C6DF-E0C8-5F4A-A6FA-EE9F9FC3D0DD}"/>
                </a:ext>
              </a:extLst>
            </p:cNvPr>
            <p:cNvSpPr>
              <a:spLocks noChangeAspect="1"/>
            </p:cNvSpPr>
            <p:nvPr/>
          </p:nvSpPr>
          <p:spPr>
            <a:xfrm>
              <a:off x="5789573" y="15724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2" name="Oval 121">
              <a:extLst>
                <a:ext uri="{FF2B5EF4-FFF2-40B4-BE49-F238E27FC236}">
                  <a16:creationId xmlns:a16="http://schemas.microsoft.com/office/drawing/2014/main" id="{16916513-3E64-7D42-86C3-2051FA80E1E8}"/>
                </a:ext>
              </a:extLst>
            </p:cNvPr>
            <p:cNvSpPr>
              <a:spLocks noChangeAspect="1"/>
            </p:cNvSpPr>
            <p:nvPr/>
          </p:nvSpPr>
          <p:spPr>
            <a:xfrm>
              <a:off x="6250728" y="157240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3" name="Oval 122">
              <a:extLst>
                <a:ext uri="{FF2B5EF4-FFF2-40B4-BE49-F238E27FC236}">
                  <a16:creationId xmlns:a16="http://schemas.microsoft.com/office/drawing/2014/main" id="{EAE5DB02-0DA9-F546-8EE8-7668F8F937D2}"/>
                </a:ext>
              </a:extLst>
            </p:cNvPr>
            <p:cNvSpPr>
              <a:spLocks noChangeAspect="1"/>
            </p:cNvSpPr>
            <p:nvPr/>
          </p:nvSpPr>
          <p:spPr>
            <a:xfrm>
              <a:off x="6692139" y="157832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4" name="Oval 123">
              <a:extLst>
                <a:ext uri="{FF2B5EF4-FFF2-40B4-BE49-F238E27FC236}">
                  <a16:creationId xmlns:a16="http://schemas.microsoft.com/office/drawing/2014/main" id="{C7184D35-94A9-9B49-840D-929458CE47CE}"/>
                </a:ext>
              </a:extLst>
            </p:cNvPr>
            <p:cNvSpPr>
              <a:spLocks noChangeAspect="1"/>
            </p:cNvSpPr>
            <p:nvPr/>
          </p:nvSpPr>
          <p:spPr>
            <a:xfrm>
              <a:off x="7115966" y="157092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5" name="Oval 124">
              <a:extLst>
                <a:ext uri="{FF2B5EF4-FFF2-40B4-BE49-F238E27FC236}">
                  <a16:creationId xmlns:a16="http://schemas.microsoft.com/office/drawing/2014/main" id="{057ADC3D-99B1-4A4F-BFE9-51C2C7C1BAB2}"/>
                </a:ext>
              </a:extLst>
            </p:cNvPr>
            <p:cNvSpPr>
              <a:spLocks noChangeAspect="1"/>
            </p:cNvSpPr>
            <p:nvPr/>
          </p:nvSpPr>
          <p:spPr>
            <a:xfrm>
              <a:off x="7577121" y="156944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26" name="Oval 125">
              <a:extLst>
                <a:ext uri="{FF2B5EF4-FFF2-40B4-BE49-F238E27FC236}">
                  <a16:creationId xmlns:a16="http://schemas.microsoft.com/office/drawing/2014/main" id="{41E38B79-AFAE-7A40-9527-7EE3A608564A}"/>
                </a:ext>
              </a:extLst>
            </p:cNvPr>
            <p:cNvSpPr>
              <a:spLocks noChangeAspect="1"/>
            </p:cNvSpPr>
            <p:nvPr/>
          </p:nvSpPr>
          <p:spPr>
            <a:xfrm>
              <a:off x="8035337" y="157582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7" name="Group 36">
            <a:extLst>
              <a:ext uri="{FF2B5EF4-FFF2-40B4-BE49-F238E27FC236}">
                <a16:creationId xmlns:a16="http://schemas.microsoft.com/office/drawing/2014/main" id="{A9BCD78C-253D-6848-9B45-0D13E8B4F009}"/>
              </a:ext>
            </a:extLst>
          </p:cNvPr>
          <p:cNvGrpSpPr/>
          <p:nvPr/>
        </p:nvGrpSpPr>
        <p:grpSpPr>
          <a:xfrm>
            <a:off x="4875041" y="3295464"/>
            <a:ext cx="3737836" cy="193800"/>
            <a:chOff x="2704765" y="2009999"/>
            <a:chExt cx="5606993" cy="290713"/>
          </a:xfrm>
        </p:grpSpPr>
        <p:sp>
          <p:nvSpPr>
            <p:cNvPr id="100" name="Oval 99">
              <a:extLst>
                <a:ext uri="{FF2B5EF4-FFF2-40B4-BE49-F238E27FC236}">
                  <a16:creationId xmlns:a16="http://schemas.microsoft.com/office/drawing/2014/main" id="{DE423C45-7017-DF4F-9BF0-5AD0531782F7}"/>
                </a:ext>
              </a:extLst>
            </p:cNvPr>
            <p:cNvSpPr>
              <a:spLocks noChangeAspect="1"/>
            </p:cNvSpPr>
            <p:nvPr/>
          </p:nvSpPr>
          <p:spPr>
            <a:xfrm>
              <a:off x="2704765" y="202127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1" name="Oval 100">
              <a:extLst>
                <a:ext uri="{FF2B5EF4-FFF2-40B4-BE49-F238E27FC236}">
                  <a16:creationId xmlns:a16="http://schemas.microsoft.com/office/drawing/2014/main" id="{427A34CA-B5C8-FA4D-9BAA-F3899B0F4E3E}"/>
                </a:ext>
              </a:extLst>
            </p:cNvPr>
            <p:cNvSpPr>
              <a:spLocks noChangeAspect="1"/>
            </p:cNvSpPr>
            <p:nvPr/>
          </p:nvSpPr>
          <p:spPr>
            <a:xfrm>
              <a:off x="3128592" y="202127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2" name="Oval 101">
              <a:extLst>
                <a:ext uri="{FF2B5EF4-FFF2-40B4-BE49-F238E27FC236}">
                  <a16:creationId xmlns:a16="http://schemas.microsoft.com/office/drawing/2014/main" id="{6652DCB8-C0D1-374F-BB16-78FAD096723D}"/>
                </a:ext>
              </a:extLst>
            </p:cNvPr>
            <p:cNvSpPr>
              <a:spLocks noChangeAspect="1"/>
            </p:cNvSpPr>
            <p:nvPr/>
          </p:nvSpPr>
          <p:spPr>
            <a:xfrm>
              <a:off x="3589747" y="202127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3" name="Oval 102">
              <a:extLst>
                <a:ext uri="{FF2B5EF4-FFF2-40B4-BE49-F238E27FC236}">
                  <a16:creationId xmlns:a16="http://schemas.microsoft.com/office/drawing/2014/main" id="{551DC074-D3D5-3740-984D-5DD80BD0955B}"/>
                </a:ext>
              </a:extLst>
            </p:cNvPr>
            <p:cNvSpPr>
              <a:spLocks noChangeAspect="1"/>
            </p:cNvSpPr>
            <p:nvPr/>
          </p:nvSpPr>
          <p:spPr>
            <a:xfrm>
              <a:off x="4031158" y="202719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4" name="Oval 103">
              <a:extLst>
                <a:ext uri="{FF2B5EF4-FFF2-40B4-BE49-F238E27FC236}">
                  <a16:creationId xmlns:a16="http://schemas.microsoft.com/office/drawing/2014/main" id="{0C88FF5E-799C-E94A-A109-DBDFB87D6ACA}"/>
                </a:ext>
              </a:extLst>
            </p:cNvPr>
            <p:cNvSpPr>
              <a:spLocks noChangeAspect="1"/>
            </p:cNvSpPr>
            <p:nvPr/>
          </p:nvSpPr>
          <p:spPr>
            <a:xfrm>
              <a:off x="4454985" y="201979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5" name="Oval 104">
              <a:extLst>
                <a:ext uri="{FF2B5EF4-FFF2-40B4-BE49-F238E27FC236}">
                  <a16:creationId xmlns:a16="http://schemas.microsoft.com/office/drawing/2014/main" id="{952DBA37-54CA-5E4E-9C6B-3713A3BAB4E9}"/>
                </a:ext>
              </a:extLst>
            </p:cNvPr>
            <p:cNvSpPr>
              <a:spLocks noChangeAspect="1"/>
            </p:cNvSpPr>
            <p:nvPr/>
          </p:nvSpPr>
          <p:spPr>
            <a:xfrm>
              <a:off x="4916140" y="201831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6" name="Oval 105">
              <a:extLst>
                <a:ext uri="{FF2B5EF4-FFF2-40B4-BE49-F238E27FC236}">
                  <a16:creationId xmlns:a16="http://schemas.microsoft.com/office/drawing/2014/main" id="{9E4F3E6D-B2A6-D94A-A3D3-34557664D0DA}"/>
                </a:ext>
              </a:extLst>
            </p:cNvPr>
            <p:cNvSpPr>
              <a:spLocks noChangeAspect="1"/>
            </p:cNvSpPr>
            <p:nvPr/>
          </p:nvSpPr>
          <p:spPr>
            <a:xfrm>
              <a:off x="5367847" y="201296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7" name="Oval 106">
              <a:extLst>
                <a:ext uri="{FF2B5EF4-FFF2-40B4-BE49-F238E27FC236}">
                  <a16:creationId xmlns:a16="http://schemas.microsoft.com/office/drawing/2014/main" id="{5053D262-BC76-0F41-8332-5D491BDAE38A}"/>
                </a:ext>
              </a:extLst>
            </p:cNvPr>
            <p:cNvSpPr>
              <a:spLocks noChangeAspect="1"/>
            </p:cNvSpPr>
            <p:nvPr/>
          </p:nvSpPr>
          <p:spPr>
            <a:xfrm>
              <a:off x="5791674" y="201296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8" name="Oval 107">
              <a:extLst>
                <a:ext uri="{FF2B5EF4-FFF2-40B4-BE49-F238E27FC236}">
                  <a16:creationId xmlns:a16="http://schemas.microsoft.com/office/drawing/2014/main" id="{8AF57D30-8AED-B143-B3F2-8462B28F3C15}"/>
                </a:ext>
              </a:extLst>
            </p:cNvPr>
            <p:cNvSpPr>
              <a:spLocks noChangeAspect="1"/>
            </p:cNvSpPr>
            <p:nvPr/>
          </p:nvSpPr>
          <p:spPr>
            <a:xfrm>
              <a:off x="6252829" y="201296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09" name="Oval 108">
              <a:extLst>
                <a:ext uri="{FF2B5EF4-FFF2-40B4-BE49-F238E27FC236}">
                  <a16:creationId xmlns:a16="http://schemas.microsoft.com/office/drawing/2014/main" id="{A7E08406-9D9E-5245-B47B-EC9209673682}"/>
                </a:ext>
              </a:extLst>
            </p:cNvPr>
            <p:cNvSpPr>
              <a:spLocks noChangeAspect="1"/>
            </p:cNvSpPr>
            <p:nvPr/>
          </p:nvSpPr>
          <p:spPr>
            <a:xfrm>
              <a:off x="6694240" y="201888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0" name="Oval 109">
              <a:extLst>
                <a:ext uri="{FF2B5EF4-FFF2-40B4-BE49-F238E27FC236}">
                  <a16:creationId xmlns:a16="http://schemas.microsoft.com/office/drawing/2014/main" id="{47E7B098-E7A6-564B-AEE4-596404D984CB}"/>
                </a:ext>
              </a:extLst>
            </p:cNvPr>
            <p:cNvSpPr>
              <a:spLocks noChangeAspect="1"/>
            </p:cNvSpPr>
            <p:nvPr/>
          </p:nvSpPr>
          <p:spPr>
            <a:xfrm>
              <a:off x="7118067" y="201148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1" name="Oval 110">
              <a:extLst>
                <a:ext uri="{FF2B5EF4-FFF2-40B4-BE49-F238E27FC236}">
                  <a16:creationId xmlns:a16="http://schemas.microsoft.com/office/drawing/2014/main" id="{EC061686-CCD2-0446-A16F-46289F439C65}"/>
                </a:ext>
              </a:extLst>
            </p:cNvPr>
            <p:cNvSpPr>
              <a:spLocks noChangeAspect="1"/>
            </p:cNvSpPr>
            <p:nvPr/>
          </p:nvSpPr>
          <p:spPr>
            <a:xfrm>
              <a:off x="7579222" y="200999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112" name="Oval 111">
              <a:extLst>
                <a:ext uri="{FF2B5EF4-FFF2-40B4-BE49-F238E27FC236}">
                  <a16:creationId xmlns:a16="http://schemas.microsoft.com/office/drawing/2014/main" id="{2BFCF00F-9DA9-0445-8827-3C6306E24880}"/>
                </a:ext>
              </a:extLst>
            </p:cNvPr>
            <p:cNvSpPr>
              <a:spLocks noChangeAspect="1"/>
            </p:cNvSpPr>
            <p:nvPr/>
          </p:nvSpPr>
          <p:spPr>
            <a:xfrm>
              <a:off x="8037438" y="2016377"/>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8" name="Group 37">
            <a:extLst>
              <a:ext uri="{FF2B5EF4-FFF2-40B4-BE49-F238E27FC236}">
                <a16:creationId xmlns:a16="http://schemas.microsoft.com/office/drawing/2014/main" id="{8B38B7E6-ECE6-9741-BEEA-FD3B52CD6CB6}"/>
              </a:ext>
            </a:extLst>
          </p:cNvPr>
          <p:cNvGrpSpPr/>
          <p:nvPr/>
        </p:nvGrpSpPr>
        <p:grpSpPr>
          <a:xfrm>
            <a:off x="4875742" y="4161120"/>
            <a:ext cx="3737836" cy="193800"/>
            <a:chOff x="2705817" y="3308538"/>
            <a:chExt cx="5606993" cy="290713"/>
          </a:xfrm>
        </p:grpSpPr>
        <p:sp>
          <p:nvSpPr>
            <p:cNvPr id="86" name="Oval 85">
              <a:extLst>
                <a:ext uri="{FF2B5EF4-FFF2-40B4-BE49-F238E27FC236}">
                  <a16:creationId xmlns:a16="http://schemas.microsoft.com/office/drawing/2014/main" id="{FBD0EF0A-9374-064F-A9E4-D9F73EC721CA}"/>
                </a:ext>
              </a:extLst>
            </p:cNvPr>
            <p:cNvSpPr>
              <a:spLocks noChangeAspect="1"/>
            </p:cNvSpPr>
            <p:nvPr/>
          </p:nvSpPr>
          <p:spPr>
            <a:xfrm>
              <a:off x="2705817" y="331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87" name="Oval 86">
              <a:extLst>
                <a:ext uri="{FF2B5EF4-FFF2-40B4-BE49-F238E27FC236}">
                  <a16:creationId xmlns:a16="http://schemas.microsoft.com/office/drawing/2014/main" id="{FBCD747A-7D94-4140-93CB-C5C204079E22}"/>
                </a:ext>
              </a:extLst>
            </p:cNvPr>
            <p:cNvSpPr>
              <a:spLocks noChangeAspect="1"/>
            </p:cNvSpPr>
            <p:nvPr/>
          </p:nvSpPr>
          <p:spPr>
            <a:xfrm>
              <a:off x="3129644" y="331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88" name="Oval 87">
              <a:extLst>
                <a:ext uri="{FF2B5EF4-FFF2-40B4-BE49-F238E27FC236}">
                  <a16:creationId xmlns:a16="http://schemas.microsoft.com/office/drawing/2014/main" id="{1C058AD1-34EC-7F4A-8883-71A594C4D434}"/>
                </a:ext>
              </a:extLst>
            </p:cNvPr>
            <p:cNvSpPr>
              <a:spLocks noChangeAspect="1"/>
            </p:cNvSpPr>
            <p:nvPr/>
          </p:nvSpPr>
          <p:spPr>
            <a:xfrm>
              <a:off x="3590799" y="33198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89" name="Oval 88">
              <a:extLst>
                <a:ext uri="{FF2B5EF4-FFF2-40B4-BE49-F238E27FC236}">
                  <a16:creationId xmlns:a16="http://schemas.microsoft.com/office/drawing/2014/main" id="{FBC916AD-63FB-2449-922B-40964D46D9A4}"/>
                </a:ext>
              </a:extLst>
            </p:cNvPr>
            <p:cNvSpPr>
              <a:spLocks noChangeAspect="1"/>
            </p:cNvSpPr>
            <p:nvPr/>
          </p:nvSpPr>
          <p:spPr>
            <a:xfrm>
              <a:off x="4032210" y="332573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0" name="Oval 89">
              <a:extLst>
                <a:ext uri="{FF2B5EF4-FFF2-40B4-BE49-F238E27FC236}">
                  <a16:creationId xmlns:a16="http://schemas.microsoft.com/office/drawing/2014/main" id="{7844C46A-C1D3-5A4A-8EB7-145D65DF804A}"/>
                </a:ext>
              </a:extLst>
            </p:cNvPr>
            <p:cNvSpPr>
              <a:spLocks noChangeAspect="1"/>
            </p:cNvSpPr>
            <p:nvPr/>
          </p:nvSpPr>
          <p:spPr>
            <a:xfrm>
              <a:off x="4456037" y="331833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1" name="Oval 90">
              <a:extLst>
                <a:ext uri="{FF2B5EF4-FFF2-40B4-BE49-F238E27FC236}">
                  <a16:creationId xmlns:a16="http://schemas.microsoft.com/office/drawing/2014/main" id="{A9CB9EC4-2DE7-C449-B528-E5073F765227}"/>
                </a:ext>
              </a:extLst>
            </p:cNvPr>
            <p:cNvSpPr>
              <a:spLocks noChangeAspect="1"/>
            </p:cNvSpPr>
            <p:nvPr/>
          </p:nvSpPr>
          <p:spPr>
            <a:xfrm>
              <a:off x="4917192" y="331685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2" name="Oval 91">
              <a:extLst>
                <a:ext uri="{FF2B5EF4-FFF2-40B4-BE49-F238E27FC236}">
                  <a16:creationId xmlns:a16="http://schemas.microsoft.com/office/drawing/2014/main" id="{5DC34C65-35DE-F84F-8233-0A956099AD89}"/>
                </a:ext>
              </a:extLst>
            </p:cNvPr>
            <p:cNvSpPr>
              <a:spLocks noChangeAspect="1"/>
            </p:cNvSpPr>
            <p:nvPr/>
          </p:nvSpPr>
          <p:spPr>
            <a:xfrm>
              <a:off x="5368899" y="33115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3" name="Oval 92">
              <a:extLst>
                <a:ext uri="{FF2B5EF4-FFF2-40B4-BE49-F238E27FC236}">
                  <a16:creationId xmlns:a16="http://schemas.microsoft.com/office/drawing/2014/main" id="{04EF4CBE-8A77-924E-B4D4-25333F3A2465}"/>
                </a:ext>
              </a:extLst>
            </p:cNvPr>
            <p:cNvSpPr>
              <a:spLocks noChangeAspect="1"/>
            </p:cNvSpPr>
            <p:nvPr/>
          </p:nvSpPr>
          <p:spPr>
            <a:xfrm>
              <a:off x="5792726" y="33115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4" name="Oval 93">
              <a:extLst>
                <a:ext uri="{FF2B5EF4-FFF2-40B4-BE49-F238E27FC236}">
                  <a16:creationId xmlns:a16="http://schemas.microsoft.com/office/drawing/2014/main" id="{38C5FF3B-A849-FA4C-94CE-964CFEA84EC9}"/>
                </a:ext>
              </a:extLst>
            </p:cNvPr>
            <p:cNvSpPr>
              <a:spLocks noChangeAspect="1"/>
            </p:cNvSpPr>
            <p:nvPr/>
          </p:nvSpPr>
          <p:spPr>
            <a:xfrm>
              <a:off x="6253881" y="33115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5" name="Oval 94">
              <a:extLst>
                <a:ext uri="{FF2B5EF4-FFF2-40B4-BE49-F238E27FC236}">
                  <a16:creationId xmlns:a16="http://schemas.microsoft.com/office/drawing/2014/main" id="{5815D318-4FF4-D545-B913-0952783E95A4}"/>
                </a:ext>
              </a:extLst>
            </p:cNvPr>
            <p:cNvSpPr>
              <a:spLocks noChangeAspect="1"/>
            </p:cNvSpPr>
            <p:nvPr/>
          </p:nvSpPr>
          <p:spPr>
            <a:xfrm>
              <a:off x="6695292" y="331742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6" name="Oval 95">
              <a:extLst>
                <a:ext uri="{FF2B5EF4-FFF2-40B4-BE49-F238E27FC236}">
                  <a16:creationId xmlns:a16="http://schemas.microsoft.com/office/drawing/2014/main" id="{00DD5E5D-0762-BE44-A5DC-A113D0BB86A6}"/>
                </a:ext>
              </a:extLst>
            </p:cNvPr>
            <p:cNvSpPr>
              <a:spLocks noChangeAspect="1"/>
            </p:cNvSpPr>
            <p:nvPr/>
          </p:nvSpPr>
          <p:spPr>
            <a:xfrm>
              <a:off x="7119119" y="331001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7" name="Oval 96">
              <a:extLst>
                <a:ext uri="{FF2B5EF4-FFF2-40B4-BE49-F238E27FC236}">
                  <a16:creationId xmlns:a16="http://schemas.microsoft.com/office/drawing/2014/main" id="{7B213E14-8D6F-9B4D-A74D-8FD9EC258D2E}"/>
                </a:ext>
              </a:extLst>
            </p:cNvPr>
            <p:cNvSpPr>
              <a:spLocks noChangeAspect="1"/>
            </p:cNvSpPr>
            <p:nvPr/>
          </p:nvSpPr>
          <p:spPr>
            <a:xfrm>
              <a:off x="7580274" y="330853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98" name="Oval 97">
              <a:extLst>
                <a:ext uri="{FF2B5EF4-FFF2-40B4-BE49-F238E27FC236}">
                  <a16:creationId xmlns:a16="http://schemas.microsoft.com/office/drawing/2014/main" id="{DC0FD10C-55E7-EC40-8EA9-744764501205}"/>
                </a:ext>
              </a:extLst>
            </p:cNvPr>
            <p:cNvSpPr>
              <a:spLocks noChangeAspect="1"/>
            </p:cNvSpPr>
            <p:nvPr/>
          </p:nvSpPr>
          <p:spPr>
            <a:xfrm>
              <a:off x="8038490" y="331491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39" name="Group 38">
            <a:extLst>
              <a:ext uri="{FF2B5EF4-FFF2-40B4-BE49-F238E27FC236}">
                <a16:creationId xmlns:a16="http://schemas.microsoft.com/office/drawing/2014/main" id="{99342FAD-2BFE-0842-B403-C19EFD6F8AF4}"/>
              </a:ext>
            </a:extLst>
          </p:cNvPr>
          <p:cNvGrpSpPr/>
          <p:nvPr/>
        </p:nvGrpSpPr>
        <p:grpSpPr>
          <a:xfrm>
            <a:off x="4877143" y="4454811"/>
            <a:ext cx="3737836" cy="193800"/>
            <a:chOff x="2707918" y="3749094"/>
            <a:chExt cx="5606993" cy="290713"/>
          </a:xfrm>
        </p:grpSpPr>
        <p:sp>
          <p:nvSpPr>
            <p:cNvPr id="72" name="Oval 71">
              <a:extLst>
                <a:ext uri="{FF2B5EF4-FFF2-40B4-BE49-F238E27FC236}">
                  <a16:creationId xmlns:a16="http://schemas.microsoft.com/office/drawing/2014/main" id="{AE136D61-F937-F149-B44A-D0300DF0A820}"/>
                </a:ext>
              </a:extLst>
            </p:cNvPr>
            <p:cNvSpPr>
              <a:spLocks noChangeAspect="1"/>
            </p:cNvSpPr>
            <p:nvPr/>
          </p:nvSpPr>
          <p:spPr>
            <a:xfrm>
              <a:off x="2707918" y="376036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3" name="Oval 72">
              <a:extLst>
                <a:ext uri="{FF2B5EF4-FFF2-40B4-BE49-F238E27FC236}">
                  <a16:creationId xmlns:a16="http://schemas.microsoft.com/office/drawing/2014/main" id="{B3CD99D9-5C37-EB44-A831-684BE6D67ABC}"/>
                </a:ext>
              </a:extLst>
            </p:cNvPr>
            <p:cNvSpPr>
              <a:spLocks noChangeAspect="1"/>
            </p:cNvSpPr>
            <p:nvPr/>
          </p:nvSpPr>
          <p:spPr>
            <a:xfrm>
              <a:off x="3131745" y="376036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4" name="Oval 73">
              <a:extLst>
                <a:ext uri="{FF2B5EF4-FFF2-40B4-BE49-F238E27FC236}">
                  <a16:creationId xmlns:a16="http://schemas.microsoft.com/office/drawing/2014/main" id="{B151A84B-2D88-6E4C-9CA6-A4AAD63D684A}"/>
                </a:ext>
              </a:extLst>
            </p:cNvPr>
            <p:cNvSpPr>
              <a:spLocks noChangeAspect="1"/>
            </p:cNvSpPr>
            <p:nvPr/>
          </p:nvSpPr>
          <p:spPr>
            <a:xfrm>
              <a:off x="3592900" y="376036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5" name="Oval 74">
              <a:extLst>
                <a:ext uri="{FF2B5EF4-FFF2-40B4-BE49-F238E27FC236}">
                  <a16:creationId xmlns:a16="http://schemas.microsoft.com/office/drawing/2014/main" id="{69BE7964-A75C-F14C-A0F9-FD9EBAA0FB95}"/>
                </a:ext>
              </a:extLst>
            </p:cNvPr>
            <p:cNvSpPr>
              <a:spLocks noChangeAspect="1"/>
            </p:cNvSpPr>
            <p:nvPr/>
          </p:nvSpPr>
          <p:spPr>
            <a:xfrm>
              <a:off x="4034311" y="3766292"/>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6" name="Oval 75">
              <a:extLst>
                <a:ext uri="{FF2B5EF4-FFF2-40B4-BE49-F238E27FC236}">
                  <a16:creationId xmlns:a16="http://schemas.microsoft.com/office/drawing/2014/main" id="{99D2F782-6DCC-8848-A805-D23C2136DC88}"/>
                </a:ext>
              </a:extLst>
            </p:cNvPr>
            <p:cNvSpPr>
              <a:spLocks noChangeAspect="1"/>
            </p:cNvSpPr>
            <p:nvPr/>
          </p:nvSpPr>
          <p:spPr>
            <a:xfrm>
              <a:off x="4458138" y="3758888"/>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7" name="Oval 76">
              <a:extLst>
                <a:ext uri="{FF2B5EF4-FFF2-40B4-BE49-F238E27FC236}">
                  <a16:creationId xmlns:a16="http://schemas.microsoft.com/office/drawing/2014/main" id="{3BBC2B90-2AF0-314C-B826-E644E1CC503E}"/>
                </a:ext>
              </a:extLst>
            </p:cNvPr>
            <p:cNvSpPr>
              <a:spLocks noChangeAspect="1"/>
            </p:cNvSpPr>
            <p:nvPr/>
          </p:nvSpPr>
          <p:spPr>
            <a:xfrm>
              <a:off x="4919293" y="3757407"/>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8" name="Oval 77">
              <a:extLst>
                <a:ext uri="{FF2B5EF4-FFF2-40B4-BE49-F238E27FC236}">
                  <a16:creationId xmlns:a16="http://schemas.microsoft.com/office/drawing/2014/main" id="{549FF583-4FAD-5647-9FE4-3EA84FDCA22C}"/>
                </a:ext>
              </a:extLst>
            </p:cNvPr>
            <p:cNvSpPr>
              <a:spLocks noChangeAspect="1"/>
            </p:cNvSpPr>
            <p:nvPr/>
          </p:nvSpPr>
          <p:spPr>
            <a:xfrm>
              <a:off x="5371000" y="375205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79" name="Oval 78">
              <a:extLst>
                <a:ext uri="{FF2B5EF4-FFF2-40B4-BE49-F238E27FC236}">
                  <a16:creationId xmlns:a16="http://schemas.microsoft.com/office/drawing/2014/main" id="{DD60A26E-40C2-CC45-A6D3-FED141FA3DBA}"/>
                </a:ext>
              </a:extLst>
            </p:cNvPr>
            <p:cNvSpPr>
              <a:spLocks noChangeAspect="1"/>
            </p:cNvSpPr>
            <p:nvPr/>
          </p:nvSpPr>
          <p:spPr>
            <a:xfrm>
              <a:off x="5794827" y="375205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0" name="Oval 79">
              <a:extLst>
                <a:ext uri="{FF2B5EF4-FFF2-40B4-BE49-F238E27FC236}">
                  <a16:creationId xmlns:a16="http://schemas.microsoft.com/office/drawing/2014/main" id="{03BCC03A-66A1-FB4A-83FD-002033F0F54E}"/>
                </a:ext>
              </a:extLst>
            </p:cNvPr>
            <p:cNvSpPr>
              <a:spLocks noChangeAspect="1"/>
            </p:cNvSpPr>
            <p:nvPr/>
          </p:nvSpPr>
          <p:spPr>
            <a:xfrm>
              <a:off x="6255982" y="3752056"/>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1" name="Oval 80">
              <a:extLst>
                <a:ext uri="{FF2B5EF4-FFF2-40B4-BE49-F238E27FC236}">
                  <a16:creationId xmlns:a16="http://schemas.microsoft.com/office/drawing/2014/main" id="{EAB628C9-B974-9040-9A29-7B447DCB0229}"/>
                </a:ext>
              </a:extLst>
            </p:cNvPr>
            <p:cNvSpPr>
              <a:spLocks noChangeAspect="1"/>
            </p:cNvSpPr>
            <p:nvPr/>
          </p:nvSpPr>
          <p:spPr>
            <a:xfrm>
              <a:off x="6697393" y="3757979"/>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2" name="Oval 81">
              <a:extLst>
                <a:ext uri="{FF2B5EF4-FFF2-40B4-BE49-F238E27FC236}">
                  <a16:creationId xmlns:a16="http://schemas.microsoft.com/office/drawing/2014/main" id="{8C868C15-2ABE-4447-83D6-ACE2C730C47C}"/>
                </a:ext>
              </a:extLst>
            </p:cNvPr>
            <p:cNvSpPr>
              <a:spLocks noChangeAspect="1"/>
            </p:cNvSpPr>
            <p:nvPr/>
          </p:nvSpPr>
          <p:spPr>
            <a:xfrm>
              <a:off x="7121220" y="3750575"/>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3" name="Oval 82">
              <a:extLst>
                <a:ext uri="{FF2B5EF4-FFF2-40B4-BE49-F238E27FC236}">
                  <a16:creationId xmlns:a16="http://schemas.microsoft.com/office/drawing/2014/main" id="{5671FE08-1257-3A4E-916D-A04BA00599D5}"/>
                </a:ext>
              </a:extLst>
            </p:cNvPr>
            <p:cNvSpPr>
              <a:spLocks noChangeAspect="1"/>
            </p:cNvSpPr>
            <p:nvPr/>
          </p:nvSpPr>
          <p:spPr>
            <a:xfrm>
              <a:off x="7582375" y="3749094"/>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sp>
          <p:nvSpPr>
            <p:cNvPr id="84" name="Oval 83">
              <a:extLst>
                <a:ext uri="{FF2B5EF4-FFF2-40B4-BE49-F238E27FC236}">
                  <a16:creationId xmlns:a16="http://schemas.microsoft.com/office/drawing/2014/main" id="{55AFEE19-E02E-1E47-819D-56A78EFF3B1E}"/>
                </a:ext>
              </a:extLst>
            </p:cNvPr>
            <p:cNvSpPr>
              <a:spLocks noChangeAspect="1"/>
            </p:cNvSpPr>
            <p:nvPr/>
          </p:nvSpPr>
          <p:spPr>
            <a:xfrm>
              <a:off x="8040591" y="3755472"/>
              <a:ext cx="274320" cy="273515"/>
            </a:xfrm>
            <a:prstGeom prst="ellipse">
              <a:avLst/>
            </a:prstGeom>
            <a:solidFill>
              <a:schemeClr val="tx2">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tx1"/>
                  </a:solidFill>
                  <a:latin typeface="Cambria" panose="02040503050406030204" pitchFamily="18" charset="0"/>
                  <a:cs typeface="Arial" panose="020B0604020202020204" pitchFamily="34" charset="0"/>
                </a:rPr>
                <a:t>1</a:t>
              </a:r>
            </a:p>
          </p:txBody>
        </p:sp>
      </p:grpSp>
      <p:grpSp>
        <p:nvGrpSpPr>
          <p:cNvPr id="40" name="Group 39">
            <a:extLst>
              <a:ext uri="{FF2B5EF4-FFF2-40B4-BE49-F238E27FC236}">
                <a16:creationId xmlns:a16="http://schemas.microsoft.com/office/drawing/2014/main" id="{EBDEF6DE-4B61-EC46-BA31-FCB1A6BB6A16}"/>
              </a:ext>
            </a:extLst>
          </p:cNvPr>
          <p:cNvGrpSpPr/>
          <p:nvPr/>
        </p:nvGrpSpPr>
        <p:grpSpPr>
          <a:xfrm>
            <a:off x="4873858" y="3879307"/>
            <a:ext cx="3737836" cy="193800"/>
            <a:chOff x="2702990" y="2885800"/>
            <a:chExt cx="5606993" cy="290713"/>
          </a:xfrm>
        </p:grpSpPr>
        <p:sp>
          <p:nvSpPr>
            <p:cNvPr id="58" name="Oval 57">
              <a:extLst>
                <a:ext uri="{FF2B5EF4-FFF2-40B4-BE49-F238E27FC236}">
                  <a16:creationId xmlns:a16="http://schemas.microsoft.com/office/drawing/2014/main" id="{C9DE5A5B-5CB4-DC44-AA43-C5175257BAF1}"/>
                </a:ext>
              </a:extLst>
            </p:cNvPr>
            <p:cNvSpPr>
              <a:spLocks noChangeAspect="1"/>
            </p:cNvSpPr>
            <p:nvPr/>
          </p:nvSpPr>
          <p:spPr>
            <a:xfrm>
              <a:off x="2702990" y="289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9" name="Oval 58">
              <a:extLst>
                <a:ext uri="{FF2B5EF4-FFF2-40B4-BE49-F238E27FC236}">
                  <a16:creationId xmlns:a16="http://schemas.microsoft.com/office/drawing/2014/main" id="{9C4C1948-4B4D-D24E-ADE9-89F65AE621EA}"/>
                </a:ext>
              </a:extLst>
            </p:cNvPr>
            <p:cNvSpPr>
              <a:spLocks noChangeAspect="1"/>
            </p:cNvSpPr>
            <p:nvPr/>
          </p:nvSpPr>
          <p:spPr>
            <a:xfrm>
              <a:off x="3126817" y="289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0" name="Oval 59">
              <a:extLst>
                <a:ext uri="{FF2B5EF4-FFF2-40B4-BE49-F238E27FC236}">
                  <a16:creationId xmlns:a16="http://schemas.microsoft.com/office/drawing/2014/main" id="{7058EB3C-9FB3-B54E-B98D-4AAABEEC65D5}"/>
                </a:ext>
              </a:extLst>
            </p:cNvPr>
            <p:cNvSpPr>
              <a:spLocks noChangeAspect="1"/>
            </p:cNvSpPr>
            <p:nvPr/>
          </p:nvSpPr>
          <p:spPr>
            <a:xfrm>
              <a:off x="3587972" y="289707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1" name="Oval 60">
              <a:extLst>
                <a:ext uri="{FF2B5EF4-FFF2-40B4-BE49-F238E27FC236}">
                  <a16:creationId xmlns:a16="http://schemas.microsoft.com/office/drawing/2014/main" id="{E8CAFDCB-D048-3443-96A8-E01C88EC37B0}"/>
                </a:ext>
              </a:extLst>
            </p:cNvPr>
            <p:cNvSpPr>
              <a:spLocks noChangeAspect="1"/>
            </p:cNvSpPr>
            <p:nvPr/>
          </p:nvSpPr>
          <p:spPr>
            <a:xfrm>
              <a:off x="4029383" y="290299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2" name="Oval 61">
              <a:extLst>
                <a:ext uri="{FF2B5EF4-FFF2-40B4-BE49-F238E27FC236}">
                  <a16:creationId xmlns:a16="http://schemas.microsoft.com/office/drawing/2014/main" id="{2E690BCB-32DF-5F4A-8C63-65696922A044}"/>
                </a:ext>
              </a:extLst>
            </p:cNvPr>
            <p:cNvSpPr>
              <a:spLocks noChangeAspect="1"/>
            </p:cNvSpPr>
            <p:nvPr/>
          </p:nvSpPr>
          <p:spPr>
            <a:xfrm>
              <a:off x="4453210" y="2895594"/>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3" name="Oval 62">
              <a:extLst>
                <a:ext uri="{FF2B5EF4-FFF2-40B4-BE49-F238E27FC236}">
                  <a16:creationId xmlns:a16="http://schemas.microsoft.com/office/drawing/2014/main" id="{AC5C5822-F600-A942-82C6-824ADAC74330}"/>
                </a:ext>
              </a:extLst>
            </p:cNvPr>
            <p:cNvSpPr>
              <a:spLocks noChangeAspect="1"/>
            </p:cNvSpPr>
            <p:nvPr/>
          </p:nvSpPr>
          <p:spPr>
            <a:xfrm>
              <a:off x="4914365" y="289411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4" name="Oval 63">
              <a:extLst>
                <a:ext uri="{FF2B5EF4-FFF2-40B4-BE49-F238E27FC236}">
                  <a16:creationId xmlns:a16="http://schemas.microsoft.com/office/drawing/2014/main" id="{AD3FCFE5-6D86-584B-AC7E-5A83F26D2726}"/>
                </a:ext>
              </a:extLst>
            </p:cNvPr>
            <p:cNvSpPr>
              <a:spLocks noChangeAspect="1"/>
            </p:cNvSpPr>
            <p:nvPr/>
          </p:nvSpPr>
          <p:spPr>
            <a:xfrm>
              <a:off x="5366072" y="288876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5" name="Oval 64">
              <a:extLst>
                <a:ext uri="{FF2B5EF4-FFF2-40B4-BE49-F238E27FC236}">
                  <a16:creationId xmlns:a16="http://schemas.microsoft.com/office/drawing/2014/main" id="{35F18523-38C0-A24F-80D6-95E5F1379570}"/>
                </a:ext>
              </a:extLst>
            </p:cNvPr>
            <p:cNvSpPr>
              <a:spLocks noChangeAspect="1"/>
            </p:cNvSpPr>
            <p:nvPr/>
          </p:nvSpPr>
          <p:spPr>
            <a:xfrm>
              <a:off x="5789899" y="288876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6" name="Oval 65">
              <a:extLst>
                <a:ext uri="{FF2B5EF4-FFF2-40B4-BE49-F238E27FC236}">
                  <a16:creationId xmlns:a16="http://schemas.microsoft.com/office/drawing/2014/main" id="{53378C91-4F3D-8441-9D1D-4EF7DF2FBC04}"/>
                </a:ext>
              </a:extLst>
            </p:cNvPr>
            <p:cNvSpPr>
              <a:spLocks noChangeAspect="1"/>
            </p:cNvSpPr>
            <p:nvPr/>
          </p:nvSpPr>
          <p:spPr>
            <a:xfrm>
              <a:off x="6251054" y="288876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7" name="Oval 66">
              <a:extLst>
                <a:ext uri="{FF2B5EF4-FFF2-40B4-BE49-F238E27FC236}">
                  <a16:creationId xmlns:a16="http://schemas.microsoft.com/office/drawing/2014/main" id="{F7AB99C2-D922-4542-BF21-0A495C8F9172}"/>
                </a:ext>
              </a:extLst>
            </p:cNvPr>
            <p:cNvSpPr>
              <a:spLocks noChangeAspect="1"/>
            </p:cNvSpPr>
            <p:nvPr/>
          </p:nvSpPr>
          <p:spPr>
            <a:xfrm>
              <a:off x="6692465" y="2894685"/>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8" name="Oval 67">
              <a:extLst>
                <a:ext uri="{FF2B5EF4-FFF2-40B4-BE49-F238E27FC236}">
                  <a16:creationId xmlns:a16="http://schemas.microsoft.com/office/drawing/2014/main" id="{DFE9C7B4-393D-7445-9E67-58B194D84996}"/>
                </a:ext>
              </a:extLst>
            </p:cNvPr>
            <p:cNvSpPr>
              <a:spLocks noChangeAspect="1"/>
            </p:cNvSpPr>
            <p:nvPr/>
          </p:nvSpPr>
          <p:spPr>
            <a:xfrm>
              <a:off x="7116292" y="288728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69" name="Oval 68">
              <a:extLst>
                <a:ext uri="{FF2B5EF4-FFF2-40B4-BE49-F238E27FC236}">
                  <a16:creationId xmlns:a16="http://schemas.microsoft.com/office/drawing/2014/main" id="{FB5F39F2-CB7B-CA48-A28E-92F746201EDD}"/>
                </a:ext>
              </a:extLst>
            </p:cNvPr>
            <p:cNvSpPr>
              <a:spLocks noChangeAspect="1"/>
            </p:cNvSpPr>
            <p:nvPr/>
          </p:nvSpPr>
          <p:spPr>
            <a:xfrm>
              <a:off x="7577447" y="288580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70" name="Oval 69">
              <a:extLst>
                <a:ext uri="{FF2B5EF4-FFF2-40B4-BE49-F238E27FC236}">
                  <a16:creationId xmlns:a16="http://schemas.microsoft.com/office/drawing/2014/main" id="{CD291502-A55A-EF43-9FFF-EF4C3571320D}"/>
                </a:ext>
              </a:extLst>
            </p:cNvPr>
            <p:cNvSpPr>
              <a:spLocks noChangeAspect="1"/>
            </p:cNvSpPr>
            <p:nvPr/>
          </p:nvSpPr>
          <p:spPr>
            <a:xfrm>
              <a:off x="8035663" y="289217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grpSp>
        <p:nvGrpSpPr>
          <p:cNvPr id="41" name="Group 40">
            <a:extLst>
              <a:ext uri="{FF2B5EF4-FFF2-40B4-BE49-F238E27FC236}">
                <a16:creationId xmlns:a16="http://schemas.microsoft.com/office/drawing/2014/main" id="{D22425F9-C07C-3348-A366-28F761E835AC}"/>
              </a:ext>
            </a:extLst>
          </p:cNvPr>
          <p:cNvGrpSpPr/>
          <p:nvPr/>
        </p:nvGrpSpPr>
        <p:grpSpPr>
          <a:xfrm>
            <a:off x="4877036" y="3605770"/>
            <a:ext cx="3737836" cy="193800"/>
            <a:chOff x="2707758" y="2475478"/>
            <a:chExt cx="5606993" cy="290713"/>
          </a:xfrm>
        </p:grpSpPr>
        <p:sp>
          <p:nvSpPr>
            <p:cNvPr id="44" name="Oval 43">
              <a:extLst>
                <a:ext uri="{FF2B5EF4-FFF2-40B4-BE49-F238E27FC236}">
                  <a16:creationId xmlns:a16="http://schemas.microsoft.com/office/drawing/2014/main" id="{24BF2680-CE62-7C4B-B9C3-E663FBE76BD8}"/>
                </a:ext>
              </a:extLst>
            </p:cNvPr>
            <p:cNvSpPr>
              <a:spLocks noChangeAspect="1"/>
            </p:cNvSpPr>
            <p:nvPr/>
          </p:nvSpPr>
          <p:spPr>
            <a:xfrm>
              <a:off x="2707758" y="248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5" name="Oval 44">
              <a:extLst>
                <a:ext uri="{FF2B5EF4-FFF2-40B4-BE49-F238E27FC236}">
                  <a16:creationId xmlns:a16="http://schemas.microsoft.com/office/drawing/2014/main" id="{54085440-D23C-B544-85DA-CDF2D59BA1D1}"/>
                </a:ext>
              </a:extLst>
            </p:cNvPr>
            <p:cNvSpPr>
              <a:spLocks noChangeAspect="1"/>
            </p:cNvSpPr>
            <p:nvPr/>
          </p:nvSpPr>
          <p:spPr>
            <a:xfrm>
              <a:off x="3131585" y="248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6" name="Oval 45">
              <a:extLst>
                <a:ext uri="{FF2B5EF4-FFF2-40B4-BE49-F238E27FC236}">
                  <a16:creationId xmlns:a16="http://schemas.microsoft.com/office/drawing/2014/main" id="{DB37CF47-FD0C-FB4F-863C-59648C89A80F}"/>
                </a:ext>
              </a:extLst>
            </p:cNvPr>
            <p:cNvSpPr>
              <a:spLocks noChangeAspect="1"/>
            </p:cNvSpPr>
            <p:nvPr/>
          </p:nvSpPr>
          <p:spPr>
            <a:xfrm>
              <a:off x="3592740" y="248675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7" name="Oval 46">
              <a:extLst>
                <a:ext uri="{FF2B5EF4-FFF2-40B4-BE49-F238E27FC236}">
                  <a16:creationId xmlns:a16="http://schemas.microsoft.com/office/drawing/2014/main" id="{96D8D004-C25B-B54A-969F-AFA17717AEBE}"/>
                </a:ext>
              </a:extLst>
            </p:cNvPr>
            <p:cNvSpPr>
              <a:spLocks noChangeAspect="1"/>
            </p:cNvSpPr>
            <p:nvPr/>
          </p:nvSpPr>
          <p:spPr>
            <a:xfrm>
              <a:off x="4034151" y="249267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8" name="Oval 47">
              <a:extLst>
                <a:ext uri="{FF2B5EF4-FFF2-40B4-BE49-F238E27FC236}">
                  <a16:creationId xmlns:a16="http://schemas.microsoft.com/office/drawing/2014/main" id="{911032EA-186E-E343-B730-335559FD6135}"/>
                </a:ext>
              </a:extLst>
            </p:cNvPr>
            <p:cNvSpPr>
              <a:spLocks noChangeAspect="1"/>
            </p:cNvSpPr>
            <p:nvPr/>
          </p:nvSpPr>
          <p:spPr>
            <a:xfrm>
              <a:off x="4457978" y="2485272"/>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49" name="Oval 48">
              <a:extLst>
                <a:ext uri="{FF2B5EF4-FFF2-40B4-BE49-F238E27FC236}">
                  <a16:creationId xmlns:a16="http://schemas.microsoft.com/office/drawing/2014/main" id="{1957298F-88EF-304E-AF3A-E0BE0E0099A0}"/>
                </a:ext>
              </a:extLst>
            </p:cNvPr>
            <p:cNvSpPr>
              <a:spLocks noChangeAspect="1"/>
            </p:cNvSpPr>
            <p:nvPr/>
          </p:nvSpPr>
          <p:spPr>
            <a:xfrm>
              <a:off x="4919133" y="2483791"/>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0" name="Oval 49">
              <a:extLst>
                <a:ext uri="{FF2B5EF4-FFF2-40B4-BE49-F238E27FC236}">
                  <a16:creationId xmlns:a16="http://schemas.microsoft.com/office/drawing/2014/main" id="{8245625A-BF6E-1C4F-A626-6DCE9F795086}"/>
                </a:ext>
              </a:extLst>
            </p:cNvPr>
            <p:cNvSpPr>
              <a:spLocks noChangeAspect="1"/>
            </p:cNvSpPr>
            <p:nvPr/>
          </p:nvSpPr>
          <p:spPr>
            <a:xfrm>
              <a:off x="5370840" y="24784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1" name="Oval 50">
              <a:extLst>
                <a:ext uri="{FF2B5EF4-FFF2-40B4-BE49-F238E27FC236}">
                  <a16:creationId xmlns:a16="http://schemas.microsoft.com/office/drawing/2014/main" id="{9E53FF58-65ED-8C43-9EF9-9B825601E1F6}"/>
                </a:ext>
              </a:extLst>
            </p:cNvPr>
            <p:cNvSpPr>
              <a:spLocks noChangeAspect="1"/>
            </p:cNvSpPr>
            <p:nvPr/>
          </p:nvSpPr>
          <p:spPr>
            <a:xfrm>
              <a:off x="5794667" y="24784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2" name="Oval 51">
              <a:extLst>
                <a:ext uri="{FF2B5EF4-FFF2-40B4-BE49-F238E27FC236}">
                  <a16:creationId xmlns:a16="http://schemas.microsoft.com/office/drawing/2014/main" id="{22A489B6-F360-BA40-9926-A2B8E59FFFAD}"/>
                </a:ext>
              </a:extLst>
            </p:cNvPr>
            <p:cNvSpPr>
              <a:spLocks noChangeAspect="1"/>
            </p:cNvSpPr>
            <p:nvPr/>
          </p:nvSpPr>
          <p:spPr>
            <a:xfrm>
              <a:off x="6255822" y="2478440"/>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3" name="Oval 52">
              <a:extLst>
                <a:ext uri="{FF2B5EF4-FFF2-40B4-BE49-F238E27FC236}">
                  <a16:creationId xmlns:a16="http://schemas.microsoft.com/office/drawing/2014/main" id="{C91DA012-58A4-534A-B6B5-C355325E988B}"/>
                </a:ext>
              </a:extLst>
            </p:cNvPr>
            <p:cNvSpPr>
              <a:spLocks noChangeAspect="1"/>
            </p:cNvSpPr>
            <p:nvPr/>
          </p:nvSpPr>
          <p:spPr>
            <a:xfrm>
              <a:off x="6697233" y="2484363"/>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4" name="Oval 53">
              <a:extLst>
                <a:ext uri="{FF2B5EF4-FFF2-40B4-BE49-F238E27FC236}">
                  <a16:creationId xmlns:a16="http://schemas.microsoft.com/office/drawing/2014/main" id="{59DB3ABF-F949-1644-864E-63BDF7358EC2}"/>
                </a:ext>
              </a:extLst>
            </p:cNvPr>
            <p:cNvSpPr>
              <a:spLocks noChangeAspect="1"/>
            </p:cNvSpPr>
            <p:nvPr/>
          </p:nvSpPr>
          <p:spPr>
            <a:xfrm>
              <a:off x="7121060" y="2476959"/>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5" name="Oval 54">
              <a:extLst>
                <a:ext uri="{FF2B5EF4-FFF2-40B4-BE49-F238E27FC236}">
                  <a16:creationId xmlns:a16="http://schemas.microsoft.com/office/drawing/2014/main" id="{3B7DF834-B35B-A142-8D31-8D456FF486D4}"/>
                </a:ext>
              </a:extLst>
            </p:cNvPr>
            <p:cNvSpPr>
              <a:spLocks noChangeAspect="1"/>
            </p:cNvSpPr>
            <p:nvPr/>
          </p:nvSpPr>
          <p:spPr>
            <a:xfrm>
              <a:off x="7582215" y="2475478"/>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sp>
          <p:nvSpPr>
            <p:cNvPr id="56" name="Oval 55">
              <a:extLst>
                <a:ext uri="{FF2B5EF4-FFF2-40B4-BE49-F238E27FC236}">
                  <a16:creationId xmlns:a16="http://schemas.microsoft.com/office/drawing/2014/main" id="{845F7FC6-1D89-8C43-8DE6-A3D17C386A92}"/>
                </a:ext>
              </a:extLst>
            </p:cNvPr>
            <p:cNvSpPr>
              <a:spLocks noChangeAspect="1"/>
            </p:cNvSpPr>
            <p:nvPr/>
          </p:nvSpPr>
          <p:spPr>
            <a:xfrm>
              <a:off x="8040431" y="2481856"/>
              <a:ext cx="274320" cy="273515"/>
            </a:xfrm>
            <a:prstGeom prst="ellipse">
              <a:avLst/>
            </a:prstGeom>
            <a:solidFill>
              <a:srgbClr val="8DBAE3"/>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b="1" dirty="0">
                <a:solidFill>
                  <a:schemeClr val="tx1"/>
                </a:solidFill>
                <a:latin typeface="Cambria" panose="02040503050406030204" pitchFamily="18" charset="0"/>
                <a:cs typeface="Arial" panose="020B0604020202020204" pitchFamily="34" charset="0"/>
              </a:endParaRPr>
            </a:p>
          </p:txBody>
        </p:sp>
      </p:grpSp>
      <p:sp>
        <p:nvSpPr>
          <p:cNvPr id="250" name="Rectangle 249">
            <a:extLst>
              <a:ext uri="{FF2B5EF4-FFF2-40B4-BE49-F238E27FC236}">
                <a16:creationId xmlns:a16="http://schemas.microsoft.com/office/drawing/2014/main" id="{123FF1F3-2E4B-E441-9FBD-95F0AA4E493D}"/>
              </a:ext>
            </a:extLst>
          </p:cNvPr>
          <p:cNvSpPr/>
          <p:nvPr/>
        </p:nvSpPr>
        <p:spPr>
          <a:xfrm>
            <a:off x="8635734" y="2222742"/>
            <a:ext cx="612843" cy="4103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39" name="Title 1">
            <a:extLst>
              <a:ext uri="{FF2B5EF4-FFF2-40B4-BE49-F238E27FC236}">
                <a16:creationId xmlns:a16="http://schemas.microsoft.com/office/drawing/2014/main" id="{26262434-6BF5-4045-A4F6-AA768C4B30F3}"/>
              </a:ext>
            </a:extLst>
          </p:cNvPr>
          <p:cNvSpPr>
            <a:spLocks noGrp="1"/>
          </p:cNvSpPr>
          <p:nvPr>
            <p:ph type="title"/>
          </p:nvPr>
        </p:nvSpPr>
        <p:spPr>
          <a:xfrm>
            <a:off x="0" y="79447"/>
            <a:ext cx="8987622" cy="740193"/>
          </a:xfrm>
        </p:spPr>
        <p:txBody>
          <a:bodyPr/>
          <a:lstStyle/>
          <a:p>
            <a:r>
              <a:rPr lang="en-US" sz="3500" dirty="0">
                <a:latin typeface="Cambria" panose="02040503050406030204" pitchFamily="18" charset="0"/>
              </a:rPr>
              <a:t>Task 1: Allocating DRAM Rows to Operands</a:t>
            </a:r>
          </a:p>
        </p:txBody>
      </p:sp>
      <p:sp>
        <p:nvSpPr>
          <p:cNvPr id="241" name="Content Placeholder 2">
            <a:extLst>
              <a:ext uri="{FF2B5EF4-FFF2-40B4-BE49-F238E27FC236}">
                <a16:creationId xmlns:a16="http://schemas.microsoft.com/office/drawing/2014/main" id="{E82D888A-D557-104B-B1A6-8A1E8335A54E}"/>
              </a:ext>
            </a:extLst>
          </p:cNvPr>
          <p:cNvSpPr txBox="1">
            <a:spLocks/>
          </p:cNvSpPr>
          <p:nvPr/>
        </p:nvSpPr>
        <p:spPr>
          <a:xfrm>
            <a:off x="0" y="834696"/>
            <a:ext cx="9144000" cy="9581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75000"/>
                  </a:schemeClr>
                </a:solidFill>
              </a:rPr>
              <a:t>Allocation algorithm:</a:t>
            </a:r>
          </a:p>
        </p:txBody>
      </p:sp>
      <p:sp>
        <p:nvSpPr>
          <p:cNvPr id="245" name="Rectangle 244">
            <a:extLst>
              <a:ext uri="{FF2B5EF4-FFF2-40B4-BE49-F238E27FC236}">
                <a16:creationId xmlns:a16="http://schemas.microsoft.com/office/drawing/2014/main" id="{825B7E58-E81B-DC4C-9B12-2D8697B7A7AB}"/>
              </a:ext>
            </a:extLst>
          </p:cNvPr>
          <p:cNvSpPr/>
          <p:nvPr/>
        </p:nvSpPr>
        <p:spPr>
          <a:xfrm>
            <a:off x="2720606" y="5227135"/>
            <a:ext cx="1511374" cy="584775"/>
          </a:xfrm>
          <a:prstGeom prst="rect">
            <a:avLst/>
          </a:prstGeom>
        </p:spPr>
        <p:txBody>
          <a:bodyPr wrap="square">
            <a:spAutoFit/>
          </a:bodyPr>
          <a:lstStyle/>
          <a:p>
            <a:pPr lvl="0" algn="ctr" defTabSz="914400">
              <a:defRPr/>
            </a:pPr>
            <a:r>
              <a:rPr lang="en-US" sz="1600" b="1" dirty="0">
                <a:solidFill>
                  <a:srgbClr val="C00000"/>
                </a:solidFill>
                <a:latin typeface="Cambria" panose="02040503050406030204" pitchFamily="18" charset="0"/>
              </a:rPr>
              <a:t>Triple-row activation</a:t>
            </a:r>
            <a:endParaRPr lang="en-US" sz="1600" b="1" baseline="30000" dirty="0">
              <a:solidFill>
                <a:srgbClr val="C00000"/>
              </a:solidFill>
              <a:latin typeface="Cambria" panose="02040503050406030204" pitchFamily="18" charset="0"/>
            </a:endParaRPr>
          </a:p>
        </p:txBody>
      </p:sp>
      <p:sp>
        <p:nvSpPr>
          <p:cNvPr id="252" name="Rectangle 251">
            <a:extLst>
              <a:ext uri="{FF2B5EF4-FFF2-40B4-BE49-F238E27FC236}">
                <a16:creationId xmlns:a16="http://schemas.microsoft.com/office/drawing/2014/main" id="{D55CA087-90B8-3246-B7B4-3ABCD1D0F349}"/>
              </a:ext>
            </a:extLst>
          </p:cNvPr>
          <p:cNvSpPr/>
          <p:nvPr/>
        </p:nvSpPr>
        <p:spPr>
          <a:xfrm>
            <a:off x="4327531" y="5022040"/>
            <a:ext cx="510268" cy="338554"/>
          </a:xfrm>
          <a:prstGeom prst="rect">
            <a:avLst/>
          </a:prstGeom>
          <a:solidFill>
            <a:schemeClr val="bg1"/>
          </a:solidFill>
        </p:spPr>
        <p:txBody>
          <a:bodyPr wrap="none">
            <a:spAutoFit/>
          </a:bodyPr>
          <a:lstStyle/>
          <a:p>
            <a:pPr lvl="0" algn="ctr" defTabSz="914400">
              <a:defRPr/>
            </a:pPr>
            <a:r>
              <a:rPr lang="en-US" sz="1600" b="1" dirty="0" err="1">
                <a:solidFill>
                  <a:srgbClr val="C00000"/>
                </a:solidFill>
                <a:latin typeface="Cambria" panose="02040503050406030204" pitchFamily="18" charset="0"/>
              </a:rPr>
              <a:t>C</a:t>
            </a:r>
            <a:r>
              <a:rPr lang="en-US" sz="1600" b="1" baseline="-25000" dirty="0" err="1">
                <a:solidFill>
                  <a:srgbClr val="C00000"/>
                </a:solidFill>
                <a:latin typeface="Cambria" panose="02040503050406030204" pitchFamily="18" charset="0"/>
              </a:rPr>
              <a:t>out</a:t>
            </a:r>
            <a:endParaRPr kumimoji="0" lang="en-US" sz="1600" b="1"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254" name="Rectangle 253">
            <a:extLst>
              <a:ext uri="{FF2B5EF4-FFF2-40B4-BE49-F238E27FC236}">
                <a16:creationId xmlns:a16="http://schemas.microsoft.com/office/drawing/2014/main" id="{902A80F8-AEDE-B34F-A2EF-488F00903337}"/>
              </a:ext>
            </a:extLst>
          </p:cNvPr>
          <p:cNvSpPr/>
          <p:nvPr/>
        </p:nvSpPr>
        <p:spPr>
          <a:xfrm>
            <a:off x="4315640" y="5328466"/>
            <a:ext cx="510268" cy="338554"/>
          </a:xfrm>
          <a:prstGeom prst="rect">
            <a:avLst/>
          </a:prstGeom>
          <a:solidFill>
            <a:schemeClr val="bg1"/>
          </a:solidFill>
        </p:spPr>
        <p:txBody>
          <a:bodyPr wrap="none">
            <a:spAutoFit/>
          </a:bodyPr>
          <a:lstStyle/>
          <a:p>
            <a:pPr lvl="0" algn="ctr" defTabSz="914400">
              <a:defRPr/>
            </a:pPr>
            <a:r>
              <a:rPr lang="en-US" sz="1600" b="1" dirty="0" err="1">
                <a:solidFill>
                  <a:srgbClr val="C00000"/>
                </a:solidFill>
                <a:latin typeface="Cambria" panose="02040503050406030204" pitchFamily="18" charset="0"/>
              </a:rPr>
              <a:t>C</a:t>
            </a:r>
            <a:r>
              <a:rPr lang="en-US" sz="1600" b="1" baseline="-25000" dirty="0" err="1">
                <a:solidFill>
                  <a:srgbClr val="C00000"/>
                </a:solidFill>
                <a:latin typeface="Cambria" panose="02040503050406030204" pitchFamily="18" charset="0"/>
              </a:rPr>
              <a:t>out</a:t>
            </a:r>
            <a:endParaRPr kumimoji="0" lang="en-US" sz="1600" b="1"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255" name="Rectangle 254">
            <a:extLst>
              <a:ext uri="{FF2B5EF4-FFF2-40B4-BE49-F238E27FC236}">
                <a16:creationId xmlns:a16="http://schemas.microsoft.com/office/drawing/2014/main" id="{ADC97052-94D2-E844-9851-A22E60411749}"/>
              </a:ext>
            </a:extLst>
          </p:cNvPr>
          <p:cNvSpPr/>
          <p:nvPr/>
        </p:nvSpPr>
        <p:spPr>
          <a:xfrm>
            <a:off x="4326648" y="5634892"/>
            <a:ext cx="510268" cy="338554"/>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mbria" panose="02040503050406030204" pitchFamily="18" charset="0"/>
              </a:rPr>
              <a:t>C</a:t>
            </a:r>
            <a:r>
              <a:rPr lang="en-US" sz="1600" b="1" baseline="-25000" dirty="0">
                <a:solidFill>
                  <a:srgbClr val="C00000"/>
                </a:solidFill>
                <a:latin typeface="Cambria" panose="02040503050406030204" pitchFamily="18" charset="0"/>
              </a:rPr>
              <a:t>out</a:t>
            </a:r>
            <a:endParaRPr kumimoji="0" lang="en-US" sz="1600" b="0" i="0" u="none" strike="noStrike" kern="1200" cap="none" spc="0" normalizeH="0" baseline="-25000" noProof="0" dirty="0">
              <a:ln>
                <a:noFill/>
              </a:ln>
              <a:solidFill>
                <a:srgbClr val="C00000"/>
              </a:solidFill>
              <a:effectLst/>
              <a:uLnTx/>
              <a:uFillTx/>
              <a:latin typeface="Cambria" panose="02040503050406030204" pitchFamily="18" charset="0"/>
            </a:endParaRPr>
          </a:p>
        </p:txBody>
      </p:sp>
      <p:sp>
        <p:nvSpPr>
          <p:cNvPr id="42" name="Left Bracket 41">
            <a:extLst>
              <a:ext uri="{FF2B5EF4-FFF2-40B4-BE49-F238E27FC236}">
                <a16:creationId xmlns:a16="http://schemas.microsoft.com/office/drawing/2014/main" id="{4D388D8B-AF66-F846-81AC-54FC0320387D}"/>
              </a:ext>
            </a:extLst>
          </p:cNvPr>
          <p:cNvSpPr/>
          <p:nvPr/>
        </p:nvSpPr>
        <p:spPr>
          <a:xfrm>
            <a:off x="4265086" y="5061903"/>
            <a:ext cx="198485" cy="881953"/>
          </a:xfrm>
          <a:prstGeom prst="leftBracket">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Rectangle 255">
            <a:extLst>
              <a:ext uri="{FF2B5EF4-FFF2-40B4-BE49-F238E27FC236}">
                <a16:creationId xmlns:a16="http://schemas.microsoft.com/office/drawing/2014/main" id="{C34028AA-2A2F-2D42-AE6E-A2DE6864CF72}"/>
              </a:ext>
            </a:extLst>
          </p:cNvPr>
          <p:cNvSpPr/>
          <p:nvPr/>
        </p:nvSpPr>
        <p:spPr>
          <a:xfrm>
            <a:off x="321855" y="1390575"/>
            <a:ext cx="8603709" cy="954107"/>
          </a:xfrm>
          <a:prstGeom prst="rect">
            <a:avLst/>
          </a:prstGeom>
        </p:spPr>
        <p:txBody>
          <a:bodyPr wrap="square">
            <a:spAutoFit/>
          </a:bodyPr>
          <a:lstStyle/>
          <a:p>
            <a:pPr marL="342900" lvl="0" indent="-342900" defTabSz="914400">
              <a:buFont typeface="Arial" panose="020B0604020202020204" pitchFamily="34" charset="0"/>
              <a:buChar char="•"/>
              <a:defRPr/>
            </a:pPr>
            <a:r>
              <a:rPr lang="en-US" sz="2400" dirty="0">
                <a:latin typeface="Cambria" panose="02040503050406030204" pitchFamily="18" charset="0"/>
              </a:rPr>
              <a:t>Assigns as many inputs as the number of </a:t>
            </a:r>
            <a:r>
              <a:rPr lang="en-US" sz="2400" dirty="0">
                <a:solidFill>
                  <a:srgbClr val="C00000"/>
                </a:solidFill>
                <a:latin typeface="Cambria" panose="02040503050406030204" pitchFamily="18" charset="0"/>
              </a:rPr>
              <a:t>free compute rows</a:t>
            </a:r>
          </a:p>
          <a:p>
            <a:pPr marL="342900" lvl="0" indent="-342900" defTabSz="914400">
              <a:buFont typeface="Arial" panose="020B0604020202020204" pitchFamily="34" charset="0"/>
              <a:buChar char="•"/>
              <a:defRPr/>
            </a:pPr>
            <a:endParaRPr lang="en-US" sz="800" dirty="0">
              <a:solidFill>
                <a:schemeClr val="accent6">
                  <a:lumMod val="75000"/>
                </a:schemeClr>
              </a:solidFill>
              <a:latin typeface="Cambria" panose="02040503050406030204" pitchFamily="18" charset="0"/>
            </a:endParaRPr>
          </a:p>
          <a:p>
            <a:pPr marL="342900" lvl="0" indent="-342900" defTabSz="914400">
              <a:buFont typeface="Arial" panose="020B0604020202020204" pitchFamily="34" charset="0"/>
              <a:buChar char="•"/>
              <a:defRPr/>
            </a:pPr>
            <a:r>
              <a:rPr lang="en-US" sz="2400" dirty="0">
                <a:solidFill>
                  <a:srgbClr val="C00000"/>
                </a:solidFill>
                <a:latin typeface="Cambria" panose="02040503050406030204" pitchFamily="18" charset="0"/>
              </a:rPr>
              <a:t>All three</a:t>
            </a:r>
            <a:r>
              <a:rPr lang="en-US" sz="2400" dirty="0">
                <a:solidFill>
                  <a:schemeClr val="accent6">
                    <a:lumMod val="75000"/>
                  </a:schemeClr>
                </a:solidFill>
                <a:latin typeface="Cambria" panose="02040503050406030204" pitchFamily="18" charset="0"/>
              </a:rPr>
              <a:t> </a:t>
            </a:r>
            <a:r>
              <a:rPr lang="en-US" sz="2400" dirty="0">
                <a:latin typeface="Cambria" panose="02040503050406030204" pitchFamily="18" charset="0"/>
              </a:rPr>
              <a:t>input rows contain the MAJ output and can be </a:t>
            </a:r>
            <a:r>
              <a:rPr lang="en-US" sz="2400" dirty="0">
                <a:solidFill>
                  <a:srgbClr val="C00000"/>
                </a:solidFill>
                <a:latin typeface="Cambria" panose="02040503050406030204" pitchFamily="18" charset="0"/>
              </a:rPr>
              <a:t>reused</a:t>
            </a:r>
          </a:p>
        </p:txBody>
      </p:sp>
      <p:sp>
        <p:nvSpPr>
          <p:cNvPr id="218" name="Slide Number Placeholder 3">
            <a:extLst>
              <a:ext uri="{FF2B5EF4-FFF2-40B4-BE49-F238E27FC236}">
                <a16:creationId xmlns:a16="http://schemas.microsoft.com/office/drawing/2014/main" id="{843636C7-F413-AD45-9E88-1012B157783D}"/>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49</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73028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500"/>
                                        <p:tgtEl>
                                          <p:spTgt spid="238"/>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521 0.00092 C 0.08195 -0.01436 0.15886 -0.02917 0.23629 -0.00047 C 0.31354 0.02824 0.39115 0.10069 0.46893 0.17384 " pathEditMode="relative" rAng="0" ptsTypes="AAA">
                                      <p:cBhvr>
                                        <p:cTn id="14" dur="1000" fill="hold"/>
                                        <p:tgtEl>
                                          <p:spTgt spid="22">
                                            <p:txEl>
                                              <p:pRg st="0" end="0"/>
                                            </p:txEl>
                                          </p:spTgt>
                                        </p:tgtEl>
                                        <p:attrNameLst>
                                          <p:attrName>ppt_x</p:attrName>
                                          <p:attrName>ppt_y</p:attrName>
                                        </p:attrNameLst>
                                      </p:cBhvr>
                                      <p:rCtr x="23177" y="7755"/>
                                    </p:animMotion>
                                  </p:childTnLst>
                                </p:cTn>
                              </p:par>
                              <p:par>
                                <p:cTn id="15" presetID="0" presetClass="path" presetSubtype="0" accel="50000" decel="50000" fill="hold" grpId="0" nodeType="withEffect">
                                  <p:stCondLst>
                                    <p:cond delay="0"/>
                                  </p:stCondLst>
                                  <p:childTnLst>
                                    <p:animMotion origin="layout" path="M 0.00174 -0.00023 C 0.13039 -0.00995 0.25938 -0.01921 0.33733 0.00834 C 0.41545 0.03588 0.44254 0.10047 0.46979 0.16598 " pathEditMode="relative" rAng="0" ptsTypes="AAA">
                                      <p:cBhvr>
                                        <p:cTn id="16" dur="1000" fill="hold"/>
                                        <p:tgtEl>
                                          <p:spTgt spid="19"/>
                                        </p:tgtEl>
                                        <p:attrNameLst>
                                          <p:attrName>ppt_x</p:attrName>
                                          <p:attrName>ppt_y</p:attrName>
                                        </p:attrNameLst>
                                      </p:cBhvr>
                                      <p:rCtr x="23403" y="7824"/>
                                    </p:animMotion>
                                  </p:childTnLst>
                                </p:cTn>
                              </p:par>
                              <p:par>
                                <p:cTn id="17" presetID="0" presetClass="path" presetSubtype="0" accel="50000" decel="50000" fill="hold" grpId="0" nodeType="withEffect">
                                  <p:stCondLst>
                                    <p:cond delay="0"/>
                                  </p:stCondLst>
                                  <p:childTnLst>
                                    <p:animMotion origin="layout" path="M 0.00086 -0.00116 C 0.14392 -0.02362 0.28732 -0.04561 0.36441 -0.0176 C 0.44149 0.01041 0.45225 0.08888 0.46319 0.16759 " pathEditMode="relative" rAng="0" ptsTypes="AAA">
                                      <p:cBhvr>
                                        <p:cTn id="18" dur="1000" fill="hold"/>
                                        <p:tgtEl>
                                          <p:spTgt spid="15"/>
                                        </p:tgtEl>
                                        <p:attrNameLst>
                                          <p:attrName>ppt_x</p:attrName>
                                          <p:attrName>ppt_y</p:attrName>
                                        </p:attrNameLst>
                                      </p:cBhvr>
                                      <p:rCtr x="23108" y="6944"/>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6">
                                            <p:txEl>
                                              <p:pRg st="0" end="0"/>
                                            </p:txEl>
                                          </p:spTgt>
                                        </p:tgtEl>
                                        <p:attrNameLst>
                                          <p:attrName>style.visibility</p:attrName>
                                        </p:attrNameLst>
                                      </p:cBhvr>
                                      <p:to>
                                        <p:strVal val="visible"/>
                                      </p:to>
                                    </p:set>
                                    <p:animEffect transition="in" filter="fade">
                                      <p:cBhvr>
                                        <p:cTn id="23" dur="500"/>
                                        <p:tgtEl>
                                          <p:spTgt spid="25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5"/>
                                        </p:tgtEl>
                                        <p:attrNameLst>
                                          <p:attrName>style.visibility</p:attrName>
                                        </p:attrNameLst>
                                      </p:cBhvr>
                                      <p:to>
                                        <p:strVal val="visible"/>
                                      </p:to>
                                    </p:set>
                                    <p:animEffect transition="in" filter="fade">
                                      <p:cBhvr>
                                        <p:cTn id="31" dur="500"/>
                                        <p:tgtEl>
                                          <p:spTgt spid="245"/>
                                        </p:tgtEl>
                                      </p:cBhvr>
                                    </p:animEffect>
                                  </p:childTnLst>
                                </p:cTn>
                              </p:par>
                              <p:par>
                                <p:cTn id="32" presetID="1" presetClass="emph" presetSubtype="2" fill="hold" nodeType="withEffect">
                                  <p:stCondLst>
                                    <p:cond delay="0"/>
                                  </p:stCondLst>
                                  <p:childTnLst>
                                    <p:animClr clrSpc="rgb" dir="cw">
                                      <p:cBhvr>
                                        <p:cTn id="33" dur="500" fill="hold"/>
                                        <p:tgtEl>
                                          <p:spTgt spid="244"/>
                                        </p:tgtEl>
                                        <p:attrNameLst>
                                          <p:attrName>fillcolor</p:attrName>
                                        </p:attrNameLst>
                                      </p:cBhvr>
                                      <p:to>
                                        <a:srgbClr val="D12312"/>
                                      </p:to>
                                    </p:animClr>
                                    <p:set>
                                      <p:cBhvr>
                                        <p:cTn id="34" dur="500" fill="hold"/>
                                        <p:tgtEl>
                                          <p:spTgt spid="244"/>
                                        </p:tgtEl>
                                        <p:attrNameLst>
                                          <p:attrName>fill.type</p:attrName>
                                        </p:attrNameLst>
                                      </p:cBhvr>
                                      <p:to>
                                        <p:strVal val="solid"/>
                                      </p:to>
                                    </p:set>
                                    <p:set>
                                      <p:cBhvr>
                                        <p:cTn id="35" dur="500" fill="hold"/>
                                        <p:tgtEl>
                                          <p:spTgt spid="244"/>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242"/>
                                        </p:tgtEl>
                                        <p:attrNameLst>
                                          <p:attrName>fillcolor</p:attrName>
                                        </p:attrNameLst>
                                      </p:cBhvr>
                                      <p:to>
                                        <a:srgbClr val="D12312"/>
                                      </p:to>
                                    </p:animClr>
                                    <p:set>
                                      <p:cBhvr>
                                        <p:cTn id="38" dur="500" fill="hold"/>
                                        <p:tgtEl>
                                          <p:spTgt spid="242"/>
                                        </p:tgtEl>
                                        <p:attrNameLst>
                                          <p:attrName>fill.type</p:attrName>
                                        </p:attrNameLst>
                                      </p:cBhvr>
                                      <p:to>
                                        <p:strVal val="solid"/>
                                      </p:to>
                                    </p:set>
                                    <p:set>
                                      <p:cBhvr>
                                        <p:cTn id="39" dur="500" fill="hold"/>
                                        <p:tgtEl>
                                          <p:spTgt spid="242"/>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243"/>
                                        </p:tgtEl>
                                        <p:attrNameLst>
                                          <p:attrName>fillcolor</p:attrName>
                                        </p:attrNameLst>
                                      </p:cBhvr>
                                      <p:to>
                                        <a:srgbClr val="D12312"/>
                                      </p:to>
                                    </p:animClr>
                                    <p:set>
                                      <p:cBhvr>
                                        <p:cTn id="42" dur="500" fill="hold"/>
                                        <p:tgtEl>
                                          <p:spTgt spid="243"/>
                                        </p:tgtEl>
                                        <p:attrNameLst>
                                          <p:attrName>fill.type</p:attrName>
                                        </p:attrNameLst>
                                      </p:cBhvr>
                                      <p:to>
                                        <p:strVal val="solid"/>
                                      </p:to>
                                    </p:set>
                                    <p:set>
                                      <p:cBhvr>
                                        <p:cTn id="43" dur="500" fill="hold"/>
                                        <p:tgtEl>
                                          <p:spTgt spid="243"/>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2000" fill="hold"/>
                                        <p:tgtEl>
                                          <p:spTgt spid="243"/>
                                        </p:tgtEl>
                                        <p:attrNameLst>
                                          <p:attrName>fillcolor</p:attrName>
                                        </p:attrNameLst>
                                      </p:cBhvr>
                                      <p:to>
                                        <a:srgbClr val="D12312"/>
                                      </p:to>
                                    </p:animClr>
                                    <p:set>
                                      <p:cBhvr>
                                        <p:cTn id="46" dur="2000" fill="hold"/>
                                        <p:tgtEl>
                                          <p:spTgt spid="243"/>
                                        </p:tgtEl>
                                        <p:attrNameLst>
                                          <p:attrName>fill.type</p:attrName>
                                        </p:attrNameLst>
                                      </p:cBhvr>
                                      <p:to>
                                        <p:strVal val="solid"/>
                                      </p:to>
                                    </p:set>
                                    <p:set>
                                      <p:cBhvr>
                                        <p:cTn id="47" dur="2000" fill="hold"/>
                                        <p:tgtEl>
                                          <p:spTgt spid="243"/>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242"/>
                                        </p:tgtEl>
                                        <p:attrNameLst>
                                          <p:attrName>fillcolor</p:attrName>
                                        </p:attrNameLst>
                                      </p:cBhvr>
                                      <p:to>
                                        <a:srgbClr val="D12312"/>
                                      </p:to>
                                    </p:animClr>
                                    <p:set>
                                      <p:cBhvr>
                                        <p:cTn id="50" dur="2000" fill="hold"/>
                                        <p:tgtEl>
                                          <p:spTgt spid="242"/>
                                        </p:tgtEl>
                                        <p:attrNameLst>
                                          <p:attrName>fill.type</p:attrName>
                                        </p:attrNameLst>
                                      </p:cBhvr>
                                      <p:to>
                                        <p:strVal val="solid"/>
                                      </p:to>
                                    </p:set>
                                    <p:set>
                                      <p:cBhvr>
                                        <p:cTn id="51" dur="2000" fill="hold"/>
                                        <p:tgtEl>
                                          <p:spTgt spid="242"/>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2000" fill="hold"/>
                                        <p:tgtEl>
                                          <p:spTgt spid="244"/>
                                        </p:tgtEl>
                                        <p:attrNameLst>
                                          <p:attrName>fillcolor</p:attrName>
                                        </p:attrNameLst>
                                      </p:cBhvr>
                                      <p:to>
                                        <a:srgbClr val="D12312"/>
                                      </p:to>
                                    </p:animClr>
                                    <p:set>
                                      <p:cBhvr>
                                        <p:cTn id="54" dur="2000" fill="hold"/>
                                        <p:tgtEl>
                                          <p:spTgt spid="244"/>
                                        </p:tgtEl>
                                        <p:attrNameLst>
                                          <p:attrName>fill.type</p:attrName>
                                        </p:attrNameLst>
                                      </p:cBhvr>
                                      <p:to>
                                        <p:strVal val="solid"/>
                                      </p:to>
                                    </p:set>
                                    <p:set>
                                      <p:cBhvr>
                                        <p:cTn id="55" dur="2000" fill="hold"/>
                                        <p:tgtEl>
                                          <p:spTgt spid="244"/>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500" fill="hold"/>
                                        <p:tgtEl>
                                          <p:spTgt spid="184"/>
                                        </p:tgtEl>
                                        <p:attrNameLst>
                                          <p:attrName>fillcolor</p:attrName>
                                        </p:attrNameLst>
                                      </p:cBhvr>
                                      <p:to>
                                        <a:srgbClr val="D12312"/>
                                      </p:to>
                                    </p:animClr>
                                    <p:set>
                                      <p:cBhvr>
                                        <p:cTn id="58" dur="500" fill="hold"/>
                                        <p:tgtEl>
                                          <p:spTgt spid="184"/>
                                        </p:tgtEl>
                                        <p:attrNameLst>
                                          <p:attrName>fill.type</p:attrName>
                                        </p:attrNameLst>
                                      </p:cBhvr>
                                      <p:to>
                                        <p:strVal val="solid"/>
                                      </p:to>
                                    </p:set>
                                    <p:set>
                                      <p:cBhvr>
                                        <p:cTn id="59" dur="500" fill="hold"/>
                                        <p:tgtEl>
                                          <p:spTgt spid="184"/>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185"/>
                                        </p:tgtEl>
                                        <p:attrNameLst>
                                          <p:attrName>fillcolor</p:attrName>
                                        </p:attrNameLst>
                                      </p:cBhvr>
                                      <p:to>
                                        <a:srgbClr val="D12312"/>
                                      </p:to>
                                    </p:animClr>
                                    <p:set>
                                      <p:cBhvr>
                                        <p:cTn id="62" dur="500" fill="hold"/>
                                        <p:tgtEl>
                                          <p:spTgt spid="185"/>
                                        </p:tgtEl>
                                        <p:attrNameLst>
                                          <p:attrName>fill.type</p:attrName>
                                        </p:attrNameLst>
                                      </p:cBhvr>
                                      <p:to>
                                        <p:strVal val="solid"/>
                                      </p:to>
                                    </p:set>
                                    <p:set>
                                      <p:cBhvr>
                                        <p:cTn id="63" dur="500" fill="hold"/>
                                        <p:tgtEl>
                                          <p:spTgt spid="185"/>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186"/>
                                        </p:tgtEl>
                                        <p:attrNameLst>
                                          <p:attrName>fillcolor</p:attrName>
                                        </p:attrNameLst>
                                      </p:cBhvr>
                                      <p:to>
                                        <a:srgbClr val="D12312"/>
                                      </p:to>
                                    </p:animClr>
                                    <p:set>
                                      <p:cBhvr>
                                        <p:cTn id="66" dur="500" fill="hold"/>
                                        <p:tgtEl>
                                          <p:spTgt spid="186"/>
                                        </p:tgtEl>
                                        <p:attrNameLst>
                                          <p:attrName>fill.type</p:attrName>
                                        </p:attrNameLst>
                                      </p:cBhvr>
                                      <p:to>
                                        <p:strVal val="solid"/>
                                      </p:to>
                                    </p:set>
                                    <p:set>
                                      <p:cBhvr>
                                        <p:cTn id="67" dur="500" fill="hold"/>
                                        <p:tgtEl>
                                          <p:spTgt spid="186"/>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187"/>
                                        </p:tgtEl>
                                        <p:attrNameLst>
                                          <p:attrName>fillcolor</p:attrName>
                                        </p:attrNameLst>
                                      </p:cBhvr>
                                      <p:to>
                                        <a:srgbClr val="D12312"/>
                                      </p:to>
                                    </p:animClr>
                                    <p:set>
                                      <p:cBhvr>
                                        <p:cTn id="70" dur="500" fill="hold"/>
                                        <p:tgtEl>
                                          <p:spTgt spid="187"/>
                                        </p:tgtEl>
                                        <p:attrNameLst>
                                          <p:attrName>fill.type</p:attrName>
                                        </p:attrNameLst>
                                      </p:cBhvr>
                                      <p:to>
                                        <p:strVal val="solid"/>
                                      </p:to>
                                    </p:set>
                                    <p:set>
                                      <p:cBhvr>
                                        <p:cTn id="71" dur="500" fill="hold"/>
                                        <p:tgtEl>
                                          <p:spTgt spid="187"/>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188"/>
                                        </p:tgtEl>
                                        <p:attrNameLst>
                                          <p:attrName>fillcolor</p:attrName>
                                        </p:attrNameLst>
                                      </p:cBhvr>
                                      <p:to>
                                        <a:srgbClr val="D12312"/>
                                      </p:to>
                                    </p:animClr>
                                    <p:set>
                                      <p:cBhvr>
                                        <p:cTn id="74" dur="500" fill="hold"/>
                                        <p:tgtEl>
                                          <p:spTgt spid="188"/>
                                        </p:tgtEl>
                                        <p:attrNameLst>
                                          <p:attrName>fill.type</p:attrName>
                                        </p:attrNameLst>
                                      </p:cBhvr>
                                      <p:to>
                                        <p:strVal val="solid"/>
                                      </p:to>
                                    </p:set>
                                    <p:set>
                                      <p:cBhvr>
                                        <p:cTn id="75" dur="500" fill="hold"/>
                                        <p:tgtEl>
                                          <p:spTgt spid="188"/>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189"/>
                                        </p:tgtEl>
                                        <p:attrNameLst>
                                          <p:attrName>fillcolor</p:attrName>
                                        </p:attrNameLst>
                                      </p:cBhvr>
                                      <p:to>
                                        <a:srgbClr val="D12312"/>
                                      </p:to>
                                    </p:animClr>
                                    <p:set>
                                      <p:cBhvr>
                                        <p:cTn id="78" dur="500" fill="hold"/>
                                        <p:tgtEl>
                                          <p:spTgt spid="189"/>
                                        </p:tgtEl>
                                        <p:attrNameLst>
                                          <p:attrName>fill.type</p:attrName>
                                        </p:attrNameLst>
                                      </p:cBhvr>
                                      <p:to>
                                        <p:strVal val="solid"/>
                                      </p:to>
                                    </p:set>
                                    <p:set>
                                      <p:cBhvr>
                                        <p:cTn id="79" dur="500" fill="hold"/>
                                        <p:tgtEl>
                                          <p:spTgt spid="189"/>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190"/>
                                        </p:tgtEl>
                                        <p:attrNameLst>
                                          <p:attrName>fillcolor</p:attrName>
                                        </p:attrNameLst>
                                      </p:cBhvr>
                                      <p:to>
                                        <a:srgbClr val="D12312"/>
                                      </p:to>
                                    </p:animClr>
                                    <p:set>
                                      <p:cBhvr>
                                        <p:cTn id="82" dur="500" fill="hold"/>
                                        <p:tgtEl>
                                          <p:spTgt spid="190"/>
                                        </p:tgtEl>
                                        <p:attrNameLst>
                                          <p:attrName>fill.type</p:attrName>
                                        </p:attrNameLst>
                                      </p:cBhvr>
                                      <p:to>
                                        <p:strVal val="solid"/>
                                      </p:to>
                                    </p:set>
                                    <p:set>
                                      <p:cBhvr>
                                        <p:cTn id="83" dur="500" fill="hold"/>
                                        <p:tgtEl>
                                          <p:spTgt spid="190"/>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500" fill="hold"/>
                                        <p:tgtEl>
                                          <p:spTgt spid="191"/>
                                        </p:tgtEl>
                                        <p:attrNameLst>
                                          <p:attrName>fillcolor</p:attrName>
                                        </p:attrNameLst>
                                      </p:cBhvr>
                                      <p:to>
                                        <a:srgbClr val="D12312"/>
                                      </p:to>
                                    </p:animClr>
                                    <p:set>
                                      <p:cBhvr>
                                        <p:cTn id="86" dur="500" fill="hold"/>
                                        <p:tgtEl>
                                          <p:spTgt spid="191"/>
                                        </p:tgtEl>
                                        <p:attrNameLst>
                                          <p:attrName>fill.type</p:attrName>
                                        </p:attrNameLst>
                                      </p:cBhvr>
                                      <p:to>
                                        <p:strVal val="solid"/>
                                      </p:to>
                                    </p:set>
                                    <p:set>
                                      <p:cBhvr>
                                        <p:cTn id="87" dur="500" fill="hold"/>
                                        <p:tgtEl>
                                          <p:spTgt spid="191"/>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192"/>
                                        </p:tgtEl>
                                        <p:attrNameLst>
                                          <p:attrName>fillcolor</p:attrName>
                                        </p:attrNameLst>
                                      </p:cBhvr>
                                      <p:to>
                                        <a:srgbClr val="D12312"/>
                                      </p:to>
                                    </p:animClr>
                                    <p:set>
                                      <p:cBhvr>
                                        <p:cTn id="90" dur="500" fill="hold"/>
                                        <p:tgtEl>
                                          <p:spTgt spid="192"/>
                                        </p:tgtEl>
                                        <p:attrNameLst>
                                          <p:attrName>fill.type</p:attrName>
                                        </p:attrNameLst>
                                      </p:cBhvr>
                                      <p:to>
                                        <p:strVal val="solid"/>
                                      </p:to>
                                    </p:set>
                                    <p:set>
                                      <p:cBhvr>
                                        <p:cTn id="91" dur="500" fill="hold"/>
                                        <p:tgtEl>
                                          <p:spTgt spid="192"/>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500" fill="hold"/>
                                        <p:tgtEl>
                                          <p:spTgt spid="193"/>
                                        </p:tgtEl>
                                        <p:attrNameLst>
                                          <p:attrName>fillcolor</p:attrName>
                                        </p:attrNameLst>
                                      </p:cBhvr>
                                      <p:to>
                                        <a:srgbClr val="D12312"/>
                                      </p:to>
                                    </p:animClr>
                                    <p:set>
                                      <p:cBhvr>
                                        <p:cTn id="94" dur="500" fill="hold"/>
                                        <p:tgtEl>
                                          <p:spTgt spid="193"/>
                                        </p:tgtEl>
                                        <p:attrNameLst>
                                          <p:attrName>fill.type</p:attrName>
                                        </p:attrNameLst>
                                      </p:cBhvr>
                                      <p:to>
                                        <p:strVal val="solid"/>
                                      </p:to>
                                    </p:set>
                                    <p:set>
                                      <p:cBhvr>
                                        <p:cTn id="95" dur="500" fill="hold"/>
                                        <p:tgtEl>
                                          <p:spTgt spid="193"/>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194"/>
                                        </p:tgtEl>
                                        <p:attrNameLst>
                                          <p:attrName>fillcolor</p:attrName>
                                        </p:attrNameLst>
                                      </p:cBhvr>
                                      <p:to>
                                        <a:srgbClr val="D12312"/>
                                      </p:to>
                                    </p:animClr>
                                    <p:set>
                                      <p:cBhvr>
                                        <p:cTn id="98" dur="500" fill="hold"/>
                                        <p:tgtEl>
                                          <p:spTgt spid="194"/>
                                        </p:tgtEl>
                                        <p:attrNameLst>
                                          <p:attrName>fill.type</p:attrName>
                                        </p:attrNameLst>
                                      </p:cBhvr>
                                      <p:to>
                                        <p:strVal val="solid"/>
                                      </p:to>
                                    </p:set>
                                    <p:set>
                                      <p:cBhvr>
                                        <p:cTn id="99" dur="500" fill="hold"/>
                                        <p:tgtEl>
                                          <p:spTgt spid="194"/>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195"/>
                                        </p:tgtEl>
                                        <p:attrNameLst>
                                          <p:attrName>fillcolor</p:attrName>
                                        </p:attrNameLst>
                                      </p:cBhvr>
                                      <p:to>
                                        <a:srgbClr val="D12312"/>
                                      </p:to>
                                    </p:animClr>
                                    <p:set>
                                      <p:cBhvr>
                                        <p:cTn id="102" dur="500" fill="hold"/>
                                        <p:tgtEl>
                                          <p:spTgt spid="195"/>
                                        </p:tgtEl>
                                        <p:attrNameLst>
                                          <p:attrName>fill.type</p:attrName>
                                        </p:attrNameLst>
                                      </p:cBhvr>
                                      <p:to>
                                        <p:strVal val="solid"/>
                                      </p:to>
                                    </p:set>
                                    <p:set>
                                      <p:cBhvr>
                                        <p:cTn id="103" dur="500" fill="hold"/>
                                        <p:tgtEl>
                                          <p:spTgt spid="195"/>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500" fill="hold"/>
                                        <p:tgtEl>
                                          <p:spTgt spid="197"/>
                                        </p:tgtEl>
                                        <p:attrNameLst>
                                          <p:attrName>fillcolor</p:attrName>
                                        </p:attrNameLst>
                                      </p:cBhvr>
                                      <p:to>
                                        <a:srgbClr val="D12312"/>
                                      </p:to>
                                    </p:animClr>
                                    <p:set>
                                      <p:cBhvr>
                                        <p:cTn id="106" dur="500" fill="hold"/>
                                        <p:tgtEl>
                                          <p:spTgt spid="197"/>
                                        </p:tgtEl>
                                        <p:attrNameLst>
                                          <p:attrName>fill.type</p:attrName>
                                        </p:attrNameLst>
                                      </p:cBhvr>
                                      <p:to>
                                        <p:strVal val="solid"/>
                                      </p:to>
                                    </p:set>
                                    <p:set>
                                      <p:cBhvr>
                                        <p:cTn id="107" dur="500" fill="hold"/>
                                        <p:tgtEl>
                                          <p:spTgt spid="197"/>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500" fill="hold"/>
                                        <p:tgtEl>
                                          <p:spTgt spid="170"/>
                                        </p:tgtEl>
                                        <p:attrNameLst>
                                          <p:attrName>fillcolor</p:attrName>
                                        </p:attrNameLst>
                                      </p:cBhvr>
                                      <p:to>
                                        <a:srgbClr val="D12312"/>
                                      </p:to>
                                    </p:animClr>
                                    <p:set>
                                      <p:cBhvr>
                                        <p:cTn id="110" dur="500" fill="hold"/>
                                        <p:tgtEl>
                                          <p:spTgt spid="170"/>
                                        </p:tgtEl>
                                        <p:attrNameLst>
                                          <p:attrName>fill.type</p:attrName>
                                        </p:attrNameLst>
                                      </p:cBhvr>
                                      <p:to>
                                        <p:strVal val="solid"/>
                                      </p:to>
                                    </p:set>
                                    <p:set>
                                      <p:cBhvr>
                                        <p:cTn id="111" dur="500" fill="hold"/>
                                        <p:tgtEl>
                                          <p:spTgt spid="170"/>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500" fill="hold"/>
                                        <p:tgtEl>
                                          <p:spTgt spid="171"/>
                                        </p:tgtEl>
                                        <p:attrNameLst>
                                          <p:attrName>fillcolor</p:attrName>
                                        </p:attrNameLst>
                                      </p:cBhvr>
                                      <p:to>
                                        <a:srgbClr val="D12312"/>
                                      </p:to>
                                    </p:animClr>
                                    <p:set>
                                      <p:cBhvr>
                                        <p:cTn id="114" dur="500" fill="hold"/>
                                        <p:tgtEl>
                                          <p:spTgt spid="171"/>
                                        </p:tgtEl>
                                        <p:attrNameLst>
                                          <p:attrName>fill.type</p:attrName>
                                        </p:attrNameLst>
                                      </p:cBhvr>
                                      <p:to>
                                        <p:strVal val="solid"/>
                                      </p:to>
                                    </p:set>
                                    <p:set>
                                      <p:cBhvr>
                                        <p:cTn id="115" dur="500" fill="hold"/>
                                        <p:tgtEl>
                                          <p:spTgt spid="171"/>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500" fill="hold"/>
                                        <p:tgtEl>
                                          <p:spTgt spid="172"/>
                                        </p:tgtEl>
                                        <p:attrNameLst>
                                          <p:attrName>fillcolor</p:attrName>
                                        </p:attrNameLst>
                                      </p:cBhvr>
                                      <p:to>
                                        <a:srgbClr val="D12312"/>
                                      </p:to>
                                    </p:animClr>
                                    <p:set>
                                      <p:cBhvr>
                                        <p:cTn id="118" dur="500" fill="hold"/>
                                        <p:tgtEl>
                                          <p:spTgt spid="172"/>
                                        </p:tgtEl>
                                        <p:attrNameLst>
                                          <p:attrName>fill.type</p:attrName>
                                        </p:attrNameLst>
                                      </p:cBhvr>
                                      <p:to>
                                        <p:strVal val="solid"/>
                                      </p:to>
                                    </p:set>
                                    <p:set>
                                      <p:cBhvr>
                                        <p:cTn id="119" dur="500" fill="hold"/>
                                        <p:tgtEl>
                                          <p:spTgt spid="172"/>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500" fill="hold"/>
                                        <p:tgtEl>
                                          <p:spTgt spid="173"/>
                                        </p:tgtEl>
                                        <p:attrNameLst>
                                          <p:attrName>fillcolor</p:attrName>
                                        </p:attrNameLst>
                                      </p:cBhvr>
                                      <p:to>
                                        <a:srgbClr val="D12312"/>
                                      </p:to>
                                    </p:animClr>
                                    <p:set>
                                      <p:cBhvr>
                                        <p:cTn id="122" dur="500" fill="hold"/>
                                        <p:tgtEl>
                                          <p:spTgt spid="173"/>
                                        </p:tgtEl>
                                        <p:attrNameLst>
                                          <p:attrName>fill.type</p:attrName>
                                        </p:attrNameLst>
                                      </p:cBhvr>
                                      <p:to>
                                        <p:strVal val="solid"/>
                                      </p:to>
                                    </p:set>
                                    <p:set>
                                      <p:cBhvr>
                                        <p:cTn id="123" dur="500" fill="hold"/>
                                        <p:tgtEl>
                                          <p:spTgt spid="173"/>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500" fill="hold"/>
                                        <p:tgtEl>
                                          <p:spTgt spid="174"/>
                                        </p:tgtEl>
                                        <p:attrNameLst>
                                          <p:attrName>fillcolor</p:attrName>
                                        </p:attrNameLst>
                                      </p:cBhvr>
                                      <p:to>
                                        <a:srgbClr val="D12312"/>
                                      </p:to>
                                    </p:animClr>
                                    <p:set>
                                      <p:cBhvr>
                                        <p:cTn id="126" dur="500" fill="hold"/>
                                        <p:tgtEl>
                                          <p:spTgt spid="174"/>
                                        </p:tgtEl>
                                        <p:attrNameLst>
                                          <p:attrName>fill.type</p:attrName>
                                        </p:attrNameLst>
                                      </p:cBhvr>
                                      <p:to>
                                        <p:strVal val="solid"/>
                                      </p:to>
                                    </p:set>
                                    <p:set>
                                      <p:cBhvr>
                                        <p:cTn id="127" dur="500" fill="hold"/>
                                        <p:tgtEl>
                                          <p:spTgt spid="174"/>
                                        </p:tgtEl>
                                        <p:attrNameLst>
                                          <p:attrName>fill.on</p:attrName>
                                        </p:attrNameLst>
                                      </p:cBhvr>
                                      <p:to>
                                        <p:strVal val="true"/>
                                      </p:to>
                                    </p:set>
                                  </p:childTnLst>
                                </p:cTn>
                              </p:par>
                              <p:par>
                                <p:cTn id="128" presetID="1" presetClass="emph" presetSubtype="2" fill="hold" nodeType="withEffect">
                                  <p:stCondLst>
                                    <p:cond delay="0"/>
                                  </p:stCondLst>
                                  <p:childTnLst>
                                    <p:animClr clrSpc="rgb" dir="cw">
                                      <p:cBhvr>
                                        <p:cTn id="129" dur="500" fill="hold"/>
                                        <p:tgtEl>
                                          <p:spTgt spid="175"/>
                                        </p:tgtEl>
                                        <p:attrNameLst>
                                          <p:attrName>fillcolor</p:attrName>
                                        </p:attrNameLst>
                                      </p:cBhvr>
                                      <p:to>
                                        <a:srgbClr val="D12312"/>
                                      </p:to>
                                    </p:animClr>
                                    <p:set>
                                      <p:cBhvr>
                                        <p:cTn id="130" dur="500" fill="hold"/>
                                        <p:tgtEl>
                                          <p:spTgt spid="175"/>
                                        </p:tgtEl>
                                        <p:attrNameLst>
                                          <p:attrName>fill.type</p:attrName>
                                        </p:attrNameLst>
                                      </p:cBhvr>
                                      <p:to>
                                        <p:strVal val="solid"/>
                                      </p:to>
                                    </p:set>
                                    <p:set>
                                      <p:cBhvr>
                                        <p:cTn id="131" dur="500" fill="hold"/>
                                        <p:tgtEl>
                                          <p:spTgt spid="175"/>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500" fill="hold"/>
                                        <p:tgtEl>
                                          <p:spTgt spid="176"/>
                                        </p:tgtEl>
                                        <p:attrNameLst>
                                          <p:attrName>fillcolor</p:attrName>
                                        </p:attrNameLst>
                                      </p:cBhvr>
                                      <p:to>
                                        <a:srgbClr val="D12312"/>
                                      </p:to>
                                    </p:animClr>
                                    <p:set>
                                      <p:cBhvr>
                                        <p:cTn id="134" dur="500" fill="hold"/>
                                        <p:tgtEl>
                                          <p:spTgt spid="176"/>
                                        </p:tgtEl>
                                        <p:attrNameLst>
                                          <p:attrName>fill.type</p:attrName>
                                        </p:attrNameLst>
                                      </p:cBhvr>
                                      <p:to>
                                        <p:strVal val="solid"/>
                                      </p:to>
                                    </p:set>
                                    <p:set>
                                      <p:cBhvr>
                                        <p:cTn id="135" dur="500" fill="hold"/>
                                        <p:tgtEl>
                                          <p:spTgt spid="176"/>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177"/>
                                        </p:tgtEl>
                                        <p:attrNameLst>
                                          <p:attrName>fillcolor</p:attrName>
                                        </p:attrNameLst>
                                      </p:cBhvr>
                                      <p:to>
                                        <a:srgbClr val="D12312"/>
                                      </p:to>
                                    </p:animClr>
                                    <p:set>
                                      <p:cBhvr>
                                        <p:cTn id="138" dur="500" fill="hold"/>
                                        <p:tgtEl>
                                          <p:spTgt spid="177"/>
                                        </p:tgtEl>
                                        <p:attrNameLst>
                                          <p:attrName>fill.type</p:attrName>
                                        </p:attrNameLst>
                                      </p:cBhvr>
                                      <p:to>
                                        <p:strVal val="solid"/>
                                      </p:to>
                                    </p:set>
                                    <p:set>
                                      <p:cBhvr>
                                        <p:cTn id="139" dur="500" fill="hold"/>
                                        <p:tgtEl>
                                          <p:spTgt spid="177"/>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178"/>
                                        </p:tgtEl>
                                        <p:attrNameLst>
                                          <p:attrName>fillcolor</p:attrName>
                                        </p:attrNameLst>
                                      </p:cBhvr>
                                      <p:to>
                                        <a:srgbClr val="D12312"/>
                                      </p:to>
                                    </p:animClr>
                                    <p:set>
                                      <p:cBhvr>
                                        <p:cTn id="142" dur="500" fill="hold"/>
                                        <p:tgtEl>
                                          <p:spTgt spid="178"/>
                                        </p:tgtEl>
                                        <p:attrNameLst>
                                          <p:attrName>fill.type</p:attrName>
                                        </p:attrNameLst>
                                      </p:cBhvr>
                                      <p:to>
                                        <p:strVal val="solid"/>
                                      </p:to>
                                    </p:set>
                                    <p:set>
                                      <p:cBhvr>
                                        <p:cTn id="143" dur="500" fill="hold"/>
                                        <p:tgtEl>
                                          <p:spTgt spid="178"/>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179"/>
                                        </p:tgtEl>
                                        <p:attrNameLst>
                                          <p:attrName>fillcolor</p:attrName>
                                        </p:attrNameLst>
                                      </p:cBhvr>
                                      <p:to>
                                        <a:srgbClr val="D12312"/>
                                      </p:to>
                                    </p:animClr>
                                    <p:set>
                                      <p:cBhvr>
                                        <p:cTn id="146" dur="500" fill="hold"/>
                                        <p:tgtEl>
                                          <p:spTgt spid="179"/>
                                        </p:tgtEl>
                                        <p:attrNameLst>
                                          <p:attrName>fill.type</p:attrName>
                                        </p:attrNameLst>
                                      </p:cBhvr>
                                      <p:to>
                                        <p:strVal val="solid"/>
                                      </p:to>
                                    </p:set>
                                    <p:set>
                                      <p:cBhvr>
                                        <p:cTn id="147" dur="500" fill="hold"/>
                                        <p:tgtEl>
                                          <p:spTgt spid="179"/>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180"/>
                                        </p:tgtEl>
                                        <p:attrNameLst>
                                          <p:attrName>fillcolor</p:attrName>
                                        </p:attrNameLst>
                                      </p:cBhvr>
                                      <p:to>
                                        <a:srgbClr val="D12312"/>
                                      </p:to>
                                    </p:animClr>
                                    <p:set>
                                      <p:cBhvr>
                                        <p:cTn id="150" dur="500" fill="hold"/>
                                        <p:tgtEl>
                                          <p:spTgt spid="180"/>
                                        </p:tgtEl>
                                        <p:attrNameLst>
                                          <p:attrName>fill.type</p:attrName>
                                        </p:attrNameLst>
                                      </p:cBhvr>
                                      <p:to>
                                        <p:strVal val="solid"/>
                                      </p:to>
                                    </p:set>
                                    <p:set>
                                      <p:cBhvr>
                                        <p:cTn id="151" dur="500" fill="hold"/>
                                        <p:tgtEl>
                                          <p:spTgt spid="180"/>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181"/>
                                        </p:tgtEl>
                                        <p:attrNameLst>
                                          <p:attrName>fillcolor</p:attrName>
                                        </p:attrNameLst>
                                      </p:cBhvr>
                                      <p:to>
                                        <a:srgbClr val="D12312"/>
                                      </p:to>
                                    </p:animClr>
                                    <p:set>
                                      <p:cBhvr>
                                        <p:cTn id="154" dur="500" fill="hold"/>
                                        <p:tgtEl>
                                          <p:spTgt spid="181"/>
                                        </p:tgtEl>
                                        <p:attrNameLst>
                                          <p:attrName>fill.type</p:attrName>
                                        </p:attrNameLst>
                                      </p:cBhvr>
                                      <p:to>
                                        <p:strVal val="solid"/>
                                      </p:to>
                                    </p:set>
                                    <p:set>
                                      <p:cBhvr>
                                        <p:cTn id="155" dur="500" fill="hold"/>
                                        <p:tgtEl>
                                          <p:spTgt spid="181"/>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182"/>
                                        </p:tgtEl>
                                        <p:attrNameLst>
                                          <p:attrName>fillcolor</p:attrName>
                                        </p:attrNameLst>
                                      </p:cBhvr>
                                      <p:to>
                                        <a:srgbClr val="D12312"/>
                                      </p:to>
                                    </p:animClr>
                                    <p:set>
                                      <p:cBhvr>
                                        <p:cTn id="158" dur="500" fill="hold"/>
                                        <p:tgtEl>
                                          <p:spTgt spid="182"/>
                                        </p:tgtEl>
                                        <p:attrNameLst>
                                          <p:attrName>fill.type</p:attrName>
                                        </p:attrNameLst>
                                      </p:cBhvr>
                                      <p:to>
                                        <p:strVal val="solid"/>
                                      </p:to>
                                    </p:set>
                                    <p:set>
                                      <p:cBhvr>
                                        <p:cTn id="159" dur="500" fill="hold"/>
                                        <p:tgtEl>
                                          <p:spTgt spid="182"/>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500" fill="hold"/>
                                        <p:tgtEl>
                                          <p:spTgt spid="156"/>
                                        </p:tgtEl>
                                        <p:attrNameLst>
                                          <p:attrName>fillcolor</p:attrName>
                                        </p:attrNameLst>
                                      </p:cBhvr>
                                      <p:to>
                                        <a:srgbClr val="D12312"/>
                                      </p:to>
                                    </p:animClr>
                                    <p:set>
                                      <p:cBhvr>
                                        <p:cTn id="162" dur="500" fill="hold"/>
                                        <p:tgtEl>
                                          <p:spTgt spid="156"/>
                                        </p:tgtEl>
                                        <p:attrNameLst>
                                          <p:attrName>fill.type</p:attrName>
                                        </p:attrNameLst>
                                      </p:cBhvr>
                                      <p:to>
                                        <p:strVal val="solid"/>
                                      </p:to>
                                    </p:set>
                                    <p:set>
                                      <p:cBhvr>
                                        <p:cTn id="163" dur="500" fill="hold"/>
                                        <p:tgtEl>
                                          <p:spTgt spid="156"/>
                                        </p:tgtEl>
                                        <p:attrNameLst>
                                          <p:attrName>fill.on</p:attrName>
                                        </p:attrNameLst>
                                      </p:cBhvr>
                                      <p:to>
                                        <p:strVal val="true"/>
                                      </p:to>
                                    </p:set>
                                  </p:childTnLst>
                                </p:cTn>
                              </p:par>
                              <p:par>
                                <p:cTn id="164" presetID="1" presetClass="emph" presetSubtype="2" fill="hold" nodeType="withEffect">
                                  <p:stCondLst>
                                    <p:cond delay="0"/>
                                  </p:stCondLst>
                                  <p:childTnLst>
                                    <p:animClr clrSpc="rgb" dir="cw">
                                      <p:cBhvr>
                                        <p:cTn id="165" dur="500" fill="hold"/>
                                        <p:tgtEl>
                                          <p:spTgt spid="157"/>
                                        </p:tgtEl>
                                        <p:attrNameLst>
                                          <p:attrName>fillcolor</p:attrName>
                                        </p:attrNameLst>
                                      </p:cBhvr>
                                      <p:to>
                                        <a:srgbClr val="D12312"/>
                                      </p:to>
                                    </p:animClr>
                                    <p:set>
                                      <p:cBhvr>
                                        <p:cTn id="166" dur="500" fill="hold"/>
                                        <p:tgtEl>
                                          <p:spTgt spid="157"/>
                                        </p:tgtEl>
                                        <p:attrNameLst>
                                          <p:attrName>fill.type</p:attrName>
                                        </p:attrNameLst>
                                      </p:cBhvr>
                                      <p:to>
                                        <p:strVal val="solid"/>
                                      </p:to>
                                    </p:set>
                                    <p:set>
                                      <p:cBhvr>
                                        <p:cTn id="167" dur="500" fill="hold"/>
                                        <p:tgtEl>
                                          <p:spTgt spid="157"/>
                                        </p:tgtEl>
                                        <p:attrNameLst>
                                          <p:attrName>fill.on</p:attrName>
                                        </p:attrNameLst>
                                      </p:cBhvr>
                                      <p:to>
                                        <p:strVal val="true"/>
                                      </p:to>
                                    </p:set>
                                  </p:childTnLst>
                                </p:cTn>
                              </p:par>
                              <p:par>
                                <p:cTn id="168" presetID="1" presetClass="emph" presetSubtype="2" fill="hold" nodeType="withEffect">
                                  <p:stCondLst>
                                    <p:cond delay="0"/>
                                  </p:stCondLst>
                                  <p:childTnLst>
                                    <p:animClr clrSpc="rgb" dir="cw">
                                      <p:cBhvr>
                                        <p:cTn id="169" dur="500" fill="hold"/>
                                        <p:tgtEl>
                                          <p:spTgt spid="158"/>
                                        </p:tgtEl>
                                        <p:attrNameLst>
                                          <p:attrName>fillcolor</p:attrName>
                                        </p:attrNameLst>
                                      </p:cBhvr>
                                      <p:to>
                                        <a:srgbClr val="D12312"/>
                                      </p:to>
                                    </p:animClr>
                                    <p:set>
                                      <p:cBhvr>
                                        <p:cTn id="170" dur="500" fill="hold"/>
                                        <p:tgtEl>
                                          <p:spTgt spid="158"/>
                                        </p:tgtEl>
                                        <p:attrNameLst>
                                          <p:attrName>fill.type</p:attrName>
                                        </p:attrNameLst>
                                      </p:cBhvr>
                                      <p:to>
                                        <p:strVal val="solid"/>
                                      </p:to>
                                    </p:set>
                                    <p:set>
                                      <p:cBhvr>
                                        <p:cTn id="171" dur="500" fill="hold"/>
                                        <p:tgtEl>
                                          <p:spTgt spid="158"/>
                                        </p:tgtEl>
                                        <p:attrNameLst>
                                          <p:attrName>fill.on</p:attrName>
                                        </p:attrNameLst>
                                      </p:cBhvr>
                                      <p:to>
                                        <p:strVal val="true"/>
                                      </p:to>
                                    </p:set>
                                  </p:childTnLst>
                                </p:cTn>
                              </p:par>
                              <p:par>
                                <p:cTn id="172" presetID="1" presetClass="emph" presetSubtype="2" fill="hold" nodeType="withEffect">
                                  <p:stCondLst>
                                    <p:cond delay="0"/>
                                  </p:stCondLst>
                                  <p:childTnLst>
                                    <p:animClr clrSpc="rgb" dir="cw">
                                      <p:cBhvr>
                                        <p:cTn id="173" dur="500" fill="hold"/>
                                        <p:tgtEl>
                                          <p:spTgt spid="159"/>
                                        </p:tgtEl>
                                        <p:attrNameLst>
                                          <p:attrName>fillcolor</p:attrName>
                                        </p:attrNameLst>
                                      </p:cBhvr>
                                      <p:to>
                                        <a:srgbClr val="D12312"/>
                                      </p:to>
                                    </p:animClr>
                                    <p:set>
                                      <p:cBhvr>
                                        <p:cTn id="174" dur="500" fill="hold"/>
                                        <p:tgtEl>
                                          <p:spTgt spid="159"/>
                                        </p:tgtEl>
                                        <p:attrNameLst>
                                          <p:attrName>fill.type</p:attrName>
                                        </p:attrNameLst>
                                      </p:cBhvr>
                                      <p:to>
                                        <p:strVal val="solid"/>
                                      </p:to>
                                    </p:set>
                                    <p:set>
                                      <p:cBhvr>
                                        <p:cTn id="175" dur="500" fill="hold"/>
                                        <p:tgtEl>
                                          <p:spTgt spid="159"/>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500" fill="hold"/>
                                        <p:tgtEl>
                                          <p:spTgt spid="160"/>
                                        </p:tgtEl>
                                        <p:attrNameLst>
                                          <p:attrName>fillcolor</p:attrName>
                                        </p:attrNameLst>
                                      </p:cBhvr>
                                      <p:to>
                                        <a:srgbClr val="D12312"/>
                                      </p:to>
                                    </p:animClr>
                                    <p:set>
                                      <p:cBhvr>
                                        <p:cTn id="178" dur="500" fill="hold"/>
                                        <p:tgtEl>
                                          <p:spTgt spid="160"/>
                                        </p:tgtEl>
                                        <p:attrNameLst>
                                          <p:attrName>fill.type</p:attrName>
                                        </p:attrNameLst>
                                      </p:cBhvr>
                                      <p:to>
                                        <p:strVal val="solid"/>
                                      </p:to>
                                    </p:set>
                                    <p:set>
                                      <p:cBhvr>
                                        <p:cTn id="179" dur="500" fill="hold"/>
                                        <p:tgtEl>
                                          <p:spTgt spid="160"/>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500" fill="hold"/>
                                        <p:tgtEl>
                                          <p:spTgt spid="161"/>
                                        </p:tgtEl>
                                        <p:attrNameLst>
                                          <p:attrName>fillcolor</p:attrName>
                                        </p:attrNameLst>
                                      </p:cBhvr>
                                      <p:to>
                                        <a:srgbClr val="D12312"/>
                                      </p:to>
                                    </p:animClr>
                                    <p:set>
                                      <p:cBhvr>
                                        <p:cTn id="182" dur="500" fill="hold"/>
                                        <p:tgtEl>
                                          <p:spTgt spid="161"/>
                                        </p:tgtEl>
                                        <p:attrNameLst>
                                          <p:attrName>fill.type</p:attrName>
                                        </p:attrNameLst>
                                      </p:cBhvr>
                                      <p:to>
                                        <p:strVal val="solid"/>
                                      </p:to>
                                    </p:set>
                                    <p:set>
                                      <p:cBhvr>
                                        <p:cTn id="183" dur="500" fill="hold"/>
                                        <p:tgtEl>
                                          <p:spTgt spid="161"/>
                                        </p:tgtEl>
                                        <p:attrNameLst>
                                          <p:attrName>fill.on</p:attrName>
                                        </p:attrNameLst>
                                      </p:cBhvr>
                                      <p:to>
                                        <p:strVal val="true"/>
                                      </p:to>
                                    </p:set>
                                  </p:childTnLst>
                                </p:cTn>
                              </p:par>
                              <p:par>
                                <p:cTn id="184" presetID="1" presetClass="emph" presetSubtype="2" fill="hold" nodeType="withEffect">
                                  <p:stCondLst>
                                    <p:cond delay="0"/>
                                  </p:stCondLst>
                                  <p:childTnLst>
                                    <p:animClr clrSpc="rgb" dir="cw">
                                      <p:cBhvr>
                                        <p:cTn id="185" dur="500" fill="hold"/>
                                        <p:tgtEl>
                                          <p:spTgt spid="162"/>
                                        </p:tgtEl>
                                        <p:attrNameLst>
                                          <p:attrName>fillcolor</p:attrName>
                                        </p:attrNameLst>
                                      </p:cBhvr>
                                      <p:to>
                                        <a:srgbClr val="D12312"/>
                                      </p:to>
                                    </p:animClr>
                                    <p:set>
                                      <p:cBhvr>
                                        <p:cTn id="186" dur="500" fill="hold"/>
                                        <p:tgtEl>
                                          <p:spTgt spid="162"/>
                                        </p:tgtEl>
                                        <p:attrNameLst>
                                          <p:attrName>fill.type</p:attrName>
                                        </p:attrNameLst>
                                      </p:cBhvr>
                                      <p:to>
                                        <p:strVal val="solid"/>
                                      </p:to>
                                    </p:set>
                                    <p:set>
                                      <p:cBhvr>
                                        <p:cTn id="187" dur="500" fill="hold"/>
                                        <p:tgtEl>
                                          <p:spTgt spid="162"/>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500" fill="hold"/>
                                        <p:tgtEl>
                                          <p:spTgt spid="163"/>
                                        </p:tgtEl>
                                        <p:attrNameLst>
                                          <p:attrName>fillcolor</p:attrName>
                                        </p:attrNameLst>
                                      </p:cBhvr>
                                      <p:to>
                                        <a:srgbClr val="D12312"/>
                                      </p:to>
                                    </p:animClr>
                                    <p:set>
                                      <p:cBhvr>
                                        <p:cTn id="190" dur="500" fill="hold"/>
                                        <p:tgtEl>
                                          <p:spTgt spid="163"/>
                                        </p:tgtEl>
                                        <p:attrNameLst>
                                          <p:attrName>fill.type</p:attrName>
                                        </p:attrNameLst>
                                      </p:cBhvr>
                                      <p:to>
                                        <p:strVal val="solid"/>
                                      </p:to>
                                    </p:set>
                                    <p:set>
                                      <p:cBhvr>
                                        <p:cTn id="191" dur="500" fill="hold"/>
                                        <p:tgtEl>
                                          <p:spTgt spid="163"/>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500" fill="hold"/>
                                        <p:tgtEl>
                                          <p:spTgt spid="164"/>
                                        </p:tgtEl>
                                        <p:attrNameLst>
                                          <p:attrName>fillcolor</p:attrName>
                                        </p:attrNameLst>
                                      </p:cBhvr>
                                      <p:to>
                                        <a:srgbClr val="D12312"/>
                                      </p:to>
                                    </p:animClr>
                                    <p:set>
                                      <p:cBhvr>
                                        <p:cTn id="194" dur="500" fill="hold"/>
                                        <p:tgtEl>
                                          <p:spTgt spid="164"/>
                                        </p:tgtEl>
                                        <p:attrNameLst>
                                          <p:attrName>fill.type</p:attrName>
                                        </p:attrNameLst>
                                      </p:cBhvr>
                                      <p:to>
                                        <p:strVal val="solid"/>
                                      </p:to>
                                    </p:set>
                                    <p:set>
                                      <p:cBhvr>
                                        <p:cTn id="195" dur="500" fill="hold"/>
                                        <p:tgtEl>
                                          <p:spTgt spid="164"/>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500" fill="hold"/>
                                        <p:tgtEl>
                                          <p:spTgt spid="165"/>
                                        </p:tgtEl>
                                        <p:attrNameLst>
                                          <p:attrName>fillcolor</p:attrName>
                                        </p:attrNameLst>
                                      </p:cBhvr>
                                      <p:to>
                                        <a:srgbClr val="D12312"/>
                                      </p:to>
                                    </p:animClr>
                                    <p:set>
                                      <p:cBhvr>
                                        <p:cTn id="198" dur="500" fill="hold"/>
                                        <p:tgtEl>
                                          <p:spTgt spid="165"/>
                                        </p:tgtEl>
                                        <p:attrNameLst>
                                          <p:attrName>fill.type</p:attrName>
                                        </p:attrNameLst>
                                      </p:cBhvr>
                                      <p:to>
                                        <p:strVal val="solid"/>
                                      </p:to>
                                    </p:set>
                                    <p:set>
                                      <p:cBhvr>
                                        <p:cTn id="199" dur="500" fill="hold"/>
                                        <p:tgtEl>
                                          <p:spTgt spid="165"/>
                                        </p:tgtEl>
                                        <p:attrNameLst>
                                          <p:attrName>fill.on</p:attrName>
                                        </p:attrNameLst>
                                      </p:cBhvr>
                                      <p:to>
                                        <p:strVal val="true"/>
                                      </p:to>
                                    </p:set>
                                  </p:childTnLst>
                                </p:cTn>
                              </p:par>
                              <p:par>
                                <p:cTn id="200" presetID="1" presetClass="emph" presetSubtype="2" fill="hold" nodeType="withEffect">
                                  <p:stCondLst>
                                    <p:cond delay="0"/>
                                  </p:stCondLst>
                                  <p:childTnLst>
                                    <p:animClr clrSpc="rgb" dir="cw">
                                      <p:cBhvr>
                                        <p:cTn id="201" dur="500" fill="hold"/>
                                        <p:tgtEl>
                                          <p:spTgt spid="166"/>
                                        </p:tgtEl>
                                        <p:attrNameLst>
                                          <p:attrName>fillcolor</p:attrName>
                                        </p:attrNameLst>
                                      </p:cBhvr>
                                      <p:to>
                                        <a:srgbClr val="D12312"/>
                                      </p:to>
                                    </p:animClr>
                                    <p:set>
                                      <p:cBhvr>
                                        <p:cTn id="202" dur="500" fill="hold"/>
                                        <p:tgtEl>
                                          <p:spTgt spid="166"/>
                                        </p:tgtEl>
                                        <p:attrNameLst>
                                          <p:attrName>fill.type</p:attrName>
                                        </p:attrNameLst>
                                      </p:cBhvr>
                                      <p:to>
                                        <p:strVal val="solid"/>
                                      </p:to>
                                    </p:set>
                                    <p:set>
                                      <p:cBhvr>
                                        <p:cTn id="203" dur="500" fill="hold"/>
                                        <p:tgtEl>
                                          <p:spTgt spid="166"/>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500" fill="hold"/>
                                        <p:tgtEl>
                                          <p:spTgt spid="167"/>
                                        </p:tgtEl>
                                        <p:attrNameLst>
                                          <p:attrName>fillcolor</p:attrName>
                                        </p:attrNameLst>
                                      </p:cBhvr>
                                      <p:to>
                                        <a:srgbClr val="D12312"/>
                                      </p:to>
                                    </p:animClr>
                                    <p:set>
                                      <p:cBhvr>
                                        <p:cTn id="206" dur="500" fill="hold"/>
                                        <p:tgtEl>
                                          <p:spTgt spid="167"/>
                                        </p:tgtEl>
                                        <p:attrNameLst>
                                          <p:attrName>fill.type</p:attrName>
                                        </p:attrNameLst>
                                      </p:cBhvr>
                                      <p:to>
                                        <p:strVal val="solid"/>
                                      </p:to>
                                    </p:set>
                                    <p:set>
                                      <p:cBhvr>
                                        <p:cTn id="207" dur="500" fill="hold"/>
                                        <p:tgtEl>
                                          <p:spTgt spid="167"/>
                                        </p:tgtEl>
                                        <p:attrNameLst>
                                          <p:attrName>fill.on</p:attrName>
                                        </p:attrNameLst>
                                      </p:cBhvr>
                                      <p:to>
                                        <p:strVal val="true"/>
                                      </p:to>
                                    </p:set>
                                  </p:childTnLst>
                                </p:cTn>
                              </p:par>
                              <p:par>
                                <p:cTn id="208" presetID="1" presetClass="emph" presetSubtype="2" fill="hold" nodeType="withEffect">
                                  <p:stCondLst>
                                    <p:cond delay="0"/>
                                  </p:stCondLst>
                                  <p:childTnLst>
                                    <p:animClr clrSpc="rgb" dir="cw">
                                      <p:cBhvr>
                                        <p:cTn id="209" dur="500" fill="hold"/>
                                        <p:tgtEl>
                                          <p:spTgt spid="168"/>
                                        </p:tgtEl>
                                        <p:attrNameLst>
                                          <p:attrName>fillcolor</p:attrName>
                                        </p:attrNameLst>
                                      </p:cBhvr>
                                      <p:to>
                                        <a:srgbClr val="D12312"/>
                                      </p:to>
                                    </p:animClr>
                                    <p:set>
                                      <p:cBhvr>
                                        <p:cTn id="210" dur="500" fill="hold"/>
                                        <p:tgtEl>
                                          <p:spTgt spid="168"/>
                                        </p:tgtEl>
                                        <p:attrNameLst>
                                          <p:attrName>fill.type</p:attrName>
                                        </p:attrNameLst>
                                      </p:cBhvr>
                                      <p:to>
                                        <p:strVal val="solid"/>
                                      </p:to>
                                    </p:set>
                                    <p:set>
                                      <p:cBhvr>
                                        <p:cTn id="211" dur="500" fill="hold"/>
                                        <p:tgtEl>
                                          <p:spTgt spid="168"/>
                                        </p:tgtEl>
                                        <p:attrNameLst>
                                          <p:attrName>fill.on</p:attrName>
                                        </p:attrNameLst>
                                      </p:cBhvr>
                                      <p:to>
                                        <p:strVal val="true"/>
                                      </p:to>
                                    </p:se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52"/>
                                        </p:tgtEl>
                                        <p:attrNameLst>
                                          <p:attrName>style.visibility</p:attrName>
                                        </p:attrNameLst>
                                      </p:cBhvr>
                                      <p:to>
                                        <p:strVal val="visible"/>
                                      </p:to>
                                    </p:set>
                                    <p:animEffect transition="in" filter="fade">
                                      <p:cBhvr>
                                        <p:cTn id="216" dur="500"/>
                                        <p:tgtEl>
                                          <p:spTgt spid="252"/>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254"/>
                                        </p:tgtEl>
                                        <p:attrNameLst>
                                          <p:attrName>style.visibility</p:attrName>
                                        </p:attrNameLst>
                                      </p:cBhvr>
                                      <p:to>
                                        <p:strVal val="visible"/>
                                      </p:to>
                                    </p:set>
                                    <p:animEffect transition="in" filter="fade">
                                      <p:cBhvr>
                                        <p:cTn id="219" dur="500"/>
                                        <p:tgtEl>
                                          <p:spTgt spid="254"/>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55"/>
                                        </p:tgtEl>
                                        <p:attrNameLst>
                                          <p:attrName>style.visibility</p:attrName>
                                        </p:attrNameLst>
                                      </p:cBhvr>
                                      <p:to>
                                        <p:strVal val="visible"/>
                                      </p:to>
                                    </p:set>
                                    <p:animEffect transition="in" filter="fade">
                                      <p:cBhvr>
                                        <p:cTn id="222" dur="500"/>
                                        <p:tgtEl>
                                          <p:spTgt spid="255"/>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256">
                                            <p:txEl>
                                              <p:pRg st="2" end="2"/>
                                            </p:txEl>
                                          </p:spTgt>
                                        </p:tgtEl>
                                        <p:attrNameLst>
                                          <p:attrName>style.visibility</p:attrName>
                                        </p:attrNameLst>
                                      </p:cBhvr>
                                      <p:to>
                                        <p:strVal val="visible"/>
                                      </p:to>
                                    </p:set>
                                    <p:animEffect transition="in" filter="fade">
                                      <p:cBhvr>
                                        <p:cTn id="227" dur="500"/>
                                        <p:tgtEl>
                                          <p:spTgt spid="2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237" grpId="0" animBg="1"/>
      <p:bldP spid="238" grpId="0"/>
      <p:bldP spid="245" grpId="0"/>
      <p:bldP spid="252" grpId="0" animBg="1"/>
      <p:bldP spid="254" grpId="0" animBg="1"/>
      <p:bldP spid="255"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D4B4-B279-0747-9C44-DF1A419ACBFC}"/>
              </a:ext>
            </a:extLst>
          </p:cNvPr>
          <p:cNvSpPr>
            <a:spLocks noGrp="1"/>
          </p:cNvSpPr>
          <p:nvPr>
            <p:ph type="title"/>
          </p:nvPr>
        </p:nvSpPr>
        <p:spPr/>
        <p:txBody>
          <a:bodyPr/>
          <a:lstStyle/>
          <a:p>
            <a:r>
              <a:rPr lang="en-US" dirty="0">
                <a:latin typeface="Cambria" panose="02040503050406030204" pitchFamily="18" charset="0"/>
              </a:rPr>
              <a:t>DRAM Cell Operation</a:t>
            </a:r>
          </a:p>
        </p:txBody>
      </p:sp>
      <p:cxnSp>
        <p:nvCxnSpPr>
          <p:cNvPr id="4" name="Straight Connector 3">
            <a:extLst>
              <a:ext uri="{FF2B5EF4-FFF2-40B4-BE49-F238E27FC236}">
                <a16:creationId xmlns:a16="http://schemas.microsoft.com/office/drawing/2014/main" id="{B876BB91-B7AF-D446-8C5F-9C16B05D260A}"/>
              </a:ext>
            </a:extLst>
          </p:cNvPr>
          <p:cNvCxnSpPr>
            <a:cxnSpLocks/>
          </p:cNvCxnSpPr>
          <p:nvPr/>
        </p:nvCxnSpPr>
        <p:spPr>
          <a:xfrm>
            <a:off x="1650748" y="1871628"/>
            <a:ext cx="2121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D7C555-5D92-1141-9689-7E4F09F15839}"/>
              </a:ext>
            </a:extLst>
          </p:cNvPr>
          <p:cNvCxnSpPr>
            <a:cxnSpLocks/>
          </p:cNvCxnSpPr>
          <p:nvPr/>
        </p:nvCxnSpPr>
        <p:spPr>
          <a:xfrm flipV="1">
            <a:off x="3413960" y="1871628"/>
            <a:ext cx="0" cy="21728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9A1EB0-B769-7342-AD5E-458137845468}"/>
              </a:ext>
            </a:extLst>
          </p:cNvPr>
          <p:cNvCxnSpPr>
            <a:cxnSpLocks/>
          </p:cNvCxnSpPr>
          <p:nvPr/>
        </p:nvCxnSpPr>
        <p:spPr>
          <a:xfrm>
            <a:off x="4493811" y="2212009"/>
            <a:ext cx="0" cy="243398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F7D819-1095-4744-AD66-7E0ADEEDCDB2}"/>
              </a:ext>
            </a:extLst>
          </p:cNvPr>
          <p:cNvCxnSpPr>
            <a:cxnSpLocks/>
          </p:cNvCxnSpPr>
          <p:nvPr/>
        </p:nvCxnSpPr>
        <p:spPr>
          <a:xfrm>
            <a:off x="2274226" y="2579509"/>
            <a:ext cx="0" cy="27971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F116BA3-7A32-1F48-84AB-906C66D5468D}"/>
              </a:ext>
            </a:extLst>
          </p:cNvPr>
          <p:cNvSpPr/>
          <p:nvPr/>
        </p:nvSpPr>
        <p:spPr>
          <a:xfrm>
            <a:off x="2129709" y="2799106"/>
            <a:ext cx="267330" cy="474921"/>
          </a:xfrm>
          <a:prstGeom prst="rect">
            <a:avLst/>
          </a:prstGeom>
          <a:solidFill>
            <a:srgbClr val="F2F2F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25" name="Rectangle 24">
            <a:extLst>
              <a:ext uri="{FF2B5EF4-FFF2-40B4-BE49-F238E27FC236}">
                <a16:creationId xmlns:a16="http://schemas.microsoft.com/office/drawing/2014/main" id="{AAA3F4CD-C2CB-D745-A72F-12FC7B0B358B}"/>
              </a:ext>
            </a:extLst>
          </p:cNvPr>
          <p:cNvSpPr/>
          <p:nvPr/>
        </p:nvSpPr>
        <p:spPr>
          <a:xfrm>
            <a:off x="1538039" y="1504872"/>
            <a:ext cx="118333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wordline</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78C372AC-EB48-0C4B-9738-5B0AC0C06329}"/>
              </a:ext>
            </a:extLst>
          </p:cNvPr>
          <p:cNvSpPr/>
          <p:nvPr/>
        </p:nvSpPr>
        <p:spPr>
          <a:xfrm>
            <a:off x="4512401" y="2459114"/>
            <a:ext cx="8899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bitline</a:t>
            </a:r>
          </a:p>
        </p:txBody>
      </p:sp>
      <p:grpSp>
        <p:nvGrpSpPr>
          <p:cNvPr id="41" name="Group 40">
            <a:extLst>
              <a:ext uri="{FF2B5EF4-FFF2-40B4-BE49-F238E27FC236}">
                <a16:creationId xmlns:a16="http://schemas.microsoft.com/office/drawing/2014/main" id="{C5C6A92A-9B09-0241-8F7E-C962D924E2FD}"/>
              </a:ext>
            </a:extLst>
          </p:cNvPr>
          <p:cNvGrpSpPr/>
          <p:nvPr/>
        </p:nvGrpSpPr>
        <p:grpSpPr>
          <a:xfrm>
            <a:off x="3053300" y="2088913"/>
            <a:ext cx="718580" cy="492321"/>
            <a:chOff x="2582265" y="1509876"/>
            <a:chExt cx="718580" cy="492321"/>
          </a:xfrm>
        </p:grpSpPr>
        <p:cxnSp>
          <p:nvCxnSpPr>
            <p:cNvPr id="17" name="Straight Connector 16">
              <a:extLst>
                <a:ext uri="{FF2B5EF4-FFF2-40B4-BE49-F238E27FC236}">
                  <a16:creationId xmlns:a16="http://schemas.microsoft.com/office/drawing/2014/main" id="{C6D149B2-DD50-6547-AD78-1C5D5ECA7AC5}"/>
                </a:ext>
              </a:extLst>
            </p:cNvPr>
            <p:cNvCxnSpPr>
              <a:cxnSpLocks/>
            </p:cNvCxnSpPr>
            <p:nvPr/>
          </p:nvCxnSpPr>
          <p:spPr>
            <a:xfrm>
              <a:off x="2582265" y="1993157"/>
              <a:ext cx="190418"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AD2FA7-CD4C-E940-A5BF-E6B1E0444286}"/>
                </a:ext>
              </a:extLst>
            </p:cNvPr>
            <p:cNvCxnSpPr>
              <a:cxnSpLocks/>
            </p:cNvCxnSpPr>
            <p:nvPr/>
          </p:nvCxnSpPr>
          <p:spPr>
            <a:xfrm flipV="1">
              <a:off x="2765866" y="1632972"/>
              <a:ext cx="0" cy="36750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8192FE-EAD2-AB47-80A3-CAA59ECB74EB}"/>
                </a:ext>
              </a:extLst>
            </p:cNvPr>
            <p:cNvCxnSpPr>
              <a:cxnSpLocks/>
            </p:cNvCxnSpPr>
            <p:nvPr/>
          </p:nvCxnSpPr>
          <p:spPr>
            <a:xfrm>
              <a:off x="2751236" y="1509876"/>
              <a:ext cx="383377"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C027D5-62D9-804A-B008-EAB389D025DB}"/>
                </a:ext>
              </a:extLst>
            </p:cNvPr>
            <p:cNvCxnSpPr>
              <a:cxnSpLocks/>
            </p:cNvCxnSpPr>
            <p:nvPr/>
          </p:nvCxnSpPr>
          <p:spPr>
            <a:xfrm flipV="1">
              <a:off x="3126800" y="1634697"/>
              <a:ext cx="0" cy="36750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8E12E6-8AF9-9743-AF46-43967901B631}"/>
                </a:ext>
              </a:extLst>
            </p:cNvPr>
            <p:cNvCxnSpPr>
              <a:cxnSpLocks/>
            </p:cNvCxnSpPr>
            <p:nvPr/>
          </p:nvCxnSpPr>
          <p:spPr>
            <a:xfrm>
              <a:off x="2750738" y="1634697"/>
              <a:ext cx="383377"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A16EC40-E71F-6C48-AEDC-911C05D25CB5}"/>
                </a:ext>
              </a:extLst>
            </p:cNvPr>
            <p:cNvCxnSpPr>
              <a:cxnSpLocks/>
            </p:cNvCxnSpPr>
            <p:nvPr/>
          </p:nvCxnSpPr>
          <p:spPr>
            <a:xfrm>
              <a:off x="3110427" y="2000472"/>
              <a:ext cx="190418"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A05A6062-B612-364E-8068-00E1FE69E0FA}"/>
              </a:ext>
            </a:extLst>
          </p:cNvPr>
          <p:cNvCxnSpPr>
            <a:cxnSpLocks/>
          </p:cNvCxnSpPr>
          <p:nvPr/>
        </p:nvCxnSpPr>
        <p:spPr>
          <a:xfrm>
            <a:off x="2263374" y="2568775"/>
            <a:ext cx="885135"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6B04B8-7B43-C04C-88CA-66E99030DF45}"/>
              </a:ext>
            </a:extLst>
          </p:cNvPr>
          <p:cNvCxnSpPr>
            <a:cxnSpLocks/>
          </p:cNvCxnSpPr>
          <p:nvPr/>
        </p:nvCxnSpPr>
        <p:spPr>
          <a:xfrm>
            <a:off x="3605150" y="2568775"/>
            <a:ext cx="885135"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138CB4B-0FC2-5241-8D60-B4F9D3C7C432}"/>
              </a:ext>
            </a:extLst>
          </p:cNvPr>
          <p:cNvSpPr/>
          <p:nvPr/>
        </p:nvSpPr>
        <p:spPr>
          <a:xfrm>
            <a:off x="4297263" y="4590400"/>
            <a:ext cx="386041" cy="40009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47" name="Rectangle 46">
            <a:extLst>
              <a:ext uri="{FF2B5EF4-FFF2-40B4-BE49-F238E27FC236}">
                <a16:creationId xmlns:a16="http://schemas.microsoft.com/office/drawing/2014/main" id="{53894945-3CF6-8744-99C8-D5C07F3F63B7}"/>
              </a:ext>
            </a:extLst>
          </p:cNvPr>
          <p:cNvSpPr/>
          <p:nvPr/>
        </p:nvSpPr>
        <p:spPr>
          <a:xfrm>
            <a:off x="2129708" y="2993520"/>
            <a:ext cx="267329" cy="279715"/>
          </a:xfrm>
          <a:prstGeom prst="rect">
            <a:avLst/>
          </a:prstGeom>
          <a:solidFill>
            <a:srgbClr val="8DBAE4"/>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 name="Rectangle 47">
            <a:extLst>
              <a:ext uri="{FF2B5EF4-FFF2-40B4-BE49-F238E27FC236}">
                <a16:creationId xmlns:a16="http://schemas.microsoft.com/office/drawing/2014/main" id="{9718E3CF-B984-7C40-BFE4-FF51CF8E177E}"/>
              </a:ext>
            </a:extLst>
          </p:cNvPr>
          <p:cNvSpPr/>
          <p:nvPr/>
        </p:nvSpPr>
        <p:spPr>
          <a:xfrm>
            <a:off x="3534280" y="4957901"/>
            <a:ext cx="1956241"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sense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amplifier</a:t>
            </a:r>
          </a:p>
        </p:txBody>
      </p:sp>
      <p:cxnSp>
        <p:nvCxnSpPr>
          <p:cNvPr id="49" name="Straight Connector 48">
            <a:extLst>
              <a:ext uri="{FF2B5EF4-FFF2-40B4-BE49-F238E27FC236}">
                <a16:creationId xmlns:a16="http://schemas.microsoft.com/office/drawing/2014/main" id="{E226F868-F3B0-AA42-910F-F1302B6C1B4F}"/>
              </a:ext>
            </a:extLst>
          </p:cNvPr>
          <p:cNvCxnSpPr>
            <a:cxnSpLocks/>
          </p:cNvCxnSpPr>
          <p:nvPr/>
        </p:nvCxnSpPr>
        <p:spPr>
          <a:xfrm>
            <a:off x="2176335" y="4790449"/>
            <a:ext cx="2121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0AF0DFF-A137-A643-8FD6-61FB3F4EFA23}"/>
              </a:ext>
            </a:extLst>
          </p:cNvPr>
          <p:cNvSpPr/>
          <p:nvPr/>
        </p:nvSpPr>
        <p:spPr>
          <a:xfrm>
            <a:off x="2097589" y="4726639"/>
            <a:ext cx="912429"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enable</a:t>
            </a:r>
          </a:p>
        </p:txBody>
      </p:sp>
      <p:sp>
        <p:nvSpPr>
          <p:cNvPr id="51" name="Rectangle 50">
            <a:extLst>
              <a:ext uri="{FF2B5EF4-FFF2-40B4-BE49-F238E27FC236}">
                <a16:creationId xmlns:a16="http://schemas.microsoft.com/office/drawing/2014/main" id="{9E30FCA3-C348-BA4A-BF74-2A1617DA46BF}"/>
              </a:ext>
            </a:extLst>
          </p:cNvPr>
          <p:cNvSpPr/>
          <p:nvPr/>
        </p:nvSpPr>
        <p:spPr>
          <a:xfrm>
            <a:off x="900288" y="2670833"/>
            <a:ext cx="1201931"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storage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capacitor</a:t>
            </a:r>
          </a:p>
        </p:txBody>
      </p:sp>
      <p:sp>
        <p:nvSpPr>
          <p:cNvPr id="52" name="Rectangle 51">
            <a:extLst>
              <a:ext uri="{FF2B5EF4-FFF2-40B4-BE49-F238E27FC236}">
                <a16:creationId xmlns:a16="http://schemas.microsoft.com/office/drawing/2014/main" id="{BD949B28-3604-3447-A0C2-9F29EEDA90FC}"/>
              </a:ext>
            </a:extLst>
          </p:cNvPr>
          <p:cNvSpPr/>
          <p:nvPr/>
        </p:nvSpPr>
        <p:spPr>
          <a:xfrm>
            <a:off x="2805664" y="2542279"/>
            <a:ext cx="1279517"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access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transistor</a:t>
            </a:r>
          </a:p>
        </p:txBody>
      </p:sp>
      <p:sp>
        <p:nvSpPr>
          <p:cNvPr id="54" name="Rectangle 53">
            <a:extLst>
              <a:ext uri="{FF2B5EF4-FFF2-40B4-BE49-F238E27FC236}">
                <a16:creationId xmlns:a16="http://schemas.microsoft.com/office/drawing/2014/main" id="{B7AB7C4B-C8E9-D74B-ADEB-148C8F36FC2C}"/>
              </a:ext>
            </a:extLst>
          </p:cNvPr>
          <p:cNvSpPr/>
          <p:nvPr/>
        </p:nvSpPr>
        <p:spPr>
          <a:xfrm>
            <a:off x="4047715" y="1816912"/>
            <a:ext cx="885135" cy="400110"/>
          </a:xfrm>
          <a:prstGeom prst="rect">
            <a:avLst/>
          </a:prstGeom>
          <a:noFill/>
          <a:ln w="12700">
            <a:noFill/>
            <a:prstDash val="sysDot"/>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½ V</a:t>
            </a:r>
            <a:r>
              <a:rPr kumimoji="0" lang="en-US" sz="20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DD</a:t>
            </a:r>
          </a:p>
        </p:txBody>
      </p:sp>
      <p:sp>
        <p:nvSpPr>
          <p:cNvPr id="55" name="Rectangle 54">
            <a:extLst>
              <a:ext uri="{FF2B5EF4-FFF2-40B4-BE49-F238E27FC236}">
                <a16:creationId xmlns:a16="http://schemas.microsoft.com/office/drawing/2014/main" id="{942A8A97-C9E1-8049-87EB-228314CADB8D}"/>
              </a:ext>
            </a:extLst>
          </p:cNvPr>
          <p:cNvSpPr/>
          <p:nvPr/>
        </p:nvSpPr>
        <p:spPr>
          <a:xfrm>
            <a:off x="6181952" y="2708121"/>
            <a:ext cx="2743855" cy="4046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ACTIVATE (ACT)</a:t>
            </a:r>
          </a:p>
        </p:txBody>
      </p:sp>
      <p:sp>
        <p:nvSpPr>
          <p:cNvPr id="56" name="Rectangle 55">
            <a:extLst>
              <a:ext uri="{FF2B5EF4-FFF2-40B4-BE49-F238E27FC236}">
                <a16:creationId xmlns:a16="http://schemas.microsoft.com/office/drawing/2014/main" id="{7536BD8D-7F68-4948-B677-91B0C2C7573C}"/>
              </a:ext>
            </a:extLst>
          </p:cNvPr>
          <p:cNvSpPr/>
          <p:nvPr/>
        </p:nvSpPr>
        <p:spPr>
          <a:xfrm>
            <a:off x="6181953" y="3446942"/>
            <a:ext cx="2743867" cy="4046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 READ/WRITE </a:t>
            </a:r>
          </a:p>
        </p:txBody>
      </p:sp>
      <p:sp>
        <p:nvSpPr>
          <p:cNvPr id="57" name="Rectangle 56">
            <a:extLst>
              <a:ext uri="{FF2B5EF4-FFF2-40B4-BE49-F238E27FC236}">
                <a16:creationId xmlns:a16="http://schemas.microsoft.com/office/drawing/2014/main" id="{71359808-CEC7-2B46-B695-D033BE865F77}"/>
              </a:ext>
            </a:extLst>
          </p:cNvPr>
          <p:cNvSpPr/>
          <p:nvPr/>
        </p:nvSpPr>
        <p:spPr>
          <a:xfrm>
            <a:off x="6181953" y="4185763"/>
            <a:ext cx="2743868" cy="4046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PRECHARGE (PRE)</a:t>
            </a:r>
          </a:p>
        </p:txBody>
      </p:sp>
    </p:spTree>
    <p:extLst>
      <p:ext uri="{BB962C8B-B14F-4D97-AF65-F5344CB8AC3E}">
        <p14:creationId xmlns:p14="http://schemas.microsoft.com/office/powerpoint/2010/main" val="1687056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68DD-EA82-D94D-9067-B51AF57C613B}"/>
              </a:ext>
            </a:extLst>
          </p:cNvPr>
          <p:cNvSpPr>
            <a:spLocks noGrp="1"/>
          </p:cNvSpPr>
          <p:nvPr>
            <p:ph type="title"/>
          </p:nvPr>
        </p:nvSpPr>
        <p:spPr/>
        <p:txBody>
          <a:bodyPr/>
          <a:lstStyle/>
          <a:p>
            <a:r>
              <a:rPr lang="en-US" dirty="0">
                <a:latin typeface="Cambria" panose="02040503050406030204" pitchFamily="18" charset="0"/>
              </a:rPr>
              <a:t>Step 2: µProgram Generation</a:t>
            </a:r>
            <a:endParaRPr lang="en-US" sz="4000" b="1" dirty="0">
              <a:latin typeface="Cambria" panose="02040503050406030204" pitchFamily="18" charset="0"/>
            </a:endParaRPr>
          </a:p>
        </p:txBody>
      </p:sp>
      <p:sp>
        <p:nvSpPr>
          <p:cNvPr id="3" name="Content Placeholder 2">
            <a:extLst>
              <a:ext uri="{FF2B5EF4-FFF2-40B4-BE49-F238E27FC236}">
                <a16:creationId xmlns:a16="http://schemas.microsoft.com/office/drawing/2014/main" id="{2AA24493-947D-A44B-BC44-FBF7C8449BCF}"/>
              </a:ext>
            </a:extLst>
          </p:cNvPr>
          <p:cNvSpPr>
            <a:spLocks noGrp="1"/>
          </p:cNvSpPr>
          <p:nvPr>
            <p:ph idx="1"/>
          </p:nvPr>
        </p:nvSpPr>
        <p:spPr>
          <a:xfrm>
            <a:off x="28068" y="1138920"/>
            <a:ext cx="9144000" cy="5318753"/>
          </a:xfrm>
        </p:spPr>
        <p:txBody>
          <a:bodyPr/>
          <a:lstStyle/>
          <a:p>
            <a:r>
              <a:rPr lang="en-US" b="1" dirty="0">
                <a:solidFill>
                  <a:srgbClr val="C00000"/>
                </a:solidFill>
                <a:latin typeface="Cambria" panose="02040503050406030204" pitchFamily="18" charset="0"/>
              </a:rPr>
              <a:t>µProgram: </a:t>
            </a:r>
            <a:r>
              <a:rPr lang="en-US" dirty="0">
                <a:latin typeface="Cambria" panose="02040503050406030204" pitchFamily="18" charset="0"/>
              </a:rPr>
              <a:t>A series of </a:t>
            </a:r>
            <a:r>
              <a:rPr lang="en-US" dirty="0">
                <a:solidFill>
                  <a:schemeClr val="accent5"/>
                </a:solidFill>
                <a:latin typeface="Cambria" panose="02040503050406030204" pitchFamily="18" charset="0"/>
              </a:rPr>
              <a:t>microarchitectural operations </a:t>
            </a:r>
            <a:r>
              <a:rPr lang="en-US" dirty="0">
                <a:latin typeface="Cambria" panose="02040503050406030204" pitchFamily="18" charset="0"/>
              </a:rPr>
              <a:t>(e.g., ACT/PRE) that SIMDRAM uses to execute</a:t>
            </a:r>
            <a:r>
              <a:rPr lang="en-US" dirty="0">
                <a:solidFill>
                  <a:schemeClr val="accent6">
                    <a:lumMod val="75000"/>
                  </a:schemeClr>
                </a:solidFill>
                <a:latin typeface="Cambria" panose="02040503050406030204" pitchFamily="18" charset="0"/>
              </a:rPr>
              <a:t> SIMDRAM operation in DRAM</a:t>
            </a:r>
          </a:p>
          <a:p>
            <a:pPr marL="0" indent="0">
              <a:buNone/>
            </a:pPr>
            <a:endParaRPr lang="en-US" dirty="0"/>
          </a:p>
          <a:p>
            <a:r>
              <a:rPr lang="en-US" b="1" dirty="0">
                <a:solidFill>
                  <a:schemeClr val="accent1">
                    <a:lumMod val="75000"/>
                  </a:schemeClr>
                </a:solidFill>
              </a:rPr>
              <a:t>Goal of Step 2</a:t>
            </a:r>
            <a:r>
              <a:rPr lang="en-US" dirty="0">
                <a:solidFill>
                  <a:schemeClr val="accent5"/>
                </a:solidFill>
              </a:rPr>
              <a:t>: </a:t>
            </a:r>
            <a:r>
              <a:rPr lang="en-US" dirty="0"/>
              <a:t>To</a:t>
            </a:r>
            <a:r>
              <a:rPr lang="en-US" dirty="0">
                <a:solidFill>
                  <a:schemeClr val="accent5"/>
                </a:solidFill>
              </a:rPr>
              <a:t> </a:t>
            </a:r>
            <a:r>
              <a:rPr lang="en-US" dirty="0"/>
              <a:t>generate</a:t>
            </a:r>
            <a:r>
              <a:rPr lang="en-US" dirty="0">
                <a:solidFill>
                  <a:schemeClr val="accent2"/>
                </a:solidFill>
              </a:rPr>
              <a:t> </a:t>
            </a:r>
            <a:r>
              <a:rPr lang="en-US" dirty="0"/>
              <a:t>the</a:t>
            </a:r>
            <a:r>
              <a:rPr lang="en-US" dirty="0">
                <a:solidFill>
                  <a:schemeClr val="accent2"/>
                </a:solidFill>
              </a:rPr>
              <a:t> µProgram </a:t>
            </a:r>
            <a:r>
              <a:rPr lang="en-US" dirty="0"/>
              <a:t>that executes the desired SIMDRAM operation in DRAM </a:t>
            </a:r>
            <a:br>
              <a:rPr lang="en-US" sz="3200" dirty="0">
                <a:latin typeface="Cambria" panose="02040503050406030204" pitchFamily="18" charset="0"/>
              </a:rPr>
            </a:br>
            <a:endParaRPr lang="en-US" sz="3200" dirty="0">
              <a:latin typeface="Cambria" panose="02040503050406030204" pitchFamily="18" charset="0"/>
            </a:endParaRPr>
          </a:p>
        </p:txBody>
      </p:sp>
      <p:sp>
        <p:nvSpPr>
          <p:cNvPr id="316" name="Oval 315">
            <a:extLst>
              <a:ext uri="{FF2B5EF4-FFF2-40B4-BE49-F238E27FC236}">
                <a16:creationId xmlns:a16="http://schemas.microsoft.com/office/drawing/2014/main" id="{6770D35C-7264-0049-95CD-58D4DDF3EDED}"/>
              </a:ext>
            </a:extLst>
          </p:cNvPr>
          <p:cNvSpPr/>
          <p:nvPr/>
        </p:nvSpPr>
        <p:spPr>
          <a:xfrm flipH="1">
            <a:off x="11015591" y="2382396"/>
            <a:ext cx="143179" cy="8636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61" name="Content Placeholder 2">
            <a:extLst>
              <a:ext uri="{FF2B5EF4-FFF2-40B4-BE49-F238E27FC236}">
                <a16:creationId xmlns:a16="http://schemas.microsoft.com/office/drawing/2014/main" id="{DA4830E2-6739-E546-8253-0329049E56B5}"/>
              </a:ext>
            </a:extLst>
          </p:cNvPr>
          <p:cNvSpPr txBox="1">
            <a:spLocks/>
          </p:cNvSpPr>
          <p:nvPr/>
        </p:nvSpPr>
        <p:spPr>
          <a:xfrm>
            <a:off x="28068" y="1641061"/>
            <a:ext cx="8987622" cy="2157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p:txBody>
      </p:sp>
      <p:sp>
        <p:nvSpPr>
          <p:cNvPr id="162" name="Rectangle 161">
            <a:extLst>
              <a:ext uri="{FF2B5EF4-FFF2-40B4-BE49-F238E27FC236}">
                <a16:creationId xmlns:a16="http://schemas.microsoft.com/office/drawing/2014/main" id="{9D36B9B6-CBF0-8343-87AA-E9C15780A282}"/>
              </a:ext>
            </a:extLst>
          </p:cNvPr>
          <p:cNvSpPr/>
          <p:nvPr/>
        </p:nvSpPr>
        <p:spPr>
          <a:xfrm>
            <a:off x="759417" y="4454417"/>
            <a:ext cx="7625166" cy="461665"/>
          </a:xfrm>
          <a:prstGeom prst="rect">
            <a:avLst/>
          </a:prstGeom>
          <a:solidFill>
            <a:schemeClr val="bg1">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prstClr val="white"/>
                </a:solidFill>
                <a:effectLst/>
                <a:uLnTx/>
                <a:uFillTx/>
                <a:latin typeface="Cambria" panose="02040503050406030204" pitchFamily="18" charset="0"/>
              </a:rPr>
              <a:t>Task 1: </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rPr>
              <a:t>Allocate DRAM rows to the operands</a:t>
            </a:r>
          </a:p>
        </p:txBody>
      </p:sp>
      <p:sp>
        <p:nvSpPr>
          <p:cNvPr id="163" name="Rectangle 162">
            <a:extLst>
              <a:ext uri="{FF2B5EF4-FFF2-40B4-BE49-F238E27FC236}">
                <a16:creationId xmlns:a16="http://schemas.microsoft.com/office/drawing/2014/main" id="{D8E4EE7E-96B1-6A46-BC6A-3D2ED53C797E}"/>
              </a:ext>
            </a:extLst>
          </p:cNvPr>
          <p:cNvSpPr/>
          <p:nvPr/>
        </p:nvSpPr>
        <p:spPr>
          <a:xfrm>
            <a:off x="759417" y="5147266"/>
            <a:ext cx="7625166" cy="461665"/>
          </a:xfrm>
          <a:prstGeom prst="rect">
            <a:avLst/>
          </a:prstGeom>
          <a:solidFill>
            <a:schemeClr val="accent6">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prstClr val="white"/>
                </a:solidFill>
                <a:effectLst/>
                <a:uLnTx/>
                <a:uFillTx/>
                <a:latin typeface="Cambria" panose="02040503050406030204" pitchFamily="18" charset="0"/>
              </a:rPr>
              <a:t>Task 2: </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rPr>
              <a:t>Generate µProgram</a:t>
            </a:r>
          </a:p>
        </p:txBody>
      </p:sp>
      <p:sp>
        <p:nvSpPr>
          <p:cNvPr id="9" name="Slide Number Placeholder 3">
            <a:extLst>
              <a:ext uri="{FF2B5EF4-FFF2-40B4-BE49-F238E27FC236}">
                <a16:creationId xmlns:a16="http://schemas.microsoft.com/office/drawing/2014/main" id="{0BA76B91-E272-8845-BF8A-C54DB2396AAC}"/>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50</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1026429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F727-FB78-A94F-A680-F573CCE3866A}"/>
              </a:ext>
            </a:extLst>
          </p:cNvPr>
          <p:cNvSpPr>
            <a:spLocks noGrp="1"/>
          </p:cNvSpPr>
          <p:nvPr>
            <p:ph type="title"/>
          </p:nvPr>
        </p:nvSpPr>
        <p:spPr/>
        <p:txBody>
          <a:bodyPr/>
          <a:lstStyle/>
          <a:p>
            <a:r>
              <a:rPr lang="en-US" dirty="0">
                <a:latin typeface="Cambria" panose="02040503050406030204" pitchFamily="18" charset="0"/>
              </a:rPr>
              <a:t>Task 2: </a:t>
            </a:r>
            <a:r>
              <a:rPr lang="en-US" dirty="0"/>
              <a:t>Generate an Initial µProgram</a:t>
            </a:r>
            <a:br>
              <a:rPr lang="en-US" dirty="0"/>
            </a:br>
            <a:br>
              <a:rPr lang="en-US" dirty="0"/>
            </a:br>
            <a:endParaRPr lang="en-US" dirty="0">
              <a:latin typeface="Cambria" panose="02040503050406030204" pitchFamily="18" charset="0"/>
            </a:endParaRPr>
          </a:p>
        </p:txBody>
      </p:sp>
      <p:sp>
        <p:nvSpPr>
          <p:cNvPr id="5" name="Rounded Rectangle 4">
            <a:extLst>
              <a:ext uri="{FF2B5EF4-FFF2-40B4-BE49-F238E27FC236}">
                <a16:creationId xmlns:a16="http://schemas.microsoft.com/office/drawing/2014/main" id="{67A40108-EA13-AD4C-837E-188931DE3B17}"/>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BFE540BD-986C-9646-BC82-A6D242BC5644}"/>
              </a:ext>
            </a:extLst>
          </p:cNvPr>
          <p:cNvGrpSpPr/>
          <p:nvPr/>
        </p:nvGrpSpPr>
        <p:grpSpPr>
          <a:xfrm>
            <a:off x="2378844" y="3534630"/>
            <a:ext cx="419149" cy="76520"/>
            <a:chOff x="4793112" y="4167661"/>
            <a:chExt cx="360464" cy="69048"/>
          </a:xfrm>
        </p:grpSpPr>
        <p:cxnSp>
          <p:nvCxnSpPr>
            <p:cNvPr id="7" name="Straight Connector 6">
              <a:extLst>
                <a:ext uri="{FF2B5EF4-FFF2-40B4-BE49-F238E27FC236}">
                  <a16:creationId xmlns:a16="http://schemas.microsoft.com/office/drawing/2014/main" id="{733B6CCF-D640-2A4A-93FB-89AC2ADD3D45}"/>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lowchart: Connector 11">
              <a:extLst>
                <a:ext uri="{FF2B5EF4-FFF2-40B4-BE49-F238E27FC236}">
                  <a16:creationId xmlns:a16="http://schemas.microsoft.com/office/drawing/2014/main" id="{2566DE22-4191-D94B-A86C-652C6B035F80}"/>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9" name="Straight Connector 8">
            <a:extLst>
              <a:ext uri="{FF2B5EF4-FFF2-40B4-BE49-F238E27FC236}">
                <a16:creationId xmlns:a16="http://schemas.microsoft.com/office/drawing/2014/main" id="{4FD6BBDA-F5CF-EC4E-A0CD-6DC956080A12}"/>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10" name="Flowchart: Connector 8">
            <a:extLst>
              <a:ext uri="{FF2B5EF4-FFF2-40B4-BE49-F238E27FC236}">
                <a16:creationId xmlns:a16="http://schemas.microsoft.com/office/drawing/2014/main" id="{B00FC028-8F03-C346-9446-03946C803C9C}"/>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1" name="Rectangle 10">
            <a:extLst>
              <a:ext uri="{FF2B5EF4-FFF2-40B4-BE49-F238E27FC236}">
                <a16:creationId xmlns:a16="http://schemas.microsoft.com/office/drawing/2014/main" id="{1AE69246-CC57-B547-AE31-B670EC455690}"/>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12" name="Straight Connector 11">
            <a:extLst>
              <a:ext uri="{FF2B5EF4-FFF2-40B4-BE49-F238E27FC236}">
                <a16:creationId xmlns:a16="http://schemas.microsoft.com/office/drawing/2014/main" id="{13947FFF-3F49-3A42-81D7-4C9369148066}"/>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13" name="Flowchart: Connector 9">
            <a:extLst>
              <a:ext uri="{FF2B5EF4-FFF2-40B4-BE49-F238E27FC236}">
                <a16:creationId xmlns:a16="http://schemas.microsoft.com/office/drawing/2014/main" id="{DB08970F-6860-994E-BF47-D87FB822981E}"/>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4" name="Rectangle 13">
            <a:extLst>
              <a:ext uri="{FF2B5EF4-FFF2-40B4-BE49-F238E27FC236}">
                <a16:creationId xmlns:a16="http://schemas.microsoft.com/office/drawing/2014/main" id="{5D48CF24-006D-3B4F-926C-E3F7392CE060}"/>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5" name="Rectangle 14">
            <a:extLst>
              <a:ext uri="{FF2B5EF4-FFF2-40B4-BE49-F238E27FC236}">
                <a16:creationId xmlns:a16="http://schemas.microsoft.com/office/drawing/2014/main" id="{CB5D20AA-B1D8-6747-9EE2-2B81FF644F7F}"/>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16" name="Flowchart: Connector 9">
            <a:extLst>
              <a:ext uri="{FF2B5EF4-FFF2-40B4-BE49-F238E27FC236}">
                <a16:creationId xmlns:a16="http://schemas.microsoft.com/office/drawing/2014/main" id="{33DA884E-5AE6-F34E-8399-A3ACDC2FBB8A}"/>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4570718D-CB31-B045-9D38-A51231DEE167}"/>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8" name="Straight Connector 17">
            <a:extLst>
              <a:ext uri="{FF2B5EF4-FFF2-40B4-BE49-F238E27FC236}">
                <a16:creationId xmlns:a16="http://schemas.microsoft.com/office/drawing/2014/main" id="{892B8EDA-DBB9-D148-85D1-D088D1AB2E98}"/>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19" name="Oval 18">
            <a:extLst>
              <a:ext uri="{FF2B5EF4-FFF2-40B4-BE49-F238E27FC236}">
                <a16:creationId xmlns:a16="http://schemas.microsoft.com/office/drawing/2014/main" id="{DD8837DE-28E4-7642-BDE2-A81215202337}"/>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20" name="Right Arrow 19">
            <a:extLst>
              <a:ext uri="{FF2B5EF4-FFF2-40B4-BE49-F238E27FC236}">
                <a16:creationId xmlns:a16="http://schemas.microsoft.com/office/drawing/2014/main" id="{8DF65D0C-5F4E-2B48-9D4C-B27B8D7FC9F6}"/>
              </a:ext>
            </a:extLst>
          </p:cNvPr>
          <p:cNvSpPr/>
          <p:nvPr/>
        </p:nvSpPr>
        <p:spPr>
          <a:xfrm>
            <a:off x="3527676" y="3345806"/>
            <a:ext cx="1065470" cy="62667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latin typeface="Cambria" panose="02040503050406030204" pitchFamily="18" charset="0"/>
            </a:endParaRPr>
          </a:p>
        </p:txBody>
      </p:sp>
      <p:sp>
        <p:nvSpPr>
          <p:cNvPr id="56" name="Rounded Rectangle 55">
            <a:extLst>
              <a:ext uri="{FF2B5EF4-FFF2-40B4-BE49-F238E27FC236}">
                <a16:creationId xmlns:a16="http://schemas.microsoft.com/office/drawing/2014/main" id="{90A5B6D0-CCEE-304D-8A37-F89C7692C720}"/>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57" name="Group 56">
            <a:extLst>
              <a:ext uri="{FF2B5EF4-FFF2-40B4-BE49-F238E27FC236}">
                <a16:creationId xmlns:a16="http://schemas.microsoft.com/office/drawing/2014/main" id="{F6879E07-F494-2C47-8582-8BABE0DC9234}"/>
              </a:ext>
            </a:extLst>
          </p:cNvPr>
          <p:cNvGrpSpPr/>
          <p:nvPr/>
        </p:nvGrpSpPr>
        <p:grpSpPr>
          <a:xfrm>
            <a:off x="2378844" y="3534630"/>
            <a:ext cx="419149" cy="76520"/>
            <a:chOff x="4793112" y="4167661"/>
            <a:chExt cx="360464" cy="69048"/>
          </a:xfrm>
        </p:grpSpPr>
        <p:cxnSp>
          <p:nvCxnSpPr>
            <p:cNvPr id="58" name="Straight Connector 57">
              <a:extLst>
                <a:ext uri="{FF2B5EF4-FFF2-40B4-BE49-F238E27FC236}">
                  <a16:creationId xmlns:a16="http://schemas.microsoft.com/office/drawing/2014/main" id="{45F6D31E-FBF9-254E-8066-4EB79C809076}"/>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lowchart: Connector 11">
              <a:extLst>
                <a:ext uri="{FF2B5EF4-FFF2-40B4-BE49-F238E27FC236}">
                  <a16:creationId xmlns:a16="http://schemas.microsoft.com/office/drawing/2014/main" id="{827A7D41-5B8B-8046-BA44-2A5622B60214}"/>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sp>
        <p:nvSpPr>
          <p:cNvPr id="45" name="Rounded Rectangle 44">
            <a:extLst>
              <a:ext uri="{FF2B5EF4-FFF2-40B4-BE49-F238E27FC236}">
                <a16:creationId xmlns:a16="http://schemas.microsoft.com/office/drawing/2014/main" id="{D702DEF1-592C-534F-B73F-C96B971CE092}"/>
              </a:ext>
            </a:extLst>
          </p:cNvPr>
          <p:cNvSpPr/>
          <p:nvPr/>
        </p:nvSpPr>
        <p:spPr>
          <a:xfrm>
            <a:off x="1089838" y="3488988"/>
            <a:ext cx="252653" cy="271849"/>
          </a:xfrm>
          <a:prstGeom prst="roundRect">
            <a:avLst/>
          </a:prstGeom>
          <a:solidFill>
            <a:srgbClr val="F9F2EF"/>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32F373ED-DE73-874C-B71E-FF92D373419F}"/>
              </a:ext>
            </a:extLst>
          </p:cNvPr>
          <p:cNvSpPr/>
          <p:nvPr/>
        </p:nvSpPr>
        <p:spPr>
          <a:xfrm>
            <a:off x="1550125" y="3056238"/>
            <a:ext cx="1040317" cy="988988"/>
          </a:xfrm>
          <a:prstGeom prst="roundRect">
            <a:avLst/>
          </a:prstGeom>
          <a:solidFill>
            <a:srgbClr val="F9F2EF"/>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3526D6AE-0FAE-AF4C-86D9-E6F70F84F583}"/>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61" name="Flowchart: Connector 8">
            <a:extLst>
              <a:ext uri="{FF2B5EF4-FFF2-40B4-BE49-F238E27FC236}">
                <a16:creationId xmlns:a16="http://schemas.microsoft.com/office/drawing/2014/main" id="{6931EFB0-6B5F-2B40-8B1C-CBD772ABC488}"/>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1" name="Rounded Rectangle 20">
            <a:extLst>
              <a:ext uri="{FF2B5EF4-FFF2-40B4-BE49-F238E27FC236}">
                <a16:creationId xmlns:a16="http://schemas.microsoft.com/office/drawing/2014/main" id="{5EE6B41B-854A-B74E-83DB-D7D9C5F9F5AE}"/>
              </a:ext>
            </a:extLst>
          </p:cNvPr>
          <p:cNvSpPr/>
          <p:nvPr/>
        </p:nvSpPr>
        <p:spPr>
          <a:xfrm>
            <a:off x="1089838" y="3169239"/>
            <a:ext cx="252653" cy="271849"/>
          </a:xfrm>
          <a:prstGeom prst="roundRect">
            <a:avLst/>
          </a:prstGeom>
          <a:solidFill>
            <a:srgbClr val="F9F2EF"/>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F0E3D3C-17FF-E249-A742-9D0ED7249E8A}"/>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63" name="Straight Connector 62">
            <a:extLst>
              <a:ext uri="{FF2B5EF4-FFF2-40B4-BE49-F238E27FC236}">
                <a16:creationId xmlns:a16="http://schemas.microsoft.com/office/drawing/2014/main" id="{75BC924E-D3B1-1D4D-B40D-90CF4560F4C2}"/>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64" name="Flowchart: Connector 9">
            <a:extLst>
              <a:ext uri="{FF2B5EF4-FFF2-40B4-BE49-F238E27FC236}">
                <a16:creationId xmlns:a16="http://schemas.microsoft.com/office/drawing/2014/main" id="{D693B917-BCCF-9A4F-86C8-B0BC72D417F0}"/>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46" name="Rounded Rectangle 45">
            <a:extLst>
              <a:ext uri="{FF2B5EF4-FFF2-40B4-BE49-F238E27FC236}">
                <a16:creationId xmlns:a16="http://schemas.microsoft.com/office/drawing/2014/main" id="{6E123ECE-AA8E-1242-AA96-95C749AF64B0}"/>
              </a:ext>
            </a:extLst>
          </p:cNvPr>
          <p:cNvSpPr/>
          <p:nvPr/>
        </p:nvSpPr>
        <p:spPr>
          <a:xfrm>
            <a:off x="1093761" y="3825572"/>
            <a:ext cx="317629" cy="271849"/>
          </a:xfrm>
          <a:prstGeom prst="roundRect">
            <a:avLst/>
          </a:prstGeom>
          <a:solidFill>
            <a:srgbClr val="F9F2EF"/>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7226F875-DE07-3545-A200-75AF4EF43250}"/>
              </a:ext>
            </a:extLst>
          </p:cNvPr>
          <p:cNvSpPr/>
          <p:nvPr/>
        </p:nvSpPr>
        <p:spPr>
          <a:xfrm>
            <a:off x="2886648" y="3491728"/>
            <a:ext cx="393083" cy="271849"/>
          </a:xfrm>
          <a:prstGeom prst="roundRect">
            <a:avLst/>
          </a:prstGeom>
          <a:solidFill>
            <a:srgbClr val="F9F2EF"/>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634ABAC-7461-2E4E-999C-634B0C225015}"/>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66" name="Rectangle 65">
            <a:extLst>
              <a:ext uri="{FF2B5EF4-FFF2-40B4-BE49-F238E27FC236}">
                <a16:creationId xmlns:a16="http://schemas.microsoft.com/office/drawing/2014/main" id="{A83ACDEB-0899-264E-8CB2-83E7A89BF4C6}"/>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67" name="Flowchart: Connector 9">
            <a:extLst>
              <a:ext uri="{FF2B5EF4-FFF2-40B4-BE49-F238E27FC236}">
                <a16:creationId xmlns:a16="http://schemas.microsoft.com/office/drawing/2014/main" id="{6D65150E-B2E7-8C4B-A99C-0AF575A30181}"/>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8" name="Rectangle 67">
            <a:extLst>
              <a:ext uri="{FF2B5EF4-FFF2-40B4-BE49-F238E27FC236}">
                <a16:creationId xmlns:a16="http://schemas.microsoft.com/office/drawing/2014/main" id="{32985115-748B-0F49-8441-D0FA97438D5F}"/>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69" name="Straight Connector 68">
            <a:extLst>
              <a:ext uri="{FF2B5EF4-FFF2-40B4-BE49-F238E27FC236}">
                <a16:creationId xmlns:a16="http://schemas.microsoft.com/office/drawing/2014/main" id="{97DD21F9-5AB3-214D-B66E-D5DB13B29905}"/>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70" name="Oval 69">
            <a:extLst>
              <a:ext uri="{FF2B5EF4-FFF2-40B4-BE49-F238E27FC236}">
                <a16:creationId xmlns:a16="http://schemas.microsoft.com/office/drawing/2014/main" id="{934DFD4E-A0EB-9D40-8797-45DC950C8E0B}"/>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72" name="Rectangle 71">
            <a:extLst>
              <a:ext uri="{FF2B5EF4-FFF2-40B4-BE49-F238E27FC236}">
                <a16:creationId xmlns:a16="http://schemas.microsoft.com/office/drawing/2014/main" id="{2C0BBDF7-2D1F-754F-80D1-5D6DBEF15267}"/>
              </a:ext>
            </a:extLst>
          </p:cNvPr>
          <p:cNvSpPr/>
          <p:nvPr/>
        </p:nvSpPr>
        <p:spPr>
          <a:xfrm>
            <a:off x="3337317" y="4045226"/>
            <a:ext cx="1421992" cy="707886"/>
          </a:xfrm>
          <a:prstGeom prst="rect">
            <a:avLst/>
          </a:prstGeom>
        </p:spPr>
        <p:txBody>
          <a:bodyPr wrap="none">
            <a:spAutoFit/>
          </a:bodyPr>
          <a:lstStyle/>
          <a:p>
            <a:pPr lvl="0" algn="ctr" defTabSz="914400">
              <a:defRPr/>
            </a:pPr>
            <a:r>
              <a:rPr lang="en-US" sz="2000" dirty="0">
                <a:solidFill>
                  <a:srgbClr val="C00000"/>
                </a:solidFill>
                <a:latin typeface="Cambria" panose="02040503050406030204" pitchFamily="18" charset="0"/>
              </a:rPr>
              <a:t>1. Generate</a:t>
            </a:r>
          </a:p>
          <a:p>
            <a:pPr lvl="0" algn="ctr" defTabSz="914400">
              <a:defRPr/>
            </a:pPr>
            <a:r>
              <a:rPr lang="en-US" sz="2000" dirty="0">
                <a:solidFill>
                  <a:srgbClr val="C00000"/>
                </a:solidFill>
                <a:latin typeface="Cambria" panose="02040503050406030204" pitchFamily="18" charset="0"/>
              </a:rPr>
              <a:t>µProgram </a:t>
            </a:r>
            <a:endParaRPr lang="en-US" sz="2000" baseline="30000" dirty="0">
              <a:solidFill>
                <a:srgbClr val="C00000"/>
              </a:solidFill>
              <a:latin typeface="Cambria" panose="02040503050406030204" pitchFamily="18" charset="0"/>
            </a:endParaRPr>
          </a:p>
        </p:txBody>
      </p:sp>
      <p:sp>
        <p:nvSpPr>
          <p:cNvPr id="73" name="Rounded Rectangle 72">
            <a:extLst>
              <a:ext uri="{FF2B5EF4-FFF2-40B4-BE49-F238E27FC236}">
                <a16:creationId xmlns:a16="http://schemas.microsoft.com/office/drawing/2014/main" id="{36A8B83B-6127-494A-838D-D53E1254A877}"/>
              </a:ext>
            </a:extLst>
          </p:cNvPr>
          <p:cNvSpPr/>
          <p:nvPr/>
        </p:nvSpPr>
        <p:spPr>
          <a:xfrm>
            <a:off x="4720516" y="2181598"/>
            <a:ext cx="2570645" cy="3287949"/>
          </a:xfrm>
          <a:prstGeom prst="roundRect">
            <a:avLst/>
          </a:prstGeom>
          <a:solidFill>
            <a:schemeClr val="accent4">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1400" dirty="0">
                <a:solidFill>
                  <a:schemeClr val="tx1"/>
                </a:solidFill>
                <a:latin typeface="Cambria" panose="02040503050406030204" pitchFamily="18" charset="0"/>
                <a:cs typeface="Arial" panose="020B0604020202020204" pitchFamily="34" charset="0"/>
              </a:rPr>
              <a:t>1. Copy A to reserved row </a:t>
            </a: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2. Copy B to reserved row </a:t>
            </a: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3. Copy </a:t>
            </a:r>
            <a:r>
              <a:rPr lang="en-US" sz="1400" dirty="0" err="1">
                <a:solidFill>
                  <a:schemeClr val="tx1"/>
                </a:solidFill>
                <a:latin typeface="Cambria" panose="02040503050406030204" pitchFamily="18" charset="0"/>
                <a:cs typeface="Arial" panose="020B0604020202020204" pitchFamily="34" charset="0"/>
              </a:rPr>
              <a:t>C</a:t>
            </a:r>
            <a:r>
              <a:rPr lang="en-US" sz="1400" baseline="-25000" dirty="0" err="1">
                <a:solidFill>
                  <a:schemeClr val="tx1"/>
                </a:solidFill>
                <a:latin typeface="Cambria" panose="02040503050406030204" pitchFamily="18" charset="0"/>
                <a:cs typeface="Arial" panose="020B0604020202020204" pitchFamily="34" charset="0"/>
              </a:rPr>
              <a:t>in</a:t>
            </a:r>
            <a:r>
              <a:rPr lang="en-US" sz="1400" baseline="-25000" dirty="0">
                <a:solidFill>
                  <a:schemeClr val="tx1"/>
                </a:solidFill>
                <a:latin typeface="Cambria" panose="02040503050406030204" pitchFamily="18" charset="0"/>
                <a:cs typeface="Arial" panose="020B0604020202020204" pitchFamily="34" charset="0"/>
              </a:rPr>
              <a:t> </a:t>
            </a:r>
            <a:r>
              <a:rPr lang="en-US" sz="1400" dirty="0">
                <a:solidFill>
                  <a:schemeClr val="tx1"/>
                </a:solidFill>
                <a:latin typeface="Cambria" panose="02040503050406030204" pitchFamily="18" charset="0"/>
                <a:cs typeface="Arial" panose="020B0604020202020204" pitchFamily="34" charset="0"/>
              </a:rPr>
              <a:t> to reserved row</a:t>
            </a:r>
          </a:p>
          <a:p>
            <a:pPr algn="ct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4. Execute MAJ </a:t>
            </a:r>
          </a:p>
          <a:p>
            <a:pPr algn="ctr"/>
            <a:r>
              <a:rPr lang="en-US" sz="1400" b="1" dirty="0">
                <a:solidFill>
                  <a:schemeClr val="tx1"/>
                </a:solidFill>
                <a:latin typeface="Cambria" panose="02040503050406030204" pitchFamily="18" charset="0"/>
                <a:cs typeface="Arial" panose="020B0604020202020204" pitchFamily="34" charset="0"/>
              </a:rPr>
              <a:t>(ACT/PRE)</a:t>
            </a:r>
            <a:br>
              <a:rPr lang="en-US" sz="1400" dirty="0">
                <a:solidFill>
                  <a:schemeClr val="tx1"/>
                </a:solidFill>
                <a:latin typeface="Cambria" panose="02040503050406030204" pitchFamily="18" charset="0"/>
                <a:cs typeface="Arial" panose="020B0604020202020204" pitchFamily="34" charset="0"/>
              </a:rPr>
            </a:br>
            <a:endParaRPr lang="en-US" sz="1400"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5. Copy </a:t>
            </a:r>
            <a:r>
              <a:rPr lang="en-US" sz="1400" dirty="0" err="1">
                <a:solidFill>
                  <a:schemeClr val="tx1"/>
                </a:solidFill>
                <a:latin typeface="Cambria" panose="02040503050406030204" pitchFamily="18" charset="0"/>
                <a:cs typeface="Arial" panose="020B0604020202020204" pitchFamily="34" charset="0"/>
              </a:rPr>
              <a:t>C</a:t>
            </a:r>
            <a:r>
              <a:rPr lang="en-US" sz="1400" baseline="-25000" dirty="0" err="1">
                <a:solidFill>
                  <a:schemeClr val="tx1"/>
                </a:solidFill>
                <a:latin typeface="Cambria" panose="02040503050406030204" pitchFamily="18" charset="0"/>
                <a:cs typeface="Arial" panose="020B0604020202020204" pitchFamily="34" charset="0"/>
              </a:rPr>
              <a:t>out</a:t>
            </a:r>
            <a:r>
              <a:rPr lang="en-US" sz="1400" dirty="0">
                <a:solidFill>
                  <a:schemeClr val="tx1"/>
                </a:solidFill>
                <a:latin typeface="Cambria" panose="02040503050406030204" pitchFamily="18" charset="0"/>
                <a:cs typeface="Arial" panose="020B0604020202020204" pitchFamily="34" charset="0"/>
              </a:rPr>
              <a:t> to destination row</a:t>
            </a:r>
            <a:br>
              <a:rPr lang="en-US" sz="1400" dirty="0">
                <a:solidFill>
                  <a:schemeClr val="tx1"/>
                </a:solidFill>
                <a:latin typeface="Cambria" panose="02040503050406030204" pitchFamily="18" charset="0"/>
                <a:cs typeface="Arial" panose="020B0604020202020204" pitchFamily="34" charset="0"/>
              </a:rPr>
            </a:br>
            <a:r>
              <a:rPr lang="en-US" sz="1400" b="1" dirty="0">
                <a:solidFill>
                  <a:schemeClr val="tx1"/>
                </a:solidFill>
                <a:latin typeface="Cambria" panose="02040503050406030204" pitchFamily="18" charset="0"/>
                <a:cs typeface="Arial" panose="020B0604020202020204" pitchFamily="34" charset="0"/>
              </a:rPr>
              <a:t>(ACT/PRE)  </a:t>
            </a:r>
          </a:p>
        </p:txBody>
      </p:sp>
      <p:cxnSp>
        <p:nvCxnSpPr>
          <p:cNvPr id="23" name="Straight Arrow Connector 22">
            <a:extLst>
              <a:ext uri="{FF2B5EF4-FFF2-40B4-BE49-F238E27FC236}">
                <a16:creationId xmlns:a16="http://schemas.microsoft.com/office/drawing/2014/main" id="{AD62A9CA-43A4-FB4F-9DE7-FE4ECCC835FE}"/>
              </a:ext>
            </a:extLst>
          </p:cNvPr>
          <p:cNvCxnSpPr>
            <a:cxnSpLocks/>
          </p:cNvCxnSpPr>
          <p:nvPr/>
        </p:nvCxnSpPr>
        <p:spPr>
          <a:xfrm flipH="1">
            <a:off x="7418531" y="2445049"/>
            <a:ext cx="790593"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4284D659-25EA-D049-9AC4-373D482B1775}"/>
              </a:ext>
            </a:extLst>
          </p:cNvPr>
          <p:cNvSpPr/>
          <p:nvPr/>
        </p:nvSpPr>
        <p:spPr>
          <a:xfrm>
            <a:off x="4910278" y="1731901"/>
            <a:ext cx="2197909" cy="400110"/>
          </a:xfrm>
          <a:prstGeom prst="rect">
            <a:avLst/>
          </a:prstGeom>
        </p:spPr>
        <p:txBody>
          <a:bodyPr wrap="none">
            <a:spAutoFit/>
          </a:bodyPr>
          <a:lstStyle/>
          <a:p>
            <a:pPr lvl="0" algn="ctr" defTabSz="914400">
              <a:defRPr/>
            </a:pPr>
            <a:r>
              <a:rPr lang="en-US" sz="2000" b="1" dirty="0">
                <a:solidFill>
                  <a:srgbClr val="C00000"/>
                </a:solidFill>
                <a:latin typeface="Cambria" panose="02040503050406030204" pitchFamily="18" charset="0"/>
              </a:rPr>
              <a:t>Initial µProgram </a:t>
            </a:r>
            <a:endParaRPr lang="en-US" sz="2000" b="1" baseline="30000" dirty="0">
              <a:solidFill>
                <a:srgbClr val="C00000"/>
              </a:solidFill>
              <a:latin typeface="Cambria" panose="02040503050406030204" pitchFamily="18" charset="0"/>
            </a:endParaRPr>
          </a:p>
        </p:txBody>
      </p:sp>
      <p:sp>
        <p:nvSpPr>
          <p:cNvPr id="3" name="Rectangle 2">
            <a:extLst>
              <a:ext uri="{FF2B5EF4-FFF2-40B4-BE49-F238E27FC236}">
                <a16:creationId xmlns:a16="http://schemas.microsoft.com/office/drawing/2014/main" id="{F6D276B6-5552-1143-9E83-2586BE1343D9}"/>
              </a:ext>
            </a:extLst>
          </p:cNvPr>
          <p:cNvSpPr/>
          <p:nvPr/>
        </p:nvSpPr>
        <p:spPr>
          <a:xfrm>
            <a:off x="4709497" y="1695922"/>
            <a:ext cx="3139411" cy="4562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3">
            <a:extLst>
              <a:ext uri="{FF2B5EF4-FFF2-40B4-BE49-F238E27FC236}">
                <a16:creationId xmlns:a16="http://schemas.microsoft.com/office/drawing/2014/main" id="{149D5F29-5158-0B48-A13E-753DF71873AB}"/>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51</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74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1000"/>
                            </p:stCondLst>
                            <p:childTnLst>
                              <p:par>
                                <p:cTn id="16" presetID="3" presetClass="emph" presetSubtype="2" fill="hold" nodeType="afterEffect">
                                  <p:stCondLst>
                                    <p:cond delay="0"/>
                                  </p:stCondLst>
                                  <p:childTnLst>
                                    <p:animClr clrSpc="rgb" dir="cw">
                                      <p:cBhvr override="childStyle">
                                        <p:cTn id="17" dur="500" fill="hold"/>
                                        <p:tgtEl>
                                          <p:spTgt spid="62">
                                            <p:txEl>
                                              <p:pRg st="0" end="0"/>
                                            </p:txEl>
                                          </p:spTgt>
                                        </p:tgtEl>
                                        <p:attrNameLst>
                                          <p:attrName>style.color</p:attrName>
                                        </p:attrNameLst>
                                      </p:cBhvr>
                                      <p:to>
                                        <a:srgbClr val="FF3700"/>
                                      </p:to>
                                    </p:animClr>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Effect transition="in" filter="fade">
                                      <p:cBhvr>
                                        <p:cTn id="28" dur="500"/>
                                        <p:tgtEl>
                                          <p:spTgt spid="73">
                                            <p:txEl>
                                              <p:pRg st="0" end="0"/>
                                            </p:txEl>
                                          </p:spTgt>
                                        </p:tgtEl>
                                      </p:cBhvr>
                                    </p:animEffect>
                                  </p:childTnLst>
                                </p:cTn>
                              </p:par>
                              <p:par>
                                <p:cTn id="29" presetID="3" presetClass="emph" presetSubtype="2" fill="hold" nodeType="withEffect">
                                  <p:stCondLst>
                                    <p:cond delay="0"/>
                                  </p:stCondLst>
                                  <p:childTnLst>
                                    <p:animClr clrSpc="rgb" dir="cw">
                                      <p:cBhvr override="childStyle">
                                        <p:cTn id="30" dur="500" fill="hold"/>
                                        <p:tgtEl>
                                          <p:spTgt spid="73">
                                            <p:txEl>
                                              <p:pRg st="0" end="0"/>
                                            </p:txEl>
                                          </p:spTgt>
                                        </p:tgtEl>
                                        <p:attrNameLst>
                                          <p:attrName>style.color</p:attrName>
                                        </p:attrNameLst>
                                      </p:cBhvr>
                                      <p:to>
                                        <a:srgbClr val="F93800"/>
                                      </p:to>
                                    </p:animClr>
                                  </p:childTnLst>
                                </p:cTn>
                              </p:par>
                            </p:childTnLst>
                          </p:cTn>
                        </p:par>
                        <p:par>
                          <p:cTn id="31" fill="hold">
                            <p:stCondLst>
                              <p:cond delay="2500"/>
                            </p:stCondLst>
                            <p:childTnLst>
                              <p:par>
                                <p:cTn id="32" presetID="10" presetClass="exit" presetSubtype="0" fill="hold" grpId="1" nodeType="afterEffect">
                                  <p:stCondLst>
                                    <p:cond delay="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par>
                                <p:cTn id="35" presetID="3" presetClass="emph" presetSubtype="2" fill="hold" nodeType="withEffect">
                                  <p:stCondLst>
                                    <p:cond delay="0"/>
                                  </p:stCondLst>
                                  <p:childTnLst>
                                    <p:animClr clrSpc="rgb" dir="cw">
                                      <p:cBhvr override="childStyle">
                                        <p:cTn id="36" dur="500" fill="hold"/>
                                        <p:tgtEl>
                                          <p:spTgt spid="62">
                                            <p:txEl>
                                              <p:pRg st="0" end="0"/>
                                            </p:txEl>
                                          </p:spTgt>
                                        </p:tgtEl>
                                        <p:attrNameLst>
                                          <p:attrName>style.color</p:attrName>
                                        </p:attrNameLst>
                                      </p:cBhvr>
                                      <p:to>
                                        <a:srgbClr val="000000"/>
                                      </p:to>
                                    </p:animClr>
                                  </p:childTnLst>
                                </p:cTn>
                              </p:par>
                            </p:childTnLst>
                          </p:cTn>
                        </p:par>
                        <p:par>
                          <p:cTn id="37" fill="hold">
                            <p:stCondLst>
                              <p:cond delay="3000"/>
                            </p:stCondLst>
                            <p:childTnLst>
                              <p:par>
                                <p:cTn id="38" presetID="3" presetClass="emph" presetSubtype="2" fill="hold" nodeType="afterEffect">
                                  <p:stCondLst>
                                    <p:cond delay="0"/>
                                  </p:stCondLst>
                                  <p:childTnLst>
                                    <p:animClr clrSpc="rgb" dir="cw">
                                      <p:cBhvr override="childStyle">
                                        <p:cTn id="39" dur="500" fill="hold"/>
                                        <p:tgtEl>
                                          <p:spTgt spid="65">
                                            <p:txEl>
                                              <p:pRg st="0" end="0"/>
                                            </p:txEl>
                                          </p:spTgt>
                                        </p:tgtEl>
                                        <p:attrNameLst>
                                          <p:attrName>style.color</p:attrName>
                                        </p:attrNameLst>
                                      </p:cBhvr>
                                      <p:to>
                                        <a:srgbClr val="FF3700"/>
                                      </p:to>
                                    </p:animClr>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par>
                          <p:cTn id="43" fill="hold">
                            <p:stCondLst>
                              <p:cond delay="3500"/>
                            </p:stCondLst>
                            <p:childTnLst>
                              <p:par>
                                <p:cTn id="44" presetID="0" presetClass="path" presetSubtype="0" accel="50000" decel="50000" fill="hold" nodeType="afterEffect">
                                  <p:stCondLst>
                                    <p:cond delay="0"/>
                                  </p:stCondLst>
                                  <p:childTnLst>
                                    <p:animMotion origin="layout" path="M -3.88889E-6 0.00139 L -3.88889E-6 0.09792 " pathEditMode="relative" ptsTypes="AA">
                                      <p:cBhvr>
                                        <p:cTn id="45" dur="500" fill="hold"/>
                                        <p:tgtEl>
                                          <p:spTgt spid="23"/>
                                        </p:tgtEl>
                                        <p:attrNameLst>
                                          <p:attrName>ppt_x</p:attrName>
                                          <p:attrName>ppt_y</p:attrName>
                                        </p:attrNameLst>
                                      </p:cBhvr>
                                    </p:animMotion>
                                  </p:childTnLst>
                                </p:cTn>
                              </p:par>
                              <p:par>
                                <p:cTn id="46" presetID="3" presetClass="emph" presetSubtype="2" fill="hold" nodeType="withEffect">
                                  <p:stCondLst>
                                    <p:cond delay="0"/>
                                  </p:stCondLst>
                                  <p:childTnLst>
                                    <p:animClr clrSpc="rgb" dir="cw">
                                      <p:cBhvr override="childStyle">
                                        <p:cTn id="47" dur="500" fill="hold"/>
                                        <p:tgtEl>
                                          <p:spTgt spid="73">
                                            <p:txEl>
                                              <p:pRg st="0" end="0"/>
                                            </p:txEl>
                                          </p:spTgt>
                                        </p:tgtEl>
                                        <p:attrNameLst>
                                          <p:attrName>style.color</p:attrName>
                                        </p:attrNameLst>
                                      </p:cBhvr>
                                      <p:to>
                                        <a:srgbClr val="000000"/>
                                      </p:to>
                                    </p:animClr>
                                  </p:childTnLst>
                                </p:cTn>
                              </p:par>
                              <p:par>
                                <p:cTn id="48" presetID="10" presetClass="entr" presetSubtype="0" fill="hold" nodeType="withEffect">
                                  <p:stCondLst>
                                    <p:cond delay="0"/>
                                  </p:stCondLst>
                                  <p:childTnLst>
                                    <p:set>
                                      <p:cBhvr>
                                        <p:cTn id="49" dur="1" fill="hold">
                                          <p:stCondLst>
                                            <p:cond delay="0"/>
                                          </p:stCondLst>
                                        </p:cTn>
                                        <p:tgtEl>
                                          <p:spTgt spid="73">
                                            <p:txEl>
                                              <p:pRg st="1" end="1"/>
                                            </p:txEl>
                                          </p:spTgt>
                                        </p:tgtEl>
                                        <p:attrNameLst>
                                          <p:attrName>style.visibility</p:attrName>
                                        </p:attrNameLst>
                                      </p:cBhvr>
                                      <p:to>
                                        <p:strVal val="visible"/>
                                      </p:to>
                                    </p:set>
                                    <p:animEffect transition="in" filter="fade">
                                      <p:cBhvr>
                                        <p:cTn id="50" dur="500"/>
                                        <p:tgtEl>
                                          <p:spTgt spid="73">
                                            <p:txEl>
                                              <p:pRg st="1" end="1"/>
                                            </p:txEl>
                                          </p:spTgt>
                                        </p:tgtEl>
                                      </p:cBhvr>
                                    </p:animEffect>
                                  </p:childTnLst>
                                </p:cTn>
                              </p:par>
                              <p:par>
                                <p:cTn id="51" presetID="3" presetClass="emph" presetSubtype="2" fill="hold" nodeType="withEffect">
                                  <p:stCondLst>
                                    <p:cond delay="0"/>
                                  </p:stCondLst>
                                  <p:childTnLst>
                                    <p:animClr clrSpc="rgb" dir="cw">
                                      <p:cBhvr override="childStyle">
                                        <p:cTn id="52" dur="500" fill="hold"/>
                                        <p:tgtEl>
                                          <p:spTgt spid="73">
                                            <p:txEl>
                                              <p:pRg st="1" end="1"/>
                                            </p:txEl>
                                          </p:spTgt>
                                        </p:tgtEl>
                                        <p:attrNameLst>
                                          <p:attrName>style.color</p:attrName>
                                        </p:attrNameLst>
                                      </p:cBhvr>
                                      <p:to>
                                        <a:srgbClr val="F93800"/>
                                      </p:to>
                                    </p:animClr>
                                  </p:childTnLst>
                                </p:cTn>
                              </p:par>
                            </p:childTnLst>
                          </p:cTn>
                        </p:par>
                        <p:par>
                          <p:cTn id="53" fill="hold">
                            <p:stCondLst>
                              <p:cond delay="4000"/>
                            </p:stCondLst>
                            <p:childTnLst>
                              <p:par>
                                <p:cTn id="54" presetID="10" presetClass="exit" presetSubtype="0" fill="hold" grpId="1" nodeType="afterEffect">
                                  <p:stCondLst>
                                    <p:cond delay="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par>
                                <p:cTn id="57" presetID="3" presetClass="emph" presetSubtype="2" fill="hold" nodeType="withEffect">
                                  <p:stCondLst>
                                    <p:cond delay="0"/>
                                  </p:stCondLst>
                                  <p:childTnLst>
                                    <p:animClr clrSpc="rgb" dir="cw">
                                      <p:cBhvr override="childStyle">
                                        <p:cTn id="58" dur="500" fill="hold"/>
                                        <p:tgtEl>
                                          <p:spTgt spid="65">
                                            <p:txEl>
                                              <p:pRg st="0" end="0"/>
                                            </p:txEl>
                                          </p:spTgt>
                                        </p:tgtEl>
                                        <p:attrNameLst>
                                          <p:attrName>style.color</p:attrName>
                                        </p:attrNameLst>
                                      </p:cBhvr>
                                      <p:to>
                                        <a:srgbClr val="000000"/>
                                      </p:to>
                                    </p:animClr>
                                  </p:childTnLst>
                                </p:cTn>
                              </p:par>
                            </p:childTnLst>
                          </p:cTn>
                        </p:par>
                        <p:par>
                          <p:cTn id="59" fill="hold">
                            <p:stCondLst>
                              <p:cond delay="4500"/>
                            </p:stCondLst>
                            <p:childTnLst>
                              <p:par>
                                <p:cTn id="60" presetID="3" presetClass="emph" presetSubtype="2" fill="hold" nodeType="afterEffect">
                                  <p:stCondLst>
                                    <p:cond delay="0"/>
                                  </p:stCondLst>
                                  <p:childTnLst>
                                    <p:animClr clrSpc="rgb" dir="cw">
                                      <p:cBhvr override="childStyle">
                                        <p:cTn id="61" dur="500" fill="hold"/>
                                        <p:tgtEl>
                                          <p:spTgt spid="68">
                                            <p:txEl>
                                              <p:pRg st="0" end="0"/>
                                            </p:txEl>
                                          </p:spTgt>
                                        </p:tgtEl>
                                        <p:attrNameLst>
                                          <p:attrName>style.color</p:attrName>
                                        </p:attrNameLst>
                                      </p:cBhvr>
                                      <p:to>
                                        <a:srgbClr val="FF3700"/>
                                      </p:to>
                                    </p:animClr>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par>
                          <p:cTn id="65" fill="hold">
                            <p:stCondLst>
                              <p:cond delay="5000"/>
                            </p:stCondLst>
                            <p:childTnLst>
                              <p:par>
                                <p:cTn id="66" presetID="0" presetClass="path" presetSubtype="0" accel="50000" decel="50000" fill="hold" nodeType="afterEffect">
                                  <p:stCondLst>
                                    <p:cond delay="0"/>
                                  </p:stCondLst>
                                  <p:childTnLst>
                                    <p:animMotion origin="layout" path="M -3.88889E-6 0.09792 L -3.88889E-6 0.1919 " pathEditMode="relative" rAng="0" ptsTypes="AA">
                                      <p:cBhvr>
                                        <p:cTn id="67" dur="500" fill="hold"/>
                                        <p:tgtEl>
                                          <p:spTgt spid="23"/>
                                        </p:tgtEl>
                                        <p:attrNameLst>
                                          <p:attrName>ppt_x</p:attrName>
                                          <p:attrName>ppt_y</p:attrName>
                                        </p:attrNameLst>
                                      </p:cBhvr>
                                      <p:rCtr x="0" y="4699"/>
                                    </p:animMotion>
                                  </p:childTnLst>
                                </p:cTn>
                              </p:par>
                              <p:par>
                                <p:cTn id="68" presetID="3" presetClass="emph" presetSubtype="2" fill="hold" nodeType="withEffect">
                                  <p:stCondLst>
                                    <p:cond delay="0"/>
                                  </p:stCondLst>
                                  <p:childTnLst>
                                    <p:animClr clrSpc="rgb" dir="cw">
                                      <p:cBhvr override="childStyle">
                                        <p:cTn id="69" dur="500" fill="hold"/>
                                        <p:tgtEl>
                                          <p:spTgt spid="73">
                                            <p:txEl>
                                              <p:pRg st="1" end="1"/>
                                            </p:txEl>
                                          </p:spTgt>
                                        </p:tgtEl>
                                        <p:attrNameLst>
                                          <p:attrName>style.color</p:attrName>
                                        </p:attrNameLst>
                                      </p:cBhvr>
                                      <p:to>
                                        <a:srgbClr val="000000"/>
                                      </p:to>
                                    </p:animClr>
                                  </p:childTnLst>
                                </p:cTn>
                              </p:par>
                              <p:par>
                                <p:cTn id="70" presetID="10" presetClass="entr" presetSubtype="0" fill="hold" nodeType="withEffect">
                                  <p:stCondLst>
                                    <p:cond delay="0"/>
                                  </p:stCondLst>
                                  <p:childTnLst>
                                    <p:set>
                                      <p:cBhvr>
                                        <p:cTn id="71" dur="1" fill="hold">
                                          <p:stCondLst>
                                            <p:cond delay="0"/>
                                          </p:stCondLst>
                                        </p:cTn>
                                        <p:tgtEl>
                                          <p:spTgt spid="73">
                                            <p:txEl>
                                              <p:pRg st="2" end="2"/>
                                            </p:txEl>
                                          </p:spTgt>
                                        </p:tgtEl>
                                        <p:attrNameLst>
                                          <p:attrName>style.visibility</p:attrName>
                                        </p:attrNameLst>
                                      </p:cBhvr>
                                      <p:to>
                                        <p:strVal val="visible"/>
                                      </p:to>
                                    </p:set>
                                    <p:animEffect transition="in" filter="fade">
                                      <p:cBhvr>
                                        <p:cTn id="72" dur="500"/>
                                        <p:tgtEl>
                                          <p:spTgt spid="73">
                                            <p:txEl>
                                              <p:pRg st="2" end="2"/>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73">
                                            <p:txEl>
                                              <p:pRg st="3" end="3"/>
                                            </p:txEl>
                                          </p:spTgt>
                                        </p:tgtEl>
                                        <p:attrNameLst>
                                          <p:attrName>style.visibility</p:attrName>
                                        </p:attrNameLst>
                                      </p:cBhvr>
                                      <p:to>
                                        <p:strVal val="visible"/>
                                      </p:to>
                                    </p:set>
                                    <p:animEffect transition="in" filter="fade">
                                      <p:cBhvr>
                                        <p:cTn id="75" dur="500"/>
                                        <p:tgtEl>
                                          <p:spTgt spid="73">
                                            <p:txEl>
                                              <p:pRg st="3" end="3"/>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73">
                                            <p:txEl>
                                              <p:pRg st="2" end="2"/>
                                            </p:txEl>
                                          </p:spTgt>
                                        </p:tgtEl>
                                        <p:attrNameLst>
                                          <p:attrName>style.color</p:attrName>
                                        </p:attrNameLst>
                                      </p:cBhvr>
                                      <p:to>
                                        <a:srgbClr val="F93800"/>
                                      </p:to>
                                    </p:animClr>
                                  </p:childTnLst>
                                </p:cTn>
                              </p:par>
                              <p:par>
                                <p:cTn id="78" presetID="3" presetClass="emph" presetSubtype="2" fill="hold" nodeType="withEffect">
                                  <p:stCondLst>
                                    <p:cond delay="0"/>
                                  </p:stCondLst>
                                  <p:childTnLst>
                                    <p:animClr clrSpc="rgb" dir="cw">
                                      <p:cBhvr override="childStyle">
                                        <p:cTn id="79" dur="500" fill="hold"/>
                                        <p:tgtEl>
                                          <p:spTgt spid="73">
                                            <p:txEl>
                                              <p:pRg st="3" end="3"/>
                                            </p:txEl>
                                          </p:spTgt>
                                        </p:tgtEl>
                                        <p:attrNameLst>
                                          <p:attrName>style.color</p:attrName>
                                        </p:attrNameLst>
                                      </p:cBhvr>
                                      <p:to>
                                        <a:srgbClr val="F93800"/>
                                      </p:to>
                                    </p:animClr>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46"/>
                                        </p:tgtEl>
                                      </p:cBhvr>
                                    </p:animEffect>
                                    <p:set>
                                      <p:cBhvr>
                                        <p:cTn id="84" dur="1" fill="hold">
                                          <p:stCondLst>
                                            <p:cond delay="499"/>
                                          </p:stCondLst>
                                        </p:cTn>
                                        <p:tgtEl>
                                          <p:spTgt spid="46"/>
                                        </p:tgtEl>
                                        <p:attrNameLst>
                                          <p:attrName>style.visibility</p:attrName>
                                        </p:attrNameLst>
                                      </p:cBhvr>
                                      <p:to>
                                        <p:strVal val="hidden"/>
                                      </p:to>
                                    </p:set>
                                  </p:childTnLst>
                                </p:cTn>
                              </p:par>
                              <p:par>
                                <p:cTn id="85" presetID="3" presetClass="emph" presetSubtype="2" fill="hold" nodeType="withEffect">
                                  <p:stCondLst>
                                    <p:cond delay="0"/>
                                  </p:stCondLst>
                                  <p:childTnLst>
                                    <p:animClr clrSpc="rgb" dir="cw">
                                      <p:cBhvr override="childStyle">
                                        <p:cTn id="86" dur="500" fill="hold"/>
                                        <p:tgtEl>
                                          <p:spTgt spid="68">
                                            <p:txEl>
                                              <p:pRg st="0" end="0"/>
                                            </p:txEl>
                                          </p:spTgt>
                                        </p:tgtEl>
                                        <p:attrNameLst>
                                          <p:attrName>style.color</p:attrName>
                                        </p:attrNameLst>
                                      </p:cBhvr>
                                      <p:to>
                                        <a:srgbClr val="000000"/>
                                      </p:to>
                                    </p:animClr>
                                  </p:childTnLst>
                                </p:cTn>
                              </p:par>
                              <p:par>
                                <p:cTn id="87" presetID="3" presetClass="emph" presetSubtype="2" fill="hold" nodeType="withEffect">
                                  <p:stCondLst>
                                    <p:cond delay="0"/>
                                  </p:stCondLst>
                                  <p:childTnLst>
                                    <p:animClr clrSpc="rgb" dir="cw">
                                      <p:cBhvr override="childStyle">
                                        <p:cTn id="88" dur="500" fill="hold"/>
                                        <p:tgtEl>
                                          <p:spTgt spid="70">
                                            <p:txEl>
                                              <p:pRg st="0" end="0"/>
                                            </p:txEl>
                                          </p:spTgt>
                                        </p:tgtEl>
                                        <p:attrNameLst>
                                          <p:attrName>style.color</p:attrName>
                                        </p:attrNameLst>
                                      </p:cBhvr>
                                      <p:to>
                                        <a:srgbClr val="F93800"/>
                                      </p:to>
                                    </p:animClr>
                                  </p:childTnLst>
                                </p:cTn>
                              </p:par>
                              <p:par>
                                <p:cTn id="89" presetID="10" presetClass="entr" presetSubtype="0" fill="hold" grpId="1"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par>
                                <p:cTn id="92" presetID="0" presetClass="path" presetSubtype="0" accel="50000" decel="50000" fill="hold" nodeType="withEffect">
                                  <p:stCondLst>
                                    <p:cond delay="0"/>
                                  </p:stCondLst>
                                  <p:childTnLst>
                                    <p:animMotion origin="layout" path="M -3.88889E-6 0.19189 L -3.88889E-6 0.28125 " pathEditMode="relative" rAng="0" ptsTypes="AA">
                                      <p:cBhvr>
                                        <p:cTn id="93" dur="500" fill="hold"/>
                                        <p:tgtEl>
                                          <p:spTgt spid="23"/>
                                        </p:tgtEl>
                                        <p:attrNameLst>
                                          <p:attrName>ppt_x</p:attrName>
                                          <p:attrName>ppt_y</p:attrName>
                                        </p:attrNameLst>
                                      </p:cBhvr>
                                      <p:rCtr x="0" y="4190"/>
                                    </p:animMotion>
                                  </p:childTnLst>
                                </p:cTn>
                              </p:par>
                              <p:par>
                                <p:cTn id="94" presetID="3" presetClass="emph" presetSubtype="2" fill="hold" nodeType="withEffect">
                                  <p:stCondLst>
                                    <p:cond delay="0"/>
                                  </p:stCondLst>
                                  <p:childTnLst>
                                    <p:animClr clrSpc="rgb" dir="cw">
                                      <p:cBhvr override="childStyle">
                                        <p:cTn id="95" dur="500" fill="hold"/>
                                        <p:tgtEl>
                                          <p:spTgt spid="73">
                                            <p:txEl>
                                              <p:pRg st="2" end="2"/>
                                            </p:txEl>
                                          </p:spTgt>
                                        </p:tgtEl>
                                        <p:attrNameLst>
                                          <p:attrName>style.color</p:attrName>
                                        </p:attrNameLst>
                                      </p:cBhvr>
                                      <p:to>
                                        <a:srgbClr val="000000"/>
                                      </p:to>
                                    </p:animClr>
                                  </p:childTnLst>
                                </p:cTn>
                              </p:par>
                              <p:par>
                                <p:cTn id="96" presetID="3" presetClass="emph" presetSubtype="2" fill="hold" nodeType="withEffect">
                                  <p:stCondLst>
                                    <p:cond delay="0"/>
                                  </p:stCondLst>
                                  <p:childTnLst>
                                    <p:animClr clrSpc="rgb" dir="cw">
                                      <p:cBhvr override="childStyle">
                                        <p:cTn id="97" dur="500" fill="hold"/>
                                        <p:tgtEl>
                                          <p:spTgt spid="73">
                                            <p:txEl>
                                              <p:pRg st="3" end="3"/>
                                            </p:txEl>
                                          </p:spTgt>
                                        </p:tgtEl>
                                        <p:attrNameLst>
                                          <p:attrName>style.color</p:attrName>
                                        </p:attrNameLst>
                                      </p:cBhvr>
                                      <p:to>
                                        <a:srgbClr val="000000"/>
                                      </p:to>
                                    </p:animClr>
                                  </p:childTnLst>
                                </p:cTn>
                              </p:par>
                              <p:par>
                                <p:cTn id="98" presetID="10" presetClass="entr" presetSubtype="0" fill="hold" nodeType="withEffect">
                                  <p:stCondLst>
                                    <p:cond delay="0"/>
                                  </p:stCondLst>
                                  <p:childTnLst>
                                    <p:set>
                                      <p:cBhvr>
                                        <p:cTn id="99" dur="1" fill="hold">
                                          <p:stCondLst>
                                            <p:cond delay="0"/>
                                          </p:stCondLst>
                                        </p:cTn>
                                        <p:tgtEl>
                                          <p:spTgt spid="73">
                                            <p:txEl>
                                              <p:pRg st="4" end="4"/>
                                            </p:txEl>
                                          </p:spTgt>
                                        </p:tgtEl>
                                        <p:attrNameLst>
                                          <p:attrName>style.visibility</p:attrName>
                                        </p:attrNameLst>
                                      </p:cBhvr>
                                      <p:to>
                                        <p:strVal val="visible"/>
                                      </p:to>
                                    </p:set>
                                    <p:animEffect transition="in" filter="fade">
                                      <p:cBhvr>
                                        <p:cTn id="100" dur="500"/>
                                        <p:tgtEl>
                                          <p:spTgt spid="73">
                                            <p:txEl>
                                              <p:pRg st="4" end="4"/>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73">
                                            <p:txEl>
                                              <p:pRg st="5" end="5"/>
                                            </p:txEl>
                                          </p:spTgt>
                                        </p:tgtEl>
                                        <p:attrNameLst>
                                          <p:attrName>style.visibility</p:attrName>
                                        </p:attrNameLst>
                                      </p:cBhvr>
                                      <p:to>
                                        <p:strVal val="visible"/>
                                      </p:to>
                                    </p:set>
                                    <p:animEffect transition="in" filter="fade">
                                      <p:cBhvr>
                                        <p:cTn id="103" dur="500"/>
                                        <p:tgtEl>
                                          <p:spTgt spid="73">
                                            <p:txEl>
                                              <p:pRg st="5" end="5"/>
                                            </p:txEl>
                                          </p:spTgt>
                                        </p:tgtEl>
                                      </p:cBhvr>
                                    </p:animEffect>
                                  </p:childTnLst>
                                </p:cTn>
                              </p:par>
                              <p:par>
                                <p:cTn id="104" presetID="3" presetClass="emph" presetSubtype="2" fill="hold" nodeType="withEffect">
                                  <p:stCondLst>
                                    <p:cond delay="0"/>
                                  </p:stCondLst>
                                  <p:childTnLst>
                                    <p:animClr clrSpc="rgb" dir="cw">
                                      <p:cBhvr override="childStyle">
                                        <p:cTn id="105" dur="500" fill="hold"/>
                                        <p:tgtEl>
                                          <p:spTgt spid="73">
                                            <p:txEl>
                                              <p:pRg st="4" end="4"/>
                                            </p:txEl>
                                          </p:spTgt>
                                        </p:tgtEl>
                                        <p:attrNameLst>
                                          <p:attrName>style.color</p:attrName>
                                        </p:attrNameLst>
                                      </p:cBhvr>
                                      <p:to>
                                        <a:srgbClr val="F93800"/>
                                      </p:to>
                                    </p:animClr>
                                  </p:childTnLst>
                                </p:cTn>
                              </p:par>
                              <p:par>
                                <p:cTn id="106" presetID="3" presetClass="emph" presetSubtype="2" fill="hold" nodeType="withEffect">
                                  <p:stCondLst>
                                    <p:cond delay="0"/>
                                  </p:stCondLst>
                                  <p:childTnLst>
                                    <p:animClr clrSpc="rgb" dir="cw">
                                      <p:cBhvr override="childStyle">
                                        <p:cTn id="107" dur="500" fill="hold"/>
                                        <p:tgtEl>
                                          <p:spTgt spid="73">
                                            <p:txEl>
                                              <p:pRg st="5" end="5"/>
                                            </p:txEl>
                                          </p:spTgt>
                                        </p:tgtEl>
                                        <p:attrNameLst>
                                          <p:attrName>style.color</p:attrName>
                                        </p:attrNameLst>
                                      </p:cBhvr>
                                      <p:to>
                                        <a:srgbClr val="F93800"/>
                                      </p:to>
                                    </p:animClr>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47"/>
                                        </p:tgtEl>
                                      </p:cBhvr>
                                    </p:animEffect>
                                    <p:set>
                                      <p:cBhvr>
                                        <p:cTn id="112" dur="1" fill="hold">
                                          <p:stCondLst>
                                            <p:cond delay="499"/>
                                          </p:stCondLst>
                                        </p:cTn>
                                        <p:tgtEl>
                                          <p:spTgt spid="47"/>
                                        </p:tgtEl>
                                        <p:attrNameLst>
                                          <p:attrName>style.visibility</p:attrName>
                                        </p:attrNameLst>
                                      </p:cBhvr>
                                      <p:to>
                                        <p:strVal val="hidden"/>
                                      </p:to>
                                    </p:set>
                                  </p:childTnLst>
                                </p:cTn>
                              </p:par>
                              <p:par>
                                <p:cTn id="113" presetID="3" presetClass="emph" presetSubtype="2" fill="hold" nodeType="withEffect">
                                  <p:stCondLst>
                                    <p:cond delay="0"/>
                                  </p:stCondLst>
                                  <p:childTnLst>
                                    <p:animClr clrSpc="rgb" dir="cw">
                                      <p:cBhvr override="childStyle">
                                        <p:cTn id="114" dur="500" fill="hold"/>
                                        <p:tgtEl>
                                          <p:spTgt spid="70">
                                            <p:txEl>
                                              <p:pRg st="0" end="0"/>
                                            </p:txEl>
                                          </p:spTgt>
                                        </p:tgtEl>
                                        <p:attrNameLst>
                                          <p:attrName>style.color</p:attrName>
                                        </p:attrNameLst>
                                      </p:cBhvr>
                                      <p:to>
                                        <a:srgbClr val="000000"/>
                                      </p:to>
                                    </p:animClr>
                                  </p:childTnLst>
                                </p:cTn>
                              </p:par>
                              <p:par>
                                <p:cTn id="115" presetID="3" presetClass="emph" presetSubtype="2" fill="hold" nodeType="withEffect">
                                  <p:stCondLst>
                                    <p:cond delay="0"/>
                                  </p:stCondLst>
                                  <p:childTnLst>
                                    <p:animClr clrSpc="rgb" dir="cw">
                                      <p:cBhvr override="childStyle">
                                        <p:cTn id="116" dur="500" fill="hold"/>
                                        <p:tgtEl>
                                          <p:spTgt spid="66">
                                            <p:txEl>
                                              <p:pRg st="0" end="0"/>
                                            </p:txEl>
                                          </p:spTgt>
                                        </p:tgtEl>
                                        <p:attrNameLst>
                                          <p:attrName>style.color</p:attrName>
                                        </p:attrNameLst>
                                      </p:cBhvr>
                                      <p:to>
                                        <a:srgbClr val="FF3700"/>
                                      </p:to>
                                    </p:animClr>
                                  </p:childTnLst>
                                </p:cTn>
                              </p:par>
                              <p:par>
                                <p:cTn id="117" presetID="10" presetClass="entr" presetSubtype="0" fill="hold" grpId="2" nodeType="with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fade">
                                      <p:cBhvr>
                                        <p:cTn id="119" dur="500"/>
                                        <p:tgtEl>
                                          <p:spTgt spid="48"/>
                                        </p:tgtEl>
                                      </p:cBhvr>
                                    </p:animEffect>
                                  </p:childTnLst>
                                </p:cTn>
                              </p:par>
                              <p:par>
                                <p:cTn id="120" presetID="0" presetClass="path" presetSubtype="0" accel="50000" decel="50000" fill="hold" nodeType="withEffect">
                                  <p:stCondLst>
                                    <p:cond delay="0"/>
                                  </p:stCondLst>
                                  <p:childTnLst>
                                    <p:animMotion origin="layout" path="M -3.88889E-6 0.28125 L -3.88889E-6 0.37871 " pathEditMode="relative" rAng="0" ptsTypes="AA">
                                      <p:cBhvr>
                                        <p:cTn id="121" dur="500" fill="hold"/>
                                        <p:tgtEl>
                                          <p:spTgt spid="23"/>
                                        </p:tgtEl>
                                        <p:attrNameLst>
                                          <p:attrName>ppt_x</p:attrName>
                                          <p:attrName>ppt_y</p:attrName>
                                        </p:attrNameLst>
                                      </p:cBhvr>
                                      <p:rCtr x="0" y="5162"/>
                                    </p:animMotion>
                                  </p:childTnLst>
                                </p:cTn>
                              </p:par>
                              <p:par>
                                <p:cTn id="122" presetID="3" presetClass="emph" presetSubtype="2" fill="hold" nodeType="withEffect">
                                  <p:stCondLst>
                                    <p:cond delay="0"/>
                                  </p:stCondLst>
                                  <p:childTnLst>
                                    <p:animClr clrSpc="rgb" dir="cw">
                                      <p:cBhvr override="childStyle">
                                        <p:cTn id="123" dur="500" fill="hold"/>
                                        <p:tgtEl>
                                          <p:spTgt spid="73">
                                            <p:txEl>
                                              <p:pRg st="4" end="4"/>
                                            </p:txEl>
                                          </p:spTgt>
                                        </p:tgtEl>
                                        <p:attrNameLst>
                                          <p:attrName>style.color</p:attrName>
                                        </p:attrNameLst>
                                      </p:cBhvr>
                                      <p:to>
                                        <a:srgbClr val="000000"/>
                                      </p:to>
                                    </p:animClr>
                                  </p:childTnLst>
                                </p:cTn>
                              </p:par>
                              <p:par>
                                <p:cTn id="124" presetID="3" presetClass="emph" presetSubtype="2" fill="hold" nodeType="withEffect">
                                  <p:stCondLst>
                                    <p:cond delay="0"/>
                                  </p:stCondLst>
                                  <p:childTnLst>
                                    <p:animClr clrSpc="rgb" dir="cw">
                                      <p:cBhvr override="childStyle">
                                        <p:cTn id="125" dur="500" fill="hold"/>
                                        <p:tgtEl>
                                          <p:spTgt spid="73">
                                            <p:txEl>
                                              <p:pRg st="5" end="5"/>
                                            </p:txEl>
                                          </p:spTgt>
                                        </p:tgtEl>
                                        <p:attrNameLst>
                                          <p:attrName>style.color</p:attrName>
                                        </p:attrNameLst>
                                      </p:cBhvr>
                                      <p:to>
                                        <a:srgbClr val="000000"/>
                                      </p:to>
                                    </p:animClr>
                                  </p:childTnLst>
                                </p:cTn>
                              </p:par>
                              <p:par>
                                <p:cTn id="126" presetID="10" presetClass="entr" presetSubtype="0" fill="hold" nodeType="withEffect">
                                  <p:stCondLst>
                                    <p:cond delay="0"/>
                                  </p:stCondLst>
                                  <p:childTnLst>
                                    <p:set>
                                      <p:cBhvr>
                                        <p:cTn id="127" dur="1" fill="hold">
                                          <p:stCondLst>
                                            <p:cond delay="0"/>
                                          </p:stCondLst>
                                        </p:cTn>
                                        <p:tgtEl>
                                          <p:spTgt spid="73">
                                            <p:txEl>
                                              <p:pRg st="6" end="6"/>
                                            </p:txEl>
                                          </p:spTgt>
                                        </p:tgtEl>
                                        <p:attrNameLst>
                                          <p:attrName>style.visibility</p:attrName>
                                        </p:attrNameLst>
                                      </p:cBhvr>
                                      <p:to>
                                        <p:strVal val="visible"/>
                                      </p:to>
                                    </p:set>
                                    <p:animEffect transition="in" filter="fade">
                                      <p:cBhvr>
                                        <p:cTn id="128" dur="500"/>
                                        <p:tgtEl>
                                          <p:spTgt spid="73">
                                            <p:txEl>
                                              <p:pRg st="6" end="6"/>
                                            </p:txEl>
                                          </p:spTgt>
                                        </p:tgtEl>
                                      </p:cBhvr>
                                    </p:animEffect>
                                  </p:childTnLst>
                                </p:cTn>
                              </p:par>
                              <p:par>
                                <p:cTn id="129" presetID="3" presetClass="emph" presetSubtype="2" fill="hold" nodeType="withEffect">
                                  <p:stCondLst>
                                    <p:cond delay="0"/>
                                  </p:stCondLst>
                                  <p:childTnLst>
                                    <p:animClr clrSpc="rgb" dir="cw">
                                      <p:cBhvr override="childStyle">
                                        <p:cTn id="130" dur="500" fill="hold"/>
                                        <p:tgtEl>
                                          <p:spTgt spid="73">
                                            <p:txEl>
                                              <p:pRg st="6" end="6"/>
                                            </p:txEl>
                                          </p:spTgt>
                                        </p:tgtEl>
                                        <p:attrNameLst>
                                          <p:attrName>style.color</p:attrName>
                                        </p:attrNameLst>
                                      </p:cBhvr>
                                      <p:to>
                                        <a:srgbClr val="F93800"/>
                                      </p:to>
                                    </p:animClr>
                                  </p:childTnLst>
                                </p:cTn>
                              </p:par>
                              <p:par>
                                <p:cTn id="131" presetID="10"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500"/>
                                        <p:tgtEl>
                                          <p:spTgt spid="48"/>
                                        </p:tgtEl>
                                      </p:cBhvr>
                                    </p:animEffect>
                                    <p:set>
                                      <p:cBhvr>
                                        <p:cTn id="138" dur="1" fill="hold">
                                          <p:stCondLst>
                                            <p:cond delay="499"/>
                                          </p:stCondLst>
                                        </p:cTn>
                                        <p:tgtEl>
                                          <p:spTgt spid="48"/>
                                        </p:tgtEl>
                                        <p:attrNameLst>
                                          <p:attrName>style.visibility</p:attrName>
                                        </p:attrNameLst>
                                      </p:cBhvr>
                                      <p:to>
                                        <p:strVal val="hidden"/>
                                      </p:to>
                                    </p:set>
                                  </p:childTnLst>
                                </p:cTn>
                              </p:par>
                              <p:par>
                                <p:cTn id="139" presetID="3" presetClass="emph" presetSubtype="2" fill="hold" nodeType="withEffect">
                                  <p:stCondLst>
                                    <p:cond delay="0"/>
                                  </p:stCondLst>
                                  <p:childTnLst>
                                    <p:animClr clrSpc="rgb" dir="cw">
                                      <p:cBhvr override="childStyle">
                                        <p:cTn id="140" dur="500" fill="hold"/>
                                        <p:tgtEl>
                                          <p:spTgt spid="66">
                                            <p:txEl>
                                              <p:pRg st="0" end="0"/>
                                            </p:txEl>
                                          </p:spTgt>
                                        </p:tgtEl>
                                        <p:attrNameLst>
                                          <p:attrName>style.color</p:attrName>
                                        </p:attrNameLst>
                                      </p:cBhvr>
                                      <p:to>
                                        <a:srgbClr val="000000"/>
                                      </p:to>
                                    </p:animClr>
                                  </p:childTnLst>
                                </p:cTn>
                              </p:par>
                              <p:par>
                                <p:cTn id="141" presetID="10" presetClass="exit" presetSubtype="0" fill="hold" nodeType="withEffect">
                                  <p:stCondLst>
                                    <p:cond delay="0"/>
                                  </p:stCondLst>
                                  <p:childTnLst>
                                    <p:animEffect transition="out" filter="fade">
                                      <p:cBhvr>
                                        <p:cTn id="142" dur="500"/>
                                        <p:tgtEl>
                                          <p:spTgt spid="23"/>
                                        </p:tgtEl>
                                      </p:cBhvr>
                                    </p:animEffect>
                                    <p:set>
                                      <p:cBhvr>
                                        <p:cTn id="143" dur="1" fill="hold">
                                          <p:stCondLst>
                                            <p:cond delay="499"/>
                                          </p:stCondLst>
                                        </p:cTn>
                                        <p:tgtEl>
                                          <p:spTgt spid="23"/>
                                        </p:tgtEl>
                                        <p:attrNameLst>
                                          <p:attrName>style.visibility</p:attrName>
                                        </p:attrNameLst>
                                      </p:cBhvr>
                                      <p:to>
                                        <p:strVal val="hidden"/>
                                      </p:to>
                                    </p:set>
                                  </p:childTnLst>
                                </p:cTn>
                              </p:par>
                              <p:par>
                                <p:cTn id="144" presetID="3" presetClass="emph" presetSubtype="2" fill="hold" grpId="0" nodeType="withEffect">
                                  <p:stCondLst>
                                    <p:cond delay="0"/>
                                  </p:stCondLst>
                                  <p:childTnLst>
                                    <p:animClr clrSpc="rgb" dir="cw">
                                      <p:cBhvr override="childStyle">
                                        <p:cTn id="145" dur="500" fill="hold"/>
                                        <p:tgtEl>
                                          <p:spTgt spid="73">
                                            <p:txEl>
                                              <p:pRg st="0" end="0"/>
                                            </p:txEl>
                                          </p:spTgt>
                                        </p:tgtEl>
                                        <p:attrNameLst>
                                          <p:attrName>style.color</p:attrName>
                                        </p:attrNameLst>
                                      </p:cBhvr>
                                      <p:to>
                                        <a:srgbClr val="000000"/>
                                      </p:to>
                                    </p:animClr>
                                  </p:childTnLst>
                                </p:cTn>
                              </p:par>
                              <p:par>
                                <p:cTn id="146" presetID="3" presetClass="emph" presetSubtype="2" fill="hold" grpId="0" nodeType="withEffect">
                                  <p:stCondLst>
                                    <p:cond delay="0"/>
                                  </p:stCondLst>
                                  <p:childTnLst>
                                    <p:animClr clrSpc="rgb" dir="cw">
                                      <p:cBhvr override="childStyle">
                                        <p:cTn id="147" dur="500" fill="hold"/>
                                        <p:tgtEl>
                                          <p:spTgt spid="73">
                                            <p:txEl>
                                              <p:pRg st="1" end="1"/>
                                            </p:txEl>
                                          </p:spTgt>
                                        </p:tgtEl>
                                        <p:attrNameLst>
                                          <p:attrName>style.color</p:attrName>
                                        </p:attrNameLst>
                                      </p:cBhvr>
                                      <p:to>
                                        <a:srgbClr val="000000"/>
                                      </p:to>
                                    </p:animClr>
                                  </p:childTnLst>
                                </p:cTn>
                              </p:par>
                              <p:par>
                                <p:cTn id="148" presetID="3" presetClass="emph" presetSubtype="2" fill="hold" grpId="0" nodeType="withEffect">
                                  <p:stCondLst>
                                    <p:cond delay="0"/>
                                  </p:stCondLst>
                                  <p:childTnLst>
                                    <p:animClr clrSpc="rgb" dir="cw">
                                      <p:cBhvr override="childStyle">
                                        <p:cTn id="149" dur="500" fill="hold"/>
                                        <p:tgtEl>
                                          <p:spTgt spid="73">
                                            <p:txEl>
                                              <p:pRg st="2" end="2"/>
                                            </p:txEl>
                                          </p:spTgt>
                                        </p:tgtEl>
                                        <p:attrNameLst>
                                          <p:attrName>style.color</p:attrName>
                                        </p:attrNameLst>
                                      </p:cBhvr>
                                      <p:to>
                                        <a:srgbClr val="000000"/>
                                      </p:to>
                                    </p:animClr>
                                  </p:childTnLst>
                                </p:cTn>
                              </p:par>
                              <p:par>
                                <p:cTn id="150" presetID="3" presetClass="emph" presetSubtype="2" fill="hold" grpId="0" nodeType="withEffect">
                                  <p:stCondLst>
                                    <p:cond delay="0"/>
                                  </p:stCondLst>
                                  <p:childTnLst>
                                    <p:animClr clrSpc="rgb" dir="cw">
                                      <p:cBhvr override="childStyle">
                                        <p:cTn id="151" dur="500" fill="hold"/>
                                        <p:tgtEl>
                                          <p:spTgt spid="73">
                                            <p:txEl>
                                              <p:pRg st="3" end="3"/>
                                            </p:txEl>
                                          </p:spTgt>
                                        </p:tgtEl>
                                        <p:attrNameLst>
                                          <p:attrName>style.color</p:attrName>
                                        </p:attrNameLst>
                                      </p:cBhvr>
                                      <p:to>
                                        <a:srgbClr val="000000"/>
                                      </p:to>
                                    </p:animClr>
                                  </p:childTnLst>
                                </p:cTn>
                              </p:par>
                              <p:par>
                                <p:cTn id="152" presetID="3" presetClass="emph" presetSubtype="2" fill="hold" grpId="0" nodeType="withEffect">
                                  <p:stCondLst>
                                    <p:cond delay="0"/>
                                  </p:stCondLst>
                                  <p:childTnLst>
                                    <p:animClr clrSpc="rgb" dir="cw">
                                      <p:cBhvr override="childStyle">
                                        <p:cTn id="153" dur="500" fill="hold"/>
                                        <p:tgtEl>
                                          <p:spTgt spid="73">
                                            <p:txEl>
                                              <p:pRg st="4" end="4"/>
                                            </p:txEl>
                                          </p:spTgt>
                                        </p:tgtEl>
                                        <p:attrNameLst>
                                          <p:attrName>style.color</p:attrName>
                                        </p:attrNameLst>
                                      </p:cBhvr>
                                      <p:to>
                                        <a:srgbClr val="000000"/>
                                      </p:to>
                                    </p:animClr>
                                  </p:childTnLst>
                                </p:cTn>
                              </p:par>
                              <p:par>
                                <p:cTn id="154" presetID="3" presetClass="emph" presetSubtype="2" fill="hold" grpId="0" nodeType="withEffect">
                                  <p:stCondLst>
                                    <p:cond delay="0"/>
                                  </p:stCondLst>
                                  <p:childTnLst>
                                    <p:animClr clrSpc="rgb" dir="cw">
                                      <p:cBhvr override="childStyle">
                                        <p:cTn id="155" dur="500" fill="hold"/>
                                        <p:tgtEl>
                                          <p:spTgt spid="73">
                                            <p:txEl>
                                              <p:pRg st="5" end="5"/>
                                            </p:txEl>
                                          </p:spTgt>
                                        </p:tgtEl>
                                        <p:attrNameLst>
                                          <p:attrName>style.color</p:attrName>
                                        </p:attrNameLst>
                                      </p:cBhvr>
                                      <p:to>
                                        <a:srgbClr val="000000"/>
                                      </p:to>
                                    </p:animClr>
                                  </p:childTnLst>
                                </p:cTn>
                              </p:par>
                              <p:par>
                                <p:cTn id="156" presetID="3" presetClass="emph" presetSubtype="2" fill="hold" grpId="0" nodeType="withEffect">
                                  <p:stCondLst>
                                    <p:cond delay="0"/>
                                  </p:stCondLst>
                                  <p:childTnLst>
                                    <p:animClr clrSpc="rgb" dir="cw">
                                      <p:cBhvr override="childStyle">
                                        <p:cTn id="157" dur="500" fill="hold"/>
                                        <p:tgtEl>
                                          <p:spTgt spid="73">
                                            <p:txEl>
                                              <p:pRg st="6" end="6"/>
                                            </p:txEl>
                                          </p:spTgt>
                                        </p:tgtEl>
                                        <p:attrNameLst>
                                          <p:attrName>style.color</p:attrName>
                                        </p:attrNameLst>
                                      </p:cBhvr>
                                      <p:to>
                                        <a:srgbClr val="000000"/>
                                      </p:to>
                                    </p:animClr>
                                  </p:childTnLst>
                                </p:cTn>
                              </p:par>
                              <p:par>
                                <p:cTn id="158" presetID="10" presetClass="entr" presetSubtype="0" fill="hold" grpId="0" nodeType="withEffect">
                                  <p:stCondLst>
                                    <p:cond delay="0"/>
                                  </p:stCondLst>
                                  <p:childTnLst>
                                    <p:set>
                                      <p:cBhvr>
                                        <p:cTn id="159" dur="1" fill="hold">
                                          <p:stCondLst>
                                            <p:cond delay="0"/>
                                          </p:stCondLst>
                                        </p:cTn>
                                        <p:tgtEl>
                                          <p:spTgt spid="49"/>
                                        </p:tgtEl>
                                        <p:attrNameLst>
                                          <p:attrName>style.visibility</p:attrName>
                                        </p:attrNameLst>
                                      </p:cBhvr>
                                      <p:to>
                                        <p:strVal val="visible"/>
                                      </p:to>
                                    </p:set>
                                    <p:animEffect transition="in" filter="fade">
                                      <p:cBhvr>
                                        <p:cTn id="1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5" grpId="1" animBg="1"/>
      <p:bldP spid="47" grpId="0" animBg="1"/>
      <p:bldP spid="47" grpId="1" animBg="1"/>
      <p:bldP spid="21" grpId="0" animBg="1"/>
      <p:bldP spid="21" grpId="1" animBg="1"/>
      <p:bldP spid="46" grpId="0" animBg="1"/>
      <p:bldP spid="46" grpId="1" animBg="1"/>
      <p:bldP spid="48" grpId="0" animBg="1"/>
      <p:bldP spid="48" grpId="1" animBg="1"/>
      <p:bldP spid="48" grpId="2" animBg="1"/>
      <p:bldP spid="72" grpId="0"/>
      <p:bldP spid="73" grpId="0" build="allAtOnce"/>
      <p:bldP spid="49"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F727-FB78-A94F-A680-F573CCE3866A}"/>
              </a:ext>
            </a:extLst>
          </p:cNvPr>
          <p:cNvSpPr>
            <a:spLocks noGrp="1"/>
          </p:cNvSpPr>
          <p:nvPr>
            <p:ph type="title"/>
          </p:nvPr>
        </p:nvSpPr>
        <p:spPr/>
        <p:txBody>
          <a:bodyPr/>
          <a:lstStyle/>
          <a:p>
            <a:r>
              <a:rPr lang="en-US" dirty="0"/>
              <a:t>Task 2: Optimize the µProgram</a:t>
            </a:r>
            <a:br>
              <a:rPr lang="en-US" dirty="0"/>
            </a:br>
            <a:br>
              <a:rPr lang="en-US" dirty="0"/>
            </a:br>
            <a:endParaRPr lang="en-US" dirty="0">
              <a:latin typeface="Cambria" panose="02040503050406030204" pitchFamily="18" charset="0"/>
            </a:endParaRPr>
          </a:p>
        </p:txBody>
      </p:sp>
      <p:sp>
        <p:nvSpPr>
          <p:cNvPr id="5" name="Rounded Rectangle 4">
            <a:extLst>
              <a:ext uri="{FF2B5EF4-FFF2-40B4-BE49-F238E27FC236}">
                <a16:creationId xmlns:a16="http://schemas.microsoft.com/office/drawing/2014/main" id="{67A40108-EA13-AD4C-837E-188931DE3B17}"/>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BFE540BD-986C-9646-BC82-A6D242BC5644}"/>
              </a:ext>
            </a:extLst>
          </p:cNvPr>
          <p:cNvGrpSpPr/>
          <p:nvPr/>
        </p:nvGrpSpPr>
        <p:grpSpPr>
          <a:xfrm>
            <a:off x="2378844" y="3534630"/>
            <a:ext cx="419149" cy="76520"/>
            <a:chOff x="4793112" y="4167661"/>
            <a:chExt cx="360464" cy="69048"/>
          </a:xfrm>
        </p:grpSpPr>
        <p:cxnSp>
          <p:nvCxnSpPr>
            <p:cNvPr id="7" name="Straight Connector 6">
              <a:extLst>
                <a:ext uri="{FF2B5EF4-FFF2-40B4-BE49-F238E27FC236}">
                  <a16:creationId xmlns:a16="http://schemas.microsoft.com/office/drawing/2014/main" id="{733B6CCF-D640-2A4A-93FB-89AC2ADD3D45}"/>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lowchart: Connector 11">
              <a:extLst>
                <a:ext uri="{FF2B5EF4-FFF2-40B4-BE49-F238E27FC236}">
                  <a16:creationId xmlns:a16="http://schemas.microsoft.com/office/drawing/2014/main" id="{2566DE22-4191-D94B-A86C-652C6B035F80}"/>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9" name="Straight Connector 8">
            <a:extLst>
              <a:ext uri="{FF2B5EF4-FFF2-40B4-BE49-F238E27FC236}">
                <a16:creationId xmlns:a16="http://schemas.microsoft.com/office/drawing/2014/main" id="{4FD6BBDA-F5CF-EC4E-A0CD-6DC956080A12}"/>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10" name="Flowchart: Connector 8">
            <a:extLst>
              <a:ext uri="{FF2B5EF4-FFF2-40B4-BE49-F238E27FC236}">
                <a16:creationId xmlns:a16="http://schemas.microsoft.com/office/drawing/2014/main" id="{B00FC028-8F03-C346-9446-03946C803C9C}"/>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1" name="Rectangle 10">
            <a:extLst>
              <a:ext uri="{FF2B5EF4-FFF2-40B4-BE49-F238E27FC236}">
                <a16:creationId xmlns:a16="http://schemas.microsoft.com/office/drawing/2014/main" id="{1AE69246-CC57-B547-AE31-B670EC455690}"/>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12" name="Straight Connector 11">
            <a:extLst>
              <a:ext uri="{FF2B5EF4-FFF2-40B4-BE49-F238E27FC236}">
                <a16:creationId xmlns:a16="http://schemas.microsoft.com/office/drawing/2014/main" id="{13947FFF-3F49-3A42-81D7-4C9369148066}"/>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13" name="Flowchart: Connector 9">
            <a:extLst>
              <a:ext uri="{FF2B5EF4-FFF2-40B4-BE49-F238E27FC236}">
                <a16:creationId xmlns:a16="http://schemas.microsoft.com/office/drawing/2014/main" id="{DB08970F-6860-994E-BF47-D87FB822981E}"/>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4" name="Rectangle 13">
            <a:extLst>
              <a:ext uri="{FF2B5EF4-FFF2-40B4-BE49-F238E27FC236}">
                <a16:creationId xmlns:a16="http://schemas.microsoft.com/office/drawing/2014/main" id="{5D48CF24-006D-3B4F-926C-E3F7392CE060}"/>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5" name="Rectangle 14">
            <a:extLst>
              <a:ext uri="{FF2B5EF4-FFF2-40B4-BE49-F238E27FC236}">
                <a16:creationId xmlns:a16="http://schemas.microsoft.com/office/drawing/2014/main" id="{CB5D20AA-B1D8-6747-9EE2-2B81FF644F7F}"/>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16" name="Flowchart: Connector 9">
            <a:extLst>
              <a:ext uri="{FF2B5EF4-FFF2-40B4-BE49-F238E27FC236}">
                <a16:creationId xmlns:a16="http://schemas.microsoft.com/office/drawing/2014/main" id="{33DA884E-5AE6-F34E-8399-A3ACDC2FBB8A}"/>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4570718D-CB31-B045-9D38-A51231DEE167}"/>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8" name="Straight Connector 17">
            <a:extLst>
              <a:ext uri="{FF2B5EF4-FFF2-40B4-BE49-F238E27FC236}">
                <a16:creationId xmlns:a16="http://schemas.microsoft.com/office/drawing/2014/main" id="{892B8EDA-DBB9-D148-85D1-D088D1AB2E98}"/>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19" name="Oval 18">
            <a:extLst>
              <a:ext uri="{FF2B5EF4-FFF2-40B4-BE49-F238E27FC236}">
                <a16:creationId xmlns:a16="http://schemas.microsoft.com/office/drawing/2014/main" id="{DD8837DE-28E4-7642-BDE2-A81215202337}"/>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56" name="Rounded Rectangle 55">
            <a:extLst>
              <a:ext uri="{FF2B5EF4-FFF2-40B4-BE49-F238E27FC236}">
                <a16:creationId xmlns:a16="http://schemas.microsoft.com/office/drawing/2014/main" id="{90A5B6D0-CCEE-304D-8A37-F89C7692C720}"/>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57" name="Group 56">
            <a:extLst>
              <a:ext uri="{FF2B5EF4-FFF2-40B4-BE49-F238E27FC236}">
                <a16:creationId xmlns:a16="http://schemas.microsoft.com/office/drawing/2014/main" id="{F6879E07-F494-2C47-8582-8BABE0DC9234}"/>
              </a:ext>
            </a:extLst>
          </p:cNvPr>
          <p:cNvGrpSpPr/>
          <p:nvPr/>
        </p:nvGrpSpPr>
        <p:grpSpPr>
          <a:xfrm>
            <a:off x="2378844" y="3534630"/>
            <a:ext cx="419149" cy="76520"/>
            <a:chOff x="4793112" y="4167661"/>
            <a:chExt cx="360464" cy="69048"/>
          </a:xfrm>
        </p:grpSpPr>
        <p:cxnSp>
          <p:nvCxnSpPr>
            <p:cNvPr id="58" name="Straight Connector 57">
              <a:extLst>
                <a:ext uri="{FF2B5EF4-FFF2-40B4-BE49-F238E27FC236}">
                  <a16:creationId xmlns:a16="http://schemas.microsoft.com/office/drawing/2014/main" id="{45F6D31E-FBF9-254E-8066-4EB79C809076}"/>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lowchart: Connector 11">
              <a:extLst>
                <a:ext uri="{FF2B5EF4-FFF2-40B4-BE49-F238E27FC236}">
                  <a16:creationId xmlns:a16="http://schemas.microsoft.com/office/drawing/2014/main" id="{827A7D41-5B8B-8046-BA44-2A5622B60214}"/>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60" name="Straight Connector 59">
            <a:extLst>
              <a:ext uri="{FF2B5EF4-FFF2-40B4-BE49-F238E27FC236}">
                <a16:creationId xmlns:a16="http://schemas.microsoft.com/office/drawing/2014/main" id="{3526D6AE-0FAE-AF4C-86D9-E6F70F84F583}"/>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61" name="Flowchart: Connector 8">
            <a:extLst>
              <a:ext uri="{FF2B5EF4-FFF2-40B4-BE49-F238E27FC236}">
                <a16:creationId xmlns:a16="http://schemas.microsoft.com/office/drawing/2014/main" id="{6931EFB0-6B5F-2B40-8B1C-CBD772ABC488}"/>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2" name="Rectangle 61">
            <a:extLst>
              <a:ext uri="{FF2B5EF4-FFF2-40B4-BE49-F238E27FC236}">
                <a16:creationId xmlns:a16="http://schemas.microsoft.com/office/drawing/2014/main" id="{BF0E3D3C-17FF-E249-A742-9D0ED7249E8A}"/>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63" name="Straight Connector 62">
            <a:extLst>
              <a:ext uri="{FF2B5EF4-FFF2-40B4-BE49-F238E27FC236}">
                <a16:creationId xmlns:a16="http://schemas.microsoft.com/office/drawing/2014/main" id="{75BC924E-D3B1-1D4D-B40D-90CF4560F4C2}"/>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64" name="Flowchart: Connector 9">
            <a:extLst>
              <a:ext uri="{FF2B5EF4-FFF2-40B4-BE49-F238E27FC236}">
                <a16:creationId xmlns:a16="http://schemas.microsoft.com/office/drawing/2014/main" id="{D693B917-BCCF-9A4F-86C8-B0BC72D417F0}"/>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5" name="Rectangle 64">
            <a:extLst>
              <a:ext uri="{FF2B5EF4-FFF2-40B4-BE49-F238E27FC236}">
                <a16:creationId xmlns:a16="http://schemas.microsoft.com/office/drawing/2014/main" id="{0634ABAC-7461-2E4E-999C-634B0C225015}"/>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66" name="Rectangle 65">
            <a:extLst>
              <a:ext uri="{FF2B5EF4-FFF2-40B4-BE49-F238E27FC236}">
                <a16:creationId xmlns:a16="http://schemas.microsoft.com/office/drawing/2014/main" id="{A83ACDEB-0899-264E-8CB2-83E7A89BF4C6}"/>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67" name="Flowchart: Connector 9">
            <a:extLst>
              <a:ext uri="{FF2B5EF4-FFF2-40B4-BE49-F238E27FC236}">
                <a16:creationId xmlns:a16="http://schemas.microsoft.com/office/drawing/2014/main" id="{6D65150E-B2E7-8C4B-A99C-0AF575A30181}"/>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8" name="Rectangle 67">
            <a:extLst>
              <a:ext uri="{FF2B5EF4-FFF2-40B4-BE49-F238E27FC236}">
                <a16:creationId xmlns:a16="http://schemas.microsoft.com/office/drawing/2014/main" id="{32985115-748B-0F49-8441-D0FA97438D5F}"/>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69" name="Straight Connector 68">
            <a:extLst>
              <a:ext uri="{FF2B5EF4-FFF2-40B4-BE49-F238E27FC236}">
                <a16:creationId xmlns:a16="http://schemas.microsoft.com/office/drawing/2014/main" id="{97DD21F9-5AB3-214D-B66E-D5DB13B29905}"/>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70" name="Oval 69">
            <a:extLst>
              <a:ext uri="{FF2B5EF4-FFF2-40B4-BE49-F238E27FC236}">
                <a16:creationId xmlns:a16="http://schemas.microsoft.com/office/drawing/2014/main" id="{934DFD4E-A0EB-9D40-8797-45DC950C8E0B}"/>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72" name="Rectangle 71">
            <a:extLst>
              <a:ext uri="{FF2B5EF4-FFF2-40B4-BE49-F238E27FC236}">
                <a16:creationId xmlns:a16="http://schemas.microsoft.com/office/drawing/2014/main" id="{2C0BBDF7-2D1F-754F-80D1-5D6DBEF15267}"/>
              </a:ext>
            </a:extLst>
          </p:cNvPr>
          <p:cNvSpPr/>
          <p:nvPr/>
        </p:nvSpPr>
        <p:spPr>
          <a:xfrm>
            <a:off x="3337317" y="4045226"/>
            <a:ext cx="1421992" cy="707886"/>
          </a:xfrm>
          <a:prstGeom prst="rect">
            <a:avLst/>
          </a:prstGeom>
        </p:spPr>
        <p:txBody>
          <a:bodyPr wrap="none">
            <a:spAutoFit/>
          </a:bodyPr>
          <a:lstStyle/>
          <a:p>
            <a:pPr lvl="0" algn="ctr" defTabSz="914400">
              <a:defRPr/>
            </a:pPr>
            <a:r>
              <a:rPr lang="en-US" sz="2000" dirty="0">
                <a:solidFill>
                  <a:srgbClr val="C00000"/>
                </a:solidFill>
                <a:latin typeface="Cambria" panose="02040503050406030204" pitchFamily="18" charset="0"/>
              </a:rPr>
              <a:t>1. Generate</a:t>
            </a:r>
          </a:p>
          <a:p>
            <a:pPr lvl="0" algn="ctr" defTabSz="914400">
              <a:defRPr/>
            </a:pPr>
            <a:r>
              <a:rPr lang="en-US" sz="2000" dirty="0">
                <a:solidFill>
                  <a:srgbClr val="C00000"/>
                </a:solidFill>
                <a:latin typeface="Cambria" panose="02040503050406030204" pitchFamily="18" charset="0"/>
              </a:rPr>
              <a:t>µProgram </a:t>
            </a:r>
            <a:endParaRPr lang="en-US" sz="2000" baseline="30000" dirty="0">
              <a:solidFill>
                <a:srgbClr val="C00000"/>
              </a:solidFill>
              <a:latin typeface="Cambria" panose="02040503050406030204" pitchFamily="18" charset="0"/>
            </a:endParaRPr>
          </a:p>
        </p:txBody>
      </p:sp>
      <p:sp>
        <p:nvSpPr>
          <p:cNvPr id="73" name="Rounded Rectangle 72">
            <a:extLst>
              <a:ext uri="{FF2B5EF4-FFF2-40B4-BE49-F238E27FC236}">
                <a16:creationId xmlns:a16="http://schemas.microsoft.com/office/drawing/2014/main" id="{36A8B83B-6127-494A-838D-D53E1254A877}"/>
              </a:ext>
            </a:extLst>
          </p:cNvPr>
          <p:cNvSpPr/>
          <p:nvPr/>
        </p:nvSpPr>
        <p:spPr>
          <a:xfrm>
            <a:off x="4720516" y="2181598"/>
            <a:ext cx="2570645" cy="3287949"/>
          </a:xfrm>
          <a:prstGeom prst="roundRect">
            <a:avLst/>
          </a:prstGeom>
          <a:solidFill>
            <a:schemeClr val="accent4">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1400" dirty="0">
                <a:solidFill>
                  <a:schemeClr val="tx1"/>
                </a:solidFill>
                <a:latin typeface="Cambria" panose="02040503050406030204" pitchFamily="18" charset="0"/>
                <a:cs typeface="Arial" panose="020B0604020202020204" pitchFamily="34" charset="0"/>
              </a:rPr>
              <a:t>1. Copy</a:t>
            </a:r>
            <a:r>
              <a:rPr lang="en-US" sz="1400" dirty="0">
                <a:solidFill>
                  <a:srgbClr val="FF0000"/>
                </a:solidFill>
                <a:latin typeface="Cambria" panose="02040503050406030204" pitchFamily="18" charset="0"/>
                <a:cs typeface="Arial" panose="020B0604020202020204" pitchFamily="34" charset="0"/>
              </a:rPr>
              <a:t> </a:t>
            </a:r>
            <a:r>
              <a:rPr lang="en-US" sz="1400" dirty="0">
                <a:solidFill>
                  <a:schemeClr val="tx1"/>
                </a:solidFill>
                <a:latin typeface="Cambria" panose="02040503050406030204" pitchFamily="18" charset="0"/>
                <a:cs typeface="Arial" panose="020B0604020202020204" pitchFamily="34" charset="0"/>
              </a:rPr>
              <a:t>A to reserved row </a:t>
            </a: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2. Copy B to reserved row </a:t>
            </a: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3. Copy </a:t>
            </a:r>
            <a:r>
              <a:rPr lang="en-US" sz="1400" dirty="0" err="1">
                <a:solidFill>
                  <a:schemeClr val="tx1"/>
                </a:solidFill>
                <a:latin typeface="Cambria" panose="02040503050406030204" pitchFamily="18" charset="0"/>
                <a:cs typeface="Arial" panose="020B0604020202020204" pitchFamily="34" charset="0"/>
              </a:rPr>
              <a:t>C</a:t>
            </a:r>
            <a:r>
              <a:rPr lang="en-US" sz="1400" baseline="-25000" dirty="0" err="1">
                <a:solidFill>
                  <a:schemeClr val="tx1"/>
                </a:solidFill>
                <a:latin typeface="Cambria" panose="02040503050406030204" pitchFamily="18" charset="0"/>
                <a:cs typeface="Arial" panose="020B0604020202020204" pitchFamily="34" charset="0"/>
              </a:rPr>
              <a:t>in</a:t>
            </a:r>
            <a:r>
              <a:rPr lang="en-US" sz="1400" baseline="-25000" dirty="0">
                <a:solidFill>
                  <a:schemeClr val="tx1"/>
                </a:solidFill>
                <a:latin typeface="Cambria" panose="02040503050406030204" pitchFamily="18" charset="0"/>
                <a:cs typeface="Arial" panose="020B0604020202020204" pitchFamily="34" charset="0"/>
              </a:rPr>
              <a:t> </a:t>
            </a:r>
            <a:r>
              <a:rPr lang="en-US" sz="1400" dirty="0">
                <a:solidFill>
                  <a:schemeClr val="tx1"/>
                </a:solidFill>
                <a:latin typeface="Cambria" panose="02040503050406030204" pitchFamily="18" charset="0"/>
                <a:cs typeface="Arial" panose="020B0604020202020204" pitchFamily="34" charset="0"/>
              </a:rPr>
              <a:t> to reserved row</a:t>
            </a:r>
          </a:p>
          <a:p>
            <a:pPr algn="ct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accent4">
                  <a:lumMod val="40000"/>
                  <a:lumOff val="60000"/>
                </a:schemeClr>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4. Execute MAJ </a:t>
            </a:r>
          </a:p>
          <a:p>
            <a:pPr algn="ctr"/>
            <a:r>
              <a:rPr lang="en-US" sz="1400" b="1" dirty="0">
                <a:solidFill>
                  <a:schemeClr val="tx1"/>
                </a:solidFill>
                <a:latin typeface="Cambria" panose="02040503050406030204" pitchFamily="18" charset="0"/>
                <a:cs typeface="Arial" panose="020B0604020202020204" pitchFamily="34" charset="0"/>
              </a:rPr>
              <a:t>(ACT/PRE)</a:t>
            </a:r>
            <a:br>
              <a:rPr lang="en-US" sz="1400" dirty="0">
                <a:solidFill>
                  <a:schemeClr val="tx1"/>
                </a:solidFill>
                <a:latin typeface="Cambria" panose="02040503050406030204" pitchFamily="18" charset="0"/>
                <a:cs typeface="Arial" panose="020B0604020202020204" pitchFamily="34" charset="0"/>
              </a:rPr>
            </a:br>
            <a:endParaRPr lang="en-US" sz="1400"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5. Copy </a:t>
            </a:r>
            <a:r>
              <a:rPr lang="en-US" sz="1400" dirty="0" err="1">
                <a:solidFill>
                  <a:schemeClr val="tx1"/>
                </a:solidFill>
                <a:latin typeface="Cambria" panose="02040503050406030204" pitchFamily="18" charset="0"/>
                <a:cs typeface="Arial" panose="020B0604020202020204" pitchFamily="34" charset="0"/>
              </a:rPr>
              <a:t>C</a:t>
            </a:r>
            <a:r>
              <a:rPr lang="en-US" sz="1400" baseline="-25000" dirty="0" err="1">
                <a:solidFill>
                  <a:schemeClr val="tx1"/>
                </a:solidFill>
                <a:latin typeface="Cambria" panose="02040503050406030204" pitchFamily="18" charset="0"/>
                <a:cs typeface="Arial" panose="020B0604020202020204" pitchFamily="34" charset="0"/>
              </a:rPr>
              <a:t>out</a:t>
            </a:r>
            <a:r>
              <a:rPr lang="en-US" sz="1400" dirty="0">
                <a:solidFill>
                  <a:schemeClr val="tx1"/>
                </a:solidFill>
                <a:latin typeface="Cambria" panose="02040503050406030204" pitchFamily="18" charset="0"/>
                <a:cs typeface="Arial" panose="020B0604020202020204" pitchFamily="34" charset="0"/>
              </a:rPr>
              <a:t> to destination row</a:t>
            </a:r>
            <a:br>
              <a:rPr lang="en-US" sz="1400" dirty="0">
                <a:solidFill>
                  <a:schemeClr val="tx1"/>
                </a:solidFill>
                <a:latin typeface="Cambria" panose="02040503050406030204" pitchFamily="18" charset="0"/>
                <a:cs typeface="Arial" panose="020B0604020202020204" pitchFamily="34" charset="0"/>
              </a:rPr>
            </a:br>
            <a:r>
              <a:rPr lang="en-US" sz="1400" b="1" dirty="0">
                <a:solidFill>
                  <a:schemeClr val="tx1"/>
                </a:solidFill>
                <a:latin typeface="Cambria" panose="02040503050406030204" pitchFamily="18" charset="0"/>
                <a:cs typeface="Arial" panose="020B0604020202020204" pitchFamily="34" charset="0"/>
              </a:rPr>
              <a:t>(ACT/PRE)  </a:t>
            </a:r>
          </a:p>
        </p:txBody>
      </p:sp>
      <p:sp>
        <p:nvSpPr>
          <p:cNvPr id="77" name="Rectangle 76">
            <a:extLst>
              <a:ext uri="{FF2B5EF4-FFF2-40B4-BE49-F238E27FC236}">
                <a16:creationId xmlns:a16="http://schemas.microsoft.com/office/drawing/2014/main" id="{5403DE30-D71B-FB45-A01B-5AA91A657915}"/>
              </a:ext>
            </a:extLst>
          </p:cNvPr>
          <p:cNvSpPr/>
          <p:nvPr/>
        </p:nvSpPr>
        <p:spPr>
          <a:xfrm>
            <a:off x="4910278" y="1731901"/>
            <a:ext cx="2197909" cy="400110"/>
          </a:xfrm>
          <a:prstGeom prst="rect">
            <a:avLst/>
          </a:prstGeom>
        </p:spPr>
        <p:txBody>
          <a:bodyPr wrap="none">
            <a:spAutoFit/>
          </a:bodyPr>
          <a:lstStyle/>
          <a:p>
            <a:pPr lvl="0" algn="ctr" defTabSz="914400">
              <a:defRPr/>
            </a:pPr>
            <a:r>
              <a:rPr lang="en-US" sz="2000" b="1" dirty="0">
                <a:solidFill>
                  <a:srgbClr val="C00000"/>
                </a:solidFill>
                <a:latin typeface="Cambria" panose="02040503050406030204" pitchFamily="18" charset="0"/>
              </a:rPr>
              <a:t>Initial µProgram </a:t>
            </a:r>
            <a:endParaRPr lang="en-US" sz="2000" b="1" baseline="30000" dirty="0">
              <a:solidFill>
                <a:srgbClr val="C00000"/>
              </a:solidFill>
              <a:latin typeface="Cambria" panose="02040503050406030204" pitchFamily="18" charset="0"/>
            </a:endParaRPr>
          </a:p>
        </p:txBody>
      </p:sp>
      <p:grpSp>
        <p:nvGrpSpPr>
          <p:cNvPr id="42" name="Group 41">
            <a:extLst>
              <a:ext uri="{FF2B5EF4-FFF2-40B4-BE49-F238E27FC236}">
                <a16:creationId xmlns:a16="http://schemas.microsoft.com/office/drawing/2014/main" id="{375FDD45-6C45-FC48-867C-F8AED6F92C0D}"/>
              </a:ext>
            </a:extLst>
          </p:cNvPr>
          <p:cNvGrpSpPr/>
          <p:nvPr/>
        </p:nvGrpSpPr>
        <p:grpSpPr>
          <a:xfrm>
            <a:off x="4306893" y="5498314"/>
            <a:ext cx="1430200" cy="1028294"/>
            <a:chOff x="4721028" y="5528141"/>
            <a:chExt cx="1430200" cy="1028294"/>
          </a:xfrm>
        </p:grpSpPr>
        <p:sp>
          <p:nvSpPr>
            <p:cNvPr id="43" name="Right Arrow 42">
              <a:extLst>
                <a:ext uri="{FF2B5EF4-FFF2-40B4-BE49-F238E27FC236}">
                  <a16:creationId xmlns:a16="http://schemas.microsoft.com/office/drawing/2014/main" id="{6337BD51-FAD8-1549-BAF1-48B67BAE7CE0}"/>
                </a:ext>
              </a:extLst>
            </p:cNvPr>
            <p:cNvSpPr/>
            <p:nvPr/>
          </p:nvSpPr>
          <p:spPr>
            <a:xfrm rot="16200000">
              <a:off x="5122037" y="5528897"/>
              <a:ext cx="628183" cy="62667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44" name="Rectangle 43">
              <a:extLst>
                <a:ext uri="{FF2B5EF4-FFF2-40B4-BE49-F238E27FC236}">
                  <a16:creationId xmlns:a16="http://schemas.microsoft.com/office/drawing/2014/main" id="{CA23BFFD-C70E-434B-9F9E-3D1399CE8362}"/>
                </a:ext>
              </a:extLst>
            </p:cNvPr>
            <p:cNvSpPr/>
            <p:nvPr/>
          </p:nvSpPr>
          <p:spPr>
            <a:xfrm>
              <a:off x="4721028" y="6156325"/>
              <a:ext cx="1430200" cy="400110"/>
            </a:xfrm>
            <a:prstGeom prst="rect">
              <a:avLst/>
            </a:prstGeom>
          </p:spPr>
          <p:txBody>
            <a:bodyPr wrap="none">
              <a:spAutoFit/>
            </a:bodyPr>
            <a:lstStyle/>
            <a:p>
              <a:pPr lvl="0" algn="ctr" defTabSz="914400">
                <a:defRPr/>
              </a:pPr>
              <a:r>
                <a:rPr lang="en-US" sz="2000" dirty="0">
                  <a:solidFill>
                    <a:srgbClr val="C00000"/>
                  </a:solidFill>
                  <a:latin typeface="Cambria" panose="02040503050406030204" pitchFamily="18" charset="0"/>
                </a:rPr>
                <a:t>2. Optimize</a:t>
              </a:r>
              <a:endParaRPr lang="en-US" sz="2000" baseline="30000" dirty="0">
                <a:solidFill>
                  <a:srgbClr val="C00000"/>
                </a:solidFill>
                <a:latin typeface="Cambria" panose="02040503050406030204" pitchFamily="18" charset="0"/>
              </a:endParaRPr>
            </a:p>
          </p:txBody>
        </p:sp>
      </p:grpSp>
      <p:sp>
        <p:nvSpPr>
          <p:cNvPr id="47" name="Right Arrow 46">
            <a:extLst>
              <a:ext uri="{FF2B5EF4-FFF2-40B4-BE49-F238E27FC236}">
                <a16:creationId xmlns:a16="http://schemas.microsoft.com/office/drawing/2014/main" id="{8853FF03-D865-F14C-8FF8-7B907F59DA31}"/>
              </a:ext>
            </a:extLst>
          </p:cNvPr>
          <p:cNvSpPr/>
          <p:nvPr/>
        </p:nvSpPr>
        <p:spPr>
          <a:xfrm>
            <a:off x="3527676" y="3345806"/>
            <a:ext cx="1065470" cy="62667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latin typeface="Cambria" panose="02040503050406030204" pitchFamily="18" charset="0"/>
            </a:endParaRPr>
          </a:p>
        </p:txBody>
      </p:sp>
      <p:sp>
        <p:nvSpPr>
          <p:cNvPr id="41" name="Slide Number Placeholder 3">
            <a:extLst>
              <a:ext uri="{FF2B5EF4-FFF2-40B4-BE49-F238E27FC236}">
                <a16:creationId xmlns:a16="http://schemas.microsoft.com/office/drawing/2014/main" id="{C1ACD7D7-38C0-F84A-8C04-4EDAE0F5802E}"/>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52</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29885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7"/>
                                        </p:tgtEl>
                                        <p:attrNameLst>
                                          <p:attrName>fillcolor</p:attrName>
                                        </p:attrNameLst>
                                      </p:cBhvr>
                                      <p:to>
                                        <a:srgbClr val="C1C1C1"/>
                                      </p:to>
                                    </p:animClr>
                                    <p:set>
                                      <p:cBhvr>
                                        <p:cTn id="7" dur="500" fill="hold"/>
                                        <p:tgtEl>
                                          <p:spTgt spid="47"/>
                                        </p:tgtEl>
                                        <p:attrNameLst>
                                          <p:attrName>fill.type</p:attrName>
                                        </p:attrNameLst>
                                      </p:cBhvr>
                                      <p:to>
                                        <p:strVal val="solid"/>
                                      </p:to>
                                    </p:set>
                                    <p:set>
                                      <p:cBhvr>
                                        <p:cTn id="8" dur="500" fill="hold"/>
                                        <p:tgtEl>
                                          <p:spTgt spid="47"/>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500" fill="hold"/>
                                        <p:tgtEl>
                                          <p:spTgt spid="72"/>
                                        </p:tgtEl>
                                        <p:attrNameLst>
                                          <p:attrName>style.color</p:attrName>
                                        </p:attrNameLst>
                                      </p:cBhvr>
                                      <p:to>
                                        <a:srgbClr val="C1C1C1"/>
                                      </p:to>
                                    </p:animClr>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F727-FB78-A94F-A680-F573CCE3866A}"/>
              </a:ext>
            </a:extLst>
          </p:cNvPr>
          <p:cNvSpPr>
            <a:spLocks noGrp="1"/>
          </p:cNvSpPr>
          <p:nvPr>
            <p:ph type="title"/>
          </p:nvPr>
        </p:nvSpPr>
        <p:spPr/>
        <p:txBody>
          <a:bodyPr/>
          <a:lstStyle/>
          <a:p>
            <a:r>
              <a:rPr lang="en-US" dirty="0"/>
              <a:t>Task 2: Optimize the µProgram</a:t>
            </a:r>
            <a:br>
              <a:rPr lang="en-US" dirty="0"/>
            </a:br>
            <a:br>
              <a:rPr lang="en-US" dirty="0"/>
            </a:br>
            <a:endParaRPr lang="en-US" dirty="0">
              <a:latin typeface="Cambria" panose="02040503050406030204" pitchFamily="18" charset="0"/>
            </a:endParaRPr>
          </a:p>
        </p:txBody>
      </p:sp>
      <p:sp>
        <p:nvSpPr>
          <p:cNvPr id="5" name="Rounded Rectangle 4">
            <a:extLst>
              <a:ext uri="{FF2B5EF4-FFF2-40B4-BE49-F238E27FC236}">
                <a16:creationId xmlns:a16="http://schemas.microsoft.com/office/drawing/2014/main" id="{67A40108-EA13-AD4C-837E-188931DE3B17}"/>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BFE540BD-986C-9646-BC82-A6D242BC5644}"/>
              </a:ext>
            </a:extLst>
          </p:cNvPr>
          <p:cNvGrpSpPr/>
          <p:nvPr/>
        </p:nvGrpSpPr>
        <p:grpSpPr>
          <a:xfrm>
            <a:off x="2378844" y="3534630"/>
            <a:ext cx="419149" cy="76520"/>
            <a:chOff x="4793112" y="4167661"/>
            <a:chExt cx="360464" cy="69048"/>
          </a:xfrm>
        </p:grpSpPr>
        <p:cxnSp>
          <p:nvCxnSpPr>
            <p:cNvPr id="7" name="Straight Connector 6">
              <a:extLst>
                <a:ext uri="{FF2B5EF4-FFF2-40B4-BE49-F238E27FC236}">
                  <a16:creationId xmlns:a16="http://schemas.microsoft.com/office/drawing/2014/main" id="{733B6CCF-D640-2A4A-93FB-89AC2ADD3D45}"/>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lowchart: Connector 11">
              <a:extLst>
                <a:ext uri="{FF2B5EF4-FFF2-40B4-BE49-F238E27FC236}">
                  <a16:creationId xmlns:a16="http://schemas.microsoft.com/office/drawing/2014/main" id="{2566DE22-4191-D94B-A86C-652C6B035F80}"/>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9" name="Straight Connector 8">
            <a:extLst>
              <a:ext uri="{FF2B5EF4-FFF2-40B4-BE49-F238E27FC236}">
                <a16:creationId xmlns:a16="http://schemas.microsoft.com/office/drawing/2014/main" id="{4FD6BBDA-F5CF-EC4E-A0CD-6DC956080A12}"/>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10" name="Flowchart: Connector 8">
            <a:extLst>
              <a:ext uri="{FF2B5EF4-FFF2-40B4-BE49-F238E27FC236}">
                <a16:creationId xmlns:a16="http://schemas.microsoft.com/office/drawing/2014/main" id="{B00FC028-8F03-C346-9446-03946C803C9C}"/>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1" name="Rectangle 10">
            <a:extLst>
              <a:ext uri="{FF2B5EF4-FFF2-40B4-BE49-F238E27FC236}">
                <a16:creationId xmlns:a16="http://schemas.microsoft.com/office/drawing/2014/main" id="{1AE69246-CC57-B547-AE31-B670EC455690}"/>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12" name="Straight Connector 11">
            <a:extLst>
              <a:ext uri="{FF2B5EF4-FFF2-40B4-BE49-F238E27FC236}">
                <a16:creationId xmlns:a16="http://schemas.microsoft.com/office/drawing/2014/main" id="{13947FFF-3F49-3A42-81D7-4C9369148066}"/>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13" name="Flowchart: Connector 9">
            <a:extLst>
              <a:ext uri="{FF2B5EF4-FFF2-40B4-BE49-F238E27FC236}">
                <a16:creationId xmlns:a16="http://schemas.microsoft.com/office/drawing/2014/main" id="{DB08970F-6860-994E-BF47-D87FB822981E}"/>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4" name="Rectangle 13">
            <a:extLst>
              <a:ext uri="{FF2B5EF4-FFF2-40B4-BE49-F238E27FC236}">
                <a16:creationId xmlns:a16="http://schemas.microsoft.com/office/drawing/2014/main" id="{5D48CF24-006D-3B4F-926C-E3F7392CE060}"/>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5" name="Rectangle 14">
            <a:extLst>
              <a:ext uri="{FF2B5EF4-FFF2-40B4-BE49-F238E27FC236}">
                <a16:creationId xmlns:a16="http://schemas.microsoft.com/office/drawing/2014/main" id="{CB5D20AA-B1D8-6747-9EE2-2B81FF644F7F}"/>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16" name="Flowchart: Connector 9">
            <a:extLst>
              <a:ext uri="{FF2B5EF4-FFF2-40B4-BE49-F238E27FC236}">
                <a16:creationId xmlns:a16="http://schemas.microsoft.com/office/drawing/2014/main" id="{33DA884E-5AE6-F34E-8399-A3ACDC2FBB8A}"/>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4570718D-CB31-B045-9D38-A51231DEE167}"/>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8" name="Straight Connector 17">
            <a:extLst>
              <a:ext uri="{FF2B5EF4-FFF2-40B4-BE49-F238E27FC236}">
                <a16:creationId xmlns:a16="http://schemas.microsoft.com/office/drawing/2014/main" id="{892B8EDA-DBB9-D148-85D1-D088D1AB2E98}"/>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19" name="Oval 18">
            <a:extLst>
              <a:ext uri="{FF2B5EF4-FFF2-40B4-BE49-F238E27FC236}">
                <a16:creationId xmlns:a16="http://schemas.microsoft.com/office/drawing/2014/main" id="{DD8837DE-28E4-7642-BDE2-A81215202337}"/>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56" name="Rounded Rectangle 55">
            <a:extLst>
              <a:ext uri="{FF2B5EF4-FFF2-40B4-BE49-F238E27FC236}">
                <a16:creationId xmlns:a16="http://schemas.microsoft.com/office/drawing/2014/main" id="{90A5B6D0-CCEE-304D-8A37-F89C7692C720}"/>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57" name="Group 56">
            <a:extLst>
              <a:ext uri="{FF2B5EF4-FFF2-40B4-BE49-F238E27FC236}">
                <a16:creationId xmlns:a16="http://schemas.microsoft.com/office/drawing/2014/main" id="{F6879E07-F494-2C47-8582-8BABE0DC9234}"/>
              </a:ext>
            </a:extLst>
          </p:cNvPr>
          <p:cNvGrpSpPr/>
          <p:nvPr/>
        </p:nvGrpSpPr>
        <p:grpSpPr>
          <a:xfrm>
            <a:off x="2378844" y="3534630"/>
            <a:ext cx="419149" cy="76520"/>
            <a:chOff x="4793112" y="4167661"/>
            <a:chExt cx="360464" cy="69048"/>
          </a:xfrm>
        </p:grpSpPr>
        <p:cxnSp>
          <p:nvCxnSpPr>
            <p:cNvPr id="58" name="Straight Connector 57">
              <a:extLst>
                <a:ext uri="{FF2B5EF4-FFF2-40B4-BE49-F238E27FC236}">
                  <a16:creationId xmlns:a16="http://schemas.microsoft.com/office/drawing/2014/main" id="{45F6D31E-FBF9-254E-8066-4EB79C809076}"/>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lowchart: Connector 11">
              <a:extLst>
                <a:ext uri="{FF2B5EF4-FFF2-40B4-BE49-F238E27FC236}">
                  <a16:creationId xmlns:a16="http://schemas.microsoft.com/office/drawing/2014/main" id="{827A7D41-5B8B-8046-BA44-2A5622B60214}"/>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60" name="Straight Connector 59">
            <a:extLst>
              <a:ext uri="{FF2B5EF4-FFF2-40B4-BE49-F238E27FC236}">
                <a16:creationId xmlns:a16="http://schemas.microsoft.com/office/drawing/2014/main" id="{3526D6AE-0FAE-AF4C-86D9-E6F70F84F583}"/>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61" name="Flowchart: Connector 8">
            <a:extLst>
              <a:ext uri="{FF2B5EF4-FFF2-40B4-BE49-F238E27FC236}">
                <a16:creationId xmlns:a16="http://schemas.microsoft.com/office/drawing/2014/main" id="{6931EFB0-6B5F-2B40-8B1C-CBD772ABC488}"/>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2" name="Rectangle 61">
            <a:extLst>
              <a:ext uri="{FF2B5EF4-FFF2-40B4-BE49-F238E27FC236}">
                <a16:creationId xmlns:a16="http://schemas.microsoft.com/office/drawing/2014/main" id="{BF0E3D3C-17FF-E249-A742-9D0ED7249E8A}"/>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63" name="Straight Connector 62">
            <a:extLst>
              <a:ext uri="{FF2B5EF4-FFF2-40B4-BE49-F238E27FC236}">
                <a16:creationId xmlns:a16="http://schemas.microsoft.com/office/drawing/2014/main" id="{75BC924E-D3B1-1D4D-B40D-90CF4560F4C2}"/>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64" name="Flowchart: Connector 9">
            <a:extLst>
              <a:ext uri="{FF2B5EF4-FFF2-40B4-BE49-F238E27FC236}">
                <a16:creationId xmlns:a16="http://schemas.microsoft.com/office/drawing/2014/main" id="{D693B917-BCCF-9A4F-86C8-B0BC72D417F0}"/>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5" name="Rectangle 64">
            <a:extLst>
              <a:ext uri="{FF2B5EF4-FFF2-40B4-BE49-F238E27FC236}">
                <a16:creationId xmlns:a16="http://schemas.microsoft.com/office/drawing/2014/main" id="{0634ABAC-7461-2E4E-999C-634B0C225015}"/>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66" name="Rectangle 65">
            <a:extLst>
              <a:ext uri="{FF2B5EF4-FFF2-40B4-BE49-F238E27FC236}">
                <a16:creationId xmlns:a16="http://schemas.microsoft.com/office/drawing/2014/main" id="{A83ACDEB-0899-264E-8CB2-83E7A89BF4C6}"/>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67" name="Flowchart: Connector 9">
            <a:extLst>
              <a:ext uri="{FF2B5EF4-FFF2-40B4-BE49-F238E27FC236}">
                <a16:creationId xmlns:a16="http://schemas.microsoft.com/office/drawing/2014/main" id="{6D65150E-B2E7-8C4B-A99C-0AF575A30181}"/>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8" name="Rectangle 67">
            <a:extLst>
              <a:ext uri="{FF2B5EF4-FFF2-40B4-BE49-F238E27FC236}">
                <a16:creationId xmlns:a16="http://schemas.microsoft.com/office/drawing/2014/main" id="{32985115-748B-0F49-8441-D0FA97438D5F}"/>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69" name="Straight Connector 68">
            <a:extLst>
              <a:ext uri="{FF2B5EF4-FFF2-40B4-BE49-F238E27FC236}">
                <a16:creationId xmlns:a16="http://schemas.microsoft.com/office/drawing/2014/main" id="{97DD21F9-5AB3-214D-B66E-D5DB13B29905}"/>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70" name="Oval 69">
            <a:extLst>
              <a:ext uri="{FF2B5EF4-FFF2-40B4-BE49-F238E27FC236}">
                <a16:creationId xmlns:a16="http://schemas.microsoft.com/office/drawing/2014/main" id="{934DFD4E-A0EB-9D40-8797-45DC950C8E0B}"/>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72" name="Rectangle 71">
            <a:extLst>
              <a:ext uri="{FF2B5EF4-FFF2-40B4-BE49-F238E27FC236}">
                <a16:creationId xmlns:a16="http://schemas.microsoft.com/office/drawing/2014/main" id="{2C0BBDF7-2D1F-754F-80D1-5D6DBEF15267}"/>
              </a:ext>
            </a:extLst>
          </p:cNvPr>
          <p:cNvSpPr/>
          <p:nvPr/>
        </p:nvSpPr>
        <p:spPr>
          <a:xfrm>
            <a:off x="3337317" y="4045226"/>
            <a:ext cx="1421992" cy="707886"/>
          </a:xfrm>
          <a:prstGeom prst="rect">
            <a:avLst/>
          </a:prstGeom>
        </p:spPr>
        <p:txBody>
          <a:bodyPr wrap="none">
            <a:spAutoFit/>
          </a:bodyPr>
          <a:lstStyle/>
          <a:p>
            <a:pPr lvl="0" algn="ctr" defTabSz="914400">
              <a:defRPr/>
            </a:pPr>
            <a:r>
              <a:rPr lang="en-US" sz="2000" dirty="0">
                <a:solidFill>
                  <a:schemeClr val="bg1">
                    <a:lumMod val="75000"/>
                  </a:schemeClr>
                </a:solidFill>
                <a:latin typeface="Cambria" panose="02040503050406030204" pitchFamily="18" charset="0"/>
              </a:rPr>
              <a:t>1. Generate</a:t>
            </a:r>
          </a:p>
          <a:p>
            <a:pPr lvl="0" algn="ctr" defTabSz="914400">
              <a:defRPr/>
            </a:pPr>
            <a:r>
              <a:rPr lang="en-US" sz="2000" dirty="0">
                <a:solidFill>
                  <a:schemeClr val="bg1">
                    <a:lumMod val="75000"/>
                  </a:schemeClr>
                </a:solidFill>
                <a:latin typeface="Cambria" panose="02040503050406030204" pitchFamily="18" charset="0"/>
              </a:rPr>
              <a:t>µProgram </a:t>
            </a:r>
            <a:endParaRPr lang="en-US" sz="2000" baseline="30000" dirty="0">
              <a:solidFill>
                <a:schemeClr val="bg1">
                  <a:lumMod val="75000"/>
                </a:schemeClr>
              </a:solidFill>
              <a:latin typeface="Cambria" panose="02040503050406030204" pitchFamily="18" charset="0"/>
            </a:endParaRPr>
          </a:p>
        </p:txBody>
      </p:sp>
      <p:sp>
        <p:nvSpPr>
          <p:cNvPr id="73" name="Rounded Rectangle 72">
            <a:extLst>
              <a:ext uri="{FF2B5EF4-FFF2-40B4-BE49-F238E27FC236}">
                <a16:creationId xmlns:a16="http://schemas.microsoft.com/office/drawing/2014/main" id="{36A8B83B-6127-494A-838D-D53E1254A877}"/>
              </a:ext>
            </a:extLst>
          </p:cNvPr>
          <p:cNvSpPr/>
          <p:nvPr/>
        </p:nvSpPr>
        <p:spPr>
          <a:xfrm>
            <a:off x="4720516" y="2181598"/>
            <a:ext cx="2570645" cy="3287949"/>
          </a:xfrm>
          <a:prstGeom prst="roundRect">
            <a:avLst/>
          </a:prstGeom>
          <a:solidFill>
            <a:schemeClr val="accent4">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1400" dirty="0">
                <a:solidFill>
                  <a:schemeClr val="tx1"/>
                </a:solidFill>
                <a:latin typeface="Cambria" panose="02040503050406030204" pitchFamily="18" charset="0"/>
                <a:cs typeface="Arial" panose="020B0604020202020204" pitchFamily="34" charset="0"/>
              </a:rPr>
              <a:t>1. </a:t>
            </a:r>
            <a:r>
              <a:rPr lang="en-US" sz="1400" b="1" dirty="0">
                <a:solidFill>
                  <a:schemeClr val="accent2"/>
                </a:solidFill>
                <a:latin typeface="Cambria" panose="02040503050406030204" pitchFamily="18" charset="0"/>
                <a:cs typeface="Arial" panose="020B0604020202020204" pitchFamily="34" charset="0"/>
              </a:rPr>
              <a:t>Copy</a:t>
            </a:r>
            <a:r>
              <a:rPr lang="en-US" sz="1400" dirty="0">
                <a:solidFill>
                  <a:srgbClr val="FF0000"/>
                </a:solidFill>
                <a:latin typeface="Cambria" panose="02040503050406030204" pitchFamily="18" charset="0"/>
                <a:cs typeface="Arial" panose="020B0604020202020204" pitchFamily="34" charset="0"/>
              </a:rPr>
              <a:t> </a:t>
            </a:r>
            <a:r>
              <a:rPr lang="en-US" sz="1400" dirty="0">
                <a:solidFill>
                  <a:schemeClr val="tx1"/>
                </a:solidFill>
                <a:latin typeface="Cambria" panose="02040503050406030204" pitchFamily="18" charset="0"/>
                <a:cs typeface="Arial" panose="020B0604020202020204" pitchFamily="34" charset="0"/>
              </a:rPr>
              <a:t>A to reserved row </a:t>
            </a: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2. </a:t>
            </a:r>
            <a:r>
              <a:rPr lang="en-US" sz="1400" b="1" dirty="0">
                <a:solidFill>
                  <a:schemeClr val="accent2"/>
                </a:solidFill>
                <a:latin typeface="Cambria" panose="02040503050406030204" pitchFamily="18" charset="0"/>
                <a:cs typeface="Arial" panose="020B0604020202020204" pitchFamily="34" charset="0"/>
              </a:rPr>
              <a:t>Copy</a:t>
            </a:r>
            <a:r>
              <a:rPr lang="en-US" sz="1400" dirty="0">
                <a:solidFill>
                  <a:schemeClr val="tx1"/>
                </a:solidFill>
                <a:latin typeface="Cambria" panose="02040503050406030204" pitchFamily="18" charset="0"/>
                <a:cs typeface="Arial" panose="020B0604020202020204" pitchFamily="34" charset="0"/>
              </a:rPr>
              <a:t> B to reserved row </a:t>
            </a: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3. </a:t>
            </a:r>
            <a:r>
              <a:rPr lang="en-US" sz="1400" b="1" dirty="0">
                <a:solidFill>
                  <a:schemeClr val="accent2"/>
                </a:solidFill>
                <a:latin typeface="Cambria" panose="02040503050406030204" pitchFamily="18" charset="0"/>
                <a:cs typeface="Arial" panose="020B0604020202020204" pitchFamily="34" charset="0"/>
              </a:rPr>
              <a:t>Copy</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C</a:t>
            </a:r>
            <a:r>
              <a:rPr lang="en-US" sz="1400" baseline="-25000" dirty="0" err="1">
                <a:solidFill>
                  <a:schemeClr val="tx1"/>
                </a:solidFill>
                <a:latin typeface="Cambria" panose="02040503050406030204" pitchFamily="18" charset="0"/>
                <a:cs typeface="Arial" panose="020B0604020202020204" pitchFamily="34" charset="0"/>
              </a:rPr>
              <a:t>in</a:t>
            </a:r>
            <a:r>
              <a:rPr lang="en-US" sz="1400" baseline="-25000" dirty="0">
                <a:solidFill>
                  <a:schemeClr val="tx1"/>
                </a:solidFill>
                <a:latin typeface="Cambria" panose="02040503050406030204" pitchFamily="18" charset="0"/>
                <a:cs typeface="Arial" panose="020B0604020202020204" pitchFamily="34" charset="0"/>
              </a:rPr>
              <a:t> </a:t>
            </a:r>
            <a:r>
              <a:rPr lang="en-US" sz="1400" dirty="0">
                <a:solidFill>
                  <a:schemeClr val="tx1"/>
                </a:solidFill>
                <a:latin typeface="Cambria" panose="02040503050406030204" pitchFamily="18" charset="0"/>
                <a:cs typeface="Arial" panose="020B0604020202020204" pitchFamily="34" charset="0"/>
              </a:rPr>
              <a:t> to reserved row</a:t>
            </a:r>
          </a:p>
          <a:p>
            <a:pPr algn="ct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accent4">
                  <a:lumMod val="40000"/>
                  <a:lumOff val="60000"/>
                </a:schemeClr>
              </a:solidFill>
              <a:latin typeface="Cambria" panose="02040503050406030204" pitchFamily="18" charset="0"/>
              <a:cs typeface="Arial" panose="020B0604020202020204" pitchFamily="34" charset="0"/>
            </a:endParaRPr>
          </a:p>
          <a:p>
            <a:pPr algn="ctr"/>
            <a:r>
              <a:rPr lang="en-US" sz="1400" dirty="0">
                <a:solidFill>
                  <a:schemeClr val="bg2">
                    <a:lumMod val="75000"/>
                  </a:schemeClr>
                </a:solidFill>
                <a:latin typeface="Cambria" panose="02040503050406030204" pitchFamily="18" charset="0"/>
                <a:cs typeface="Arial" panose="020B0604020202020204" pitchFamily="34" charset="0"/>
              </a:rPr>
              <a:t>4. Execute MAJ </a:t>
            </a:r>
          </a:p>
          <a:p>
            <a:pPr algn="ctr"/>
            <a:r>
              <a:rPr lang="en-US" sz="1400" b="1" dirty="0">
                <a:solidFill>
                  <a:schemeClr val="bg2">
                    <a:lumMod val="75000"/>
                  </a:schemeClr>
                </a:solidFill>
                <a:latin typeface="Cambria" panose="02040503050406030204" pitchFamily="18" charset="0"/>
                <a:cs typeface="Arial" panose="020B0604020202020204" pitchFamily="34" charset="0"/>
              </a:rPr>
              <a:t>(ACT/PRE)</a:t>
            </a:r>
            <a:br>
              <a:rPr lang="en-US" sz="1400" dirty="0">
                <a:solidFill>
                  <a:schemeClr val="bg2">
                    <a:lumMod val="75000"/>
                  </a:schemeClr>
                </a:solidFill>
                <a:latin typeface="Cambria" panose="02040503050406030204" pitchFamily="18" charset="0"/>
                <a:cs typeface="Arial" panose="020B0604020202020204" pitchFamily="34" charset="0"/>
              </a:rPr>
            </a:br>
            <a:endParaRPr lang="en-US" sz="1400" dirty="0">
              <a:solidFill>
                <a:schemeClr val="bg2">
                  <a:lumMod val="75000"/>
                </a:schemeClr>
              </a:solidFill>
              <a:latin typeface="Cambria" panose="02040503050406030204" pitchFamily="18" charset="0"/>
              <a:cs typeface="Arial" panose="020B0604020202020204" pitchFamily="34" charset="0"/>
            </a:endParaRPr>
          </a:p>
          <a:p>
            <a:pPr algn="ctr"/>
            <a:r>
              <a:rPr lang="en-US" sz="1400" dirty="0">
                <a:solidFill>
                  <a:schemeClr val="bg2">
                    <a:lumMod val="75000"/>
                  </a:schemeClr>
                </a:solidFill>
                <a:latin typeface="Cambria" panose="02040503050406030204" pitchFamily="18" charset="0"/>
                <a:cs typeface="Arial" panose="020B0604020202020204" pitchFamily="34" charset="0"/>
              </a:rPr>
              <a:t>5. Copy </a:t>
            </a:r>
            <a:r>
              <a:rPr lang="en-US" sz="1400" dirty="0" err="1">
                <a:solidFill>
                  <a:schemeClr val="bg2">
                    <a:lumMod val="75000"/>
                  </a:schemeClr>
                </a:solidFill>
                <a:latin typeface="Cambria" panose="02040503050406030204" pitchFamily="18" charset="0"/>
                <a:cs typeface="Arial" panose="020B0604020202020204" pitchFamily="34" charset="0"/>
              </a:rPr>
              <a:t>C</a:t>
            </a:r>
            <a:r>
              <a:rPr lang="en-US" sz="1400" baseline="-25000" dirty="0" err="1">
                <a:solidFill>
                  <a:schemeClr val="bg2">
                    <a:lumMod val="75000"/>
                  </a:schemeClr>
                </a:solidFill>
                <a:latin typeface="Cambria" panose="02040503050406030204" pitchFamily="18" charset="0"/>
                <a:cs typeface="Arial" panose="020B0604020202020204" pitchFamily="34" charset="0"/>
              </a:rPr>
              <a:t>out</a:t>
            </a:r>
            <a:r>
              <a:rPr lang="en-US" sz="1400" dirty="0">
                <a:solidFill>
                  <a:schemeClr val="bg2">
                    <a:lumMod val="75000"/>
                  </a:schemeClr>
                </a:solidFill>
                <a:latin typeface="Cambria" panose="02040503050406030204" pitchFamily="18" charset="0"/>
                <a:cs typeface="Arial" panose="020B0604020202020204" pitchFamily="34" charset="0"/>
              </a:rPr>
              <a:t> to destination row</a:t>
            </a:r>
            <a:br>
              <a:rPr lang="en-US" sz="1400" dirty="0">
                <a:solidFill>
                  <a:schemeClr val="bg2">
                    <a:lumMod val="75000"/>
                  </a:schemeClr>
                </a:solidFill>
                <a:latin typeface="Cambria" panose="02040503050406030204" pitchFamily="18" charset="0"/>
                <a:cs typeface="Arial" panose="020B0604020202020204" pitchFamily="34" charset="0"/>
              </a:rPr>
            </a:br>
            <a:r>
              <a:rPr lang="en-US" sz="1400" b="1" dirty="0">
                <a:solidFill>
                  <a:schemeClr val="bg2">
                    <a:lumMod val="75000"/>
                  </a:schemeClr>
                </a:solidFill>
                <a:latin typeface="Cambria" panose="02040503050406030204" pitchFamily="18" charset="0"/>
                <a:cs typeface="Arial" panose="020B0604020202020204" pitchFamily="34" charset="0"/>
              </a:rPr>
              <a:t>(ACT/PRE)  </a:t>
            </a:r>
          </a:p>
        </p:txBody>
      </p:sp>
      <p:sp>
        <p:nvSpPr>
          <p:cNvPr id="54" name="Left Brace 53">
            <a:extLst>
              <a:ext uri="{FF2B5EF4-FFF2-40B4-BE49-F238E27FC236}">
                <a16:creationId xmlns:a16="http://schemas.microsoft.com/office/drawing/2014/main" id="{6BC24190-63E7-5647-8656-EAADE698661E}"/>
              </a:ext>
            </a:extLst>
          </p:cNvPr>
          <p:cNvSpPr/>
          <p:nvPr/>
        </p:nvSpPr>
        <p:spPr>
          <a:xfrm rot="10800000">
            <a:off x="7340589" y="2327628"/>
            <a:ext cx="344735" cy="1648643"/>
          </a:xfrm>
          <a:prstGeom prst="leftBrace">
            <a:avLst>
              <a:gd name="adj1" fmla="val 51364"/>
              <a:gd name="adj2" fmla="val 48489"/>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Rectangle 73">
            <a:extLst>
              <a:ext uri="{FF2B5EF4-FFF2-40B4-BE49-F238E27FC236}">
                <a16:creationId xmlns:a16="http://schemas.microsoft.com/office/drawing/2014/main" id="{72A13221-2BF4-0046-A922-B7447B3AFBD9}"/>
              </a:ext>
            </a:extLst>
          </p:cNvPr>
          <p:cNvSpPr/>
          <p:nvPr/>
        </p:nvSpPr>
        <p:spPr>
          <a:xfrm>
            <a:off x="7635896" y="2988115"/>
            <a:ext cx="1243674" cy="584775"/>
          </a:xfrm>
          <a:prstGeom prst="rect">
            <a:avLst/>
          </a:prstGeom>
        </p:spPr>
        <p:txBody>
          <a:bodyPr wrap="none">
            <a:spAutoFit/>
          </a:bodyPr>
          <a:lstStyle/>
          <a:p>
            <a:pPr lvl="0" algn="ctr" defTabSz="914400">
              <a:defRPr/>
            </a:pPr>
            <a:r>
              <a:rPr lang="en-US" sz="2400" b="1" baseline="30000" dirty="0">
                <a:solidFill>
                  <a:schemeClr val="accent2"/>
                </a:solidFill>
                <a:latin typeface="Cambria" panose="02040503050406030204" pitchFamily="18" charset="0"/>
              </a:rPr>
              <a:t>Coalesce</a:t>
            </a:r>
          </a:p>
          <a:p>
            <a:pPr lvl="0" algn="ctr" defTabSz="914400">
              <a:defRPr/>
            </a:pPr>
            <a:r>
              <a:rPr lang="en-US" sz="2400" b="1" baseline="30000" dirty="0">
                <a:solidFill>
                  <a:schemeClr val="accent2"/>
                </a:solidFill>
                <a:latin typeface="Cambria" panose="02040503050406030204" pitchFamily="18" charset="0"/>
              </a:rPr>
              <a:t> row copies</a:t>
            </a:r>
          </a:p>
        </p:txBody>
      </p:sp>
      <p:sp>
        <p:nvSpPr>
          <p:cNvPr id="50" name="Rectangle 49">
            <a:extLst>
              <a:ext uri="{FF2B5EF4-FFF2-40B4-BE49-F238E27FC236}">
                <a16:creationId xmlns:a16="http://schemas.microsoft.com/office/drawing/2014/main" id="{52878AEC-2430-D14B-9415-BC857E4511E0}"/>
              </a:ext>
            </a:extLst>
          </p:cNvPr>
          <p:cNvSpPr/>
          <p:nvPr/>
        </p:nvSpPr>
        <p:spPr>
          <a:xfrm>
            <a:off x="4910278" y="1731901"/>
            <a:ext cx="2197909" cy="400110"/>
          </a:xfrm>
          <a:prstGeom prst="rect">
            <a:avLst/>
          </a:prstGeom>
        </p:spPr>
        <p:txBody>
          <a:bodyPr wrap="none">
            <a:spAutoFit/>
          </a:bodyPr>
          <a:lstStyle/>
          <a:p>
            <a:pPr lvl="0" algn="ctr" defTabSz="914400">
              <a:defRPr/>
            </a:pPr>
            <a:r>
              <a:rPr lang="en-US" sz="2000" b="1" dirty="0">
                <a:solidFill>
                  <a:srgbClr val="C00000"/>
                </a:solidFill>
                <a:latin typeface="Cambria" panose="02040503050406030204" pitchFamily="18" charset="0"/>
              </a:rPr>
              <a:t>Initial µProgram </a:t>
            </a:r>
            <a:endParaRPr lang="en-US" sz="2000" b="1" baseline="30000" dirty="0">
              <a:solidFill>
                <a:srgbClr val="C00000"/>
              </a:solidFill>
              <a:latin typeface="Cambria" panose="02040503050406030204" pitchFamily="18" charset="0"/>
            </a:endParaRPr>
          </a:p>
        </p:txBody>
      </p:sp>
      <p:grpSp>
        <p:nvGrpSpPr>
          <p:cNvPr id="55" name="Group 54">
            <a:extLst>
              <a:ext uri="{FF2B5EF4-FFF2-40B4-BE49-F238E27FC236}">
                <a16:creationId xmlns:a16="http://schemas.microsoft.com/office/drawing/2014/main" id="{C084DF6E-EDE0-444F-90FF-9C07F82ADECA}"/>
              </a:ext>
            </a:extLst>
          </p:cNvPr>
          <p:cNvGrpSpPr/>
          <p:nvPr/>
        </p:nvGrpSpPr>
        <p:grpSpPr>
          <a:xfrm>
            <a:off x="4306893" y="5498314"/>
            <a:ext cx="1430200" cy="1028294"/>
            <a:chOff x="4721028" y="5528141"/>
            <a:chExt cx="1430200" cy="1028294"/>
          </a:xfrm>
        </p:grpSpPr>
        <p:sp>
          <p:nvSpPr>
            <p:cNvPr id="71" name="Right Arrow 70">
              <a:extLst>
                <a:ext uri="{FF2B5EF4-FFF2-40B4-BE49-F238E27FC236}">
                  <a16:creationId xmlns:a16="http://schemas.microsoft.com/office/drawing/2014/main" id="{65CD7593-1FA6-9B43-91F5-A1B35F16BCB7}"/>
                </a:ext>
              </a:extLst>
            </p:cNvPr>
            <p:cNvSpPr/>
            <p:nvPr/>
          </p:nvSpPr>
          <p:spPr>
            <a:xfrm rot="16200000">
              <a:off x="5122037" y="5528897"/>
              <a:ext cx="628183" cy="62667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75" name="Rectangle 74">
              <a:extLst>
                <a:ext uri="{FF2B5EF4-FFF2-40B4-BE49-F238E27FC236}">
                  <a16:creationId xmlns:a16="http://schemas.microsoft.com/office/drawing/2014/main" id="{D29EF4EA-8E09-8445-8B97-88141CEC59A8}"/>
                </a:ext>
              </a:extLst>
            </p:cNvPr>
            <p:cNvSpPr/>
            <p:nvPr/>
          </p:nvSpPr>
          <p:spPr>
            <a:xfrm>
              <a:off x="4721028" y="6156325"/>
              <a:ext cx="1430200" cy="400110"/>
            </a:xfrm>
            <a:prstGeom prst="rect">
              <a:avLst/>
            </a:prstGeom>
          </p:spPr>
          <p:txBody>
            <a:bodyPr wrap="none">
              <a:spAutoFit/>
            </a:bodyPr>
            <a:lstStyle/>
            <a:p>
              <a:pPr lvl="0" algn="ctr" defTabSz="914400">
                <a:defRPr/>
              </a:pPr>
              <a:r>
                <a:rPr lang="en-US" sz="2000" dirty="0">
                  <a:solidFill>
                    <a:srgbClr val="C00000"/>
                  </a:solidFill>
                  <a:latin typeface="Cambria" panose="02040503050406030204" pitchFamily="18" charset="0"/>
                </a:rPr>
                <a:t>2. Optimize</a:t>
              </a:r>
              <a:endParaRPr lang="en-US" sz="2000" baseline="30000" dirty="0">
                <a:solidFill>
                  <a:srgbClr val="C00000"/>
                </a:solidFill>
                <a:latin typeface="Cambria" panose="02040503050406030204" pitchFamily="18" charset="0"/>
              </a:endParaRPr>
            </a:p>
          </p:txBody>
        </p:sp>
      </p:grpSp>
      <p:sp>
        <p:nvSpPr>
          <p:cNvPr id="77" name="Right Arrow 76">
            <a:extLst>
              <a:ext uri="{FF2B5EF4-FFF2-40B4-BE49-F238E27FC236}">
                <a16:creationId xmlns:a16="http://schemas.microsoft.com/office/drawing/2014/main" id="{A0721CB7-040D-5445-818A-F62389715DDC}"/>
              </a:ext>
            </a:extLst>
          </p:cNvPr>
          <p:cNvSpPr/>
          <p:nvPr/>
        </p:nvSpPr>
        <p:spPr>
          <a:xfrm>
            <a:off x="3527676" y="3345806"/>
            <a:ext cx="1065470" cy="626671"/>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latin typeface="Cambria" panose="02040503050406030204" pitchFamily="18" charset="0"/>
            </a:endParaRPr>
          </a:p>
        </p:txBody>
      </p:sp>
      <p:sp>
        <p:nvSpPr>
          <p:cNvPr id="43" name="Slide Number Placeholder 3">
            <a:extLst>
              <a:ext uri="{FF2B5EF4-FFF2-40B4-BE49-F238E27FC236}">
                <a16:creationId xmlns:a16="http://schemas.microsoft.com/office/drawing/2014/main" id="{82A14B2A-C927-E946-9C35-5CA4C724C9BA}"/>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53</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3192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F727-FB78-A94F-A680-F573CCE3866A}"/>
              </a:ext>
            </a:extLst>
          </p:cNvPr>
          <p:cNvSpPr>
            <a:spLocks noGrp="1"/>
          </p:cNvSpPr>
          <p:nvPr>
            <p:ph type="title"/>
          </p:nvPr>
        </p:nvSpPr>
        <p:spPr/>
        <p:txBody>
          <a:bodyPr/>
          <a:lstStyle/>
          <a:p>
            <a:r>
              <a:rPr lang="en-US" dirty="0"/>
              <a:t>Task 2: Optimize the µProgram</a:t>
            </a:r>
            <a:br>
              <a:rPr lang="en-US" dirty="0"/>
            </a:br>
            <a:br>
              <a:rPr lang="en-US" dirty="0"/>
            </a:br>
            <a:endParaRPr lang="en-US" dirty="0">
              <a:latin typeface="Cambria" panose="02040503050406030204" pitchFamily="18" charset="0"/>
            </a:endParaRPr>
          </a:p>
        </p:txBody>
      </p:sp>
      <p:sp>
        <p:nvSpPr>
          <p:cNvPr id="5" name="Rounded Rectangle 4">
            <a:extLst>
              <a:ext uri="{FF2B5EF4-FFF2-40B4-BE49-F238E27FC236}">
                <a16:creationId xmlns:a16="http://schemas.microsoft.com/office/drawing/2014/main" id="{67A40108-EA13-AD4C-837E-188931DE3B17}"/>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BFE540BD-986C-9646-BC82-A6D242BC5644}"/>
              </a:ext>
            </a:extLst>
          </p:cNvPr>
          <p:cNvGrpSpPr/>
          <p:nvPr/>
        </p:nvGrpSpPr>
        <p:grpSpPr>
          <a:xfrm>
            <a:off x="2378844" y="3534630"/>
            <a:ext cx="419149" cy="76520"/>
            <a:chOff x="4793112" y="4167661"/>
            <a:chExt cx="360464" cy="69048"/>
          </a:xfrm>
        </p:grpSpPr>
        <p:cxnSp>
          <p:nvCxnSpPr>
            <p:cNvPr id="7" name="Straight Connector 6">
              <a:extLst>
                <a:ext uri="{FF2B5EF4-FFF2-40B4-BE49-F238E27FC236}">
                  <a16:creationId xmlns:a16="http://schemas.microsoft.com/office/drawing/2014/main" id="{733B6CCF-D640-2A4A-93FB-89AC2ADD3D45}"/>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lowchart: Connector 11">
              <a:extLst>
                <a:ext uri="{FF2B5EF4-FFF2-40B4-BE49-F238E27FC236}">
                  <a16:creationId xmlns:a16="http://schemas.microsoft.com/office/drawing/2014/main" id="{2566DE22-4191-D94B-A86C-652C6B035F80}"/>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9" name="Straight Connector 8">
            <a:extLst>
              <a:ext uri="{FF2B5EF4-FFF2-40B4-BE49-F238E27FC236}">
                <a16:creationId xmlns:a16="http://schemas.microsoft.com/office/drawing/2014/main" id="{4FD6BBDA-F5CF-EC4E-A0CD-6DC956080A12}"/>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10" name="Flowchart: Connector 8">
            <a:extLst>
              <a:ext uri="{FF2B5EF4-FFF2-40B4-BE49-F238E27FC236}">
                <a16:creationId xmlns:a16="http://schemas.microsoft.com/office/drawing/2014/main" id="{B00FC028-8F03-C346-9446-03946C803C9C}"/>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1" name="Rectangle 10">
            <a:extLst>
              <a:ext uri="{FF2B5EF4-FFF2-40B4-BE49-F238E27FC236}">
                <a16:creationId xmlns:a16="http://schemas.microsoft.com/office/drawing/2014/main" id="{1AE69246-CC57-B547-AE31-B670EC455690}"/>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12" name="Straight Connector 11">
            <a:extLst>
              <a:ext uri="{FF2B5EF4-FFF2-40B4-BE49-F238E27FC236}">
                <a16:creationId xmlns:a16="http://schemas.microsoft.com/office/drawing/2014/main" id="{13947FFF-3F49-3A42-81D7-4C9369148066}"/>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13" name="Flowchart: Connector 9">
            <a:extLst>
              <a:ext uri="{FF2B5EF4-FFF2-40B4-BE49-F238E27FC236}">
                <a16:creationId xmlns:a16="http://schemas.microsoft.com/office/drawing/2014/main" id="{DB08970F-6860-994E-BF47-D87FB822981E}"/>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4" name="Rectangle 13">
            <a:extLst>
              <a:ext uri="{FF2B5EF4-FFF2-40B4-BE49-F238E27FC236}">
                <a16:creationId xmlns:a16="http://schemas.microsoft.com/office/drawing/2014/main" id="{5D48CF24-006D-3B4F-926C-E3F7392CE060}"/>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5" name="Rectangle 14">
            <a:extLst>
              <a:ext uri="{FF2B5EF4-FFF2-40B4-BE49-F238E27FC236}">
                <a16:creationId xmlns:a16="http://schemas.microsoft.com/office/drawing/2014/main" id="{CB5D20AA-B1D8-6747-9EE2-2B81FF644F7F}"/>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16" name="Flowchart: Connector 9">
            <a:extLst>
              <a:ext uri="{FF2B5EF4-FFF2-40B4-BE49-F238E27FC236}">
                <a16:creationId xmlns:a16="http://schemas.microsoft.com/office/drawing/2014/main" id="{33DA884E-5AE6-F34E-8399-A3ACDC2FBB8A}"/>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4570718D-CB31-B045-9D38-A51231DEE167}"/>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8" name="Straight Connector 17">
            <a:extLst>
              <a:ext uri="{FF2B5EF4-FFF2-40B4-BE49-F238E27FC236}">
                <a16:creationId xmlns:a16="http://schemas.microsoft.com/office/drawing/2014/main" id="{892B8EDA-DBB9-D148-85D1-D088D1AB2E98}"/>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19" name="Oval 18">
            <a:extLst>
              <a:ext uri="{FF2B5EF4-FFF2-40B4-BE49-F238E27FC236}">
                <a16:creationId xmlns:a16="http://schemas.microsoft.com/office/drawing/2014/main" id="{DD8837DE-28E4-7642-BDE2-A81215202337}"/>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56" name="Rounded Rectangle 55">
            <a:extLst>
              <a:ext uri="{FF2B5EF4-FFF2-40B4-BE49-F238E27FC236}">
                <a16:creationId xmlns:a16="http://schemas.microsoft.com/office/drawing/2014/main" id="{90A5B6D0-CCEE-304D-8A37-F89C7692C720}"/>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57" name="Group 56">
            <a:extLst>
              <a:ext uri="{FF2B5EF4-FFF2-40B4-BE49-F238E27FC236}">
                <a16:creationId xmlns:a16="http://schemas.microsoft.com/office/drawing/2014/main" id="{F6879E07-F494-2C47-8582-8BABE0DC9234}"/>
              </a:ext>
            </a:extLst>
          </p:cNvPr>
          <p:cNvGrpSpPr/>
          <p:nvPr/>
        </p:nvGrpSpPr>
        <p:grpSpPr>
          <a:xfrm>
            <a:off x="2378844" y="3534630"/>
            <a:ext cx="419149" cy="76520"/>
            <a:chOff x="4793112" y="4167661"/>
            <a:chExt cx="360464" cy="69048"/>
          </a:xfrm>
        </p:grpSpPr>
        <p:cxnSp>
          <p:nvCxnSpPr>
            <p:cNvPr id="58" name="Straight Connector 57">
              <a:extLst>
                <a:ext uri="{FF2B5EF4-FFF2-40B4-BE49-F238E27FC236}">
                  <a16:creationId xmlns:a16="http://schemas.microsoft.com/office/drawing/2014/main" id="{45F6D31E-FBF9-254E-8066-4EB79C809076}"/>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lowchart: Connector 11">
              <a:extLst>
                <a:ext uri="{FF2B5EF4-FFF2-40B4-BE49-F238E27FC236}">
                  <a16:creationId xmlns:a16="http://schemas.microsoft.com/office/drawing/2014/main" id="{827A7D41-5B8B-8046-BA44-2A5622B60214}"/>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60" name="Straight Connector 59">
            <a:extLst>
              <a:ext uri="{FF2B5EF4-FFF2-40B4-BE49-F238E27FC236}">
                <a16:creationId xmlns:a16="http://schemas.microsoft.com/office/drawing/2014/main" id="{3526D6AE-0FAE-AF4C-86D9-E6F70F84F583}"/>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61" name="Flowchart: Connector 8">
            <a:extLst>
              <a:ext uri="{FF2B5EF4-FFF2-40B4-BE49-F238E27FC236}">
                <a16:creationId xmlns:a16="http://schemas.microsoft.com/office/drawing/2014/main" id="{6931EFB0-6B5F-2B40-8B1C-CBD772ABC488}"/>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2" name="Rectangle 61">
            <a:extLst>
              <a:ext uri="{FF2B5EF4-FFF2-40B4-BE49-F238E27FC236}">
                <a16:creationId xmlns:a16="http://schemas.microsoft.com/office/drawing/2014/main" id="{BF0E3D3C-17FF-E249-A742-9D0ED7249E8A}"/>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63" name="Straight Connector 62">
            <a:extLst>
              <a:ext uri="{FF2B5EF4-FFF2-40B4-BE49-F238E27FC236}">
                <a16:creationId xmlns:a16="http://schemas.microsoft.com/office/drawing/2014/main" id="{75BC924E-D3B1-1D4D-B40D-90CF4560F4C2}"/>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64" name="Flowchart: Connector 9">
            <a:extLst>
              <a:ext uri="{FF2B5EF4-FFF2-40B4-BE49-F238E27FC236}">
                <a16:creationId xmlns:a16="http://schemas.microsoft.com/office/drawing/2014/main" id="{D693B917-BCCF-9A4F-86C8-B0BC72D417F0}"/>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5" name="Rectangle 64">
            <a:extLst>
              <a:ext uri="{FF2B5EF4-FFF2-40B4-BE49-F238E27FC236}">
                <a16:creationId xmlns:a16="http://schemas.microsoft.com/office/drawing/2014/main" id="{0634ABAC-7461-2E4E-999C-634B0C225015}"/>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66" name="Rectangle 65">
            <a:extLst>
              <a:ext uri="{FF2B5EF4-FFF2-40B4-BE49-F238E27FC236}">
                <a16:creationId xmlns:a16="http://schemas.microsoft.com/office/drawing/2014/main" id="{A83ACDEB-0899-264E-8CB2-83E7A89BF4C6}"/>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67" name="Flowchart: Connector 9">
            <a:extLst>
              <a:ext uri="{FF2B5EF4-FFF2-40B4-BE49-F238E27FC236}">
                <a16:creationId xmlns:a16="http://schemas.microsoft.com/office/drawing/2014/main" id="{6D65150E-B2E7-8C4B-A99C-0AF575A30181}"/>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8" name="Rectangle 67">
            <a:extLst>
              <a:ext uri="{FF2B5EF4-FFF2-40B4-BE49-F238E27FC236}">
                <a16:creationId xmlns:a16="http://schemas.microsoft.com/office/drawing/2014/main" id="{32985115-748B-0F49-8441-D0FA97438D5F}"/>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69" name="Straight Connector 68">
            <a:extLst>
              <a:ext uri="{FF2B5EF4-FFF2-40B4-BE49-F238E27FC236}">
                <a16:creationId xmlns:a16="http://schemas.microsoft.com/office/drawing/2014/main" id="{97DD21F9-5AB3-214D-B66E-D5DB13B29905}"/>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70" name="Oval 69">
            <a:extLst>
              <a:ext uri="{FF2B5EF4-FFF2-40B4-BE49-F238E27FC236}">
                <a16:creationId xmlns:a16="http://schemas.microsoft.com/office/drawing/2014/main" id="{934DFD4E-A0EB-9D40-8797-45DC950C8E0B}"/>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72" name="Rectangle 71">
            <a:extLst>
              <a:ext uri="{FF2B5EF4-FFF2-40B4-BE49-F238E27FC236}">
                <a16:creationId xmlns:a16="http://schemas.microsoft.com/office/drawing/2014/main" id="{2C0BBDF7-2D1F-754F-80D1-5D6DBEF15267}"/>
              </a:ext>
            </a:extLst>
          </p:cNvPr>
          <p:cNvSpPr/>
          <p:nvPr/>
        </p:nvSpPr>
        <p:spPr>
          <a:xfrm>
            <a:off x="3337317" y="4045226"/>
            <a:ext cx="1421992" cy="707886"/>
          </a:xfrm>
          <a:prstGeom prst="rect">
            <a:avLst/>
          </a:prstGeom>
        </p:spPr>
        <p:txBody>
          <a:bodyPr wrap="none">
            <a:spAutoFit/>
          </a:bodyPr>
          <a:lstStyle/>
          <a:p>
            <a:pPr lvl="0" algn="ctr" defTabSz="914400">
              <a:defRPr/>
            </a:pPr>
            <a:r>
              <a:rPr lang="en-US" sz="2000" dirty="0">
                <a:solidFill>
                  <a:schemeClr val="bg1">
                    <a:lumMod val="75000"/>
                  </a:schemeClr>
                </a:solidFill>
                <a:latin typeface="Cambria" panose="02040503050406030204" pitchFamily="18" charset="0"/>
              </a:rPr>
              <a:t>1. Generate</a:t>
            </a:r>
          </a:p>
          <a:p>
            <a:pPr lvl="0" algn="ctr" defTabSz="914400">
              <a:defRPr/>
            </a:pPr>
            <a:r>
              <a:rPr lang="en-US" sz="2000" dirty="0">
                <a:solidFill>
                  <a:schemeClr val="bg1">
                    <a:lumMod val="75000"/>
                  </a:schemeClr>
                </a:solidFill>
                <a:latin typeface="Cambria" panose="02040503050406030204" pitchFamily="18" charset="0"/>
              </a:rPr>
              <a:t>µProgram </a:t>
            </a:r>
            <a:endParaRPr lang="en-US" sz="2000" baseline="30000" dirty="0">
              <a:solidFill>
                <a:schemeClr val="bg1">
                  <a:lumMod val="75000"/>
                </a:schemeClr>
              </a:solidFill>
              <a:latin typeface="Cambria" panose="02040503050406030204" pitchFamily="18" charset="0"/>
            </a:endParaRPr>
          </a:p>
        </p:txBody>
      </p:sp>
      <p:sp>
        <p:nvSpPr>
          <p:cNvPr id="73" name="Rounded Rectangle 72">
            <a:extLst>
              <a:ext uri="{FF2B5EF4-FFF2-40B4-BE49-F238E27FC236}">
                <a16:creationId xmlns:a16="http://schemas.microsoft.com/office/drawing/2014/main" id="{36A8B83B-6127-494A-838D-D53E1254A877}"/>
              </a:ext>
            </a:extLst>
          </p:cNvPr>
          <p:cNvSpPr/>
          <p:nvPr/>
        </p:nvSpPr>
        <p:spPr>
          <a:xfrm>
            <a:off x="4720516" y="2181598"/>
            <a:ext cx="2570643" cy="3287949"/>
          </a:xfrm>
          <a:prstGeom prst="roundRect">
            <a:avLst/>
          </a:prstGeom>
          <a:solidFill>
            <a:schemeClr val="accent4">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1400" dirty="0">
                <a:solidFill>
                  <a:schemeClr val="tx1"/>
                </a:solidFill>
                <a:latin typeface="Cambria" panose="02040503050406030204" pitchFamily="18" charset="0"/>
                <a:cs typeface="Arial" panose="020B0604020202020204" pitchFamily="34" charset="0"/>
              </a:rPr>
              <a:t>1. </a:t>
            </a:r>
            <a:r>
              <a:rPr lang="en-US" sz="1400" dirty="0">
                <a:solidFill>
                  <a:schemeClr val="bg2">
                    <a:lumMod val="75000"/>
                  </a:schemeClr>
                </a:solidFill>
                <a:latin typeface="Cambria" panose="02040503050406030204" pitchFamily="18" charset="0"/>
                <a:cs typeface="Arial" panose="020B0604020202020204" pitchFamily="34" charset="0"/>
              </a:rPr>
              <a:t>Copy A to reserved row </a:t>
            </a:r>
            <a:r>
              <a:rPr lang="en-US" sz="1400" b="1" dirty="0">
                <a:solidFill>
                  <a:schemeClr val="bg2">
                    <a:lumMod val="75000"/>
                  </a:schemeClr>
                </a:solidFill>
                <a:latin typeface="Cambria" panose="02040503050406030204" pitchFamily="18" charset="0"/>
                <a:cs typeface="Arial" panose="020B0604020202020204" pitchFamily="34" charset="0"/>
              </a:rPr>
              <a:t>(ACT/ACT/PRE)</a:t>
            </a:r>
            <a:br>
              <a:rPr lang="en-US" sz="1400" b="1" dirty="0">
                <a:solidFill>
                  <a:schemeClr val="bg2">
                    <a:lumMod val="75000"/>
                  </a:schemeClr>
                </a:solidFill>
                <a:latin typeface="Cambria" panose="02040503050406030204" pitchFamily="18" charset="0"/>
                <a:cs typeface="Arial" panose="020B0604020202020204" pitchFamily="34" charset="0"/>
              </a:rPr>
            </a:br>
            <a:endParaRPr lang="en-US" sz="1400" b="1" dirty="0">
              <a:solidFill>
                <a:schemeClr val="bg2">
                  <a:lumMod val="75000"/>
                </a:schemeClr>
              </a:solidFill>
              <a:latin typeface="Cambria" panose="02040503050406030204" pitchFamily="18" charset="0"/>
              <a:cs typeface="Arial" panose="020B0604020202020204" pitchFamily="34" charset="0"/>
            </a:endParaRPr>
          </a:p>
          <a:p>
            <a:pPr algn="ctr"/>
            <a:r>
              <a:rPr lang="en-US" sz="1400" dirty="0">
                <a:solidFill>
                  <a:schemeClr val="bg2">
                    <a:lumMod val="75000"/>
                  </a:schemeClr>
                </a:solidFill>
                <a:latin typeface="Cambria" panose="02040503050406030204" pitchFamily="18" charset="0"/>
                <a:cs typeface="Arial" panose="020B0604020202020204" pitchFamily="34" charset="0"/>
              </a:rPr>
              <a:t>2. Copy B to reserved row </a:t>
            </a:r>
            <a:r>
              <a:rPr lang="en-US" sz="1400" b="1" dirty="0">
                <a:solidFill>
                  <a:schemeClr val="bg2">
                    <a:lumMod val="75000"/>
                  </a:schemeClr>
                </a:solidFill>
                <a:latin typeface="Cambria" panose="02040503050406030204" pitchFamily="18" charset="0"/>
                <a:cs typeface="Arial" panose="020B0604020202020204" pitchFamily="34" charset="0"/>
              </a:rPr>
              <a:t>(ACT/ACT/PRE)</a:t>
            </a:r>
            <a:br>
              <a:rPr lang="en-US" sz="1400" b="1" dirty="0">
                <a:solidFill>
                  <a:schemeClr val="bg2">
                    <a:lumMod val="75000"/>
                  </a:schemeClr>
                </a:solidFill>
                <a:latin typeface="Cambria" panose="02040503050406030204" pitchFamily="18" charset="0"/>
                <a:cs typeface="Arial" panose="020B0604020202020204" pitchFamily="34" charset="0"/>
              </a:rPr>
            </a:br>
            <a:endParaRPr lang="en-US" sz="1400" b="1" dirty="0">
              <a:solidFill>
                <a:schemeClr val="bg2">
                  <a:lumMod val="75000"/>
                </a:schemeClr>
              </a:solidFill>
              <a:latin typeface="Cambria" panose="02040503050406030204" pitchFamily="18" charset="0"/>
              <a:cs typeface="Arial" panose="020B0604020202020204" pitchFamily="34" charset="0"/>
            </a:endParaRPr>
          </a:p>
          <a:p>
            <a:pPr algn="ctr"/>
            <a:r>
              <a:rPr lang="en-US" sz="1400" dirty="0">
                <a:solidFill>
                  <a:schemeClr val="bg2">
                    <a:lumMod val="75000"/>
                  </a:schemeClr>
                </a:solidFill>
                <a:latin typeface="Cambria" panose="02040503050406030204" pitchFamily="18" charset="0"/>
                <a:cs typeface="Arial" panose="020B0604020202020204" pitchFamily="34" charset="0"/>
              </a:rPr>
              <a:t>3. Copy </a:t>
            </a:r>
            <a:r>
              <a:rPr lang="en-US" sz="1400" dirty="0" err="1">
                <a:solidFill>
                  <a:schemeClr val="bg2">
                    <a:lumMod val="75000"/>
                  </a:schemeClr>
                </a:solidFill>
                <a:latin typeface="Cambria" panose="02040503050406030204" pitchFamily="18" charset="0"/>
                <a:cs typeface="Arial" panose="020B0604020202020204" pitchFamily="34" charset="0"/>
              </a:rPr>
              <a:t>C</a:t>
            </a:r>
            <a:r>
              <a:rPr lang="en-US" sz="1400" baseline="-25000" dirty="0" err="1">
                <a:solidFill>
                  <a:schemeClr val="bg2">
                    <a:lumMod val="75000"/>
                  </a:schemeClr>
                </a:solidFill>
                <a:latin typeface="Cambria" panose="02040503050406030204" pitchFamily="18" charset="0"/>
                <a:cs typeface="Arial" panose="020B0604020202020204" pitchFamily="34" charset="0"/>
              </a:rPr>
              <a:t>in</a:t>
            </a:r>
            <a:r>
              <a:rPr lang="en-US" sz="1400" baseline="-25000" dirty="0">
                <a:solidFill>
                  <a:schemeClr val="bg2">
                    <a:lumMod val="75000"/>
                  </a:schemeClr>
                </a:solidFill>
                <a:latin typeface="Cambria" panose="02040503050406030204" pitchFamily="18" charset="0"/>
                <a:cs typeface="Arial" panose="020B0604020202020204" pitchFamily="34" charset="0"/>
              </a:rPr>
              <a:t> </a:t>
            </a:r>
            <a:r>
              <a:rPr lang="en-US" sz="1400" dirty="0">
                <a:solidFill>
                  <a:schemeClr val="bg2">
                    <a:lumMod val="75000"/>
                  </a:schemeClr>
                </a:solidFill>
                <a:latin typeface="Cambria" panose="02040503050406030204" pitchFamily="18" charset="0"/>
                <a:cs typeface="Arial" panose="020B0604020202020204" pitchFamily="34" charset="0"/>
              </a:rPr>
              <a:t> to reserved row</a:t>
            </a:r>
          </a:p>
          <a:p>
            <a:pPr algn="ctr"/>
            <a:r>
              <a:rPr lang="en-US" sz="1400" b="1" dirty="0">
                <a:solidFill>
                  <a:schemeClr val="bg2">
                    <a:lumMod val="75000"/>
                  </a:schemeClr>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4. Execute </a:t>
            </a:r>
            <a:r>
              <a:rPr lang="en-US" sz="1400" b="1" dirty="0">
                <a:solidFill>
                  <a:schemeClr val="accent5"/>
                </a:solidFill>
                <a:latin typeface="Cambria" panose="02040503050406030204" pitchFamily="18" charset="0"/>
                <a:cs typeface="Arial" panose="020B0604020202020204" pitchFamily="34" charset="0"/>
              </a:rPr>
              <a:t>MAJ</a:t>
            </a:r>
            <a:r>
              <a:rPr lang="en-US" sz="1400" dirty="0">
                <a:solidFill>
                  <a:schemeClr val="tx1"/>
                </a:solidFill>
                <a:latin typeface="Cambria" panose="02040503050406030204" pitchFamily="18" charset="0"/>
                <a:cs typeface="Arial" panose="020B0604020202020204" pitchFamily="34" charset="0"/>
              </a:rPr>
              <a:t> </a:t>
            </a:r>
          </a:p>
          <a:p>
            <a:pPr algn="ctr"/>
            <a:r>
              <a:rPr lang="en-US" sz="1400" b="1" dirty="0">
                <a:solidFill>
                  <a:schemeClr val="tx1"/>
                </a:solidFill>
                <a:latin typeface="Cambria" panose="02040503050406030204" pitchFamily="18" charset="0"/>
                <a:cs typeface="Arial" panose="020B0604020202020204" pitchFamily="34" charset="0"/>
              </a:rPr>
              <a:t>(ACT/PRE)</a:t>
            </a:r>
            <a:br>
              <a:rPr lang="en-US" sz="1400" dirty="0">
                <a:solidFill>
                  <a:schemeClr val="tx1"/>
                </a:solidFill>
                <a:latin typeface="Cambria" panose="02040503050406030204" pitchFamily="18" charset="0"/>
                <a:cs typeface="Arial" panose="020B0604020202020204" pitchFamily="34" charset="0"/>
              </a:rPr>
            </a:br>
            <a:endParaRPr lang="en-US" sz="1400"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5. </a:t>
            </a:r>
            <a:r>
              <a:rPr lang="en-US" sz="1400" b="1" dirty="0">
                <a:solidFill>
                  <a:schemeClr val="accent5"/>
                </a:solidFill>
                <a:latin typeface="Cambria" panose="02040503050406030204" pitchFamily="18" charset="0"/>
                <a:cs typeface="Arial" panose="020B0604020202020204" pitchFamily="34" charset="0"/>
              </a:rPr>
              <a:t>Copy</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C</a:t>
            </a:r>
            <a:r>
              <a:rPr lang="en-US" sz="1400" baseline="-25000" dirty="0" err="1">
                <a:solidFill>
                  <a:schemeClr val="tx1"/>
                </a:solidFill>
                <a:latin typeface="Cambria" panose="02040503050406030204" pitchFamily="18" charset="0"/>
                <a:cs typeface="Arial" panose="020B0604020202020204" pitchFamily="34" charset="0"/>
              </a:rPr>
              <a:t>out</a:t>
            </a:r>
            <a:r>
              <a:rPr lang="en-US" sz="1400" dirty="0">
                <a:solidFill>
                  <a:schemeClr val="tx1"/>
                </a:solidFill>
                <a:latin typeface="Cambria" panose="02040503050406030204" pitchFamily="18" charset="0"/>
                <a:cs typeface="Arial" panose="020B0604020202020204" pitchFamily="34" charset="0"/>
              </a:rPr>
              <a:t> to destination row</a:t>
            </a:r>
            <a:br>
              <a:rPr lang="en-US" sz="1400" dirty="0">
                <a:solidFill>
                  <a:schemeClr val="tx1"/>
                </a:solidFill>
                <a:latin typeface="Cambria" panose="02040503050406030204" pitchFamily="18" charset="0"/>
                <a:cs typeface="Arial" panose="020B0604020202020204" pitchFamily="34" charset="0"/>
              </a:rPr>
            </a:br>
            <a:r>
              <a:rPr lang="en-US" sz="1400" b="1" dirty="0">
                <a:solidFill>
                  <a:schemeClr val="tx1"/>
                </a:solidFill>
                <a:latin typeface="Cambria" panose="02040503050406030204" pitchFamily="18" charset="0"/>
                <a:cs typeface="Arial" panose="020B0604020202020204" pitchFamily="34" charset="0"/>
              </a:rPr>
              <a:t>(ACT/PRE)  </a:t>
            </a:r>
          </a:p>
        </p:txBody>
      </p:sp>
      <p:sp>
        <p:nvSpPr>
          <p:cNvPr id="71" name="Left Brace 70">
            <a:extLst>
              <a:ext uri="{FF2B5EF4-FFF2-40B4-BE49-F238E27FC236}">
                <a16:creationId xmlns:a16="http://schemas.microsoft.com/office/drawing/2014/main" id="{C1FA3F69-FA29-1F4A-AC39-55D3A4D504C4}"/>
              </a:ext>
            </a:extLst>
          </p:cNvPr>
          <p:cNvSpPr/>
          <p:nvPr/>
        </p:nvSpPr>
        <p:spPr>
          <a:xfrm rot="10800000">
            <a:off x="7340010" y="4161079"/>
            <a:ext cx="344735" cy="1184066"/>
          </a:xfrm>
          <a:prstGeom prst="leftBrace">
            <a:avLst>
              <a:gd name="adj1" fmla="val 51364"/>
              <a:gd name="adj2" fmla="val 48489"/>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Rectangle 74">
            <a:extLst>
              <a:ext uri="{FF2B5EF4-FFF2-40B4-BE49-F238E27FC236}">
                <a16:creationId xmlns:a16="http://schemas.microsoft.com/office/drawing/2014/main" id="{4D6D3641-00B7-3149-A00D-51D4244BDAA1}"/>
              </a:ext>
            </a:extLst>
          </p:cNvPr>
          <p:cNvSpPr/>
          <p:nvPr/>
        </p:nvSpPr>
        <p:spPr>
          <a:xfrm>
            <a:off x="7563575" y="4617310"/>
            <a:ext cx="1503232" cy="543739"/>
          </a:xfrm>
          <a:prstGeom prst="rect">
            <a:avLst/>
          </a:prstGeom>
        </p:spPr>
        <p:txBody>
          <a:bodyPr wrap="square">
            <a:spAutoFit/>
          </a:bodyPr>
          <a:lstStyle/>
          <a:p>
            <a:pPr lvl="0" algn="ctr" defTabSz="914400">
              <a:defRPr/>
            </a:pPr>
            <a:r>
              <a:rPr lang="en-US" sz="2200" b="1" baseline="30000" dirty="0">
                <a:solidFill>
                  <a:schemeClr val="accent5"/>
                </a:solidFill>
                <a:latin typeface="Cambria" panose="02040503050406030204" pitchFamily="18" charset="0"/>
              </a:rPr>
              <a:t>Merge</a:t>
            </a:r>
          </a:p>
          <a:p>
            <a:pPr lvl="0" algn="ctr" defTabSz="914400">
              <a:defRPr/>
            </a:pPr>
            <a:r>
              <a:rPr lang="en-US" sz="2200" b="1" baseline="30000" dirty="0">
                <a:solidFill>
                  <a:schemeClr val="accent5"/>
                </a:solidFill>
                <a:latin typeface="Cambria" panose="02040503050406030204" pitchFamily="18" charset="0"/>
              </a:rPr>
              <a:t>MAJ + row copy</a:t>
            </a:r>
          </a:p>
        </p:txBody>
      </p:sp>
      <p:sp>
        <p:nvSpPr>
          <p:cNvPr id="51" name="Rectangle 50">
            <a:extLst>
              <a:ext uri="{FF2B5EF4-FFF2-40B4-BE49-F238E27FC236}">
                <a16:creationId xmlns:a16="http://schemas.microsoft.com/office/drawing/2014/main" id="{D9D546A2-8A75-0F47-949A-C6FDF2B74D9F}"/>
              </a:ext>
            </a:extLst>
          </p:cNvPr>
          <p:cNvSpPr/>
          <p:nvPr/>
        </p:nvSpPr>
        <p:spPr>
          <a:xfrm>
            <a:off x="4910278" y="1731901"/>
            <a:ext cx="2197909" cy="400110"/>
          </a:xfrm>
          <a:prstGeom prst="rect">
            <a:avLst/>
          </a:prstGeom>
        </p:spPr>
        <p:txBody>
          <a:bodyPr wrap="none">
            <a:spAutoFit/>
          </a:bodyPr>
          <a:lstStyle/>
          <a:p>
            <a:pPr lvl="0" algn="ctr" defTabSz="914400">
              <a:defRPr/>
            </a:pPr>
            <a:r>
              <a:rPr lang="en-US" sz="2000" b="1" dirty="0">
                <a:solidFill>
                  <a:srgbClr val="C00000"/>
                </a:solidFill>
                <a:latin typeface="Cambria" panose="02040503050406030204" pitchFamily="18" charset="0"/>
              </a:rPr>
              <a:t>Initial µProgram </a:t>
            </a:r>
            <a:endParaRPr lang="en-US" sz="2000" b="1" baseline="30000" dirty="0">
              <a:solidFill>
                <a:srgbClr val="C00000"/>
              </a:solidFill>
              <a:latin typeface="Cambria" panose="02040503050406030204" pitchFamily="18" charset="0"/>
            </a:endParaRPr>
          </a:p>
        </p:txBody>
      </p:sp>
      <p:grpSp>
        <p:nvGrpSpPr>
          <p:cNvPr id="54" name="Group 53">
            <a:extLst>
              <a:ext uri="{FF2B5EF4-FFF2-40B4-BE49-F238E27FC236}">
                <a16:creationId xmlns:a16="http://schemas.microsoft.com/office/drawing/2014/main" id="{DC9AA86C-7FD4-884B-B84C-5D7EB2571E54}"/>
              </a:ext>
            </a:extLst>
          </p:cNvPr>
          <p:cNvGrpSpPr/>
          <p:nvPr/>
        </p:nvGrpSpPr>
        <p:grpSpPr>
          <a:xfrm>
            <a:off x="4306893" y="5498314"/>
            <a:ext cx="1430200" cy="1028294"/>
            <a:chOff x="4721028" y="5528141"/>
            <a:chExt cx="1430200" cy="1028294"/>
          </a:xfrm>
        </p:grpSpPr>
        <p:sp>
          <p:nvSpPr>
            <p:cNvPr id="55" name="Right Arrow 54">
              <a:extLst>
                <a:ext uri="{FF2B5EF4-FFF2-40B4-BE49-F238E27FC236}">
                  <a16:creationId xmlns:a16="http://schemas.microsoft.com/office/drawing/2014/main" id="{43A42469-853E-3243-9EE3-D394A1972437}"/>
                </a:ext>
              </a:extLst>
            </p:cNvPr>
            <p:cNvSpPr/>
            <p:nvPr/>
          </p:nvSpPr>
          <p:spPr>
            <a:xfrm rot="16200000">
              <a:off x="5122037" y="5528897"/>
              <a:ext cx="628183" cy="62667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74" name="Rectangle 73">
              <a:extLst>
                <a:ext uri="{FF2B5EF4-FFF2-40B4-BE49-F238E27FC236}">
                  <a16:creationId xmlns:a16="http://schemas.microsoft.com/office/drawing/2014/main" id="{E596FC36-113B-B240-BE8C-465508D22C15}"/>
                </a:ext>
              </a:extLst>
            </p:cNvPr>
            <p:cNvSpPr/>
            <p:nvPr/>
          </p:nvSpPr>
          <p:spPr>
            <a:xfrm>
              <a:off x="4721028" y="6156325"/>
              <a:ext cx="1430200" cy="400110"/>
            </a:xfrm>
            <a:prstGeom prst="rect">
              <a:avLst/>
            </a:prstGeom>
          </p:spPr>
          <p:txBody>
            <a:bodyPr wrap="none">
              <a:spAutoFit/>
            </a:bodyPr>
            <a:lstStyle/>
            <a:p>
              <a:pPr lvl="0" algn="ctr" defTabSz="914400">
                <a:defRPr/>
              </a:pPr>
              <a:r>
                <a:rPr lang="en-US" sz="2000" dirty="0">
                  <a:solidFill>
                    <a:srgbClr val="C00000"/>
                  </a:solidFill>
                  <a:latin typeface="Cambria" panose="02040503050406030204" pitchFamily="18" charset="0"/>
                </a:rPr>
                <a:t>2. Optimize</a:t>
              </a:r>
              <a:endParaRPr lang="en-US" sz="2000" baseline="30000" dirty="0">
                <a:solidFill>
                  <a:srgbClr val="C00000"/>
                </a:solidFill>
                <a:latin typeface="Cambria" panose="02040503050406030204" pitchFamily="18" charset="0"/>
              </a:endParaRPr>
            </a:p>
          </p:txBody>
        </p:sp>
      </p:grpSp>
      <p:sp>
        <p:nvSpPr>
          <p:cNvPr id="77" name="Right Arrow 76">
            <a:extLst>
              <a:ext uri="{FF2B5EF4-FFF2-40B4-BE49-F238E27FC236}">
                <a16:creationId xmlns:a16="http://schemas.microsoft.com/office/drawing/2014/main" id="{B7286FF5-408C-534E-8837-3AEE16521628}"/>
              </a:ext>
            </a:extLst>
          </p:cNvPr>
          <p:cNvSpPr/>
          <p:nvPr/>
        </p:nvSpPr>
        <p:spPr>
          <a:xfrm>
            <a:off x="3527676" y="3345806"/>
            <a:ext cx="1065470" cy="626671"/>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latin typeface="Cambria" panose="02040503050406030204" pitchFamily="18" charset="0"/>
            </a:endParaRPr>
          </a:p>
        </p:txBody>
      </p:sp>
      <p:sp>
        <p:nvSpPr>
          <p:cNvPr id="43" name="Slide Number Placeholder 3">
            <a:extLst>
              <a:ext uri="{FF2B5EF4-FFF2-40B4-BE49-F238E27FC236}">
                <a16:creationId xmlns:a16="http://schemas.microsoft.com/office/drawing/2014/main" id="{83EB343C-9BCD-EC49-B8D0-6846C31B032F}"/>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54</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1403193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a:extLst>
              <a:ext uri="{FF2B5EF4-FFF2-40B4-BE49-F238E27FC236}">
                <a16:creationId xmlns:a16="http://schemas.microsoft.com/office/drawing/2014/main" id="{94416F0A-479A-9043-AD02-E02A2CF7E8DB}"/>
              </a:ext>
            </a:extLst>
          </p:cNvPr>
          <p:cNvSpPr/>
          <p:nvPr/>
        </p:nvSpPr>
        <p:spPr>
          <a:xfrm>
            <a:off x="4720516" y="2181598"/>
            <a:ext cx="2570645" cy="3287949"/>
          </a:xfrm>
          <a:prstGeom prst="roundRect">
            <a:avLst/>
          </a:prstGeom>
          <a:solidFill>
            <a:schemeClr val="accent4">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1400" dirty="0">
                <a:solidFill>
                  <a:schemeClr val="tx1"/>
                </a:solidFill>
                <a:latin typeface="Cambria" panose="02040503050406030204" pitchFamily="18" charset="0"/>
                <a:cs typeface="Arial" panose="020B0604020202020204" pitchFamily="34" charset="0"/>
              </a:rPr>
              <a:t>1. Copy</a:t>
            </a:r>
            <a:r>
              <a:rPr lang="en-US" sz="1400" dirty="0">
                <a:solidFill>
                  <a:srgbClr val="FF0000"/>
                </a:solidFill>
                <a:latin typeface="Cambria" panose="02040503050406030204" pitchFamily="18" charset="0"/>
                <a:cs typeface="Arial" panose="020B0604020202020204" pitchFamily="34" charset="0"/>
              </a:rPr>
              <a:t> </a:t>
            </a:r>
            <a:r>
              <a:rPr lang="en-US" sz="1400" dirty="0">
                <a:solidFill>
                  <a:schemeClr val="tx1"/>
                </a:solidFill>
                <a:latin typeface="Cambria" panose="02040503050406030204" pitchFamily="18" charset="0"/>
                <a:cs typeface="Arial" panose="020B0604020202020204" pitchFamily="34" charset="0"/>
              </a:rPr>
              <a:t>A to reserved row </a:t>
            </a: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2. Copy B to reserved row </a:t>
            </a: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3. Copy </a:t>
            </a:r>
            <a:r>
              <a:rPr lang="en-US" sz="1400" dirty="0" err="1">
                <a:solidFill>
                  <a:schemeClr val="tx1"/>
                </a:solidFill>
                <a:latin typeface="Cambria" panose="02040503050406030204" pitchFamily="18" charset="0"/>
                <a:cs typeface="Arial" panose="020B0604020202020204" pitchFamily="34" charset="0"/>
              </a:rPr>
              <a:t>C</a:t>
            </a:r>
            <a:r>
              <a:rPr lang="en-US" sz="1400" baseline="-25000" dirty="0" err="1">
                <a:solidFill>
                  <a:schemeClr val="tx1"/>
                </a:solidFill>
                <a:latin typeface="Cambria" panose="02040503050406030204" pitchFamily="18" charset="0"/>
                <a:cs typeface="Arial" panose="020B0604020202020204" pitchFamily="34" charset="0"/>
              </a:rPr>
              <a:t>in</a:t>
            </a:r>
            <a:r>
              <a:rPr lang="en-US" sz="1400" baseline="-25000" dirty="0">
                <a:solidFill>
                  <a:schemeClr val="tx1"/>
                </a:solidFill>
                <a:latin typeface="Cambria" panose="02040503050406030204" pitchFamily="18" charset="0"/>
                <a:cs typeface="Arial" panose="020B0604020202020204" pitchFamily="34" charset="0"/>
              </a:rPr>
              <a:t> </a:t>
            </a:r>
            <a:r>
              <a:rPr lang="en-US" sz="1400" dirty="0">
                <a:solidFill>
                  <a:schemeClr val="tx1"/>
                </a:solidFill>
                <a:latin typeface="Cambria" panose="02040503050406030204" pitchFamily="18" charset="0"/>
                <a:cs typeface="Arial" panose="020B0604020202020204" pitchFamily="34" charset="0"/>
              </a:rPr>
              <a:t> to reserved row</a:t>
            </a:r>
          </a:p>
          <a:p>
            <a:pPr algn="ct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accent4">
                  <a:lumMod val="40000"/>
                  <a:lumOff val="60000"/>
                </a:schemeClr>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4. Execute MAJ </a:t>
            </a:r>
          </a:p>
          <a:p>
            <a:pPr algn="ctr"/>
            <a:r>
              <a:rPr lang="en-US" sz="1400" b="1" dirty="0">
                <a:solidFill>
                  <a:schemeClr val="tx1"/>
                </a:solidFill>
                <a:latin typeface="Cambria" panose="02040503050406030204" pitchFamily="18" charset="0"/>
                <a:cs typeface="Arial" panose="020B0604020202020204" pitchFamily="34" charset="0"/>
              </a:rPr>
              <a:t>(ACT/PRE)</a:t>
            </a:r>
            <a:br>
              <a:rPr lang="en-US" sz="1400" dirty="0">
                <a:solidFill>
                  <a:schemeClr val="tx1"/>
                </a:solidFill>
                <a:latin typeface="Cambria" panose="02040503050406030204" pitchFamily="18" charset="0"/>
                <a:cs typeface="Arial" panose="020B0604020202020204" pitchFamily="34" charset="0"/>
              </a:rPr>
            </a:br>
            <a:endParaRPr lang="en-US" sz="1400" dirty="0">
              <a:solidFill>
                <a:schemeClr val="tx1"/>
              </a:solidFill>
              <a:latin typeface="Cambria" panose="02040503050406030204" pitchFamily="18" charset="0"/>
              <a:cs typeface="Arial" panose="020B0604020202020204" pitchFamily="34" charset="0"/>
            </a:endParaRPr>
          </a:p>
          <a:p>
            <a:pPr algn="ctr"/>
            <a:r>
              <a:rPr lang="en-US" sz="1400" dirty="0">
                <a:solidFill>
                  <a:schemeClr val="tx1"/>
                </a:solidFill>
                <a:latin typeface="Cambria" panose="02040503050406030204" pitchFamily="18" charset="0"/>
                <a:cs typeface="Arial" panose="020B0604020202020204" pitchFamily="34" charset="0"/>
              </a:rPr>
              <a:t>5. Copy </a:t>
            </a:r>
            <a:r>
              <a:rPr lang="en-US" sz="1400" dirty="0" err="1">
                <a:solidFill>
                  <a:schemeClr val="tx1"/>
                </a:solidFill>
                <a:latin typeface="Cambria" panose="02040503050406030204" pitchFamily="18" charset="0"/>
                <a:cs typeface="Arial" panose="020B0604020202020204" pitchFamily="34" charset="0"/>
              </a:rPr>
              <a:t>C</a:t>
            </a:r>
            <a:r>
              <a:rPr lang="en-US" sz="1400" baseline="-25000" dirty="0" err="1">
                <a:solidFill>
                  <a:schemeClr val="tx1"/>
                </a:solidFill>
                <a:latin typeface="Cambria" panose="02040503050406030204" pitchFamily="18" charset="0"/>
                <a:cs typeface="Arial" panose="020B0604020202020204" pitchFamily="34" charset="0"/>
              </a:rPr>
              <a:t>out</a:t>
            </a:r>
            <a:r>
              <a:rPr lang="en-US" sz="1400" dirty="0">
                <a:solidFill>
                  <a:schemeClr val="tx1"/>
                </a:solidFill>
                <a:latin typeface="Cambria" panose="02040503050406030204" pitchFamily="18" charset="0"/>
                <a:cs typeface="Arial" panose="020B0604020202020204" pitchFamily="34" charset="0"/>
              </a:rPr>
              <a:t> to destination row</a:t>
            </a:r>
            <a:br>
              <a:rPr lang="en-US" sz="1400" dirty="0">
                <a:solidFill>
                  <a:schemeClr val="tx1"/>
                </a:solidFill>
                <a:latin typeface="Cambria" panose="02040503050406030204" pitchFamily="18" charset="0"/>
                <a:cs typeface="Arial" panose="020B0604020202020204" pitchFamily="34" charset="0"/>
              </a:rPr>
            </a:br>
            <a:r>
              <a:rPr lang="en-US" sz="1400" b="1" dirty="0">
                <a:solidFill>
                  <a:schemeClr val="tx1"/>
                </a:solidFill>
                <a:latin typeface="Cambria" panose="02040503050406030204" pitchFamily="18" charset="0"/>
                <a:cs typeface="Arial" panose="020B0604020202020204" pitchFamily="34" charset="0"/>
              </a:rPr>
              <a:t>(ACT/PRE)  </a:t>
            </a:r>
          </a:p>
        </p:txBody>
      </p:sp>
      <p:sp>
        <p:nvSpPr>
          <p:cNvPr id="2" name="Title 1">
            <a:extLst>
              <a:ext uri="{FF2B5EF4-FFF2-40B4-BE49-F238E27FC236}">
                <a16:creationId xmlns:a16="http://schemas.microsoft.com/office/drawing/2014/main" id="{6A48F727-FB78-A94F-A680-F573CCE3866A}"/>
              </a:ext>
            </a:extLst>
          </p:cNvPr>
          <p:cNvSpPr>
            <a:spLocks noGrp="1"/>
          </p:cNvSpPr>
          <p:nvPr>
            <p:ph type="title"/>
          </p:nvPr>
        </p:nvSpPr>
        <p:spPr/>
        <p:txBody>
          <a:bodyPr/>
          <a:lstStyle/>
          <a:p>
            <a:r>
              <a:rPr lang="en-US" dirty="0"/>
              <a:t>Task 2: Optimize the µProgram</a:t>
            </a:r>
            <a:br>
              <a:rPr lang="en-US" dirty="0"/>
            </a:br>
            <a:br>
              <a:rPr lang="en-US" dirty="0"/>
            </a:br>
            <a:endParaRPr lang="en-US" dirty="0">
              <a:latin typeface="Cambria" panose="02040503050406030204" pitchFamily="18" charset="0"/>
            </a:endParaRPr>
          </a:p>
        </p:txBody>
      </p:sp>
      <p:sp>
        <p:nvSpPr>
          <p:cNvPr id="5" name="Rounded Rectangle 4">
            <a:extLst>
              <a:ext uri="{FF2B5EF4-FFF2-40B4-BE49-F238E27FC236}">
                <a16:creationId xmlns:a16="http://schemas.microsoft.com/office/drawing/2014/main" id="{67A40108-EA13-AD4C-837E-188931DE3B17}"/>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BFE540BD-986C-9646-BC82-A6D242BC5644}"/>
              </a:ext>
            </a:extLst>
          </p:cNvPr>
          <p:cNvGrpSpPr/>
          <p:nvPr/>
        </p:nvGrpSpPr>
        <p:grpSpPr>
          <a:xfrm>
            <a:off x="2378844" y="3534630"/>
            <a:ext cx="419149" cy="76520"/>
            <a:chOff x="4793112" y="4167661"/>
            <a:chExt cx="360464" cy="69048"/>
          </a:xfrm>
        </p:grpSpPr>
        <p:cxnSp>
          <p:nvCxnSpPr>
            <p:cNvPr id="7" name="Straight Connector 6">
              <a:extLst>
                <a:ext uri="{FF2B5EF4-FFF2-40B4-BE49-F238E27FC236}">
                  <a16:creationId xmlns:a16="http://schemas.microsoft.com/office/drawing/2014/main" id="{733B6CCF-D640-2A4A-93FB-89AC2ADD3D45}"/>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lowchart: Connector 11">
              <a:extLst>
                <a:ext uri="{FF2B5EF4-FFF2-40B4-BE49-F238E27FC236}">
                  <a16:creationId xmlns:a16="http://schemas.microsoft.com/office/drawing/2014/main" id="{2566DE22-4191-D94B-A86C-652C6B035F80}"/>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9" name="Straight Connector 8">
            <a:extLst>
              <a:ext uri="{FF2B5EF4-FFF2-40B4-BE49-F238E27FC236}">
                <a16:creationId xmlns:a16="http://schemas.microsoft.com/office/drawing/2014/main" id="{4FD6BBDA-F5CF-EC4E-A0CD-6DC956080A12}"/>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10" name="Flowchart: Connector 8">
            <a:extLst>
              <a:ext uri="{FF2B5EF4-FFF2-40B4-BE49-F238E27FC236}">
                <a16:creationId xmlns:a16="http://schemas.microsoft.com/office/drawing/2014/main" id="{B00FC028-8F03-C346-9446-03946C803C9C}"/>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1" name="Rectangle 10">
            <a:extLst>
              <a:ext uri="{FF2B5EF4-FFF2-40B4-BE49-F238E27FC236}">
                <a16:creationId xmlns:a16="http://schemas.microsoft.com/office/drawing/2014/main" id="{1AE69246-CC57-B547-AE31-B670EC455690}"/>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12" name="Straight Connector 11">
            <a:extLst>
              <a:ext uri="{FF2B5EF4-FFF2-40B4-BE49-F238E27FC236}">
                <a16:creationId xmlns:a16="http://schemas.microsoft.com/office/drawing/2014/main" id="{13947FFF-3F49-3A42-81D7-4C9369148066}"/>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13" name="Flowchart: Connector 9">
            <a:extLst>
              <a:ext uri="{FF2B5EF4-FFF2-40B4-BE49-F238E27FC236}">
                <a16:creationId xmlns:a16="http://schemas.microsoft.com/office/drawing/2014/main" id="{DB08970F-6860-994E-BF47-D87FB822981E}"/>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4" name="Rectangle 13">
            <a:extLst>
              <a:ext uri="{FF2B5EF4-FFF2-40B4-BE49-F238E27FC236}">
                <a16:creationId xmlns:a16="http://schemas.microsoft.com/office/drawing/2014/main" id="{5D48CF24-006D-3B4F-926C-E3F7392CE060}"/>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5" name="Rectangle 14">
            <a:extLst>
              <a:ext uri="{FF2B5EF4-FFF2-40B4-BE49-F238E27FC236}">
                <a16:creationId xmlns:a16="http://schemas.microsoft.com/office/drawing/2014/main" id="{CB5D20AA-B1D8-6747-9EE2-2B81FF644F7F}"/>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16" name="Flowchart: Connector 9">
            <a:extLst>
              <a:ext uri="{FF2B5EF4-FFF2-40B4-BE49-F238E27FC236}">
                <a16:creationId xmlns:a16="http://schemas.microsoft.com/office/drawing/2014/main" id="{33DA884E-5AE6-F34E-8399-A3ACDC2FBB8A}"/>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4570718D-CB31-B045-9D38-A51231DEE167}"/>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8" name="Straight Connector 17">
            <a:extLst>
              <a:ext uri="{FF2B5EF4-FFF2-40B4-BE49-F238E27FC236}">
                <a16:creationId xmlns:a16="http://schemas.microsoft.com/office/drawing/2014/main" id="{892B8EDA-DBB9-D148-85D1-D088D1AB2E98}"/>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19" name="Oval 18">
            <a:extLst>
              <a:ext uri="{FF2B5EF4-FFF2-40B4-BE49-F238E27FC236}">
                <a16:creationId xmlns:a16="http://schemas.microsoft.com/office/drawing/2014/main" id="{DD8837DE-28E4-7642-BDE2-A81215202337}"/>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56" name="Rounded Rectangle 55">
            <a:extLst>
              <a:ext uri="{FF2B5EF4-FFF2-40B4-BE49-F238E27FC236}">
                <a16:creationId xmlns:a16="http://schemas.microsoft.com/office/drawing/2014/main" id="{90A5B6D0-CCEE-304D-8A37-F89C7692C720}"/>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57" name="Group 56">
            <a:extLst>
              <a:ext uri="{FF2B5EF4-FFF2-40B4-BE49-F238E27FC236}">
                <a16:creationId xmlns:a16="http://schemas.microsoft.com/office/drawing/2014/main" id="{F6879E07-F494-2C47-8582-8BABE0DC9234}"/>
              </a:ext>
            </a:extLst>
          </p:cNvPr>
          <p:cNvGrpSpPr/>
          <p:nvPr/>
        </p:nvGrpSpPr>
        <p:grpSpPr>
          <a:xfrm>
            <a:off x="2378844" y="3534630"/>
            <a:ext cx="419149" cy="76520"/>
            <a:chOff x="4793112" y="4167661"/>
            <a:chExt cx="360464" cy="69048"/>
          </a:xfrm>
        </p:grpSpPr>
        <p:cxnSp>
          <p:nvCxnSpPr>
            <p:cNvPr id="58" name="Straight Connector 57">
              <a:extLst>
                <a:ext uri="{FF2B5EF4-FFF2-40B4-BE49-F238E27FC236}">
                  <a16:creationId xmlns:a16="http://schemas.microsoft.com/office/drawing/2014/main" id="{45F6D31E-FBF9-254E-8066-4EB79C809076}"/>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lowchart: Connector 11">
              <a:extLst>
                <a:ext uri="{FF2B5EF4-FFF2-40B4-BE49-F238E27FC236}">
                  <a16:creationId xmlns:a16="http://schemas.microsoft.com/office/drawing/2014/main" id="{827A7D41-5B8B-8046-BA44-2A5622B60214}"/>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60" name="Straight Connector 59">
            <a:extLst>
              <a:ext uri="{FF2B5EF4-FFF2-40B4-BE49-F238E27FC236}">
                <a16:creationId xmlns:a16="http://schemas.microsoft.com/office/drawing/2014/main" id="{3526D6AE-0FAE-AF4C-86D9-E6F70F84F583}"/>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61" name="Flowchart: Connector 8">
            <a:extLst>
              <a:ext uri="{FF2B5EF4-FFF2-40B4-BE49-F238E27FC236}">
                <a16:creationId xmlns:a16="http://schemas.microsoft.com/office/drawing/2014/main" id="{6931EFB0-6B5F-2B40-8B1C-CBD772ABC488}"/>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2" name="Rectangle 61">
            <a:extLst>
              <a:ext uri="{FF2B5EF4-FFF2-40B4-BE49-F238E27FC236}">
                <a16:creationId xmlns:a16="http://schemas.microsoft.com/office/drawing/2014/main" id="{BF0E3D3C-17FF-E249-A742-9D0ED7249E8A}"/>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63" name="Straight Connector 62">
            <a:extLst>
              <a:ext uri="{FF2B5EF4-FFF2-40B4-BE49-F238E27FC236}">
                <a16:creationId xmlns:a16="http://schemas.microsoft.com/office/drawing/2014/main" id="{75BC924E-D3B1-1D4D-B40D-90CF4560F4C2}"/>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64" name="Flowchart: Connector 9">
            <a:extLst>
              <a:ext uri="{FF2B5EF4-FFF2-40B4-BE49-F238E27FC236}">
                <a16:creationId xmlns:a16="http://schemas.microsoft.com/office/drawing/2014/main" id="{D693B917-BCCF-9A4F-86C8-B0BC72D417F0}"/>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5" name="Rectangle 64">
            <a:extLst>
              <a:ext uri="{FF2B5EF4-FFF2-40B4-BE49-F238E27FC236}">
                <a16:creationId xmlns:a16="http://schemas.microsoft.com/office/drawing/2014/main" id="{0634ABAC-7461-2E4E-999C-634B0C225015}"/>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66" name="Rectangle 65">
            <a:extLst>
              <a:ext uri="{FF2B5EF4-FFF2-40B4-BE49-F238E27FC236}">
                <a16:creationId xmlns:a16="http://schemas.microsoft.com/office/drawing/2014/main" id="{A83ACDEB-0899-264E-8CB2-83E7A89BF4C6}"/>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67" name="Flowchart: Connector 9">
            <a:extLst>
              <a:ext uri="{FF2B5EF4-FFF2-40B4-BE49-F238E27FC236}">
                <a16:creationId xmlns:a16="http://schemas.microsoft.com/office/drawing/2014/main" id="{6D65150E-B2E7-8C4B-A99C-0AF575A30181}"/>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8" name="Rectangle 67">
            <a:extLst>
              <a:ext uri="{FF2B5EF4-FFF2-40B4-BE49-F238E27FC236}">
                <a16:creationId xmlns:a16="http://schemas.microsoft.com/office/drawing/2014/main" id="{32985115-748B-0F49-8441-D0FA97438D5F}"/>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69" name="Straight Connector 68">
            <a:extLst>
              <a:ext uri="{FF2B5EF4-FFF2-40B4-BE49-F238E27FC236}">
                <a16:creationId xmlns:a16="http://schemas.microsoft.com/office/drawing/2014/main" id="{97DD21F9-5AB3-214D-B66E-D5DB13B29905}"/>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70" name="Oval 69">
            <a:extLst>
              <a:ext uri="{FF2B5EF4-FFF2-40B4-BE49-F238E27FC236}">
                <a16:creationId xmlns:a16="http://schemas.microsoft.com/office/drawing/2014/main" id="{934DFD4E-A0EB-9D40-8797-45DC950C8E0B}"/>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72" name="Rectangle 71">
            <a:extLst>
              <a:ext uri="{FF2B5EF4-FFF2-40B4-BE49-F238E27FC236}">
                <a16:creationId xmlns:a16="http://schemas.microsoft.com/office/drawing/2014/main" id="{2C0BBDF7-2D1F-754F-80D1-5D6DBEF15267}"/>
              </a:ext>
            </a:extLst>
          </p:cNvPr>
          <p:cNvSpPr/>
          <p:nvPr/>
        </p:nvSpPr>
        <p:spPr>
          <a:xfrm>
            <a:off x="3337317" y="4045226"/>
            <a:ext cx="1421992" cy="707886"/>
          </a:xfrm>
          <a:prstGeom prst="rect">
            <a:avLst/>
          </a:prstGeom>
        </p:spPr>
        <p:txBody>
          <a:bodyPr wrap="none">
            <a:spAutoFit/>
          </a:bodyPr>
          <a:lstStyle/>
          <a:p>
            <a:pPr lvl="0" algn="ctr" defTabSz="914400">
              <a:defRPr/>
            </a:pPr>
            <a:r>
              <a:rPr lang="en-US" sz="2000" dirty="0">
                <a:solidFill>
                  <a:schemeClr val="bg1">
                    <a:lumMod val="75000"/>
                  </a:schemeClr>
                </a:solidFill>
                <a:latin typeface="Cambria" panose="02040503050406030204" pitchFamily="18" charset="0"/>
              </a:rPr>
              <a:t>1. Generate</a:t>
            </a:r>
          </a:p>
          <a:p>
            <a:pPr lvl="0" algn="ctr" defTabSz="914400">
              <a:defRPr/>
            </a:pPr>
            <a:r>
              <a:rPr lang="en-US" sz="2000" dirty="0">
                <a:solidFill>
                  <a:schemeClr val="bg1">
                    <a:lumMod val="75000"/>
                  </a:schemeClr>
                </a:solidFill>
                <a:latin typeface="Cambria" panose="02040503050406030204" pitchFamily="18" charset="0"/>
              </a:rPr>
              <a:t>µProgram </a:t>
            </a:r>
            <a:endParaRPr lang="en-US" sz="2000" baseline="30000" dirty="0">
              <a:solidFill>
                <a:schemeClr val="bg1">
                  <a:lumMod val="75000"/>
                </a:schemeClr>
              </a:solidFill>
              <a:latin typeface="Cambria" panose="02040503050406030204" pitchFamily="18" charset="0"/>
            </a:endParaRPr>
          </a:p>
        </p:txBody>
      </p:sp>
      <p:sp>
        <p:nvSpPr>
          <p:cNvPr id="39" name="Rounded Rectangle 38">
            <a:extLst>
              <a:ext uri="{FF2B5EF4-FFF2-40B4-BE49-F238E27FC236}">
                <a16:creationId xmlns:a16="http://schemas.microsoft.com/office/drawing/2014/main" id="{51DD8F9A-CF97-2846-A883-F9DB89FE3F73}"/>
              </a:ext>
            </a:extLst>
          </p:cNvPr>
          <p:cNvSpPr/>
          <p:nvPr/>
        </p:nvSpPr>
        <p:spPr>
          <a:xfrm>
            <a:off x="4727304" y="2181598"/>
            <a:ext cx="2563857" cy="3287948"/>
          </a:xfrm>
          <a:prstGeom prst="roundRect">
            <a:avLst/>
          </a:prstGeom>
          <a:solidFill>
            <a:schemeClr val="accent4">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dirty="0">
              <a:solidFill>
                <a:schemeClr val="tx1"/>
              </a:solidFill>
              <a:latin typeface="Cambria" panose="02040503050406030204" pitchFamily="18" charset="0"/>
              <a:cs typeface="Arial" panose="020B0604020202020204" pitchFamily="34" charset="0"/>
            </a:endParaRPr>
          </a:p>
          <a:p>
            <a:pPr algn="ctr"/>
            <a:endParaRPr lang="en-US" sz="1400" dirty="0">
              <a:solidFill>
                <a:schemeClr val="tx1"/>
              </a:solidFill>
              <a:latin typeface="Cambria" panose="02040503050406030204" pitchFamily="18" charset="0"/>
              <a:cs typeface="Arial" panose="020B0604020202020204" pitchFamily="34" charset="0"/>
            </a:endParaRPr>
          </a:p>
          <a:p>
            <a:pPr marL="342900" indent="-342900" algn="ctr">
              <a:buAutoNum type="arabicPeriod"/>
            </a:pPr>
            <a:r>
              <a:rPr lang="en-US" sz="1400" b="1" dirty="0">
                <a:solidFill>
                  <a:schemeClr val="accent2"/>
                </a:solidFill>
                <a:latin typeface="Cambria" panose="02040503050406030204" pitchFamily="18" charset="0"/>
                <a:cs typeface="Arial" panose="020B0604020202020204" pitchFamily="34" charset="0"/>
              </a:rPr>
              <a:t>Copy A, B, </a:t>
            </a:r>
            <a:r>
              <a:rPr lang="en-US" sz="1400" b="1" dirty="0" err="1">
                <a:solidFill>
                  <a:schemeClr val="accent2"/>
                </a:solidFill>
                <a:latin typeface="Cambria" panose="02040503050406030204" pitchFamily="18" charset="0"/>
                <a:cs typeface="Arial" panose="020B0604020202020204" pitchFamily="34" charset="0"/>
              </a:rPr>
              <a:t>C</a:t>
            </a:r>
            <a:r>
              <a:rPr lang="en-US" sz="1400" b="1" baseline="-25000" dirty="0" err="1">
                <a:solidFill>
                  <a:schemeClr val="accent2"/>
                </a:solidFill>
                <a:latin typeface="Cambria" panose="02040503050406030204" pitchFamily="18" charset="0"/>
                <a:cs typeface="Arial" panose="020B0604020202020204" pitchFamily="34" charset="0"/>
              </a:rPr>
              <a:t>in</a:t>
            </a:r>
            <a:r>
              <a:rPr lang="en-US" sz="1400" b="1" dirty="0">
                <a:solidFill>
                  <a:schemeClr val="accent2"/>
                </a:solidFill>
                <a:latin typeface="Cambria" panose="02040503050406030204" pitchFamily="18" charset="0"/>
                <a:cs typeface="Arial" panose="020B0604020202020204" pitchFamily="34" charset="0"/>
              </a:rPr>
              <a:t> </a:t>
            </a:r>
          </a:p>
          <a:p>
            <a:pPr algn="ctr"/>
            <a:r>
              <a:rPr lang="en-US" sz="1400" b="1" dirty="0">
                <a:solidFill>
                  <a:schemeClr val="accent2"/>
                </a:solidFill>
                <a:latin typeface="Cambria" panose="02040503050406030204" pitchFamily="18" charset="0"/>
                <a:cs typeface="Arial" panose="020B0604020202020204" pitchFamily="34" charset="0"/>
              </a:rPr>
              <a:t>to reserved rows </a:t>
            </a:r>
          </a:p>
          <a:p>
            <a:pPr algn="ctr"/>
            <a:r>
              <a:rPr lang="en-US" sz="1400" b="1" dirty="0">
                <a:solidFill>
                  <a:schemeClr val="accent2"/>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br>
              <a:rPr lang="en-US" sz="1400" b="1" dirty="0">
                <a:solidFill>
                  <a:schemeClr val="tx1"/>
                </a:solidFill>
                <a:latin typeface="Cambria" panose="02040503050406030204" pitchFamily="18" charset="0"/>
                <a:cs typeface="Arial" panose="020B0604020202020204" pitchFamily="34" charset="0"/>
              </a:rPr>
            </a:b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endParaRPr lang="en-US" sz="1400" b="1" dirty="0">
              <a:solidFill>
                <a:schemeClr val="tx1"/>
              </a:solidFill>
              <a:latin typeface="Cambria" panose="02040503050406030204" pitchFamily="18" charset="0"/>
              <a:cs typeface="Arial" panose="020B0604020202020204" pitchFamily="34" charset="0"/>
            </a:endParaRPr>
          </a:p>
          <a:p>
            <a:pPr algn="ctr"/>
            <a:r>
              <a:rPr lang="en-US" sz="1400" b="1" dirty="0">
                <a:solidFill>
                  <a:schemeClr val="accent5"/>
                </a:solidFill>
                <a:latin typeface="Cambria" panose="02040503050406030204" pitchFamily="18" charset="0"/>
                <a:cs typeface="Arial" panose="020B0604020202020204" pitchFamily="34" charset="0"/>
              </a:rPr>
              <a:t>2. Execute MAJ and</a:t>
            </a:r>
          </a:p>
          <a:p>
            <a:pPr algn="ctr"/>
            <a:r>
              <a:rPr lang="en-US" sz="1400" b="1" dirty="0">
                <a:solidFill>
                  <a:schemeClr val="accent5"/>
                </a:solidFill>
                <a:latin typeface="Cambria" panose="02040503050406030204" pitchFamily="18" charset="0"/>
                <a:cs typeface="Arial" panose="020B0604020202020204" pitchFamily="34" charset="0"/>
              </a:rPr>
              <a:t> copy </a:t>
            </a:r>
            <a:r>
              <a:rPr lang="en-US" sz="1400" b="1" dirty="0" err="1">
                <a:solidFill>
                  <a:schemeClr val="accent5"/>
                </a:solidFill>
                <a:latin typeface="Cambria" panose="02040503050406030204" pitchFamily="18" charset="0"/>
                <a:cs typeface="Arial" panose="020B0604020202020204" pitchFamily="34" charset="0"/>
              </a:rPr>
              <a:t>C</a:t>
            </a:r>
            <a:r>
              <a:rPr lang="en-US" sz="1400" b="1" baseline="-25000" dirty="0" err="1">
                <a:solidFill>
                  <a:schemeClr val="accent5"/>
                </a:solidFill>
                <a:latin typeface="Cambria" panose="02040503050406030204" pitchFamily="18" charset="0"/>
                <a:cs typeface="Arial" panose="020B0604020202020204" pitchFamily="34" charset="0"/>
              </a:rPr>
              <a:t>out</a:t>
            </a:r>
            <a:r>
              <a:rPr lang="en-US" sz="1400" b="1" dirty="0">
                <a:solidFill>
                  <a:schemeClr val="accent5"/>
                </a:solidFill>
                <a:latin typeface="Cambria" panose="02040503050406030204" pitchFamily="18" charset="0"/>
                <a:cs typeface="Arial" panose="020B0604020202020204" pitchFamily="34" charset="0"/>
              </a:rPr>
              <a:t> to destination row</a:t>
            </a:r>
          </a:p>
          <a:p>
            <a:pPr algn="ctr"/>
            <a:r>
              <a:rPr lang="en-US" sz="1400" b="1" dirty="0">
                <a:solidFill>
                  <a:schemeClr val="accent5"/>
                </a:solidFill>
                <a:latin typeface="Cambria" panose="02040503050406030204" pitchFamily="18" charset="0"/>
                <a:cs typeface="Arial" panose="020B0604020202020204" pitchFamily="34" charset="0"/>
              </a:rPr>
              <a:t>(ACT/ACT/PRE)</a:t>
            </a:r>
            <a:br>
              <a:rPr lang="en-US" sz="1400" b="1" dirty="0">
                <a:solidFill>
                  <a:schemeClr val="accent5"/>
                </a:solidFill>
                <a:latin typeface="Cambria" panose="02040503050406030204" pitchFamily="18" charset="0"/>
                <a:cs typeface="Arial" panose="020B0604020202020204" pitchFamily="34" charset="0"/>
              </a:rPr>
            </a:br>
            <a:endParaRPr lang="en-US" sz="1400" b="1" dirty="0">
              <a:solidFill>
                <a:schemeClr val="accent5"/>
              </a:solidFill>
              <a:latin typeface="Cambria" panose="02040503050406030204" pitchFamily="18" charset="0"/>
              <a:cs typeface="Arial" panose="020B0604020202020204" pitchFamily="34" charset="0"/>
            </a:endParaRPr>
          </a:p>
          <a:p>
            <a:pPr algn="ctr"/>
            <a:endParaRPr lang="en-US" sz="1400" dirty="0">
              <a:solidFill>
                <a:schemeClr val="tx1"/>
              </a:solidFill>
              <a:latin typeface="Cambria" panose="02040503050406030204" pitchFamily="18" charset="0"/>
              <a:cs typeface="Arial" panose="020B0604020202020204" pitchFamily="34" charset="0"/>
            </a:endParaRPr>
          </a:p>
        </p:txBody>
      </p:sp>
      <p:sp>
        <p:nvSpPr>
          <p:cNvPr id="47" name="Rectangle 46">
            <a:extLst>
              <a:ext uri="{FF2B5EF4-FFF2-40B4-BE49-F238E27FC236}">
                <a16:creationId xmlns:a16="http://schemas.microsoft.com/office/drawing/2014/main" id="{B0CD5443-3B07-ED40-AD6B-C684975D8548}"/>
              </a:ext>
            </a:extLst>
          </p:cNvPr>
          <p:cNvSpPr/>
          <p:nvPr/>
        </p:nvSpPr>
        <p:spPr>
          <a:xfrm>
            <a:off x="4910278" y="1731901"/>
            <a:ext cx="2197909" cy="400110"/>
          </a:xfrm>
          <a:prstGeom prst="rect">
            <a:avLst/>
          </a:prstGeom>
        </p:spPr>
        <p:txBody>
          <a:bodyPr wrap="none">
            <a:spAutoFit/>
          </a:bodyPr>
          <a:lstStyle/>
          <a:p>
            <a:pPr lvl="0" algn="ctr" defTabSz="914400">
              <a:defRPr/>
            </a:pPr>
            <a:r>
              <a:rPr lang="en-US" sz="2000" b="1" dirty="0">
                <a:solidFill>
                  <a:srgbClr val="C00000"/>
                </a:solidFill>
                <a:latin typeface="Cambria" panose="02040503050406030204" pitchFamily="18" charset="0"/>
              </a:rPr>
              <a:t>Initial µProgram </a:t>
            </a:r>
            <a:endParaRPr lang="en-US" sz="2000" b="1" baseline="30000" dirty="0">
              <a:solidFill>
                <a:srgbClr val="C00000"/>
              </a:solidFill>
              <a:latin typeface="Cambria" panose="02040503050406030204" pitchFamily="18" charset="0"/>
            </a:endParaRPr>
          </a:p>
        </p:txBody>
      </p:sp>
      <p:sp>
        <p:nvSpPr>
          <p:cNvPr id="54" name="Left Brace 53">
            <a:extLst>
              <a:ext uri="{FF2B5EF4-FFF2-40B4-BE49-F238E27FC236}">
                <a16:creationId xmlns:a16="http://schemas.microsoft.com/office/drawing/2014/main" id="{7BCF1B5D-B871-E04F-8423-767A4F0048BA}"/>
              </a:ext>
            </a:extLst>
          </p:cNvPr>
          <p:cNvSpPr/>
          <p:nvPr/>
        </p:nvSpPr>
        <p:spPr>
          <a:xfrm rot="10800000">
            <a:off x="7340589" y="2327628"/>
            <a:ext cx="344735" cy="1648643"/>
          </a:xfrm>
          <a:prstGeom prst="leftBrace">
            <a:avLst>
              <a:gd name="adj1" fmla="val 51364"/>
              <a:gd name="adj2" fmla="val 48489"/>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54">
            <a:extLst>
              <a:ext uri="{FF2B5EF4-FFF2-40B4-BE49-F238E27FC236}">
                <a16:creationId xmlns:a16="http://schemas.microsoft.com/office/drawing/2014/main" id="{996C52AF-39C9-4D41-A0A1-5F6C7234B7DA}"/>
              </a:ext>
            </a:extLst>
          </p:cNvPr>
          <p:cNvSpPr/>
          <p:nvPr/>
        </p:nvSpPr>
        <p:spPr>
          <a:xfrm>
            <a:off x="7635896" y="2988115"/>
            <a:ext cx="1243674" cy="584775"/>
          </a:xfrm>
          <a:prstGeom prst="rect">
            <a:avLst/>
          </a:prstGeom>
        </p:spPr>
        <p:txBody>
          <a:bodyPr wrap="none">
            <a:spAutoFit/>
          </a:bodyPr>
          <a:lstStyle/>
          <a:p>
            <a:pPr lvl="0" algn="ctr" defTabSz="914400">
              <a:defRPr/>
            </a:pPr>
            <a:r>
              <a:rPr lang="en-US" sz="2400" b="1" baseline="30000" dirty="0">
                <a:solidFill>
                  <a:schemeClr val="accent2"/>
                </a:solidFill>
                <a:latin typeface="Cambria" panose="02040503050406030204" pitchFamily="18" charset="0"/>
              </a:rPr>
              <a:t>Coalesce</a:t>
            </a:r>
          </a:p>
          <a:p>
            <a:pPr lvl="0" algn="ctr" defTabSz="914400">
              <a:defRPr/>
            </a:pPr>
            <a:r>
              <a:rPr lang="en-US" sz="2400" b="1" baseline="30000" dirty="0">
                <a:solidFill>
                  <a:schemeClr val="accent2"/>
                </a:solidFill>
                <a:latin typeface="Cambria" panose="02040503050406030204" pitchFamily="18" charset="0"/>
              </a:rPr>
              <a:t> row copies</a:t>
            </a:r>
          </a:p>
        </p:txBody>
      </p:sp>
      <p:sp>
        <p:nvSpPr>
          <p:cNvPr id="71" name="Left Brace 70">
            <a:extLst>
              <a:ext uri="{FF2B5EF4-FFF2-40B4-BE49-F238E27FC236}">
                <a16:creationId xmlns:a16="http://schemas.microsoft.com/office/drawing/2014/main" id="{131115E7-1C03-DF40-8922-07B2AAB13CA2}"/>
              </a:ext>
            </a:extLst>
          </p:cNvPr>
          <p:cNvSpPr/>
          <p:nvPr/>
        </p:nvSpPr>
        <p:spPr>
          <a:xfrm rot="10800000">
            <a:off x="7340010" y="4161079"/>
            <a:ext cx="344735" cy="1184066"/>
          </a:xfrm>
          <a:prstGeom prst="leftBrace">
            <a:avLst>
              <a:gd name="adj1" fmla="val 51364"/>
              <a:gd name="adj2" fmla="val 48489"/>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Rectangle 73">
            <a:extLst>
              <a:ext uri="{FF2B5EF4-FFF2-40B4-BE49-F238E27FC236}">
                <a16:creationId xmlns:a16="http://schemas.microsoft.com/office/drawing/2014/main" id="{65FCF1E6-DDFE-7545-97FA-09FE336D14B4}"/>
              </a:ext>
            </a:extLst>
          </p:cNvPr>
          <p:cNvSpPr/>
          <p:nvPr/>
        </p:nvSpPr>
        <p:spPr>
          <a:xfrm>
            <a:off x="7563575" y="4617310"/>
            <a:ext cx="1503232" cy="543739"/>
          </a:xfrm>
          <a:prstGeom prst="rect">
            <a:avLst/>
          </a:prstGeom>
        </p:spPr>
        <p:txBody>
          <a:bodyPr wrap="square">
            <a:spAutoFit/>
          </a:bodyPr>
          <a:lstStyle/>
          <a:p>
            <a:pPr lvl="0" algn="ctr" defTabSz="914400">
              <a:defRPr/>
            </a:pPr>
            <a:r>
              <a:rPr lang="en-US" sz="2200" b="1" baseline="30000" dirty="0">
                <a:solidFill>
                  <a:schemeClr val="accent5"/>
                </a:solidFill>
                <a:latin typeface="Cambria" panose="02040503050406030204" pitchFamily="18" charset="0"/>
              </a:rPr>
              <a:t>Merge</a:t>
            </a:r>
          </a:p>
          <a:p>
            <a:pPr lvl="0" algn="ctr" defTabSz="914400">
              <a:defRPr/>
            </a:pPr>
            <a:r>
              <a:rPr lang="en-US" sz="2200" b="1" baseline="30000" dirty="0">
                <a:solidFill>
                  <a:schemeClr val="accent5"/>
                </a:solidFill>
                <a:latin typeface="Cambria" panose="02040503050406030204" pitchFamily="18" charset="0"/>
              </a:rPr>
              <a:t>MAJ + row copy</a:t>
            </a:r>
          </a:p>
        </p:txBody>
      </p:sp>
      <p:sp>
        <p:nvSpPr>
          <p:cNvPr id="49" name="Rectangle 48">
            <a:extLst>
              <a:ext uri="{FF2B5EF4-FFF2-40B4-BE49-F238E27FC236}">
                <a16:creationId xmlns:a16="http://schemas.microsoft.com/office/drawing/2014/main" id="{F7729618-4654-9D43-A56B-558141C4B76B}"/>
              </a:ext>
            </a:extLst>
          </p:cNvPr>
          <p:cNvSpPr/>
          <p:nvPr/>
        </p:nvSpPr>
        <p:spPr>
          <a:xfrm>
            <a:off x="4651204" y="1703817"/>
            <a:ext cx="2709268" cy="400110"/>
          </a:xfrm>
          <a:prstGeom prst="rect">
            <a:avLst/>
          </a:prstGeom>
          <a:solidFill>
            <a:schemeClr val="bg1"/>
          </a:solidFill>
        </p:spPr>
        <p:txBody>
          <a:bodyPr wrap="none">
            <a:spAutoFit/>
          </a:bodyPr>
          <a:lstStyle/>
          <a:p>
            <a:pPr lvl="0" algn="ctr" defTabSz="914400">
              <a:defRPr/>
            </a:pPr>
            <a:r>
              <a:rPr lang="en-US" sz="2000" b="1" dirty="0">
                <a:solidFill>
                  <a:schemeClr val="accent1">
                    <a:lumMod val="75000"/>
                  </a:schemeClr>
                </a:solidFill>
                <a:latin typeface="Cambria" panose="02040503050406030204" pitchFamily="18" charset="0"/>
              </a:rPr>
              <a:t>Optimized µProgram </a:t>
            </a:r>
            <a:endParaRPr lang="en-US" sz="2000" b="1" baseline="30000" dirty="0">
              <a:solidFill>
                <a:schemeClr val="accent1">
                  <a:lumMod val="75000"/>
                </a:schemeClr>
              </a:solidFill>
              <a:latin typeface="Cambria" panose="02040503050406030204" pitchFamily="18" charset="0"/>
            </a:endParaRPr>
          </a:p>
        </p:txBody>
      </p:sp>
      <p:grpSp>
        <p:nvGrpSpPr>
          <p:cNvPr id="79" name="Group 78">
            <a:extLst>
              <a:ext uri="{FF2B5EF4-FFF2-40B4-BE49-F238E27FC236}">
                <a16:creationId xmlns:a16="http://schemas.microsoft.com/office/drawing/2014/main" id="{66CAE517-2CB4-4943-9BCF-62D449C7D3BE}"/>
              </a:ext>
            </a:extLst>
          </p:cNvPr>
          <p:cNvGrpSpPr/>
          <p:nvPr/>
        </p:nvGrpSpPr>
        <p:grpSpPr>
          <a:xfrm>
            <a:off x="4306893" y="5498314"/>
            <a:ext cx="1430200" cy="1028294"/>
            <a:chOff x="4721028" y="5528141"/>
            <a:chExt cx="1430200" cy="1028294"/>
          </a:xfrm>
        </p:grpSpPr>
        <p:sp>
          <p:nvSpPr>
            <p:cNvPr id="80" name="Right Arrow 79">
              <a:extLst>
                <a:ext uri="{FF2B5EF4-FFF2-40B4-BE49-F238E27FC236}">
                  <a16:creationId xmlns:a16="http://schemas.microsoft.com/office/drawing/2014/main" id="{D53C4FD5-EDF5-594C-8A2C-57DD246C0C1F}"/>
                </a:ext>
              </a:extLst>
            </p:cNvPr>
            <p:cNvSpPr/>
            <p:nvPr/>
          </p:nvSpPr>
          <p:spPr>
            <a:xfrm rot="16200000">
              <a:off x="5122037" y="5528897"/>
              <a:ext cx="628183" cy="62667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81" name="Rectangle 80">
              <a:extLst>
                <a:ext uri="{FF2B5EF4-FFF2-40B4-BE49-F238E27FC236}">
                  <a16:creationId xmlns:a16="http://schemas.microsoft.com/office/drawing/2014/main" id="{9895B857-07DF-074D-A419-B7ADC1F3DED1}"/>
                </a:ext>
              </a:extLst>
            </p:cNvPr>
            <p:cNvSpPr/>
            <p:nvPr/>
          </p:nvSpPr>
          <p:spPr>
            <a:xfrm>
              <a:off x="4721028" y="6156325"/>
              <a:ext cx="1430200" cy="400110"/>
            </a:xfrm>
            <a:prstGeom prst="rect">
              <a:avLst/>
            </a:prstGeom>
          </p:spPr>
          <p:txBody>
            <a:bodyPr wrap="none">
              <a:spAutoFit/>
            </a:bodyPr>
            <a:lstStyle/>
            <a:p>
              <a:pPr lvl="0" algn="ctr" defTabSz="914400">
                <a:defRPr/>
              </a:pPr>
              <a:r>
                <a:rPr lang="en-US" sz="2000" dirty="0">
                  <a:solidFill>
                    <a:srgbClr val="C00000"/>
                  </a:solidFill>
                  <a:latin typeface="Cambria" panose="02040503050406030204" pitchFamily="18" charset="0"/>
                </a:rPr>
                <a:t>2. Optimize</a:t>
              </a:r>
              <a:endParaRPr lang="en-US" sz="2000" baseline="30000" dirty="0">
                <a:solidFill>
                  <a:srgbClr val="C00000"/>
                </a:solidFill>
                <a:latin typeface="Cambria" panose="02040503050406030204" pitchFamily="18" charset="0"/>
              </a:endParaRPr>
            </a:p>
          </p:txBody>
        </p:sp>
      </p:grpSp>
      <p:sp>
        <p:nvSpPr>
          <p:cNvPr id="83" name="Right Arrow 82">
            <a:extLst>
              <a:ext uri="{FF2B5EF4-FFF2-40B4-BE49-F238E27FC236}">
                <a16:creationId xmlns:a16="http://schemas.microsoft.com/office/drawing/2014/main" id="{32F6F09A-A749-A04C-BB10-22825D5EF7D1}"/>
              </a:ext>
            </a:extLst>
          </p:cNvPr>
          <p:cNvSpPr/>
          <p:nvPr/>
        </p:nvSpPr>
        <p:spPr>
          <a:xfrm>
            <a:off x="3527676" y="3345806"/>
            <a:ext cx="1065470" cy="626671"/>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latin typeface="Cambria" panose="02040503050406030204" pitchFamily="18" charset="0"/>
            </a:endParaRPr>
          </a:p>
        </p:txBody>
      </p:sp>
      <p:sp>
        <p:nvSpPr>
          <p:cNvPr id="48" name="Slide Number Placeholder 3">
            <a:extLst>
              <a:ext uri="{FF2B5EF4-FFF2-40B4-BE49-F238E27FC236}">
                <a16:creationId xmlns:a16="http://schemas.microsoft.com/office/drawing/2014/main" id="{B69069EF-2307-CC47-9D04-67CB2D1CE1C1}"/>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55</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2712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5"/>
                                        </p:tgtEl>
                                      </p:cBhvr>
                                    </p:animEffect>
                                    <p:set>
                                      <p:cBhvr>
                                        <p:cTn id="7" dur="1" fill="hold">
                                          <p:stCondLst>
                                            <p:cond delay="499"/>
                                          </p:stCondLst>
                                        </p:cTn>
                                        <p:tgtEl>
                                          <p:spTgt spid="7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39" grpId="0" animBg="1"/>
      <p:bldP spid="4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F727-FB78-A94F-A680-F573CCE3866A}"/>
              </a:ext>
            </a:extLst>
          </p:cNvPr>
          <p:cNvSpPr>
            <a:spLocks noGrp="1"/>
          </p:cNvSpPr>
          <p:nvPr>
            <p:ph type="title"/>
          </p:nvPr>
        </p:nvSpPr>
        <p:spPr/>
        <p:txBody>
          <a:bodyPr/>
          <a:lstStyle/>
          <a:p>
            <a:r>
              <a:rPr lang="en-US" dirty="0"/>
              <a:t>Task 2: Generate N-bit Computation</a:t>
            </a:r>
            <a:endParaRPr lang="en-US" dirty="0">
              <a:latin typeface="Cambria" panose="02040503050406030204" pitchFamily="18" charset="0"/>
            </a:endParaRPr>
          </a:p>
        </p:txBody>
      </p:sp>
      <p:sp>
        <p:nvSpPr>
          <p:cNvPr id="5" name="Rounded Rectangle 4">
            <a:extLst>
              <a:ext uri="{FF2B5EF4-FFF2-40B4-BE49-F238E27FC236}">
                <a16:creationId xmlns:a16="http://schemas.microsoft.com/office/drawing/2014/main" id="{67A40108-EA13-AD4C-837E-188931DE3B17}"/>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BFE540BD-986C-9646-BC82-A6D242BC5644}"/>
              </a:ext>
            </a:extLst>
          </p:cNvPr>
          <p:cNvGrpSpPr/>
          <p:nvPr/>
        </p:nvGrpSpPr>
        <p:grpSpPr>
          <a:xfrm>
            <a:off x="2378844" y="3534630"/>
            <a:ext cx="419149" cy="76520"/>
            <a:chOff x="4793112" y="4167661"/>
            <a:chExt cx="360464" cy="69048"/>
          </a:xfrm>
        </p:grpSpPr>
        <p:cxnSp>
          <p:nvCxnSpPr>
            <p:cNvPr id="7" name="Straight Connector 6">
              <a:extLst>
                <a:ext uri="{FF2B5EF4-FFF2-40B4-BE49-F238E27FC236}">
                  <a16:creationId xmlns:a16="http://schemas.microsoft.com/office/drawing/2014/main" id="{733B6CCF-D640-2A4A-93FB-89AC2ADD3D45}"/>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lowchart: Connector 11">
              <a:extLst>
                <a:ext uri="{FF2B5EF4-FFF2-40B4-BE49-F238E27FC236}">
                  <a16:creationId xmlns:a16="http://schemas.microsoft.com/office/drawing/2014/main" id="{2566DE22-4191-D94B-A86C-652C6B035F80}"/>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9" name="Straight Connector 8">
            <a:extLst>
              <a:ext uri="{FF2B5EF4-FFF2-40B4-BE49-F238E27FC236}">
                <a16:creationId xmlns:a16="http://schemas.microsoft.com/office/drawing/2014/main" id="{4FD6BBDA-F5CF-EC4E-A0CD-6DC956080A12}"/>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10" name="Flowchart: Connector 8">
            <a:extLst>
              <a:ext uri="{FF2B5EF4-FFF2-40B4-BE49-F238E27FC236}">
                <a16:creationId xmlns:a16="http://schemas.microsoft.com/office/drawing/2014/main" id="{B00FC028-8F03-C346-9446-03946C803C9C}"/>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1" name="Rectangle 10">
            <a:extLst>
              <a:ext uri="{FF2B5EF4-FFF2-40B4-BE49-F238E27FC236}">
                <a16:creationId xmlns:a16="http://schemas.microsoft.com/office/drawing/2014/main" id="{1AE69246-CC57-B547-AE31-B670EC455690}"/>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12" name="Straight Connector 11">
            <a:extLst>
              <a:ext uri="{FF2B5EF4-FFF2-40B4-BE49-F238E27FC236}">
                <a16:creationId xmlns:a16="http://schemas.microsoft.com/office/drawing/2014/main" id="{13947FFF-3F49-3A42-81D7-4C9369148066}"/>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13" name="Flowchart: Connector 9">
            <a:extLst>
              <a:ext uri="{FF2B5EF4-FFF2-40B4-BE49-F238E27FC236}">
                <a16:creationId xmlns:a16="http://schemas.microsoft.com/office/drawing/2014/main" id="{DB08970F-6860-994E-BF47-D87FB822981E}"/>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4" name="Rectangle 13">
            <a:extLst>
              <a:ext uri="{FF2B5EF4-FFF2-40B4-BE49-F238E27FC236}">
                <a16:creationId xmlns:a16="http://schemas.microsoft.com/office/drawing/2014/main" id="{5D48CF24-006D-3B4F-926C-E3F7392CE060}"/>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15" name="Rectangle 14">
            <a:extLst>
              <a:ext uri="{FF2B5EF4-FFF2-40B4-BE49-F238E27FC236}">
                <a16:creationId xmlns:a16="http://schemas.microsoft.com/office/drawing/2014/main" id="{CB5D20AA-B1D8-6747-9EE2-2B81FF644F7F}"/>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16" name="Flowchart: Connector 9">
            <a:extLst>
              <a:ext uri="{FF2B5EF4-FFF2-40B4-BE49-F238E27FC236}">
                <a16:creationId xmlns:a16="http://schemas.microsoft.com/office/drawing/2014/main" id="{33DA884E-5AE6-F34E-8399-A3ACDC2FBB8A}"/>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4570718D-CB31-B045-9D38-A51231DEE167}"/>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18" name="Straight Connector 17">
            <a:extLst>
              <a:ext uri="{FF2B5EF4-FFF2-40B4-BE49-F238E27FC236}">
                <a16:creationId xmlns:a16="http://schemas.microsoft.com/office/drawing/2014/main" id="{892B8EDA-DBB9-D148-85D1-D088D1AB2E98}"/>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19" name="Oval 18">
            <a:extLst>
              <a:ext uri="{FF2B5EF4-FFF2-40B4-BE49-F238E27FC236}">
                <a16:creationId xmlns:a16="http://schemas.microsoft.com/office/drawing/2014/main" id="{DD8837DE-28E4-7642-BDE2-A81215202337}"/>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56" name="Rounded Rectangle 55">
            <a:extLst>
              <a:ext uri="{FF2B5EF4-FFF2-40B4-BE49-F238E27FC236}">
                <a16:creationId xmlns:a16="http://schemas.microsoft.com/office/drawing/2014/main" id="{90A5B6D0-CCEE-304D-8A37-F89C7692C720}"/>
              </a:ext>
            </a:extLst>
          </p:cNvPr>
          <p:cNvSpPr/>
          <p:nvPr/>
        </p:nvSpPr>
        <p:spPr>
          <a:xfrm>
            <a:off x="1016857" y="2898130"/>
            <a:ext cx="2359253" cy="1353570"/>
          </a:xfrm>
          <a:prstGeom prst="roundRect">
            <a:avLst/>
          </a:prstGeom>
          <a:solidFill>
            <a:schemeClr val="accent6">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en-US" sz="1400" b="1" dirty="0">
              <a:solidFill>
                <a:schemeClr val="tx1"/>
              </a:solidFill>
              <a:latin typeface="Cambria" panose="02040503050406030204" pitchFamily="18" charset="0"/>
              <a:cs typeface="Arial" panose="020B0604020202020204" pitchFamily="34" charset="0"/>
            </a:endParaRPr>
          </a:p>
        </p:txBody>
      </p:sp>
      <p:grpSp>
        <p:nvGrpSpPr>
          <p:cNvPr id="57" name="Group 56">
            <a:extLst>
              <a:ext uri="{FF2B5EF4-FFF2-40B4-BE49-F238E27FC236}">
                <a16:creationId xmlns:a16="http://schemas.microsoft.com/office/drawing/2014/main" id="{F6879E07-F494-2C47-8582-8BABE0DC9234}"/>
              </a:ext>
            </a:extLst>
          </p:cNvPr>
          <p:cNvGrpSpPr/>
          <p:nvPr/>
        </p:nvGrpSpPr>
        <p:grpSpPr>
          <a:xfrm>
            <a:off x="2378844" y="3534630"/>
            <a:ext cx="419149" cy="76520"/>
            <a:chOff x="4793112" y="4167661"/>
            <a:chExt cx="360464" cy="69048"/>
          </a:xfrm>
        </p:grpSpPr>
        <p:cxnSp>
          <p:nvCxnSpPr>
            <p:cNvPr id="58" name="Straight Connector 57">
              <a:extLst>
                <a:ext uri="{FF2B5EF4-FFF2-40B4-BE49-F238E27FC236}">
                  <a16:creationId xmlns:a16="http://schemas.microsoft.com/office/drawing/2014/main" id="{45F6D31E-FBF9-254E-8066-4EB79C809076}"/>
                </a:ext>
              </a:extLst>
            </p:cNvPr>
            <p:cNvCxnSpPr/>
            <p:nvPr/>
          </p:nvCxnSpPr>
          <p:spPr>
            <a:xfrm flipH="1">
              <a:off x="4793112" y="4202185"/>
              <a:ext cx="345242"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lowchart: Connector 11">
              <a:extLst>
                <a:ext uri="{FF2B5EF4-FFF2-40B4-BE49-F238E27FC236}">
                  <a16:creationId xmlns:a16="http://schemas.microsoft.com/office/drawing/2014/main" id="{827A7D41-5B8B-8046-BA44-2A5622B60214}"/>
                </a:ext>
              </a:extLst>
            </p:cNvPr>
            <p:cNvSpPr/>
            <p:nvPr/>
          </p:nvSpPr>
          <p:spPr>
            <a:xfrm>
              <a:off x="5084528" y="4167661"/>
              <a:ext cx="69048" cy="69048"/>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grpSp>
      <p:cxnSp>
        <p:nvCxnSpPr>
          <p:cNvPr id="60" name="Straight Connector 59">
            <a:extLst>
              <a:ext uri="{FF2B5EF4-FFF2-40B4-BE49-F238E27FC236}">
                <a16:creationId xmlns:a16="http://schemas.microsoft.com/office/drawing/2014/main" id="{3526D6AE-0FAE-AF4C-86D9-E6F70F84F583}"/>
              </a:ext>
            </a:extLst>
          </p:cNvPr>
          <p:cNvCxnSpPr/>
          <p:nvPr/>
        </p:nvCxnSpPr>
        <p:spPr>
          <a:xfrm flipH="1">
            <a:off x="1431781" y="3278001"/>
            <a:ext cx="401450" cy="0"/>
          </a:xfrm>
          <a:prstGeom prst="line">
            <a:avLst/>
          </a:prstGeom>
          <a:solidFill>
            <a:schemeClr val="tx1"/>
          </a:solidFill>
          <a:ln w="25400" cap="flat" cmpd="sng" algn="ctr">
            <a:solidFill>
              <a:schemeClr val="tx1"/>
            </a:solidFill>
            <a:prstDash val="solid"/>
          </a:ln>
          <a:effectLst/>
        </p:spPr>
      </p:cxnSp>
      <p:sp>
        <p:nvSpPr>
          <p:cNvPr id="61" name="Flowchart: Connector 8">
            <a:extLst>
              <a:ext uri="{FF2B5EF4-FFF2-40B4-BE49-F238E27FC236}">
                <a16:creationId xmlns:a16="http://schemas.microsoft.com/office/drawing/2014/main" id="{6931EFB0-6B5F-2B40-8B1C-CBD772ABC488}"/>
              </a:ext>
            </a:extLst>
          </p:cNvPr>
          <p:cNvSpPr/>
          <p:nvPr/>
        </p:nvSpPr>
        <p:spPr>
          <a:xfrm>
            <a:off x="1379481" y="3233620"/>
            <a:ext cx="80290"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2" name="Rectangle 61">
            <a:extLst>
              <a:ext uri="{FF2B5EF4-FFF2-40B4-BE49-F238E27FC236}">
                <a16:creationId xmlns:a16="http://schemas.microsoft.com/office/drawing/2014/main" id="{BF0E3D3C-17FF-E249-A742-9D0ED7249E8A}"/>
              </a:ext>
            </a:extLst>
          </p:cNvPr>
          <p:cNvSpPr/>
          <p:nvPr/>
        </p:nvSpPr>
        <p:spPr>
          <a:xfrm>
            <a:off x="1060206" y="3151950"/>
            <a:ext cx="31771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A</a:t>
            </a:r>
          </a:p>
        </p:txBody>
      </p:sp>
      <p:cxnSp>
        <p:nvCxnSpPr>
          <p:cNvPr id="63" name="Straight Connector 62">
            <a:extLst>
              <a:ext uri="{FF2B5EF4-FFF2-40B4-BE49-F238E27FC236}">
                <a16:creationId xmlns:a16="http://schemas.microsoft.com/office/drawing/2014/main" id="{75BC924E-D3B1-1D4D-B40D-90CF4560F4C2}"/>
              </a:ext>
            </a:extLst>
          </p:cNvPr>
          <p:cNvCxnSpPr/>
          <p:nvPr/>
        </p:nvCxnSpPr>
        <p:spPr>
          <a:xfrm flipH="1">
            <a:off x="1419628" y="3574915"/>
            <a:ext cx="401450" cy="0"/>
          </a:xfrm>
          <a:prstGeom prst="line">
            <a:avLst/>
          </a:prstGeom>
          <a:solidFill>
            <a:schemeClr val="tx1"/>
          </a:solidFill>
          <a:ln w="25400" cap="flat" cmpd="sng" algn="ctr">
            <a:solidFill>
              <a:schemeClr val="tx1"/>
            </a:solidFill>
            <a:prstDash val="solid"/>
          </a:ln>
          <a:effectLst/>
        </p:spPr>
      </p:cxnSp>
      <p:sp>
        <p:nvSpPr>
          <p:cNvPr id="64" name="Flowchart: Connector 9">
            <a:extLst>
              <a:ext uri="{FF2B5EF4-FFF2-40B4-BE49-F238E27FC236}">
                <a16:creationId xmlns:a16="http://schemas.microsoft.com/office/drawing/2014/main" id="{D693B917-BCCF-9A4F-86C8-B0BC72D417F0}"/>
              </a:ext>
            </a:extLst>
          </p:cNvPr>
          <p:cNvSpPr/>
          <p:nvPr/>
        </p:nvSpPr>
        <p:spPr>
          <a:xfrm>
            <a:off x="1388123" y="3534630"/>
            <a:ext cx="80291"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5" name="Rectangle 64">
            <a:extLst>
              <a:ext uri="{FF2B5EF4-FFF2-40B4-BE49-F238E27FC236}">
                <a16:creationId xmlns:a16="http://schemas.microsoft.com/office/drawing/2014/main" id="{0634ABAC-7461-2E4E-999C-634B0C225015}"/>
              </a:ext>
            </a:extLst>
          </p:cNvPr>
          <p:cNvSpPr/>
          <p:nvPr/>
        </p:nvSpPr>
        <p:spPr>
          <a:xfrm>
            <a:off x="1048315" y="3458376"/>
            <a:ext cx="3177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B</a:t>
            </a:r>
          </a:p>
        </p:txBody>
      </p:sp>
      <p:sp>
        <p:nvSpPr>
          <p:cNvPr id="66" name="Rectangle 65">
            <a:extLst>
              <a:ext uri="{FF2B5EF4-FFF2-40B4-BE49-F238E27FC236}">
                <a16:creationId xmlns:a16="http://schemas.microsoft.com/office/drawing/2014/main" id="{A83ACDEB-0899-264E-8CB2-83E7A89BF4C6}"/>
              </a:ext>
            </a:extLst>
          </p:cNvPr>
          <p:cNvSpPr/>
          <p:nvPr/>
        </p:nvSpPr>
        <p:spPr>
          <a:xfrm>
            <a:off x="2803925" y="3450043"/>
            <a:ext cx="5102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err="1">
                <a:ln>
                  <a:noFill/>
                </a:ln>
                <a:solidFill>
                  <a:prstClr val="black"/>
                </a:solidFill>
                <a:effectLst/>
                <a:uLnTx/>
                <a:uFillTx/>
                <a:latin typeface="Cambria" panose="02040503050406030204" pitchFamily="18" charset="0"/>
              </a:rPr>
              <a:t>out</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sp>
        <p:nvSpPr>
          <p:cNvPr id="67" name="Flowchart: Connector 9">
            <a:extLst>
              <a:ext uri="{FF2B5EF4-FFF2-40B4-BE49-F238E27FC236}">
                <a16:creationId xmlns:a16="http://schemas.microsoft.com/office/drawing/2014/main" id="{6D65150E-B2E7-8C4B-A99C-0AF575A30181}"/>
              </a:ext>
            </a:extLst>
          </p:cNvPr>
          <p:cNvSpPr/>
          <p:nvPr/>
        </p:nvSpPr>
        <p:spPr>
          <a:xfrm>
            <a:off x="1378594" y="3825573"/>
            <a:ext cx="80289" cy="76520"/>
          </a:xfrm>
          <a:prstGeom prst="flowChartConnector">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68" name="Rectangle 67">
            <a:extLst>
              <a:ext uri="{FF2B5EF4-FFF2-40B4-BE49-F238E27FC236}">
                <a16:creationId xmlns:a16="http://schemas.microsoft.com/office/drawing/2014/main" id="{32985115-748B-0F49-8441-D0FA97438D5F}"/>
              </a:ext>
            </a:extLst>
          </p:cNvPr>
          <p:cNvSpPr/>
          <p:nvPr/>
        </p:nvSpPr>
        <p:spPr>
          <a:xfrm>
            <a:off x="1078056" y="3764185"/>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C</a:t>
            </a:r>
            <a:r>
              <a:rPr kumimoji="0" lang="en-US" sz="1600" b="1" i="0" u="none" strike="noStrike" kern="1200" cap="none" spc="0" normalizeH="0" baseline="-25000" noProof="0" dirty="0">
                <a:ln>
                  <a:noFill/>
                </a:ln>
                <a:solidFill>
                  <a:prstClr val="black"/>
                </a:solidFill>
                <a:effectLst/>
                <a:uLnTx/>
                <a:uFillTx/>
                <a:latin typeface="Cambria" panose="02040503050406030204" pitchFamily="18" charset="0"/>
              </a:rPr>
              <a:t>in</a:t>
            </a:r>
            <a:endParaRPr kumimoji="0" lang="en-US" sz="1600" b="0" i="0" u="none" strike="noStrike" kern="1200" cap="none" spc="0" normalizeH="0" baseline="-25000" noProof="0" dirty="0">
              <a:ln>
                <a:noFill/>
              </a:ln>
              <a:solidFill>
                <a:prstClr val="black"/>
              </a:solidFill>
              <a:effectLst/>
              <a:uLnTx/>
              <a:uFillTx/>
              <a:latin typeface="Cambria" panose="02040503050406030204" pitchFamily="18" charset="0"/>
            </a:endParaRPr>
          </a:p>
        </p:txBody>
      </p:sp>
      <p:cxnSp>
        <p:nvCxnSpPr>
          <p:cNvPr id="69" name="Straight Connector 68">
            <a:extLst>
              <a:ext uri="{FF2B5EF4-FFF2-40B4-BE49-F238E27FC236}">
                <a16:creationId xmlns:a16="http://schemas.microsoft.com/office/drawing/2014/main" id="{97DD21F9-5AB3-214D-B66E-D5DB13B29905}"/>
              </a:ext>
            </a:extLst>
          </p:cNvPr>
          <p:cNvCxnSpPr/>
          <p:nvPr/>
        </p:nvCxnSpPr>
        <p:spPr>
          <a:xfrm flipH="1">
            <a:off x="1431781" y="3873899"/>
            <a:ext cx="401450" cy="0"/>
          </a:xfrm>
          <a:prstGeom prst="line">
            <a:avLst/>
          </a:prstGeom>
          <a:solidFill>
            <a:schemeClr val="tx1"/>
          </a:solidFill>
          <a:ln w="25400" cap="flat" cmpd="sng" algn="ctr">
            <a:solidFill>
              <a:schemeClr val="tx1"/>
            </a:solidFill>
            <a:prstDash val="solid"/>
          </a:ln>
          <a:effectLst/>
        </p:spPr>
      </p:cxnSp>
      <p:sp>
        <p:nvSpPr>
          <p:cNvPr id="70" name="Oval 69">
            <a:extLst>
              <a:ext uri="{FF2B5EF4-FFF2-40B4-BE49-F238E27FC236}">
                <a16:creationId xmlns:a16="http://schemas.microsoft.com/office/drawing/2014/main" id="{934DFD4E-A0EB-9D40-8797-45DC950C8E0B}"/>
              </a:ext>
            </a:extLst>
          </p:cNvPr>
          <p:cNvSpPr/>
          <p:nvPr/>
        </p:nvSpPr>
        <p:spPr>
          <a:xfrm>
            <a:off x="1613395" y="3116536"/>
            <a:ext cx="900887" cy="858593"/>
          </a:xfrm>
          <a:prstGeom prst="ellipse">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rPr>
              <a:t>MAJ</a:t>
            </a:r>
          </a:p>
        </p:txBody>
      </p:sp>
      <p:sp>
        <p:nvSpPr>
          <p:cNvPr id="72" name="Rectangle 71">
            <a:extLst>
              <a:ext uri="{FF2B5EF4-FFF2-40B4-BE49-F238E27FC236}">
                <a16:creationId xmlns:a16="http://schemas.microsoft.com/office/drawing/2014/main" id="{2C0BBDF7-2D1F-754F-80D1-5D6DBEF15267}"/>
              </a:ext>
            </a:extLst>
          </p:cNvPr>
          <p:cNvSpPr/>
          <p:nvPr/>
        </p:nvSpPr>
        <p:spPr>
          <a:xfrm>
            <a:off x="3337318" y="4045226"/>
            <a:ext cx="1421992" cy="707886"/>
          </a:xfrm>
          <a:prstGeom prst="rect">
            <a:avLst/>
          </a:prstGeom>
        </p:spPr>
        <p:txBody>
          <a:bodyPr wrap="none">
            <a:spAutoFit/>
          </a:bodyPr>
          <a:lstStyle/>
          <a:p>
            <a:pPr lvl="0" algn="ctr" defTabSz="914400">
              <a:defRPr/>
            </a:pPr>
            <a:r>
              <a:rPr lang="en-US" sz="2000" dirty="0">
                <a:solidFill>
                  <a:schemeClr val="bg1">
                    <a:lumMod val="75000"/>
                  </a:schemeClr>
                </a:solidFill>
                <a:latin typeface="Cambria" panose="02040503050406030204" pitchFamily="18" charset="0"/>
              </a:rPr>
              <a:t>1. Generate</a:t>
            </a:r>
          </a:p>
          <a:p>
            <a:pPr lvl="0" algn="ctr" defTabSz="914400">
              <a:defRPr/>
            </a:pPr>
            <a:r>
              <a:rPr lang="en-US" sz="2000" dirty="0">
                <a:solidFill>
                  <a:schemeClr val="bg1">
                    <a:lumMod val="75000"/>
                  </a:schemeClr>
                </a:solidFill>
                <a:latin typeface="Cambria" panose="02040503050406030204" pitchFamily="18" charset="0"/>
              </a:rPr>
              <a:t>µProgram </a:t>
            </a:r>
            <a:endParaRPr lang="en-US" sz="2000" baseline="30000" dirty="0">
              <a:solidFill>
                <a:schemeClr val="bg1">
                  <a:lumMod val="75000"/>
                </a:schemeClr>
              </a:solidFill>
              <a:latin typeface="Cambria" panose="02040503050406030204" pitchFamily="18" charset="0"/>
            </a:endParaRPr>
          </a:p>
        </p:txBody>
      </p:sp>
      <p:sp>
        <p:nvSpPr>
          <p:cNvPr id="44" name="Rectangle 43">
            <a:extLst>
              <a:ext uri="{FF2B5EF4-FFF2-40B4-BE49-F238E27FC236}">
                <a16:creationId xmlns:a16="http://schemas.microsoft.com/office/drawing/2014/main" id="{C6C574C2-9BC4-2843-B406-62194659E820}"/>
              </a:ext>
            </a:extLst>
          </p:cNvPr>
          <p:cNvSpPr/>
          <p:nvPr/>
        </p:nvSpPr>
        <p:spPr>
          <a:xfrm>
            <a:off x="6037033" y="6150114"/>
            <a:ext cx="2092048" cy="707886"/>
          </a:xfrm>
          <a:prstGeom prst="rect">
            <a:avLst/>
          </a:prstGeom>
        </p:spPr>
        <p:txBody>
          <a:bodyPr wrap="none">
            <a:spAutoFit/>
          </a:bodyPr>
          <a:lstStyle/>
          <a:p>
            <a:pPr lvl="0" algn="ctr" defTabSz="914400">
              <a:defRPr/>
            </a:pPr>
            <a:r>
              <a:rPr lang="en-US" sz="2000" dirty="0">
                <a:solidFill>
                  <a:srgbClr val="C00000"/>
                </a:solidFill>
                <a:latin typeface="Cambria" panose="02040503050406030204" pitchFamily="18" charset="0"/>
              </a:rPr>
              <a:t>3. Generate N-bit </a:t>
            </a:r>
          </a:p>
          <a:p>
            <a:pPr lvl="0" algn="ctr" defTabSz="914400">
              <a:defRPr/>
            </a:pPr>
            <a:r>
              <a:rPr lang="en-US" sz="2000" dirty="0">
                <a:solidFill>
                  <a:srgbClr val="C00000"/>
                </a:solidFill>
                <a:latin typeface="Cambria" panose="02040503050406030204" pitchFamily="18" charset="0"/>
              </a:rPr>
              <a:t>computation</a:t>
            </a:r>
            <a:endParaRPr lang="en-US" sz="2000" baseline="30000" dirty="0">
              <a:solidFill>
                <a:srgbClr val="C00000"/>
              </a:solidFill>
              <a:latin typeface="Cambria" panose="02040503050406030204" pitchFamily="18" charset="0"/>
            </a:endParaRPr>
          </a:p>
        </p:txBody>
      </p:sp>
      <p:sp>
        <p:nvSpPr>
          <p:cNvPr id="48" name="Rounded Rectangle 47">
            <a:extLst>
              <a:ext uri="{FF2B5EF4-FFF2-40B4-BE49-F238E27FC236}">
                <a16:creationId xmlns:a16="http://schemas.microsoft.com/office/drawing/2014/main" id="{E0ACCB3C-63AD-A942-804D-8C9100E60590}"/>
              </a:ext>
            </a:extLst>
          </p:cNvPr>
          <p:cNvSpPr/>
          <p:nvPr/>
        </p:nvSpPr>
        <p:spPr>
          <a:xfrm>
            <a:off x="4727304" y="2181598"/>
            <a:ext cx="2563857" cy="3287948"/>
          </a:xfrm>
          <a:prstGeom prst="roundRect">
            <a:avLst/>
          </a:prstGeom>
          <a:solidFill>
            <a:schemeClr val="accent4">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b="1" dirty="0">
                <a:solidFill>
                  <a:srgbClr val="FF0000"/>
                </a:solidFill>
                <a:latin typeface="Cambria" panose="02040503050406030204" pitchFamily="18" charset="0"/>
                <a:cs typeface="Arial" panose="020B0604020202020204" pitchFamily="34" charset="0"/>
              </a:rPr>
              <a:t>Repeat N times:</a:t>
            </a:r>
          </a:p>
          <a:p>
            <a:pPr algn="ctr"/>
            <a:endParaRPr lang="en-US" sz="1400" dirty="0">
              <a:solidFill>
                <a:schemeClr val="tx1"/>
              </a:solidFill>
              <a:latin typeface="Cambria" panose="02040503050406030204" pitchFamily="18" charset="0"/>
              <a:cs typeface="Arial" panose="020B0604020202020204" pitchFamily="34" charset="0"/>
            </a:endParaRPr>
          </a:p>
          <a:p>
            <a:pPr marL="342900" indent="-342900" algn="ctr">
              <a:buAutoNum type="arabicPeriod"/>
            </a:pPr>
            <a:r>
              <a:rPr lang="en-US" sz="1400" b="1" dirty="0">
                <a:solidFill>
                  <a:schemeClr val="accent2"/>
                </a:solidFill>
                <a:latin typeface="Cambria" panose="02040503050406030204" pitchFamily="18" charset="0"/>
                <a:cs typeface="Arial" panose="020B0604020202020204" pitchFamily="34" charset="0"/>
              </a:rPr>
              <a:t>Copy A, B, </a:t>
            </a:r>
            <a:r>
              <a:rPr lang="en-US" sz="1400" b="1" dirty="0" err="1">
                <a:solidFill>
                  <a:schemeClr val="accent2"/>
                </a:solidFill>
                <a:latin typeface="Cambria" panose="02040503050406030204" pitchFamily="18" charset="0"/>
                <a:cs typeface="Arial" panose="020B0604020202020204" pitchFamily="34" charset="0"/>
              </a:rPr>
              <a:t>C</a:t>
            </a:r>
            <a:r>
              <a:rPr lang="en-US" sz="1400" b="1" baseline="-25000" dirty="0" err="1">
                <a:solidFill>
                  <a:schemeClr val="accent2"/>
                </a:solidFill>
                <a:latin typeface="Cambria" panose="02040503050406030204" pitchFamily="18" charset="0"/>
                <a:cs typeface="Arial" panose="020B0604020202020204" pitchFamily="34" charset="0"/>
              </a:rPr>
              <a:t>in</a:t>
            </a:r>
            <a:r>
              <a:rPr lang="en-US" sz="1400" b="1" dirty="0">
                <a:solidFill>
                  <a:schemeClr val="accent2"/>
                </a:solidFill>
                <a:latin typeface="Cambria" panose="02040503050406030204" pitchFamily="18" charset="0"/>
                <a:cs typeface="Arial" panose="020B0604020202020204" pitchFamily="34" charset="0"/>
              </a:rPr>
              <a:t> </a:t>
            </a:r>
          </a:p>
          <a:p>
            <a:pPr algn="ctr"/>
            <a:r>
              <a:rPr lang="en-US" sz="1400" b="1" dirty="0">
                <a:solidFill>
                  <a:schemeClr val="accent2"/>
                </a:solidFill>
                <a:latin typeface="Cambria" panose="02040503050406030204" pitchFamily="18" charset="0"/>
                <a:cs typeface="Arial" panose="020B0604020202020204" pitchFamily="34" charset="0"/>
              </a:rPr>
              <a:t>to reserved rows </a:t>
            </a:r>
          </a:p>
          <a:p>
            <a:pPr algn="ctr"/>
            <a:r>
              <a:rPr lang="en-US" sz="1400" b="1" dirty="0">
                <a:solidFill>
                  <a:schemeClr val="accent2"/>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br>
              <a:rPr lang="en-US" sz="1400" b="1" dirty="0">
                <a:solidFill>
                  <a:schemeClr val="tx1"/>
                </a:solidFill>
                <a:latin typeface="Cambria" panose="02040503050406030204" pitchFamily="18" charset="0"/>
                <a:cs typeface="Arial" panose="020B0604020202020204" pitchFamily="34" charset="0"/>
              </a:rPr>
            </a:b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endParaRPr lang="en-US" sz="1400" b="1" dirty="0">
              <a:solidFill>
                <a:schemeClr val="tx1"/>
              </a:solidFill>
              <a:latin typeface="Cambria" panose="02040503050406030204" pitchFamily="18" charset="0"/>
              <a:cs typeface="Arial" panose="020B0604020202020204" pitchFamily="34" charset="0"/>
            </a:endParaRPr>
          </a:p>
          <a:p>
            <a:pPr algn="ctr"/>
            <a:r>
              <a:rPr lang="en-US" sz="1400" b="1" dirty="0">
                <a:solidFill>
                  <a:schemeClr val="accent5"/>
                </a:solidFill>
                <a:latin typeface="Cambria" panose="02040503050406030204" pitchFamily="18" charset="0"/>
                <a:cs typeface="Arial" panose="020B0604020202020204" pitchFamily="34" charset="0"/>
              </a:rPr>
              <a:t>2. Execute MAJ and</a:t>
            </a:r>
          </a:p>
          <a:p>
            <a:pPr algn="ctr"/>
            <a:r>
              <a:rPr lang="en-US" sz="1400" b="1" dirty="0">
                <a:solidFill>
                  <a:schemeClr val="accent5"/>
                </a:solidFill>
                <a:latin typeface="Cambria" panose="02040503050406030204" pitchFamily="18" charset="0"/>
                <a:cs typeface="Arial" panose="020B0604020202020204" pitchFamily="34" charset="0"/>
              </a:rPr>
              <a:t> copy </a:t>
            </a:r>
            <a:r>
              <a:rPr lang="en-US" sz="1400" b="1" dirty="0" err="1">
                <a:solidFill>
                  <a:schemeClr val="accent5"/>
                </a:solidFill>
                <a:latin typeface="Cambria" panose="02040503050406030204" pitchFamily="18" charset="0"/>
                <a:cs typeface="Arial" panose="020B0604020202020204" pitchFamily="34" charset="0"/>
              </a:rPr>
              <a:t>C</a:t>
            </a:r>
            <a:r>
              <a:rPr lang="en-US" sz="1400" b="1" baseline="-25000" dirty="0" err="1">
                <a:solidFill>
                  <a:schemeClr val="accent5"/>
                </a:solidFill>
                <a:latin typeface="Cambria" panose="02040503050406030204" pitchFamily="18" charset="0"/>
                <a:cs typeface="Arial" panose="020B0604020202020204" pitchFamily="34" charset="0"/>
              </a:rPr>
              <a:t>out</a:t>
            </a:r>
            <a:r>
              <a:rPr lang="en-US" sz="1400" b="1" dirty="0">
                <a:solidFill>
                  <a:schemeClr val="accent5"/>
                </a:solidFill>
                <a:latin typeface="Cambria" panose="02040503050406030204" pitchFamily="18" charset="0"/>
                <a:cs typeface="Arial" panose="020B0604020202020204" pitchFamily="34" charset="0"/>
              </a:rPr>
              <a:t> to destination row</a:t>
            </a:r>
          </a:p>
          <a:p>
            <a:pPr algn="ctr"/>
            <a:r>
              <a:rPr lang="en-US" sz="1400" b="1" dirty="0">
                <a:solidFill>
                  <a:schemeClr val="accent5"/>
                </a:solidFill>
                <a:latin typeface="Cambria" panose="02040503050406030204" pitchFamily="18" charset="0"/>
                <a:cs typeface="Arial" panose="020B0604020202020204" pitchFamily="34" charset="0"/>
              </a:rPr>
              <a:t>(ACT/ACT/PRE)</a:t>
            </a:r>
            <a:br>
              <a:rPr lang="en-US" sz="1400" b="1" dirty="0">
                <a:solidFill>
                  <a:schemeClr val="accent5"/>
                </a:solidFill>
                <a:latin typeface="Cambria" panose="02040503050406030204" pitchFamily="18" charset="0"/>
                <a:cs typeface="Arial" panose="020B0604020202020204" pitchFamily="34" charset="0"/>
              </a:rPr>
            </a:br>
            <a:endParaRPr lang="en-US" sz="1400" b="1" dirty="0">
              <a:solidFill>
                <a:schemeClr val="accent5"/>
              </a:solidFill>
              <a:latin typeface="Cambria" panose="02040503050406030204" pitchFamily="18" charset="0"/>
              <a:cs typeface="Arial" panose="020B0604020202020204" pitchFamily="34" charset="0"/>
            </a:endParaRPr>
          </a:p>
          <a:p>
            <a:pPr algn="ctr"/>
            <a:endParaRPr lang="en-US" sz="1400" dirty="0">
              <a:solidFill>
                <a:schemeClr val="tx1"/>
              </a:solidFill>
              <a:latin typeface="Cambria" panose="02040503050406030204" pitchFamily="18" charset="0"/>
              <a:cs typeface="Arial" panose="020B0604020202020204" pitchFamily="34" charset="0"/>
            </a:endParaRPr>
          </a:p>
        </p:txBody>
      </p:sp>
      <p:grpSp>
        <p:nvGrpSpPr>
          <p:cNvPr id="4" name="Group 3">
            <a:extLst>
              <a:ext uri="{FF2B5EF4-FFF2-40B4-BE49-F238E27FC236}">
                <a16:creationId xmlns:a16="http://schemas.microsoft.com/office/drawing/2014/main" id="{3DD00429-D61F-A14D-8643-B521CC5BF852}"/>
              </a:ext>
            </a:extLst>
          </p:cNvPr>
          <p:cNvGrpSpPr/>
          <p:nvPr/>
        </p:nvGrpSpPr>
        <p:grpSpPr>
          <a:xfrm>
            <a:off x="4727304" y="1680551"/>
            <a:ext cx="2563857" cy="3781950"/>
            <a:chOff x="6908105" y="1712304"/>
            <a:chExt cx="2563857" cy="3781950"/>
          </a:xfrm>
        </p:grpSpPr>
        <p:sp>
          <p:nvSpPr>
            <p:cNvPr id="50" name="Rectangle 49">
              <a:extLst>
                <a:ext uri="{FF2B5EF4-FFF2-40B4-BE49-F238E27FC236}">
                  <a16:creationId xmlns:a16="http://schemas.microsoft.com/office/drawing/2014/main" id="{39E49A87-2CCD-B243-B144-3DC437A9C6E3}"/>
                </a:ext>
              </a:extLst>
            </p:cNvPr>
            <p:cNvSpPr/>
            <p:nvPr/>
          </p:nvSpPr>
          <p:spPr>
            <a:xfrm>
              <a:off x="7130659" y="1712304"/>
              <a:ext cx="2076081" cy="400110"/>
            </a:xfrm>
            <a:prstGeom prst="rect">
              <a:avLst/>
            </a:prstGeom>
          </p:spPr>
          <p:txBody>
            <a:bodyPr wrap="none">
              <a:spAutoFit/>
            </a:bodyPr>
            <a:lstStyle/>
            <a:p>
              <a:pPr lvl="0" algn="ctr" defTabSz="914400">
                <a:defRPr/>
              </a:pPr>
              <a:r>
                <a:rPr lang="en-US" sz="2000" b="1" dirty="0">
                  <a:solidFill>
                    <a:schemeClr val="accent6">
                      <a:lumMod val="75000"/>
                    </a:schemeClr>
                  </a:solidFill>
                  <a:latin typeface="Cambria" panose="02040503050406030204" pitchFamily="18" charset="0"/>
                </a:rPr>
                <a:t>Final µProgram </a:t>
              </a:r>
              <a:endParaRPr lang="en-US" sz="2000" b="1" baseline="30000" dirty="0">
                <a:solidFill>
                  <a:schemeClr val="accent6">
                    <a:lumMod val="75000"/>
                  </a:schemeClr>
                </a:solidFill>
                <a:latin typeface="Cambria" panose="02040503050406030204" pitchFamily="18" charset="0"/>
              </a:endParaRPr>
            </a:p>
          </p:txBody>
        </p:sp>
        <p:sp>
          <p:nvSpPr>
            <p:cNvPr id="52" name="Rounded Rectangle 51">
              <a:extLst>
                <a:ext uri="{FF2B5EF4-FFF2-40B4-BE49-F238E27FC236}">
                  <a16:creationId xmlns:a16="http://schemas.microsoft.com/office/drawing/2014/main" id="{07A1189A-0F52-8245-983A-5DD8EE48D195}"/>
                </a:ext>
              </a:extLst>
            </p:cNvPr>
            <p:cNvSpPr/>
            <p:nvPr/>
          </p:nvSpPr>
          <p:spPr>
            <a:xfrm>
              <a:off x="6908105" y="2206306"/>
              <a:ext cx="2563857" cy="3287948"/>
            </a:xfrm>
            <a:prstGeom prst="roundRect">
              <a:avLst/>
            </a:prstGeom>
            <a:solidFill>
              <a:schemeClr val="accent4">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b="1" dirty="0">
                  <a:solidFill>
                    <a:schemeClr val="tx1"/>
                  </a:solidFill>
                  <a:latin typeface="Cambria" panose="02040503050406030204" pitchFamily="18" charset="0"/>
                  <a:cs typeface="Arial" panose="020B0604020202020204" pitchFamily="34" charset="0"/>
                </a:rPr>
                <a:t>Repeat N times:</a:t>
              </a:r>
            </a:p>
            <a:p>
              <a:pPr algn="ctr"/>
              <a:endParaRPr lang="en-US" sz="1400" b="1" dirty="0">
                <a:solidFill>
                  <a:schemeClr val="tx1"/>
                </a:solidFill>
                <a:latin typeface="Cambria" panose="02040503050406030204" pitchFamily="18" charset="0"/>
                <a:cs typeface="Arial" panose="020B0604020202020204" pitchFamily="34" charset="0"/>
              </a:endParaRPr>
            </a:p>
            <a:p>
              <a:pPr marL="342900" indent="-342900" algn="ctr">
                <a:buAutoNum type="arabicPeriod"/>
              </a:pPr>
              <a:r>
                <a:rPr lang="en-US" sz="1400" b="1" dirty="0">
                  <a:solidFill>
                    <a:schemeClr val="tx1"/>
                  </a:solidFill>
                  <a:latin typeface="Cambria" panose="02040503050406030204" pitchFamily="18" charset="0"/>
                  <a:cs typeface="Arial" panose="020B0604020202020204" pitchFamily="34" charset="0"/>
                </a:rPr>
                <a:t>Copy A, B, </a:t>
              </a:r>
              <a:r>
                <a:rPr lang="en-US" sz="1400" b="1" dirty="0" err="1">
                  <a:solidFill>
                    <a:schemeClr val="tx1"/>
                  </a:solidFill>
                  <a:latin typeface="Cambria" panose="02040503050406030204" pitchFamily="18" charset="0"/>
                  <a:cs typeface="Arial" panose="020B0604020202020204" pitchFamily="34" charset="0"/>
                </a:rPr>
                <a:t>C</a:t>
              </a:r>
              <a:r>
                <a:rPr lang="en-US" sz="1400" b="1" baseline="-25000" dirty="0" err="1">
                  <a:solidFill>
                    <a:schemeClr val="tx1"/>
                  </a:solidFill>
                  <a:latin typeface="Cambria" panose="02040503050406030204" pitchFamily="18" charset="0"/>
                  <a:cs typeface="Arial" panose="020B0604020202020204" pitchFamily="34" charset="0"/>
                </a:rPr>
                <a:t>in</a:t>
              </a:r>
              <a:r>
                <a:rPr lang="en-US" sz="1400" b="1" dirty="0">
                  <a:solidFill>
                    <a:schemeClr val="tx1"/>
                  </a:solidFill>
                  <a:latin typeface="Cambria" panose="02040503050406030204" pitchFamily="18" charset="0"/>
                  <a:cs typeface="Arial" panose="020B0604020202020204" pitchFamily="34" charset="0"/>
                </a:rPr>
                <a:t> </a:t>
              </a:r>
            </a:p>
            <a:p>
              <a:pPr algn="ctr"/>
              <a:r>
                <a:rPr lang="en-US" sz="1400" b="1" dirty="0">
                  <a:solidFill>
                    <a:schemeClr val="tx1"/>
                  </a:solidFill>
                  <a:latin typeface="Cambria" panose="02040503050406030204" pitchFamily="18" charset="0"/>
                  <a:cs typeface="Arial" panose="020B0604020202020204" pitchFamily="34" charset="0"/>
                </a:rPr>
                <a:t>to reserved rows </a:t>
              </a:r>
            </a:p>
            <a:p>
              <a:pPr algn="ct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br>
                <a:rPr lang="en-US" sz="1400" b="1" dirty="0">
                  <a:solidFill>
                    <a:schemeClr val="tx1"/>
                  </a:solidFill>
                  <a:latin typeface="Cambria" panose="02040503050406030204" pitchFamily="18" charset="0"/>
                  <a:cs typeface="Arial" panose="020B0604020202020204" pitchFamily="34" charset="0"/>
                </a:rPr>
              </a:b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endParaRPr lang="en-US" sz="1400" b="1" dirty="0">
                <a:solidFill>
                  <a:schemeClr val="tx1"/>
                </a:solidFill>
                <a:latin typeface="Cambria" panose="02040503050406030204" pitchFamily="18" charset="0"/>
                <a:cs typeface="Arial" panose="020B0604020202020204" pitchFamily="34" charset="0"/>
              </a:endParaRPr>
            </a:p>
            <a:p>
              <a:pPr algn="ctr"/>
              <a:r>
                <a:rPr lang="en-US" sz="1400" b="1" dirty="0">
                  <a:solidFill>
                    <a:schemeClr val="tx1"/>
                  </a:solidFill>
                  <a:latin typeface="Cambria" panose="02040503050406030204" pitchFamily="18" charset="0"/>
                  <a:cs typeface="Arial" panose="020B0604020202020204" pitchFamily="34" charset="0"/>
                </a:rPr>
                <a:t>2. Execute MAJ and</a:t>
              </a:r>
            </a:p>
            <a:p>
              <a:pPr algn="ctr"/>
              <a:r>
                <a:rPr lang="en-US" sz="1400" b="1" dirty="0">
                  <a:solidFill>
                    <a:schemeClr val="tx1"/>
                  </a:solidFill>
                  <a:latin typeface="Cambria" panose="02040503050406030204" pitchFamily="18" charset="0"/>
                  <a:cs typeface="Arial" panose="020B0604020202020204" pitchFamily="34" charset="0"/>
                </a:rPr>
                <a:t> copy </a:t>
              </a:r>
              <a:r>
                <a:rPr lang="en-US" sz="1400" b="1" dirty="0" err="1">
                  <a:solidFill>
                    <a:schemeClr val="tx1"/>
                  </a:solidFill>
                  <a:latin typeface="Cambria" panose="02040503050406030204" pitchFamily="18" charset="0"/>
                  <a:cs typeface="Arial" panose="020B0604020202020204" pitchFamily="34" charset="0"/>
                </a:rPr>
                <a:t>C</a:t>
              </a:r>
              <a:r>
                <a:rPr lang="en-US" sz="1400" b="1" baseline="-25000" dirty="0" err="1">
                  <a:solidFill>
                    <a:schemeClr val="tx1"/>
                  </a:solidFill>
                  <a:latin typeface="Cambria" panose="02040503050406030204" pitchFamily="18" charset="0"/>
                  <a:cs typeface="Arial" panose="020B0604020202020204" pitchFamily="34" charset="0"/>
                </a:rPr>
                <a:t>out</a:t>
              </a:r>
              <a:r>
                <a:rPr lang="en-US" sz="1400" b="1" dirty="0">
                  <a:solidFill>
                    <a:schemeClr val="tx1"/>
                  </a:solidFill>
                  <a:latin typeface="Cambria" panose="02040503050406030204" pitchFamily="18" charset="0"/>
                  <a:cs typeface="Arial" panose="020B0604020202020204" pitchFamily="34" charset="0"/>
                </a:rPr>
                <a:t> to destination row</a:t>
              </a:r>
            </a:p>
            <a:p>
              <a:pPr algn="ct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endParaRPr lang="en-US" sz="1400" b="1" dirty="0">
                <a:solidFill>
                  <a:schemeClr val="tx1"/>
                </a:solidFill>
                <a:latin typeface="Cambria" panose="02040503050406030204" pitchFamily="18" charset="0"/>
                <a:cs typeface="Arial" panose="020B0604020202020204" pitchFamily="34" charset="0"/>
              </a:endParaRPr>
            </a:p>
          </p:txBody>
        </p:sp>
      </p:grpSp>
      <p:sp>
        <p:nvSpPr>
          <p:cNvPr id="71" name="Right Arrow 70">
            <a:extLst>
              <a:ext uri="{FF2B5EF4-FFF2-40B4-BE49-F238E27FC236}">
                <a16:creationId xmlns:a16="http://schemas.microsoft.com/office/drawing/2014/main" id="{028A3D4C-C60E-2B4B-AB84-A68864368982}"/>
              </a:ext>
            </a:extLst>
          </p:cNvPr>
          <p:cNvSpPr/>
          <p:nvPr/>
        </p:nvSpPr>
        <p:spPr>
          <a:xfrm>
            <a:off x="3527676" y="3345806"/>
            <a:ext cx="1065470" cy="626671"/>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latin typeface="Cambria" panose="02040503050406030204" pitchFamily="18" charset="0"/>
            </a:endParaRPr>
          </a:p>
        </p:txBody>
      </p:sp>
      <p:sp>
        <p:nvSpPr>
          <p:cNvPr id="73" name="Content Placeholder 2">
            <a:extLst>
              <a:ext uri="{FF2B5EF4-FFF2-40B4-BE49-F238E27FC236}">
                <a16:creationId xmlns:a16="http://schemas.microsoft.com/office/drawing/2014/main" id="{DFE4EB49-FE9C-094B-9E3C-DE0590876C8B}"/>
              </a:ext>
            </a:extLst>
          </p:cNvPr>
          <p:cNvSpPr txBox="1">
            <a:spLocks/>
          </p:cNvSpPr>
          <p:nvPr/>
        </p:nvSpPr>
        <p:spPr>
          <a:xfrm>
            <a:off x="-65912" y="931948"/>
            <a:ext cx="9144000" cy="946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C00000"/>
                </a:solidFill>
              </a:rPr>
              <a:t>Final µProgram</a:t>
            </a:r>
            <a:r>
              <a:rPr lang="en-US" sz="2400" b="1" dirty="0"/>
              <a:t> is optimized and computes the desired operation for operands of N-bit size in a bit-serial fashion</a:t>
            </a:r>
          </a:p>
          <a:p>
            <a:endParaRPr lang="en-US" sz="2400" b="1" dirty="0"/>
          </a:p>
        </p:txBody>
      </p:sp>
      <p:sp>
        <p:nvSpPr>
          <p:cNvPr id="75" name="Right Arrow 74">
            <a:extLst>
              <a:ext uri="{FF2B5EF4-FFF2-40B4-BE49-F238E27FC236}">
                <a16:creationId xmlns:a16="http://schemas.microsoft.com/office/drawing/2014/main" id="{FE36B371-B7D5-E543-B483-35E9FB5F983E}"/>
              </a:ext>
            </a:extLst>
          </p:cNvPr>
          <p:cNvSpPr/>
          <p:nvPr/>
        </p:nvSpPr>
        <p:spPr>
          <a:xfrm rot="16200000">
            <a:off x="4707902" y="5499070"/>
            <a:ext cx="628183" cy="62667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76" name="Rectangle 75">
            <a:extLst>
              <a:ext uri="{FF2B5EF4-FFF2-40B4-BE49-F238E27FC236}">
                <a16:creationId xmlns:a16="http://schemas.microsoft.com/office/drawing/2014/main" id="{49E3F399-6801-CA4A-9544-D3E36013C04D}"/>
              </a:ext>
            </a:extLst>
          </p:cNvPr>
          <p:cNvSpPr/>
          <p:nvPr/>
        </p:nvSpPr>
        <p:spPr>
          <a:xfrm>
            <a:off x="4306893" y="6126498"/>
            <a:ext cx="1430200" cy="400110"/>
          </a:xfrm>
          <a:prstGeom prst="rect">
            <a:avLst/>
          </a:prstGeom>
        </p:spPr>
        <p:txBody>
          <a:bodyPr wrap="none">
            <a:spAutoFit/>
          </a:bodyPr>
          <a:lstStyle/>
          <a:p>
            <a:pPr lvl="0" algn="ctr" defTabSz="914400">
              <a:defRPr/>
            </a:pPr>
            <a:r>
              <a:rPr lang="en-US" sz="2000" dirty="0">
                <a:solidFill>
                  <a:srgbClr val="C00000"/>
                </a:solidFill>
                <a:latin typeface="Cambria" panose="02040503050406030204" pitchFamily="18" charset="0"/>
              </a:rPr>
              <a:t>2. Optimize</a:t>
            </a:r>
            <a:endParaRPr lang="en-US" sz="2000" baseline="30000" dirty="0">
              <a:solidFill>
                <a:srgbClr val="C00000"/>
              </a:solidFill>
              <a:latin typeface="Cambria" panose="02040503050406030204" pitchFamily="18" charset="0"/>
            </a:endParaRPr>
          </a:p>
        </p:txBody>
      </p:sp>
      <p:sp>
        <p:nvSpPr>
          <p:cNvPr id="77" name="Right Arrow 76">
            <a:extLst>
              <a:ext uri="{FF2B5EF4-FFF2-40B4-BE49-F238E27FC236}">
                <a16:creationId xmlns:a16="http://schemas.microsoft.com/office/drawing/2014/main" id="{90E81D52-A273-AA46-A1B1-6103E8374351}"/>
              </a:ext>
            </a:extLst>
          </p:cNvPr>
          <p:cNvSpPr/>
          <p:nvPr/>
        </p:nvSpPr>
        <p:spPr>
          <a:xfrm rot="16200000">
            <a:off x="6733045" y="5505139"/>
            <a:ext cx="628183" cy="62667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78" name="Rectangle 77">
            <a:extLst>
              <a:ext uri="{FF2B5EF4-FFF2-40B4-BE49-F238E27FC236}">
                <a16:creationId xmlns:a16="http://schemas.microsoft.com/office/drawing/2014/main" id="{20CF77D0-C3A8-5345-B3CF-76F56AE650D9}"/>
              </a:ext>
            </a:extLst>
          </p:cNvPr>
          <p:cNvSpPr/>
          <p:nvPr/>
        </p:nvSpPr>
        <p:spPr>
          <a:xfrm>
            <a:off x="4651204" y="1703817"/>
            <a:ext cx="2709268" cy="400110"/>
          </a:xfrm>
          <a:prstGeom prst="rect">
            <a:avLst/>
          </a:prstGeom>
          <a:solidFill>
            <a:schemeClr val="bg1"/>
          </a:solidFill>
        </p:spPr>
        <p:txBody>
          <a:bodyPr wrap="none">
            <a:spAutoFit/>
          </a:bodyPr>
          <a:lstStyle/>
          <a:p>
            <a:pPr lvl="0" algn="ctr" defTabSz="914400">
              <a:defRPr/>
            </a:pPr>
            <a:r>
              <a:rPr lang="en-US" sz="2000" b="1" dirty="0">
                <a:solidFill>
                  <a:schemeClr val="accent1">
                    <a:lumMod val="75000"/>
                  </a:schemeClr>
                </a:solidFill>
                <a:latin typeface="Cambria" panose="02040503050406030204" pitchFamily="18" charset="0"/>
              </a:rPr>
              <a:t>Optimized µProgram </a:t>
            </a:r>
            <a:endParaRPr lang="en-US" sz="2000" b="1" baseline="30000" dirty="0">
              <a:solidFill>
                <a:schemeClr val="accent1">
                  <a:lumMod val="75000"/>
                </a:schemeClr>
              </a:solidFill>
              <a:latin typeface="Cambria" panose="02040503050406030204" pitchFamily="18" charset="0"/>
            </a:endParaRPr>
          </a:p>
        </p:txBody>
      </p:sp>
      <p:sp>
        <p:nvSpPr>
          <p:cNvPr id="46" name="Slide Number Placeholder 3">
            <a:extLst>
              <a:ext uri="{FF2B5EF4-FFF2-40B4-BE49-F238E27FC236}">
                <a16:creationId xmlns:a16="http://schemas.microsoft.com/office/drawing/2014/main" id="{DA0204DE-CE30-404D-B446-22D0CE43CA10}"/>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56</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38173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 presetClass="emph" presetSubtype="2" fill="hold" nodeType="withEffect">
                                  <p:stCondLst>
                                    <p:cond delay="0"/>
                                  </p:stCondLst>
                                  <p:childTnLst>
                                    <p:animClr clrSpc="rgb" dir="cw">
                                      <p:cBhvr>
                                        <p:cTn id="12" dur="500" fill="hold"/>
                                        <p:tgtEl>
                                          <p:spTgt spid="75"/>
                                        </p:tgtEl>
                                        <p:attrNameLst>
                                          <p:attrName>fillcolor</p:attrName>
                                        </p:attrNameLst>
                                      </p:cBhvr>
                                      <p:to>
                                        <a:srgbClr val="C1C1C1"/>
                                      </p:to>
                                    </p:animClr>
                                    <p:set>
                                      <p:cBhvr>
                                        <p:cTn id="13" dur="500" fill="hold"/>
                                        <p:tgtEl>
                                          <p:spTgt spid="75"/>
                                        </p:tgtEl>
                                        <p:attrNameLst>
                                          <p:attrName>fill.type</p:attrName>
                                        </p:attrNameLst>
                                      </p:cBhvr>
                                      <p:to>
                                        <p:strVal val="solid"/>
                                      </p:to>
                                    </p:set>
                                    <p:set>
                                      <p:cBhvr>
                                        <p:cTn id="14" dur="500" fill="hold"/>
                                        <p:tgtEl>
                                          <p:spTgt spid="75"/>
                                        </p:tgtEl>
                                        <p:attrNameLst>
                                          <p:attrName>fill.on</p:attrName>
                                        </p:attrNameLst>
                                      </p:cBhvr>
                                      <p:to>
                                        <p:strVal val="true"/>
                                      </p:to>
                                    </p:set>
                                  </p:childTnLst>
                                </p:cTn>
                              </p:par>
                              <p:par>
                                <p:cTn id="15" presetID="3" presetClass="emph" presetSubtype="2" fill="hold" grpId="0" nodeType="withEffect">
                                  <p:stCondLst>
                                    <p:cond delay="0"/>
                                  </p:stCondLst>
                                  <p:childTnLst>
                                    <p:animClr clrSpc="rgb" dir="cw">
                                      <p:cBhvr override="childStyle">
                                        <p:cTn id="16" dur="500" fill="hold"/>
                                        <p:tgtEl>
                                          <p:spTgt spid="76"/>
                                        </p:tgtEl>
                                        <p:attrNameLst>
                                          <p:attrName>style.color</p:attrName>
                                        </p:attrNameLst>
                                      </p:cBhvr>
                                      <p:to>
                                        <a:srgbClr val="C1C1C1"/>
                                      </p:to>
                                    </p:animClr>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8">
                                            <p:txEl>
                                              <p:pRg st="0" end="0"/>
                                            </p:txEl>
                                          </p:spTgt>
                                        </p:tgtEl>
                                        <p:attrNameLst>
                                          <p:attrName>style.visibility</p:attrName>
                                        </p:attrNameLst>
                                      </p:cBhvr>
                                      <p:to>
                                        <p:strVal val="visible"/>
                                      </p:to>
                                    </p:set>
                                    <p:animEffect transition="in" filter="fade">
                                      <p:cBhvr>
                                        <p:cTn id="20" dur="500"/>
                                        <p:tgtEl>
                                          <p:spTgt spid="4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8">
                                            <p:txEl>
                                              <p:pRg st="0" end="0"/>
                                            </p:txEl>
                                          </p:spTgt>
                                        </p:tgtEl>
                                      </p:cBhvr>
                                    </p:animEffect>
                                    <p:set>
                                      <p:cBhvr>
                                        <p:cTn id="25" dur="1" fill="hold">
                                          <p:stCondLst>
                                            <p:cond delay="499"/>
                                          </p:stCondLst>
                                        </p:cTn>
                                        <p:tgtEl>
                                          <p:spTgt spid="48">
                                            <p:txEl>
                                              <p:pRg st="0" end="0"/>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8">
                                            <p:txEl>
                                              <p:pRg st="2" end="2"/>
                                            </p:txEl>
                                          </p:spTgt>
                                        </p:tgtEl>
                                      </p:cBhvr>
                                    </p:animEffect>
                                    <p:set>
                                      <p:cBhvr>
                                        <p:cTn id="28" dur="1" fill="hold">
                                          <p:stCondLst>
                                            <p:cond delay="499"/>
                                          </p:stCondLst>
                                        </p:cTn>
                                        <p:tgtEl>
                                          <p:spTgt spid="48">
                                            <p:txEl>
                                              <p:pRg st="2" end="2"/>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8">
                                            <p:txEl>
                                              <p:pRg st="3" end="3"/>
                                            </p:txEl>
                                          </p:spTgt>
                                        </p:tgtEl>
                                      </p:cBhvr>
                                    </p:animEffect>
                                    <p:set>
                                      <p:cBhvr>
                                        <p:cTn id="31" dur="1" fill="hold">
                                          <p:stCondLst>
                                            <p:cond delay="499"/>
                                          </p:stCondLst>
                                        </p:cTn>
                                        <p:tgtEl>
                                          <p:spTgt spid="48">
                                            <p:txEl>
                                              <p:pRg st="3" end="3"/>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8">
                                            <p:txEl>
                                              <p:pRg st="4" end="4"/>
                                            </p:txEl>
                                          </p:spTgt>
                                        </p:tgtEl>
                                      </p:cBhvr>
                                    </p:animEffect>
                                    <p:set>
                                      <p:cBhvr>
                                        <p:cTn id="34" dur="1" fill="hold">
                                          <p:stCondLst>
                                            <p:cond delay="499"/>
                                          </p:stCondLst>
                                        </p:cTn>
                                        <p:tgtEl>
                                          <p:spTgt spid="48">
                                            <p:txEl>
                                              <p:pRg st="4" end="4"/>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8">
                                            <p:txEl>
                                              <p:pRg st="6" end="6"/>
                                            </p:txEl>
                                          </p:spTgt>
                                        </p:tgtEl>
                                      </p:cBhvr>
                                    </p:animEffect>
                                    <p:set>
                                      <p:cBhvr>
                                        <p:cTn id="37" dur="1" fill="hold">
                                          <p:stCondLst>
                                            <p:cond delay="499"/>
                                          </p:stCondLst>
                                        </p:cTn>
                                        <p:tgtEl>
                                          <p:spTgt spid="48">
                                            <p:txEl>
                                              <p:pRg st="6" end="6"/>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8">
                                            <p:txEl>
                                              <p:pRg st="7" end="7"/>
                                            </p:txEl>
                                          </p:spTgt>
                                        </p:tgtEl>
                                      </p:cBhvr>
                                    </p:animEffect>
                                    <p:set>
                                      <p:cBhvr>
                                        <p:cTn id="40" dur="1" fill="hold">
                                          <p:stCondLst>
                                            <p:cond delay="499"/>
                                          </p:stCondLst>
                                        </p:cTn>
                                        <p:tgtEl>
                                          <p:spTgt spid="48">
                                            <p:txEl>
                                              <p:pRg st="7" end="7"/>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8">
                                            <p:txEl>
                                              <p:pRg st="8" end="8"/>
                                            </p:txEl>
                                          </p:spTgt>
                                        </p:tgtEl>
                                      </p:cBhvr>
                                    </p:animEffect>
                                    <p:set>
                                      <p:cBhvr>
                                        <p:cTn id="43" dur="1" fill="hold">
                                          <p:stCondLst>
                                            <p:cond delay="499"/>
                                          </p:stCondLst>
                                        </p:cTn>
                                        <p:tgtEl>
                                          <p:spTgt spid="48">
                                            <p:txEl>
                                              <p:pRg st="8" end="8"/>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48">
                                            <p:bg/>
                                          </p:spTgt>
                                        </p:tgtEl>
                                      </p:cBhvr>
                                    </p:animEffect>
                                    <p:set>
                                      <p:cBhvr>
                                        <p:cTn id="46" dur="1" fill="hold">
                                          <p:stCondLst>
                                            <p:cond delay="499"/>
                                          </p:stCondLst>
                                        </p:cTn>
                                        <p:tgtEl>
                                          <p:spTgt spid="48">
                                            <p:bg/>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78"/>
                                        </p:tgtEl>
                                      </p:cBhvr>
                                    </p:animEffect>
                                    <p:set>
                                      <p:cBhvr>
                                        <p:cTn id="49" dur="1" fill="hold">
                                          <p:stCondLst>
                                            <p:cond delay="499"/>
                                          </p:stCondLst>
                                        </p:cTn>
                                        <p:tgtEl>
                                          <p:spTgt spid="78"/>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build="allAtOnce" animBg="1"/>
      <p:bldP spid="73" grpId="0"/>
      <p:bldP spid="76" grpId="0"/>
      <p:bldP spid="77" grpId="0" animBg="1"/>
      <p:bldP spid="7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F727-FB78-A94F-A680-F573CCE3866A}"/>
              </a:ext>
            </a:extLst>
          </p:cNvPr>
          <p:cNvSpPr>
            <a:spLocks noGrp="1"/>
          </p:cNvSpPr>
          <p:nvPr>
            <p:ph type="title"/>
          </p:nvPr>
        </p:nvSpPr>
        <p:spPr/>
        <p:txBody>
          <a:bodyPr/>
          <a:lstStyle/>
          <a:p>
            <a:r>
              <a:rPr lang="en-US" dirty="0"/>
              <a:t>Task 2: Generate µProgram</a:t>
            </a:r>
            <a:endParaRPr lang="en-US" dirty="0">
              <a:latin typeface="Cambria" panose="02040503050406030204" pitchFamily="18" charset="0"/>
            </a:endParaRPr>
          </a:p>
        </p:txBody>
      </p:sp>
      <p:sp>
        <p:nvSpPr>
          <p:cNvPr id="47" name="Right Arrow 46">
            <a:extLst>
              <a:ext uri="{FF2B5EF4-FFF2-40B4-BE49-F238E27FC236}">
                <a16:creationId xmlns:a16="http://schemas.microsoft.com/office/drawing/2014/main" id="{8DFDFC11-A9F2-7847-A969-32967AE4499D}"/>
              </a:ext>
            </a:extLst>
          </p:cNvPr>
          <p:cNvSpPr/>
          <p:nvPr/>
        </p:nvSpPr>
        <p:spPr>
          <a:xfrm>
            <a:off x="3288848" y="2433036"/>
            <a:ext cx="1438456" cy="626671"/>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50" name="Right Arrow 49">
            <a:extLst>
              <a:ext uri="{FF2B5EF4-FFF2-40B4-BE49-F238E27FC236}">
                <a16:creationId xmlns:a16="http://schemas.microsoft.com/office/drawing/2014/main" id="{B1FE5723-DE6F-6E44-A2A5-EC4A6C51F0C9}"/>
              </a:ext>
            </a:extLst>
          </p:cNvPr>
          <p:cNvSpPr/>
          <p:nvPr/>
        </p:nvSpPr>
        <p:spPr>
          <a:xfrm>
            <a:off x="3268020" y="4415463"/>
            <a:ext cx="1459284" cy="626671"/>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19" name="Rounded Rectangle 18">
            <a:extLst>
              <a:ext uri="{FF2B5EF4-FFF2-40B4-BE49-F238E27FC236}">
                <a16:creationId xmlns:a16="http://schemas.microsoft.com/office/drawing/2014/main" id="{BA54165A-2D76-C542-9A7C-F6A407A6DB47}"/>
              </a:ext>
            </a:extLst>
          </p:cNvPr>
          <p:cNvSpPr/>
          <p:nvPr/>
        </p:nvSpPr>
        <p:spPr>
          <a:xfrm>
            <a:off x="4727304" y="2174553"/>
            <a:ext cx="2563857" cy="3287948"/>
          </a:xfrm>
          <a:prstGeom prst="roundRect">
            <a:avLst/>
          </a:prstGeom>
          <a:solidFill>
            <a:schemeClr val="accent4">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b="1" dirty="0">
                <a:solidFill>
                  <a:schemeClr val="tx1"/>
                </a:solidFill>
                <a:latin typeface="Cambria" panose="02040503050406030204" pitchFamily="18" charset="0"/>
                <a:cs typeface="Arial" panose="020B0604020202020204" pitchFamily="34" charset="0"/>
              </a:rPr>
              <a:t>Repeat N times:</a:t>
            </a:r>
          </a:p>
          <a:p>
            <a:pPr algn="ctr"/>
            <a:endParaRPr lang="en-US" sz="1400" b="1" dirty="0">
              <a:solidFill>
                <a:schemeClr val="tx1"/>
              </a:solidFill>
              <a:latin typeface="Cambria" panose="02040503050406030204" pitchFamily="18" charset="0"/>
              <a:cs typeface="Arial" panose="020B0604020202020204" pitchFamily="34" charset="0"/>
            </a:endParaRPr>
          </a:p>
          <a:p>
            <a:pPr marL="342900" indent="-342900" algn="ctr">
              <a:buAutoNum type="arabicPeriod"/>
            </a:pPr>
            <a:r>
              <a:rPr lang="en-US" sz="1400" b="1" dirty="0">
                <a:solidFill>
                  <a:schemeClr val="tx1"/>
                </a:solidFill>
                <a:latin typeface="Cambria" panose="02040503050406030204" pitchFamily="18" charset="0"/>
                <a:cs typeface="Arial" panose="020B0604020202020204" pitchFamily="34" charset="0"/>
              </a:rPr>
              <a:t>Copy A, B, </a:t>
            </a:r>
            <a:r>
              <a:rPr lang="en-US" sz="1400" b="1" dirty="0" err="1">
                <a:solidFill>
                  <a:schemeClr val="tx1"/>
                </a:solidFill>
                <a:latin typeface="Cambria" panose="02040503050406030204" pitchFamily="18" charset="0"/>
                <a:cs typeface="Arial" panose="020B0604020202020204" pitchFamily="34" charset="0"/>
              </a:rPr>
              <a:t>C</a:t>
            </a:r>
            <a:r>
              <a:rPr lang="en-US" sz="1400" b="1" baseline="-25000" dirty="0" err="1">
                <a:solidFill>
                  <a:schemeClr val="tx1"/>
                </a:solidFill>
                <a:latin typeface="Cambria" panose="02040503050406030204" pitchFamily="18" charset="0"/>
                <a:cs typeface="Arial" panose="020B0604020202020204" pitchFamily="34" charset="0"/>
              </a:rPr>
              <a:t>in</a:t>
            </a:r>
            <a:r>
              <a:rPr lang="en-US" sz="1400" b="1" dirty="0">
                <a:solidFill>
                  <a:schemeClr val="tx1"/>
                </a:solidFill>
                <a:latin typeface="Cambria" panose="02040503050406030204" pitchFamily="18" charset="0"/>
                <a:cs typeface="Arial" panose="020B0604020202020204" pitchFamily="34" charset="0"/>
              </a:rPr>
              <a:t> </a:t>
            </a:r>
          </a:p>
          <a:p>
            <a:pPr algn="ctr"/>
            <a:r>
              <a:rPr lang="en-US" sz="1400" b="1" dirty="0">
                <a:solidFill>
                  <a:schemeClr val="tx1"/>
                </a:solidFill>
                <a:latin typeface="Cambria" panose="02040503050406030204" pitchFamily="18" charset="0"/>
                <a:cs typeface="Arial" panose="020B0604020202020204" pitchFamily="34" charset="0"/>
              </a:rPr>
              <a:t>to reserved rows </a:t>
            </a:r>
          </a:p>
          <a:p>
            <a:pPr algn="ct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br>
              <a:rPr lang="en-US" sz="1400" b="1" dirty="0">
                <a:solidFill>
                  <a:schemeClr val="tx1"/>
                </a:solidFill>
                <a:latin typeface="Cambria" panose="02040503050406030204" pitchFamily="18" charset="0"/>
                <a:cs typeface="Arial" panose="020B0604020202020204" pitchFamily="34" charset="0"/>
              </a:rPr>
            </a:b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endParaRPr lang="en-US" sz="1400" b="1" dirty="0">
              <a:solidFill>
                <a:schemeClr val="tx1"/>
              </a:solidFill>
              <a:latin typeface="Cambria" panose="02040503050406030204" pitchFamily="18" charset="0"/>
              <a:cs typeface="Arial" panose="020B0604020202020204" pitchFamily="34" charset="0"/>
            </a:endParaRPr>
          </a:p>
          <a:p>
            <a:pPr algn="ctr"/>
            <a:r>
              <a:rPr lang="en-US" sz="1400" b="1" dirty="0">
                <a:solidFill>
                  <a:schemeClr val="tx1"/>
                </a:solidFill>
                <a:latin typeface="Cambria" panose="02040503050406030204" pitchFamily="18" charset="0"/>
                <a:cs typeface="Arial" panose="020B0604020202020204" pitchFamily="34" charset="0"/>
              </a:rPr>
              <a:t>2. Execute MAJ and</a:t>
            </a:r>
          </a:p>
          <a:p>
            <a:pPr algn="ctr"/>
            <a:r>
              <a:rPr lang="en-US" sz="1400" b="1" dirty="0">
                <a:solidFill>
                  <a:schemeClr val="tx1"/>
                </a:solidFill>
                <a:latin typeface="Cambria" panose="02040503050406030204" pitchFamily="18" charset="0"/>
                <a:cs typeface="Arial" panose="020B0604020202020204" pitchFamily="34" charset="0"/>
              </a:rPr>
              <a:t> copy </a:t>
            </a:r>
            <a:r>
              <a:rPr lang="en-US" sz="1400" b="1" dirty="0" err="1">
                <a:solidFill>
                  <a:schemeClr val="tx1"/>
                </a:solidFill>
                <a:latin typeface="Cambria" panose="02040503050406030204" pitchFamily="18" charset="0"/>
                <a:cs typeface="Arial" panose="020B0604020202020204" pitchFamily="34" charset="0"/>
              </a:rPr>
              <a:t>C</a:t>
            </a:r>
            <a:r>
              <a:rPr lang="en-US" sz="1400" b="1" baseline="-25000" dirty="0" err="1">
                <a:solidFill>
                  <a:schemeClr val="tx1"/>
                </a:solidFill>
                <a:latin typeface="Cambria" panose="02040503050406030204" pitchFamily="18" charset="0"/>
                <a:cs typeface="Arial" panose="020B0604020202020204" pitchFamily="34" charset="0"/>
              </a:rPr>
              <a:t>out</a:t>
            </a:r>
            <a:r>
              <a:rPr lang="en-US" sz="1400" b="1" dirty="0">
                <a:solidFill>
                  <a:schemeClr val="tx1"/>
                </a:solidFill>
                <a:latin typeface="Cambria" panose="02040503050406030204" pitchFamily="18" charset="0"/>
                <a:cs typeface="Arial" panose="020B0604020202020204" pitchFamily="34" charset="0"/>
              </a:rPr>
              <a:t> to destination row</a:t>
            </a:r>
          </a:p>
          <a:p>
            <a:pPr algn="ctr"/>
            <a:r>
              <a:rPr lang="en-US" sz="1400" b="1" dirty="0">
                <a:solidFill>
                  <a:schemeClr val="tx1"/>
                </a:solidFill>
                <a:latin typeface="Cambria" panose="02040503050406030204" pitchFamily="18" charset="0"/>
                <a:cs typeface="Arial" panose="020B0604020202020204" pitchFamily="34" charset="0"/>
              </a:rPr>
              <a:t>(ACT/ACT/PRE)</a:t>
            </a:r>
            <a:br>
              <a:rPr lang="en-US" sz="1400" b="1" dirty="0">
                <a:solidFill>
                  <a:schemeClr val="tx1"/>
                </a:solidFill>
                <a:latin typeface="Cambria" panose="02040503050406030204" pitchFamily="18" charset="0"/>
                <a:cs typeface="Arial" panose="020B0604020202020204" pitchFamily="34" charset="0"/>
              </a:rPr>
            </a:br>
            <a:endParaRPr lang="en-US" sz="1400" b="1" dirty="0">
              <a:solidFill>
                <a:schemeClr val="tx1"/>
              </a:solidFill>
              <a:latin typeface="Cambria" panose="02040503050406030204" pitchFamily="18" charset="0"/>
              <a:cs typeface="Arial" panose="020B0604020202020204" pitchFamily="34" charset="0"/>
            </a:endParaRPr>
          </a:p>
          <a:p>
            <a:pPr algn="ctr"/>
            <a:endParaRPr lang="en-US" sz="1400" b="1" dirty="0">
              <a:solidFill>
                <a:schemeClr val="tx1"/>
              </a:solidFill>
              <a:latin typeface="Cambria" panose="02040503050406030204" pitchFamily="18" charset="0"/>
              <a:cs typeface="Arial" panose="020B0604020202020204" pitchFamily="34" charset="0"/>
            </a:endParaRPr>
          </a:p>
        </p:txBody>
      </p:sp>
      <p:sp>
        <p:nvSpPr>
          <p:cNvPr id="49" name="Rectangle 48">
            <a:extLst>
              <a:ext uri="{FF2B5EF4-FFF2-40B4-BE49-F238E27FC236}">
                <a16:creationId xmlns:a16="http://schemas.microsoft.com/office/drawing/2014/main" id="{12F7BB94-3D5E-D241-803F-9BF56496F1E3}"/>
              </a:ext>
            </a:extLst>
          </p:cNvPr>
          <p:cNvSpPr/>
          <p:nvPr/>
        </p:nvSpPr>
        <p:spPr>
          <a:xfrm>
            <a:off x="4993134" y="2336523"/>
            <a:ext cx="3964343" cy="1200329"/>
          </a:xfrm>
          <a:prstGeom prst="rect">
            <a:avLst/>
          </a:prstGeom>
          <a:solidFill>
            <a:schemeClr val="accent4">
              <a:lumMod val="20000"/>
              <a:lumOff val="80000"/>
            </a:schemeClr>
          </a:solidFill>
          <a:ln w="76200">
            <a:solidFill>
              <a:schemeClr val="accent1"/>
            </a:solidFill>
          </a:ln>
        </p:spPr>
        <p:txBody>
          <a:bodyPr wrap="square">
            <a:spAutoFit/>
          </a:bodyPr>
          <a:lstStyle/>
          <a:p>
            <a:pPr lvl="0" algn="ctr" defTabSz="914400">
              <a:defRPr/>
            </a:pPr>
            <a:r>
              <a:rPr lang="en-US" sz="2400" b="1" dirty="0">
                <a:solidFill>
                  <a:schemeClr val="accent6">
                    <a:lumMod val="75000"/>
                  </a:schemeClr>
                </a:solidFill>
                <a:latin typeface="Cambria" panose="02040503050406030204" pitchFamily="18" charset="0"/>
              </a:rPr>
              <a:t>Stored </a:t>
            </a:r>
            <a:r>
              <a:rPr lang="en-US" sz="2400" b="1" dirty="0">
                <a:latin typeface="Cambria" panose="02040503050406030204" pitchFamily="18" charset="0"/>
              </a:rPr>
              <a:t>in a reserved DRAM region</a:t>
            </a:r>
          </a:p>
          <a:p>
            <a:pPr lvl="0" algn="ctr" defTabSz="914400">
              <a:defRPr/>
            </a:pPr>
            <a:r>
              <a:rPr lang="en-US" sz="2400" b="1" dirty="0">
                <a:latin typeface="Cambria" panose="02040503050406030204" pitchFamily="18" charset="0"/>
              </a:rPr>
              <a:t> </a:t>
            </a:r>
            <a:r>
              <a:rPr lang="en-US" sz="2400" b="1" dirty="0">
                <a:solidFill>
                  <a:schemeClr val="accent5">
                    <a:lumMod val="75000"/>
                  </a:schemeClr>
                </a:solidFill>
                <a:latin typeface="Cambria" panose="02040503050406030204" pitchFamily="18" charset="0"/>
              </a:rPr>
              <a:t>for future use</a:t>
            </a:r>
            <a:endParaRPr lang="en-US" sz="2400" b="1" baseline="30000" dirty="0">
              <a:solidFill>
                <a:schemeClr val="accent5">
                  <a:lumMod val="75000"/>
                </a:schemeClr>
              </a:solidFill>
              <a:latin typeface="Cambria" panose="02040503050406030204" pitchFamily="18" charset="0"/>
            </a:endParaRPr>
          </a:p>
        </p:txBody>
      </p:sp>
      <p:sp>
        <p:nvSpPr>
          <p:cNvPr id="51" name="Rectangle 50">
            <a:extLst>
              <a:ext uri="{FF2B5EF4-FFF2-40B4-BE49-F238E27FC236}">
                <a16:creationId xmlns:a16="http://schemas.microsoft.com/office/drawing/2014/main" id="{F3FD7183-FEF1-BB40-84BF-F18A15290E57}"/>
              </a:ext>
            </a:extLst>
          </p:cNvPr>
          <p:cNvSpPr/>
          <p:nvPr/>
        </p:nvSpPr>
        <p:spPr>
          <a:xfrm>
            <a:off x="4993134" y="4128633"/>
            <a:ext cx="3964343" cy="1200329"/>
          </a:xfrm>
          <a:prstGeom prst="rect">
            <a:avLst/>
          </a:prstGeom>
          <a:solidFill>
            <a:schemeClr val="accent4">
              <a:lumMod val="20000"/>
              <a:lumOff val="80000"/>
            </a:schemeClr>
          </a:solidFill>
          <a:ln w="76200">
            <a:solidFill>
              <a:schemeClr val="accent1"/>
            </a:solidFill>
          </a:ln>
        </p:spPr>
        <p:txBody>
          <a:bodyPr wrap="square">
            <a:spAutoFit/>
          </a:bodyPr>
          <a:lstStyle/>
          <a:p>
            <a:pPr marL="12700" lvl="0" algn="ctr" defTabSz="914400">
              <a:defRPr/>
            </a:pPr>
            <a:r>
              <a:rPr lang="en-US" sz="2400" b="1" dirty="0">
                <a:latin typeface="Cambria" panose="02040503050406030204" pitchFamily="18" charset="0"/>
              </a:rPr>
              <a:t>A new SIMDRAM instruction (</a:t>
            </a:r>
            <a:r>
              <a:rPr lang="en-US" sz="2000" b="1" dirty="0">
                <a:solidFill>
                  <a:srgbClr val="C00000"/>
                </a:solidFill>
                <a:latin typeface="Cambria" panose="02040503050406030204" pitchFamily="18" charset="0"/>
              </a:rPr>
              <a:t>called </a:t>
            </a:r>
            <a:r>
              <a:rPr lang="en-US" sz="2000" b="1" i="1" dirty="0" err="1">
                <a:solidFill>
                  <a:srgbClr val="C00000"/>
                </a:solidFill>
                <a:latin typeface="Cambria" panose="02040503050406030204" pitchFamily="18" charset="0"/>
              </a:rPr>
              <a:t>bbop_new</a:t>
            </a:r>
            <a:r>
              <a:rPr lang="en-US" sz="2400" b="1" dirty="0">
                <a:latin typeface="Cambria" panose="02040503050406030204" pitchFamily="18" charset="0"/>
              </a:rPr>
              <a:t>) </a:t>
            </a:r>
          </a:p>
          <a:p>
            <a:pPr lvl="0" algn="ctr" defTabSz="914400">
              <a:defRPr/>
            </a:pPr>
            <a:r>
              <a:rPr lang="en-US" sz="2400" b="1" dirty="0">
                <a:latin typeface="Cambria" panose="02040503050406030204" pitchFamily="18" charset="0"/>
              </a:rPr>
              <a:t>added to CPU ISA</a:t>
            </a:r>
            <a:endParaRPr lang="en-US" sz="2400" b="1" baseline="30000" dirty="0">
              <a:latin typeface="Cambria" panose="02040503050406030204" pitchFamily="18" charset="0"/>
            </a:endParaRPr>
          </a:p>
        </p:txBody>
      </p:sp>
      <p:sp>
        <p:nvSpPr>
          <p:cNvPr id="12" name="Rectangle 11">
            <a:extLst>
              <a:ext uri="{FF2B5EF4-FFF2-40B4-BE49-F238E27FC236}">
                <a16:creationId xmlns:a16="http://schemas.microsoft.com/office/drawing/2014/main" id="{A2B3CA76-4526-AD48-A5E2-BA4B9A4A212C}"/>
              </a:ext>
            </a:extLst>
          </p:cNvPr>
          <p:cNvSpPr/>
          <p:nvPr/>
        </p:nvSpPr>
        <p:spPr>
          <a:xfrm>
            <a:off x="4949858" y="1680551"/>
            <a:ext cx="2076081" cy="400110"/>
          </a:xfrm>
          <a:prstGeom prst="rect">
            <a:avLst/>
          </a:prstGeom>
        </p:spPr>
        <p:txBody>
          <a:bodyPr wrap="none">
            <a:spAutoFit/>
          </a:bodyPr>
          <a:lstStyle/>
          <a:p>
            <a:pPr lvl="0" algn="ctr" defTabSz="914400">
              <a:defRPr/>
            </a:pPr>
            <a:r>
              <a:rPr lang="en-US" sz="2000" b="1" dirty="0">
                <a:solidFill>
                  <a:schemeClr val="accent6">
                    <a:lumMod val="75000"/>
                  </a:schemeClr>
                </a:solidFill>
                <a:latin typeface="Cambria" panose="02040503050406030204" pitchFamily="18" charset="0"/>
              </a:rPr>
              <a:t>Final µProgram </a:t>
            </a:r>
            <a:endParaRPr lang="en-US" sz="2000" b="1" baseline="30000" dirty="0">
              <a:solidFill>
                <a:schemeClr val="accent6">
                  <a:lumMod val="75000"/>
                </a:schemeClr>
              </a:solidFill>
              <a:latin typeface="Cambria" panose="02040503050406030204" pitchFamily="18" charset="0"/>
            </a:endParaRPr>
          </a:p>
        </p:txBody>
      </p:sp>
      <p:sp>
        <p:nvSpPr>
          <p:cNvPr id="15" name="Content Placeholder 2">
            <a:extLst>
              <a:ext uri="{FF2B5EF4-FFF2-40B4-BE49-F238E27FC236}">
                <a16:creationId xmlns:a16="http://schemas.microsoft.com/office/drawing/2014/main" id="{23ACDA18-389C-6C46-BEEA-D3F9C741D583}"/>
              </a:ext>
            </a:extLst>
          </p:cNvPr>
          <p:cNvSpPr txBox="1">
            <a:spLocks/>
          </p:cNvSpPr>
          <p:nvPr/>
        </p:nvSpPr>
        <p:spPr>
          <a:xfrm>
            <a:off x="-65912" y="931948"/>
            <a:ext cx="9144000" cy="946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C00000"/>
                </a:solidFill>
              </a:rPr>
              <a:t>Final µProgram</a:t>
            </a:r>
            <a:r>
              <a:rPr lang="en-US" sz="2400" b="1" dirty="0"/>
              <a:t> is optimized and computes the desired operation for operands of N-bit size in a bit-serial fashion</a:t>
            </a:r>
          </a:p>
          <a:p>
            <a:endParaRPr lang="en-US" sz="2400" b="1" dirty="0"/>
          </a:p>
        </p:txBody>
      </p:sp>
      <p:sp>
        <p:nvSpPr>
          <p:cNvPr id="11" name="Slide Number Placeholder 3">
            <a:extLst>
              <a:ext uri="{FF2B5EF4-FFF2-40B4-BE49-F238E27FC236}">
                <a16:creationId xmlns:a16="http://schemas.microsoft.com/office/drawing/2014/main" id="{A951FDFC-017F-054A-9198-657203C22F17}"/>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57</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41807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94444E-6 -2.96296E-6 L -0.45452 -0.00324 " pathEditMode="relative" rAng="0" ptsTypes="AA">
                                      <p:cBhvr>
                                        <p:cTn id="6" dur="2000" fill="hold"/>
                                        <p:tgtEl>
                                          <p:spTgt spid="19"/>
                                        </p:tgtEl>
                                        <p:attrNameLst>
                                          <p:attrName>ppt_x</p:attrName>
                                          <p:attrName>ppt_y</p:attrName>
                                        </p:attrNameLst>
                                      </p:cBhvr>
                                      <p:rCtr x="-22726" y="-162"/>
                                    </p:animMotion>
                                  </p:childTnLst>
                                </p:cTn>
                              </p:par>
                              <p:par>
                                <p:cTn id="7" presetID="42" presetClass="path" presetSubtype="0" accel="50000" decel="50000" fill="hold" grpId="0" nodeType="withEffect">
                                  <p:stCondLst>
                                    <p:cond delay="0"/>
                                  </p:stCondLst>
                                  <p:childTnLst>
                                    <p:animMotion origin="layout" path="M -1.11111E-6 4.44444E-6 L -0.44444 -0.00649 " pathEditMode="relative" rAng="0" ptsTypes="AA">
                                      <p:cBhvr>
                                        <p:cTn id="8" dur="2000" fill="hold"/>
                                        <p:tgtEl>
                                          <p:spTgt spid="12"/>
                                        </p:tgtEl>
                                        <p:attrNameLst>
                                          <p:attrName>ppt_x</p:attrName>
                                          <p:attrName>ppt_y</p:attrName>
                                        </p:attrNameLst>
                                      </p:cBhvr>
                                      <p:rCtr x="-22222" y="-324"/>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19" grpId="0" animBg="1"/>
      <p:bldP spid="49" grpId="0" animBg="1"/>
      <p:bldP spid="51" grpId="0" animBg="1"/>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5069BC-5B11-7743-B528-35178FAE71ED}"/>
              </a:ext>
            </a:extLst>
          </p:cNvPr>
          <p:cNvGrpSpPr/>
          <p:nvPr/>
        </p:nvGrpSpPr>
        <p:grpSpPr>
          <a:xfrm>
            <a:off x="7116062" y="3738583"/>
            <a:ext cx="2105825" cy="2379840"/>
            <a:chOff x="7116062" y="3738583"/>
            <a:chExt cx="2105825" cy="2379840"/>
          </a:xfrm>
        </p:grpSpPr>
        <p:sp>
          <p:nvSpPr>
            <p:cNvPr id="480" name="Rectangle 479">
              <a:extLst>
                <a:ext uri="{FF2B5EF4-FFF2-40B4-BE49-F238E27FC236}">
                  <a16:creationId xmlns:a16="http://schemas.microsoft.com/office/drawing/2014/main" id="{9AFA37DF-98AF-2A42-A277-2415E78A0DFE}"/>
                </a:ext>
              </a:extLst>
            </p:cNvPr>
            <p:cNvSpPr/>
            <p:nvPr/>
          </p:nvSpPr>
          <p:spPr>
            <a:xfrm>
              <a:off x="7279373" y="4036626"/>
              <a:ext cx="1779205" cy="20817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2" name="Rectangle 511">
              <a:extLst>
                <a:ext uri="{FF2B5EF4-FFF2-40B4-BE49-F238E27FC236}">
                  <a16:creationId xmlns:a16="http://schemas.microsoft.com/office/drawing/2014/main" id="{700FA02F-65ED-7C4E-A239-5A4A264BDB14}"/>
                </a:ext>
              </a:extLst>
            </p:cNvPr>
            <p:cNvSpPr/>
            <p:nvPr/>
          </p:nvSpPr>
          <p:spPr>
            <a:xfrm>
              <a:off x="7116062" y="3738583"/>
              <a:ext cx="210582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SIMDRAM Output</a:t>
              </a:r>
            </a:p>
          </p:txBody>
        </p:sp>
        <p:sp>
          <p:nvSpPr>
            <p:cNvPr id="527" name="Rectangle 526">
              <a:extLst>
                <a:ext uri="{FF2B5EF4-FFF2-40B4-BE49-F238E27FC236}">
                  <a16:creationId xmlns:a16="http://schemas.microsoft.com/office/drawing/2014/main" id="{9784C941-66A3-5040-BA46-DAC418472FA1}"/>
                </a:ext>
              </a:extLst>
            </p:cNvPr>
            <p:cNvSpPr/>
            <p:nvPr/>
          </p:nvSpPr>
          <p:spPr>
            <a:xfrm>
              <a:off x="7365094" y="4022208"/>
              <a:ext cx="1704313" cy="58413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Instruction result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 memory</a:t>
              </a:r>
            </a:p>
          </p:txBody>
        </p:sp>
      </p:grpSp>
      <p:sp>
        <p:nvSpPr>
          <p:cNvPr id="157" name="Rounded Rectangle 156">
            <a:extLst>
              <a:ext uri="{FF2B5EF4-FFF2-40B4-BE49-F238E27FC236}">
                <a16:creationId xmlns:a16="http://schemas.microsoft.com/office/drawing/2014/main" id="{2989069A-F661-FE42-B264-D815DC8F0544}"/>
              </a:ext>
            </a:extLst>
          </p:cNvPr>
          <p:cNvSpPr/>
          <p:nvPr/>
        </p:nvSpPr>
        <p:spPr>
          <a:xfrm>
            <a:off x="3062364" y="3748671"/>
            <a:ext cx="3884742" cy="2496991"/>
          </a:xfrm>
          <a:prstGeom prst="roundRect">
            <a:avLst/>
          </a:prstGeom>
          <a:solidFill>
            <a:srgbClr val="F9F2EF"/>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539" name="Group 538">
            <a:extLst>
              <a:ext uri="{FF2B5EF4-FFF2-40B4-BE49-F238E27FC236}">
                <a16:creationId xmlns:a16="http://schemas.microsoft.com/office/drawing/2014/main" id="{69A25650-7088-E942-BE76-58AD68057FC5}"/>
              </a:ext>
            </a:extLst>
          </p:cNvPr>
          <p:cNvGrpSpPr/>
          <p:nvPr/>
        </p:nvGrpSpPr>
        <p:grpSpPr>
          <a:xfrm>
            <a:off x="2784191" y="3749514"/>
            <a:ext cx="4109777" cy="2461604"/>
            <a:chOff x="2784191" y="4268508"/>
            <a:chExt cx="4109777" cy="2461604"/>
          </a:xfrm>
        </p:grpSpPr>
        <p:sp>
          <p:nvSpPr>
            <p:cNvPr id="485" name="Rectangle 484">
              <a:extLst>
                <a:ext uri="{FF2B5EF4-FFF2-40B4-BE49-F238E27FC236}">
                  <a16:creationId xmlns:a16="http://schemas.microsoft.com/office/drawing/2014/main" id="{B6F33155-1D4A-2D44-8995-E31DEBF89CA4}"/>
                </a:ext>
              </a:extLst>
            </p:cNvPr>
            <p:cNvSpPr/>
            <p:nvPr/>
          </p:nvSpPr>
          <p:spPr>
            <a:xfrm>
              <a:off x="3159645" y="4569003"/>
              <a:ext cx="3707606" cy="1836613"/>
            </a:xfrm>
            <a:prstGeom prst="rect">
              <a:avLst/>
            </a:prstGeom>
            <a:solidFill>
              <a:srgbClr val="D4DA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0" u="none" strike="noStrike" kern="1200" cap="none" spc="0" normalizeH="0" baseline="0" noProof="0" dirty="0">
                <a:ln>
                  <a:noFill/>
                </a:ln>
                <a:noFill/>
                <a:effectLst>
                  <a:outerShdw blurRad="38100" dist="38100" dir="2700000" algn="tl">
                    <a:srgbClr val="000000">
                      <a:alpha val="43137"/>
                    </a:srgbClr>
                  </a:outerShdw>
                </a:effectLst>
                <a:uLnTx/>
                <a:uFillTx/>
                <a:latin typeface="Cambria" panose="02040503050406030204" pitchFamily="18" charset="0"/>
              </a:endParaRPr>
            </a:p>
          </p:txBody>
        </p:sp>
        <mc:AlternateContent xmlns:mc="http://schemas.openxmlformats.org/markup-compatibility/2006" xmlns:a14="http://schemas.microsoft.com/office/drawing/2010/main">
          <mc:Choice Requires="a14">
            <p:sp>
              <p:nvSpPr>
                <p:cNvPr id="506" name="Rectangle 505">
                  <a:extLst>
                    <a:ext uri="{FF2B5EF4-FFF2-40B4-BE49-F238E27FC236}">
                      <a16:creationId xmlns:a16="http://schemas.microsoft.com/office/drawing/2014/main" id="{AA201954-4CB7-F043-8993-22912F606DF1}"/>
                    </a:ext>
                  </a:extLst>
                </p:cNvPr>
                <p:cNvSpPr/>
                <p:nvPr/>
              </p:nvSpPr>
              <p:spPr>
                <a:xfrm>
                  <a:off x="3202188" y="4268508"/>
                  <a:ext cx="369178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rPr>
                    <a:t>Step 3: </a:t>
                  </a:r>
                  <a:r>
                    <a:rPr kumimoji="0" lang="en-US" sz="1400" b="1" i="0"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rPr>
                    <a:t>Execution according to </a:t>
                  </a:r>
                  <a14:m>
                    <m:oMath xmlns:m="http://schemas.openxmlformats.org/officeDocument/2006/math">
                      <m:r>
                        <a:rPr kumimoji="0" lang="en-US" sz="1400" b="1" i="0" u="none" strike="noStrike" kern="1200" cap="none" spc="0" normalizeH="0" baseline="0" noProof="0">
                          <a:ln>
                            <a:noFill/>
                          </a:ln>
                          <a:solidFill>
                            <a:srgbClr val="C00000"/>
                          </a:solidFill>
                          <a:effectLst/>
                          <a:uLnTx/>
                          <a:uFillTx/>
                          <a:latin typeface="Cambria Math" panose="02040503050406030204" pitchFamily="18" charset="0"/>
                          <a:ea typeface="Cambria Math" panose="02040503050406030204" pitchFamily="18" charset="0"/>
                        </a:rPr>
                        <m:t>𝛍</m:t>
                      </m:r>
                    </m:oMath>
                  </a14:m>
                  <a:r>
                    <a:rPr kumimoji="0" lang="en-US" sz="1400" b="1" i="0"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a:t>
                  </a:r>
                </a:p>
              </p:txBody>
            </p:sp>
          </mc:Choice>
          <mc:Fallback xmlns="">
            <p:sp>
              <p:nvSpPr>
                <p:cNvPr id="506" name="Rectangle 505">
                  <a:extLst>
                    <a:ext uri="{FF2B5EF4-FFF2-40B4-BE49-F238E27FC236}">
                      <a16:creationId xmlns:a16="http://schemas.microsoft.com/office/drawing/2014/main" id="{AA201954-4CB7-F043-8993-22912F606DF1}"/>
                    </a:ext>
                  </a:extLst>
                </p:cNvPr>
                <p:cNvSpPr>
                  <a:spLocks noRot="1" noChangeAspect="1" noMove="1" noResize="1" noEditPoints="1" noAdjustHandles="1" noChangeArrowheads="1" noChangeShapeType="1" noTextEdit="1"/>
                </p:cNvSpPr>
                <p:nvPr/>
              </p:nvSpPr>
              <p:spPr>
                <a:xfrm>
                  <a:off x="3202188" y="4268508"/>
                  <a:ext cx="3691780" cy="553998"/>
                </a:xfrm>
                <a:prstGeom prst="rect">
                  <a:avLst/>
                </a:prstGeom>
                <a:blipFill>
                  <a:blip r:embed="rId3"/>
                  <a:stretch>
                    <a:fillRect t="-2273"/>
                  </a:stretch>
                </a:blipFill>
              </p:spPr>
              <p:txBody>
                <a:bodyPr/>
                <a:lstStyle/>
                <a:p>
                  <a:r>
                    <a:rPr lang="en-US">
                      <a:noFill/>
                    </a:rPr>
                    <a:t> </a:t>
                  </a:r>
                </a:p>
              </p:txBody>
            </p:sp>
          </mc:Fallback>
        </mc:AlternateContent>
        <p:sp>
          <p:nvSpPr>
            <p:cNvPr id="509" name="Rectangle 508">
              <a:extLst>
                <a:ext uri="{FF2B5EF4-FFF2-40B4-BE49-F238E27FC236}">
                  <a16:creationId xmlns:a16="http://schemas.microsoft.com/office/drawing/2014/main" id="{11EEB551-2120-B245-8E0A-A96351D3B463}"/>
                </a:ext>
              </a:extLst>
            </p:cNvPr>
            <p:cNvSpPr/>
            <p:nvPr/>
          </p:nvSpPr>
          <p:spPr>
            <a:xfrm>
              <a:off x="4078736" y="6391878"/>
              <a:ext cx="1923540" cy="33823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1" i="1"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rPr>
                <a:t>Memory Controller</a:t>
              </a:r>
            </a:p>
          </p:txBody>
        </p:sp>
        <p:sp>
          <p:nvSpPr>
            <p:cNvPr id="530" name="Right Arrow 529">
              <a:extLst>
                <a:ext uri="{FF2B5EF4-FFF2-40B4-BE49-F238E27FC236}">
                  <a16:creationId xmlns:a16="http://schemas.microsoft.com/office/drawing/2014/main" id="{7C5845D4-4CA6-3E42-B6D7-0362C943D4DB}"/>
                </a:ext>
              </a:extLst>
            </p:cNvPr>
            <p:cNvSpPr/>
            <p:nvPr/>
          </p:nvSpPr>
          <p:spPr>
            <a:xfrm>
              <a:off x="2784191" y="5423150"/>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p:grpSp>
        <p:nvGrpSpPr>
          <p:cNvPr id="538" name="Group 537">
            <a:extLst>
              <a:ext uri="{FF2B5EF4-FFF2-40B4-BE49-F238E27FC236}">
                <a16:creationId xmlns:a16="http://schemas.microsoft.com/office/drawing/2014/main" id="{08AF0EC2-609C-F644-8103-F442ADEE8FB0}"/>
              </a:ext>
            </a:extLst>
          </p:cNvPr>
          <p:cNvGrpSpPr/>
          <p:nvPr/>
        </p:nvGrpSpPr>
        <p:grpSpPr>
          <a:xfrm>
            <a:off x="66283" y="3742548"/>
            <a:ext cx="2652598" cy="2143375"/>
            <a:chOff x="66283" y="4261542"/>
            <a:chExt cx="2652598" cy="2143375"/>
          </a:xfrm>
        </p:grpSpPr>
        <p:sp>
          <p:nvSpPr>
            <p:cNvPr id="482" name="Rectangle 481">
              <a:extLst>
                <a:ext uri="{FF2B5EF4-FFF2-40B4-BE49-F238E27FC236}">
                  <a16:creationId xmlns:a16="http://schemas.microsoft.com/office/drawing/2014/main" id="{7ECC5597-7531-DD4A-A762-4F493DD7DC72}"/>
                </a:ext>
              </a:extLst>
            </p:cNvPr>
            <p:cNvSpPr/>
            <p:nvPr/>
          </p:nvSpPr>
          <p:spPr>
            <a:xfrm>
              <a:off x="66283" y="4555620"/>
              <a:ext cx="2652598" cy="18492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483" name="Rounded Rectangle 482">
              <a:extLst>
                <a:ext uri="{FF2B5EF4-FFF2-40B4-BE49-F238E27FC236}">
                  <a16:creationId xmlns:a16="http://schemas.microsoft.com/office/drawing/2014/main" id="{98B3D348-B9C5-7E40-8AF0-F8D66D07DD9B}"/>
                </a:ext>
              </a:extLst>
            </p:cNvPr>
            <p:cNvSpPr/>
            <p:nvPr/>
          </p:nvSpPr>
          <p:spPr>
            <a:xfrm>
              <a:off x="174824" y="4882613"/>
              <a:ext cx="2446884" cy="1422183"/>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484" name="Rectangle 483">
              <a:extLst>
                <a:ext uri="{FF2B5EF4-FFF2-40B4-BE49-F238E27FC236}">
                  <a16:creationId xmlns:a16="http://schemas.microsoft.com/office/drawing/2014/main" id="{26B285CE-11E6-1743-8406-B4E5D173D7B4}"/>
                </a:ext>
              </a:extLst>
            </p:cNvPr>
            <p:cNvSpPr/>
            <p:nvPr/>
          </p:nvSpPr>
          <p:spPr>
            <a:xfrm>
              <a:off x="777522" y="4261542"/>
              <a:ext cx="106952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User Input</a:t>
              </a:r>
            </a:p>
          </p:txBody>
        </p:sp>
        <p:sp>
          <p:nvSpPr>
            <p:cNvPr id="487" name="Rectangle 486">
              <a:extLst>
                <a:ext uri="{FF2B5EF4-FFF2-40B4-BE49-F238E27FC236}">
                  <a16:creationId xmlns:a16="http://schemas.microsoft.com/office/drawing/2014/main" id="{1BCC0FA6-6593-B848-B7BB-4CB32A174C35}"/>
                </a:ext>
              </a:extLst>
            </p:cNvPr>
            <p:cNvSpPr/>
            <p:nvPr/>
          </p:nvSpPr>
          <p:spPr>
            <a:xfrm>
              <a:off x="291206" y="5444803"/>
              <a:ext cx="2036555" cy="327477"/>
            </a:xfrm>
            <a:prstGeom prst="rect">
              <a:avLst/>
            </a:prstGeom>
            <a:solidFill>
              <a:srgbClr val="FFBF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1" name="Rectangle 510">
              <a:extLst>
                <a:ext uri="{FF2B5EF4-FFF2-40B4-BE49-F238E27FC236}">
                  <a16:creationId xmlns:a16="http://schemas.microsoft.com/office/drawing/2014/main" id="{6DEB2F96-2CE8-2048-A0CE-39C107EEA67F}"/>
                </a:ext>
              </a:extLst>
            </p:cNvPr>
            <p:cNvSpPr/>
            <p:nvPr/>
          </p:nvSpPr>
          <p:spPr>
            <a:xfrm>
              <a:off x="117482" y="4563039"/>
              <a:ext cx="24780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mbria" panose="02040503050406030204" pitchFamily="18" charset="0"/>
                  <a:cs typeface="Arial" panose="020B0604020202020204" pitchFamily="34" charset="0"/>
                </a:rPr>
                <a:t>SIMDRAM-enabled application</a:t>
              </a:r>
            </a:p>
          </p:txBody>
        </p:sp>
      </p:grpSp>
      <p:sp>
        <p:nvSpPr>
          <p:cNvPr id="2" name="Title 1">
            <a:extLst>
              <a:ext uri="{FF2B5EF4-FFF2-40B4-BE49-F238E27FC236}">
                <a16:creationId xmlns:a16="http://schemas.microsoft.com/office/drawing/2014/main" id="{59EB68DD-EA82-D94D-9067-B51AF57C613B}"/>
              </a:ext>
            </a:extLst>
          </p:cNvPr>
          <p:cNvSpPr>
            <a:spLocks noGrp="1"/>
          </p:cNvSpPr>
          <p:nvPr>
            <p:ph type="title"/>
          </p:nvPr>
        </p:nvSpPr>
        <p:spPr/>
        <p:txBody>
          <a:bodyPr/>
          <a:lstStyle/>
          <a:p>
            <a:r>
              <a:rPr lang="en-US" sz="4000" b="1" dirty="0">
                <a:latin typeface="Cambria" panose="02040503050406030204" pitchFamily="18" charset="0"/>
              </a:rPr>
              <a:t>SIMDRAM Framework: Step 3 </a:t>
            </a:r>
          </a:p>
        </p:txBody>
      </p:sp>
      <p:graphicFrame>
        <p:nvGraphicFramePr>
          <p:cNvPr id="311" name="Table 310">
            <a:extLst>
              <a:ext uri="{FF2B5EF4-FFF2-40B4-BE49-F238E27FC236}">
                <a16:creationId xmlns:a16="http://schemas.microsoft.com/office/drawing/2014/main" id="{50A10DFB-237C-1B45-AB7A-463F2C2CCC5B}"/>
              </a:ext>
            </a:extLst>
          </p:cNvPr>
          <p:cNvGraphicFramePr>
            <a:graphicFrameLocks noGrp="1"/>
          </p:cNvGraphicFramePr>
          <p:nvPr/>
        </p:nvGraphicFramePr>
        <p:xfrm>
          <a:off x="4600883" y="1699346"/>
          <a:ext cx="1513531" cy="1348330"/>
        </p:xfrm>
        <a:graphic>
          <a:graphicData uri="http://schemas.openxmlformats.org/drawingml/2006/table">
            <a:tbl>
              <a:tblPr firstRow="1" bandRow="1">
                <a:tableStyleId>{2D5ABB26-0587-4C30-8999-92F81FD0307C}</a:tableStyleId>
              </a:tblPr>
              <a:tblGrid>
                <a:gridCol w="1513531">
                  <a:extLst>
                    <a:ext uri="{9D8B030D-6E8A-4147-A177-3AD203B41FA5}">
                      <a16:colId xmlns:a16="http://schemas.microsoft.com/office/drawing/2014/main" val="3411314267"/>
                    </a:ext>
                  </a:extLst>
                </a:gridCol>
              </a:tblGrid>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9564133"/>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F5CC"/>
                    </a:solidFill>
                  </a:tcPr>
                </a:tc>
                <a:extLst>
                  <a:ext uri="{0D108BD9-81ED-4DB2-BD59-A6C34878D82A}">
                    <a16:rowId xmlns:a16="http://schemas.microsoft.com/office/drawing/2014/main" val="2610732602"/>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CDFFF"/>
                    </a:solidFill>
                  </a:tcPr>
                </a:tc>
                <a:extLst>
                  <a:ext uri="{0D108BD9-81ED-4DB2-BD59-A6C34878D82A}">
                    <a16:rowId xmlns:a16="http://schemas.microsoft.com/office/drawing/2014/main" val="1245392560"/>
                  </a:ext>
                </a:extLst>
              </a:tr>
              <a:tr h="269666">
                <a:tc>
                  <a:txBody>
                    <a:bodyPr/>
                    <a:lstStyle/>
                    <a:p>
                      <a:r>
                        <a:rPr lang="en-US" sz="1400" b="0" dirty="0">
                          <a:latin typeface="Courier New" panose="02070309020205020404" pitchFamily="49" charset="0"/>
                          <a:cs typeface="Courier New" panose="02070309020205020404" pitchFamily="49" charset="0"/>
                        </a:rPr>
                        <a:t> ACT/ACT/PRE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8D4AA"/>
                    </a:solidFill>
                  </a:tcPr>
                </a:tc>
                <a:extLst>
                  <a:ext uri="{0D108BD9-81ED-4DB2-BD59-A6C34878D82A}">
                    <a16:rowId xmlns:a16="http://schemas.microsoft.com/office/drawing/2014/main" val="2074523024"/>
                  </a:ext>
                </a:extLst>
              </a:tr>
              <a:tr h="269666">
                <a:tc>
                  <a:txBody>
                    <a:bodyPr/>
                    <a:lstStyle/>
                    <a:p>
                      <a:r>
                        <a:rPr lang="en-US" sz="1400" b="0" dirty="0">
                          <a:latin typeface="Courier New" panose="02070309020205020404" pitchFamily="49" charset="0"/>
                          <a:cs typeface="Courier New" panose="02070309020205020404" pitchFamily="49" charset="0"/>
                        </a:rPr>
                        <a:t> done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5727766"/>
                  </a:ext>
                </a:extLst>
              </a:tr>
            </a:tbl>
          </a:graphicData>
        </a:graphic>
      </p:graphicFrame>
      <p:sp>
        <p:nvSpPr>
          <p:cNvPr id="312" name="Rectangle 311">
            <a:extLst>
              <a:ext uri="{FF2B5EF4-FFF2-40B4-BE49-F238E27FC236}">
                <a16:creationId xmlns:a16="http://schemas.microsoft.com/office/drawing/2014/main" id="{D7280049-9ED3-3947-9F28-E8F495F29C7B}"/>
              </a:ext>
            </a:extLst>
          </p:cNvPr>
          <p:cNvSpPr/>
          <p:nvPr/>
        </p:nvSpPr>
        <p:spPr>
          <a:xfrm>
            <a:off x="6271191" y="1235618"/>
            <a:ext cx="2800096" cy="224445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cxnSp>
        <p:nvCxnSpPr>
          <p:cNvPr id="314" name="Straight Arrow Connector 313">
            <a:extLst>
              <a:ext uri="{FF2B5EF4-FFF2-40B4-BE49-F238E27FC236}">
                <a16:creationId xmlns:a16="http://schemas.microsoft.com/office/drawing/2014/main" id="{989EFE27-25B1-1F44-B095-4CC257B80B80}"/>
              </a:ext>
            </a:extLst>
          </p:cNvPr>
          <p:cNvCxnSpPr>
            <a:cxnSpLocks/>
          </p:cNvCxnSpPr>
          <p:nvPr/>
        </p:nvCxnSpPr>
        <p:spPr>
          <a:xfrm>
            <a:off x="6114414" y="1827291"/>
            <a:ext cx="15677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6" name="Rectangle 345">
            <a:extLst>
              <a:ext uri="{FF2B5EF4-FFF2-40B4-BE49-F238E27FC236}">
                <a16:creationId xmlns:a16="http://schemas.microsoft.com/office/drawing/2014/main" id="{1DC1A0F9-70D7-B448-BC54-7750CE6339AE}"/>
              </a:ext>
            </a:extLst>
          </p:cNvPr>
          <p:cNvSpPr/>
          <p:nvPr/>
        </p:nvSpPr>
        <p:spPr>
          <a:xfrm>
            <a:off x="6854162" y="912400"/>
            <a:ext cx="21058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SIMDRAM Output</a:t>
            </a:r>
          </a:p>
        </p:txBody>
      </p:sp>
      <p:grpSp>
        <p:nvGrpSpPr>
          <p:cNvPr id="413" name="Group 412">
            <a:extLst>
              <a:ext uri="{FF2B5EF4-FFF2-40B4-BE49-F238E27FC236}">
                <a16:creationId xmlns:a16="http://schemas.microsoft.com/office/drawing/2014/main" id="{8A315B32-246B-344C-B00D-2D50360431A0}"/>
              </a:ext>
            </a:extLst>
          </p:cNvPr>
          <p:cNvGrpSpPr/>
          <p:nvPr/>
        </p:nvGrpSpPr>
        <p:grpSpPr>
          <a:xfrm>
            <a:off x="96203" y="908217"/>
            <a:ext cx="2108505" cy="2106083"/>
            <a:chOff x="185117" y="1916050"/>
            <a:chExt cx="2355144" cy="2549656"/>
          </a:xfrm>
        </p:grpSpPr>
        <p:sp>
          <p:nvSpPr>
            <p:cNvPr id="347" name="Rectangle 346">
              <a:extLst>
                <a:ext uri="{FF2B5EF4-FFF2-40B4-BE49-F238E27FC236}">
                  <a16:creationId xmlns:a16="http://schemas.microsoft.com/office/drawing/2014/main" id="{926A9443-4A7F-B340-B495-8DEC465CEB8F}"/>
                </a:ext>
              </a:extLst>
            </p:cNvPr>
            <p:cNvSpPr/>
            <p:nvPr/>
          </p:nvSpPr>
          <p:spPr>
            <a:xfrm>
              <a:off x="682041" y="1916050"/>
              <a:ext cx="1199367" cy="3726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User Input</a:t>
              </a:r>
            </a:p>
          </p:txBody>
        </p:sp>
        <p:sp>
          <p:nvSpPr>
            <p:cNvPr id="348" name="Rectangle 347">
              <a:extLst>
                <a:ext uri="{FF2B5EF4-FFF2-40B4-BE49-F238E27FC236}">
                  <a16:creationId xmlns:a16="http://schemas.microsoft.com/office/drawing/2014/main" id="{5DC29713-5DE8-524E-A574-56227018A709}"/>
                </a:ext>
              </a:extLst>
            </p:cNvPr>
            <p:cNvSpPr/>
            <p:nvPr/>
          </p:nvSpPr>
          <p:spPr>
            <a:xfrm>
              <a:off x="185117" y="2303641"/>
              <a:ext cx="2355144" cy="213831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409" name="Group 408">
              <a:extLst>
                <a:ext uri="{FF2B5EF4-FFF2-40B4-BE49-F238E27FC236}">
                  <a16:creationId xmlns:a16="http://schemas.microsoft.com/office/drawing/2014/main" id="{4BBB42AF-207D-8C44-9BEB-FC30D95D6D4B}"/>
                </a:ext>
              </a:extLst>
            </p:cNvPr>
            <p:cNvGrpSpPr/>
            <p:nvPr/>
          </p:nvGrpSpPr>
          <p:grpSpPr>
            <a:xfrm>
              <a:off x="290791" y="2622675"/>
              <a:ext cx="2112038" cy="1843031"/>
              <a:chOff x="290791" y="2622675"/>
              <a:chExt cx="2112038" cy="1843031"/>
            </a:xfrm>
          </p:grpSpPr>
          <p:sp>
            <p:nvSpPr>
              <p:cNvPr id="350" name="Rounded Rectangle 349">
                <a:extLst>
                  <a:ext uri="{FF2B5EF4-FFF2-40B4-BE49-F238E27FC236}">
                    <a16:creationId xmlns:a16="http://schemas.microsoft.com/office/drawing/2014/main" id="{6D3A1CD3-1656-4A4D-A9A0-DBA1702BECAE}"/>
                  </a:ext>
                </a:extLst>
              </p:cNvPr>
              <p:cNvSpPr/>
              <p:nvPr/>
            </p:nvSpPr>
            <p:spPr>
              <a:xfrm>
                <a:off x="290791" y="2622675"/>
                <a:ext cx="2112038" cy="1468592"/>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351" name="Group 350">
                <a:extLst>
                  <a:ext uri="{FF2B5EF4-FFF2-40B4-BE49-F238E27FC236}">
                    <a16:creationId xmlns:a16="http://schemas.microsoft.com/office/drawing/2014/main" id="{5CC6CC20-848A-8E46-936F-05C4F53EC60E}"/>
                  </a:ext>
                </a:extLst>
              </p:cNvPr>
              <p:cNvGrpSpPr/>
              <p:nvPr/>
            </p:nvGrpSpPr>
            <p:grpSpPr>
              <a:xfrm>
                <a:off x="377937" y="2784891"/>
                <a:ext cx="1970675" cy="1263750"/>
                <a:chOff x="867018" y="2489687"/>
                <a:chExt cx="2314002" cy="1360547"/>
              </a:xfrm>
            </p:grpSpPr>
            <p:grpSp>
              <p:nvGrpSpPr>
                <p:cNvPr id="353" name="Group 352">
                  <a:extLst>
                    <a:ext uri="{FF2B5EF4-FFF2-40B4-BE49-F238E27FC236}">
                      <a16:creationId xmlns:a16="http://schemas.microsoft.com/office/drawing/2014/main" id="{D3E7F195-04A5-4B4D-B2B8-43EF22AD9995}"/>
                    </a:ext>
                  </a:extLst>
                </p:cNvPr>
                <p:cNvGrpSpPr/>
                <p:nvPr/>
              </p:nvGrpSpPr>
              <p:grpSpPr>
                <a:xfrm>
                  <a:off x="1143322" y="2489687"/>
                  <a:ext cx="1235746" cy="391038"/>
                  <a:chOff x="2411760" y="3068960"/>
                  <a:chExt cx="6065150" cy="1584176"/>
                </a:xfrm>
                <a:solidFill>
                  <a:schemeClr val="tx1"/>
                </a:solidFill>
              </p:grpSpPr>
              <p:sp>
                <p:nvSpPr>
                  <p:cNvPr id="373" name="Flowchart: Delay 3">
                    <a:extLst>
                      <a:ext uri="{FF2B5EF4-FFF2-40B4-BE49-F238E27FC236}">
                        <a16:creationId xmlns:a16="http://schemas.microsoft.com/office/drawing/2014/main" id="{26B61A90-35A5-B849-8852-2CD7EC13F006}"/>
                      </a:ext>
                    </a:extLst>
                  </p:cNvPr>
                  <p:cNvSpPr/>
                  <p:nvPr/>
                </p:nvSpPr>
                <p:spPr>
                  <a:xfrm>
                    <a:off x="3707904" y="3068960"/>
                    <a:ext cx="1728192" cy="1584176"/>
                  </a:xfrm>
                  <a:prstGeom prst="flowChartDelay">
                    <a:avLst/>
                  </a:prstGeom>
                  <a:solidFill>
                    <a:schemeClr val="bg2">
                      <a:lumMod val="90000"/>
                    </a:schemeClr>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cxnSp>
                <p:nvCxnSpPr>
                  <p:cNvPr id="374" name="Straight Connector 373">
                    <a:extLst>
                      <a:ext uri="{FF2B5EF4-FFF2-40B4-BE49-F238E27FC236}">
                        <a16:creationId xmlns:a16="http://schemas.microsoft.com/office/drawing/2014/main" id="{9628BD32-F67E-7841-9609-8E2EAF01F2C3}"/>
                      </a:ext>
                    </a:extLst>
                  </p:cNvPr>
                  <p:cNvCxnSpPr/>
                  <p:nvPr/>
                </p:nvCxnSpPr>
                <p:spPr>
                  <a:xfrm flipH="1">
                    <a:off x="2627784" y="3284984"/>
                    <a:ext cx="1080120" cy="0"/>
                  </a:xfrm>
                  <a:prstGeom prst="line">
                    <a:avLst/>
                  </a:prstGeom>
                  <a:grpFill/>
                  <a:ln w="12700" cap="flat" cmpd="sng" algn="ctr">
                    <a:solidFill>
                      <a:schemeClr val="tx1"/>
                    </a:solidFill>
                    <a:prstDash val="solid"/>
                  </a:ln>
                  <a:effectLst/>
                </p:spPr>
              </p:cxnSp>
              <p:cxnSp>
                <p:nvCxnSpPr>
                  <p:cNvPr id="375" name="Straight Connector 374">
                    <a:extLst>
                      <a:ext uri="{FF2B5EF4-FFF2-40B4-BE49-F238E27FC236}">
                        <a16:creationId xmlns:a16="http://schemas.microsoft.com/office/drawing/2014/main" id="{BE6B1FC3-6068-1C4B-BCD7-1ADA7298461A}"/>
                      </a:ext>
                    </a:extLst>
                  </p:cNvPr>
                  <p:cNvCxnSpPr/>
                  <p:nvPr/>
                </p:nvCxnSpPr>
                <p:spPr>
                  <a:xfrm flipH="1">
                    <a:off x="2627784" y="4437112"/>
                    <a:ext cx="1080120" cy="0"/>
                  </a:xfrm>
                  <a:prstGeom prst="line">
                    <a:avLst/>
                  </a:prstGeom>
                  <a:grpFill/>
                  <a:ln w="12700" cap="flat" cmpd="sng" algn="ctr">
                    <a:solidFill>
                      <a:schemeClr val="tx1"/>
                    </a:solidFill>
                    <a:prstDash val="solid"/>
                  </a:ln>
                  <a:effectLst/>
                </p:spPr>
              </p:cxnSp>
              <p:cxnSp>
                <p:nvCxnSpPr>
                  <p:cNvPr id="376" name="Straight Connector 375">
                    <a:extLst>
                      <a:ext uri="{FF2B5EF4-FFF2-40B4-BE49-F238E27FC236}">
                        <a16:creationId xmlns:a16="http://schemas.microsoft.com/office/drawing/2014/main" id="{96839A2E-1158-9F4C-AE2B-5D4AF7550023}"/>
                      </a:ext>
                    </a:extLst>
                  </p:cNvPr>
                  <p:cNvCxnSpPr>
                    <a:cxnSpLocks/>
                  </p:cNvCxnSpPr>
                  <p:nvPr/>
                </p:nvCxnSpPr>
                <p:spPr>
                  <a:xfrm flipH="1">
                    <a:off x="5436099" y="3838796"/>
                    <a:ext cx="3040811" cy="0"/>
                  </a:xfrm>
                  <a:prstGeom prst="line">
                    <a:avLst/>
                  </a:prstGeom>
                  <a:grpFill/>
                  <a:ln w="12700" cap="flat" cmpd="sng" algn="ctr">
                    <a:solidFill>
                      <a:schemeClr val="tx1"/>
                    </a:solidFill>
                    <a:prstDash val="solid"/>
                  </a:ln>
                  <a:effectLst/>
                </p:spPr>
              </p:cxnSp>
              <p:sp>
                <p:nvSpPr>
                  <p:cNvPr id="377" name="Flowchart: Connector 8">
                    <a:extLst>
                      <a:ext uri="{FF2B5EF4-FFF2-40B4-BE49-F238E27FC236}">
                        <a16:creationId xmlns:a16="http://schemas.microsoft.com/office/drawing/2014/main" id="{60460D75-4240-344D-B9E2-7077639318F1}"/>
                      </a:ext>
                    </a:extLst>
                  </p:cNvPr>
                  <p:cNvSpPr/>
                  <p:nvPr/>
                </p:nvSpPr>
                <p:spPr>
                  <a:xfrm>
                    <a:off x="2411760" y="3176972"/>
                    <a:ext cx="216024" cy="216024"/>
                  </a:xfrm>
                  <a:prstGeom prst="flowChartConnector">
                    <a:avLst/>
                  </a:prstGeom>
                  <a:grp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378" name="Flowchart: Connector 9">
                    <a:extLst>
                      <a:ext uri="{FF2B5EF4-FFF2-40B4-BE49-F238E27FC236}">
                        <a16:creationId xmlns:a16="http://schemas.microsoft.com/office/drawing/2014/main" id="{6C096043-331C-E44A-8DFE-DBD98FCF6BAF}"/>
                      </a:ext>
                    </a:extLst>
                  </p:cNvPr>
                  <p:cNvSpPr/>
                  <p:nvPr/>
                </p:nvSpPr>
                <p:spPr>
                  <a:xfrm>
                    <a:off x="2435000" y="4329100"/>
                    <a:ext cx="216024" cy="216024"/>
                  </a:xfrm>
                  <a:prstGeom prst="flowChartConnector">
                    <a:avLst/>
                  </a:prstGeom>
                  <a:grp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grpSp>
              <p:nvGrpSpPr>
                <p:cNvPr id="354" name="Group 353">
                  <a:extLst>
                    <a:ext uri="{FF2B5EF4-FFF2-40B4-BE49-F238E27FC236}">
                      <a16:creationId xmlns:a16="http://schemas.microsoft.com/office/drawing/2014/main" id="{A4AA7C71-A6FF-2A47-B81E-D0A8BBD9DB39}"/>
                    </a:ext>
                  </a:extLst>
                </p:cNvPr>
                <p:cNvGrpSpPr/>
                <p:nvPr/>
              </p:nvGrpSpPr>
              <p:grpSpPr>
                <a:xfrm>
                  <a:off x="1170063" y="3244568"/>
                  <a:ext cx="1457426" cy="391038"/>
                  <a:chOff x="-636961" y="3068958"/>
                  <a:chExt cx="7153177" cy="1584176"/>
                </a:xfrm>
                <a:solidFill>
                  <a:schemeClr val="tx1"/>
                </a:solidFill>
              </p:grpSpPr>
              <p:sp>
                <p:nvSpPr>
                  <p:cNvPr id="370" name="Flowchart: Delay 3">
                    <a:extLst>
                      <a:ext uri="{FF2B5EF4-FFF2-40B4-BE49-F238E27FC236}">
                        <a16:creationId xmlns:a16="http://schemas.microsoft.com/office/drawing/2014/main" id="{30504E93-59F7-684B-A507-813F29BF6977}"/>
                      </a:ext>
                    </a:extLst>
                  </p:cNvPr>
                  <p:cNvSpPr/>
                  <p:nvPr/>
                </p:nvSpPr>
                <p:spPr>
                  <a:xfrm>
                    <a:off x="3707903" y="3068958"/>
                    <a:ext cx="1728193" cy="1584176"/>
                  </a:xfrm>
                  <a:prstGeom prst="flowChartDelay">
                    <a:avLst/>
                  </a:prstGeom>
                  <a:solidFill>
                    <a:schemeClr val="bg2">
                      <a:lumMod val="90000"/>
                    </a:schemeClr>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cxnSp>
                <p:nvCxnSpPr>
                  <p:cNvPr id="371" name="Straight Connector 370">
                    <a:extLst>
                      <a:ext uri="{FF2B5EF4-FFF2-40B4-BE49-F238E27FC236}">
                        <a16:creationId xmlns:a16="http://schemas.microsoft.com/office/drawing/2014/main" id="{4FF3FDE9-AABF-EC44-B7B5-E4AFB0F3C880}"/>
                      </a:ext>
                    </a:extLst>
                  </p:cNvPr>
                  <p:cNvCxnSpPr>
                    <a:cxnSpLocks/>
                  </p:cNvCxnSpPr>
                  <p:nvPr/>
                </p:nvCxnSpPr>
                <p:spPr>
                  <a:xfrm flipH="1">
                    <a:off x="-636961" y="4437111"/>
                    <a:ext cx="4344865" cy="0"/>
                  </a:xfrm>
                  <a:prstGeom prst="line">
                    <a:avLst/>
                  </a:prstGeom>
                  <a:grpFill/>
                  <a:ln w="12700" cap="flat" cmpd="sng" algn="ctr">
                    <a:solidFill>
                      <a:schemeClr val="tx1"/>
                    </a:solidFill>
                    <a:prstDash val="solid"/>
                  </a:ln>
                  <a:effectLst/>
                </p:spPr>
              </p:cxnSp>
              <p:cxnSp>
                <p:nvCxnSpPr>
                  <p:cNvPr id="372" name="Straight Connector 371">
                    <a:extLst>
                      <a:ext uri="{FF2B5EF4-FFF2-40B4-BE49-F238E27FC236}">
                        <a16:creationId xmlns:a16="http://schemas.microsoft.com/office/drawing/2014/main" id="{48D9C89C-98F2-464D-A5AF-B7A2A5D7A125}"/>
                      </a:ext>
                    </a:extLst>
                  </p:cNvPr>
                  <p:cNvCxnSpPr/>
                  <p:nvPr/>
                </p:nvCxnSpPr>
                <p:spPr>
                  <a:xfrm flipH="1">
                    <a:off x="5436096" y="3838795"/>
                    <a:ext cx="1080120" cy="0"/>
                  </a:xfrm>
                  <a:prstGeom prst="line">
                    <a:avLst/>
                  </a:prstGeom>
                  <a:grpFill/>
                  <a:ln w="12700" cap="flat" cmpd="sng" algn="ctr">
                    <a:solidFill>
                      <a:schemeClr val="tx1"/>
                    </a:solidFill>
                    <a:prstDash val="solid"/>
                  </a:ln>
                  <a:effectLst/>
                </p:spPr>
              </p:cxnSp>
            </p:grpSp>
            <p:grpSp>
              <p:nvGrpSpPr>
                <p:cNvPr id="355" name="Group 354">
                  <a:extLst>
                    <a:ext uri="{FF2B5EF4-FFF2-40B4-BE49-F238E27FC236}">
                      <a16:creationId xmlns:a16="http://schemas.microsoft.com/office/drawing/2014/main" id="{7454E905-B01C-064A-AF64-5A8F34B38732}"/>
                    </a:ext>
                  </a:extLst>
                </p:cNvPr>
                <p:cNvGrpSpPr/>
                <p:nvPr/>
              </p:nvGrpSpPr>
              <p:grpSpPr>
                <a:xfrm>
                  <a:off x="1253356" y="3106816"/>
                  <a:ext cx="792250" cy="386595"/>
                  <a:chOff x="2627784" y="3086962"/>
                  <a:chExt cx="3888432" cy="1566174"/>
                </a:xfrm>
                <a:solidFill>
                  <a:schemeClr val="tx1"/>
                </a:solidFill>
              </p:grpSpPr>
              <p:cxnSp>
                <p:nvCxnSpPr>
                  <p:cNvPr id="366" name="Straight Connector 365">
                    <a:extLst>
                      <a:ext uri="{FF2B5EF4-FFF2-40B4-BE49-F238E27FC236}">
                        <a16:creationId xmlns:a16="http://schemas.microsoft.com/office/drawing/2014/main" id="{F5F217FA-089B-AC49-9004-4DFD2A03B6D5}"/>
                      </a:ext>
                    </a:extLst>
                  </p:cNvPr>
                  <p:cNvCxnSpPr/>
                  <p:nvPr/>
                </p:nvCxnSpPr>
                <p:spPr>
                  <a:xfrm flipH="1">
                    <a:off x="2627784" y="3284984"/>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AA4E303F-3306-7545-93AB-B999238ABC06}"/>
                      </a:ext>
                    </a:extLst>
                  </p:cNvPr>
                  <p:cNvCxnSpPr>
                    <a:cxnSpLocks/>
                  </p:cNvCxnSpPr>
                  <p:nvPr/>
                </p:nvCxnSpPr>
                <p:spPr>
                  <a:xfrm flipH="1">
                    <a:off x="3059829" y="4437113"/>
                    <a:ext cx="648074"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9205109-4956-B64B-84C3-F775CF6E84F3}"/>
                      </a:ext>
                    </a:extLst>
                  </p:cNvPr>
                  <p:cNvCxnSpPr/>
                  <p:nvPr/>
                </p:nvCxnSpPr>
                <p:spPr>
                  <a:xfrm flipH="1">
                    <a:off x="5436096" y="3838795"/>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Flowchart: Stored Data 4">
                    <a:extLst>
                      <a:ext uri="{FF2B5EF4-FFF2-40B4-BE49-F238E27FC236}">
                        <a16:creationId xmlns:a16="http://schemas.microsoft.com/office/drawing/2014/main" id="{CC6CED34-8F4A-5A42-A308-A36DA0341328}"/>
                      </a:ext>
                    </a:extLst>
                  </p:cNvPr>
                  <p:cNvSpPr/>
                  <p:nvPr/>
                </p:nvSpPr>
                <p:spPr>
                  <a:xfrm rot="10800000">
                    <a:off x="3491880" y="3086962"/>
                    <a:ext cx="1944216" cy="1566174"/>
                  </a:xfrm>
                  <a:prstGeom prst="flowChartOnlineStora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cxnSp>
              <p:nvCxnSpPr>
                <p:cNvPr id="356" name="Straight Connector 355">
                  <a:extLst>
                    <a:ext uri="{FF2B5EF4-FFF2-40B4-BE49-F238E27FC236}">
                      <a16:creationId xmlns:a16="http://schemas.microsoft.com/office/drawing/2014/main" id="{F3100D61-190D-3A45-8CDA-FF7262E0AC57}"/>
                    </a:ext>
                  </a:extLst>
                </p:cNvPr>
                <p:cNvCxnSpPr/>
                <p:nvPr/>
              </p:nvCxnSpPr>
              <p:spPr>
                <a:xfrm>
                  <a:off x="1266365" y="2536344"/>
                  <a:ext cx="0" cy="628772"/>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0D6ABBF-36FD-F74C-ADAC-B1ADDDDEBC6B}"/>
                    </a:ext>
                  </a:extLst>
                </p:cNvPr>
                <p:cNvCxnSpPr/>
                <p:nvPr/>
              </p:nvCxnSpPr>
              <p:spPr>
                <a:xfrm>
                  <a:off x="1341383" y="2818929"/>
                  <a:ext cx="0" cy="628772"/>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8" name="Flowchart: Connector 9">
                  <a:extLst>
                    <a:ext uri="{FF2B5EF4-FFF2-40B4-BE49-F238E27FC236}">
                      <a16:creationId xmlns:a16="http://schemas.microsoft.com/office/drawing/2014/main" id="{EFD37F48-0A01-FC4C-9164-E0C476E8E86C}"/>
                    </a:ext>
                  </a:extLst>
                </p:cNvPr>
                <p:cNvSpPr/>
                <p:nvPr/>
              </p:nvSpPr>
              <p:spPr>
                <a:xfrm>
                  <a:off x="1148056" y="3555622"/>
                  <a:ext cx="44014" cy="53323"/>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359" name="Rectangle 358">
                  <a:extLst>
                    <a:ext uri="{FF2B5EF4-FFF2-40B4-BE49-F238E27FC236}">
                      <a16:creationId xmlns:a16="http://schemas.microsoft.com/office/drawing/2014/main" id="{2D59317E-919D-D54C-8BEA-6FC827BDD41A}"/>
                    </a:ext>
                  </a:extLst>
                </p:cNvPr>
                <p:cNvSpPr/>
                <p:nvPr/>
              </p:nvSpPr>
              <p:spPr>
                <a:xfrm>
                  <a:off x="867018" y="3462467"/>
                  <a:ext cx="242288" cy="387767"/>
                </a:xfrm>
                <a:prstGeom prst="rect">
                  <a:avLst/>
                </a:prstGeom>
                <a:ln w="12700">
                  <a:noFill/>
                </a:ln>
              </p:spPr>
              <p:txBody>
                <a:bodyPr wrap="none">
                  <a:spAutoFit/>
                </a:bodyPr>
                <a:lstStyle/>
                <a:p>
                  <a:pPr marL="0" marR="0" lvl="0" indent="0" algn="l" defTabSz="176104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2500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360" name="Group 359">
                  <a:extLst>
                    <a:ext uri="{FF2B5EF4-FFF2-40B4-BE49-F238E27FC236}">
                      <a16:creationId xmlns:a16="http://schemas.microsoft.com/office/drawing/2014/main" id="{2344E00C-07C5-2848-8171-BE21DAFBD530}"/>
                    </a:ext>
                  </a:extLst>
                </p:cNvPr>
                <p:cNvGrpSpPr/>
                <p:nvPr/>
              </p:nvGrpSpPr>
              <p:grpSpPr>
                <a:xfrm>
                  <a:off x="2364779" y="3102978"/>
                  <a:ext cx="792250" cy="386595"/>
                  <a:chOff x="2627784" y="3086962"/>
                  <a:chExt cx="3888432" cy="1566174"/>
                </a:xfrm>
                <a:solidFill>
                  <a:schemeClr val="tx1"/>
                </a:solidFill>
              </p:grpSpPr>
              <p:cxnSp>
                <p:nvCxnSpPr>
                  <p:cNvPr id="363" name="Straight Connector 362">
                    <a:extLst>
                      <a:ext uri="{FF2B5EF4-FFF2-40B4-BE49-F238E27FC236}">
                        <a16:creationId xmlns:a16="http://schemas.microsoft.com/office/drawing/2014/main" id="{65C91438-F58E-724F-8870-724BC34DB667}"/>
                      </a:ext>
                    </a:extLst>
                  </p:cNvPr>
                  <p:cNvCxnSpPr/>
                  <p:nvPr/>
                </p:nvCxnSpPr>
                <p:spPr>
                  <a:xfrm flipH="1">
                    <a:off x="2627784" y="3284984"/>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C8F7712D-BC82-E847-96B0-2DBD452D2866}"/>
                      </a:ext>
                    </a:extLst>
                  </p:cNvPr>
                  <p:cNvCxnSpPr/>
                  <p:nvPr/>
                </p:nvCxnSpPr>
                <p:spPr>
                  <a:xfrm flipH="1">
                    <a:off x="5436096" y="3838795"/>
                    <a:ext cx="10801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5" name="Flowchart: Stored Data 4">
                    <a:extLst>
                      <a:ext uri="{FF2B5EF4-FFF2-40B4-BE49-F238E27FC236}">
                        <a16:creationId xmlns:a16="http://schemas.microsoft.com/office/drawing/2014/main" id="{EE06E169-9E9E-B741-939C-F0AFDB6AE525}"/>
                      </a:ext>
                    </a:extLst>
                  </p:cNvPr>
                  <p:cNvSpPr/>
                  <p:nvPr/>
                </p:nvSpPr>
                <p:spPr>
                  <a:xfrm rot="10800000">
                    <a:off x="3491880" y="3086962"/>
                    <a:ext cx="1944216" cy="1566174"/>
                  </a:xfrm>
                  <a:prstGeom prst="flowChartOnlineStora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cxnSp>
              <p:nvCxnSpPr>
                <p:cNvPr id="361" name="Straight Connector 360">
                  <a:extLst>
                    <a:ext uri="{FF2B5EF4-FFF2-40B4-BE49-F238E27FC236}">
                      <a16:creationId xmlns:a16="http://schemas.microsoft.com/office/drawing/2014/main" id="{A55E3C17-B8F6-2E47-BEB5-1EB898F935BC}"/>
                    </a:ext>
                  </a:extLst>
                </p:cNvPr>
                <p:cNvCxnSpPr>
                  <a:cxnSpLocks/>
                </p:cNvCxnSpPr>
                <p:nvPr/>
              </p:nvCxnSpPr>
              <p:spPr>
                <a:xfrm flipV="1">
                  <a:off x="2371923" y="2683463"/>
                  <a:ext cx="0" cy="47553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2" name="Flowchart: Connector 11">
                  <a:extLst>
                    <a:ext uri="{FF2B5EF4-FFF2-40B4-BE49-F238E27FC236}">
                      <a16:creationId xmlns:a16="http://schemas.microsoft.com/office/drawing/2014/main" id="{1F485AEE-B408-DC4D-8F1C-F6AB053C3062}"/>
                    </a:ext>
                  </a:extLst>
                </p:cNvPr>
                <p:cNvSpPr/>
                <p:nvPr/>
              </p:nvSpPr>
              <p:spPr>
                <a:xfrm>
                  <a:off x="3137006" y="3261899"/>
                  <a:ext cx="44014" cy="53323"/>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352" name="Rectangle 351">
                <a:extLst>
                  <a:ext uri="{FF2B5EF4-FFF2-40B4-BE49-F238E27FC236}">
                    <a16:creationId xmlns:a16="http://schemas.microsoft.com/office/drawing/2014/main" id="{07DC30E6-1B5F-0F4F-8959-97CE64645BA2}"/>
                  </a:ext>
                </a:extLst>
              </p:cNvPr>
              <p:cNvSpPr/>
              <p:nvPr/>
            </p:nvSpPr>
            <p:spPr>
              <a:xfrm>
                <a:off x="361555" y="4093106"/>
                <a:ext cx="1905463" cy="3726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AND/OR/NOT logic</a:t>
                </a:r>
              </a:p>
            </p:txBody>
          </p:sp>
        </p:grpSp>
        <p:sp>
          <p:nvSpPr>
            <p:cNvPr id="400" name="Rectangle 399">
              <a:extLst>
                <a:ext uri="{FF2B5EF4-FFF2-40B4-BE49-F238E27FC236}">
                  <a16:creationId xmlns:a16="http://schemas.microsoft.com/office/drawing/2014/main" id="{E336A133-A62A-9446-B18C-C1137BE6BB28}"/>
                </a:ext>
              </a:extLst>
            </p:cNvPr>
            <p:cNvSpPr/>
            <p:nvPr/>
          </p:nvSpPr>
          <p:spPr>
            <a:xfrm>
              <a:off x="407761" y="2294229"/>
              <a:ext cx="1802097" cy="3726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mbria" panose="02040503050406030204" pitchFamily="18" charset="0"/>
                  <a:cs typeface="Arial" panose="020B0604020202020204" pitchFamily="34" charset="0"/>
                </a:rPr>
                <a:t>Desired operation</a:t>
              </a:r>
            </a:p>
          </p:txBody>
        </p:sp>
      </p:grpSp>
      <p:sp>
        <p:nvSpPr>
          <p:cNvPr id="402" name="Rectangle 401">
            <a:extLst>
              <a:ext uri="{FF2B5EF4-FFF2-40B4-BE49-F238E27FC236}">
                <a16:creationId xmlns:a16="http://schemas.microsoft.com/office/drawing/2014/main" id="{A4C2B0B1-F109-BF40-86A2-AF13430F2E5D}"/>
              </a:ext>
            </a:extLst>
          </p:cNvPr>
          <p:cNvSpPr/>
          <p:nvPr/>
        </p:nvSpPr>
        <p:spPr>
          <a:xfrm>
            <a:off x="6886746" y="2166938"/>
            <a:ext cx="1423788" cy="3382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Main memory</a:t>
            </a:r>
          </a:p>
        </p:txBody>
      </p:sp>
      <p:grpSp>
        <p:nvGrpSpPr>
          <p:cNvPr id="537" name="Group 536">
            <a:extLst>
              <a:ext uri="{FF2B5EF4-FFF2-40B4-BE49-F238E27FC236}">
                <a16:creationId xmlns:a16="http://schemas.microsoft.com/office/drawing/2014/main" id="{683F3061-9834-6644-B7F1-5ED1C37BD9E5}"/>
              </a:ext>
            </a:extLst>
          </p:cNvPr>
          <p:cNvGrpSpPr/>
          <p:nvPr/>
        </p:nvGrpSpPr>
        <p:grpSpPr>
          <a:xfrm>
            <a:off x="6324048" y="2565491"/>
            <a:ext cx="2666557" cy="944792"/>
            <a:chOff x="6324048" y="3191579"/>
            <a:chExt cx="2666557" cy="944792"/>
          </a:xfrm>
        </p:grpSpPr>
        <p:grpSp>
          <p:nvGrpSpPr>
            <p:cNvPr id="410" name="Group 409">
              <a:extLst>
                <a:ext uri="{FF2B5EF4-FFF2-40B4-BE49-F238E27FC236}">
                  <a16:creationId xmlns:a16="http://schemas.microsoft.com/office/drawing/2014/main" id="{94490D99-D821-E243-93B4-A3FF1AF53E3B}"/>
                </a:ext>
              </a:extLst>
            </p:cNvPr>
            <p:cNvGrpSpPr/>
            <p:nvPr/>
          </p:nvGrpSpPr>
          <p:grpSpPr>
            <a:xfrm>
              <a:off x="7658494" y="3191579"/>
              <a:ext cx="1332111" cy="757166"/>
              <a:chOff x="8712770" y="3601416"/>
              <a:chExt cx="1332111" cy="757166"/>
            </a:xfrm>
          </p:grpSpPr>
          <p:grpSp>
            <p:nvGrpSpPr>
              <p:cNvPr id="327" name="Group 326">
                <a:extLst>
                  <a:ext uri="{FF2B5EF4-FFF2-40B4-BE49-F238E27FC236}">
                    <a16:creationId xmlns:a16="http://schemas.microsoft.com/office/drawing/2014/main" id="{FE0C7429-FA54-754D-8C1D-5BF9B31B050D}"/>
                  </a:ext>
                </a:extLst>
              </p:cNvPr>
              <p:cNvGrpSpPr/>
              <p:nvPr/>
            </p:nvGrpSpPr>
            <p:grpSpPr>
              <a:xfrm>
                <a:off x="9235986" y="3601416"/>
                <a:ext cx="808895" cy="757166"/>
                <a:chOff x="4180572" y="1209835"/>
                <a:chExt cx="420003" cy="393144"/>
              </a:xfrm>
            </p:grpSpPr>
            <p:cxnSp>
              <p:nvCxnSpPr>
                <p:cNvPr id="332" name="Straight Connector 331">
                  <a:extLst>
                    <a:ext uri="{FF2B5EF4-FFF2-40B4-BE49-F238E27FC236}">
                      <a16:creationId xmlns:a16="http://schemas.microsoft.com/office/drawing/2014/main" id="{34F1355F-1BFB-C047-BC57-D543E8F10332}"/>
                    </a:ext>
                  </a:extLst>
                </p:cNvPr>
                <p:cNvCxnSpPr>
                  <a:cxnSpLocks/>
                </p:cNvCxnSpPr>
                <p:nvPr/>
              </p:nvCxnSpPr>
              <p:spPr>
                <a:xfrm rot="5400000">
                  <a:off x="4390574" y="1117898"/>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C1CFE73E-19C4-B643-A9BD-39BE8B85C4CA}"/>
                    </a:ext>
                  </a:extLst>
                </p:cNvPr>
                <p:cNvCxnSpPr>
                  <a:cxnSpLocks/>
                </p:cNvCxnSpPr>
                <p:nvPr/>
              </p:nvCxnSpPr>
              <p:spPr>
                <a:xfrm rot="5400000">
                  <a:off x="4390574" y="1157152"/>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0BB670D-9CEE-BA48-A6A0-071258D82313}"/>
                    </a:ext>
                  </a:extLst>
                </p:cNvPr>
                <p:cNvCxnSpPr>
                  <a:cxnSpLocks/>
                </p:cNvCxnSpPr>
                <p:nvPr/>
              </p:nvCxnSpPr>
              <p:spPr>
                <a:xfrm rot="5400000">
                  <a:off x="4390574" y="1196406"/>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F2CD54D5-0F3E-B346-AB6D-588F2D60AD14}"/>
                    </a:ext>
                  </a:extLst>
                </p:cNvPr>
                <p:cNvCxnSpPr>
                  <a:cxnSpLocks/>
                </p:cNvCxnSpPr>
                <p:nvPr/>
              </p:nvCxnSpPr>
              <p:spPr>
                <a:xfrm rot="5400000">
                  <a:off x="4390574" y="1235660"/>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EF7C06F5-062E-9240-B458-4F9F35B23884}"/>
                    </a:ext>
                  </a:extLst>
                </p:cNvPr>
                <p:cNvCxnSpPr>
                  <a:cxnSpLocks/>
                </p:cNvCxnSpPr>
                <p:nvPr/>
              </p:nvCxnSpPr>
              <p:spPr>
                <a:xfrm rot="5400000">
                  <a:off x="4390574" y="1274913"/>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01AEF7E-71CD-744C-A3E6-029BFA850EB2}"/>
                    </a:ext>
                  </a:extLst>
                </p:cNvPr>
                <p:cNvCxnSpPr>
                  <a:cxnSpLocks/>
                </p:cNvCxnSpPr>
                <p:nvPr/>
              </p:nvCxnSpPr>
              <p:spPr>
                <a:xfrm rot="5400000">
                  <a:off x="4390574" y="1078644"/>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392E9778-4BD5-0B40-9454-8D6E5B7A6E04}"/>
                    </a:ext>
                  </a:extLst>
                </p:cNvPr>
                <p:cNvCxnSpPr>
                  <a:cxnSpLocks/>
                </p:cNvCxnSpPr>
                <p:nvPr/>
              </p:nvCxnSpPr>
              <p:spPr>
                <a:xfrm rot="5400000">
                  <a:off x="4390574" y="1314167"/>
                  <a:ext cx="0" cy="420003"/>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EBC9AE41-85FD-E840-AB4B-9B311BA89CAA}"/>
                    </a:ext>
                  </a:extLst>
                </p:cNvPr>
                <p:cNvCxnSpPr>
                  <a:cxnSpLocks/>
                </p:cNvCxnSpPr>
                <p:nvPr/>
              </p:nvCxnSpPr>
              <p:spPr>
                <a:xfrm>
                  <a:off x="4306703"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16BDAD3-622F-ED48-8001-40C3260A5787}"/>
                    </a:ext>
                  </a:extLst>
                </p:cNvPr>
                <p:cNvCxnSpPr>
                  <a:cxnSpLocks/>
                </p:cNvCxnSpPr>
                <p:nvPr/>
              </p:nvCxnSpPr>
              <p:spPr>
                <a:xfrm>
                  <a:off x="4348638"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BFC1505F-B406-394F-BCF5-F52F283D10EE}"/>
                    </a:ext>
                  </a:extLst>
                </p:cNvPr>
                <p:cNvCxnSpPr>
                  <a:cxnSpLocks/>
                </p:cNvCxnSpPr>
                <p:nvPr/>
              </p:nvCxnSpPr>
              <p:spPr>
                <a:xfrm>
                  <a:off x="4390575"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4AC61C37-3EC1-D244-B3CB-BE318676DB72}"/>
                    </a:ext>
                  </a:extLst>
                </p:cNvPr>
                <p:cNvCxnSpPr>
                  <a:cxnSpLocks/>
                </p:cNvCxnSpPr>
                <p:nvPr/>
              </p:nvCxnSpPr>
              <p:spPr>
                <a:xfrm>
                  <a:off x="4432510"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0B04ED13-D8A4-B846-80FC-8F089810E80F}"/>
                    </a:ext>
                  </a:extLst>
                </p:cNvPr>
                <p:cNvCxnSpPr>
                  <a:cxnSpLocks/>
                </p:cNvCxnSpPr>
                <p:nvPr/>
              </p:nvCxnSpPr>
              <p:spPr>
                <a:xfrm>
                  <a:off x="4474446"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A1CA297-36D5-7746-A2EE-CB518FCB47E0}"/>
                    </a:ext>
                  </a:extLst>
                </p:cNvPr>
                <p:cNvCxnSpPr>
                  <a:cxnSpLocks/>
                </p:cNvCxnSpPr>
                <p:nvPr/>
              </p:nvCxnSpPr>
              <p:spPr>
                <a:xfrm>
                  <a:off x="4264768"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712090C9-6421-DE43-BD72-8E242FCC3021}"/>
                    </a:ext>
                  </a:extLst>
                </p:cNvPr>
                <p:cNvCxnSpPr>
                  <a:cxnSpLocks/>
                </p:cNvCxnSpPr>
                <p:nvPr/>
              </p:nvCxnSpPr>
              <p:spPr>
                <a:xfrm>
                  <a:off x="4516382" y="1209835"/>
                  <a:ext cx="0" cy="393144"/>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28" name="Straight Arrow Connector 327">
                <a:extLst>
                  <a:ext uri="{FF2B5EF4-FFF2-40B4-BE49-F238E27FC236}">
                    <a16:creationId xmlns:a16="http://schemas.microsoft.com/office/drawing/2014/main" id="{2CF305BB-4A2B-6D4E-A77F-915E56B27204}"/>
                  </a:ext>
                </a:extLst>
              </p:cNvPr>
              <p:cNvCxnSpPr>
                <a:cxnSpLocks/>
              </p:cNvCxnSpPr>
              <p:nvPr/>
            </p:nvCxnSpPr>
            <p:spPr>
              <a:xfrm flipV="1">
                <a:off x="8712770" y="3786178"/>
                <a:ext cx="497162" cy="2"/>
              </a:xfrm>
              <a:prstGeom prst="straightConnector1">
                <a:avLst/>
              </a:prstGeom>
              <a:ln w="25400">
                <a:solidFill>
                  <a:schemeClr val="tx1"/>
                </a:solidFill>
                <a:prstDash val="sysDot"/>
                <a:headEnd type="none" w="med" len="med"/>
                <a:tailEnd type="stealth"/>
              </a:ln>
            </p:spPr>
            <p:style>
              <a:lnRef idx="1">
                <a:schemeClr val="accent1"/>
              </a:lnRef>
              <a:fillRef idx="0">
                <a:schemeClr val="accent1"/>
              </a:fillRef>
              <a:effectRef idx="0">
                <a:schemeClr val="accent1"/>
              </a:effectRef>
              <a:fontRef idx="minor">
                <a:schemeClr val="tx1"/>
              </a:fontRef>
            </p:style>
          </p:cxnSp>
          <p:sp>
            <p:nvSpPr>
              <p:cNvPr id="329" name="Alternate Process 328">
                <a:extLst>
                  <a:ext uri="{FF2B5EF4-FFF2-40B4-BE49-F238E27FC236}">
                    <a16:creationId xmlns:a16="http://schemas.microsoft.com/office/drawing/2014/main" id="{979AE97D-8066-A045-A4B3-8C6A639EC3A6}"/>
                  </a:ext>
                </a:extLst>
              </p:cNvPr>
              <p:cNvSpPr/>
              <p:nvPr/>
            </p:nvSpPr>
            <p:spPr>
              <a:xfrm>
                <a:off x="9328542" y="3681756"/>
                <a:ext cx="616373" cy="616373"/>
              </a:xfrm>
              <a:prstGeom prst="flowChartAlternateProcess">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30" name="Alternate Process 329">
                <a:extLst>
                  <a:ext uri="{FF2B5EF4-FFF2-40B4-BE49-F238E27FC236}">
                    <a16:creationId xmlns:a16="http://schemas.microsoft.com/office/drawing/2014/main" id="{3091CE4C-BB11-544F-A61C-EAE97BB2D73F}"/>
                  </a:ext>
                </a:extLst>
              </p:cNvPr>
              <p:cNvSpPr>
                <a:spLocks noChangeAspect="1"/>
              </p:cNvSpPr>
              <p:nvPr/>
            </p:nvSpPr>
            <p:spPr>
              <a:xfrm>
                <a:off x="9413187" y="3772082"/>
                <a:ext cx="440267" cy="440267"/>
              </a:xfrm>
              <a:prstGeom prst="flowChartAlternateProcess">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31" name="Rectangle 330">
                <a:extLst>
                  <a:ext uri="{FF2B5EF4-FFF2-40B4-BE49-F238E27FC236}">
                    <a16:creationId xmlns:a16="http://schemas.microsoft.com/office/drawing/2014/main" id="{880C3E18-32D4-F948-BCBB-7B676F25A018}"/>
                  </a:ext>
                </a:extLst>
              </p:cNvPr>
              <p:cNvSpPr/>
              <p:nvPr/>
            </p:nvSpPr>
            <p:spPr>
              <a:xfrm>
                <a:off x="9383793" y="3824517"/>
                <a:ext cx="479811" cy="32944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41" b="1"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rPr>
                  <a:t>ISA</a:t>
                </a:r>
                <a:endParaRPr kumimoji="0" lang="en-US" sz="1541" b="1" i="0" u="none" strike="noStrike" kern="1200" cap="none" spc="0" normalizeH="0" baseline="0" noProof="0" dirty="0">
                  <a:ln>
                    <a:noFill/>
                  </a:ln>
                  <a:solidFill>
                    <a:prstClr val="white"/>
                  </a:solidFill>
                  <a:effectLst/>
                  <a:uLnTx/>
                  <a:uFillTx/>
                  <a:latin typeface="Cambria" panose="02040503050406030204" pitchFamily="18" charset="0"/>
                </a:endParaRPr>
              </a:p>
            </p:txBody>
          </p:sp>
        </p:grpSp>
        <p:sp>
          <p:nvSpPr>
            <p:cNvPr id="403" name="Alternate Process 402">
              <a:extLst>
                <a:ext uri="{FF2B5EF4-FFF2-40B4-BE49-F238E27FC236}">
                  <a16:creationId xmlns:a16="http://schemas.microsoft.com/office/drawing/2014/main" id="{5FC3BDFA-A94E-B34F-BDB2-72466C92F8DF}"/>
                </a:ext>
              </a:extLst>
            </p:cNvPr>
            <p:cNvSpPr/>
            <p:nvPr/>
          </p:nvSpPr>
          <p:spPr>
            <a:xfrm>
              <a:off x="6396862" y="3213312"/>
              <a:ext cx="1226000" cy="347543"/>
            </a:xfrm>
            <a:prstGeom prst="flowChartAlternateProcess">
              <a:avLst/>
            </a:prstGeom>
            <a:solidFill>
              <a:srgbClr val="FFBFBF">
                <a:alpha val="20000"/>
              </a:srgbClr>
            </a:solidFill>
            <a:ln w="25400">
              <a:solidFill>
                <a:schemeClr val="tx1"/>
              </a:solidFill>
              <a:prstDash val="sysDot"/>
            </a:ln>
          </p:spPr>
          <p:style>
            <a:lnRef idx="2">
              <a:schemeClr val="dk1"/>
            </a:lnRef>
            <a:fillRef idx="1">
              <a:schemeClr val="lt1"/>
            </a:fillRef>
            <a:effectRef idx="0">
              <a:schemeClr val="dk1"/>
            </a:effectRef>
            <a:fontRef idx="minor">
              <a:schemeClr val="dk1"/>
            </a:fontRef>
          </p:style>
          <p:txBody>
            <a:bodyPr wrap="square" tIns="52832" bIns="52832"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48" i="0" u="none" strike="noStrike" kern="1200" cap="none" spc="0" normalizeH="0" baseline="0" noProof="0" dirty="0" err="1">
                  <a:ln>
                    <a:noFill/>
                  </a:ln>
                  <a:solidFill>
                    <a:srgbClr val="C00000"/>
                  </a:solidFill>
                  <a:effectLst/>
                  <a:uLnTx/>
                  <a:uFillTx/>
                  <a:latin typeface="Cambria" panose="02040503050406030204" pitchFamily="18" charset="0"/>
                  <a:cs typeface="Courier New" panose="02070309020205020404" pitchFamily="49" charset="0"/>
                </a:rPr>
                <a:t>bbop_new</a:t>
              </a:r>
              <a:endParaRPr kumimoji="0" lang="en-US" sz="1348"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endParaRPr>
            </a:p>
          </p:txBody>
        </p:sp>
        <p:sp>
          <p:nvSpPr>
            <p:cNvPr id="404" name="Rectangle 403">
              <a:extLst>
                <a:ext uri="{FF2B5EF4-FFF2-40B4-BE49-F238E27FC236}">
                  <a16:creationId xmlns:a16="http://schemas.microsoft.com/office/drawing/2014/main" id="{E378B32C-66DC-EE4B-9A94-EBF4BB4C270D}"/>
                </a:ext>
              </a:extLst>
            </p:cNvPr>
            <p:cNvSpPr/>
            <p:nvPr/>
          </p:nvSpPr>
          <p:spPr>
            <a:xfrm>
              <a:off x="6324048" y="3551596"/>
              <a:ext cx="167706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New SIMDRAM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instruction</a:t>
              </a:r>
            </a:p>
          </p:txBody>
        </p:sp>
      </p:grpSp>
      <p:sp>
        <p:nvSpPr>
          <p:cNvPr id="417" name="Right Arrow 416">
            <a:extLst>
              <a:ext uri="{FF2B5EF4-FFF2-40B4-BE49-F238E27FC236}">
                <a16:creationId xmlns:a16="http://schemas.microsoft.com/office/drawing/2014/main" id="{15CAE4DC-0951-124F-ACDB-2F0D941D15E4}"/>
              </a:ext>
            </a:extLst>
          </p:cNvPr>
          <p:cNvSpPr/>
          <p:nvPr/>
        </p:nvSpPr>
        <p:spPr>
          <a:xfrm>
            <a:off x="4225141" y="1957109"/>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418" name="Rectangle 417">
            <a:extLst>
              <a:ext uri="{FF2B5EF4-FFF2-40B4-BE49-F238E27FC236}">
                <a16:creationId xmlns:a16="http://schemas.microsoft.com/office/drawing/2014/main" id="{66BB5B68-297B-8C48-BE99-8A29882E520B}"/>
              </a:ext>
            </a:extLst>
          </p:cNvPr>
          <p:cNvSpPr/>
          <p:nvPr/>
        </p:nvSpPr>
        <p:spPr>
          <a:xfrm>
            <a:off x="4220177" y="978920"/>
            <a:ext cx="2208216" cy="64633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effectLst/>
                <a:uLnTx/>
                <a:uFillTx/>
                <a:latin typeface="Cambria" panose="02040503050406030204" pitchFamily="18" charset="0"/>
                <a:cs typeface="Arial" panose="020B0604020202020204" pitchFamily="34" charset="0"/>
              </a:rPr>
              <a:t>Step 2: Generate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latin typeface="Cambria" panose="02040503050406030204" pitchFamily="18" charset="0"/>
                <a:cs typeface="Arial" panose="020B0604020202020204" pitchFamily="34" charset="0"/>
              </a:rPr>
              <a:t>sequence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latin typeface="Cambria" panose="02040503050406030204" pitchFamily="18" charset="0"/>
                <a:cs typeface="Arial" panose="020B0604020202020204" pitchFamily="34" charset="0"/>
              </a:rPr>
              <a:t>DRAM commands</a:t>
            </a:r>
            <a:endParaRPr kumimoji="0" lang="en-US" sz="1800" i="1" u="none" strike="noStrike" kern="1200" cap="none" spc="0" normalizeH="0" baseline="0" noProof="0" dirty="0">
              <a:ln>
                <a:noFill/>
              </a:ln>
              <a:effectLst/>
              <a:uLnTx/>
              <a:uFillTx/>
              <a:latin typeface="Cambria" panose="02040503050406030204" pitchFamily="18" charset="0"/>
              <a:cs typeface="Arial" panose="020B0604020202020204" pitchFamily="34" charset="0"/>
            </a:endParaRPr>
          </a:p>
        </p:txBody>
      </p:sp>
      <p:cxnSp>
        <p:nvCxnSpPr>
          <p:cNvPr id="422" name="Straight Arrow Connector 421">
            <a:extLst>
              <a:ext uri="{FF2B5EF4-FFF2-40B4-BE49-F238E27FC236}">
                <a16:creationId xmlns:a16="http://schemas.microsoft.com/office/drawing/2014/main" id="{847CFCE8-060D-8545-A201-97FA8F015EC6}"/>
              </a:ext>
            </a:extLst>
          </p:cNvPr>
          <p:cNvCxnSpPr>
            <a:cxnSpLocks/>
          </p:cNvCxnSpPr>
          <p:nvPr/>
        </p:nvCxnSpPr>
        <p:spPr>
          <a:xfrm>
            <a:off x="6114413" y="2625799"/>
            <a:ext cx="15677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486" name="Table 485">
            <a:extLst>
              <a:ext uri="{FF2B5EF4-FFF2-40B4-BE49-F238E27FC236}">
                <a16:creationId xmlns:a16="http://schemas.microsoft.com/office/drawing/2014/main" id="{78791F7B-E9B4-9249-8D57-C9EF7EE495EA}"/>
              </a:ext>
            </a:extLst>
          </p:cNvPr>
          <p:cNvGraphicFramePr>
            <a:graphicFrameLocks noGrp="1"/>
          </p:cNvGraphicFramePr>
          <p:nvPr/>
        </p:nvGraphicFramePr>
        <p:xfrm>
          <a:off x="209136" y="4358395"/>
          <a:ext cx="2444077" cy="1356352"/>
        </p:xfrm>
        <a:graphic>
          <a:graphicData uri="http://schemas.openxmlformats.org/drawingml/2006/table">
            <a:tbl>
              <a:tblPr firstRow="1" bandRow="1">
                <a:tableStyleId>{5940675A-B579-460E-94D1-54222C63F5DA}</a:tableStyleId>
              </a:tblPr>
              <a:tblGrid>
                <a:gridCol w="2444077">
                  <a:extLst>
                    <a:ext uri="{9D8B030D-6E8A-4147-A177-3AD203B41FA5}">
                      <a16:colId xmlns:a16="http://schemas.microsoft.com/office/drawing/2014/main" val="3411314267"/>
                    </a:ext>
                  </a:extLst>
                </a:gridCol>
              </a:tblGrid>
              <a:tr h="341188">
                <a:tc>
                  <a:txBody>
                    <a:bodyPr/>
                    <a:lstStyle/>
                    <a:p>
                      <a:r>
                        <a:rPr lang="en-US" sz="1500" b="1" dirty="0">
                          <a:latin typeface="Courier New" panose="02070309020205020404" pitchFamily="49" charset="0"/>
                          <a:cs typeface="Courier New" panose="02070309020205020404" pitchFamily="49" charset="0"/>
                        </a:rPr>
                        <a:t>foo ()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9050" cap="flat" cmpd="sng" algn="ctr">
                      <a:no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9564133"/>
                  </a:ext>
                </a:extLst>
              </a:tr>
              <a:tr h="204063">
                <a:tc>
                  <a:txBody>
                    <a:bodyPr/>
                    <a:lstStyle/>
                    <a:p>
                      <a:endParaRPr lang="en-US" sz="600" b="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4110005"/>
                  </a:ext>
                </a:extLst>
              </a:tr>
              <a:tr h="341188">
                <a:tc>
                  <a:txBody>
                    <a:bodyPr/>
                    <a:lstStyle/>
                    <a:p>
                      <a:r>
                        <a:rPr lang="en-US" sz="1500" b="0" i="1" dirty="0">
                          <a:latin typeface="Courier New" panose="02070309020205020404" pitchFamily="49" charset="0"/>
                          <a:cs typeface="Courier New" panose="02070309020205020404" pitchFamily="49" charset="0"/>
                        </a:rPr>
                        <a:t> </a:t>
                      </a:r>
                      <a:r>
                        <a:rPr lang="en-US" sz="1500" b="0" i="1" dirty="0" err="1">
                          <a:solidFill>
                            <a:srgbClr val="C00000"/>
                          </a:solidFill>
                          <a:latin typeface="Courier New" panose="02070309020205020404" pitchFamily="49" charset="0"/>
                          <a:cs typeface="Courier New" panose="02070309020205020404" pitchFamily="49" charset="0"/>
                        </a:rPr>
                        <a:t>bbop_new</a:t>
                      </a:r>
                      <a:endParaRPr lang="en-US" sz="1500" b="0" i="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6655706"/>
                  </a:ext>
                </a:extLst>
              </a:tr>
              <a:tr h="425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2"/>
                          </a:solidFill>
                          <a:latin typeface="Courier New" panose="02070309020205020404" pitchFamily="49" charset="0"/>
                          <a:cs typeface="Courier New" panose="02070309020205020404" pitchFamily="49" charset="0"/>
                        </a:rPr>
                        <a:t>  </a:t>
                      </a:r>
                    </a:p>
                    <a:p>
                      <a:r>
                        <a:rPr lang="en-US" sz="1500" b="1" dirty="0">
                          <a:latin typeface="Courier New" panose="02070309020205020404" pitchFamily="49" charset="0"/>
                          <a:cs typeface="Courier New" panose="02070309020205020404" pitchFamily="49" charset="0"/>
                        </a:rPr>
                        <a:t>}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7320"/>
                  </a:ext>
                </a:extLst>
              </a:tr>
            </a:tbl>
          </a:graphicData>
        </a:graphic>
      </p:graphicFrame>
      <p:cxnSp>
        <p:nvCxnSpPr>
          <p:cNvPr id="490" name="Straight Arrow Connector 489">
            <a:extLst>
              <a:ext uri="{FF2B5EF4-FFF2-40B4-BE49-F238E27FC236}">
                <a16:creationId xmlns:a16="http://schemas.microsoft.com/office/drawing/2014/main" id="{3B85649E-AF19-C741-9832-0401BA82F27F}"/>
              </a:ext>
            </a:extLst>
          </p:cNvPr>
          <p:cNvCxnSpPr>
            <a:cxnSpLocks/>
          </p:cNvCxnSpPr>
          <p:nvPr/>
        </p:nvCxnSpPr>
        <p:spPr>
          <a:xfrm>
            <a:off x="4773682" y="4972819"/>
            <a:ext cx="239766" cy="0"/>
          </a:xfrm>
          <a:prstGeom prst="straightConnector1">
            <a:avLst/>
          </a:prstGeom>
          <a:ln w="254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514" name="Group 513">
            <a:extLst>
              <a:ext uri="{FF2B5EF4-FFF2-40B4-BE49-F238E27FC236}">
                <a16:creationId xmlns:a16="http://schemas.microsoft.com/office/drawing/2014/main" id="{A08F4D0E-7D3F-7A48-86B1-0434036B7964}"/>
              </a:ext>
            </a:extLst>
          </p:cNvPr>
          <p:cNvGrpSpPr/>
          <p:nvPr/>
        </p:nvGrpSpPr>
        <p:grpSpPr>
          <a:xfrm>
            <a:off x="3268356" y="4230462"/>
            <a:ext cx="1427824" cy="1662994"/>
            <a:chOff x="2217624" y="4009629"/>
            <a:chExt cx="741370" cy="863478"/>
          </a:xfrm>
        </p:grpSpPr>
        <p:sp>
          <p:nvSpPr>
            <p:cNvPr id="515" name="Rounded Rectangle 514">
              <a:extLst>
                <a:ext uri="{FF2B5EF4-FFF2-40B4-BE49-F238E27FC236}">
                  <a16:creationId xmlns:a16="http://schemas.microsoft.com/office/drawing/2014/main" id="{08AF774E-E94E-4947-BF44-FD03B960F8C4}"/>
                </a:ext>
              </a:extLst>
            </p:cNvPr>
            <p:cNvSpPr/>
            <p:nvPr/>
          </p:nvSpPr>
          <p:spPr>
            <a:xfrm>
              <a:off x="2217624" y="4009629"/>
              <a:ext cx="741370" cy="723412"/>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6" name="Rectangle 515">
              <a:extLst>
                <a:ext uri="{FF2B5EF4-FFF2-40B4-BE49-F238E27FC236}">
                  <a16:creationId xmlns:a16="http://schemas.microsoft.com/office/drawing/2014/main" id="{DD609931-2E46-0A4C-B315-50004B55606A}"/>
                </a:ext>
              </a:extLst>
            </p:cNvPr>
            <p:cNvSpPr/>
            <p:nvPr/>
          </p:nvSpPr>
          <p:spPr>
            <a:xfrm>
              <a:off x="2263266" y="4697485"/>
              <a:ext cx="636798" cy="1756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Control Unit</a:t>
              </a:r>
            </a:p>
          </p:txBody>
        </p:sp>
        <p:grpSp>
          <p:nvGrpSpPr>
            <p:cNvPr id="517" name="Group 516">
              <a:extLst>
                <a:ext uri="{FF2B5EF4-FFF2-40B4-BE49-F238E27FC236}">
                  <a16:creationId xmlns:a16="http://schemas.microsoft.com/office/drawing/2014/main" id="{38957CF0-65A1-AA45-80C1-0E8CD7734AB4}"/>
                </a:ext>
              </a:extLst>
            </p:cNvPr>
            <p:cNvGrpSpPr/>
            <p:nvPr/>
          </p:nvGrpSpPr>
          <p:grpSpPr>
            <a:xfrm>
              <a:off x="2389421" y="4106286"/>
              <a:ext cx="472920" cy="530098"/>
              <a:chOff x="1825441" y="5257201"/>
              <a:chExt cx="348402" cy="390525"/>
            </a:xfrm>
          </p:grpSpPr>
          <p:sp>
            <p:nvSpPr>
              <p:cNvPr id="518" name="Oval 517">
                <a:extLst>
                  <a:ext uri="{FF2B5EF4-FFF2-40B4-BE49-F238E27FC236}">
                    <a16:creationId xmlns:a16="http://schemas.microsoft.com/office/drawing/2014/main" id="{82D077C6-3D0F-3541-A76C-EB4E48A284DB}"/>
                  </a:ext>
                </a:extLst>
              </p:cNvPr>
              <p:cNvSpPr/>
              <p:nvPr/>
            </p:nvSpPr>
            <p:spPr>
              <a:xfrm>
                <a:off x="1825441" y="525720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519" name="Oval 518">
                <a:extLst>
                  <a:ext uri="{FF2B5EF4-FFF2-40B4-BE49-F238E27FC236}">
                    <a16:creationId xmlns:a16="http://schemas.microsoft.com/office/drawing/2014/main" id="{AB48AD88-6CB8-1D40-843A-730A6C34712D}"/>
                  </a:ext>
                </a:extLst>
              </p:cNvPr>
              <p:cNvSpPr/>
              <p:nvPr/>
            </p:nvSpPr>
            <p:spPr>
              <a:xfrm>
                <a:off x="2054971" y="5374676"/>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520" name="Oval 519">
                <a:extLst>
                  <a:ext uri="{FF2B5EF4-FFF2-40B4-BE49-F238E27FC236}">
                    <a16:creationId xmlns:a16="http://schemas.microsoft.com/office/drawing/2014/main" id="{7F44A061-D99D-5A43-9E51-DE4141D729AD}"/>
                  </a:ext>
                </a:extLst>
              </p:cNvPr>
              <p:cNvSpPr/>
              <p:nvPr/>
            </p:nvSpPr>
            <p:spPr>
              <a:xfrm>
                <a:off x="1825441" y="553025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cxnSp>
            <p:nvCxnSpPr>
              <p:cNvPr id="521" name="Curved Connector 520">
                <a:extLst>
                  <a:ext uri="{FF2B5EF4-FFF2-40B4-BE49-F238E27FC236}">
                    <a16:creationId xmlns:a16="http://schemas.microsoft.com/office/drawing/2014/main" id="{C9579566-E314-B146-8DAA-B14A04E4AFFF}"/>
                  </a:ext>
                </a:extLst>
              </p:cNvPr>
              <p:cNvCxnSpPr>
                <a:cxnSpLocks/>
                <a:stCxn id="518" idx="6"/>
                <a:endCxn id="519" idx="0"/>
              </p:cNvCxnSpPr>
              <p:nvPr/>
            </p:nvCxnSpPr>
            <p:spPr>
              <a:xfrm>
                <a:off x="1944313" y="5315939"/>
                <a:ext cx="170094" cy="58737"/>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2" name="Curved Connector 521">
                <a:extLst>
                  <a:ext uri="{FF2B5EF4-FFF2-40B4-BE49-F238E27FC236}">
                    <a16:creationId xmlns:a16="http://schemas.microsoft.com/office/drawing/2014/main" id="{3BED516E-BF3A-9747-9B5C-4087A9D12BE7}"/>
                  </a:ext>
                </a:extLst>
              </p:cNvPr>
              <p:cNvCxnSpPr>
                <a:cxnSpLocks/>
                <a:stCxn id="519" idx="2"/>
                <a:endCxn id="518" idx="4"/>
              </p:cNvCxnSpPr>
              <p:nvPr/>
            </p:nvCxnSpPr>
            <p:spPr>
              <a:xfrm rot="10800000">
                <a:off x="1884877" y="5374676"/>
                <a:ext cx="170094" cy="58738"/>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3" name="Curved Connector 522">
                <a:extLst>
                  <a:ext uri="{FF2B5EF4-FFF2-40B4-BE49-F238E27FC236}">
                    <a16:creationId xmlns:a16="http://schemas.microsoft.com/office/drawing/2014/main" id="{A76A2905-4981-4548-BFC9-8FA901B9F259}"/>
                  </a:ext>
                </a:extLst>
              </p:cNvPr>
              <p:cNvCxnSpPr>
                <a:cxnSpLocks/>
                <a:stCxn id="519" idx="4"/>
                <a:endCxn id="520" idx="6"/>
              </p:cNvCxnSpPr>
              <p:nvPr/>
            </p:nvCxnSpPr>
            <p:spPr>
              <a:xfrm rot="5400000">
                <a:off x="1980941" y="5455523"/>
                <a:ext cx="96838" cy="170094"/>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4" name="Curved Connector 523">
                <a:extLst>
                  <a:ext uri="{FF2B5EF4-FFF2-40B4-BE49-F238E27FC236}">
                    <a16:creationId xmlns:a16="http://schemas.microsoft.com/office/drawing/2014/main" id="{9FDFB617-090F-4840-B030-712021578D5C}"/>
                  </a:ext>
                </a:extLst>
              </p:cNvPr>
              <p:cNvCxnSpPr>
                <a:cxnSpLocks/>
                <a:stCxn id="520" idx="1"/>
                <a:endCxn id="518" idx="3"/>
              </p:cNvCxnSpPr>
              <p:nvPr/>
            </p:nvCxnSpPr>
            <p:spPr>
              <a:xfrm rot="5400000" flipH="1" flipV="1">
                <a:off x="1747858" y="5452464"/>
                <a:ext cx="189983" cy="12700"/>
              </a:xfrm>
              <a:prstGeom prst="curvedConnector3">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cxnSp>
        <p:nvCxnSpPr>
          <p:cNvPr id="491" name="Straight Arrow Connector 490">
            <a:extLst>
              <a:ext uri="{FF2B5EF4-FFF2-40B4-BE49-F238E27FC236}">
                <a16:creationId xmlns:a16="http://schemas.microsoft.com/office/drawing/2014/main" id="{B31F4B60-71E4-B941-8828-4F3B9440474D}"/>
              </a:ext>
            </a:extLst>
          </p:cNvPr>
          <p:cNvCxnSpPr>
            <a:cxnSpLocks/>
          </p:cNvCxnSpPr>
          <p:nvPr/>
        </p:nvCxnSpPr>
        <p:spPr>
          <a:xfrm>
            <a:off x="6855040" y="5072342"/>
            <a:ext cx="424333"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92" name="Oval 491">
            <a:extLst>
              <a:ext uri="{FF2B5EF4-FFF2-40B4-BE49-F238E27FC236}">
                <a16:creationId xmlns:a16="http://schemas.microsoft.com/office/drawing/2014/main" id="{12A4C154-7025-FD47-A024-BDD217DDFD58}"/>
              </a:ext>
            </a:extLst>
          </p:cNvPr>
          <p:cNvSpPr/>
          <p:nvPr/>
        </p:nvSpPr>
        <p:spPr>
          <a:xfrm rot="16200000" flipH="1">
            <a:off x="8866977" y="5952703"/>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493" name="Oval 492">
            <a:extLst>
              <a:ext uri="{FF2B5EF4-FFF2-40B4-BE49-F238E27FC236}">
                <a16:creationId xmlns:a16="http://schemas.microsoft.com/office/drawing/2014/main" id="{2874F35A-5065-F44D-AA27-27A15C79842D}"/>
              </a:ext>
            </a:extLst>
          </p:cNvPr>
          <p:cNvSpPr/>
          <p:nvPr/>
        </p:nvSpPr>
        <p:spPr>
          <a:xfrm rot="16200000" flipH="1">
            <a:off x="8866977" y="4841244"/>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nvGrpSpPr>
          <p:cNvPr id="7" name="Group 6">
            <a:extLst>
              <a:ext uri="{FF2B5EF4-FFF2-40B4-BE49-F238E27FC236}">
                <a16:creationId xmlns:a16="http://schemas.microsoft.com/office/drawing/2014/main" id="{9AFFF311-89B6-074A-8E50-84D97135160F}"/>
              </a:ext>
            </a:extLst>
          </p:cNvPr>
          <p:cNvGrpSpPr/>
          <p:nvPr/>
        </p:nvGrpSpPr>
        <p:grpSpPr>
          <a:xfrm>
            <a:off x="7378326" y="4574023"/>
            <a:ext cx="1598850" cy="1447274"/>
            <a:chOff x="7378326" y="4574023"/>
            <a:chExt cx="1598850" cy="1447274"/>
          </a:xfrm>
        </p:grpSpPr>
        <p:sp>
          <p:nvSpPr>
            <p:cNvPr id="481" name="Rounded Rectangle 480">
              <a:extLst>
                <a:ext uri="{FF2B5EF4-FFF2-40B4-BE49-F238E27FC236}">
                  <a16:creationId xmlns:a16="http://schemas.microsoft.com/office/drawing/2014/main" id="{4CC62BDE-543A-A646-AD15-2F6D0BA003C8}"/>
                </a:ext>
              </a:extLst>
            </p:cNvPr>
            <p:cNvSpPr/>
            <p:nvPr/>
          </p:nvSpPr>
          <p:spPr>
            <a:xfrm>
              <a:off x="7378326" y="4574023"/>
              <a:ext cx="1598850" cy="1447274"/>
            </a:xfrm>
            <a:prstGeom prst="roundRect">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08" name="Rectangle 507">
              <a:extLst>
                <a:ext uri="{FF2B5EF4-FFF2-40B4-BE49-F238E27FC236}">
                  <a16:creationId xmlns:a16="http://schemas.microsoft.com/office/drawing/2014/main" id="{1674EF55-FBAC-C140-B105-969C7E8487A7}"/>
                </a:ext>
              </a:extLst>
            </p:cNvPr>
            <p:cNvSpPr/>
            <p:nvPr/>
          </p:nvSpPr>
          <p:spPr>
            <a:xfrm rot="16200000">
              <a:off x="7050052" y="5149985"/>
              <a:ext cx="1117742" cy="3590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33" i="0" u="none" strike="noStrike" kern="1200" cap="none" spc="0" normalizeH="0" baseline="0" noProof="0" dirty="0">
                  <a:ln>
                    <a:noFill/>
                  </a:ln>
                  <a:solidFill>
                    <a:prstClr val="black"/>
                  </a:solidFill>
                  <a:effectLst/>
                  <a:uLnTx/>
                  <a:uFillTx/>
                  <a:latin typeface="Cambria" panose="02040503050406030204" pitchFamily="18" charset="0"/>
                  <a:cs typeface="Courier New" panose="02070309020205020404" pitchFamily="49" charset="0"/>
                </a:rPr>
                <a:t>ACT/PRE</a:t>
              </a:r>
            </a:p>
          </p:txBody>
        </p:sp>
        <p:cxnSp>
          <p:nvCxnSpPr>
            <p:cNvPr id="513" name="Straight Arrow Connector 512">
              <a:extLst>
                <a:ext uri="{FF2B5EF4-FFF2-40B4-BE49-F238E27FC236}">
                  <a16:creationId xmlns:a16="http://schemas.microsoft.com/office/drawing/2014/main" id="{67315A1D-7333-AF40-992D-CD542F832E8F}"/>
                </a:ext>
              </a:extLst>
            </p:cNvPr>
            <p:cNvCxnSpPr>
              <a:cxnSpLocks/>
            </p:cNvCxnSpPr>
            <p:nvPr/>
          </p:nvCxnSpPr>
          <p:spPr>
            <a:xfrm flipV="1">
              <a:off x="7756927" y="5327935"/>
              <a:ext cx="497162" cy="2"/>
            </a:xfrm>
            <a:prstGeom prst="straightConnector1">
              <a:avLst/>
            </a:prstGeom>
            <a:ln w="25400">
              <a:solidFill>
                <a:schemeClr val="tx1"/>
              </a:solidFill>
              <a:prstDash val="sysDot"/>
              <a:headEnd type="none" w="med" len="med"/>
              <a:tailEnd type="stealth"/>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86EEC01-1B3C-E648-9FD9-9FAA1DBE32F6}"/>
                </a:ext>
              </a:extLst>
            </p:cNvPr>
            <p:cNvGrpSpPr/>
            <p:nvPr/>
          </p:nvGrpSpPr>
          <p:grpSpPr>
            <a:xfrm>
              <a:off x="8308041" y="4657875"/>
              <a:ext cx="557538" cy="1269957"/>
              <a:chOff x="8308041" y="4657875"/>
              <a:chExt cx="557538" cy="1269957"/>
            </a:xfrm>
          </p:grpSpPr>
          <p:grpSp>
            <p:nvGrpSpPr>
              <p:cNvPr id="494" name="Group 493">
                <a:extLst>
                  <a:ext uri="{FF2B5EF4-FFF2-40B4-BE49-F238E27FC236}">
                    <a16:creationId xmlns:a16="http://schemas.microsoft.com/office/drawing/2014/main" id="{274DF094-4A4F-EE40-A2C8-396255F6A071}"/>
                  </a:ext>
                </a:extLst>
              </p:cNvPr>
              <p:cNvGrpSpPr/>
              <p:nvPr/>
            </p:nvGrpSpPr>
            <p:grpSpPr>
              <a:xfrm>
                <a:off x="8308041" y="4657875"/>
                <a:ext cx="557538" cy="1269957"/>
                <a:chOff x="4830795" y="4111398"/>
                <a:chExt cx="289491" cy="755921"/>
              </a:xfrm>
            </p:grpSpPr>
            <p:grpSp>
              <p:nvGrpSpPr>
                <p:cNvPr id="495" name="Group 494">
                  <a:extLst>
                    <a:ext uri="{FF2B5EF4-FFF2-40B4-BE49-F238E27FC236}">
                      <a16:creationId xmlns:a16="http://schemas.microsoft.com/office/drawing/2014/main" id="{E5755728-FCB9-8C4E-A32A-4028662ECD5C}"/>
                    </a:ext>
                  </a:extLst>
                </p:cNvPr>
                <p:cNvGrpSpPr/>
                <p:nvPr/>
              </p:nvGrpSpPr>
              <p:grpSpPr>
                <a:xfrm>
                  <a:off x="4830795" y="4111398"/>
                  <a:ext cx="289489" cy="755921"/>
                  <a:chOff x="4830795" y="4111398"/>
                  <a:chExt cx="289489" cy="755921"/>
                </a:xfrm>
              </p:grpSpPr>
              <p:sp>
                <p:nvSpPr>
                  <p:cNvPr id="497" name="Rectangle 496">
                    <a:extLst>
                      <a:ext uri="{FF2B5EF4-FFF2-40B4-BE49-F238E27FC236}">
                        <a16:creationId xmlns:a16="http://schemas.microsoft.com/office/drawing/2014/main" id="{4CF51F47-9CF9-E246-8AF7-923C6DFFD206}"/>
                      </a:ext>
                    </a:extLst>
                  </p:cNvPr>
                  <p:cNvSpPr/>
                  <p:nvPr/>
                </p:nvSpPr>
                <p:spPr>
                  <a:xfrm rot="16200000">
                    <a:off x="4614131" y="4344138"/>
                    <a:ext cx="722817" cy="289489"/>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498" name="Oval 497">
                    <a:extLst>
                      <a:ext uri="{FF2B5EF4-FFF2-40B4-BE49-F238E27FC236}">
                        <a16:creationId xmlns:a16="http://schemas.microsoft.com/office/drawing/2014/main" id="{08F4B84C-DC65-DC4A-9941-F10662BD6C08}"/>
                      </a:ext>
                    </a:extLst>
                  </p:cNvPr>
                  <p:cNvSpPr/>
                  <p:nvPr/>
                </p:nvSpPr>
                <p:spPr>
                  <a:xfrm rot="16200000" flipH="1">
                    <a:off x="4928537"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499" name="Oval 498">
                    <a:extLst>
                      <a:ext uri="{FF2B5EF4-FFF2-40B4-BE49-F238E27FC236}">
                        <a16:creationId xmlns:a16="http://schemas.microsoft.com/office/drawing/2014/main" id="{E795B588-B028-1E44-97F4-6AC8A2F616A4}"/>
                      </a:ext>
                    </a:extLst>
                  </p:cNvPr>
                  <p:cNvSpPr/>
                  <p:nvPr/>
                </p:nvSpPr>
                <p:spPr>
                  <a:xfrm rot="16200000" flipH="1">
                    <a:off x="5018879"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500" name="Oval 499">
                    <a:extLst>
                      <a:ext uri="{FF2B5EF4-FFF2-40B4-BE49-F238E27FC236}">
                        <a16:creationId xmlns:a16="http://schemas.microsoft.com/office/drawing/2014/main" id="{189C9B04-5FAE-244B-9F2B-53D0DCC3CAEB}"/>
                      </a:ext>
                    </a:extLst>
                  </p:cNvPr>
                  <p:cNvSpPr/>
                  <p:nvPr/>
                </p:nvSpPr>
                <p:spPr>
                  <a:xfrm rot="16200000" flipH="1">
                    <a:off x="4928537"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501" name="Oval 500">
                    <a:extLst>
                      <a:ext uri="{FF2B5EF4-FFF2-40B4-BE49-F238E27FC236}">
                        <a16:creationId xmlns:a16="http://schemas.microsoft.com/office/drawing/2014/main" id="{EBEE26E3-3CFD-3E45-AFAA-C5A356787197}"/>
                      </a:ext>
                    </a:extLst>
                  </p:cNvPr>
                  <p:cNvSpPr/>
                  <p:nvPr/>
                </p:nvSpPr>
                <p:spPr>
                  <a:xfrm rot="16200000" flipH="1">
                    <a:off x="5018879"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sp>
              <p:nvSpPr>
                <p:cNvPr id="496" name="Rectangle 495">
                  <a:extLst>
                    <a:ext uri="{FF2B5EF4-FFF2-40B4-BE49-F238E27FC236}">
                      <a16:creationId xmlns:a16="http://schemas.microsoft.com/office/drawing/2014/main" id="{D894887A-25F1-1F44-BEEE-9C506341120D}"/>
                    </a:ext>
                  </a:extLst>
                </p:cNvPr>
                <p:cNvSpPr/>
                <p:nvPr/>
              </p:nvSpPr>
              <p:spPr>
                <a:xfrm rot="16200000">
                  <a:off x="4819059" y="4476133"/>
                  <a:ext cx="575362" cy="27093"/>
                </a:xfrm>
                <a:prstGeom prst="rect">
                  <a:avLst/>
                </a:prstGeom>
                <a:pattFill prst="dkVert">
                  <a:fgClr>
                    <a:srgbClr val="FFC000">
                      <a:lumMod val="60000"/>
                      <a:lumOff val="40000"/>
                    </a:srgbClr>
                  </a:fgClr>
                  <a:bgClr>
                    <a:sysClr val="window" lastClr="FFFFFF"/>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grpSp>
            <p:nvGrpSpPr>
              <p:cNvPr id="502" name="Group 501">
                <a:extLst>
                  <a:ext uri="{FF2B5EF4-FFF2-40B4-BE49-F238E27FC236}">
                    <a16:creationId xmlns:a16="http://schemas.microsoft.com/office/drawing/2014/main" id="{2DB1DD8B-FB18-8849-9A9F-035F264A4AC8}"/>
                  </a:ext>
                </a:extLst>
              </p:cNvPr>
              <p:cNvGrpSpPr/>
              <p:nvPr/>
            </p:nvGrpSpPr>
            <p:grpSpPr>
              <a:xfrm rot="16200000">
                <a:off x="8185361" y="5143465"/>
                <a:ext cx="756076" cy="293602"/>
                <a:chOff x="4340198" y="1826549"/>
                <a:chExt cx="485918" cy="276639"/>
              </a:xfrm>
            </p:grpSpPr>
            <p:sp>
              <p:nvSpPr>
                <p:cNvPr id="503" name="Rectangle 502">
                  <a:extLst>
                    <a:ext uri="{FF2B5EF4-FFF2-40B4-BE49-F238E27FC236}">
                      <a16:creationId xmlns:a16="http://schemas.microsoft.com/office/drawing/2014/main" id="{8F40DD31-E5D3-1949-BB4A-77B0A48B9C3C}"/>
                    </a:ext>
                  </a:extLst>
                </p:cNvPr>
                <p:cNvSpPr/>
                <p:nvPr/>
              </p:nvSpPr>
              <p:spPr>
                <a:xfrm>
                  <a:off x="4340198" y="1826549"/>
                  <a:ext cx="174612" cy="276637"/>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504" name="Rectangle 503">
                  <a:extLst>
                    <a:ext uri="{FF2B5EF4-FFF2-40B4-BE49-F238E27FC236}">
                      <a16:creationId xmlns:a16="http://schemas.microsoft.com/office/drawing/2014/main" id="{A95F48CB-8E25-8B4E-AE80-FF1A55ADD162}"/>
                    </a:ext>
                  </a:extLst>
                </p:cNvPr>
                <p:cNvSpPr/>
                <p:nvPr/>
              </p:nvSpPr>
              <p:spPr>
                <a:xfrm>
                  <a:off x="4651504" y="1826550"/>
                  <a:ext cx="174612" cy="276638"/>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endParaRPr>
                </a:p>
              </p:txBody>
            </p:sp>
          </p:grpSp>
          <p:sp>
            <p:nvSpPr>
              <p:cNvPr id="528" name="Oval 527">
                <a:extLst>
                  <a:ext uri="{FF2B5EF4-FFF2-40B4-BE49-F238E27FC236}">
                    <a16:creationId xmlns:a16="http://schemas.microsoft.com/office/drawing/2014/main" id="{18A4C544-1AC7-8549-9BF1-30B0708AB663}"/>
                  </a:ext>
                </a:extLst>
              </p:cNvPr>
              <p:cNvSpPr>
                <a:spLocks noChangeAspect="1"/>
              </p:cNvSpPr>
              <p:nvPr/>
            </p:nvSpPr>
            <p:spPr>
              <a:xfrm>
                <a:off x="8788782" y="5824283"/>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529" name="Oval 528">
                <a:extLst>
                  <a:ext uri="{FF2B5EF4-FFF2-40B4-BE49-F238E27FC236}">
                    <a16:creationId xmlns:a16="http://schemas.microsoft.com/office/drawing/2014/main" id="{5EC38BF4-30F8-1543-A138-A684F818BBD9}"/>
                  </a:ext>
                </a:extLst>
              </p:cNvPr>
              <p:cNvSpPr>
                <a:spLocks noChangeAspect="1"/>
              </p:cNvSpPr>
              <p:nvPr/>
            </p:nvSpPr>
            <p:spPr>
              <a:xfrm>
                <a:off x="8782340" y="4720793"/>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grpSp>
      <p:graphicFrame>
        <p:nvGraphicFramePr>
          <p:cNvPr id="531" name="Table 530">
            <a:extLst>
              <a:ext uri="{FF2B5EF4-FFF2-40B4-BE49-F238E27FC236}">
                <a16:creationId xmlns:a16="http://schemas.microsoft.com/office/drawing/2014/main" id="{1229032C-D001-F644-92AC-B94E443D54F6}"/>
              </a:ext>
            </a:extLst>
          </p:cNvPr>
          <p:cNvGraphicFramePr>
            <a:graphicFrameLocks noGrp="1"/>
          </p:cNvGraphicFramePr>
          <p:nvPr/>
        </p:nvGraphicFramePr>
        <p:xfrm>
          <a:off x="5082745" y="4275721"/>
          <a:ext cx="1513531" cy="1348330"/>
        </p:xfrm>
        <a:graphic>
          <a:graphicData uri="http://schemas.openxmlformats.org/drawingml/2006/table">
            <a:tbl>
              <a:tblPr firstRow="1" bandRow="1">
                <a:tableStyleId>{2D5ABB26-0587-4C30-8999-92F81FD0307C}</a:tableStyleId>
              </a:tblPr>
              <a:tblGrid>
                <a:gridCol w="1513531">
                  <a:extLst>
                    <a:ext uri="{9D8B030D-6E8A-4147-A177-3AD203B41FA5}">
                      <a16:colId xmlns:a16="http://schemas.microsoft.com/office/drawing/2014/main" val="3411314267"/>
                    </a:ext>
                  </a:extLst>
                </a:gridCol>
              </a:tblGrid>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9564133"/>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F5CC"/>
                    </a:solidFill>
                  </a:tcPr>
                </a:tc>
                <a:extLst>
                  <a:ext uri="{0D108BD9-81ED-4DB2-BD59-A6C34878D82A}">
                    <a16:rowId xmlns:a16="http://schemas.microsoft.com/office/drawing/2014/main" val="2610732602"/>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CDFFF"/>
                    </a:solidFill>
                  </a:tcPr>
                </a:tc>
                <a:extLst>
                  <a:ext uri="{0D108BD9-81ED-4DB2-BD59-A6C34878D82A}">
                    <a16:rowId xmlns:a16="http://schemas.microsoft.com/office/drawing/2014/main" val="1245392560"/>
                  </a:ext>
                </a:extLst>
              </a:tr>
              <a:tr h="269666">
                <a:tc>
                  <a:txBody>
                    <a:bodyPr/>
                    <a:lstStyle/>
                    <a:p>
                      <a:r>
                        <a:rPr lang="en-US" sz="1400" b="0" dirty="0">
                          <a:latin typeface="Courier New" panose="02070309020205020404" pitchFamily="49" charset="0"/>
                          <a:cs typeface="Courier New" panose="02070309020205020404" pitchFamily="49" charset="0"/>
                        </a:rPr>
                        <a:t> ACT/PRE/PRE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8D4AA"/>
                    </a:solidFill>
                  </a:tcPr>
                </a:tc>
                <a:extLst>
                  <a:ext uri="{0D108BD9-81ED-4DB2-BD59-A6C34878D82A}">
                    <a16:rowId xmlns:a16="http://schemas.microsoft.com/office/drawing/2014/main" val="2074523024"/>
                  </a:ext>
                </a:extLst>
              </a:tr>
              <a:tr h="269666">
                <a:tc>
                  <a:txBody>
                    <a:bodyPr/>
                    <a:lstStyle/>
                    <a:p>
                      <a:r>
                        <a:rPr lang="en-US" sz="1400" b="0" dirty="0">
                          <a:latin typeface="Courier New" panose="02070309020205020404" pitchFamily="49" charset="0"/>
                          <a:cs typeface="Courier New" panose="02070309020205020404" pitchFamily="49" charset="0"/>
                        </a:rPr>
                        <a:t> done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5727766"/>
                  </a:ext>
                </a:extLst>
              </a:tr>
            </a:tbl>
          </a:graphicData>
        </a:graphic>
      </p:graphicFrame>
      <p:cxnSp>
        <p:nvCxnSpPr>
          <p:cNvPr id="533" name="Straight Connector 532">
            <a:extLst>
              <a:ext uri="{FF2B5EF4-FFF2-40B4-BE49-F238E27FC236}">
                <a16:creationId xmlns:a16="http://schemas.microsoft.com/office/drawing/2014/main" id="{9F194B97-A4A4-1F4A-A3A1-1A1C65904476}"/>
              </a:ext>
            </a:extLst>
          </p:cNvPr>
          <p:cNvCxnSpPr/>
          <p:nvPr/>
        </p:nvCxnSpPr>
        <p:spPr>
          <a:xfrm>
            <a:off x="129785" y="3596854"/>
            <a:ext cx="888442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5" name="Group 534">
            <a:extLst>
              <a:ext uri="{FF2B5EF4-FFF2-40B4-BE49-F238E27FC236}">
                <a16:creationId xmlns:a16="http://schemas.microsoft.com/office/drawing/2014/main" id="{96685389-20B3-8146-B6CF-E569C240BE1C}"/>
              </a:ext>
            </a:extLst>
          </p:cNvPr>
          <p:cNvGrpSpPr/>
          <p:nvPr/>
        </p:nvGrpSpPr>
        <p:grpSpPr>
          <a:xfrm>
            <a:off x="2307434" y="931164"/>
            <a:ext cx="1931355" cy="2049796"/>
            <a:chOff x="2307434" y="1557252"/>
            <a:chExt cx="1931355" cy="2049796"/>
          </a:xfrm>
        </p:grpSpPr>
        <p:grpSp>
          <p:nvGrpSpPr>
            <p:cNvPr id="416" name="Group 415">
              <a:extLst>
                <a:ext uri="{FF2B5EF4-FFF2-40B4-BE49-F238E27FC236}">
                  <a16:creationId xmlns:a16="http://schemas.microsoft.com/office/drawing/2014/main" id="{D06BFF73-B8EA-3D47-ADEB-7CFAD8555C79}"/>
                </a:ext>
              </a:extLst>
            </p:cNvPr>
            <p:cNvGrpSpPr/>
            <p:nvPr/>
          </p:nvGrpSpPr>
          <p:grpSpPr>
            <a:xfrm>
              <a:off x="2660496" y="1557252"/>
              <a:ext cx="1578293" cy="2049796"/>
              <a:chOff x="2755612" y="1974313"/>
              <a:chExt cx="1578293" cy="2049796"/>
            </a:xfrm>
          </p:grpSpPr>
          <p:grpSp>
            <p:nvGrpSpPr>
              <p:cNvPr id="414" name="Group 413">
                <a:extLst>
                  <a:ext uri="{FF2B5EF4-FFF2-40B4-BE49-F238E27FC236}">
                    <a16:creationId xmlns:a16="http://schemas.microsoft.com/office/drawing/2014/main" id="{8D26F9AA-55CA-5743-8D81-55784DD770A5}"/>
                  </a:ext>
                </a:extLst>
              </p:cNvPr>
              <p:cNvGrpSpPr/>
              <p:nvPr/>
            </p:nvGrpSpPr>
            <p:grpSpPr>
              <a:xfrm>
                <a:off x="2755612" y="2475443"/>
                <a:ext cx="1578293" cy="1548666"/>
                <a:chOff x="3211452" y="2874384"/>
                <a:chExt cx="1578293" cy="1548666"/>
              </a:xfrm>
            </p:grpSpPr>
            <p:sp>
              <p:nvSpPr>
                <p:cNvPr id="379" name="Rounded Rectangle 378">
                  <a:extLst>
                    <a:ext uri="{FF2B5EF4-FFF2-40B4-BE49-F238E27FC236}">
                      <a16:creationId xmlns:a16="http://schemas.microsoft.com/office/drawing/2014/main" id="{2E7BFECB-70FA-7F47-80F2-805C0314D392}"/>
                    </a:ext>
                  </a:extLst>
                </p:cNvPr>
                <p:cNvSpPr/>
                <p:nvPr/>
              </p:nvSpPr>
              <p:spPr>
                <a:xfrm>
                  <a:off x="3211452" y="2874384"/>
                  <a:ext cx="1466613" cy="1204068"/>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408" name="Group 407">
                  <a:extLst>
                    <a:ext uri="{FF2B5EF4-FFF2-40B4-BE49-F238E27FC236}">
                      <a16:creationId xmlns:a16="http://schemas.microsoft.com/office/drawing/2014/main" id="{A14FF517-2E12-FC47-882D-2E8C59A93BBB}"/>
                    </a:ext>
                  </a:extLst>
                </p:cNvPr>
                <p:cNvGrpSpPr/>
                <p:nvPr/>
              </p:nvGrpSpPr>
              <p:grpSpPr>
                <a:xfrm>
                  <a:off x="3412005" y="3198852"/>
                  <a:ext cx="1161942" cy="528322"/>
                  <a:chOff x="3412005" y="3198852"/>
                  <a:chExt cx="1161942" cy="528322"/>
                </a:xfrm>
              </p:grpSpPr>
              <p:grpSp>
                <p:nvGrpSpPr>
                  <p:cNvPr id="381" name="Group 380">
                    <a:extLst>
                      <a:ext uri="{FF2B5EF4-FFF2-40B4-BE49-F238E27FC236}">
                        <a16:creationId xmlns:a16="http://schemas.microsoft.com/office/drawing/2014/main" id="{2E0EFF5E-6202-DA47-8AD7-65046C1735C1}"/>
                      </a:ext>
                    </a:extLst>
                  </p:cNvPr>
                  <p:cNvGrpSpPr/>
                  <p:nvPr/>
                </p:nvGrpSpPr>
                <p:grpSpPr>
                  <a:xfrm>
                    <a:off x="3412005" y="3198852"/>
                    <a:ext cx="1128558" cy="528322"/>
                    <a:chOff x="1332999" y="4174190"/>
                    <a:chExt cx="1175252" cy="550180"/>
                  </a:xfrm>
                </p:grpSpPr>
                <p:grpSp>
                  <p:nvGrpSpPr>
                    <p:cNvPr id="383" name="Group 382">
                      <a:extLst>
                        <a:ext uri="{FF2B5EF4-FFF2-40B4-BE49-F238E27FC236}">
                          <a16:creationId xmlns:a16="http://schemas.microsoft.com/office/drawing/2014/main" id="{90112E02-8E4D-764B-81E5-B5AE43416020}"/>
                        </a:ext>
                      </a:extLst>
                    </p:cNvPr>
                    <p:cNvGrpSpPr/>
                    <p:nvPr/>
                  </p:nvGrpSpPr>
                  <p:grpSpPr>
                    <a:xfrm>
                      <a:off x="2147787" y="4431167"/>
                      <a:ext cx="360464" cy="69048"/>
                      <a:chOff x="4793112" y="4167661"/>
                      <a:chExt cx="360464" cy="69048"/>
                    </a:xfrm>
                  </p:grpSpPr>
                  <p:cxnSp>
                    <p:nvCxnSpPr>
                      <p:cNvPr id="394" name="Straight Connector 393">
                        <a:extLst>
                          <a:ext uri="{FF2B5EF4-FFF2-40B4-BE49-F238E27FC236}">
                            <a16:creationId xmlns:a16="http://schemas.microsoft.com/office/drawing/2014/main" id="{0F5DE70C-DCDB-9047-8B2D-0972443A5BD8}"/>
                          </a:ext>
                        </a:extLst>
                      </p:cNvPr>
                      <p:cNvCxnSpPr/>
                      <p:nvPr/>
                    </p:nvCxnSpPr>
                    <p:spPr>
                      <a:xfrm flipH="1">
                        <a:off x="4793112" y="4202185"/>
                        <a:ext cx="345242" cy="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5" name="Flowchart: Connector 11">
                        <a:extLst>
                          <a:ext uri="{FF2B5EF4-FFF2-40B4-BE49-F238E27FC236}">
                            <a16:creationId xmlns:a16="http://schemas.microsoft.com/office/drawing/2014/main" id="{2632382D-A056-FD43-AD2C-A7F8EA1831BF}"/>
                          </a:ext>
                        </a:extLst>
                      </p:cNvPr>
                      <p:cNvSpPr/>
                      <p:nvPr/>
                    </p:nvSpPr>
                    <p:spPr>
                      <a:xfrm>
                        <a:off x="5084528" y="4167661"/>
                        <a:ext cx="69048"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384" name="Group 383">
                      <a:extLst>
                        <a:ext uri="{FF2B5EF4-FFF2-40B4-BE49-F238E27FC236}">
                          <a16:creationId xmlns:a16="http://schemas.microsoft.com/office/drawing/2014/main" id="{DC6B394D-4AC6-4D4B-9472-BE87C07F22F8}"/>
                        </a:ext>
                      </a:extLst>
                    </p:cNvPr>
                    <p:cNvGrpSpPr/>
                    <p:nvPr/>
                  </p:nvGrpSpPr>
                  <p:grpSpPr>
                    <a:xfrm>
                      <a:off x="1333740" y="4250347"/>
                      <a:ext cx="414294" cy="69048"/>
                      <a:chOff x="3838217" y="3992220"/>
                      <a:chExt cx="414294" cy="69048"/>
                    </a:xfrm>
                  </p:grpSpPr>
                  <p:cxnSp>
                    <p:nvCxnSpPr>
                      <p:cNvPr id="392" name="Straight Connector 391">
                        <a:extLst>
                          <a:ext uri="{FF2B5EF4-FFF2-40B4-BE49-F238E27FC236}">
                            <a16:creationId xmlns:a16="http://schemas.microsoft.com/office/drawing/2014/main" id="{7430DEA5-979B-1E4D-8B44-1B147801909E}"/>
                          </a:ext>
                        </a:extLst>
                      </p:cNvPr>
                      <p:cNvCxnSpPr/>
                      <p:nvPr/>
                    </p:nvCxnSpPr>
                    <p:spPr>
                      <a:xfrm flipH="1">
                        <a:off x="3907266" y="4026731"/>
                        <a:ext cx="345245" cy="0"/>
                      </a:xfrm>
                      <a:prstGeom prst="line">
                        <a:avLst/>
                      </a:prstGeom>
                      <a:solidFill>
                        <a:schemeClr val="tx1"/>
                      </a:solidFill>
                      <a:ln w="12700" cap="flat" cmpd="sng" algn="ctr">
                        <a:solidFill>
                          <a:schemeClr val="tx1"/>
                        </a:solidFill>
                        <a:prstDash val="solid"/>
                      </a:ln>
                      <a:effectLst/>
                    </p:spPr>
                  </p:cxnSp>
                  <p:sp>
                    <p:nvSpPr>
                      <p:cNvPr id="393" name="Flowchart: Connector 8">
                        <a:extLst>
                          <a:ext uri="{FF2B5EF4-FFF2-40B4-BE49-F238E27FC236}">
                            <a16:creationId xmlns:a16="http://schemas.microsoft.com/office/drawing/2014/main" id="{E95AB8CB-F0A3-7D42-88D4-8FD7C5BFF50F}"/>
                          </a:ext>
                        </a:extLst>
                      </p:cNvPr>
                      <p:cNvSpPr/>
                      <p:nvPr/>
                    </p:nvSpPr>
                    <p:spPr>
                      <a:xfrm>
                        <a:off x="3838217" y="3992220"/>
                        <a:ext cx="69049"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385" name="Group 384">
                      <a:extLst>
                        <a:ext uri="{FF2B5EF4-FFF2-40B4-BE49-F238E27FC236}">
                          <a16:creationId xmlns:a16="http://schemas.microsoft.com/office/drawing/2014/main" id="{1C6DFE12-5613-F64E-9744-3B5530C3E624}"/>
                        </a:ext>
                      </a:extLst>
                    </p:cNvPr>
                    <p:cNvGrpSpPr/>
                    <p:nvPr/>
                  </p:nvGrpSpPr>
                  <p:grpSpPr>
                    <a:xfrm>
                      <a:off x="1341169" y="4431167"/>
                      <a:ext cx="406864" cy="69048"/>
                      <a:chOff x="3845646" y="4269682"/>
                      <a:chExt cx="406864" cy="69048"/>
                    </a:xfrm>
                  </p:grpSpPr>
                  <p:cxnSp>
                    <p:nvCxnSpPr>
                      <p:cNvPr id="390" name="Straight Connector 389">
                        <a:extLst>
                          <a:ext uri="{FF2B5EF4-FFF2-40B4-BE49-F238E27FC236}">
                            <a16:creationId xmlns:a16="http://schemas.microsoft.com/office/drawing/2014/main" id="{5923A7B9-B94E-A848-A136-F6DE99FC773A}"/>
                          </a:ext>
                        </a:extLst>
                      </p:cNvPr>
                      <p:cNvCxnSpPr/>
                      <p:nvPr/>
                    </p:nvCxnSpPr>
                    <p:spPr>
                      <a:xfrm flipH="1">
                        <a:off x="3907266" y="4304207"/>
                        <a:ext cx="345244" cy="0"/>
                      </a:xfrm>
                      <a:prstGeom prst="line">
                        <a:avLst/>
                      </a:prstGeom>
                      <a:solidFill>
                        <a:schemeClr val="tx1"/>
                      </a:solidFill>
                      <a:ln w="12700" cap="flat" cmpd="sng" algn="ctr">
                        <a:solidFill>
                          <a:schemeClr val="tx1"/>
                        </a:solidFill>
                        <a:prstDash val="solid"/>
                      </a:ln>
                      <a:effectLst/>
                    </p:spPr>
                  </p:cxnSp>
                  <p:sp>
                    <p:nvSpPr>
                      <p:cNvPr id="391" name="Flowchart: Connector 9">
                        <a:extLst>
                          <a:ext uri="{FF2B5EF4-FFF2-40B4-BE49-F238E27FC236}">
                            <a16:creationId xmlns:a16="http://schemas.microsoft.com/office/drawing/2014/main" id="{4B77B613-2F03-6E4A-AD34-B8504D238286}"/>
                          </a:ext>
                        </a:extLst>
                      </p:cNvPr>
                      <p:cNvSpPr/>
                      <p:nvPr/>
                    </p:nvSpPr>
                    <p:spPr>
                      <a:xfrm>
                        <a:off x="3845646" y="4269682"/>
                        <a:ext cx="69049"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grpSp>
                <p:grpSp>
                  <p:nvGrpSpPr>
                    <p:cNvPr id="386" name="Group 385">
                      <a:extLst>
                        <a:ext uri="{FF2B5EF4-FFF2-40B4-BE49-F238E27FC236}">
                          <a16:creationId xmlns:a16="http://schemas.microsoft.com/office/drawing/2014/main" id="{C0A2E64F-6546-F042-811A-622AC14A99B1}"/>
                        </a:ext>
                      </a:extLst>
                    </p:cNvPr>
                    <p:cNvGrpSpPr/>
                    <p:nvPr/>
                  </p:nvGrpSpPr>
                  <p:grpSpPr>
                    <a:xfrm>
                      <a:off x="1332999" y="4593843"/>
                      <a:ext cx="390964" cy="69048"/>
                      <a:chOff x="3845645" y="4571954"/>
                      <a:chExt cx="390964" cy="69048"/>
                    </a:xfrm>
                  </p:grpSpPr>
                  <p:sp>
                    <p:nvSpPr>
                      <p:cNvPr id="388" name="Flowchart: Connector 9">
                        <a:extLst>
                          <a:ext uri="{FF2B5EF4-FFF2-40B4-BE49-F238E27FC236}">
                            <a16:creationId xmlns:a16="http://schemas.microsoft.com/office/drawing/2014/main" id="{CFB88838-9CFC-BE4E-998E-9F66DC098730}"/>
                          </a:ext>
                        </a:extLst>
                      </p:cNvPr>
                      <p:cNvSpPr/>
                      <p:nvPr/>
                    </p:nvSpPr>
                    <p:spPr>
                      <a:xfrm>
                        <a:off x="3845645" y="4571954"/>
                        <a:ext cx="69047" cy="69048"/>
                      </a:xfrm>
                      <a:prstGeom prst="flowChartConnector">
                        <a:avLst/>
                      </a:prstGeom>
                      <a:solidFill>
                        <a:schemeClr val="tx1"/>
                      </a:solidFill>
                      <a:ln w="12700" cap="flat" cmpd="sng" algn="ctr">
                        <a:solidFill>
                          <a:schemeClr val="tx1"/>
                        </a:solidFill>
                        <a:prstDash val="solid"/>
                      </a:ln>
                      <a:effectLst/>
                    </p:spPr>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a:ln>
                            <a:noFill/>
                          </a:ln>
                          <a:solidFill>
                            <a:prstClr val="white"/>
                          </a:solidFill>
                          <a:effectLst/>
                          <a:uLnTx/>
                          <a:uFillTx/>
                          <a:latin typeface="Cambria" panose="02040503050406030204" pitchFamily="18" charset="0"/>
                        </a:endParaRPr>
                      </a:p>
                    </p:txBody>
                  </p:sp>
                  <p:cxnSp>
                    <p:nvCxnSpPr>
                      <p:cNvPr id="389" name="Straight Connector 388">
                        <a:extLst>
                          <a:ext uri="{FF2B5EF4-FFF2-40B4-BE49-F238E27FC236}">
                            <a16:creationId xmlns:a16="http://schemas.microsoft.com/office/drawing/2014/main" id="{38D784D0-9C48-EA4C-9B1D-0EDF227F3BAE}"/>
                          </a:ext>
                        </a:extLst>
                      </p:cNvPr>
                      <p:cNvCxnSpPr/>
                      <p:nvPr/>
                    </p:nvCxnSpPr>
                    <p:spPr>
                      <a:xfrm flipH="1">
                        <a:off x="3891367" y="4615548"/>
                        <a:ext cx="345242" cy="0"/>
                      </a:xfrm>
                      <a:prstGeom prst="line">
                        <a:avLst/>
                      </a:prstGeom>
                      <a:solidFill>
                        <a:schemeClr val="tx1"/>
                      </a:solidFill>
                      <a:ln w="12700" cap="flat" cmpd="sng" algn="ctr">
                        <a:solidFill>
                          <a:schemeClr val="tx1"/>
                        </a:solidFill>
                        <a:prstDash val="solid"/>
                      </a:ln>
                      <a:effectLst/>
                    </p:spPr>
                  </p:cxnSp>
                </p:grpSp>
                <p:sp>
                  <p:nvSpPr>
                    <p:cNvPr id="387" name="Oval 386">
                      <a:extLst>
                        <a:ext uri="{FF2B5EF4-FFF2-40B4-BE49-F238E27FC236}">
                          <a16:creationId xmlns:a16="http://schemas.microsoft.com/office/drawing/2014/main" id="{B9309423-001F-EC4B-A985-B4DEBFFAD982}"/>
                        </a:ext>
                      </a:extLst>
                    </p:cNvPr>
                    <p:cNvSpPr>
                      <a:spLocks noChangeAspect="1"/>
                    </p:cNvSpPr>
                    <p:nvPr/>
                  </p:nvSpPr>
                  <p:spPr>
                    <a:xfrm>
                      <a:off x="1650303" y="4174190"/>
                      <a:ext cx="550179" cy="550180"/>
                    </a:xfrm>
                    <a:prstGeom prst="ellipse">
                      <a:avLst/>
                    </a:prstGeom>
                    <a:solidFill>
                      <a:srgbClr val="D3DBD5"/>
                    </a:solidFill>
                    <a:ln w="127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761043" rtl="0" eaLnBrk="1" fontAlgn="auto" latinLnBrk="0" hangingPunct="1">
                        <a:lnSpc>
                          <a:spcPct val="100000"/>
                        </a:lnSpc>
                        <a:spcBef>
                          <a:spcPts val="0"/>
                        </a:spcBef>
                        <a:spcAft>
                          <a:spcPts val="0"/>
                        </a:spcAft>
                        <a:buClrTx/>
                        <a:buSzTx/>
                        <a:buFontTx/>
                        <a:buNone/>
                        <a:tabLst/>
                        <a:defRPr/>
                      </a:pPr>
                      <a:endParaRPr kumimoji="0" lang="en-US" sz="2022"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sp>
                <p:nvSpPr>
                  <p:cNvPr id="382" name="TextBox 381">
                    <a:extLst>
                      <a:ext uri="{FF2B5EF4-FFF2-40B4-BE49-F238E27FC236}">
                        <a16:creationId xmlns:a16="http://schemas.microsoft.com/office/drawing/2014/main" id="{0169CB78-9A64-3943-AAF8-0F621B786CF9}"/>
                      </a:ext>
                    </a:extLst>
                  </p:cNvPr>
                  <p:cNvSpPr txBox="1"/>
                  <p:nvPr/>
                </p:nvSpPr>
                <p:spPr>
                  <a:xfrm>
                    <a:off x="3694179" y="3310909"/>
                    <a:ext cx="879768" cy="3294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41"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MAJ</a:t>
                    </a:r>
                  </a:p>
                </p:txBody>
              </p:sp>
            </p:grpSp>
            <p:sp>
              <p:nvSpPr>
                <p:cNvPr id="396" name="Rectangle 395">
                  <a:extLst>
                    <a:ext uri="{FF2B5EF4-FFF2-40B4-BE49-F238E27FC236}">
                      <a16:creationId xmlns:a16="http://schemas.microsoft.com/office/drawing/2014/main" id="{253C3A41-5E8D-9945-B93A-5F07E7684541}"/>
                    </a:ext>
                  </a:extLst>
                </p:cNvPr>
                <p:cNvSpPr/>
                <p:nvPr/>
              </p:nvSpPr>
              <p:spPr>
                <a:xfrm>
                  <a:off x="3226497" y="4084496"/>
                  <a:ext cx="156324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effectLst/>
                      <a:uLnTx/>
                      <a:uFillTx/>
                      <a:latin typeface="Cambria" panose="02040503050406030204" pitchFamily="18" charset="0"/>
                      <a:cs typeface="Arial" panose="020B0604020202020204" pitchFamily="34" charset="0"/>
                    </a:rPr>
                    <a:t>MAJ/NOT logic</a:t>
                  </a:r>
                </a:p>
              </p:txBody>
            </p:sp>
          </p:grpSp>
          <p:sp>
            <p:nvSpPr>
              <p:cNvPr id="415" name="Rectangle 414">
                <a:extLst>
                  <a:ext uri="{FF2B5EF4-FFF2-40B4-BE49-F238E27FC236}">
                    <a16:creationId xmlns:a16="http://schemas.microsoft.com/office/drawing/2014/main" id="{D2DF1CC8-CF8C-4941-8135-FD7570C97FD7}"/>
                  </a:ext>
                </a:extLst>
              </p:cNvPr>
              <p:cNvSpPr/>
              <p:nvPr/>
            </p:nvSpPr>
            <p:spPr>
              <a:xfrm>
                <a:off x="2785695" y="1974313"/>
                <a:ext cx="144392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effectLst/>
                    <a:uLnTx/>
                    <a:uFillTx/>
                    <a:latin typeface="Cambria" panose="02040503050406030204" pitchFamily="18" charset="0"/>
                    <a:cs typeface="Arial" panose="020B0604020202020204" pitchFamily="34" charset="0"/>
                  </a:rPr>
                  <a:t>Step 1: Generate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effectLst/>
                    <a:uLnTx/>
                    <a:uFillTx/>
                    <a:latin typeface="Cambria" panose="02040503050406030204" pitchFamily="18" charset="0"/>
                    <a:cs typeface="Arial" panose="020B0604020202020204" pitchFamily="34" charset="0"/>
                  </a:rPr>
                  <a:t>MAJ logic</a:t>
                </a:r>
              </a:p>
            </p:txBody>
          </p:sp>
        </p:grpSp>
        <p:sp>
          <p:nvSpPr>
            <p:cNvPr id="534" name="Right Arrow 533">
              <a:extLst>
                <a:ext uri="{FF2B5EF4-FFF2-40B4-BE49-F238E27FC236}">
                  <a16:creationId xmlns:a16="http://schemas.microsoft.com/office/drawing/2014/main" id="{444D3331-2F50-DA42-AB1E-B39351D5CBEF}"/>
                </a:ext>
              </a:extLst>
            </p:cNvPr>
            <p:cNvSpPr/>
            <p:nvPr/>
          </p:nvSpPr>
          <p:spPr>
            <a:xfrm>
              <a:off x="2307434" y="2619261"/>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EF9D8263-4725-9041-8503-14C3B104646A}"/>
                  </a:ext>
                </a:extLst>
              </p:cNvPr>
              <p:cNvSpPr/>
              <p:nvPr/>
            </p:nvSpPr>
            <p:spPr>
              <a:xfrm>
                <a:off x="4548574" y="3029879"/>
                <a:ext cx="155968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𝜇</m:t>
                    </m:r>
                  </m:oMath>
                </a14:m>
                <a:r>
                  <a:rPr kumimoji="0" lang="en-US" sz="1600" i="1"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Program</a:t>
                </a:r>
              </a:p>
            </p:txBody>
          </p:sp>
        </mc:Choice>
        <mc:Fallback xmlns="">
          <p:sp>
            <p:nvSpPr>
              <p:cNvPr id="156" name="Rectangle 155">
                <a:extLst>
                  <a:ext uri="{FF2B5EF4-FFF2-40B4-BE49-F238E27FC236}">
                    <a16:creationId xmlns:a16="http://schemas.microsoft.com/office/drawing/2014/main" id="{EF9D8263-4725-9041-8503-14C3B104646A}"/>
                  </a:ext>
                </a:extLst>
              </p:cNvPr>
              <p:cNvSpPr>
                <a:spLocks noRot="1" noChangeAspect="1" noMove="1" noResize="1" noEditPoints="1" noAdjustHandles="1" noChangeArrowheads="1" noChangeShapeType="1" noTextEdit="1"/>
              </p:cNvSpPr>
              <p:nvPr/>
            </p:nvSpPr>
            <p:spPr>
              <a:xfrm>
                <a:off x="4548574" y="3029879"/>
                <a:ext cx="1559686" cy="338554"/>
              </a:xfrm>
              <a:prstGeom prst="rect">
                <a:avLst/>
              </a:prstGeom>
              <a:blipFill>
                <a:blip r:embed="rId4"/>
                <a:stretch>
                  <a:fillRect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13" name="Table 312">
                <a:extLst>
                  <a:ext uri="{FF2B5EF4-FFF2-40B4-BE49-F238E27FC236}">
                    <a16:creationId xmlns:a16="http://schemas.microsoft.com/office/drawing/2014/main" id="{D0429E05-B3ED-384C-BF0B-8DDE60CBE7F0}"/>
                  </a:ext>
                </a:extLst>
              </p:cNvPr>
              <p:cNvGraphicFramePr>
                <a:graphicFrameLocks noGrp="1"/>
              </p:cNvGraphicFramePr>
              <p:nvPr/>
            </p:nvGraphicFramePr>
            <p:xfrm>
              <a:off x="6446659" y="1583134"/>
              <a:ext cx="2479168" cy="574158"/>
            </p:xfrm>
            <a:graphic>
              <a:graphicData uri="http://schemas.openxmlformats.org/drawingml/2006/table">
                <a:tbl>
                  <a:tblPr firstRow="1" bandRow="1">
                    <a:tableStyleId>{5940675A-B579-460E-94D1-54222C63F5DA}</a:tableStyleId>
                  </a:tblPr>
                  <a:tblGrid>
                    <a:gridCol w="1233238">
                      <a:extLst>
                        <a:ext uri="{9D8B030D-6E8A-4147-A177-3AD203B41FA5}">
                          <a16:colId xmlns:a16="http://schemas.microsoft.com/office/drawing/2014/main" val="2789733682"/>
                        </a:ext>
                      </a:extLst>
                    </a:gridCol>
                    <a:gridCol w="1245930">
                      <a:extLst>
                        <a:ext uri="{9D8B030D-6E8A-4147-A177-3AD203B41FA5}">
                          <a16:colId xmlns:a16="http://schemas.microsoft.com/office/drawing/2014/main" val="2094255041"/>
                        </a:ext>
                      </a:extLst>
                    </a:gridCol>
                  </a:tblGrid>
                  <a:tr h="287079">
                    <a:tc>
                      <a:txBody>
                        <a:bodyPr/>
                        <a:lstStyle/>
                        <a:p>
                          <a:pPr algn="ctr"/>
                          <a14:m>
                            <m:oMathPara xmlns:m="http://schemas.openxmlformats.org/officeDocument/2006/math">
                              <m:oMathParaPr>
                                <m:jc m:val="centerGroup"/>
                              </m:oMathParaPr>
                              <m:oMath xmlns:m="http://schemas.openxmlformats.org/officeDocument/2006/math">
                                <m:r>
                                  <a:rPr lang="en-US" sz="1300" b="0" i="1" smtClean="0">
                                    <a:solidFill>
                                      <a:sysClr val="windowText" lastClr="000000"/>
                                    </a:solidFill>
                                    <a:latin typeface="Cambria Math" panose="02040503050406030204" pitchFamily="18" charset="0"/>
                                    <a:ea typeface="Cambria Math" panose="02040503050406030204" pitchFamily="18" charset="0"/>
                                  </a:rPr>
                                  <m:t>𝜇</m:t>
                                </m:r>
                                <m:r>
                                  <a:rPr lang="en-US" sz="1300" b="0" i="1" smtClean="0">
                                    <a:solidFill>
                                      <a:sysClr val="windowText" lastClr="000000"/>
                                    </a:solidFill>
                                    <a:latin typeface="Cambria Math" panose="02040503050406030204" pitchFamily="18" charset="0"/>
                                    <a:ea typeface="Cambria Math" panose="02040503050406030204" pitchFamily="18" charset="0"/>
                                  </a:rPr>
                                  <m:t>𝑃𝑟𝑜𝑔𝑟𝑎𝑚</m:t>
                                </m:r>
                              </m:oMath>
                            </m:oMathPara>
                          </a14:m>
                          <a:endParaRPr lang="en-US" sz="1300" b="0" dirty="0"/>
                        </a:p>
                      </a:txBody>
                      <a:tcPr marL="121921" marR="121921" marT="0" marB="0">
                        <a:lnL w="12700" cmpd="sng">
                          <a:noFill/>
                        </a:lnL>
                        <a:lnT w="12700" cmpd="sng">
                          <a:noFill/>
                        </a:lnT>
                        <a:solidFill>
                          <a:schemeClr val="bg1"/>
                        </a:solidFill>
                      </a:tcPr>
                    </a:tc>
                    <a:tc>
                      <a:txBody>
                        <a:bodyPr/>
                        <a:lstStyle/>
                        <a:p>
                          <a:pPr algn="ctr"/>
                          <a:endParaRPr lang="en-US" sz="1300" dirty="0"/>
                        </a:p>
                      </a:txBody>
                      <a:tcPr marL="121921" marR="121921" marT="0" marB="0">
                        <a:lnR w="12700" cmpd="sng">
                          <a:noFill/>
                        </a:lnR>
                        <a:lnT w="12700" cmpd="sng">
                          <a:noFill/>
                        </a:lnT>
                        <a:solidFill>
                          <a:schemeClr val="bg1"/>
                        </a:solidFill>
                      </a:tcPr>
                    </a:tc>
                    <a:extLst>
                      <a:ext uri="{0D108BD9-81ED-4DB2-BD59-A6C34878D82A}">
                        <a16:rowId xmlns:a16="http://schemas.microsoft.com/office/drawing/2014/main" val="434241827"/>
                      </a:ext>
                    </a:extLst>
                  </a:tr>
                  <a:tr h="287079">
                    <a:tc>
                      <a:txBody>
                        <a:bodyPr/>
                        <a:lstStyle/>
                        <a:p>
                          <a:pPr algn="ctr"/>
                          <a14:m>
                            <m:oMathPara xmlns:m="http://schemas.openxmlformats.org/officeDocument/2006/math">
                              <m:oMathParaPr>
                                <m:jc m:val="centerGroup"/>
                              </m:oMathParaPr>
                              <m:oMath xmlns:m="http://schemas.openxmlformats.org/officeDocument/2006/math">
                                <m:r>
                                  <a:rPr lang="en-US" sz="1300" b="0" i="1" smtClean="0">
                                    <a:solidFill>
                                      <a:srgbClr val="C00000"/>
                                    </a:solidFill>
                                    <a:latin typeface="Cambria Math" panose="02040503050406030204" pitchFamily="18" charset="0"/>
                                    <a:ea typeface="Cambria Math" panose="02040503050406030204" pitchFamily="18" charset="0"/>
                                  </a:rPr>
                                  <m:t>𝜇</m:t>
                                </m:r>
                                <m:r>
                                  <a:rPr lang="en-US" sz="1300" b="0" i="1" smtClean="0">
                                    <a:solidFill>
                                      <a:srgbClr val="C00000"/>
                                    </a:solidFill>
                                    <a:latin typeface="Cambria Math" panose="02040503050406030204" pitchFamily="18" charset="0"/>
                                    <a:ea typeface="Cambria Math" panose="02040503050406030204" pitchFamily="18" charset="0"/>
                                  </a:rPr>
                                  <m:t>𝑃𝑟𝑜𝑔𝑟𝑎𝑚</m:t>
                                </m:r>
                              </m:oMath>
                            </m:oMathPara>
                          </a14:m>
                          <a:endParaRPr lang="en-US" sz="1300" b="0" dirty="0">
                            <a:solidFill>
                              <a:srgbClr val="C00000"/>
                            </a:solidFill>
                          </a:endParaRPr>
                        </a:p>
                      </a:txBody>
                      <a:tcPr marL="121921" marR="121921" marT="0" marB="0">
                        <a:lnL w="12700" cmpd="sng">
                          <a:noFill/>
                        </a:lnL>
                        <a:lnB w="12700" cmpd="sng">
                          <a:noFill/>
                        </a:lnB>
                        <a:solidFill>
                          <a:srgbClr val="FFBFBF">
                            <a:alpha val="20000"/>
                          </a:srgbClr>
                        </a:solidFill>
                      </a:tcPr>
                    </a:tc>
                    <a:tc>
                      <a:txBody>
                        <a:bodyPr/>
                        <a:lstStyle/>
                        <a:p>
                          <a:pPr algn="ctr"/>
                          <a:endParaRPr lang="en-US" sz="1300" dirty="0"/>
                        </a:p>
                      </a:txBody>
                      <a:tcPr marL="121921" marR="121921" marT="0" marB="0">
                        <a:lnR w="12700" cmpd="sng">
                          <a:noFill/>
                        </a:lnR>
                        <a:lnB w="12700" cmpd="sng">
                          <a:noFill/>
                        </a:lnB>
                        <a:solidFill>
                          <a:srgbClr val="FFBFBF">
                            <a:alpha val="20000"/>
                          </a:srgbClr>
                        </a:solidFill>
                      </a:tcPr>
                    </a:tc>
                    <a:extLst>
                      <a:ext uri="{0D108BD9-81ED-4DB2-BD59-A6C34878D82A}">
                        <a16:rowId xmlns:a16="http://schemas.microsoft.com/office/drawing/2014/main" val="879152306"/>
                      </a:ext>
                    </a:extLst>
                  </a:tr>
                </a:tbl>
              </a:graphicData>
            </a:graphic>
          </p:graphicFrame>
        </mc:Choice>
        <mc:Fallback xmlns="">
          <p:graphicFrame>
            <p:nvGraphicFramePr>
              <p:cNvPr id="313" name="Table 312">
                <a:extLst>
                  <a:ext uri="{FF2B5EF4-FFF2-40B4-BE49-F238E27FC236}">
                    <a16:creationId xmlns:a16="http://schemas.microsoft.com/office/drawing/2014/main" id="{D0429E05-B3ED-384C-BF0B-8DDE60CBE7F0}"/>
                  </a:ext>
                </a:extLst>
              </p:cNvPr>
              <p:cNvGraphicFramePr>
                <a:graphicFrameLocks noGrp="1"/>
              </p:cNvGraphicFramePr>
              <p:nvPr/>
            </p:nvGraphicFramePr>
            <p:xfrm>
              <a:off x="6446659" y="1583134"/>
              <a:ext cx="2479168" cy="574158"/>
            </p:xfrm>
            <a:graphic>
              <a:graphicData uri="http://schemas.openxmlformats.org/drawingml/2006/table">
                <a:tbl>
                  <a:tblPr firstRow="1" bandRow="1">
                    <a:tableStyleId>{5940675A-B579-460E-94D1-54222C63F5DA}</a:tableStyleId>
                  </a:tblPr>
                  <a:tblGrid>
                    <a:gridCol w="1233238">
                      <a:extLst>
                        <a:ext uri="{9D8B030D-6E8A-4147-A177-3AD203B41FA5}">
                          <a16:colId xmlns:a16="http://schemas.microsoft.com/office/drawing/2014/main" val="2789733682"/>
                        </a:ext>
                      </a:extLst>
                    </a:gridCol>
                    <a:gridCol w="1245930">
                      <a:extLst>
                        <a:ext uri="{9D8B030D-6E8A-4147-A177-3AD203B41FA5}">
                          <a16:colId xmlns:a16="http://schemas.microsoft.com/office/drawing/2014/main" val="2094255041"/>
                        </a:ext>
                      </a:extLst>
                    </a:gridCol>
                  </a:tblGrid>
                  <a:tr h="287079">
                    <a:tc>
                      <a:txBody>
                        <a:bodyPr/>
                        <a:lstStyle/>
                        <a:p>
                          <a:endParaRPr lang="en-US"/>
                        </a:p>
                      </a:txBody>
                      <a:tcPr marL="121921" marR="121921" marT="0" marB="0">
                        <a:lnL w="12700" cmpd="sng">
                          <a:noFill/>
                        </a:lnL>
                        <a:lnT w="12700" cmpd="sng">
                          <a:noFill/>
                        </a:lnT>
                        <a:blipFill>
                          <a:blip r:embed="rId5"/>
                          <a:stretch>
                            <a:fillRect r="-103093" b="-104348"/>
                          </a:stretch>
                        </a:blipFill>
                      </a:tcPr>
                    </a:tc>
                    <a:tc>
                      <a:txBody>
                        <a:bodyPr/>
                        <a:lstStyle/>
                        <a:p>
                          <a:pPr algn="ctr"/>
                          <a:endParaRPr lang="en-US" sz="1300" dirty="0"/>
                        </a:p>
                      </a:txBody>
                      <a:tcPr marL="121921" marR="121921" marT="0" marB="0">
                        <a:lnR w="12700" cmpd="sng">
                          <a:noFill/>
                        </a:lnR>
                        <a:lnT w="12700" cmpd="sng">
                          <a:noFill/>
                        </a:lnT>
                        <a:solidFill>
                          <a:schemeClr val="bg1"/>
                        </a:solidFill>
                      </a:tcPr>
                    </a:tc>
                    <a:extLst>
                      <a:ext uri="{0D108BD9-81ED-4DB2-BD59-A6C34878D82A}">
                        <a16:rowId xmlns:a16="http://schemas.microsoft.com/office/drawing/2014/main" val="434241827"/>
                      </a:ext>
                    </a:extLst>
                  </a:tr>
                  <a:tr h="287079">
                    <a:tc>
                      <a:txBody>
                        <a:bodyPr/>
                        <a:lstStyle/>
                        <a:p>
                          <a:endParaRPr lang="en-US"/>
                        </a:p>
                      </a:txBody>
                      <a:tcPr marL="121921" marR="121921" marT="0" marB="0">
                        <a:lnL w="12700" cmpd="sng">
                          <a:noFill/>
                        </a:lnL>
                        <a:lnB w="12700" cmpd="sng">
                          <a:noFill/>
                        </a:lnB>
                        <a:blipFill>
                          <a:blip r:embed="rId5"/>
                          <a:stretch>
                            <a:fillRect t="-100000" r="-103093" b="-4348"/>
                          </a:stretch>
                        </a:blipFill>
                      </a:tcPr>
                    </a:tc>
                    <a:tc>
                      <a:txBody>
                        <a:bodyPr/>
                        <a:lstStyle/>
                        <a:p>
                          <a:pPr algn="ctr"/>
                          <a:endParaRPr lang="en-US" sz="1300" dirty="0"/>
                        </a:p>
                      </a:txBody>
                      <a:tcPr marL="121921" marR="121921" marT="0" marB="0">
                        <a:lnR w="12700" cmpd="sng">
                          <a:noFill/>
                        </a:lnR>
                        <a:lnB w="12700" cmpd="sng">
                          <a:noFill/>
                        </a:lnB>
                        <a:solidFill>
                          <a:srgbClr val="FFBFBF">
                            <a:alpha val="20000"/>
                          </a:srgbClr>
                        </a:solidFill>
                      </a:tcPr>
                    </a:tc>
                    <a:extLst>
                      <a:ext uri="{0D108BD9-81ED-4DB2-BD59-A6C34878D82A}">
                        <a16:rowId xmlns:a16="http://schemas.microsoft.com/office/drawing/2014/main" val="879152306"/>
                      </a:ext>
                    </a:extLst>
                  </a:tr>
                </a:tbl>
              </a:graphicData>
            </a:graphic>
          </p:graphicFrame>
        </mc:Fallback>
      </mc:AlternateContent>
      <p:grpSp>
        <p:nvGrpSpPr>
          <p:cNvPr id="536" name="Group 535">
            <a:extLst>
              <a:ext uri="{FF2B5EF4-FFF2-40B4-BE49-F238E27FC236}">
                <a16:creationId xmlns:a16="http://schemas.microsoft.com/office/drawing/2014/main" id="{2560DD54-9826-2C47-AB02-2D240A0B9D80}"/>
              </a:ext>
            </a:extLst>
          </p:cNvPr>
          <p:cNvGrpSpPr/>
          <p:nvPr/>
        </p:nvGrpSpPr>
        <p:grpSpPr>
          <a:xfrm>
            <a:off x="6427968" y="1254721"/>
            <a:ext cx="2581861" cy="876925"/>
            <a:chOff x="6398771" y="1855706"/>
            <a:chExt cx="2581861" cy="876925"/>
          </a:xfrm>
        </p:grpSpPr>
        <p:grpSp>
          <p:nvGrpSpPr>
            <p:cNvPr id="411" name="Group 410">
              <a:extLst>
                <a:ext uri="{FF2B5EF4-FFF2-40B4-BE49-F238E27FC236}">
                  <a16:creationId xmlns:a16="http://schemas.microsoft.com/office/drawing/2014/main" id="{FF418A7D-059D-6D42-81F6-DBE7E7D21647}"/>
                </a:ext>
              </a:extLst>
            </p:cNvPr>
            <p:cNvGrpSpPr/>
            <p:nvPr/>
          </p:nvGrpSpPr>
          <p:grpSpPr>
            <a:xfrm>
              <a:off x="7799060" y="2499642"/>
              <a:ext cx="981071" cy="194415"/>
              <a:chOff x="8915995" y="2957417"/>
              <a:chExt cx="981071" cy="194415"/>
            </a:xfrm>
          </p:grpSpPr>
          <p:sp>
            <p:nvSpPr>
              <p:cNvPr id="318" name="Rectangle 317">
                <a:extLst>
                  <a:ext uri="{FF2B5EF4-FFF2-40B4-BE49-F238E27FC236}">
                    <a16:creationId xmlns:a16="http://schemas.microsoft.com/office/drawing/2014/main" id="{C992AC50-DC13-E74F-88D1-7802744C36A9}"/>
                  </a:ext>
                </a:extLst>
              </p:cNvPr>
              <p:cNvSpPr/>
              <p:nvPr/>
            </p:nvSpPr>
            <p:spPr>
              <a:xfrm>
                <a:off x="8915995" y="2960414"/>
                <a:ext cx="193681" cy="18177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19" name="Rectangle 318">
                <a:extLst>
                  <a:ext uri="{FF2B5EF4-FFF2-40B4-BE49-F238E27FC236}">
                    <a16:creationId xmlns:a16="http://schemas.microsoft.com/office/drawing/2014/main" id="{D80906D0-E127-714F-9EEF-4E0EBC42F894}"/>
                  </a:ext>
                </a:extLst>
              </p:cNvPr>
              <p:cNvSpPr/>
              <p:nvPr/>
            </p:nvSpPr>
            <p:spPr>
              <a:xfrm>
                <a:off x="9115367" y="2960414"/>
                <a:ext cx="193681" cy="181779"/>
              </a:xfrm>
              <a:prstGeom prst="rect">
                <a:avLst/>
              </a:prstGeom>
              <a:solidFill>
                <a:srgbClr val="FFF5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0" name="Rectangle 319">
                <a:extLst>
                  <a:ext uri="{FF2B5EF4-FFF2-40B4-BE49-F238E27FC236}">
                    <a16:creationId xmlns:a16="http://schemas.microsoft.com/office/drawing/2014/main" id="{E73B4CC9-DBE2-9A44-A34E-CCAD535F3A01}"/>
                  </a:ext>
                </a:extLst>
              </p:cNvPr>
              <p:cNvSpPr/>
              <p:nvPr/>
            </p:nvSpPr>
            <p:spPr>
              <a:xfrm>
                <a:off x="9302399" y="2958834"/>
                <a:ext cx="193681" cy="181779"/>
              </a:xfrm>
              <a:prstGeom prst="rect">
                <a:avLst/>
              </a:prstGeom>
              <a:solidFill>
                <a:srgbClr val="CCD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1" name="Rectangle 320">
                <a:extLst>
                  <a:ext uri="{FF2B5EF4-FFF2-40B4-BE49-F238E27FC236}">
                    <a16:creationId xmlns:a16="http://schemas.microsoft.com/office/drawing/2014/main" id="{FD7D0DC0-81B9-D944-BADC-40C28F06EC59}"/>
                  </a:ext>
                </a:extLst>
              </p:cNvPr>
              <p:cNvSpPr/>
              <p:nvPr/>
            </p:nvSpPr>
            <p:spPr>
              <a:xfrm>
                <a:off x="9498287" y="2957417"/>
                <a:ext cx="193681" cy="181779"/>
              </a:xfrm>
              <a:prstGeom prst="rect">
                <a:avLst/>
              </a:prstGeom>
              <a:solidFill>
                <a:srgbClr val="A8D4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2" name="Rectangle 321">
                <a:extLst>
                  <a:ext uri="{FF2B5EF4-FFF2-40B4-BE49-F238E27FC236}">
                    <a16:creationId xmlns:a16="http://schemas.microsoft.com/office/drawing/2014/main" id="{2BB41B32-4625-3E4E-879F-E44646621104}"/>
                  </a:ext>
                </a:extLst>
              </p:cNvPr>
              <p:cNvSpPr/>
              <p:nvPr/>
            </p:nvSpPr>
            <p:spPr>
              <a:xfrm>
                <a:off x="9695138" y="2958836"/>
                <a:ext cx="193681" cy="18177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3" name="Rectangle 322">
                <a:extLst>
                  <a:ext uri="{FF2B5EF4-FFF2-40B4-BE49-F238E27FC236}">
                    <a16:creationId xmlns:a16="http://schemas.microsoft.com/office/drawing/2014/main" id="{B16A6573-C63A-604E-BCF7-11033B6B437F}"/>
                  </a:ext>
                </a:extLst>
              </p:cNvPr>
              <p:cNvSpPr/>
              <p:nvPr/>
            </p:nvSpPr>
            <p:spPr>
              <a:xfrm>
                <a:off x="8924556" y="2970053"/>
                <a:ext cx="972510" cy="1817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sp>
          <p:nvSpPr>
            <p:cNvPr id="324" name="Alternate Process 323">
              <a:extLst>
                <a:ext uri="{FF2B5EF4-FFF2-40B4-BE49-F238E27FC236}">
                  <a16:creationId xmlns:a16="http://schemas.microsoft.com/office/drawing/2014/main" id="{38133FEE-43AB-C44A-8F12-40B52477EF96}"/>
                </a:ext>
              </a:extLst>
            </p:cNvPr>
            <p:cNvSpPr/>
            <p:nvPr/>
          </p:nvSpPr>
          <p:spPr>
            <a:xfrm>
              <a:off x="6413697" y="2171484"/>
              <a:ext cx="2507323" cy="561147"/>
            </a:xfrm>
            <a:prstGeom prst="flowChartAlternateProcess">
              <a:avLst/>
            </a:prstGeom>
            <a:noFill/>
            <a:ln w="25400">
              <a:solidFill>
                <a:schemeClr val="tx1"/>
              </a:solid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348" b="1"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rPr>
              </a:br>
              <a:endParaRPr kumimoji="0" lang="en-US" sz="1348" b="1" i="0" u="none" strike="noStrike" kern="1200" cap="none" spc="0" normalizeH="0" baseline="0" noProof="0" dirty="0">
                <a:ln>
                  <a:noFill/>
                </a:ln>
                <a:solidFill>
                  <a:srgbClr val="C00000"/>
                </a:solidFill>
                <a:effectLst/>
                <a:uLnTx/>
                <a:uFillTx/>
                <a:latin typeface="Cambria" panose="02040503050406030204" pitchFamily="18" charset="0"/>
                <a:ea typeface="Cambria Math" panose="02040503050406030204" pitchFamily="18"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25" name="Rectangle 324">
                  <a:extLst>
                    <a:ext uri="{FF2B5EF4-FFF2-40B4-BE49-F238E27FC236}">
                      <a16:creationId xmlns:a16="http://schemas.microsoft.com/office/drawing/2014/main" id="{CDDEC419-1959-D94D-A13C-5010ED3DF0FC}"/>
                    </a:ext>
                  </a:extLst>
                </p:cNvPr>
                <p:cNvSpPr/>
                <p:nvPr/>
              </p:nvSpPr>
              <p:spPr>
                <a:xfrm>
                  <a:off x="6398771" y="1855706"/>
                  <a:ext cx="25818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New SIMDRAM </a:t>
                  </a:r>
                  <a14:m>
                    <m:oMath xmlns:m="http://schemas.openxmlformats.org/officeDocument/2006/math">
                      <m:r>
                        <a:rPr kumimoji="0" lang="en-US" sz="1600" b="0" i="1" u="none" strike="noStrike" kern="1200" cap="none" spc="0" normalizeH="0" baseline="0" noProof="0">
                          <a:ln>
                            <a:noFill/>
                          </a:ln>
                          <a:solidFill>
                            <a:srgbClr val="2E5597"/>
                          </a:solidFill>
                          <a:effectLst/>
                          <a:uLnTx/>
                          <a:uFillTx/>
                          <a:latin typeface="Cambria Math" panose="02040503050406030204" pitchFamily="18" charset="0"/>
                          <a:ea typeface="Cambria Math" panose="02040503050406030204" pitchFamily="18" charset="0"/>
                        </a:rPr>
                        <m:t>𝜇</m:t>
                      </m:r>
                    </m:oMath>
                  </a14:m>
                  <a:r>
                    <a:rPr kumimoji="0" lang="en-US" sz="1600"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Program</a:t>
                  </a:r>
                </a:p>
              </p:txBody>
            </p:sp>
          </mc:Choice>
          <mc:Fallback xmlns="">
            <p:sp>
              <p:nvSpPr>
                <p:cNvPr id="325" name="Rectangle 324">
                  <a:extLst>
                    <a:ext uri="{FF2B5EF4-FFF2-40B4-BE49-F238E27FC236}">
                      <a16:creationId xmlns:a16="http://schemas.microsoft.com/office/drawing/2014/main" id="{CDDEC419-1959-D94D-A13C-5010ED3DF0FC}"/>
                    </a:ext>
                  </a:extLst>
                </p:cNvPr>
                <p:cNvSpPr>
                  <a:spLocks noRot="1" noChangeAspect="1" noMove="1" noResize="1" noEditPoints="1" noAdjustHandles="1" noChangeArrowheads="1" noChangeShapeType="1" noTextEdit="1"/>
                </p:cNvSpPr>
                <p:nvPr/>
              </p:nvSpPr>
              <p:spPr>
                <a:xfrm>
                  <a:off x="6398771" y="1855706"/>
                  <a:ext cx="2581861" cy="338554"/>
                </a:xfrm>
                <a:prstGeom prst="rect">
                  <a:avLst/>
                </a:prstGeom>
                <a:blipFill>
                  <a:blip r:embed="rId6"/>
                  <a:stretch>
                    <a:fillRect t="-3571" b="-214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10" name="Rectangle 509">
                <a:extLst>
                  <a:ext uri="{FF2B5EF4-FFF2-40B4-BE49-F238E27FC236}">
                    <a16:creationId xmlns:a16="http://schemas.microsoft.com/office/drawing/2014/main" id="{9C6CE501-A4E7-5B41-86A1-C530B64A3437}"/>
                  </a:ext>
                </a:extLst>
              </p:cNvPr>
              <p:cNvSpPr/>
              <p:nvPr/>
            </p:nvSpPr>
            <p:spPr>
              <a:xfrm>
                <a:off x="5062752" y="5549825"/>
                <a:ext cx="155968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6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𝜇</m:t>
                    </m:r>
                  </m:oMath>
                </a14:m>
                <a:r>
                  <a:rPr kumimoji="0" lang="en-US" sz="16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Program</a:t>
                </a:r>
              </a:p>
            </p:txBody>
          </p:sp>
        </mc:Choice>
        <mc:Fallback xmlns="">
          <p:sp>
            <p:nvSpPr>
              <p:cNvPr id="510" name="Rectangle 509">
                <a:extLst>
                  <a:ext uri="{FF2B5EF4-FFF2-40B4-BE49-F238E27FC236}">
                    <a16:creationId xmlns:a16="http://schemas.microsoft.com/office/drawing/2014/main" id="{9C6CE501-A4E7-5B41-86A1-C530B64A3437}"/>
                  </a:ext>
                </a:extLst>
              </p:cNvPr>
              <p:cNvSpPr>
                <a:spLocks noRot="1" noChangeAspect="1" noMove="1" noResize="1" noEditPoints="1" noAdjustHandles="1" noChangeArrowheads="1" noChangeShapeType="1" noTextEdit="1"/>
              </p:cNvSpPr>
              <p:nvPr/>
            </p:nvSpPr>
            <p:spPr>
              <a:xfrm>
                <a:off x="5062752" y="5549825"/>
                <a:ext cx="1559686" cy="338554"/>
              </a:xfrm>
              <a:prstGeom prst="rect">
                <a:avLst/>
              </a:prstGeom>
              <a:blipFill>
                <a:blip r:embed="rId7"/>
                <a:stretch>
                  <a:fillRect t="-3571" b="-25000"/>
                </a:stretch>
              </a:blipFill>
            </p:spPr>
            <p:txBody>
              <a:bodyPr/>
              <a:lstStyle/>
              <a:p>
                <a:r>
                  <a:rPr lang="en-US">
                    <a:noFill/>
                  </a:rPr>
                  <a:t> </a:t>
                </a:r>
              </a:p>
            </p:txBody>
          </p:sp>
        </mc:Fallback>
      </mc:AlternateContent>
      <p:sp>
        <p:nvSpPr>
          <p:cNvPr id="159" name="Slide Number Placeholder 3">
            <a:extLst>
              <a:ext uri="{FF2B5EF4-FFF2-40B4-BE49-F238E27FC236}">
                <a16:creationId xmlns:a16="http://schemas.microsoft.com/office/drawing/2014/main" id="{51AF6105-80F4-8E43-886F-00D621B9BB78}"/>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58</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661524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68DD-EA82-D94D-9067-B51AF57C613B}"/>
              </a:ext>
            </a:extLst>
          </p:cNvPr>
          <p:cNvSpPr>
            <a:spLocks noGrp="1"/>
          </p:cNvSpPr>
          <p:nvPr>
            <p:ph type="title"/>
          </p:nvPr>
        </p:nvSpPr>
        <p:spPr/>
        <p:txBody>
          <a:bodyPr/>
          <a:lstStyle/>
          <a:p>
            <a:r>
              <a:rPr lang="en-US" sz="4000" b="1" dirty="0">
                <a:latin typeface="Cambria" panose="02040503050406030204" pitchFamily="18" charset="0"/>
              </a:rPr>
              <a:t>Step 3: </a:t>
            </a:r>
            <a:r>
              <a:rPr lang="en-US" dirty="0"/>
              <a:t>µProgram</a:t>
            </a:r>
            <a:r>
              <a:rPr lang="en-US" sz="4000" b="1" dirty="0">
                <a:latin typeface="Cambria" panose="02040503050406030204" pitchFamily="18" charset="0"/>
              </a:rPr>
              <a:t> Execution</a:t>
            </a:r>
          </a:p>
        </p:txBody>
      </p:sp>
      <p:sp>
        <p:nvSpPr>
          <p:cNvPr id="3" name="Content Placeholder 2">
            <a:extLst>
              <a:ext uri="{FF2B5EF4-FFF2-40B4-BE49-F238E27FC236}">
                <a16:creationId xmlns:a16="http://schemas.microsoft.com/office/drawing/2014/main" id="{2AA24493-947D-A44B-BC44-FBF7C8449BCF}"/>
              </a:ext>
            </a:extLst>
          </p:cNvPr>
          <p:cNvSpPr>
            <a:spLocks noGrp="1"/>
          </p:cNvSpPr>
          <p:nvPr>
            <p:ph idx="1"/>
          </p:nvPr>
        </p:nvSpPr>
        <p:spPr>
          <a:xfrm>
            <a:off x="75991" y="782570"/>
            <a:ext cx="8987622" cy="5318753"/>
          </a:xfrm>
        </p:spPr>
        <p:txBody>
          <a:bodyPr/>
          <a:lstStyle/>
          <a:p>
            <a:pPr marL="0" indent="0">
              <a:buNone/>
            </a:pPr>
            <a:r>
              <a:rPr lang="en-US" sz="2200" dirty="0">
                <a:latin typeface="Cambria" panose="02040503050406030204" pitchFamily="18" charset="0"/>
              </a:rPr>
              <a:t> </a:t>
            </a:r>
          </a:p>
        </p:txBody>
      </p:sp>
      <p:sp>
        <p:nvSpPr>
          <p:cNvPr id="316" name="Oval 315">
            <a:extLst>
              <a:ext uri="{FF2B5EF4-FFF2-40B4-BE49-F238E27FC236}">
                <a16:creationId xmlns:a16="http://schemas.microsoft.com/office/drawing/2014/main" id="{6770D35C-7264-0049-95CD-58D4DDF3EDED}"/>
              </a:ext>
            </a:extLst>
          </p:cNvPr>
          <p:cNvSpPr/>
          <p:nvPr/>
        </p:nvSpPr>
        <p:spPr>
          <a:xfrm flipH="1">
            <a:off x="11015591" y="2382396"/>
            <a:ext cx="143179" cy="8636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57" name="Content Placeholder 2">
            <a:extLst>
              <a:ext uri="{FF2B5EF4-FFF2-40B4-BE49-F238E27FC236}">
                <a16:creationId xmlns:a16="http://schemas.microsoft.com/office/drawing/2014/main" id="{CBA0CD2D-F5CA-254C-AABE-B8FAB199D311}"/>
              </a:ext>
            </a:extLst>
          </p:cNvPr>
          <p:cNvSpPr txBox="1">
            <a:spLocks/>
          </p:cNvSpPr>
          <p:nvPr/>
        </p:nvSpPr>
        <p:spPr>
          <a:xfrm>
            <a:off x="59106" y="818315"/>
            <a:ext cx="8987622" cy="2884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accent6">
                    <a:lumMod val="75000"/>
                  </a:schemeClr>
                </a:solidFill>
              </a:rPr>
              <a:t>SIMDRAM control unit: </a:t>
            </a:r>
            <a:r>
              <a:rPr lang="en-US" sz="2800" dirty="0"/>
              <a:t>handles the execution of the µProgram at runtime </a:t>
            </a:r>
          </a:p>
          <a:p>
            <a:endParaRPr lang="en-US" sz="100" dirty="0"/>
          </a:p>
          <a:p>
            <a:r>
              <a:rPr lang="en-US" sz="2800" dirty="0"/>
              <a:t>Upon receiving a </a:t>
            </a:r>
            <a:r>
              <a:rPr lang="en-US" sz="2800" b="1" dirty="0" err="1">
                <a:solidFill>
                  <a:srgbClr val="C00000"/>
                </a:solidFill>
              </a:rPr>
              <a:t>bbop</a:t>
            </a:r>
            <a:r>
              <a:rPr lang="en-US" sz="2800" b="1" dirty="0">
                <a:solidFill>
                  <a:srgbClr val="C00000"/>
                </a:solidFill>
              </a:rPr>
              <a:t> instruction</a:t>
            </a:r>
            <a:r>
              <a:rPr lang="en-US" sz="2800" dirty="0"/>
              <a:t>, the control unit:</a:t>
            </a:r>
          </a:p>
          <a:p>
            <a:endParaRPr lang="en-US" sz="100" i="1" dirty="0"/>
          </a:p>
          <a:p>
            <a:pPr marL="914400" lvl="1" indent="-457200">
              <a:buFont typeface="+mj-lt"/>
              <a:buAutoNum type="arabicPeriod"/>
            </a:pPr>
            <a:r>
              <a:rPr lang="en-US" sz="2400" dirty="0">
                <a:solidFill>
                  <a:schemeClr val="accent5"/>
                </a:solidFill>
              </a:rPr>
              <a:t>Loads the µProgram</a:t>
            </a:r>
            <a:r>
              <a:rPr lang="en-US" sz="2400" dirty="0">
                <a:solidFill>
                  <a:schemeClr val="accent1"/>
                </a:solidFill>
              </a:rPr>
              <a:t> </a:t>
            </a:r>
            <a:r>
              <a:rPr lang="en-US" sz="2400" dirty="0"/>
              <a:t>corresponding to SIMDRAM operation</a:t>
            </a:r>
          </a:p>
          <a:p>
            <a:pPr marL="914400" lvl="1" indent="-457200">
              <a:buFont typeface="+mj-lt"/>
              <a:buAutoNum type="arabicPeriod"/>
            </a:pPr>
            <a:endParaRPr lang="en-US" sz="100" dirty="0"/>
          </a:p>
          <a:p>
            <a:pPr marL="914400" lvl="1" indent="-457200">
              <a:buFont typeface="+mj-lt"/>
              <a:buAutoNum type="arabicPeriod"/>
            </a:pPr>
            <a:r>
              <a:rPr lang="en-US" sz="2400" dirty="0">
                <a:solidFill>
                  <a:schemeClr val="accent5"/>
                </a:solidFill>
              </a:rPr>
              <a:t>Issues the sequence of DRAM commands (ACT/PRE) </a:t>
            </a:r>
            <a:r>
              <a:rPr lang="en-US" sz="2400" dirty="0"/>
              <a:t>stored in the µProgram</a:t>
            </a:r>
            <a:r>
              <a:rPr lang="en-US" sz="2400" dirty="0">
                <a:solidFill>
                  <a:schemeClr val="accent5"/>
                </a:solidFill>
              </a:rPr>
              <a:t> </a:t>
            </a:r>
            <a:r>
              <a:rPr lang="en-US" sz="2400" dirty="0"/>
              <a:t>to SIMDRAM subarrays to perform the in-DRAM operation </a:t>
            </a:r>
          </a:p>
          <a:p>
            <a:pPr marL="0" indent="0">
              <a:buNone/>
            </a:pPr>
            <a:endParaRPr lang="en-US" sz="2000" dirty="0"/>
          </a:p>
          <a:p>
            <a:pPr marL="457200" indent="-457200">
              <a:buFont typeface="+mj-lt"/>
              <a:buAutoNum type="arabicPeriod"/>
            </a:pPr>
            <a:endParaRPr lang="en-US" sz="2000" dirty="0"/>
          </a:p>
          <a:p>
            <a:pPr marL="0" indent="0">
              <a:buNone/>
            </a:pPr>
            <a:endParaRPr lang="en-US" sz="2200" dirty="0"/>
          </a:p>
          <a:p>
            <a:pPr lvl="1"/>
            <a:endParaRPr lang="en-US" sz="1600" dirty="0"/>
          </a:p>
        </p:txBody>
      </p:sp>
      <p:grpSp>
        <p:nvGrpSpPr>
          <p:cNvPr id="160" name="Group 159">
            <a:extLst>
              <a:ext uri="{FF2B5EF4-FFF2-40B4-BE49-F238E27FC236}">
                <a16:creationId xmlns:a16="http://schemas.microsoft.com/office/drawing/2014/main" id="{2B03EDD0-1437-EE49-951F-2B9397CDCFDF}"/>
              </a:ext>
            </a:extLst>
          </p:cNvPr>
          <p:cNvGrpSpPr/>
          <p:nvPr/>
        </p:nvGrpSpPr>
        <p:grpSpPr>
          <a:xfrm>
            <a:off x="2791159" y="4061306"/>
            <a:ext cx="4083060" cy="2461604"/>
            <a:chOff x="2784191" y="4268508"/>
            <a:chExt cx="4083060" cy="2461604"/>
          </a:xfrm>
        </p:grpSpPr>
        <p:sp>
          <p:nvSpPr>
            <p:cNvPr id="161" name="Rectangle 160">
              <a:extLst>
                <a:ext uri="{FF2B5EF4-FFF2-40B4-BE49-F238E27FC236}">
                  <a16:creationId xmlns:a16="http://schemas.microsoft.com/office/drawing/2014/main" id="{A65DB52E-1F4D-4B4F-B201-D257CA3C6622}"/>
                </a:ext>
              </a:extLst>
            </p:cNvPr>
            <p:cNvSpPr/>
            <p:nvPr/>
          </p:nvSpPr>
          <p:spPr>
            <a:xfrm>
              <a:off x="3159645" y="4569003"/>
              <a:ext cx="3707606" cy="1836613"/>
            </a:xfrm>
            <a:prstGeom prst="rect">
              <a:avLst/>
            </a:prstGeom>
            <a:solidFill>
              <a:srgbClr val="D4DA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1" u="none" strike="noStrike" kern="1200" cap="none" spc="0" normalizeH="0" baseline="0" noProof="0" dirty="0">
                <a:ln>
                  <a:noFill/>
                </a:ln>
                <a:noFill/>
                <a:effectLst>
                  <a:outerShdw blurRad="38100" dist="38100" dir="2700000" algn="tl">
                    <a:srgbClr val="000000">
                      <a:alpha val="43137"/>
                    </a:srgbClr>
                  </a:outerShdw>
                </a:effectLst>
                <a:uLnTx/>
                <a:uFillTx/>
                <a:latin typeface="Cambria" panose="02040503050406030204" pitchFamily="18" charset="0"/>
              </a:endParaRPr>
            </a:p>
          </p:txBody>
        </p:sp>
        <mc:AlternateContent xmlns:mc="http://schemas.openxmlformats.org/markup-compatibility/2006" xmlns:a14="http://schemas.microsoft.com/office/drawing/2010/main">
          <mc:Choice Requires="a14">
            <p:sp>
              <p:nvSpPr>
                <p:cNvPr id="162" name="Rectangle 161">
                  <a:extLst>
                    <a:ext uri="{FF2B5EF4-FFF2-40B4-BE49-F238E27FC236}">
                      <a16:creationId xmlns:a16="http://schemas.microsoft.com/office/drawing/2014/main" id="{FA096806-C7A7-5A41-94E0-161CBC69747F}"/>
                    </a:ext>
                  </a:extLst>
                </p:cNvPr>
                <p:cNvSpPr/>
                <p:nvPr/>
              </p:nvSpPr>
              <p:spPr>
                <a:xfrm>
                  <a:off x="3274323" y="4268508"/>
                  <a:ext cx="354751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Step 3: Execution according to </a:t>
                  </a:r>
                  <a14:m>
                    <m:oMath xmlns:m="http://schemas.openxmlformats.org/officeDocument/2006/math">
                      <m:r>
                        <a:rPr kumimoji="0" lang="en-US" sz="14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𝜇</m:t>
                      </m:r>
                    </m:oMath>
                  </a14:m>
                  <a:r>
                    <a:rPr kumimoji="0" lang="en-US" sz="1400" b="0" i="1"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a:t>
                  </a:r>
                </a:p>
              </p:txBody>
            </p:sp>
          </mc:Choice>
          <mc:Fallback xmlns="">
            <p:sp>
              <p:nvSpPr>
                <p:cNvPr id="162" name="Rectangle 161">
                  <a:extLst>
                    <a:ext uri="{FF2B5EF4-FFF2-40B4-BE49-F238E27FC236}">
                      <a16:creationId xmlns:a16="http://schemas.microsoft.com/office/drawing/2014/main" id="{FA096806-C7A7-5A41-94E0-161CBC69747F}"/>
                    </a:ext>
                  </a:extLst>
                </p:cNvPr>
                <p:cNvSpPr>
                  <a:spLocks noRot="1" noChangeAspect="1" noMove="1" noResize="1" noEditPoints="1" noAdjustHandles="1" noChangeArrowheads="1" noChangeShapeType="1" noTextEdit="1"/>
                </p:cNvSpPr>
                <p:nvPr/>
              </p:nvSpPr>
              <p:spPr>
                <a:xfrm>
                  <a:off x="3274323" y="4268508"/>
                  <a:ext cx="3547510" cy="553998"/>
                </a:xfrm>
                <a:prstGeom prst="rect">
                  <a:avLst/>
                </a:prstGeom>
                <a:blipFill>
                  <a:blip r:embed="rId3"/>
                  <a:stretch>
                    <a:fillRect t="-2222"/>
                  </a:stretch>
                </a:blipFill>
              </p:spPr>
              <p:txBody>
                <a:bodyPr/>
                <a:lstStyle/>
                <a:p>
                  <a:r>
                    <a:rPr lang="en-US">
                      <a:noFill/>
                    </a:rPr>
                    <a:t> </a:t>
                  </a:r>
                </a:p>
              </p:txBody>
            </p:sp>
          </mc:Fallback>
        </mc:AlternateContent>
        <p:sp>
          <p:nvSpPr>
            <p:cNvPr id="163" name="Rectangle 162">
              <a:extLst>
                <a:ext uri="{FF2B5EF4-FFF2-40B4-BE49-F238E27FC236}">
                  <a16:creationId xmlns:a16="http://schemas.microsoft.com/office/drawing/2014/main" id="{5DEF3B53-CCA4-A24B-A07B-625C4213AC52}"/>
                </a:ext>
              </a:extLst>
            </p:cNvPr>
            <p:cNvSpPr/>
            <p:nvPr/>
          </p:nvSpPr>
          <p:spPr>
            <a:xfrm>
              <a:off x="4078736" y="6391878"/>
              <a:ext cx="1795300" cy="33823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effectLst/>
                  <a:uLnTx/>
                  <a:uFillTx/>
                  <a:latin typeface="Cambria" panose="02040503050406030204" pitchFamily="18" charset="0"/>
                  <a:cs typeface="Arial" panose="020B0604020202020204" pitchFamily="34" charset="0"/>
                </a:rPr>
                <a:t>Memory Controller</a:t>
              </a:r>
            </a:p>
          </p:txBody>
        </p:sp>
        <p:sp>
          <p:nvSpPr>
            <p:cNvPr id="164" name="Right Arrow 163">
              <a:extLst>
                <a:ext uri="{FF2B5EF4-FFF2-40B4-BE49-F238E27FC236}">
                  <a16:creationId xmlns:a16="http://schemas.microsoft.com/office/drawing/2014/main" id="{DB5F7629-3E1E-C342-8AFA-BC7FCEBA8D8C}"/>
                </a:ext>
              </a:extLst>
            </p:cNvPr>
            <p:cNvSpPr/>
            <p:nvPr/>
          </p:nvSpPr>
          <p:spPr>
            <a:xfrm>
              <a:off x="2784191" y="5423150"/>
              <a:ext cx="280794" cy="258213"/>
            </a:xfrm>
            <a:prstGeom prst="rightArrow">
              <a:avLst/>
            </a:prstGeom>
            <a:ln w="12700">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p:grpSp>
        <p:nvGrpSpPr>
          <p:cNvPr id="165" name="Group 164">
            <a:extLst>
              <a:ext uri="{FF2B5EF4-FFF2-40B4-BE49-F238E27FC236}">
                <a16:creationId xmlns:a16="http://schemas.microsoft.com/office/drawing/2014/main" id="{9AC643D4-DB84-794F-8B21-2FB945E77CCA}"/>
              </a:ext>
            </a:extLst>
          </p:cNvPr>
          <p:cNvGrpSpPr/>
          <p:nvPr/>
        </p:nvGrpSpPr>
        <p:grpSpPr>
          <a:xfrm>
            <a:off x="73251" y="4054340"/>
            <a:ext cx="2652598" cy="2143375"/>
            <a:chOff x="66283" y="4261542"/>
            <a:chExt cx="2652598" cy="2143375"/>
          </a:xfrm>
        </p:grpSpPr>
        <p:sp>
          <p:nvSpPr>
            <p:cNvPr id="166" name="Rectangle 165">
              <a:extLst>
                <a:ext uri="{FF2B5EF4-FFF2-40B4-BE49-F238E27FC236}">
                  <a16:creationId xmlns:a16="http://schemas.microsoft.com/office/drawing/2014/main" id="{18A2DA73-88E9-1042-9AE8-F0EE18FCDDA6}"/>
                </a:ext>
              </a:extLst>
            </p:cNvPr>
            <p:cNvSpPr/>
            <p:nvPr/>
          </p:nvSpPr>
          <p:spPr>
            <a:xfrm>
              <a:off x="66283" y="4555620"/>
              <a:ext cx="2652598" cy="18492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167" name="Rounded Rectangle 166">
              <a:extLst>
                <a:ext uri="{FF2B5EF4-FFF2-40B4-BE49-F238E27FC236}">
                  <a16:creationId xmlns:a16="http://schemas.microsoft.com/office/drawing/2014/main" id="{39F2D3F3-A1C6-4746-AEA6-7E5877669BDD}"/>
                </a:ext>
              </a:extLst>
            </p:cNvPr>
            <p:cNvSpPr/>
            <p:nvPr/>
          </p:nvSpPr>
          <p:spPr>
            <a:xfrm>
              <a:off x="174824" y="4882613"/>
              <a:ext cx="2446884" cy="1422183"/>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168" name="Rectangle 167">
              <a:extLst>
                <a:ext uri="{FF2B5EF4-FFF2-40B4-BE49-F238E27FC236}">
                  <a16:creationId xmlns:a16="http://schemas.microsoft.com/office/drawing/2014/main" id="{A8352CE0-8AEA-AC40-8D78-F4DF8132EE39}"/>
                </a:ext>
              </a:extLst>
            </p:cNvPr>
            <p:cNvSpPr/>
            <p:nvPr/>
          </p:nvSpPr>
          <p:spPr>
            <a:xfrm>
              <a:off x="777522" y="4261542"/>
              <a:ext cx="106952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User Input</a:t>
              </a:r>
            </a:p>
          </p:txBody>
        </p:sp>
        <p:sp>
          <p:nvSpPr>
            <p:cNvPr id="169" name="Rectangle 168">
              <a:extLst>
                <a:ext uri="{FF2B5EF4-FFF2-40B4-BE49-F238E27FC236}">
                  <a16:creationId xmlns:a16="http://schemas.microsoft.com/office/drawing/2014/main" id="{93FE7E7A-A8FC-4D4D-9368-BCD429FEF0C2}"/>
                </a:ext>
              </a:extLst>
            </p:cNvPr>
            <p:cNvSpPr/>
            <p:nvPr/>
          </p:nvSpPr>
          <p:spPr>
            <a:xfrm>
              <a:off x="291206" y="5444803"/>
              <a:ext cx="2036555" cy="327477"/>
            </a:xfrm>
            <a:prstGeom prst="rect">
              <a:avLst/>
            </a:prstGeom>
            <a:solidFill>
              <a:srgbClr val="FFBF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6"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170" name="Rectangle 169">
              <a:extLst>
                <a:ext uri="{FF2B5EF4-FFF2-40B4-BE49-F238E27FC236}">
                  <a16:creationId xmlns:a16="http://schemas.microsoft.com/office/drawing/2014/main" id="{85A7E14A-4A52-3D44-B062-AEB168AE2927}"/>
                </a:ext>
              </a:extLst>
            </p:cNvPr>
            <p:cNvSpPr/>
            <p:nvPr/>
          </p:nvSpPr>
          <p:spPr>
            <a:xfrm>
              <a:off x="117482" y="4563039"/>
              <a:ext cx="24780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mbria" panose="02040503050406030204" pitchFamily="18" charset="0"/>
                  <a:cs typeface="Arial" panose="020B0604020202020204" pitchFamily="34" charset="0"/>
                </a:rPr>
                <a:t>SIMDRAM-enabled application</a:t>
              </a:r>
            </a:p>
          </p:txBody>
        </p:sp>
      </p:grpSp>
      <p:graphicFrame>
        <p:nvGraphicFramePr>
          <p:cNvPr id="171" name="Table 170">
            <a:extLst>
              <a:ext uri="{FF2B5EF4-FFF2-40B4-BE49-F238E27FC236}">
                <a16:creationId xmlns:a16="http://schemas.microsoft.com/office/drawing/2014/main" id="{EDA2F4D4-3E38-7D4D-A91C-5631C97D82AD}"/>
              </a:ext>
            </a:extLst>
          </p:cNvPr>
          <p:cNvGraphicFramePr>
            <a:graphicFrameLocks noGrp="1"/>
          </p:cNvGraphicFramePr>
          <p:nvPr/>
        </p:nvGraphicFramePr>
        <p:xfrm>
          <a:off x="216104" y="4670187"/>
          <a:ext cx="2444077" cy="1356352"/>
        </p:xfrm>
        <a:graphic>
          <a:graphicData uri="http://schemas.openxmlformats.org/drawingml/2006/table">
            <a:tbl>
              <a:tblPr firstRow="1" bandRow="1">
                <a:tableStyleId>{5940675A-B579-460E-94D1-54222C63F5DA}</a:tableStyleId>
              </a:tblPr>
              <a:tblGrid>
                <a:gridCol w="2444077">
                  <a:extLst>
                    <a:ext uri="{9D8B030D-6E8A-4147-A177-3AD203B41FA5}">
                      <a16:colId xmlns:a16="http://schemas.microsoft.com/office/drawing/2014/main" val="3411314267"/>
                    </a:ext>
                  </a:extLst>
                </a:gridCol>
              </a:tblGrid>
              <a:tr h="341188">
                <a:tc>
                  <a:txBody>
                    <a:bodyPr/>
                    <a:lstStyle/>
                    <a:p>
                      <a:r>
                        <a:rPr lang="en-US" sz="1500" b="1" dirty="0">
                          <a:latin typeface="Courier New" panose="02070309020205020404" pitchFamily="49" charset="0"/>
                          <a:cs typeface="Courier New" panose="02070309020205020404" pitchFamily="49" charset="0"/>
                        </a:rPr>
                        <a:t>foo ()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9050" cap="flat" cmpd="sng" algn="ctr">
                      <a:no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9564133"/>
                  </a:ext>
                </a:extLst>
              </a:tr>
              <a:tr h="204063">
                <a:tc>
                  <a:txBody>
                    <a:bodyPr/>
                    <a:lstStyle/>
                    <a:p>
                      <a:endParaRPr lang="en-US" sz="600" b="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4110005"/>
                  </a:ext>
                </a:extLst>
              </a:tr>
              <a:tr h="341188">
                <a:tc>
                  <a:txBody>
                    <a:bodyPr/>
                    <a:lstStyle/>
                    <a:p>
                      <a:r>
                        <a:rPr lang="en-US" sz="1500" b="1" i="1" dirty="0">
                          <a:latin typeface="Courier New" panose="02070309020205020404" pitchFamily="49" charset="0"/>
                          <a:cs typeface="Courier New" panose="02070309020205020404" pitchFamily="49" charset="0"/>
                        </a:rPr>
                        <a:t> </a:t>
                      </a:r>
                      <a:r>
                        <a:rPr lang="en-US" sz="1500" b="1" i="1" dirty="0" err="1">
                          <a:solidFill>
                            <a:srgbClr val="C00000"/>
                          </a:solidFill>
                          <a:latin typeface="Courier New" panose="02070309020205020404" pitchFamily="49" charset="0"/>
                          <a:cs typeface="Courier New" panose="02070309020205020404" pitchFamily="49" charset="0"/>
                        </a:rPr>
                        <a:t>bbop_new</a:t>
                      </a:r>
                      <a:endParaRPr lang="en-US" sz="1500" b="1" i="1" dirty="0">
                        <a:latin typeface="Courier New" panose="02070309020205020404" pitchFamily="49" charset="0"/>
                        <a:cs typeface="Courier New" panose="02070309020205020404" pitchFamily="49" charset="0"/>
                      </a:endParaRP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6655706"/>
                  </a:ext>
                </a:extLst>
              </a:tr>
              <a:tr h="425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2"/>
                          </a:solidFill>
                          <a:latin typeface="Courier New" panose="02070309020205020404" pitchFamily="49" charset="0"/>
                          <a:cs typeface="Courier New" panose="02070309020205020404" pitchFamily="49" charset="0"/>
                        </a:rPr>
                        <a:t>  </a:t>
                      </a:r>
                    </a:p>
                    <a:p>
                      <a:r>
                        <a:rPr lang="en-US" sz="1500" b="1" dirty="0">
                          <a:latin typeface="Courier New" panose="02070309020205020404" pitchFamily="49" charset="0"/>
                          <a:cs typeface="Courier New" panose="02070309020205020404" pitchFamily="49" charset="0"/>
                        </a:rPr>
                        <a:t>} </a:t>
                      </a:r>
                    </a:p>
                  </a:txBody>
                  <a:tcPr marL="121921" marR="121921" marT="60959" marB="60959">
                    <a:lnL w="19050" cap="flat" cmpd="sng" algn="ctr">
                      <a:noFill/>
                      <a:prstDash val="sysDash"/>
                      <a:round/>
                      <a:headEnd type="none" w="med" len="med"/>
                      <a:tailEnd type="none" w="med" len="med"/>
                    </a:lnL>
                    <a:lnR w="19050" cap="flat" cmpd="sng" algn="ctr">
                      <a:noFill/>
                      <a:prstDash val="sysDash"/>
                      <a:round/>
                      <a:headEnd type="none" w="med" len="med"/>
                      <a:tailEnd type="none" w="med" len="med"/>
                    </a:lnR>
                    <a:lnT w="12700" cmpd="sng">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7320"/>
                  </a:ext>
                </a:extLst>
              </a:tr>
            </a:tbl>
          </a:graphicData>
        </a:graphic>
      </p:graphicFrame>
      <p:cxnSp>
        <p:nvCxnSpPr>
          <p:cNvPr id="172" name="Straight Arrow Connector 171">
            <a:extLst>
              <a:ext uri="{FF2B5EF4-FFF2-40B4-BE49-F238E27FC236}">
                <a16:creationId xmlns:a16="http://schemas.microsoft.com/office/drawing/2014/main" id="{BAC9DC85-0B23-9B4D-A586-37E54694C39F}"/>
              </a:ext>
            </a:extLst>
          </p:cNvPr>
          <p:cNvCxnSpPr>
            <a:cxnSpLocks/>
          </p:cNvCxnSpPr>
          <p:nvPr/>
        </p:nvCxnSpPr>
        <p:spPr>
          <a:xfrm>
            <a:off x="4780650" y="5284611"/>
            <a:ext cx="239766" cy="0"/>
          </a:xfrm>
          <a:prstGeom prst="straightConnector1">
            <a:avLst/>
          </a:prstGeom>
          <a:ln w="254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DD061FC1-710F-E34E-8C8E-FDB73F1C5A35}"/>
                  </a:ext>
                </a:extLst>
              </p:cNvPr>
              <p:cNvSpPr/>
              <p:nvPr/>
            </p:nvSpPr>
            <p:spPr>
              <a:xfrm>
                <a:off x="5069720" y="5861617"/>
                <a:ext cx="155968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6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𝜇</m:t>
                    </m:r>
                  </m:oMath>
                </a14:m>
                <a:r>
                  <a:rPr kumimoji="0" lang="en-US" sz="1600"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Program</a:t>
                </a:r>
              </a:p>
            </p:txBody>
          </p:sp>
        </mc:Choice>
        <mc:Fallback xmlns="">
          <p:sp>
            <p:nvSpPr>
              <p:cNvPr id="173" name="Rectangle 172">
                <a:extLst>
                  <a:ext uri="{FF2B5EF4-FFF2-40B4-BE49-F238E27FC236}">
                    <a16:creationId xmlns:a16="http://schemas.microsoft.com/office/drawing/2014/main" id="{DD061FC1-710F-E34E-8C8E-FDB73F1C5A35}"/>
                  </a:ext>
                </a:extLst>
              </p:cNvPr>
              <p:cNvSpPr>
                <a:spLocks noRot="1" noChangeAspect="1" noMove="1" noResize="1" noEditPoints="1" noAdjustHandles="1" noChangeArrowheads="1" noChangeShapeType="1" noTextEdit="1"/>
              </p:cNvSpPr>
              <p:nvPr/>
            </p:nvSpPr>
            <p:spPr>
              <a:xfrm>
                <a:off x="5069720" y="5861617"/>
                <a:ext cx="1559686" cy="338554"/>
              </a:xfrm>
              <a:prstGeom prst="rect">
                <a:avLst/>
              </a:prstGeom>
              <a:blipFill>
                <a:blip r:embed="rId4"/>
                <a:stretch>
                  <a:fillRect t="-3571" b="-21429"/>
                </a:stretch>
              </a:blipFill>
            </p:spPr>
            <p:txBody>
              <a:bodyPr/>
              <a:lstStyle/>
              <a:p>
                <a:r>
                  <a:rPr lang="en-US">
                    <a:noFill/>
                  </a:rPr>
                  <a:t> </a:t>
                </a:r>
              </a:p>
            </p:txBody>
          </p:sp>
        </mc:Fallback>
      </mc:AlternateContent>
      <p:grpSp>
        <p:nvGrpSpPr>
          <p:cNvPr id="174" name="Group 173">
            <a:extLst>
              <a:ext uri="{FF2B5EF4-FFF2-40B4-BE49-F238E27FC236}">
                <a16:creationId xmlns:a16="http://schemas.microsoft.com/office/drawing/2014/main" id="{A9D43FE3-1C12-B444-B879-8D81CC478559}"/>
              </a:ext>
            </a:extLst>
          </p:cNvPr>
          <p:cNvGrpSpPr/>
          <p:nvPr/>
        </p:nvGrpSpPr>
        <p:grpSpPr>
          <a:xfrm>
            <a:off x="3275324" y="4542254"/>
            <a:ext cx="1427824" cy="1662994"/>
            <a:chOff x="2217624" y="4009629"/>
            <a:chExt cx="741370" cy="863478"/>
          </a:xfrm>
        </p:grpSpPr>
        <p:sp>
          <p:nvSpPr>
            <p:cNvPr id="175" name="Rounded Rectangle 174">
              <a:extLst>
                <a:ext uri="{FF2B5EF4-FFF2-40B4-BE49-F238E27FC236}">
                  <a16:creationId xmlns:a16="http://schemas.microsoft.com/office/drawing/2014/main" id="{073F394A-E58B-394F-9017-E5EAD693430D}"/>
                </a:ext>
              </a:extLst>
            </p:cNvPr>
            <p:cNvSpPr/>
            <p:nvPr/>
          </p:nvSpPr>
          <p:spPr>
            <a:xfrm>
              <a:off x="2217624" y="4009629"/>
              <a:ext cx="741370" cy="723412"/>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176" name="Rectangle 175">
              <a:extLst>
                <a:ext uri="{FF2B5EF4-FFF2-40B4-BE49-F238E27FC236}">
                  <a16:creationId xmlns:a16="http://schemas.microsoft.com/office/drawing/2014/main" id="{12448943-FA3F-4646-9208-BF2C8ED7C9C5}"/>
                </a:ext>
              </a:extLst>
            </p:cNvPr>
            <p:cNvSpPr/>
            <p:nvPr/>
          </p:nvSpPr>
          <p:spPr>
            <a:xfrm>
              <a:off x="2263266" y="4697485"/>
              <a:ext cx="636798" cy="1756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Control Unit</a:t>
              </a:r>
            </a:p>
          </p:txBody>
        </p:sp>
        <p:grpSp>
          <p:nvGrpSpPr>
            <p:cNvPr id="177" name="Group 176">
              <a:extLst>
                <a:ext uri="{FF2B5EF4-FFF2-40B4-BE49-F238E27FC236}">
                  <a16:creationId xmlns:a16="http://schemas.microsoft.com/office/drawing/2014/main" id="{9FA04EA3-EA87-9C42-AF94-651C570F7730}"/>
                </a:ext>
              </a:extLst>
            </p:cNvPr>
            <p:cNvGrpSpPr/>
            <p:nvPr/>
          </p:nvGrpSpPr>
          <p:grpSpPr>
            <a:xfrm>
              <a:off x="2389421" y="4106286"/>
              <a:ext cx="472920" cy="530098"/>
              <a:chOff x="1825441" y="5257201"/>
              <a:chExt cx="348402" cy="390525"/>
            </a:xfrm>
          </p:grpSpPr>
          <p:sp>
            <p:nvSpPr>
              <p:cNvPr id="178" name="Oval 177">
                <a:extLst>
                  <a:ext uri="{FF2B5EF4-FFF2-40B4-BE49-F238E27FC236}">
                    <a16:creationId xmlns:a16="http://schemas.microsoft.com/office/drawing/2014/main" id="{6A50E784-167B-FF4D-872B-93116591A7DC}"/>
                  </a:ext>
                </a:extLst>
              </p:cNvPr>
              <p:cNvSpPr/>
              <p:nvPr/>
            </p:nvSpPr>
            <p:spPr>
              <a:xfrm>
                <a:off x="1825441" y="525720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179" name="Oval 178">
                <a:extLst>
                  <a:ext uri="{FF2B5EF4-FFF2-40B4-BE49-F238E27FC236}">
                    <a16:creationId xmlns:a16="http://schemas.microsoft.com/office/drawing/2014/main" id="{AA221555-65C8-7849-A819-6B3AC5A26C93}"/>
                  </a:ext>
                </a:extLst>
              </p:cNvPr>
              <p:cNvSpPr/>
              <p:nvPr/>
            </p:nvSpPr>
            <p:spPr>
              <a:xfrm>
                <a:off x="2054971" y="5374676"/>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sp>
            <p:nvSpPr>
              <p:cNvPr id="180" name="Oval 179">
                <a:extLst>
                  <a:ext uri="{FF2B5EF4-FFF2-40B4-BE49-F238E27FC236}">
                    <a16:creationId xmlns:a16="http://schemas.microsoft.com/office/drawing/2014/main" id="{E9D5AF22-F43C-CE42-BEE2-76D5DA3EB801}"/>
                  </a:ext>
                </a:extLst>
              </p:cNvPr>
              <p:cNvSpPr/>
              <p:nvPr/>
            </p:nvSpPr>
            <p:spPr>
              <a:xfrm>
                <a:off x="1825441" y="5530251"/>
                <a:ext cx="118872" cy="117475"/>
              </a:xfrm>
              <a:prstGeom prst="ellipse">
                <a:avLst/>
              </a:prstGeom>
              <a:solidFill>
                <a:srgbClr val="E5EAF4"/>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cxnSp>
            <p:nvCxnSpPr>
              <p:cNvPr id="181" name="Curved Connector 180">
                <a:extLst>
                  <a:ext uri="{FF2B5EF4-FFF2-40B4-BE49-F238E27FC236}">
                    <a16:creationId xmlns:a16="http://schemas.microsoft.com/office/drawing/2014/main" id="{C8A4CCF6-D1F2-0F43-9CCC-BFDF76751C19}"/>
                  </a:ext>
                </a:extLst>
              </p:cNvPr>
              <p:cNvCxnSpPr>
                <a:cxnSpLocks/>
                <a:stCxn id="178" idx="6"/>
                <a:endCxn id="179" idx="0"/>
              </p:cNvCxnSpPr>
              <p:nvPr/>
            </p:nvCxnSpPr>
            <p:spPr>
              <a:xfrm>
                <a:off x="1944313" y="5315939"/>
                <a:ext cx="170094" cy="58737"/>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2" name="Curved Connector 181">
                <a:extLst>
                  <a:ext uri="{FF2B5EF4-FFF2-40B4-BE49-F238E27FC236}">
                    <a16:creationId xmlns:a16="http://schemas.microsoft.com/office/drawing/2014/main" id="{A44A1938-1FDA-3844-A19C-34A244009785}"/>
                  </a:ext>
                </a:extLst>
              </p:cNvPr>
              <p:cNvCxnSpPr>
                <a:cxnSpLocks/>
                <a:stCxn id="179" idx="2"/>
                <a:endCxn id="178" idx="4"/>
              </p:cNvCxnSpPr>
              <p:nvPr/>
            </p:nvCxnSpPr>
            <p:spPr>
              <a:xfrm rot="10800000">
                <a:off x="1884877" y="5374676"/>
                <a:ext cx="170094" cy="58738"/>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34E1DBE5-D415-054F-8F4F-DD22506658A0}"/>
                  </a:ext>
                </a:extLst>
              </p:cNvPr>
              <p:cNvCxnSpPr>
                <a:cxnSpLocks/>
                <a:stCxn id="179" idx="4"/>
                <a:endCxn id="180" idx="6"/>
              </p:cNvCxnSpPr>
              <p:nvPr/>
            </p:nvCxnSpPr>
            <p:spPr>
              <a:xfrm rot="5400000">
                <a:off x="1980941" y="5455523"/>
                <a:ext cx="96838" cy="170094"/>
              </a:xfrm>
              <a:prstGeom prst="curvedConnector2">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4" name="Curved Connector 183">
                <a:extLst>
                  <a:ext uri="{FF2B5EF4-FFF2-40B4-BE49-F238E27FC236}">
                    <a16:creationId xmlns:a16="http://schemas.microsoft.com/office/drawing/2014/main" id="{A9934780-25D4-864E-85B2-3134537ACA16}"/>
                  </a:ext>
                </a:extLst>
              </p:cNvPr>
              <p:cNvCxnSpPr>
                <a:cxnSpLocks/>
                <a:stCxn id="180" idx="1"/>
                <a:endCxn id="178" idx="3"/>
              </p:cNvCxnSpPr>
              <p:nvPr/>
            </p:nvCxnSpPr>
            <p:spPr>
              <a:xfrm rot="5400000" flipH="1" flipV="1">
                <a:off x="1747858" y="5452464"/>
                <a:ext cx="189983" cy="12700"/>
              </a:xfrm>
              <a:prstGeom prst="curvedConnector3">
                <a:avLst/>
              </a:prstGeom>
              <a:ln w="12700">
                <a:solidFill>
                  <a:schemeClr val="tx1">
                    <a:lumMod val="75000"/>
                    <a:lumOff val="2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85" name="Group 184">
            <a:extLst>
              <a:ext uri="{FF2B5EF4-FFF2-40B4-BE49-F238E27FC236}">
                <a16:creationId xmlns:a16="http://schemas.microsoft.com/office/drawing/2014/main" id="{1352CAAC-4F4D-6E48-9ED5-9EC761D2767E}"/>
              </a:ext>
            </a:extLst>
          </p:cNvPr>
          <p:cNvGrpSpPr/>
          <p:nvPr/>
        </p:nvGrpSpPr>
        <p:grpSpPr>
          <a:xfrm>
            <a:off x="6862008" y="4050375"/>
            <a:ext cx="2366847" cy="2463263"/>
            <a:chOff x="6855040" y="4257577"/>
            <a:chExt cx="2366847" cy="2463263"/>
          </a:xfrm>
        </p:grpSpPr>
        <p:sp>
          <p:nvSpPr>
            <p:cNvPr id="186" name="Slide Number Placeholder 5">
              <a:extLst>
                <a:ext uri="{FF2B5EF4-FFF2-40B4-BE49-F238E27FC236}">
                  <a16:creationId xmlns:a16="http://schemas.microsoft.com/office/drawing/2014/main" id="{61D14E2C-ED0A-F248-9BF3-FA3EFF4CA30A}"/>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tint val="75000"/>
                    </a:prstClr>
                  </a:solidFill>
                  <a:effectLst/>
                  <a:uLnTx/>
                  <a:uFillTx/>
                  <a:latin typeface="Cambria" panose="02040503050406030204" pitchFamily="18" charset="0"/>
                </a:rPr>
                <a:t>18</a:t>
              </a:r>
            </a:p>
          </p:txBody>
        </p:sp>
        <p:sp>
          <p:nvSpPr>
            <p:cNvPr id="187" name="Rectangle 186">
              <a:extLst>
                <a:ext uri="{FF2B5EF4-FFF2-40B4-BE49-F238E27FC236}">
                  <a16:creationId xmlns:a16="http://schemas.microsoft.com/office/drawing/2014/main" id="{D7B4B279-D617-D74D-8E6D-3BE232B1D3A1}"/>
                </a:ext>
              </a:extLst>
            </p:cNvPr>
            <p:cNvSpPr/>
            <p:nvPr/>
          </p:nvSpPr>
          <p:spPr>
            <a:xfrm>
              <a:off x="7279373" y="4555620"/>
              <a:ext cx="1779205" cy="208179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188" name="Rounded Rectangle 187">
              <a:extLst>
                <a:ext uri="{FF2B5EF4-FFF2-40B4-BE49-F238E27FC236}">
                  <a16:creationId xmlns:a16="http://schemas.microsoft.com/office/drawing/2014/main" id="{C498A2E7-EABE-4345-ADCA-E11C1D73BF86}"/>
                </a:ext>
              </a:extLst>
            </p:cNvPr>
            <p:cNvSpPr/>
            <p:nvPr/>
          </p:nvSpPr>
          <p:spPr>
            <a:xfrm>
              <a:off x="7378326" y="5093017"/>
              <a:ext cx="1598850" cy="1447274"/>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cxnSp>
          <p:nvCxnSpPr>
            <p:cNvPr id="189" name="Straight Arrow Connector 188">
              <a:extLst>
                <a:ext uri="{FF2B5EF4-FFF2-40B4-BE49-F238E27FC236}">
                  <a16:creationId xmlns:a16="http://schemas.microsoft.com/office/drawing/2014/main" id="{249AA1E4-4A97-9744-993C-2FFFC5CA62CA}"/>
                </a:ext>
              </a:extLst>
            </p:cNvPr>
            <p:cNvCxnSpPr>
              <a:cxnSpLocks/>
            </p:cNvCxnSpPr>
            <p:nvPr/>
          </p:nvCxnSpPr>
          <p:spPr>
            <a:xfrm>
              <a:off x="6855040" y="5591336"/>
              <a:ext cx="424333"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8B562D45-FE2B-0E4B-8A9E-41F605225ED2}"/>
                </a:ext>
              </a:extLst>
            </p:cNvPr>
            <p:cNvSpPr/>
            <p:nvPr/>
          </p:nvSpPr>
          <p:spPr>
            <a:xfrm rot="16200000" flipH="1">
              <a:off x="8866977" y="6471697"/>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191" name="Oval 190">
              <a:extLst>
                <a:ext uri="{FF2B5EF4-FFF2-40B4-BE49-F238E27FC236}">
                  <a16:creationId xmlns:a16="http://schemas.microsoft.com/office/drawing/2014/main" id="{884456A1-491C-BB4D-B2A7-3B85F1CA2181}"/>
                </a:ext>
              </a:extLst>
            </p:cNvPr>
            <p:cNvSpPr/>
            <p:nvPr/>
          </p:nvSpPr>
          <p:spPr>
            <a:xfrm rot="16200000" flipH="1">
              <a:off x="8866977" y="5360238"/>
              <a:ext cx="22083" cy="20871"/>
            </a:xfrm>
            <a:prstGeom prst="ellipse">
              <a:avLst/>
            </a:prstGeom>
            <a:solidFill>
              <a:schemeClr val="bg1">
                <a:lumMod val="95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grpSp>
          <p:nvGrpSpPr>
            <p:cNvPr id="192" name="Group 191">
              <a:extLst>
                <a:ext uri="{FF2B5EF4-FFF2-40B4-BE49-F238E27FC236}">
                  <a16:creationId xmlns:a16="http://schemas.microsoft.com/office/drawing/2014/main" id="{C4BF901A-E5CB-E24F-BF2A-426CB67E375A}"/>
                </a:ext>
              </a:extLst>
            </p:cNvPr>
            <p:cNvGrpSpPr/>
            <p:nvPr/>
          </p:nvGrpSpPr>
          <p:grpSpPr>
            <a:xfrm>
              <a:off x="8308041" y="5176869"/>
              <a:ext cx="557538" cy="1269957"/>
              <a:chOff x="4830795" y="4111398"/>
              <a:chExt cx="289491" cy="755921"/>
            </a:xfrm>
          </p:grpSpPr>
          <p:grpSp>
            <p:nvGrpSpPr>
              <p:cNvPr id="202" name="Group 201">
                <a:extLst>
                  <a:ext uri="{FF2B5EF4-FFF2-40B4-BE49-F238E27FC236}">
                    <a16:creationId xmlns:a16="http://schemas.microsoft.com/office/drawing/2014/main" id="{CFD72E82-F53B-3A42-B146-340335087E8B}"/>
                  </a:ext>
                </a:extLst>
              </p:cNvPr>
              <p:cNvGrpSpPr/>
              <p:nvPr/>
            </p:nvGrpSpPr>
            <p:grpSpPr>
              <a:xfrm>
                <a:off x="4830795" y="4111398"/>
                <a:ext cx="289489" cy="755921"/>
                <a:chOff x="4830795" y="4111398"/>
                <a:chExt cx="289489" cy="755921"/>
              </a:xfrm>
            </p:grpSpPr>
            <p:sp>
              <p:nvSpPr>
                <p:cNvPr id="204" name="Rectangle 203">
                  <a:extLst>
                    <a:ext uri="{FF2B5EF4-FFF2-40B4-BE49-F238E27FC236}">
                      <a16:creationId xmlns:a16="http://schemas.microsoft.com/office/drawing/2014/main" id="{BDAB251D-2A8D-D247-A693-80AB694EAD77}"/>
                    </a:ext>
                  </a:extLst>
                </p:cNvPr>
                <p:cNvSpPr/>
                <p:nvPr/>
              </p:nvSpPr>
              <p:spPr>
                <a:xfrm rot="16200000">
                  <a:off x="4614131" y="4344138"/>
                  <a:ext cx="722817" cy="289489"/>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205" name="Oval 204">
                  <a:extLst>
                    <a:ext uri="{FF2B5EF4-FFF2-40B4-BE49-F238E27FC236}">
                      <a16:creationId xmlns:a16="http://schemas.microsoft.com/office/drawing/2014/main" id="{5762801F-240B-F642-A13F-99166B439D05}"/>
                    </a:ext>
                  </a:extLst>
                </p:cNvPr>
                <p:cNvSpPr/>
                <p:nvPr/>
              </p:nvSpPr>
              <p:spPr>
                <a:xfrm rot="16200000" flipH="1">
                  <a:off x="4928537"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206" name="Oval 205">
                  <a:extLst>
                    <a:ext uri="{FF2B5EF4-FFF2-40B4-BE49-F238E27FC236}">
                      <a16:creationId xmlns:a16="http://schemas.microsoft.com/office/drawing/2014/main" id="{2B557B16-EC3C-774E-9F1F-7491D87769CF}"/>
                    </a:ext>
                  </a:extLst>
                </p:cNvPr>
                <p:cNvSpPr/>
                <p:nvPr/>
              </p:nvSpPr>
              <p:spPr>
                <a:xfrm rot="16200000" flipH="1">
                  <a:off x="5018879" y="4832470"/>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207" name="Oval 206">
                  <a:extLst>
                    <a:ext uri="{FF2B5EF4-FFF2-40B4-BE49-F238E27FC236}">
                      <a16:creationId xmlns:a16="http://schemas.microsoft.com/office/drawing/2014/main" id="{B2770ECE-B39A-734B-8600-61DCBA2DE4C2}"/>
                    </a:ext>
                  </a:extLst>
                </p:cNvPr>
                <p:cNvSpPr/>
                <p:nvPr/>
              </p:nvSpPr>
              <p:spPr>
                <a:xfrm rot="16200000" flipH="1">
                  <a:off x="4928537"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208" name="Oval 207">
                  <a:extLst>
                    <a:ext uri="{FF2B5EF4-FFF2-40B4-BE49-F238E27FC236}">
                      <a16:creationId xmlns:a16="http://schemas.microsoft.com/office/drawing/2014/main" id="{E025AD8D-48A2-4949-825B-A755F6662F14}"/>
                    </a:ext>
                  </a:extLst>
                </p:cNvPr>
                <p:cNvSpPr/>
                <p:nvPr/>
              </p:nvSpPr>
              <p:spPr>
                <a:xfrm rot="16200000" flipH="1">
                  <a:off x="5018879" y="4112379"/>
                  <a:ext cx="35830" cy="33867"/>
                </a:xfrm>
                <a:prstGeom prst="ellipse">
                  <a:avLst/>
                </a:prstGeom>
                <a:solidFill>
                  <a:srgbClr val="FEFEFE"/>
                </a:solidFill>
                <a:ln w="12700" cap="flat" cmpd="sng" algn="ctr">
                  <a:solidFill>
                    <a:srgbClr val="FEFEF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grpSp>
          <p:sp>
            <p:nvSpPr>
              <p:cNvPr id="203" name="Rectangle 202">
                <a:extLst>
                  <a:ext uri="{FF2B5EF4-FFF2-40B4-BE49-F238E27FC236}">
                    <a16:creationId xmlns:a16="http://schemas.microsoft.com/office/drawing/2014/main" id="{C925FBB3-DC0D-A046-9C05-CF4594CA5E40}"/>
                  </a:ext>
                </a:extLst>
              </p:cNvPr>
              <p:cNvSpPr/>
              <p:nvPr/>
            </p:nvSpPr>
            <p:spPr>
              <a:xfrm rot="16200000">
                <a:off x="4819059" y="4476133"/>
                <a:ext cx="575362" cy="27093"/>
              </a:xfrm>
              <a:prstGeom prst="rect">
                <a:avLst/>
              </a:prstGeom>
              <a:pattFill prst="dkVert">
                <a:fgClr>
                  <a:srgbClr val="FFC000">
                    <a:lumMod val="60000"/>
                    <a:lumOff val="40000"/>
                  </a:srgbClr>
                </a:fgClr>
                <a:bgClr>
                  <a:sysClr val="window" lastClr="FFFFFF"/>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grpSp>
        <p:grpSp>
          <p:nvGrpSpPr>
            <p:cNvPr id="193" name="Group 192">
              <a:extLst>
                <a:ext uri="{FF2B5EF4-FFF2-40B4-BE49-F238E27FC236}">
                  <a16:creationId xmlns:a16="http://schemas.microsoft.com/office/drawing/2014/main" id="{7EAE495D-4A4B-0047-9734-F6D762FACB04}"/>
                </a:ext>
              </a:extLst>
            </p:cNvPr>
            <p:cNvGrpSpPr/>
            <p:nvPr/>
          </p:nvGrpSpPr>
          <p:grpSpPr>
            <a:xfrm rot="16200000">
              <a:off x="8185361" y="5662459"/>
              <a:ext cx="756076" cy="293602"/>
              <a:chOff x="4340198" y="1826549"/>
              <a:chExt cx="485918" cy="276639"/>
            </a:xfrm>
          </p:grpSpPr>
          <p:sp>
            <p:nvSpPr>
              <p:cNvPr id="200" name="Rectangle 199">
                <a:extLst>
                  <a:ext uri="{FF2B5EF4-FFF2-40B4-BE49-F238E27FC236}">
                    <a16:creationId xmlns:a16="http://schemas.microsoft.com/office/drawing/2014/main" id="{3A7D3514-AA53-DD4E-BD10-3AC9D3716CDD}"/>
                  </a:ext>
                </a:extLst>
              </p:cNvPr>
              <p:cNvSpPr/>
              <p:nvPr/>
            </p:nvSpPr>
            <p:spPr>
              <a:xfrm>
                <a:off x="4340198" y="1826549"/>
                <a:ext cx="174612" cy="276637"/>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sp>
            <p:nvSpPr>
              <p:cNvPr id="201" name="Rectangle 200">
                <a:extLst>
                  <a:ext uri="{FF2B5EF4-FFF2-40B4-BE49-F238E27FC236}">
                    <a16:creationId xmlns:a16="http://schemas.microsoft.com/office/drawing/2014/main" id="{250E5945-6A10-8E49-8DAD-F7F940EE8C63}"/>
                  </a:ext>
                </a:extLst>
              </p:cNvPr>
              <p:cNvSpPr/>
              <p:nvPr/>
            </p:nvSpPr>
            <p:spPr>
              <a:xfrm>
                <a:off x="4651504" y="1826550"/>
                <a:ext cx="174612" cy="276638"/>
              </a:xfrm>
              <a:prstGeom prst="rect">
                <a:avLst/>
              </a:prstGeom>
              <a:solidFill>
                <a:sysClr val="windowText" lastClr="0000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prstClr val="white"/>
                  </a:solidFill>
                  <a:effectLst/>
                  <a:uLnTx/>
                  <a:uFillTx/>
                  <a:latin typeface="Cambria" panose="02040503050406030204" pitchFamily="18" charset="0"/>
                </a:endParaRPr>
              </a:p>
            </p:txBody>
          </p:sp>
        </p:grpSp>
        <p:sp>
          <p:nvSpPr>
            <p:cNvPr id="194" name="Rectangle 193">
              <a:extLst>
                <a:ext uri="{FF2B5EF4-FFF2-40B4-BE49-F238E27FC236}">
                  <a16:creationId xmlns:a16="http://schemas.microsoft.com/office/drawing/2014/main" id="{1AC69583-F8BE-7947-8E60-DFC316484ED2}"/>
                </a:ext>
              </a:extLst>
            </p:cNvPr>
            <p:cNvSpPr/>
            <p:nvPr/>
          </p:nvSpPr>
          <p:spPr>
            <a:xfrm rot="16200000">
              <a:off x="7072109" y="5668979"/>
              <a:ext cx="1073627" cy="3590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33" b="1" i="1" u="none" strike="noStrike" kern="1200" cap="none" spc="0" normalizeH="0" baseline="0" noProof="0" dirty="0">
                  <a:ln>
                    <a:noFill/>
                  </a:ln>
                  <a:solidFill>
                    <a:prstClr val="black"/>
                  </a:solidFill>
                  <a:effectLst/>
                  <a:uLnTx/>
                  <a:uFillTx/>
                  <a:latin typeface="Cambria" panose="02040503050406030204" pitchFamily="18" charset="0"/>
                  <a:cs typeface="Courier New" panose="02070309020205020404" pitchFamily="49" charset="0"/>
                </a:rPr>
                <a:t>ACT/PRE</a:t>
              </a:r>
            </a:p>
          </p:txBody>
        </p:sp>
        <p:sp>
          <p:nvSpPr>
            <p:cNvPr id="195" name="Rectangle 194">
              <a:extLst>
                <a:ext uri="{FF2B5EF4-FFF2-40B4-BE49-F238E27FC236}">
                  <a16:creationId xmlns:a16="http://schemas.microsoft.com/office/drawing/2014/main" id="{7CB2A93D-2D56-BD4C-BA44-F22F1A331F0D}"/>
                </a:ext>
              </a:extLst>
            </p:cNvPr>
            <p:cNvSpPr/>
            <p:nvPr/>
          </p:nvSpPr>
          <p:spPr>
            <a:xfrm>
              <a:off x="7116062" y="4257577"/>
              <a:ext cx="210582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SIMDRAM Output</a:t>
              </a:r>
            </a:p>
          </p:txBody>
        </p:sp>
        <p:cxnSp>
          <p:nvCxnSpPr>
            <p:cNvPr id="196" name="Straight Arrow Connector 195">
              <a:extLst>
                <a:ext uri="{FF2B5EF4-FFF2-40B4-BE49-F238E27FC236}">
                  <a16:creationId xmlns:a16="http://schemas.microsoft.com/office/drawing/2014/main" id="{E538FA18-97AB-8B40-A433-96F80CA46C2A}"/>
                </a:ext>
              </a:extLst>
            </p:cNvPr>
            <p:cNvCxnSpPr>
              <a:cxnSpLocks/>
            </p:cNvCxnSpPr>
            <p:nvPr/>
          </p:nvCxnSpPr>
          <p:spPr>
            <a:xfrm flipV="1">
              <a:off x="7756927" y="5846929"/>
              <a:ext cx="497162" cy="2"/>
            </a:xfrm>
            <a:prstGeom prst="straightConnector1">
              <a:avLst/>
            </a:prstGeom>
            <a:ln w="25400">
              <a:solidFill>
                <a:schemeClr val="tx1"/>
              </a:solidFill>
              <a:prstDash val="sysDot"/>
              <a:headEnd type="none" w="med" len="med"/>
              <a:tailEnd type="stealth"/>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01D998F4-BA23-F848-9F6F-405E77EE6FE1}"/>
                </a:ext>
              </a:extLst>
            </p:cNvPr>
            <p:cNvSpPr/>
            <p:nvPr/>
          </p:nvSpPr>
          <p:spPr>
            <a:xfrm>
              <a:off x="7365094" y="4541202"/>
              <a:ext cx="1704313" cy="58413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Instruction result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98" b="0" i="1" u="none" strike="noStrike" kern="1200" cap="none" spc="0" normalizeH="0" baseline="0" noProof="0" dirty="0">
                  <a:ln>
                    <a:noFill/>
                  </a:ln>
                  <a:solidFill>
                    <a:srgbClr val="2E5597"/>
                  </a:solidFill>
                  <a:effectLst/>
                  <a:uLnTx/>
                  <a:uFillTx/>
                  <a:latin typeface="Cambria" panose="02040503050406030204" pitchFamily="18" charset="0"/>
                  <a:cs typeface="Arial" panose="020B0604020202020204" pitchFamily="34" charset="0"/>
                </a:rPr>
                <a:t>in memory</a:t>
              </a:r>
            </a:p>
          </p:txBody>
        </p:sp>
        <p:sp>
          <p:nvSpPr>
            <p:cNvPr id="198" name="Oval 197">
              <a:extLst>
                <a:ext uri="{FF2B5EF4-FFF2-40B4-BE49-F238E27FC236}">
                  <a16:creationId xmlns:a16="http://schemas.microsoft.com/office/drawing/2014/main" id="{1588C506-960D-4B43-A104-A633D531EB8F}"/>
                </a:ext>
              </a:extLst>
            </p:cNvPr>
            <p:cNvSpPr>
              <a:spLocks noChangeAspect="1"/>
            </p:cNvSpPr>
            <p:nvPr/>
          </p:nvSpPr>
          <p:spPr>
            <a:xfrm>
              <a:off x="8788782" y="6343277"/>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199" name="Oval 198">
              <a:extLst>
                <a:ext uri="{FF2B5EF4-FFF2-40B4-BE49-F238E27FC236}">
                  <a16:creationId xmlns:a16="http://schemas.microsoft.com/office/drawing/2014/main" id="{DF5B5716-6682-C04A-8371-D2DB4FD8DE0D}"/>
                </a:ext>
              </a:extLst>
            </p:cNvPr>
            <p:cNvSpPr>
              <a:spLocks noChangeAspect="1"/>
            </p:cNvSpPr>
            <p:nvPr/>
          </p:nvSpPr>
          <p:spPr>
            <a:xfrm>
              <a:off x="8782340" y="5239787"/>
              <a:ext cx="52832" cy="52832"/>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163"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grpSp>
      <p:graphicFrame>
        <p:nvGraphicFramePr>
          <p:cNvPr id="209" name="Table 208">
            <a:extLst>
              <a:ext uri="{FF2B5EF4-FFF2-40B4-BE49-F238E27FC236}">
                <a16:creationId xmlns:a16="http://schemas.microsoft.com/office/drawing/2014/main" id="{88DE2D38-1513-0044-8680-6E5DB1BB95E0}"/>
              </a:ext>
            </a:extLst>
          </p:cNvPr>
          <p:cNvGraphicFramePr>
            <a:graphicFrameLocks noGrp="1"/>
          </p:cNvGraphicFramePr>
          <p:nvPr/>
        </p:nvGraphicFramePr>
        <p:xfrm>
          <a:off x="5089713" y="4587513"/>
          <a:ext cx="1513531" cy="1348330"/>
        </p:xfrm>
        <a:graphic>
          <a:graphicData uri="http://schemas.openxmlformats.org/drawingml/2006/table">
            <a:tbl>
              <a:tblPr firstRow="1" bandRow="1">
                <a:tableStyleId>{2D5ABB26-0587-4C30-8999-92F81FD0307C}</a:tableStyleId>
              </a:tblPr>
              <a:tblGrid>
                <a:gridCol w="1513531">
                  <a:extLst>
                    <a:ext uri="{9D8B030D-6E8A-4147-A177-3AD203B41FA5}">
                      <a16:colId xmlns:a16="http://schemas.microsoft.com/office/drawing/2014/main" val="3411314267"/>
                    </a:ext>
                  </a:extLst>
                </a:gridCol>
              </a:tblGrid>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9564133"/>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F5CC"/>
                    </a:solidFill>
                  </a:tcPr>
                </a:tc>
                <a:extLst>
                  <a:ext uri="{0D108BD9-81ED-4DB2-BD59-A6C34878D82A}">
                    <a16:rowId xmlns:a16="http://schemas.microsoft.com/office/drawing/2014/main" val="2610732602"/>
                  </a:ext>
                </a:extLst>
              </a:tr>
              <a:tr h="269666">
                <a:tc>
                  <a:txBody>
                    <a:bodyPr/>
                    <a:lstStyle/>
                    <a:p>
                      <a:r>
                        <a:rPr lang="en-US" sz="1400" b="0" dirty="0">
                          <a:latin typeface="Courier New" panose="02070309020205020404" pitchFamily="49" charset="0"/>
                          <a:cs typeface="Courier New" panose="02070309020205020404" pitchFamily="49" charset="0"/>
                        </a:rPr>
                        <a:t> 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CDFFF"/>
                    </a:solidFill>
                  </a:tcPr>
                </a:tc>
                <a:extLst>
                  <a:ext uri="{0D108BD9-81ED-4DB2-BD59-A6C34878D82A}">
                    <a16:rowId xmlns:a16="http://schemas.microsoft.com/office/drawing/2014/main" val="1245392560"/>
                  </a:ext>
                </a:extLst>
              </a:tr>
              <a:tr h="269666">
                <a:tc>
                  <a:txBody>
                    <a:bodyPr/>
                    <a:lstStyle/>
                    <a:p>
                      <a:r>
                        <a:rPr lang="en-US" sz="1400" b="0" dirty="0">
                          <a:latin typeface="Courier New" panose="02070309020205020404" pitchFamily="49" charset="0"/>
                          <a:cs typeface="Courier New" panose="02070309020205020404" pitchFamily="49" charset="0"/>
                        </a:rPr>
                        <a:t> ACT/ACT/PRE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8D4AA"/>
                    </a:solidFill>
                  </a:tcPr>
                </a:tc>
                <a:extLst>
                  <a:ext uri="{0D108BD9-81ED-4DB2-BD59-A6C34878D82A}">
                    <a16:rowId xmlns:a16="http://schemas.microsoft.com/office/drawing/2014/main" val="2074523024"/>
                  </a:ext>
                </a:extLst>
              </a:tr>
              <a:tr h="269666">
                <a:tc>
                  <a:txBody>
                    <a:bodyPr/>
                    <a:lstStyle/>
                    <a:p>
                      <a:r>
                        <a:rPr lang="en-US" sz="1400" b="0" dirty="0">
                          <a:latin typeface="Courier New" panose="02070309020205020404" pitchFamily="49" charset="0"/>
                          <a:cs typeface="Courier New" panose="02070309020205020404" pitchFamily="49" charset="0"/>
                        </a:rPr>
                        <a:t> done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5727766"/>
                  </a:ext>
                </a:extLst>
              </a:tr>
            </a:tbl>
          </a:graphicData>
        </a:graphic>
      </p:graphicFrame>
      <p:sp>
        <p:nvSpPr>
          <p:cNvPr id="211" name="Rounded Rectangle 210">
            <a:extLst>
              <a:ext uri="{FF2B5EF4-FFF2-40B4-BE49-F238E27FC236}">
                <a16:creationId xmlns:a16="http://schemas.microsoft.com/office/drawing/2014/main" id="{A0D80D61-D9C4-CF44-A70A-AFEA98D71913}"/>
              </a:ext>
            </a:extLst>
          </p:cNvPr>
          <p:cNvSpPr/>
          <p:nvPr/>
        </p:nvSpPr>
        <p:spPr>
          <a:xfrm>
            <a:off x="312280" y="5259279"/>
            <a:ext cx="2034212" cy="287326"/>
          </a:xfrm>
          <a:prstGeom prst="round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latin typeface="Cambria" panose="02040503050406030204" pitchFamily="18" charset="0"/>
            </a:endParaRPr>
          </a:p>
        </p:txBody>
      </p:sp>
      <p:sp>
        <p:nvSpPr>
          <p:cNvPr id="58" name="Rounded Rectangle 57">
            <a:extLst>
              <a:ext uri="{FF2B5EF4-FFF2-40B4-BE49-F238E27FC236}">
                <a16:creationId xmlns:a16="http://schemas.microsoft.com/office/drawing/2014/main" id="{FC5E7F57-2884-F343-A8BC-08674C4FE3BF}"/>
              </a:ext>
            </a:extLst>
          </p:cNvPr>
          <p:cNvSpPr/>
          <p:nvPr/>
        </p:nvSpPr>
        <p:spPr>
          <a:xfrm>
            <a:off x="4984473" y="4456113"/>
            <a:ext cx="1705701" cy="1757217"/>
          </a:xfrm>
          <a:prstGeom prst="round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latin typeface="Cambria" panose="02040503050406030204" pitchFamily="18" charset="0"/>
            </a:endParaRPr>
          </a:p>
        </p:txBody>
      </p:sp>
      <p:sp>
        <p:nvSpPr>
          <p:cNvPr id="59" name="Rounded Rectangle 58">
            <a:extLst>
              <a:ext uri="{FF2B5EF4-FFF2-40B4-BE49-F238E27FC236}">
                <a16:creationId xmlns:a16="http://schemas.microsoft.com/office/drawing/2014/main" id="{97F5BB6A-FE95-8341-9D94-DD1225D59D6F}"/>
              </a:ext>
            </a:extLst>
          </p:cNvPr>
          <p:cNvSpPr/>
          <p:nvPr/>
        </p:nvSpPr>
        <p:spPr>
          <a:xfrm>
            <a:off x="7355174" y="4405342"/>
            <a:ext cx="1705699" cy="1940186"/>
          </a:xfrm>
          <a:prstGeom prst="round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latin typeface="Cambria" panose="02040503050406030204" pitchFamily="18" charset="0"/>
            </a:endParaRPr>
          </a:p>
        </p:txBody>
      </p:sp>
      <p:sp>
        <p:nvSpPr>
          <p:cNvPr id="61" name="Rounded Rectangle 60">
            <a:extLst>
              <a:ext uri="{FF2B5EF4-FFF2-40B4-BE49-F238E27FC236}">
                <a16:creationId xmlns:a16="http://schemas.microsoft.com/office/drawing/2014/main" id="{A0D7A98F-9913-784E-830F-6BAF61737B22}"/>
              </a:ext>
            </a:extLst>
          </p:cNvPr>
          <p:cNvSpPr/>
          <p:nvPr/>
        </p:nvSpPr>
        <p:spPr>
          <a:xfrm>
            <a:off x="3231845" y="4464018"/>
            <a:ext cx="1536044" cy="1705742"/>
          </a:xfrm>
          <a:prstGeom prst="round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latin typeface="Cambria" panose="02040503050406030204" pitchFamily="18" charset="0"/>
            </a:endParaRPr>
          </a:p>
        </p:txBody>
      </p:sp>
      <p:sp>
        <p:nvSpPr>
          <p:cNvPr id="62" name="Rounded Rectangle 61">
            <a:extLst>
              <a:ext uri="{FF2B5EF4-FFF2-40B4-BE49-F238E27FC236}">
                <a16:creationId xmlns:a16="http://schemas.microsoft.com/office/drawing/2014/main" id="{B8FCF565-6A95-394C-9062-76C4B03406BA}"/>
              </a:ext>
            </a:extLst>
          </p:cNvPr>
          <p:cNvSpPr/>
          <p:nvPr/>
        </p:nvSpPr>
        <p:spPr>
          <a:xfrm>
            <a:off x="3068818" y="4320544"/>
            <a:ext cx="3917839" cy="2202366"/>
          </a:xfrm>
          <a:prstGeom prst="round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latin typeface="Cambria" panose="02040503050406030204" pitchFamily="18" charset="0"/>
            </a:endParaRPr>
          </a:p>
        </p:txBody>
      </p:sp>
      <p:sp>
        <p:nvSpPr>
          <p:cNvPr id="63" name="Slide Number Placeholder 3">
            <a:extLst>
              <a:ext uri="{FF2B5EF4-FFF2-40B4-BE49-F238E27FC236}">
                <a16:creationId xmlns:a16="http://schemas.microsoft.com/office/drawing/2014/main" id="{69265219-7718-3545-9FA1-3BA420796461}"/>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59</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15766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500"/>
                                        <p:tgtEl>
                                          <p:spTgt spid="15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animEffect transition="in" filter="fade">
                                      <p:cBhvr>
                                        <p:cTn id="15" dur="500"/>
                                        <p:tgtEl>
                                          <p:spTgt spid="157">
                                            <p:txEl>
                                              <p:pRg st="2" end="2"/>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62"/>
                                        </p:tgtEl>
                                      </p:cBhvr>
                                    </p:animEffect>
                                    <p:set>
                                      <p:cBhvr>
                                        <p:cTn id="18" dur="1" fill="hold">
                                          <p:stCondLst>
                                            <p:cond delay="499"/>
                                          </p:stCondLst>
                                        </p:cTn>
                                        <p:tgtEl>
                                          <p:spTgt spid="6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11"/>
                                        </p:tgtEl>
                                        <p:attrNameLst>
                                          <p:attrName>style.visibility</p:attrName>
                                        </p:attrNameLst>
                                      </p:cBhvr>
                                      <p:to>
                                        <p:strVal val="visible"/>
                                      </p:to>
                                    </p:set>
                                    <p:animEffect transition="in" filter="fade">
                                      <p:cBhvr>
                                        <p:cTn id="21" dur="500"/>
                                        <p:tgtEl>
                                          <p:spTgt spid="2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1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57">
                                            <p:txEl>
                                              <p:pRg st="4" end="4"/>
                                            </p:txEl>
                                          </p:spTgt>
                                        </p:tgtEl>
                                        <p:attrNameLst>
                                          <p:attrName>style.visibility</p:attrName>
                                        </p:attrNameLst>
                                      </p:cBhvr>
                                      <p:to>
                                        <p:strVal val="visible"/>
                                      </p:to>
                                    </p:set>
                                    <p:animEffect transition="in" filter="fade">
                                      <p:cBhvr>
                                        <p:cTn id="28" dur="500"/>
                                        <p:tgtEl>
                                          <p:spTgt spid="157">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8"/>
                                        </p:tgtEl>
                                      </p:cBhvr>
                                    </p:animEffect>
                                    <p:set>
                                      <p:cBhvr>
                                        <p:cTn id="36" dur="1" fill="hold">
                                          <p:stCondLst>
                                            <p:cond delay="499"/>
                                          </p:stCondLst>
                                        </p:cTn>
                                        <p:tgtEl>
                                          <p:spTgt spid="5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nodeType="withEffect">
                                  <p:stCondLst>
                                    <p:cond delay="0"/>
                                  </p:stCondLst>
                                  <p:childTnLst>
                                    <p:set>
                                      <p:cBhvr>
                                        <p:cTn id="41" dur="1" fill="hold">
                                          <p:stCondLst>
                                            <p:cond delay="0"/>
                                          </p:stCondLst>
                                        </p:cTn>
                                        <p:tgtEl>
                                          <p:spTgt spid="157">
                                            <p:txEl>
                                              <p:pRg st="6" end="6"/>
                                            </p:txEl>
                                          </p:spTgt>
                                        </p:tgtEl>
                                        <p:attrNameLst>
                                          <p:attrName>style.visibility</p:attrName>
                                        </p:attrNameLst>
                                      </p:cBhvr>
                                      <p:to>
                                        <p:strVal val="visible"/>
                                      </p:to>
                                    </p:set>
                                    <p:animEffect transition="in" filter="fade">
                                      <p:cBhvr>
                                        <p:cTn id="42" dur="500"/>
                                        <p:tgtEl>
                                          <p:spTgt spid="15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1"/>
                                        </p:tgtEl>
                                      </p:cBhvr>
                                    </p:animEffect>
                                    <p:set>
                                      <p:cBhvr>
                                        <p:cTn id="47" dur="1" fill="hold">
                                          <p:stCondLst>
                                            <p:cond delay="499"/>
                                          </p:stCondLst>
                                        </p:cTn>
                                        <p:tgtEl>
                                          <p:spTgt spid="61"/>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1" grpId="1" animBg="1"/>
      <p:bldP spid="58" grpId="0" animBg="1"/>
      <p:bldP spid="58" grpId="1" animBg="1"/>
      <p:bldP spid="59" grpId="0" animBg="1"/>
      <p:bldP spid="61" grpId="0" animBg="1"/>
      <p:bldP spid="61" grpId="1" animBg="1"/>
      <p:bldP spid="62" grpId="0" animBg="1"/>
      <p:bldP spid="6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0C843FF9-956D-934B-A8E9-11D15050D5A7}"/>
              </a:ext>
            </a:extLst>
          </p:cNvPr>
          <p:cNvSpPr/>
          <p:nvPr/>
        </p:nvSpPr>
        <p:spPr>
          <a:xfrm>
            <a:off x="6181952" y="2708121"/>
            <a:ext cx="2743855" cy="404637"/>
          </a:xfrm>
          <a:prstGeom prst="rect">
            <a:avLst/>
          </a:prstGeom>
          <a:solidFill>
            <a:srgbClr val="2D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ACTIVATE (ACT)</a:t>
            </a:r>
          </a:p>
        </p:txBody>
      </p:sp>
      <p:sp>
        <p:nvSpPr>
          <p:cNvPr id="70" name="Rectangle 69">
            <a:extLst>
              <a:ext uri="{FF2B5EF4-FFF2-40B4-BE49-F238E27FC236}">
                <a16:creationId xmlns:a16="http://schemas.microsoft.com/office/drawing/2014/main" id="{ACE51266-3189-E947-B0EA-9FCD35994646}"/>
              </a:ext>
            </a:extLst>
          </p:cNvPr>
          <p:cNvSpPr/>
          <p:nvPr/>
        </p:nvSpPr>
        <p:spPr>
          <a:xfrm>
            <a:off x="6181953" y="3446942"/>
            <a:ext cx="2743867" cy="4046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 READ/WRITE</a:t>
            </a:r>
          </a:p>
        </p:txBody>
      </p:sp>
      <p:sp>
        <p:nvSpPr>
          <p:cNvPr id="71" name="Rectangle 70">
            <a:extLst>
              <a:ext uri="{FF2B5EF4-FFF2-40B4-BE49-F238E27FC236}">
                <a16:creationId xmlns:a16="http://schemas.microsoft.com/office/drawing/2014/main" id="{E1F83FB9-85A9-FC4C-A418-983548BE0D11}"/>
              </a:ext>
            </a:extLst>
          </p:cNvPr>
          <p:cNvSpPr/>
          <p:nvPr/>
        </p:nvSpPr>
        <p:spPr>
          <a:xfrm>
            <a:off x="6181953" y="4185763"/>
            <a:ext cx="2743868" cy="4046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PRECHARGE (PRE)</a:t>
            </a:r>
          </a:p>
        </p:txBody>
      </p:sp>
      <p:sp>
        <p:nvSpPr>
          <p:cNvPr id="2" name="Title 1">
            <a:extLst>
              <a:ext uri="{FF2B5EF4-FFF2-40B4-BE49-F238E27FC236}">
                <a16:creationId xmlns:a16="http://schemas.microsoft.com/office/drawing/2014/main" id="{CF1AD4B4-B279-0747-9C44-DF1A419ACBFC}"/>
              </a:ext>
            </a:extLst>
          </p:cNvPr>
          <p:cNvSpPr>
            <a:spLocks noGrp="1"/>
          </p:cNvSpPr>
          <p:nvPr>
            <p:ph type="title"/>
          </p:nvPr>
        </p:nvSpPr>
        <p:spPr/>
        <p:txBody>
          <a:bodyPr/>
          <a:lstStyle/>
          <a:p>
            <a:r>
              <a:rPr lang="en-US" dirty="0">
                <a:latin typeface="Cambria" panose="02040503050406030204" pitchFamily="18" charset="0"/>
              </a:rPr>
              <a:t>DRAM Cell Operation (1/3)</a:t>
            </a:r>
          </a:p>
        </p:txBody>
      </p:sp>
      <p:cxnSp>
        <p:nvCxnSpPr>
          <p:cNvPr id="4" name="Straight Connector 3">
            <a:extLst>
              <a:ext uri="{FF2B5EF4-FFF2-40B4-BE49-F238E27FC236}">
                <a16:creationId xmlns:a16="http://schemas.microsoft.com/office/drawing/2014/main" id="{B876BB91-B7AF-D446-8C5F-9C16B05D260A}"/>
              </a:ext>
            </a:extLst>
          </p:cNvPr>
          <p:cNvCxnSpPr>
            <a:cxnSpLocks/>
          </p:cNvCxnSpPr>
          <p:nvPr/>
        </p:nvCxnSpPr>
        <p:spPr>
          <a:xfrm>
            <a:off x="1650748" y="1871628"/>
            <a:ext cx="2121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9A1EB0-B769-7342-AD5E-458137845468}"/>
              </a:ext>
            </a:extLst>
          </p:cNvPr>
          <p:cNvCxnSpPr>
            <a:cxnSpLocks/>
          </p:cNvCxnSpPr>
          <p:nvPr/>
        </p:nvCxnSpPr>
        <p:spPr>
          <a:xfrm>
            <a:off x="4493811" y="2212009"/>
            <a:ext cx="0" cy="243398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F116BA3-7A32-1F48-84AB-906C66D5468D}"/>
              </a:ext>
            </a:extLst>
          </p:cNvPr>
          <p:cNvSpPr/>
          <p:nvPr/>
        </p:nvSpPr>
        <p:spPr>
          <a:xfrm>
            <a:off x="2129709" y="2799106"/>
            <a:ext cx="267330" cy="474921"/>
          </a:xfrm>
          <a:prstGeom prst="rect">
            <a:avLst/>
          </a:prstGeom>
          <a:solidFill>
            <a:srgbClr val="F2F2F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25" name="Rectangle 24">
            <a:extLst>
              <a:ext uri="{FF2B5EF4-FFF2-40B4-BE49-F238E27FC236}">
                <a16:creationId xmlns:a16="http://schemas.microsoft.com/office/drawing/2014/main" id="{AAA3F4CD-C2CB-D745-A72F-12FC7B0B358B}"/>
              </a:ext>
            </a:extLst>
          </p:cNvPr>
          <p:cNvSpPr/>
          <p:nvPr/>
        </p:nvSpPr>
        <p:spPr>
          <a:xfrm>
            <a:off x="1538039" y="1504872"/>
            <a:ext cx="118333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7E6E6">
                    <a:lumMod val="75000"/>
                  </a:srgbClr>
                </a:solidFill>
                <a:effectLst/>
                <a:uLnTx/>
                <a:uFillTx/>
                <a:latin typeface="Cambria" panose="02040503050406030204" pitchFamily="18" charset="0"/>
                <a:ea typeface="+mn-ea"/>
                <a:cs typeface="Arial" panose="020B0604020202020204" pitchFamily="34" charset="0"/>
              </a:rPr>
              <a:t>wordline</a:t>
            </a:r>
            <a:endPar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78C372AC-EB48-0C4B-9738-5B0AC0C06329}"/>
              </a:ext>
            </a:extLst>
          </p:cNvPr>
          <p:cNvSpPr/>
          <p:nvPr/>
        </p:nvSpPr>
        <p:spPr>
          <a:xfrm>
            <a:off x="4512401" y="2459114"/>
            <a:ext cx="8899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bitline</a:t>
            </a:r>
          </a:p>
        </p:txBody>
      </p:sp>
      <p:cxnSp>
        <p:nvCxnSpPr>
          <p:cNvPr id="23" name="Straight Connector 22">
            <a:extLst>
              <a:ext uri="{FF2B5EF4-FFF2-40B4-BE49-F238E27FC236}">
                <a16:creationId xmlns:a16="http://schemas.microsoft.com/office/drawing/2014/main" id="{B0D7C555-5D92-1141-9689-7E4F09F15839}"/>
              </a:ext>
            </a:extLst>
          </p:cNvPr>
          <p:cNvCxnSpPr>
            <a:cxnSpLocks/>
          </p:cNvCxnSpPr>
          <p:nvPr/>
        </p:nvCxnSpPr>
        <p:spPr>
          <a:xfrm flipV="1">
            <a:off x="3413960" y="1871628"/>
            <a:ext cx="0" cy="21728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F7D819-1095-4744-AD66-7E0ADEEDCDB2}"/>
              </a:ext>
            </a:extLst>
          </p:cNvPr>
          <p:cNvCxnSpPr>
            <a:cxnSpLocks/>
          </p:cNvCxnSpPr>
          <p:nvPr/>
        </p:nvCxnSpPr>
        <p:spPr>
          <a:xfrm flipH="1">
            <a:off x="2271612" y="2571271"/>
            <a:ext cx="0" cy="21959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D149B2-DD50-6547-AD78-1C5D5ECA7AC5}"/>
              </a:ext>
            </a:extLst>
          </p:cNvPr>
          <p:cNvCxnSpPr>
            <a:cxnSpLocks/>
          </p:cNvCxnSpPr>
          <p:nvPr/>
        </p:nvCxnSpPr>
        <p:spPr>
          <a:xfrm>
            <a:off x="3053300" y="2572194"/>
            <a:ext cx="190418"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AD2FA7-CD4C-E940-A5BF-E6B1E0444286}"/>
              </a:ext>
            </a:extLst>
          </p:cNvPr>
          <p:cNvCxnSpPr>
            <a:cxnSpLocks/>
          </p:cNvCxnSpPr>
          <p:nvPr/>
        </p:nvCxnSpPr>
        <p:spPr>
          <a:xfrm flipV="1">
            <a:off x="3236901" y="2212009"/>
            <a:ext cx="0" cy="36750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8192FE-EAD2-AB47-80A3-CAA59ECB74EB}"/>
              </a:ext>
            </a:extLst>
          </p:cNvPr>
          <p:cNvCxnSpPr>
            <a:cxnSpLocks/>
          </p:cNvCxnSpPr>
          <p:nvPr/>
        </p:nvCxnSpPr>
        <p:spPr>
          <a:xfrm>
            <a:off x="3222271" y="2088913"/>
            <a:ext cx="383377"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C027D5-62D9-804A-B008-EAB389D025DB}"/>
              </a:ext>
            </a:extLst>
          </p:cNvPr>
          <p:cNvCxnSpPr>
            <a:cxnSpLocks/>
          </p:cNvCxnSpPr>
          <p:nvPr/>
        </p:nvCxnSpPr>
        <p:spPr>
          <a:xfrm flipV="1">
            <a:off x="3597835" y="2213734"/>
            <a:ext cx="0" cy="36750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8E12E6-8AF9-9743-AF46-43967901B631}"/>
              </a:ext>
            </a:extLst>
          </p:cNvPr>
          <p:cNvCxnSpPr>
            <a:cxnSpLocks/>
          </p:cNvCxnSpPr>
          <p:nvPr/>
        </p:nvCxnSpPr>
        <p:spPr>
          <a:xfrm>
            <a:off x="3221773" y="2213734"/>
            <a:ext cx="383377"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A16EC40-E71F-6C48-AEDC-911C05D25CB5}"/>
              </a:ext>
            </a:extLst>
          </p:cNvPr>
          <p:cNvCxnSpPr>
            <a:cxnSpLocks/>
          </p:cNvCxnSpPr>
          <p:nvPr/>
        </p:nvCxnSpPr>
        <p:spPr>
          <a:xfrm>
            <a:off x="3581462" y="2579509"/>
            <a:ext cx="190418"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5A6062-B612-364E-8068-00E1FE69E0FA}"/>
              </a:ext>
            </a:extLst>
          </p:cNvPr>
          <p:cNvCxnSpPr>
            <a:cxnSpLocks/>
          </p:cNvCxnSpPr>
          <p:nvPr/>
        </p:nvCxnSpPr>
        <p:spPr>
          <a:xfrm>
            <a:off x="2263374" y="2568775"/>
            <a:ext cx="885135"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6B04B8-7B43-C04C-88CA-66E99030DF45}"/>
              </a:ext>
            </a:extLst>
          </p:cNvPr>
          <p:cNvCxnSpPr>
            <a:cxnSpLocks/>
          </p:cNvCxnSpPr>
          <p:nvPr/>
        </p:nvCxnSpPr>
        <p:spPr>
          <a:xfrm>
            <a:off x="3605150" y="2568775"/>
            <a:ext cx="885135"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138CB4B-0FC2-5241-8D60-B4F9D3C7C432}"/>
              </a:ext>
            </a:extLst>
          </p:cNvPr>
          <p:cNvSpPr/>
          <p:nvPr/>
        </p:nvSpPr>
        <p:spPr>
          <a:xfrm>
            <a:off x="4297263" y="4590400"/>
            <a:ext cx="386041" cy="400099"/>
          </a:xfrm>
          <a:prstGeom prst="rect">
            <a:avLst/>
          </a:prstGeom>
          <a:solidFill>
            <a:srgbClr val="EEDD88"/>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47" name="Rectangle 46">
            <a:extLst>
              <a:ext uri="{FF2B5EF4-FFF2-40B4-BE49-F238E27FC236}">
                <a16:creationId xmlns:a16="http://schemas.microsoft.com/office/drawing/2014/main" id="{53894945-3CF6-8744-99C8-D5C07F3F63B7}"/>
              </a:ext>
            </a:extLst>
          </p:cNvPr>
          <p:cNvSpPr/>
          <p:nvPr/>
        </p:nvSpPr>
        <p:spPr>
          <a:xfrm>
            <a:off x="2129709" y="2993520"/>
            <a:ext cx="267326" cy="279715"/>
          </a:xfrm>
          <a:prstGeom prst="rect">
            <a:avLst/>
          </a:prstGeom>
          <a:solidFill>
            <a:srgbClr val="8DBAE4"/>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 name="Rectangle 47">
            <a:extLst>
              <a:ext uri="{FF2B5EF4-FFF2-40B4-BE49-F238E27FC236}">
                <a16:creationId xmlns:a16="http://schemas.microsoft.com/office/drawing/2014/main" id="{9718E3CF-B984-7C40-BFE4-FF51CF8E177E}"/>
              </a:ext>
            </a:extLst>
          </p:cNvPr>
          <p:cNvSpPr/>
          <p:nvPr/>
        </p:nvSpPr>
        <p:spPr>
          <a:xfrm>
            <a:off x="3534280" y="4957901"/>
            <a:ext cx="1956241"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sense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amplifier</a:t>
            </a:r>
          </a:p>
        </p:txBody>
      </p:sp>
      <p:cxnSp>
        <p:nvCxnSpPr>
          <p:cNvPr id="49" name="Straight Connector 48">
            <a:extLst>
              <a:ext uri="{FF2B5EF4-FFF2-40B4-BE49-F238E27FC236}">
                <a16:creationId xmlns:a16="http://schemas.microsoft.com/office/drawing/2014/main" id="{E226F868-F3B0-AA42-910F-F1302B6C1B4F}"/>
              </a:ext>
            </a:extLst>
          </p:cNvPr>
          <p:cNvCxnSpPr>
            <a:cxnSpLocks/>
          </p:cNvCxnSpPr>
          <p:nvPr/>
        </p:nvCxnSpPr>
        <p:spPr>
          <a:xfrm>
            <a:off x="2176335" y="4790449"/>
            <a:ext cx="2121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0AF0DFF-A137-A643-8FD6-61FB3F4EFA23}"/>
              </a:ext>
            </a:extLst>
          </p:cNvPr>
          <p:cNvSpPr/>
          <p:nvPr/>
        </p:nvSpPr>
        <p:spPr>
          <a:xfrm>
            <a:off x="2097589" y="4726639"/>
            <a:ext cx="912429"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enable</a:t>
            </a:r>
          </a:p>
        </p:txBody>
      </p:sp>
      <p:sp>
        <p:nvSpPr>
          <p:cNvPr id="51" name="Rectangle 50">
            <a:extLst>
              <a:ext uri="{FF2B5EF4-FFF2-40B4-BE49-F238E27FC236}">
                <a16:creationId xmlns:a16="http://schemas.microsoft.com/office/drawing/2014/main" id="{9E30FCA3-C348-BA4A-BF74-2A1617DA46BF}"/>
              </a:ext>
            </a:extLst>
          </p:cNvPr>
          <p:cNvSpPr/>
          <p:nvPr/>
        </p:nvSpPr>
        <p:spPr>
          <a:xfrm>
            <a:off x="900288" y="2670833"/>
            <a:ext cx="1201931"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storage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capacitor</a:t>
            </a:r>
          </a:p>
        </p:txBody>
      </p:sp>
      <p:sp>
        <p:nvSpPr>
          <p:cNvPr id="52" name="Rectangle 51">
            <a:extLst>
              <a:ext uri="{FF2B5EF4-FFF2-40B4-BE49-F238E27FC236}">
                <a16:creationId xmlns:a16="http://schemas.microsoft.com/office/drawing/2014/main" id="{BD949B28-3604-3447-A0C2-9F29EEDA90FC}"/>
              </a:ext>
            </a:extLst>
          </p:cNvPr>
          <p:cNvSpPr/>
          <p:nvPr/>
        </p:nvSpPr>
        <p:spPr>
          <a:xfrm>
            <a:off x="2805664" y="2542279"/>
            <a:ext cx="1279517"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access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transistor</a:t>
            </a:r>
          </a:p>
        </p:txBody>
      </p:sp>
      <p:sp>
        <p:nvSpPr>
          <p:cNvPr id="54" name="Rectangle 53">
            <a:extLst>
              <a:ext uri="{FF2B5EF4-FFF2-40B4-BE49-F238E27FC236}">
                <a16:creationId xmlns:a16="http://schemas.microsoft.com/office/drawing/2014/main" id="{B7AB7C4B-C8E9-D74B-ADEB-148C8F36FC2C}"/>
              </a:ext>
            </a:extLst>
          </p:cNvPr>
          <p:cNvSpPr/>
          <p:nvPr/>
        </p:nvSpPr>
        <p:spPr>
          <a:xfrm>
            <a:off x="4047715" y="1816912"/>
            <a:ext cx="885135" cy="400110"/>
          </a:xfrm>
          <a:prstGeom prst="rect">
            <a:avLst/>
          </a:prstGeom>
          <a:noFill/>
          <a:ln w="12700">
            <a:noFill/>
            <a:prstDash val="sysDot"/>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½ V</a:t>
            </a:r>
            <a:r>
              <a:rPr kumimoji="0" lang="en-US" sz="20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DD</a:t>
            </a:r>
          </a:p>
        </p:txBody>
      </p:sp>
      <p:sp>
        <p:nvSpPr>
          <p:cNvPr id="31" name="Rectangle 30">
            <a:extLst>
              <a:ext uri="{FF2B5EF4-FFF2-40B4-BE49-F238E27FC236}">
                <a16:creationId xmlns:a16="http://schemas.microsoft.com/office/drawing/2014/main" id="{3DE98D83-3E52-E147-A072-87372B0F2D07}"/>
              </a:ext>
            </a:extLst>
          </p:cNvPr>
          <p:cNvSpPr/>
          <p:nvPr/>
        </p:nvSpPr>
        <p:spPr>
          <a:xfrm>
            <a:off x="353227" y="1788653"/>
            <a:ext cx="2296051" cy="400110"/>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1. </a:t>
            </a:r>
            <a:r>
              <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Arial" panose="020B0604020202020204" pitchFamily="34" charset="0"/>
              </a:rPr>
              <a:t>raise </a:t>
            </a:r>
            <a:r>
              <a:rPr kumimoji="0" lang="en-US" sz="20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Arial" panose="020B0604020202020204" pitchFamily="34" charset="0"/>
              </a:rPr>
              <a:t>wordline</a:t>
            </a:r>
            <a:endPar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Arial" panose="020B0604020202020204" pitchFamily="34" charset="0"/>
            </a:endParaRPr>
          </a:p>
        </p:txBody>
      </p:sp>
      <p:sp>
        <p:nvSpPr>
          <p:cNvPr id="38" name="Rectangle 37">
            <a:extLst>
              <a:ext uri="{FF2B5EF4-FFF2-40B4-BE49-F238E27FC236}">
                <a16:creationId xmlns:a16="http://schemas.microsoft.com/office/drawing/2014/main" id="{5BD1AB6A-8168-8E4C-BE51-7F104C627752}"/>
              </a:ext>
            </a:extLst>
          </p:cNvPr>
          <p:cNvSpPr/>
          <p:nvPr/>
        </p:nvSpPr>
        <p:spPr>
          <a:xfrm>
            <a:off x="464954" y="3342262"/>
            <a:ext cx="3947106" cy="400110"/>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2. capacitor </a:t>
            </a:r>
            <a:r>
              <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Arial" panose="020B0604020202020204" pitchFamily="34" charset="0"/>
              </a:rPr>
              <a:t>loses charge </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to bitline </a:t>
            </a:r>
          </a:p>
        </p:txBody>
      </p:sp>
      <p:sp>
        <p:nvSpPr>
          <p:cNvPr id="43" name="Rectangle 42">
            <a:extLst>
              <a:ext uri="{FF2B5EF4-FFF2-40B4-BE49-F238E27FC236}">
                <a16:creationId xmlns:a16="http://schemas.microsoft.com/office/drawing/2014/main" id="{13D93071-EA47-324A-AA72-80F678BEBEEB}"/>
              </a:ext>
            </a:extLst>
          </p:cNvPr>
          <p:cNvSpPr/>
          <p:nvPr/>
        </p:nvSpPr>
        <p:spPr>
          <a:xfrm>
            <a:off x="2127296" y="4034138"/>
            <a:ext cx="2402325"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4. </a:t>
            </a:r>
            <a:r>
              <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Arial" panose="020B0604020202020204" pitchFamily="34" charset="0"/>
              </a:rPr>
              <a:t>amplify deviation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in the bitline</a:t>
            </a:r>
          </a:p>
        </p:txBody>
      </p:sp>
      <p:sp>
        <p:nvSpPr>
          <p:cNvPr id="5" name="Rectangle 4">
            <a:extLst>
              <a:ext uri="{FF2B5EF4-FFF2-40B4-BE49-F238E27FC236}">
                <a16:creationId xmlns:a16="http://schemas.microsoft.com/office/drawing/2014/main" id="{2701BFCE-967D-F648-B8B8-804E2E565E23}"/>
              </a:ext>
            </a:extLst>
          </p:cNvPr>
          <p:cNvSpPr/>
          <p:nvPr/>
        </p:nvSpPr>
        <p:spPr>
          <a:xfrm>
            <a:off x="4648996" y="1830226"/>
            <a:ext cx="78653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mbria" panose="02040503050406030204" pitchFamily="18" charset="0"/>
                <a:ea typeface="+mn-ea"/>
                <a:cs typeface="+mn-cs"/>
              </a:rPr>
              <a:t> + </a:t>
            </a:r>
            <a:r>
              <a:rPr kumimoji="0" lang="el-GR" sz="2000" b="1" i="0" u="none" strike="noStrike" kern="1200" cap="none" spc="0" normalizeH="0" baseline="0" noProof="0" dirty="0">
                <a:ln>
                  <a:noFill/>
                </a:ln>
                <a:solidFill>
                  <a:srgbClr val="00B0F0"/>
                </a:solidFill>
                <a:effectLst/>
                <a:uLnTx/>
                <a:uFillTx/>
                <a:latin typeface="Cambria" panose="02040503050406030204" pitchFamily="18" charset="0"/>
                <a:ea typeface="+mn-ea"/>
                <a:cs typeface="+mn-cs"/>
              </a:rPr>
              <a:t>δ</a:t>
            </a:r>
            <a:endParaRPr kumimoji="0" lang="en-US" sz="2000" b="0" i="0" u="none" strike="noStrike" kern="1200" cap="none" spc="0" normalizeH="0" baseline="0" noProof="0" dirty="0">
              <a:ln>
                <a:noFill/>
              </a:ln>
              <a:solidFill>
                <a:srgbClr val="00B0F0"/>
              </a:solidFill>
              <a:effectLst/>
              <a:uLnTx/>
              <a:uFillTx/>
              <a:latin typeface="Cambria" panose="02040503050406030204" pitchFamily="18" charset="0"/>
              <a:ea typeface="+mn-ea"/>
              <a:cs typeface="+mn-cs"/>
            </a:endParaRPr>
          </a:p>
        </p:txBody>
      </p:sp>
      <p:sp>
        <p:nvSpPr>
          <p:cNvPr id="53" name="Rectangle 52">
            <a:extLst>
              <a:ext uri="{FF2B5EF4-FFF2-40B4-BE49-F238E27FC236}">
                <a16:creationId xmlns:a16="http://schemas.microsoft.com/office/drawing/2014/main" id="{F586227B-5D83-1C41-A9C2-6FCCE625E63A}"/>
              </a:ext>
            </a:extLst>
          </p:cNvPr>
          <p:cNvSpPr/>
          <p:nvPr/>
        </p:nvSpPr>
        <p:spPr>
          <a:xfrm>
            <a:off x="263091" y="4529641"/>
            <a:ext cx="1853392" cy="707886"/>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3. </a:t>
            </a:r>
            <a:r>
              <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Arial" panose="020B0604020202020204" pitchFamily="34" charset="0"/>
              </a:rPr>
              <a:t>enable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Arial" panose="020B0604020202020204" pitchFamily="34" charset="0"/>
              </a:rPr>
              <a:t>sense amplifier</a:t>
            </a:r>
          </a:p>
        </p:txBody>
      </p:sp>
      <p:sp>
        <p:nvSpPr>
          <p:cNvPr id="62" name="Rectangle 61">
            <a:extLst>
              <a:ext uri="{FF2B5EF4-FFF2-40B4-BE49-F238E27FC236}">
                <a16:creationId xmlns:a16="http://schemas.microsoft.com/office/drawing/2014/main" id="{60B40C6E-D44C-AB49-93F8-663728619DE4}"/>
              </a:ext>
            </a:extLst>
          </p:cNvPr>
          <p:cNvSpPr/>
          <p:nvPr/>
        </p:nvSpPr>
        <p:spPr>
          <a:xfrm>
            <a:off x="2129707" y="2801621"/>
            <a:ext cx="267330" cy="373190"/>
          </a:xfrm>
          <a:prstGeom prst="rect">
            <a:avLst/>
          </a:prstGeom>
          <a:solidFill>
            <a:srgbClr val="F2F2F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63" name="Rectangle 62">
            <a:extLst>
              <a:ext uri="{FF2B5EF4-FFF2-40B4-BE49-F238E27FC236}">
                <a16:creationId xmlns:a16="http://schemas.microsoft.com/office/drawing/2014/main" id="{9A7EB0D1-717C-0E4B-A0B9-F2FF136A2D36}"/>
              </a:ext>
            </a:extLst>
          </p:cNvPr>
          <p:cNvSpPr/>
          <p:nvPr/>
        </p:nvSpPr>
        <p:spPr>
          <a:xfrm>
            <a:off x="4221759" y="1811899"/>
            <a:ext cx="78653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mbria" panose="02040503050406030204" pitchFamily="18" charset="0"/>
                <a:ea typeface="+mn-ea"/>
                <a:cs typeface="+mn-cs"/>
              </a:rPr>
              <a:t>V</a:t>
            </a:r>
            <a:r>
              <a:rPr kumimoji="0" lang="en-US" sz="2000" b="1" i="0" u="none" strike="noStrike" kern="1200" cap="none" spc="0" normalizeH="0" baseline="-25000" noProof="0" dirty="0">
                <a:ln>
                  <a:noFill/>
                </a:ln>
                <a:solidFill>
                  <a:srgbClr val="00B0F0"/>
                </a:solidFill>
                <a:effectLst/>
                <a:uLnTx/>
                <a:uFillTx/>
                <a:latin typeface="Cambria" panose="02040503050406030204" pitchFamily="18" charset="0"/>
                <a:ea typeface="+mn-ea"/>
                <a:cs typeface="+mn-cs"/>
              </a:rPr>
              <a:t>DD</a:t>
            </a:r>
            <a:endParaRPr kumimoji="0" lang="en-US" sz="2000" b="0" i="0" u="none" strike="noStrike" kern="1200" cap="none" spc="0" normalizeH="0" baseline="-25000" noProof="0" dirty="0">
              <a:ln>
                <a:noFill/>
              </a:ln>
              <a:solidFill>
                <a:srgbClr val="00B0F0"/>
              </a:solidFill>
              <a:effectLst/>
              <a:uLnTx/>
              <a:uFillTx/>
              <a:latin typeface="Cambria" panose="02040503050406030204" pitchFamily="18" charset="0"/>
              <a:ea typeface="+mn-ea"/>
              <a:cs typeface="+mn-cs"/>
            </a:endParaRPr>
          </a:p>
        </p:txBody>
      </p:sp>
      <p:sp>
        <p:nvSpPr>
          <p:cNvPr id="65" name="Rectangle 64">
            <a:extLst>
              <a:ext uri="{FF2B5EF4-FFF2-40B4-BE49-F238E27FC236}">
                <a16:creationId xmlns:a16="http://schemas.microsoft.com/office/drawing/2014/main" id="{D7835050-8996-B049-8961-536CA935D355}"/>
              </a:ext>
            </a:extLst>
          </p:cNvPr>
          <p:cNvSpPr/>
          <p:nvPr/>
        </p:nvSpPr>
        <p:spPr>
          <a:xfrm>
            <a:off x="464954" y="3336991"/>
            <a:ext cx="3466654" cy="400110"/>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5. capacitor </a:t>
            </a:r>
            <a:r>
              <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Arial" panose="020B0604020202020204" pitchFamily="34" charset="0"/>
              </a:rPr>
              <a:t>charge is restored</a:t>
            </a:r>
          </a:p>
        </p:txBody>
      </p:sp>
      <p:sp>
        <p:nvSpPr>
          <p:cNvPr id="66" name="Rectangle 65">
            <a:extLst>
              <a:ext uri="{FF2B5EF4-FFF2-40B4-BE49-F238E27FC236}">
                <a16:creationId xmlns:a16="http://schemas.microsoft.com/office/drawing/2014/main" id="{37E94E55-A506-8A49-870C-E741EDF3E3C5}"/>
              </a:ext>
            </a:extLst>
          </p:cNvPr>
          <p:cNvSpPr/>
          <p:nvPr/>
        </p:nvSpPr>
        <p:spPr>
          <a:xfrm>
            <a:off x="2128684" y="2799107"/>
            <a:ext cx="267326" cy="477436"/>
          </a:xfrm>
          <a:prstGeom prst="rect">
            <a:avLst/>
          </a:prstGeom>
          <a:solidFill>
            <a:srgbClr val="8DBAE4"/>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425332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7" presetClass="emph" presetSubtype="2" fill="hold" nodeType="withEffect">
                                  <p:stCondLst>
                                    <p:cond delay="0"/>
                                  </p:stCondLst>
                                  <p:childTnLst>
                                    <p:animClr clrSpc="rgb" dir="cw">
                                      <p:cBhvr>
                                        <p:cTn id="9" dur="1000" fill="hold"/>
                                        <p:tgtEl>
                                          <p:spTgt spid="4"/>
                                        </p:tgtEl>
                                        <p:attrNameLst>
                                          <p:attrName>stroke.color</p:attrName>
                                        </p:attrNameLst>
                                      </p:cBhvr>
                                      <p:to>
                                        <a:srgbClr val="C02900"/>
                                      </p:to>
                                    </p:animClr>
                                    <p:set>
                                      <p:cBhvr>
                                        <p:cTn id="10" dur="1000" fill="hold"/>
                                        <p:tgtEl>
                                          <p:spTgt spid="4"/>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7" presetClass="emph" presetSubtype="2" fill="hold" nodeType="withEffect">
                                  <p:stCondLst>
                                    <p:cond delay="0"/>
                                  </p:stCondLst>
                                  <p:childTnLst>
                                    <p:animClr clrSpc="rgb" dir="cw">
                                      <p:cBhvr>
                                        <p:cTn id="17" dur="1000" fill="hold"/>
                                        <p:tgtEl>
                                          <p:spTgt spid="37"/>
                                        </p:tgtEl>
                                        <p:attrNameLst>
                                          <p:attrName>stroke.color</p:attrName>
                                        </p:attrNameLst>
                                      </p:cBhvr>
                                      <p:to>
                                        <a:srgbClr val="C02900"/>
                                      </p:to>
                                    </p:animClr>
                                    <p:set>
                                      <p:cBhvr>
                                        <p:cTn id="18" dur="1000" fill="hold"/>
                                        <p:tgtEl>
                                          <p:spTgt spid="37"/>
                                        </p:tgtEl>
                                        <p:attrNameLst>
                                          <p:attrName>stroke.on</p:attrName>
                                        </p:attrNameLst>
                                      </p:cBhvr>
                                      <p:to>
                                        <p:strVal val="true"/>
                                      </p:to>
                                    </p:set>
                                  </p:childTnLst>
                                </p:cTn>
                              </p:par>
                              <p:par>
                                <p:cTn id="19" presetID="7" presetClass="emph" presetSubtype="2" fill="hold" nodeType="withEffect">
                                  <p:stCondLst>
                                    <p:cond delay="0"/>
                                  </p:stCondLst>
                                  <p:childTnLst>
                                    <p:animClr clrSpc="rgb" dir="cw">
                                      <p:cBhvr>
                                        <p:cTn id="20" dur="1000" fill="hold"/>
                                        <p:tgtEl>
                                          <p:spTgt spid="19"/>
                                        </p:tgtEl>
                                        <p:attrNameLst>
                                          <p:attrName>stroke.color</p:attrName>
                                        </p:attrNameLst>
                                      </p:cBhvr>
                                      <p:to>
                                        <a:srgbClr val="C02900"/>
                                      </p:to>
                                    </p:animClr>
                                    <p:set>
                                      <p:cBhvr>
                                        <p:cTn id="21" dur="1000" fill="hold"/>
                                        <p:tgtEl>
                                          <p:spTgt spid="19"/>
                                        </p:tgtEl>
                                        <p:attrNameLst>
                                          <p:attrName>stroke.on</p:attrName>
                                        </p:attrNameLst>
                                      </p:cBhvr>
                                      <p:to>
                                        <p:strVal val="true"/>
                                      </p:to>
                                    </p:set>
                                  </p:childTnLst>
                                </p:cTn>
                              </p:par>
                              <p:par>
                                <p:cTn id="22" presetID="7" presetClass="emph" presetSubtype="2" fill="hold" nodeType="withEffect">
                                  <p:stCondLst>
                                    <p:cond delay="0"/>
                                  </p:stCondLst>
                                  <p:childTnLst>
                                    <p:animClr clrSpc="rgb" dir="cw">
                                      <p:cBhvr>
                                        <p:cTn id="23" dur="1000" fill="hold"/>
                                        <p:tgtEl>
                                          <p:spTgt spid="40"/>
                                        </p:tgtEl>
                                        <p:attrNameLst>
                                          <p:attrName>stroke.color</p:attrName>
                                        </p:attrNameLst>
                                      </p:cBhvr>
                                      <p:to>
                                        <a:srgbClr val="C02900"/>
                                      </p:to>
                                    </p:animClr>
                                    <p:set>
                                      <p:cBhvr>
                                        <p:cTn id="24" dur="1000" fill="hold"/>
                                        <p:tgtEl>
                                          <p:spTgt spid="40"/>
                                        </p:tgtEl>
                                        <p:attrNameLst>
                                          <p:attrName>stroke.on</p:attrName>
                                        </p:attrNameLst>
                                      </p:cBhvr>
                                      <p:to>
                                        <p:strVal val="true"/>
                                      </p:to>
                                    </p:set>
                                  </p:childTnLst>
                                </p:cTn>
                              </p:par>
                              <p:par>
                                <p:cTn id="25" presetID="7" presetClass="emph" presetSubtype="2" fill="hold" nodeType="withEffect">
                                  <p:stCondLst>
                                    <p:cond delay="0"/>
                                  </p:stCondLst>
                                  <p:childTnLst>
                                    <p:animClr clrSpc="rgb" dir="cw">
                                      <p:cBhvr>
                                        <p:cTn id="26" dur="1000" fill="hold"/>
                                        <p:tgtEl>
                                          <p:spTgt spid="22"/>
                                        </p:tgtEl>
                                        <p:attrNameLst>
                                          <p:attrName>stroke.color</p:attrName>
                                        </p:attrNameLst>
                                      </p:cBhvr>
                                      <p:to>
                                        <a:srgbClr val="C02900"/>
                                      </p:to>
                                    </p:animClr>
                                    <p:set>
                                      <p:cBhvr>
                                        <p:cTn id="27" dur="1000" fill="hold"/>
                                        <p:tgtEl>
                                          <p:spTgt spid="22"/>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1000" fill="hold"/>
                                        <p:tgtEl>
                                          <p:spTgt spid="17"/>
                                        </p:tgtEl>
                                        <p:attrNameLst>
                                          <p:attrName>stroke.color</p:attrName>
                                        </p:attrNameLst>
                                      </p:cBhvr>
                                      <p:to>
                                        <a:srgbClr val="C02900"/>
                                      </p:to>
                                    </p:animClr>
                                    <p:set>
                                      <p:cBhvr>
                                        <p:cTn id="30" dur="1000" fill="hold"/>
                                        <p:tgtEl>
                                          <p:spTgt spid="17"/>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1000" fill="hold"/>
                                        <p:tgtEl>
                                          <p:spTgt spid="36"/>
                                        </p:tgtEl>
                                        <p:attrNameLst>
                                          <p:attrName>stroke.color</p:attrName>
                                        </p:attrNameLst>
                                      </p:cBhvr>
                                      <p:to>
                                        <a:srgbClr val="C02900"/>
                                      </p:to>
                                    </p:animClr>
                                    <p:set>
                                      <p:cBhvr>
                                        <p:cTn id="33" dur="1000" fill="hold"/>
                                        <p:tgtEl>
                                          <p:spTgt spid="36"/>
                                        </p:tgtEl>
                                        <p:attrNameLst>
                                          <p:attrName>stroke.on</p:attrName>
                                        </p:attrNameLst>
                                      </p:cBhvr>
                                      <p:to>
                                        <p:strVal val="true"/>
                                      </p:to>
                                    </p:set>
                                  </p:childTnLst>
                                </p:cTn>
                              </p:par>
                              <p:par>
                                <p:cTn id="34" presetID="7" presetClass="emph" presetSubtype="2" fill="hold" nodeType="withEffect">
                                  <p:stCondLst>
                                    <p:cond delay="0"/>
                                  </p:stCondLst>
                                  <p:childTnLst>
                                    <p:animClr clrSpc="rgb" dir="cw">
                                      <p:cBhvr>
                                        <p:cTn id="35" dur="1000" fill="hold"/>
                                        <p:tgtEl>
                                          <p:spTgt spid="44"/>
                                        </p:tgtEl>
                                        <p:attrNameLst>
                                          <p:attrName>stroke.color</p:attrName>
                                        </p:attrNameLst>
                                      </p:cBhvr>
                                      <p:to>
                                        <a:srgbClr val="C02900"/>
                                      </p:to>
                                    </p:animClr>
                                    <p:set>
                                      <p:cBhvr>
                                        <p:cTn id="36" dur="1000" fill="hold"/>
                                        <p:tgtEl>
                                          <p:spTgt spid="44"/>
                                        </p:tgtEl>
                                        <p:attrNameLst>
                                          <p:attrName>stroke.on</p:attrName>
                                        </p:attrNameLst>
                                      </p:cBhvr>
                                      <p:to>
                                        <p:strVal val="true"/>
                                      </p:to>
                                    </p:set>
                                  </p:childTnLst>
                                </p:cTn>
                              </p:par>
                              <p:par>
                                <p:cTn id="37" presetID="7" presetClass="emph" presetSubtype="2" fill="hold" nodeType="withEffect">
                                  <p:stCondLst>
                                    <p:cond delay="0"/>
                                  </p:stCondLst>
                                  <p:childTnLst>
                                    <p:animClr clrSpc="rgb" dir="cw">
                                      <p:cBhvr>
                                        <p:cTn id="38" dur="1000" fill="hold"/>
                                        <p:tgtEl>
                                          <p:spTgt spid="42"/>
                                        </p:tgtEl>
                                        <p:attrNameLst>
                                          <p:attrName>stroke.color</p:attrName>
                                        </p:attrNameLst>
                                      </p:cBhvr>
                                      <p:to>
                                        <a:srgbClr val="C02900"/>
                                      </p:to>
                                    </p:animClr>
                                    <p:set>
                                      <p:cBhvr>
                                        <p:cTn id="39" dur="1000" fill="hold"/>
                                        <p:tgtEl>
                                          <p:spTgt spid="42"/>
                                        </p:tgtEl>
                                        <p:attrNameLst>
                                          <p:attrName>stroke.on</p:attrName>
                                        </p:attrNameLst>
                                      </p:cBhvr>
                                      <p:to>
                                        <p:strVal val="true"/>
                                      </p:to>
                                    </p:set>
                                  </p:childTnLst>
                                </p:cTn>
                              </p:par>
                              <p:par>
                                <p:cTn id="40" presetID="7" presetClass="emph" presetSubtype="2" fill="hold" nodeType="withEffect">
                                  <p:stCondLst>
                                    <p:cond delay="0"/>
                                  </p:stCondLst>
                                  <p:childTnLst>
                                    <p:animClr clrSpc="rgb" dir="cw">
                                      <p:cBhvr>
                                        <p:cTn id="41" dur="1000" fill="hold"/>
                                        <p:tgtEl>
                                          <p:spTgt spid="23"/>
                                        </p:tgtEl>
                                        <p:attrNameLst>
                                          <p:attrName>stroke.color</p:attrName>
                                        </p:attrNameLst>
                                      </p:cBhvr>
                                      <p:to>
                                        <a:srgbClr val="C02900"/>
                                      </p:to>
                                    </p:animClr>
                                    <p:set>
                                      <p:cBhvr>
                                        <p:cTn id="42" dur="1000" fill="hold"/>
                                        <p:tgtEl>
                                          <p:spTgt spid="23"/>
                                        </p:tgtEl>
                                        <p:attrNameLst>
                                          <p:attrName>stroke.on</p:attrName>
                                        </p:attrNameLst>
                                      </p:cBhvr>
                                      <p:to>
                                        <p:strVal val="true"/>
                                      </p:to>
                                    </p:set>
                                  </p:childTnLst>
                                </p:cTn>
                              </p:par>
                              <p:par>
                                <p:cTn id="43" presetID="7" presetClass="emph" presetSubtype="2" fill="hold" nodeType="withEffect">
                                  <p:stCondLst>
                                    <p:cond delay="0"/>
                                  </p:stCondLst>
                                  <p:childTnLst>
                                    <p:animClr clrSpc="rgb" dir="cw">
                                      <p:cBhvr>
                                        <p:cTn id="44" dur="1000" fill="hold"/>
                                        <p:tgtEl>
                                          <p:spTgt spid="11"/>
                                        </p:tgtEl>
                                        <p:attrNameLst>
                                          <p:attrName>stroke.color</p:attrName>
                                        </p:attrNameLst>
                                      </p:cBhvr>
                                      <p:to>
                                        <a:srgbClr val="C02900"/>
                                      </p:to>
                                    </p:animClr>
                                    <p:set>
                                      <p:cBhvr>
                                        <p:cTn id="45" dur="1000" fill="hold"/>
                                        <p:tgtEl>
                                          <p:spTgt spid="11"/>
                                        </p:tgtEl>
                                        <p:attrNameLst>
                                          <p:attrName>stroke.on</p:attrName>
                                        </p:attrNameLst>
                                      </p:cBhvr>
                                      <p:to>
                                        <p:strVal val="true"/>
                                      </p:to>
                                    </p:se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childTnLst>
                                </p:cTn>
                              </p:par>
                              <p:par>
                                <p:cTn id="52" presetID="7" presetClass="emph" presetSubtype="2" fill="hold" nodeType="withEffect">
                                  <p:stCondLst>
                                    <p:cond delay="0"/>
                                  </p:stCondLst>
                                  <p:childTnLst>
                                    <p:animClr clrSpc="rgb" dir="cw">
                                      <p:cBhvr>
                                        <p:cTn id="53" dur="2000" fill="hold"/>
                                        <p:tgtEl>
                                          <p:spTgt spid="9"/>
                                        </p:tgtEl>
                                        <p:attrNameLst>
                                          <p:attrName>stroke.color</p:attrName>
                                        </p:attrNameLst>
                                      </p:cBhvr>
                                      <p:to>
                                        <a:srgbClr val="5B9CD7"/>
                                      </p:to>
                                    </p:animClr>
                                    <p:set>
                                      <p:cBhvr>
                                        <p:cTn id="54" dur="2000" fill="hold"/>
                                        <p:tgtEl>
                                          <p:spTgt spid="9"/>
                                        </p:tgtEl>
                                        <p:attrNameLst>
                                          <p:attrName>stroke.on</p:attrName>
                                        </p:attrNameLst>
                                      </p:cBhvr>
                                      <p:to>
                                        <p:strVal val="true"/>
                                      </p:to>
                                    </p:set>
                                  </p:childTnLst>
                                </p:cTn>
                              </p:par>
                              <p:par>
                                <p:cTn id="55" presetID="10"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8"/>
                                        </p:tgtEl>
                                      </p:cBhvr>
                                    </p:animEffect>
                                    <p:set>
                                      <p:cBhvr>
                                        <p:cTn id="62" dur="1" fill="hold">
                                          <p:stCondLst>
                                            <p:cond delay="499"/>
                                          </p:stCondLst>
                                        </p:cTn>
                                        <p:tgtEl>
                                          <p:spTgt spid="38"/>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7" presetClass="emph" presetSubtype="2" fill="hold" nodeType="withEffect">
                                  <p:stCondLst>
                                    <p:cond delay="0"/>
                                  </p:stCondLst>
                                  <p:childTnLst>
                                    <p:animClr clrSpc="rgb" dir="cw">
                                      <p:cBhvr>
                                        <p:cTn id="67" dur="2000" fill="hold"/>
                                        <p:tgtEl>
                                          <p:spTgt spid="49"/>
                                        </p:tgtEl>
                                        <p:attrNameLst>
                                          <p:attrName>stroke.color</p:attrName>
                                        </p:attrNameLst>
                                      </p:cBhvr>
                                      <p:to>
                                        <a:srgbClr val="C02900"/>
                                      </p:to>
                                    </p:animClr>
                                    <p:set>
                                      <p:cBhvr>
                                        <p:cTn id="68" dur="2000" fill="hold"/>
                                        <p:tgtEl>
                                          <p:spTgt spid="49"/>
                                        </p:tgtEl>
                                        <p:attrNameLst>
                                          <p:attrName>stroke.on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53"/>
                                        </p:tgtEl>
                                      </p:cBhvr>
                                    </p:animEffect>
                                    <p:set>
                                      <p:cBhvr>
                                        <p:cTn id="73" dur="1" fill="hold">
                                          <p:stCondLst>
                                            <p:cond delay="499"/>
                                          </p:stCondLst>
                                        </p:cTn>
                                        <p:tgtEl>
                                          <p:spTgt spid="53"/>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 presetClass="emph" presetSubtype="2" fill="hold" nodeType="withEffect">
                                  <p:stCondLst>
                                    <p:cond delay="0"/>
                                  </p:stCondLst>
                                  <p:childTnLst>
                                    <p:animClr clrSpc="rgb" dir="cw">
                                      <p:cBhvr>
                                        <p:cTn id="78" dur="1000" fill="hold"/>
                                        <p:tgtEl>
                                          <p:spTgt spid="46"/>
                                        </p:tgtEl>
                                        <p:attrNameLst>
                                          <p:attrName>fillcolor</p:attrName>
                                        </p:attrNameLst>
                                      </p:cBhvr>
                                      <p:to>
                                        <a:schemeClr val="accent1"/>
                                      </p:to>
                                    </p:animClr>
                                    <p:set>
                                      <p:cBhvr>
                                        <p:cTn id="79" dur="1000" fill="hold"/>
                                        <p:tgtEl>
                                          <p:spTgt spid="46"/>
                                        </p:tgtEl>
                                        <p:attrNameLst>
                                          <p:attrName>fill.type</p:attrName>
                                        </p:attrNameLst>
                                      </p:cBhvr>
                                      <p:to>
                                        <p:strVal val="solid"/>
                                      </p:to>
                                    </p:set>
                                    <p:set>
                                      <p:cBhvr>
                                        <p:cTn id="80" dur="1000" fill="hold"/>
                                        <p:tgtEl>
                                          <p:spTgt spid="46"/>
                                        </p:tgtEl>
                                        <p:attrNameLst>
                                          <p:attrName>fill.on</p:attrName>
                                        </p:attrNameLst>
                                      </p:cBhvr>
                                      <p:to>
                                        <p:strVal val="true"/>
                                      </p:to>
                                    </p:set>
                                  </p:childTnLst>
                                </p:cTn>
                              </p:par>
                              <p:par>
                                <p:cTn id="81" presetID="10" presetClass="exit" presetSubtype="0" fill="hold" grpId="0" nodeType="withEffect">
                                  <p:stCondLst>
                                    <p:cond delay="0"/>
                                  </p:stCondLst>
                                  <p:childTnLst>
                                    <p:animEffect transition="out" filter="fade">
                                      <p:cBhvr>
                                        <p:cTn id="82" dur="500"/>
                                        <p:tgtEl>
                                          <p:spTgt spid="54"/>
                                        </p:tgtEl>
                                      </p:cBhvr>
                                    </p:animEffect>
                                    <p:set>
                                      <p:cBhvr>
                                        <p:cTn id="83" dur="1" fill="hold">
                                          <p:stCondLst>
                                            <p:cond delay="499"/>
                                          </p:stCondLst>
                                        </p:cTn>
                                        <p:tgtEl>
                                          <p:spTgt spid="54"/>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5"/>
                                        </p:tgtEl>
                                      </p:cBhvr>
                                    </p:animEffect>
                                    <p:set>
                                      <p:cBhvr>
                                        <p:cTn id="86" dur="1" fill="hold">
                                          <p:stCondLst>
                                            <p:cond delay="499"/>
                                          </p:stCondLst>
                                        </p:cTn>
                                        <p:tgtEl>
                                          <p:spTgt spid="5"/>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43"/>
                                        </p:tgtEl>
                                      </p:cBhvr>
                                    </p:animEffect>
                                    <p:set>
                                      <p:cBhvr>
                                        <p:cTn id="94" dur="1" fill="hold">
                                          <p:stCondLst>
                                            <p:cond delay="499"/>
                                          </p:stCondLst>
                                        </p:cTn>
                                        <p:tgtEl>
                                          <p:spTgt spid="43"/>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fade">
                                      <p:cBhvr>
                                        <p:cTn id="97" dur="500"/>
                                        <p:tgtEl>
                                          <p:spTgt spid="6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1" grpId="0"/>
      <p:bldP spid="31" grpId="1"/>
      <p:bldP spid="38" grpId="0"/>
      <p:bldP spid="38" grpId="1"/>
      <p:bldP spid="43" grpId="0"/>
      <p:bldP spid="43" grpId="1"/>
      <p:bldP spid="5" grpId="0"/>
      <p:bldP spid="5" grpId="1"/>
      <p:bldP spid="53" grpId="0"/>
      <p:bldP spid="53" grpId="1"/>
      <p:bldP spid="62" grpId="0" animBg="1"/>
      <p:bldP spid="63" grpId="0"/>
      <p:bldP spid="65" grpId="0"/>
      <p:bldP spid="6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3BFC-E9D1-1242-B403-407892ED0A3F}"/>
              </a:ext>
            </a:extLst>
          </p:cNvPr>
          <p:cNvSpPr>
            <a:spLocks noGrp="1"/>
          </p:cNvSpPr>
          <p:nvPr>
            <p:ph type="title"/>
          </p:nvPr>
        </p:nvSpPr>
        <p:spPr/>
        <p:txBody>
          <a:bodyPr/>
          <a:lstStyle/>
          <a:p>
            <a:r>
              <a:rPr lang="en-US" sz="4400" b="1" dirty="0">
                <a:latin typeface="Cambria" panose="02040503050406030204" pitchFamily="18" charset="0"/>
              </a:rPr>
              <a:t>System Integration</a:t>
            </a:r>
          </a:p>
        </p:txBody>
      </p:sp>
      <p:sp>
        <p:nvSpPr>
          <p:cNvPr id="4" name="Rectangle 3">
            <a:extLst>
              <a:ext uri="{FF2B5EF4-FFF2-40B4-BE49-F238E27FC236}">
                <a16:creationId xmlns:a16="http://schemas.microsoft.com/office/drawing/2014/main" id="{5E509237-9A28-6E43-B4B5-7B3410449C33}"/>
              </a:ext>
            </a:extLst>
          </p:cNvPr>
          <p:cNvSpPr/>
          <p:nvPr/>
        </p:nvSpPr>
        <p:spPr>
          <a:xfrm>
            <a:off x="1327974" y="1362217"/>
            <a:ext cx="6488052" cy="461665"/>
          </a:xfrm>
          <a:prstGeom prst="rect">
            <a:avLst/>
          </a:prstGeom>
          <a:solidFill>
            <a:schemeClr val="accent6">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white"/>
                </a:solidFill>
                <a:latin typeface="Cambria" panose="02040503050406030204" pitchFamily="18" charset="0"/>
              </a:rPr>
              <a:t>Efficiently transposing data</a:t>
            </a:r>
            <a:endParaRPr kumimoji="0" lang="en-US" sz="2400" b="1" u="none" strike="noStrike" kern="1200" cap="none" spc="0" normalizeH="0" baseline="0" noProof="0" dirty="0">
              <a:ln>
                <a:noFill/>
              </a:ln>
              <a:solidFill>
                <a:prstClr val="white"/>
              </a:solidFill>
              <a:effectLst/>
              <a:uLnTx/>
              <a:uFillTx/>
              <a:latin typeface="Cambria" panose="02040503050406030204" pitchFamily="18" charset="0"/>
            </a:endParaRPr>
          </a:p>
        </p:txBody>
      </p:sp>
      <p:sp>
        <p:nvSpPr>
          <p:cNvPr id="5" name="Rectangle 4">
            <a:extLst>
              <a:ext uri="{FF2B5EF4-FFF2-40B4-BE49-F238E27FC236}">
                <a16:creationId xmlns:a16="http://schemas.microsoft.com/office/drawing/2014/main" id="{46024FA7-0E36-0348-8E83-CE41B3D635C5}"/>
              </a:ext>
            </a:extLst>
          </p:cNvPr>
          <p:cNvSpPr/>
          <p:nvPr/>
        </p:nvSpPr>
        <p:spPr>
          <a:xfrm>
            <a:off x="1327974" y="1991891"/>
            <a:ext cx="6488052" cy="461665"/>
          </a:xfrm>
          <a:prstGeom prst="rect">
            <a:avLst/>
          </a:prstGeom>
          <a:solidFill>
            <a:schemeClr val="bg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prstClr val="white"/>
                </a:solidFill>
                <a:effectLst/>
                <a:uLnTx/>
                <a:uFillTx/>
                <a:latin typeface="Cambria" panose="02040503050406030204" pitchFamily="18" charset="0"/>
              </a:rPr>
              <a:t>Programming</a:t>
            </a:r>
            <a:r>
              <a:rPr kumimoji="0" lang="en-US" sz="2400" b="1" u="none" strike="noStrike" kern="1200" cap="none" spc="0" normalizeH="0" noProof="0" dirty="0">
                <a:ln>
                  <a:noFill/>
                </a:ln>
                <a:solidFill>
                  <a:prstClr val="white"/>
                </a:solidFill>
                <a:effectLst/>
                <a:uLnTx/>
                <a:uFillTx/>
                <a:latin typeface="Cambria" panose="02040503050406030204" pitchFamily="18" charset="0"/>
              </a:rPr>
              <a:t> interface</a:t>
            </a:r>
            <a:endParaRPr kumimoji="0" lang="en-US" sz="2400" b="1" u="none" strike="noStrike" kern="1200" cap="none" spc="0" normalizeH="0" baseline="0" noProof="0" dirty="0">
              <a:ln>
                <a:noFill/>
              </a:ln>
              <a:solidFill>
                <a:prstClr val="white"/>
              </a:solidFill>
              <a:effectLst/>
              <a:uLnTx/>
              <a:uFillTx/>
              <a:latin typeface="Cambria" panose="02040503050406030204" pitchFamily="18" charset="0"/>
            </a:endParaRPr>
          </a:p>
        </p:txBody>
      </p:sp>
      <p:sp>
        <p:nvSpPr>
          <p:cNvPr id="6" name="Rectangle 5">
            <a:extLst>
              <a:ext uri="{FF2B5EF4-FFF2-40B4-BE49-F238E27FC236}">
                <a16:creationId xmlns:a16="http://schemas.microsoft.com/office/drawing/2014/main" id="{FAEB57DE-CE03-3842-AE33-C6632E89D95A}"/>
              </a:ext>
            </a:extLst>
          </p:cNvPr>
          <p:cNvSpPr/>
          <p:nvPr/>
        </p:nvSpPr>
        <p:spPr>
          <a:xfrm>
            <a:off x="1327974" y="2621565"/>
            <a:ext cx="6488052" cy="830997"/>
          </a:xfrm>
          <a:prstGeom prst="rect">
            <a:avLst/>
          </a:prstGeom>
          <a:solidFill>
            <a:schemeClr val="bg2">
              <a:lumMod val="75000"/>
            </a:schemeClr>
          </a:solidFill>
        </p:spPr>
        <p:txBody>
          <a:bodyPr wrap="square">
            <a:spAutoFit/>
          </a:bodyPr>
          <a:lstStyle/>
          <a:p>
            <a:pPr lvl="0" algn="ctr" defTabSz="914400">
              <a:defRPr/>
            </a:pPr>
            <a:r>
              <a:rPr lang="en-US" sz="2400" b="1" dirty="0">
                <a:solidFill>
                  <a:schemeClr val="bg1"/>
                </a:solidFill>
                <a:latin typeface="Cambria" panose="02040503050406030204" pitchFamily="18" charset="0"/>
              </a:rPr>
              <a:t>Handling page faults, address translation, coherence, and interrupts</a:t>
            </a:r>
            <a:endParaRPr kumimoji="0" lang="en-US" sz="2400" b="1" u="none" strike="noStrike" kern="1200" cap="none" spc="0" normalizeH="0" baseline="0" noProof="0" dirty="0">
              <a:ln>
                <a:noFill/>
              </a:ln>
              <a:solidFill>
                <a:schemeClr val="bg1"/>
              </a:solidFill>
              <a:effectLst/>
              <a:uLnTx/>
              <a:uFillTx/>
              <a:latin typeface="Cambria" panose="02040503050406030204" pitchFamily="18" charset="0"/>
            </a:endParaRPr>
          </a:p>
        </p:txBody>
      </p:sp>
      <p:sp>
        <p:nvSpPr>
          <p:cNvPr id="7" name="Rectangle 6">
            <a:extLst>
              <a:ext uri="{FF2B5EF4-FFF2-40B4-BE49-F238E27FC236}">
                <a16:creationId xmlns:a16="http://schemas.microsoft.com/office/drawing/2014/main" id="{B0CA1848-8566-5D4A-A234-7E018C4D2764}"/>
              </a:ext>
            </a:extLst>
          </p:cNvPr>
          <p:cNvSpPr/>
          <p:nvPr/>
        </p:nvSpPr>
        <p:spPr>
          <a:xfrm>
            <a:off x="1327974" y="3620571"/>
            <a:ext cx="6488052" cy="461665"/>
          </a:xfrm>
          <a:prstGeom prst="rect">
            <a:avLst/>
          </a:prstGeom>
          <a:solidFill>
            <a:schemeClr val="bg2">
              <a:lumMod val="75000"/>
            </a:schemeClr>
          </a:solidFill>
        </p:spPr>
        <p:txBody>
          <a:bodyPr wrap="square">
            <a:spAutoFit/>
          </a:bodyPr>
          <a:lstStyle/>
          <a:p>
            <a:pPr lvl="0" algn="ctr" defTabSz="914400">
              <a:defRPr/>
            </a:pPr>
            <a:r>
              <a:rPr lang="en-US" sz="2400" b="1" dirty="0">
                <a:solidFill>
                  <a:schemeClr val="bg1"/>
                </a:solidFill>
                <a:latin typeface="Cambria" panose="02040503050406030204" pitchFamily="18" charset="0"/>
              </a:rPr>
              <a:t>Handling limited subarray size</a:t>
            </a:r>
            <a:endParaRPr kumimoji="0" lang="en-US" sz="2400" b="1" u="none" strike="noStrike" kern="1200" cap="none" spc="0" normalizeH="0" baseline="0" noProof="0" dirty="0">
              <a:ln>
                <a:noFill/>
              </a:ln>
              <a:solidFill>
                <a:schemeClr val="bg1"/>
              </a:solidFill>
              <a:effectLst/>
              <a:uLnTx/>
              <a:uFillTx/>
              <a:latin typeface="Cambria" panose="02040503050406030204" pitchFamily="18" charset="0"/>
            </a:endParaRPr>
          </a:p>
        </p:txBody>
      </p:sp>
      <p:sp>
        <p:nvSpPr>
          <p:cNvPr id="8" name="Rectangle 7">
            <a:extLst>
              <a:ext uri="{FF2B5EF4-FFF2-40B4-BE49-F238E27FC236}">
                <a16:creationId xmlns:a16="http://schemas.microsoft.com/office/drawing/2014/main" id="{CA458648-003A-BC4F-8807-7135981C93E8}"/>
              </a:ext>
            </a:extLst>
          </p:cNvPr>
          <p:cNvSpPr/>
          <p:nvPr/>
        </p:nvSpPr>
        <p:spPr>
          <a:xfrm>
            <a:off x="1327974" y="4250245"/>
            <a:ext cx="6488052" cy="461665"/>
          </a:xfrm>
          <a:prstGeom prst="rect">
            <a:avLst/>
          </a:prstGeom>
          <a:solidFill>
            <a:schemeClr val="bg2">
              <a:lumMod val="75000"/>
            </a:schemeClr>
          </a:solidFill>
        </p:spPr>
        <p:txBody>
          <a:bodyPr wrap="square">
            <a:spAutoFit/>
          </a:bodyPr>
          <a:lstStyle/>
          <a:p>
            <a:pPr lvl="0" algn="ctr" defTabSz="914400">
              <a:defRPr/>
            </a:pPr>
            <a:r>
              <a:rPr lang="en-US" sz="2400" b="1" dirty="0">
                <a:solidFill>
                  <a:schemeClr val="bg1"/>
                </a:solidFill>
                <a:latin typeface="Cambria" panose="02040503050406030204" pitchFamily="18" charset="0"/>
              </a:rPr>
              <a:t>Security implications</a:t>
            </a:r>
            <a:endParaRPr kumimoji="0" lang="en-US" sz="2400" b="1" u="none" strike="noStrike" kern="1200" cap="none" spc="0" normalizeH="0" baseline="0" noProof="0" dirty="0">
              <a:ln>
                <a:noFill/>
              </a:ln>
              <a:solidFill>
                <a:schemeClr val="bg1"/>
              </a:solidFill>
              <a:effectLst/>
              <a:uLnTx/>
              <a:uFillTx/>
              <a:latin typeface="Cambria" panose="02040503050406030204" pitchFamily="18" charset="0"/>
            </a:endParaRPr>
          </a:p>
        </p:txBody>
      </p:sp>
      <p:sp>
        <p:nvSpPr>
          <p:cNvPr id="9" name="Rectangle 8">
            <a:extLst>
              <a:ext uri="{FF2B5EF4-FFF2-40B4-BE49-F238E27FC236}">
                <a16:creationId xmlns:a16="http://schemas.microsoft.com/office/drawing/2014/main" id="{B7338D2E-4E21-B049-9F43-5B0988F9961B}"/>
              </a:ext>
            </a:extLst>
          </p:cNvPr>
          <p:cNvSpPr/>
          <p:nvPr/>
        </p:nvSpPr>
        <p:spPr>
          <a:xfrm>
            <a:off x="1327974" y="4879919"/>
            <a:ext cx="6488052" cy="461665"/>
          </a:xfrm>
          <a:prstGeom prst="rect">
            <a:avLst/>
          </a:prstGeom>
          <a:solidFill>
            <a:schemeClr val="bg2">
              <a:lumMod val="75000"/>
            </a:schemeClr>
          </a:solidFill>
        </p:spPr>
        <p:txBody>
          <a:bodyPr wrap="square">
            <a:spAutoFit/>
          </a:bodyPr>
          <a:lstStyle/>
          <a:p>
            <a:pPr lvl="0" algn="ctr" defTabSz="914400">
              <a:defRPr/>
            </a:pPr>
            <a:r>
              <a:rPr lang="en-US" sz="2400" b="1" dirty="0">
                <a:solidFill>
                  <a:schemeClr val="bg1"/>
                </a:solidFill>
                <a:latin typeface="Cambria" panose="02040503050406030204" pitchFamily="18" charset="0"/>
              </a:rPr>
              <a:t>Limitations of our framework</a:t>
            </a:r>
            <a:endParaRPr kumimoji="0" lang="en-US" sz="2400" b="1" u="none" strike="noStrike" kern="1200" cap="none" spc="0" normalizeH="0" baseline="0" noProof="0" dirty="0">
              <a:ln>
                <a:noFill/>
              </a:ln>
              <a:solidFill>
                <a:schemeClr val="bg1"/>
              </a:solidFill>
              <a:effectLst/>
              <a:uLnTx/>
              <a:uFillTx/>
              <a:latin typeface="Cambria" panose="02040503050406030204" pitchFamily="18" charset="0"/>
            </a:endParaRPr>
          </a:p>
        </p:txBody>
      </p:sp>
      <p:sp>
        <p:nvSpPr>
          <p:cNvPr id="11" name="Slide Number Placeholder 3">
            <a:extLst>
              <a:ext uri="{FF2B5EF4-FFF2-40B4-BE49-F238E27FC236}">
                <a16:creationId xmlns:a16="http://schemas.microsoft.com/office/drawing/2014/main" id="{4F19DF9B-3722-E445-97A8-22FFA2B46578}"/>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60</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2270325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897F-C84B-FC46-A2AB-D5FE89EE4A3A}"/>
              </a:ext>
            </a:extLst>
          </p:cNvPr>
          <p:cNvSpPr>
            <a:spLocks noGrp="1"/>
          </p:cNvSpPr>
          <p:nvPr>
            <p:ph type="title"/>
          </p:nvPr>
        </p:nvSpPr>
        <p:spPr/>
        <p:txBody>
          <a:bodyPr/>
          <a:lstStyle/>
          <a:p>
            <a:r>
              <a:rPr lang="en-US" sz="4400" dirty="0">
                <a:latin typeface="Cambria" panose="02040503050406030204" pitchFamily="18" charset="0"/>
              </a:rPr>
              <a:t>Transposing Data</a:t>
            </a:r>
          </a:p>
        </p:txBody>
      </p:sp>
      <p:sp>
        <p:nvSpPr>
          <p:cNvPr id="50" name="Content Placeholder 2">
            <a:extLst>
              <a:ext uri="{FF2B5EF4-FFF2-40B4-BE49-F238E27FC236}">
                <a16:creationId xmlns:a16="http://schemas.microsoft.com/office/drawing/2014/main" id="{7031BBCD-797A-5440-8E52-A88560A434B6}"/>
              </a:ext>
            </a:extLst>
          </p:cNvPr>
          <p:cNvSpPr txBox="1">
            <a:spLocks/>
          </p:cNvSpPr>
          <p:nvPr/>
        </p:nvSpPr>
        <p:spPr>
          <a:xfrm>
            <a:off x="78188" y="1306318"/>
            <a:ext cx="8987622" cy="4025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accent1">
                    <a:lumMod val="75000"/>
                  </a:schemeClr>
                </a:solidFill>
              </a:rPr>
              <a:t>SIMDRAM</a:t>
            </a:r>
            <a:r>
              <a:rPr lang="en-US" sz="3200" dirty="0"/>
              <a:t> operates on </a:t>
            </a:r>
            <a:r>
              <a:rPr lang="en-US" sz="3200" dirty="0">
                <a:solidFill>
                  <a:srgbClr val="C00000"/>
                </a:solidFill>
              </a:rPr>
              <a:t>vertically-laid-out</a:t>
            </a:r>
            <a:r>
              <a:rPr lang="en-US" sz="3200" dirty="0"/>
              <a:t> data</a:t>
            </a:r>
          </a:p>
          <a:p>
            <a:endParaRPr lang="en-US" sz="3200" dirty="0"/>
          </a:p>
          <a:p>
            <a:r>
              <a:rPr lang="en-US" sz="3200" dirty="0">
                <a:solidFill>
                  <a:schemeClr val="accent1">
                    <a:lumMod val="75000"/>
                  </a:schemeClr>
                </a:solidFill>
              </a:rPr>
              <a:t>Other system components</a:t>
            </a:r>
            <a:r>
              <a:rPr lang="en-US" sz="3200" dirty="0"/>
              <a:t> expect data to be laid out </a:t>
            </a:r>
            <a:r>
              <a:rPr lang="en-US" sz="3200" dirty="0">
                <a:solidFill>
                  <a:srgbClr val="C00000"/>
                </a:solidFill>
              </a:rPr>
              <a:t>horizontally</a:t>
            </a:r>
            <a:r>
              <a:rPr lang="en-US" sz="3200" dirty="0"/>
              <a:t> </a:t>
            </a:r>
          </a:p>
          <a:p>
            <a:endParaRPr lang="en-US" sz="2800" dirty="0"/>
          </a:p>
          <a:p>
            <a:pPr algn="ctr"/>
            <a:endParaRPr lang="en-US" sz="2800" dirty="0"/>
          </a:p>
          <a:p>
            <a:pPr algn="ctr"/>
            <a:endParaRPr lang="en-US" sz="2800" dirty="0"/>
          </a:p>
          <a:p>
            <a:pPr marL="0" indent="0" algn="ctr">
              <a:buNone/>
            </a:pPr>
            <a:r>
              <a:rPr lang="en-US" sz="2800" b="1" dirty="0">
                <a:solidFill>
                  <a:srgbClr val="C00000"/>
                </a:solidFill>
              </a:rPr>
              <a:t>Challenging</a:t>
            </a:r>
            <a:r>
              <a:rPr lang="en-US" sz="2800" b="1" dirty="0"/>
              <a:t> to share data between SIMDRAM and CPU</a:t>
            </a:r>
          </a:p>
          <a:p>
            <a:pPr lvl="1"/>
            <a:endParaRPr lang="en-US" dirty="0"/>
          </a:p>
        </p:txBody>
      </p:sp>
      <p:sp>
        <p:nvSpPr>
          <p:cNvPr id="3" name="Striped Right Arrow 2">
            <a:extLst>
              <a:ext uri="{FF2B5EF4-FFF2-40B4-BE49-F238E27FC236}">
                <a16:creationId xmlns:a16="http://schemas.microsoft.com/office/drawing/2014/main" id="{2BD06199-47C2-E140-85B6-B41C8D1D93BB}"/>
              </a:ext>
            </a:extLst>
          </p:cNvPr>
          <p:cNvSpPr/>
          <p:nvPr/>
        </p:nvSpPr>
        <p:spPr>
          <a:xfrm rot="5400000">
            <a:off x="4086663" y="3590780"/>
            <a:ext cx="970671" cy="1097280"/>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5F539DFD-F3BE-B240-9716-B35F118339A8}"/>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61</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5716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5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2" end="2"/>
                                            </p:txEl>
                                          </p:spTgt>
                                        </p:tgtEl>
                                        <p:attrNameLst>
                                          <p:attrName>style.visibility</p:attrName>
                                        </p:attrNameLst>
                                      </p:cBhvr>
                                      <p:to>
                                        <p:strVal val="visible"/>
                                      </p:to>
                                    </p:set>
                                    <p:animEffect transition="in" filter="fade">
                                      <p:cBhvr>
                                        <p:cTn id="12" dur="500"/>
                                        <p:tgtEl>
                                          <p:spTgt spid="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0">
                                            <p:txEl>
                                              <p:pRg st="6" end="6"/>
                                            </p:txEl>
                                          </p:spTgt>
                                        </p:tgtEl>
                                        <p:attrNameLst>
                                          <p:attrName>style.visibility</p:attrName>
                                        </p:attrNameLst>
                                      </p:cBhvr>
                                      <p:to>
                                        <p:strVal val="visible"/>
                                      </p:to>
                                    </p:set>
                                    <p:animEffect transition="in" filter="fade">
                                      <p:cBhvr>
                                        <p:cTn id="21" dur="500"/>
                                        <p:tgtEl>
                                          <p:spTgt spid="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Rectangle 328">
            <a:extLst>
              <a:ext uri="{FF2B5EF4-FFF2-40B4-BE49-F238E27FC236}">
                <a16:creationId xmlns:a16="http://schemas.microsoft.com/office/drawing/2014/main" id="{4F56BFD3-8D30-3F46-9619-60EC64CF20C2}"/>
              </a:ext>
            </a:extLst>
          </p:cNvPr>
          <p:cNvSpPr/>
          <p:nvPr/>
        </p:nvSpPr>
        <p:spPr>
          <a:xfrm>
            <a:off x="618677" y="1991196"/>
            <a:ext cx="7906650" cy="3804207"/>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mbria" panose="02040503050406030204" pitchFamily="18" charset="0"/>
            </a:endParaRPr>
          </a:p>
        </p:txBody>
      </p:sp>
      <p:sp>
        <p:nvSpPr>
          <p:cNvPr id="2" name="Title 1">
            <a:extLst>
              <a:ext uri="{FF2B5EF4-FFF2-40B4-BE49-F238E27FC236}">
                <a16:creationId xmlns:a16="http://schemas.microsoft.com/office/drawing/2014/main" id="{1BD4897F-C84B-FC46-A2AB-D5FE89EE4A3A}"/>
              </a:ext>
            </a:extLst>
          </p:cNvPr>
          <p:cNvSpPr>
            <a:spLocks noGrp="1"/>
          </p:cNvSpPr>
          <p:nvPr>
            <p:ph type="title"/>
          </p:nvPr>
        </p:nvSpPr>
        <p:spPr/>
        <p:txBody>
          <a:bodyPr/>
          <a:lstStyle/>
          <a:p>
            <a:r>
              <a:rPr lang="en-US" sz="4400" dirty="0">
                <a:latin typeface="Cambria" panose="02040503050406030204" pitchFamily="18" charset="0"/>
              </a:rPr>
              <a:t>Transposition Unit</a:t>
            </a:r>
          </a:p>
        </p:txBody>
      </p:sp>
      <p:sp>
        <p:nvSpPr>
          <p:cNvPr id="160" name="Rectangle 159">
            <a:extLst>
              <a:ext uri="{FF2B5EF4-FFF2-40B4-BE49-F238E27FC236}">
                <a16:creationId xmlns:a16="http://schemas.microsoft.com/office/drawing/2014/main" id="{18E52D9C-3667-8046-92BF-F9D6FD3F5BDF}"/>
              </a:ext>
            </a:extLst>
          </p:cNvPr>
          <p:cNvSpPr/>
          <p:nvPr/>
        </p:nvSpPr>
        <p:spPr>
          <a:xfrm>
            <a:off x="618672" y="1485588"/>
            <a:ext cx="7906655" cy="392696"/>
          </a:xfrm>
          <a:prstGeom prst="rect">
            <a:avLst/>
          </a:prstGeom>
          <a:solidFill>
            <a:srgbClr val="EEECE1"/>
          </a:solidFill>
          <a:ln w="19050" cap="flat" cmpd="sng" algn="ctr">
            <a:solidFill>
              <a:srgbClr val="EEECE1">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Last–Level Cache</a:t>
            </a:r>
          </a:p>
        </p:txBody>
      </p:sp>
      <p:sp>
        <p:nvSpPr>
          <p:cNvPr id="177" name="Rectangle 176">
            <a:extLst>
              <a:ext uri="{FF2B5EF4-FFF2-40B4-BE49-F238E27FC236}">
                <a16:creationId xmlns:a16="http://schemas.microsoft.com/office/drawing/2014/main" id="{BF4557C6-B7BB-5949-9578-3A4FE23BEBB5}"/>
              </a:ext>
            </a:extLst>
          </p:cNvPr>
          <p:cNvSpPr/>
          <p:nvPr/>
        </p:nvSpPr>
        <p:spPr>
          <a:xfrm rot="16200000">
            <a:off x="-1806202" y="3721213"/>
            <a:ext cx="4157750" cy="523220"/>
          </a:xfrm>
          <a:prstGeom prst="rect">
            <a:avLst/>
          </a:prstGeom>
        </p:spPr>
        <p:txBody>
          <a:bodyPr wrap="square">
            <a:spAutoFit/>
          </a:bodyPr>
          <a:lstStyle/>
          <a:p>
            <a:pPr algn="ctr" defTabSz="914400"/>
            <a:r>
              <a:rPr lang="en-US" sz="2800" b="1" dirty="0">
                <a:solidFill>
                  <a:schemeClr val="accent1">
                    <a:lumMod val="75000"/>
                  </a:schemeClr>
                </a:solidFill>
                <a:latin typeface="Cambria" panose="02040503050406030204" pitchFamily="18" charset="0"/>
                <a:cs typeface="Arial" panose="020B0604020202020204" pitchFamily="34" charset="0"/>
              </a:rPr>
              <a:t>Transposition Unit</a:t>
            </a:r>
            <a:endParaRPr lang="en-US" sz="2800" b="1" dirty="0">
              <a:solidFill>
                <a:schemeClr val="accent1">
                  <a:lumMod val="75000"/>
                </a:schemeClr>
              </a:solidFill>
              <a:latin typeface="Cambria" panose="02040503050406030204" pitchFamily="18" charset="0"/>
            </a:endParaRPr>
          </a:p>
        </p:txBody>
      </p:sp>
      <p:sp>
        <p:nvSpPr>
          <p:cNvPr id="235" name="Rectangle 234">
            <a:extLst>
              <a:ext uri="{FF2B5EF4-FFF2-40B4-BE49-F238E27FC236}">
                <a16:creationId xmlns:a16="http://schemas.microsoft.com/office/drawing/2014/main" id="{B00AE528-C18E-DF44-99C5-C7D52206466A}"/>
              </a:ext>
            </a:extLst>
          </p:cNvPr>
          <p:cNvSpPr/>
          <p:nvPr/>
        </p:nvSpPr>
        <p:spPr>
          <a:xfrm>
            <a:off x="618672" y="5945718"/>
            <a:ext cx="7906650" cy="400110"/>
          </a:xfrm>
          <a:prstGeom prst="rect">
            <a:avLst/>
          </a:prstGeom>
          <a:solidFill>
            <a:srgbClr val="EEECE1"/>
          </a:solidFill>
          <a:ln w="19050" cap="flat" cmpd="sng" algn="ctr">
            <a:solidFill>
              <a:srgbClr val="EEECE1">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Memory Controller</a:t>
            </a:r>
          </a:p>
        </p:txBody>
      </p:sp>
      <p:grpSp>
        <p:nvGrpSpPr>
          <p:cNvPr id="330" name="Group 329">
            <a:extLst>
              <a:ext uri="{FF2B5EF4-FFF2-40B4-BE49-F238E27FC236}">
                <a16:creationId xmlns:a16="http://schemas.microsoft.com/office/drawing/2014/main" id="{B9EBA6EA-96E8-4F46-8204-1AD07CBC3E61}"/>
              </a:ext>
            </a:extLst>
          </p:cNvPr>
          <p:cNvGrpSpPr/>
          <p:nvPr/>
        </p:nvGrpSpPr>
        <p:grpSpPr>
          <a:xfrm>
            <a:off x="3481811" y="1954079"/>
            <a:ext cx="1773729" cy="1038605"/>
            <a:chOff x="3670287" y="1722788"/>
            <a:chExt cx="1773729" cy="1038605"/>
          </a:xfrm>
        </p:grpSpPr>
        <p:cxnSp>
          <p:nvCxnSpPr>
            <p:cNvPr id="199" name="Straight Arrow Connector 198">
              <a:extLst>
                <a:ext uri="{FF2B5EF4-FFF2-40B4-BE49-F238E27FC236}">
                  <a16:creationId xmlns:a16="http://schemas.microsoft.com/office/drawing/2014/main" id="{DAB5B8AB-FFB1-1E44-819F-2954D11460FA}"/>
                </a:ext>
              </a:extLst>
            </p:cNvPr>
            <p:cNvCxnSpPr>
              <a:cxnSpLocks/>
            </p:cNvCxnSpPr>
            <p:nvPr/>
          </p:nvCxnSpPr>
          <p:spPr>
            <a:xfrm flipV="1">
              <a:off x="3938350" y="1722788"/>
              <a:ext cx="0" cy="644167"/>
            </a:xfrm>
            <a:prstGeom prst="straightConnector1">
              <a:avLst/>
            </a:prstGeom>
            <a:noFill/>
            <a:ln w="19050" cap="flat" cmpd="sng" algn="ctr">
              <a:solidFill>
                <a:sysClr val="windowText" lastClr="000000"/>
              </a:solidFill>
              <a:prstDash val="solid"/>
              <a:headEnd type="none" w="med" len="med"/>
              <a:tailEnd type="triangle"/>
            </a:ln>
            <a:effectLst/>
          </p:spPr>
        </p:cxnSp>
        <p:cxnSp>
          <p:nvCxnSpPr>
            <p:cNvPr id="204" name="Straight Arrow Connector 203">
              <a:extLst>
                <a:ext uri="{FF2B5EF4-FFF2-40B4-BE49-F238E27FC236}">
                  <a16:creationId xmlns:a16="http://schemas.microsoft.com/office/drawing/2014/main" id="{60ECDCD3-59D2-6446-9D84-D8F59014AB55}"/>
                </a:ext>
              </a:extLst>
            </p:cNvPr>
            <p:cNvCxnSpPr>
              <a:cxnSpLocks/>
            </p:cNvCxnSpPr>
            <p:nvPr/>
          </p:nvCxnSpPr>
          <p:spPr>
            <a:xfrm>
              <a:off x="3751022" y="1723136"/>
              <a:ext cx="0" cy="542796"/>
            </a:xfrm>
            <a:prstGeom prst="straightConnector1">
              <a:avLst/>
            </a:prstGeom>
            <a:noFill/>
            <a:ln w="19050" cap="flat" cmpd="sng" algn="ctr">
              <a:solidFill>
                <a:sysClr val="windowText" lastClr="000000"/>
              </a:solidFill>
              <a:prstDash val="solid"/>
              <a:headEnd type="none" w="med" len="med"/>
              <a:tailEnd type="triangle"/>
            </a:ln>
            <a:effectLst/>
          </p:spPr>
        </p:cxnSp>
        <p:cxnSp>
          <p:nvCxnSpPr>
            <p:cNvPr id="239" name="Straight Arrow Connector 238">
              <a:extLst>
                <a:ext uri="{FF2B5EF4-FFF2-40B4-BE49-F238E27FC236}">
                  <a16:creationId xmlns:a16="http://schemas.microsoft.com/office/drawing/2014/main" id="{EB26E4EC-16FD-E04C-B8B1-ADB981DDE6D4}"/>
                </a:ext>
              </a:extLst>
            </p:cNvPr>
            <p:cNvCxnSpPr>
              <a:cxnSpLocks/>
            </p:cNvCxnSpPr>
            <p:nvPr/>
          </p:nvCxnSpPr>
          <p:spPr>
            <a:xfrm>
              <a:off x="5272070" y="1727858"/>
              <a:ext cx="0" cy="531011"/>
            </a:xfrm>
            <a:prstGeom prst="straightConnector1">
              <a:avLst/>
            </a:prstGeom>
            <a:noFill/>
            <a:ln w="19050" cap="flat" cmpd="sng" algn="ctr">
              <a:solidFill>
                <a:sysClr val="windowText" lastClr="000000"/>
              </a:solidFill>
              <a:prstDash val="solid"/>
              <a:headEnd type="none" w="med" len="med"/>
              <a:tailEnd type="triangle"/>
            </a:ln>
            <a:effectLst/>
          </p:spPr>
        </p:cxnSp>
        <p:sp>
          <p:nvSpPr>
            <p:cNvPr id="242" name="Rectangle 241">
              <a:extLst>
                <a:ext uri="{FF2B5EF4-FFF2-40B4-BE49-F238E27FC236}">
                  <a16:creationId xmlns:a16="http://schemas.microsoft.com/office/drawing/2014/main" id="{91A74B6C-2EB8-7E44-91D5-FD3E38D7E755}"/>
                </a:ext>
              </a:extLst>
            </p:cNvPr>
            <p:cNvSpPr/>
            <p:nvPr/>
          </p:nvSpPr>
          <p:spPr>
            <a:xfrm>
              <a:off x="3670287" y="2265932"/>
              <a:ext cx="1773729" cy="495461"/>
            </a:xfrm>
            <a:prstGeom prst="rect">
              <a:avLst/>
            </a:prstGeom>
            <a:solidFill>
              <a:srgbClr val="92D8C4"/>
            </a:solidFill>
            <a:ln w="19050" cap="flat" cmpd="sng" algn="ctr">
              <a:solidFill>
                <a:srgbClr val="44BA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Object Tracker (OT)</a:t>
              </a:r>
            </a:p>
          </p:txBody>
        </p:sp>
      </p:grpSp>
      <p:grpSp>
        <p:nvGrpSpPr>
          <p:cNvPr id="334" name="Group 333">
            <a:extLst>
              <a:ext uri="{FF2B5EF4-FFF2-40B4-BE49-F238E27FC236}">
                <a16:creationId xmlns:a16="http://schemas.microsoft.com/office/drawing/2014/main" id="{C711E2F9-BFBE-5D40-9E89-67A1F01DA375}"/>
              </a:ext>
            </a:extLst>
          </p:cNvPr>
          <p:cNvGrpSpPr/>
          <p:nvPr/>
        </p:nvGrpSpPr>
        <p:grpSpPr>
          <a:xfrm>
            <a:off x="5180816" y="1962927"/>
            <a:ext cx="2489832" cy="3810910"/>
            <a:chOff x="5344989" y="1731636"/>
            <a:chExt cx="2489832" cy="3810910"/>
          </a:xfrm>
        </p:grpSpPr>
        <p:cxnSp>
          <p:nvCxnSpPr>
            <p:cNvPr id="182" name="Straight Connector 181">
              <a:extLst>
                <a:ext uri="{FF2B5EF4-FFF2-40B4-BE49-F238E27FC236}">
                  <a16:creationId xmlns:a16="http://schemas.microsoft.com/office/drawing/2014/main" id="{7C61025E-62A1-964E-A0D8-42C5237C4D14}"/>
                </a:ext>
              </a:extLst>
            </p:cNvPr>
            <p:cNvCxnSpPr>
              <a:cxnSpLocks/>
            </p:cNvCxnSpPr>
            <p:nvPr/>
          </p:nvCxnSpPr>
          <p:spPr>
            <a:xfrm flipH="1" flipV="1">
              <a:off x="6606205" y="4525389"/>
              <a:ext cx="1926" cy="212941"/>
            </a:xfrm>
            <a:prstGeom prst="line">
              <a:avLst/>
            </a:prstGeom>
            <a:noFill/>
            <a:ln w="19050" cap="flat" cmpd="sng" algn="ctr">
              <a:solidFill>
                <a:srgbClr val="008D40"/>
              </a:solidFill>
              <a:prstDash val="solid"/>
              <a:headEnd type="none" w="med" len="med"/>
              <a:tailEnd type="triangle" w="med" len="med"/>
            </a:ln>
            <a:effectLst/>
          </p:spPr>
        </p:cxnSp>
        <p:cxnSp>
          <p:nvCxnSpPr>
            <p:cNvPr id="218" name="Straight Arrow Connector 217">
              <a:extLst>
                <a:ext uri="{FF2B5EF4-FFF2-40B4-BE49-F238E27FC236}">
                  <a16:creationId xmlns:a16="http://schemas.microsoft.com/office/drawing/2014/main" id="{B43AEE42-72B1-2D48-BB3B-3DA3A2D546F5}"/>
                </a:ext>
              </a:extLst>
            </p:cNvPr>
            <p:cNvCxnSpPr>
              <a:cxnSpLocks/>
            </p:cNvCxnSpPr>
            <p:nvPr/>
          </p:nvCxnSpPr>
          <p:spPr>
            <a:xfrm flipV="1">
              <a:off x="6976295" y="5067942"/>
              <a:ext cx="0" cy="474604"/>
            </a:xfrm>
            <a:prstGeom prst="straightConnector1">
              <a:avLst/>
            </a:prstGeom>
            <a:noFill/>
            <a:ln w="19050" cap="flat" cmpd="sng" algn="ctr">
              <a:solidFill>
                <a:srgbClr val="008D40"/>
              </a:solidFill>
              <a:prstDash val="solid"/>
              <a:headEnd type="none" w="med" len="med"/>
              <a:tailEnd type="triangle"/>
            </a:ln>
            <a:effectLst/>
          </p:spPr>
        </p:cxnSp>
        <p:grpSp>
          <p:nvGrpSpPr>
            <p:cNvPr id="333" name="Group 332">
              <a:extLst>
                <a:ext uri="{FF2B5EF4-FFF2-40B4-BE49-F238E27FC236}">
                  <a16:creationId xmlns:a16="http://schemas.microsoft.com/office/drawing/2014/main" id="{AEEC504C-4B9D-EC47-AAEC-5BEA171962C0}"/>
                </a:ext>
              </a:extLst>
            </p:cNvPr>
            <p:cNvGrpSpPr/>
            <p:nvPr/>
          </p:nvGrpSpPr>
          <p:grpSpPr>
            <a:xfrm>
              <a:off x="5344989" y="1731636"/>
              <a:ext cx="2489832" cy="3810910"/>
              <a:chOff x="5344989" y="1731636"/>
              <a:chExt cx="2489832" cy="3810910"/>
            </a:xfrm>
          </p:grpSpPr>
          <p:cxnSp>
            <p:nvCxnSpPr>
              <p:cNvPr id="183" name="Straight Arrow Connector 182">
                <a:extLst>
                  <a:ext uri="{FF2B5EF4-FFF2-40B4-BE49-F238E27FC236}">
                    <a16:creationId xmlns:a16="http://schemas.microsoft.com/office/drawing/2014/main" id="{6E063C9D-67AD-4F40-954E-C00DBA8CD53C}"/>
                  </a:ext>
                </a:extLst>
              </p:cNvPr>
              <p:cNvCxnSpPr>
                <a:cxnSpLocks/>
              </p:cNvCxnSpPr>
              <p:nvPr/>
            </p:nvCxnSpPr>
            <p:spPr>
              <a:xfrm flipV="1">
                <a:off x="7130909" y="1731636"/>
                <a:ext cx="0" cy="826185"/>
              </a:xfrm>
              <a:prstGeom prst="straightConnector1">
                <a:avLst/>
              </a:prstGeom>
              <a:noFill/>
              <a:ln w="19050" cap="flat" cmpd="sng" algn="ctr">
                <a:solidFill>
                  <a:sysClr val="windowText" lastClr="000000"/>
                </a:solidFill>
                <a:prstDash val="solid"/>
                <a:headEnd type="none" w="med" len="med"/>
                <a:tailEnd type="triangle"/>
              </a:ln>
              <a:effectLst/>
            </p:spPr>
          </p:cxnSp>
          <p:cxnSp>
            <p:nvCxnSpPr>
              <p:cNvPr id="184" name="Straight Arrow Connector 183">
                <a:extLst>
                  <a:ext uri="{FF2B5EF4-FFF2-40B4-BE49-F238E27FC236}">
                    <a16:creationId xmlns:a16="http://schemas.microsoft.com/office/drawing/2014/main" id="{541BA191-208B-624A-9DE6-EC08B870026D}"/>
                  </a:ext>
                </a:extLst>
              </p:cNvPr>
              <p:cNvCxnSpPr>
                <a:cxnSpLocks/>
              </p:cNvCxnSpPr>
              <p:nvPr/>
            </p:nvCxnSpPr>
            <p:spPr>
              <a:xfrm flipV="1">
                <a:off x="6594693" y="2572893"/>
                <a:ext cx="0" cy="386402"/>
              </a:xfrm>
              <a:prstGeom prst="straightConnector1">
                <a:avLst/>
              </a:prstGeom>
              <a:noFill/>
              <a:ln w="19050" cap="flat" cmpd="sng" algn="ctr">
                <a:solidFill>
                  <a:srgbClr val="008D40"/>
                </a:solidFill>
                <a:prstDash val="solid"/>
                <a:headEnd type="none" w="med" len="med"/>
                <a:tailEnd type="triangle"/>
              </a:ln>
              <a:effectLst/>
            </p:spPr>
          </p:cxnSp>
          <p:cxnSp>
            <p:nvCxnSpPr>
              <p:cNvPr id="185" name="Straight Arrow Connector 184">
                <a:extLst>
                  <a:ext uri="{FF2B5EF4-FFF2-40B4-BE49-F238E27FC236}">
                    <a16:creationId xmlns:a16="http://schemas.microsoft.com/office/drawing/2014/main" id="{E7E83AC2-6B3E-774A-A622-6F5CF0E95AF4}"/>
                  </a:ext>
                </a:extLst>
              </p:cNvPr>
              <p:cNvCxnSpPr>
                <a:cxnSpLocks/>
              </p:cNvCxnSpPr>
              <p:nvPr/>
            </p:nvCxnSpPr>
            <p:spPr>
              <a:xfrm>
                <a:off x="6303778" y="5041302"/>
                <a:ext cx="0" cy="501244"/>
              </a:xfrm>
              <a:prstGeom prst="straightConnector1">
                <a:avLst/>
              </a:prstGeom>
              <a:noFill/>
              <a:ln w="19050" cap="flat" cmpd="sng" algn="ctr">
                <a:solidFill>
                  <a:srgbClr val="008D40"/>
                </a:solidFill>
                <a:prstDash val="solid"/>
                <a:headEnd type="none" w="med" len="med"/>
                <a:tailEnd type="triangle"/>
              </a:ln>
              <a:effectLst/>
            </p:spPr>
          </p:cxnSp>
          <p:sp>
            <p:nvSpPr>
              <p:cNvPr id="186" name="Rectangle 185">
                <a:extLst>
                  <a:ext uri="{FF2B5EF4-FFF2-40B4-BE49-F238E27FC236}">
                    <a16:creationId xmlns:a16="http://schemas.microsoft.com/office/drawing/2014/main" id="{E6A6A25F-D5E6-0949-8898-C0EAB10953EC}"/>
                  </a:ext>
                </a:extLst>
              </p:cNvPr>
              <p:cNvSpPr/>
              <p:nvPr/>
            </p:nvSpPr>
            <p:spPr>
              <a:xfrm>
                <a:off x="6018064" y="4749473"/>
                <a:ext cx="1172174" cy="287309"/>
              </a:xfrm>
              <a:prstGeom prst="rect">
                <a:avLst/>
              </a:prstGeom>
              <a:solidFill>
                <a:srgbClr val="F6ECB9"/>
              </a:solidFill>
              <a:ln w="19050" cap="flat" cmpd="sng" algn="ctr">
                <a:solidFill>
                  <a:srgbClr val="EEDD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Fetch Unit</a:t>
                </a:r>
              </a:p>
            </p:txBody>
          </p:sp>
          <p:cxnSp>
            <p:nvCxnSpPr>
              <p:cNvPr id="189" name="Elbow Connector 188">
                <a:extLst>
                  <a:ext uri="{FF2B5EF4-FFF2-40B4-BE49-F238E27FC236}">
                    <a16:creationId xmlns:a16="http://schemas.microsoft.com/office/drawing/2014/main" id="{60DA7A45-A8E4-9241-BD0A-5EC02432533C}"/>
                  </a:ext>
                </a:extLst>
              </p:cNvPr>
              <p:cNvCxnSpPr>
                <a:cxnSpLocks/>
                <a:endCxn id="186" idx="1"/>
              </p:cNvCxnSpPr>
              <p:nvPr/>
            </p:nvCxnSpPr>
            <p:spPr>
              <a:xfrm rot="16200000" flipH="1">
                <a:off x="4630288" y="3505352"/>
                <a:ext cx="2112056" cy="663496"/>
              </a:xfrm>
              <a:prstGeom prst="bentConnector2">
                <a:avLst/>
              </a:prstGeom>
              <a:noFill/>
              <a:ln w="19050" cap="flat" cmpd="sng" algn="ctr">
                <a:solidFill>
                  <a:srgbClr val="008D40"/>
                </a:solidFill>
                <a:prstDash val="solid"/>
                <a:headEnd type="none" w="med" len="med"/>
                <a:tailEnd type="triangle"/>
              </a:ln>
              <a:effectLst/>
            </p:spPr>
          </p:cxnSp>
          <p:cxnSp>
            <p:nvCxnSpPr>
              <p:cNvPr id="190" name="Elbow Connector 189">
                <a:extLst>
                  <a:ext uri="{FF2B5EF4-FFF2-40B4-BE49-F238E27FC236}">
                    <a16:creationId xmlns:a16="http://schemas.microsoft.com/office/drawing/2014/main" id="{B2EE6AD5-FD42-DC4F-8626-78B26FFF0EEB}"/>
                  </a:ext>
                </a:extLst>
              </p:cNvPr>
              <p:cNvCxnSpPr>
                <a:cxnSpLocks/>
                <a:stCxn id="242" idx="3"/>
                <a:endCxn id="215" idx="1"/>
              </p:cNvCxnSpPr>
              <p:nvPr/>
            </p:nvCxnSpPr>
            <p:spPr>
              <a:xfrm flipV="1">
                <a:off x="5344989" y="2435391"/>
                <a:ext cx="1156532" cy="413735"/>
              </a:xfrm>
              <a:prstGeom prst="bentConnector3">
                <a:avLst>
                  <a:gd name="adj1" fmla="val 50000"/>
                </a:avLst>
              </a:prstGeom>
              <a:noFill/>
              <a:ln w="19050" cap="flat" cmpd="sng" algn="ctr">
                <a:solidFill>
                  <a:srgbClr val="008D40"/>
                </a:solidFill>
                <a:prstDash val="sysDot"/>
                <a:headEnd type="none" w="med" len="med"/>
                <a:tailEnd type="stealth"/>
              </a:ln>
              <a:effectLst/>
            </p:spPr>
          </p:cxnSp>
          <p:grpSp>
            <p:nvGrpSpPr>
              <p:cNvPr id="191" name="Group 190">
                <a:extLst>
                  <a:ext uri="{FF2B5EF4-FFF2-40B4-BE49-F238E27FC236}">
                    <a16:creationId xmlns:a16="http://schemas.microsoft.com/office/drawing/2014/main" id="{487582A8-D394-894A-B712-4AEFE2FAF9DE}"/>
                  </a:ext>
                </a:extLst>
              </p:cNvPr>
              <p:cNvGrpSpPr/>
              <p:nvPr/>
            </p:nvGrpSpPr>
            <p:grpSpPr>
              <a:xfrm>
                <a:off x="6976298" y="2590259"/>
                <a:ext cx="811782" cy="2745430"/>
                <a:chOff x="5970393" y="3168416"/>
                <a:chExt cx="510429" cy="2177056"/>
              </a:xfrm>
            </p:grpSpPr>
            <p:cxnSp>
              <p:nvCxnSpPr>
                <p:cNvPr id="192" name="Straight Connector 191">
                  <a:extLst>
                    <a:ext uri="{FF2B5EF4-FFF2-40B4-BE49-F238E27FC236}">
                      <a16:creationId xmlns:a16="http://schemas.microsoft.com/office/drawing/2014/main" id="{4185676D-9CC5-D945-A11C-5614805EC261}"/>
                    </a:ext>
                  </a:extLst>
                </p:cNvPr>
                <p:cNvCxnSpPr>
                  <a:cxnSpLocks/>
                </p:cNvCxnSpPr>
                <p:nvPr/>
              </p:nvCxnSpPr>
              <p:spPr>
                <a:xfrm flipV="1">
                  <a:off x="5970393" y="5344275"/>
                  <a:ext cx="510429" cy="1195"/>
                </a:xfrm>
                <a:prstGeom prst="line">
                  <a:avLst/>
                </a:prstGeom>
                <a:noFill/>
                <a:ln w="19050" cap="flat" cmpd="sng" algn="ctr">
                  <a:solidFill>
                    <a:srgbClr val="99CC91"/>
                  </a:solidFill>
                  <a:prstDash val="solid"/>
                  <a:headEnd type="none" w="med" len="med"/>
                  <a:tailEnd type="none" w="med" len="med"/>
                </a:ln>
                <a:effectLst/>
              </p:spPr>
            </p:cxnSp>
            <p:cxnSp>
              <p:nvCxnSpPr>
                <p:cNvPr id="193" name="Straight Connector 192">
                  <a:extLst>
                    <a:ext uri="{FF2B5EF4-FFF2-40B4-BE49-F238E27FC236}">
                      <a16:creationId xmlns:a16="http://schemas.microsoft.com/office/drawing/2014/main" id="{56D72146-728E-7945-80EC-101047D8170D}"/>
                    </a:ext>
                  </a:extLst>
                </p:cNvPr>
                <p:cNvCxnSpPr>
                  <a:cxnSpLocks/>
                </p:cNvCxnSpPr>
                <p:nvPr/>
              </p:nvCxnSpPr>
              <p:spPr>
                <a:xfrm flipV="1">
                  <a:off x="6475511" y="3310959"/>
                  <a:ext cx="0" cy="2034513"/>
                </a:xfrm>
                <a:prstGeom prst="line">
                  <a:avLst/>
                </a:prstGeom>
                <a:noFill/>
                <a:ln w="19050" cap="flat" cmpd="sng" algn="ctr">
                  <a:solidFill>
                    <a:srgbClr val="99CC91"/>
                  </a:solidFill>
                  <a:prstDash val="solid"/>
                  <a:headEnd type="none" w="med" len="med"/>
                  <a:tailEnd type="none" w="med" len="med"/>
                </a:ln>
                <a:effectLst/>
              </p:spPr>
            </p:cxnSp>
            <p:cxnSp>
              <p:nvCxnSpPr>
                <p:cNvPr id="194" name="Straight Connector 193">
                  <a:extLst>
                    <a:ext uri="{FF2B5EF4-FFF2-40B4-BE49-F238E27FC236}">
                      <a16:creationId xmlns:a16="http://schemas.microsoft.com/office/drawing/2014/main" id="{1E537FAC-0C67-9B48-8310-EE36A355DFB0}"/>
                    </a:ext>
                  </a:extLst>
                </p:cNvPr>
                <p:cNvCxnSpPr>
                  <a:cxnSpLocks/>
                </p:cNvCxnSpPr>
                <p:nvPr/>
              </p:nvCxnSpPr>
              <p:spPr>
                <a:xfrm flipH="1">
                  <a:off x="6220341" y="3319724"/>
                  <a:ext cx="253748" cy="5476"/>
                </a:xfrm>
                <a:prstGeom prst="line">
                  <a:avLst/>
                </a:prstGeom>
                <a:noFill/>
                <a:ln w="19050" cap="flat" cmpd="sng" algn="ctr">
                  <a:solidFill>
                    <a:srgbClr val="99CC91"/>
                  </a:solidFill>
                  <a:prstDash val="solid"/>
                  <a:headEnd type="none" w="med" len="med"/>
                  <a:tailEnd type="none" w="med" len="med"/>
                </a:ln>
                <a:effectLst/>
              </p:spPr>
            </p:cxnSp>
            <p:cxnSp>
              <p:nvCxnSpPr>
                <p:cNvPr id="195" name="Straight Arrow Connector 194">
                  <a:extLst>
                    <a:ext uri="{FF2B5EF4-FFF2-40B4-BE49-F238E27FC236}">
                      <a16:creationId xmlns:a16="http://schemas.microsoft.com/office/drawing/2014/main" id="{A0BC0AA1-3595-4E47-B9AB-A0FC98D5E4AC}"/>
                    </a:ext>
                  </a:extLst>
                </p:cNvPr>
                <p:cNvCxnSpPr>
                  <a:cxnSpLocks/>
                </p:cNvCxnSpPr>
                <p:nvPr/>
              </p:nvCxnSpPr>
              <p:spPr>
                <a:xfrm flipV="1">
                  <a:off x="6227882" y="3168416"/>
                  <a:ext cx="0" cy="164621"/>
                </a:xfrm>
                <a:prstGeom prst="straightConnector1">
                  <a:avLst/>
                </a:prstGeom>
                <a:noFill/>
                <a:ln w="19050" cap="flat" cmpd="sng" algn="ctr">
                  <a:solidFill>
                    <a:srgbClr val="99CC91"/>
                  </a:solidFill>
                  <a:prstDash val="solid"/>
                  <a:headEnd type="none" w="med" len="med"/>
                  <a:tailEnd type="triangle"/>
                </a:ln>
                <a:effectLst/>
              </p:spPr>
            </p:cxnSp>
          </p:grpSp>
          <p:sp>
            <p:nvSpPr>
              <p:cNvPr id="215" name="Trapezoid 214">
                <a:extLst>
                  <a:ext uri="{FF2B5EF4-FFF2-40B4-BE49-F238E27FC236}">
                    <a16:creationId xmlns:a16="http://schemas.microsoft.com/office/drawing/2014/main" id="{47AF3379-7F5E-CF47-AB57-A3CC39990A65}"/>
                  </a:ext>
                </a:extLst>
              </p:cNvPr>
              <p:cNvSpPr/>
              <p:nvPr/>
            </p:nvSpPr>
            <p:spPr>
              <a:xfrm>
                <a:off x="6426997" y="2291735"/>
                <a:ext cx="1407824" cy="287312"/>
              </a:xfrm>
              <a:prstGeom prst="trapezoid">
                <a:avLst>
                  <a:gd name="adj" fmla="val 51877"/>
                </a:avLst>
              </a:prstGeom>
              <a:solidFill>
                <a:sysClr val="window" lastClr="FFFFFF">
                  <a:lumMod val="85000"/>
                </a:sysClr>
              </a:solidFill>
              <a:ln w="190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274" name="Group 273">
                <a:extLst>
                  <a:ext uri="{FF2B5EF4-FFF2-40B4-BE49-F238E27FC236}">
                    <a16:creationId xmlns:a16="http://schemas.microsoft.com/office/drawing/2014/main" id="{C7E4F3BD-1083-7B41-909B-15894A1BF77A}"/>
                  </a:ext>
                </a:extLst>
              </p:cNvPr>
              <p:cNvGrpSpPr/>
              <p:nvPr/>
            </p:nvGrpSpPr>
            <p:grpSpPr>
              <a:xfrm>
                <a:off x="5553035" y="2962255"/>
                <a:ext cx="2090576" cy="1555952"/>
                <a:chOff x="3039372" y="4423022"/>
                <a:chExt cx="1409982" cy="1002223"/>
              </a:xfrm>
            </p:grpSpPr>
            <p:sp>
              <p:nvSpPr>
                <p:cNvPr id="294" name="Rectangle 293">
                  <a:extLst>
                    <a:ext uri="{FF2B5EF4-FFF2-40B4-BE49-F238E27FC236}">
                      <a16:creationId xmlns:a16="http://schemas.microsoft.com/office/drawing/2014/main" id="{6AFB1223-BD25-A64F-B33D-C459B19E4A7A}"/>
                    </a:ext>
                  </a:extLst>
                </p:cNvPr>
                <p:cNvSpPr/>
                <p:nvPr/>
              </p:nvSpPr>
              <p:spPr>
                <a:xfrm>
                  <a:off x="3039372" y="4423022"/>
                  <a:ext cx="1409982" cy="1002223"/>
                </a:xfrm>
                <a:prstGeom prst="rect">
                  <a:avLst/>
                </a:prstGeom>
                <a:solidFill>
                  <a:srgbClr val="BDD7EE"/>
                </a:solidFill>
                <a:ln w="19050" cap="flat" cmpd="sng" algn="ctr">
                  <a:solidFill>
                    <a:srgbClr val="8DBAE3"/>
                  </a:solidFill>
                  <a:prstDash val="solid"/>
                </a:ln>
                <a:effectLst/>
              </p:spPr>
              <p:txBody>
                <a:bodyPr lIns="0" tIns="0" r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Vertical  → Horizontal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Transpose</a:t>
                  </a:r>
                </a:p>
              </p:txBody>
            </p:sp>
            <p:sp>
              <p:nvSpPr>
                <p:cNvPr id="308" name="Rounded Rectangle 307">
                  <a:extLst>
                    <a:ext uri="{FF2B5EF4-FFF2-40B4-BE49-F238E27FC236}">
                      <a16:creationId xmlns:a16="http://schemas.microsoft.com/office/drawing/2014/main" id="{05CC4E93-F8F9-D345-AD7D-D9B974FC982B}"/>
                    </a:ext>
                  </a:extLst>
                </p:cNvPr>
                <p:cNvSpPr/>
                <p:nvPr/>
              </p:nvSpPr>
              <p:spPr>
                <a:xfrm>
                  <a:off x="3084132" y="4739815"/>
                  <a:ext cx="1311239" cy="640677"/>
                </a:xfrm>
                <a:prstGeom prst="roundRect">
                  <a:avLst/>
                </a:prstGeom>
                <a:solidFill>
                  <a:sysClr val="window" lastClr="FFFFFF">
                    <a:lumMod val="95000"/>
                  </a:sysClr>
                </a:solidFill>
                <a:ln w="19050" cap="flat" cmpd="sng" algn="ctr">
                  <a:solidFill>
                    <a:srgbClr val="1F497D"/>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296" name="Rectangle 295">
                  <a:extLst>
                    <a:ext uri="{FF2B5EF4-FFF2-40B4-BE49-F238E27FC236}">
                      <a16:creationId xmlns:a16="http://schemas.microsoft.com/office/drawing/2014/main" id="{6DD092EB-B149-E04A-B9C4-254B4E029F89}"/>
                    </a:ext>
                  </a:extLst>
                </p:cNvPr>
                <p:cNvSpPr/>
                <p:nvPr/>
              </p:nvSpPr>
              <p:spPr>
                <a:xfrm>
                  <a:off x="3138881" y="4931327"/>
                  <a:ext cx="1296391" cy="21807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Transpose Buffer</a:t>
                  </a:r>
                </a:p>
              </p:txBody>
            </p:sp>
          </p:grpSp>
        </p:grpSp>
      </p:grpSp>
      <p:grpSp>
        <p:nvGrpSpPr>
          <p:cNvPr id="332" name="Group 331">
            <a:extLst>
              <a:ext uri="{FF2B5EF4-FFF2-40B4-BE49-F238E27FC236}">
                <a16:creationId xmlns:a16="http://schemas.microsoft.com/office/drawing/2014/main" id="{ACA71DC3-4FCF-564A-B1BE-BF67A9B599FD}"/>
              </a:ext>
            </a:extLst>
          </p:cNvPr>
          <p:cNvGrpSpPr/>
          <p:nvPr/>
        </p:nvGrpSpPr>
        <p:grpSpPr>
          <a:xfrm>
            <a:off x="915831" y="2744953"/>
            <a:ext cx="2763093" cy="3051559"/>
            <a:chOff x="1104307" y="2533780"/>
            <a:chExt cx="2763093" cy="3051559"/>
          </a:xfrm>
        </p:grpSpPr>
        <p:cxnSp>
          <p:nvCxnSpPr>
            <p:cNvPr id="176" name="Straight Arrow Connector 175">
              <a:extLst>
                <a:ext uri="{FF2B5EF4-FFF2-40B4-BE49-F238E27FC236}">
                  <a16:creationId xmlns:a16="http://schemas.microsoft.com/office/drawing/2014/main" id="{491E00EC-42D3-BE4C-8F50-F4C341AB8BD8}"/>
                </a:ext>
              </a:extLst>
            </p:cNvPr>
            <p:cNvCxnSpPr>
              <a:cxnSpLocks/>
              <a:endCxn id="168" idx="0"/>
            </p:cNvCxnSpPr>
            <p:nvPr/>
          </p:nvCxnSpPr>
          <p:spPr>
            <a:xfrm flipH="1">
              <a:off x="2033829" y="4255450"/>
              <a:ext cx="0" cy="215378"/>
            </a:xfrm>
            <a:prstGeom prst="straightConnector1">
              <a:avLst/>
            </a:prstGeom>
            <a:noFill/>
            <a:ln w="19050" cap="flat" cmpd="sng" algn="ctr">
              <a:solidFill>
                <a:srgbClr val="0070C0"/>
              </a:solidFill>
              <a:prstDash val="solid"/>
              <a:headEnd type="none" w="med" len="med"/>
              <a:tailEnd type="triangle"/>
            </a:ln>
            <a:effectLst/>
          </p:spPr>
        </p:cxnSp>
        <p:cxnSp>
          <p:nvCxnSpPr>
            <p:cNvPr id="178" name="Straight Arrow Connector 177">
              <a:extLst>
                <a:ext uri="{FF2B5EF4-FFF2-40B4-BE49-F238E27FC236}">
                  <a16:creationId xmlns:a16="http://schemas.microsoft.com/office/drawing/2014/main" id="{CEF36C0E-078D-A14D-9BA2-57AA7D5892F7}"/>
                </a:ext>
              </a:extLst>
            </p:cNvPr>
            <p:cNvCxnSpPr>
              <a:cxnSpLocks/>
              <a:stCxn id="168" idx="2"/>
            </p:cNvCxnSpPr>
            <p:nvPr/>
          </p:nvCxnSpPr>
          <p:spPr>
            <a:xfrm>
              <a:off x="2033829" y="4758139"/>
              <a:ext cx="0" cy="212941"/>
            </a:xfrm>
            <a:prstGeom prst="straightConnector1">
              <a:avLst/>
            </a:prstGeom>
            <a:noFill/>
            <a:ln w="19050" cap="flat" cmpd="sng" algn="ctr">
              <a:solidFill>
                <a:srgbClr val="0070C0"/>
              </a:solidFill>
              <a:prstDash val="solid"/>
              <a:headEnd type="none" w="med" len="med"/>
              <a:tailEnd type="triangle"/>
            </a:ln>
            <a:effectLst/>
          </p:spPr>
        </p:cxnSp>
        <p:grpSp>
          <p:nvGrpSpPr>
            <p:cNvPr id="331" name="Group 330">
              <a:extLst>
                <a:ext uri="{FF2B5EF4-FFF2-40B4-BE49-F238E27FC236}">
                  <a16:creationId xmlns:a16="http://schemas.microsoft.com/office/drawing/2014/main" id="{BBD9EC28-529F-7B4C-8154-3B776E4EEE40}"/>
                </a:ext>
              </a:extLst>
            </p:cNvPr>
            <p:cNvGrpSpPr/>
            <p:nvPr/>
          </p:nvGrpSpPr>
          <p:grpSpPr>
            <a:xfrm>
              <a:off x="1104307" y="2533780"/>
              <a:ext cx="2763093" cy="3051559"/>
              <a:chOff x="1104307" y="2533780"/>
              <a:chExt cx="2763093" cy="3051559"/>
            </a:xfrm>
          </p:grpSpPr>
          <p:grpSp>
            <p:nvGrpSpPr>
              <p:cNvPr id="208" name="Group 207">
                <a:extLst>
                  <a:ext uri="{FF2B5EF4-FFF2-40B4-BE49-F238E27FC236}">
                    <a16:creationId xmlns:a16="http://schemas.microsoft.com/office/drawing/2014/main" id="{3E022227-AF07-B548-808B-730EC26E133B}"/>
                  </a:ext>
                </a:extLst>
              </p:cNvPr>
              <p:cNvGrpSpPr/>
              <p:nvPr/>
            </p:nvGrpSpPr>
            <p:grpSpPr>
              <a:xfrm>
                <a:off x="1771277" y="5005257"/>
                <a:ext cx="949502" cy="580082"/>
                <a:chOff x="2210546" y="5343819"/>
                <a:chExt cx="949502" cy="655844"/>
              </a:xfrm>
            </p:grpSpPr>
            <p:cxnSp>
              <p:nvCxnSpPr>
                <p:cNvPr id="209" name="Straight Arrow Connector 208">
                  <a:extLst>
                    <a:ext uri="{FF2B5EF4-FFF2-40B4-BE49-F238E27FC236}">
                      <a16:creationId xmlns:a16="http://schemas.microsoft.com/office/drawing/2014/main" id="{E0C75D2A-2F70-4147-91BF-02449C4BCFFF}"/>
                    </a:ext>
                  </a:extLst>
                </p:cNvPr>
                <p:cNvCxnSpPr>
                  <a:cxnSpLocks/>
                  <a:stCxn id="211" idx="0"/>
                </p:cNvCxnSpPr>
                <p:nvPr/>
              </p:nvCxnSpPr>
              <p:spPr>
                <a:xfrm flipH="1">
                  <a:off x="2685296" y="5528883"/>
                  <a:ext cx="1" cy="470780"/>
                </a:xfrm>
                <a:prstGeom prst="straightConnector1">
                  <a:avLst/>
                </a:prstGeom>
                <a:noFill/>
                <a:ln w="19050" cap="flat" cmpd="sng" algn="ctr">
                  <a:solidFill>
                    <a:sysClr val="windowText" lastClr="000000"/>
                  </a:solidFill>
                  <a:prstDash val="solid"/>
                  <a:headEnd type="none" w="med" len="med"/>
                  <a:tailEnd type="triangle"/>
                </a:ln>
                <a:effectLst/>
              </p:spPr>
            </p:cxnSp>
            <p:sp>
              <p:nvSpPr>
                <p:cNvPr id="211" name="Trapezoid 210">
                  <a:extLst>
                    <a:ext uri="{FF2B5EF4-FFF2-40B4-BE49-F238E27FC236}">
                      <a16:creationId xmlns:a16="http://schemas.microsoft.com/office/drawing/2014/main" id="{F70D6C7D-0CBF-0D47-84E6-77F863C9EBDF}"/>
                    </a:ext>
                  </a:extLst>
                </p:cNvPr>
                <p:cNvSpPr/>
                <p:nvPr/>
              </p:nvSpPr>
              <p:spPr>
                <a:xfrm rot="10800000">
                  <a:off x="2210546" y="5343819"/>
                  <a:ext cx="949502" cy="185064"/>
                </a:xfrm>
                <a:prstGeom prst="trapezoid">
                  <a:avLst>
                    <a:gd name="adj" fmla="val 51877"/>
                  </a:avLst>
                </a:prstGeom>
                <a:solidFill>
                  <a:sysClr val="window" lastClr="FFFFFF">
                    <a:lumMod val="85000"/>
                  </a:sysClr>
                </a:solidFill>
                <a:ln w="190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p:cxnSp>
            <p:nvCxnSpPr>
              <p:cNvPr id="161" name="Elbow Connector 160">
                <a:extLst>
                  <a:ext uri="{FF2B5EF4-FFF2-40B4-BE49-F238E27FC236}">
                    <a16:creationId xmlns:a16="http://schemas.microsoft.com/office/drawing/2014/main" id="{18CC49D5-6D6B-8B41-BA8F-F61F76C1CB9E}"/>
                  </a:ext>
                </a:extLst>
              </p:cNvPr>
              <p:cNvCxnSpPr>
                <a:cxnSpLocks/>
                <a:stCxn id="242" idx="1"/>
                <a:endCxn id="321" idx="0"/>
              </p:cNvCxnSpPr>
              <p:nvPr/>
            </p:nvCxnSpPr>
            <p:spPr>
              <a:xfrm rot="10800000">
                <a:off x="2149596" y="2718972"/>
                <a:ext cx="1436389" cy="25982"/>
              </a:xfrm>
              <a:prstGeom prst="bentConnector4">
                <a:avLst>
                  <a:gd name="adj1" fmla="val 13614"/>
                  <a:gd name="adj2" fmla="val 979840"/>
                </a:avLst>
              </a:prstGeom>
              <a:noFill/>
              <a:ln w="19050" cap="flat" cmpd="sng" algn="ctr">
                <a:solidFill>
                  <a:srgbClr val="0070C0"/>
                </a:solidFill>
                <a:prstDash val="solid"/>
                <a:headEnd type="none" w="med" len="med"/>
                <a:tailEnd type="triangle"/>
              </a:ln>
              <a:effectLst/>
            </p:spPr>
          </p:cxnSp>
          <p:grpSp>
            <p:nvGrpSpPr>
              <p:cNvPr id="167" name="Group 166">
                <a:extLst>
                  <a:ext uri="{FF2B5EF4-FFF2-40B4-BE49-F238E27FC236}">
                    <a16:creationId xmlns:a16="http://schemas.microsoft.com/office/drawing/2014/main" id="{9B95F7CD-293B-214B-8DC6-9A7DDB1161E2}"/>
                  </a:ext>
                </a:extLst>
              </p:cNvPr>
              <p:cNvGrpSpPr/>
              <p:nvPr/>
            </p:nvGrpSpPr>
            <p:grpSpPr>
              <a:xfrm>
                <a:off x="1163747" y="4470828"/>
                <a:ext cx="1458894" cy="467163"/>
                <a:chOff x="1959457" y="4951651"/>
                <a:chExt cx="983946" cy="300910"/>
              </a:xfrm>
            </p:grpSpPr>
            <p:sp>
              <p:nvSpPr>
                <p:cNvPr id="168" name="Rectangle 167">
                  <a:extLst>
                    <a:ext uri="{FF2B5EF4-FFF2-40B4-BE49-F238E27FC236}">
                      <a16:creationId xmlns:a16="http://schemas.microsoft.com/office/drawing/2014/main" id="{9B29DFC9-2DD4-AF48-BF6D-BF95EBCB0ABE}"/>
                    </a:ext>
                  </a:extLst>
                </p:cNvPr>
                <p:cNvSpPr/>
                <p:nvPr/>
              </p:nvSpPr>
              <p:spPr>
                <a:xfrm>
                  <a:off x="2149158" y="4951651"/>
                  <a:ext cx="794245" cy="185063"/>
                </a:xfrm>
                <a:prstGeom prst="rect">
                  <a:avLst/>
                </a:prstGeom>
                <a:solidFill>
                  <a:srgbClr val="F6ECB9"/>
                </a:solidFill>
                <a:ln w="19050" cap="flat" cmpd="sng" algn="ctr">
                  <a:solidFill>
                    <a:srgbClr val="EEDD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Store Unit</a:t>
                  </a:r>
                </a:p>
              </p:txBody>
            </p:sp>
            <p:sp>
              <p:nvSpPr>
                <p:cNvPr id="171" name="Rectangle 170">
                  <a:extLst>
                    <a:ext uri="{FF2B5EF4-FFF2-40B4-BE49-F238E27FC236}">
                      <a16:creationId xmlns:a16="http://schemas.microsoft.com/office/drawing/2014/main" id="{EA72148E-2C06-8447-AFD5-AED1647EF606}"/>
                    </a:ext>
                  </a:extLst>
                </p:cNvPr>
                <p:cNvSpPr/>
                <p:nvPr/>
              </p:nvSpPr>
              <p:spPr>
                <a:xfrm>
                  <a:off x="1959457" y="5034491"/>
                  <a:ext cx="124591" cy="21807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1"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cxnSp>
            <p:nvCxnSpPr>
              <p:cNvPr id="187" name="Elbow Connector 186">
                <a:extLst>
                  <a:ext uri="{FF2B5EF4-FFF2-40B4-BE49-F238E27FC236}">
                    <a16:creationId xmlns:a16="http://schemas.microsoft.com/office/drawing/2014/main" id="{1591B232-B7EB-8E43-9E9F-1338A6A161DE}"/>
                  </a:ext>
                </a:extLst>
              </p:cNvPr>
              <p:cNvCxnSpPr>
                <a:cxnSpLocks/>
              </p:cNvCxnSpPr>
              <p:nvPr/>
            </p:nvCxnSpPr>
            <p:spPr>
              <a:xfrm rot="5400000">
                <a:off x="1925202" y="3286900"/>
                <a:ext cx="2410359" cy="904120"/>
              </a:xfrm>
              <a:prstGeom prst="bentConnector3">
                <a:avLst>
                  <a:gd name="adj1" fmla="val 80733"/>
                </a:avLst>
              </a:prstGeom>
              <a:noFill/>
              <a:ln w="19050" cap="flat" cmpd="sng" algn="ctr">
                <a:solidFill>
                  <a:srgbClr val="1F497D">
                    <a:lumMod val="20000"/>
                    <a:lumOff val="80000"/>
                  </a:srgbClr>
                </a:solidFill>
                <a:prstDash val="solid"/>
                <a:headEnd type="none" w="med" len="med"/>
                <a:tailEnd type="triangle"/>
              </a:ln>
              <a:effectLst/>
            </p:spPr>
          </p:cxnSp>
          <p:cxnSp>
            <p:nvCxnSpPr>
              <p:cNvPr id="188" name="Elbow Connector 187">
                <a:extLst>
                  <a:ext uri="{FF2B5EF4-FFF2-40B4-BE49-F238E27FC236}">
                    <a16:creationId xmlns:a16="http://schemas.microsoft.com/office/drawing/2014/main" id="{BA47A68B-4596-C14A-BDA0-9FEB6488FCAC}"/>
                  </a:ext>
                </a:extLst>
              </p:cNvPr>
              <p:cNvCxnSpPr>
                <a:cxnSpLocks/>
                <a:endCxn id="211" idx="1"/>
              </p:cNvCxnSpPr>
              <p:nvPr/>
            </p:nvCxnSpPr>
            <p:spPr>
              <a:xfrm rot="5400000">
                <a:off x="2070379" y="3290079"/>
                <a:ext cx="2404963" cy="1189078"/>
              </a:xfrm>
              <a:prstGeom prst="bentConnector2">
                <a:avLst/>
              </a:prstGeom>
              <a:noFill/>
              <a:ln w="19050" cap="flat" cmpd="sng" algn="ctr">
                <a:solidFill>
                  <a:srgbClr val="0070C0"/>
                </a:solidFill>
                <a:prstDash val="sysDot"/>
                <a:headEnd type="none" w="lg" len="sm"/>
                <a:tailEnd type="stealth"/>
              </a:ln>
              <a:effectLst/>
            </p:spPr>
          </p:cxnSp>
          <p:grpSp>
            <p:nvGrpSpPr>
              <p:cNvPr id="320" name="Group 319">
                <a:extLst>
                  <a:ext uri="{FF2B5EF4-FFF2-40B4-BE49-F238E27FC236}">
                    <a16:creationId xmlns:a16="http://schemas.microsoft.com/office/drawing/2014/main" id="{F57C2130-422E-D94F-A7D6-A05EB9CB1DDE}"/>
                  </a:ext>
                </a:extLst>
              </p:cNvPr>
              <p:cNvGrpSpPr/>
              <p:nvPr/>
            </p:nvGrpSpPr>
            <p:grpSpPr>
              <a:xfrm>
                <a:off x="1104307" y="2718972"/>
                <a:ext cx="2090576" cy="1555952"/>
                <a:chOff x="3039372" y="4423022"/>
                <a:chExt cx="1409982" cy="1002223"/>
              </a:xfrm>
            </p:grpSpPr>
            <p:sp>
              <p:nvSpPr>
                <p:cNvPr id="321" name="Rectangle 320">
                  <a:extLst>
                    <a:ext uri="{FF2B5EF4-FFF2-40B4-BE49-F238E27FC236}">
                      <a16:creationId xmlns:a16="http://schemas.microsoft.com/office/drawing/2014/main" id="{C8584B81-8474-784E-B986-EAF9737A885A}"/>
                    </a:ext>
                  </a:extLst>
                </p:cNvPr>
                <p:cNvSpPr/>
                <p:nvPr/>
              </p:nvSpPr>
              <p:spPr>
                <a:xfrm>
                  <a:off x="3039372" y="4423022"/>
                  <a:ext cx="1409982" cy="1002223"/>
                </a:xfrm>
                <a:prstGeom prst="rect">
                  <a:avLst/>
                </a:prstGeom>
                <a:solidFill>
                  <a:srgbClr val="BDD7EE"/>
                </a:solidFill>
                <a:ln w="19050" cap="flat" cmpd="sng" algn="ctr">
                  <a:solidFill>
                    <a:srgbClr val="8DBAE3"/>
                  </a:solidFill>
                  <a:prstDash val="solid"/>
                </a:ln>
                <a:effectLst/>
              </p:spPr>
              <p:txBody>
                <a:bodyPr lIns="0" tIns="0" r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Horizontal  → Vertical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Transpose</a:t>
                  </a:r>
                </a:p>
              </p:txBody>
            </p:sp>
            <p:sp>
              <p:nvSpPr>
                <p:cNvPr id="322" name="Rounded Rectangle 321">
                  <a:extLst>
                    <a:ext uri="{FF2B5EF4-FFF2-40B4-BE49-F238E27FC236}">
                      <a16:creationId xmlns:a16="http://schemas.microsoft.com/office/drawing/2014/main" id="{BF76B77C-993F-0C40-AA72-861A7999FF01}"/>
                    </a:ext>
                  </a:extLst>
                </p:cNvPr>
                <p:cNvSpPr/>
                <p:nvPr/>
              </p:nvSpPr>
              <p:spPr>
                <a:xfrm>
                  <a:off x="3084132" y="4739815"/>
                  <a:ext cx="1311239" cy="640677"/>
                </a:xfrm>
                <a:prstGeom prst="roundRect">
                  <a:avLst/>
                </a:prstGeom>
                <a:solidFill>
                  <a:sysClr val="window" lastClr="FFFFFF">
                    <a:lumMod val="95000"/>
                  </a:sysClr>
                </a:solidFill>
                <a:ln w="19050" cap="flat" cmpd="sng" algn="ctr">
                  <a:solidFill>
                    <a:srgbClr val="1F497D"/>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3" name="Rectangle 322">
                  <a:extLst>
                    <a:ext uri="{FF2B5EF4-FFF2-40B4-BE49-F238E27FC236}">
                      <a16:creationId xmlns:a16="http://schemas.microsoft.com/office/drawing/2014/main" id="{9F027E1E-158D-C042-9E42-1D53A20A6314}"/>
                    </a:ext>
                  </a:extLst>
                </p:cNvPr>
                <p:cNvSpPr/>
                <p:nvPr/>
              </p:nvSpPr>
              <p:spPr>
                <a:xfrm>
                  <a:off x="3138881" y="4931327"/>
                  <a:ext cx="1296391" cy="21807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Transpose Buffer</a:t>
                  </a:r>
                </a:p>
              </p:txBody>
            </p:sp>
          </p:grpSp>
        </p:grpSp>
      </p:grpSp>
      <p:sp>
        <p:nvSpPr>
          <p:cNvPr id="3" name="TextBox 2">
            <a:extLst>
              <a:ext uri="{FF2B5EF4-FFF2-40B4-BE49-F238E27FC236}">
                <a16:creationId xmlns:a16="http://schemas.microsoft.com/office/drawing/2014/main" id="{D6DA12C9-3756-744F-8352-006A89725204}"/>
              </a:ext>
            </a:extLst>
          </p:cNvPr>
          <p:cNvSpPr txBox="1"/>
          <p:nvPr/>
        </p:nvSpPr>
        <p:spPr>
          <a:xfrm>
            <a:off x="0" y="816879"/>
            <a:ext cx="9230860" cy="461665"/>
          </a:xfrm>
          <a:prstGeom prst="rect">
            <a:avLst/>
          </a:prstGeom>
          <a:noFill/>
        </p:spPr>
        <p:txBody>
          <a:bodyPr wrap="none" rtlCol="0">
            <a:spAutoFit/>
          </a:bodyPr>
          <a:lstStyle/>
          <a:p>
            <a:r>
              <a:rPr lang="en-US" sz="2400" dirty="0">
                <a:latin typeface="Cambria" panose="02040503050406030204" pitchFamily="18" charset="0"/>
              </a:rPr>
              <a:t>Transforms the data layout from </a:t>
            </a:r>
            <a:r>
              <a:rPr lang="en-US" sz="2400" dirty="0">
                <a:solidFill>
                  <a:srgbClr val="C00000"/>
                </a:solidFill>
                <a:latin typeface="Cambria" panose="02040503050406030204" pitchFamily="18" charset="0"/>
              </a:rPr>
              <a:t>horizontal</a:t>
            </a:r>
            <a:r>
              <a:rPr lang="en-US" sz="2400" dirty="0">
                <a:latin typeface="Cambria" panose="02040503050406030204" pitchFamily="18" charset="0"/>
              </a:rPr>
              <a:t> to </a:t>
            </a:r>
            <a:r>
              <a:rPr lang="en-US" sz="2400" dirty="0">
                <a:solidFill>
                  <a:schemeClr val="accent1">
                    <a:lumMod val="75000"/>
                  </a:schemeClr>
                </a:solidFill>
                <a:latin typeface="Cambria" panose="02040503050406030204" pitchFamily="18" charset="0"/>
              </a:rPr>
              <a:t>vertical</a:t>
            </a:r>
            <a:r>
              <a:rPr lang="en-US" sz="2400" dirty="0">
                <a:latin typeface="Cambria" panose="02040503050406030204" pitchFamily="18" charset="0"/>
              </a:rPr>
              <a:t>, and vice versa</a:t>
            </a:r>
          </a:p>
        </p:txBody>
      </p:sp>
      <p:sp>
        <p:nvSpPr>
          <p:cNvPr id="51" name="Slide Number Placeholder 3">
            <a:extLst>
              <a:ext uri="{FF2B5EF4-FFF2-40B4-BE49-F238E27FC236}">
                <a16:creationId xmlns:a16="http://schemas.microsoft.com/office/drawing/2014/main" id="{006D292F-58CA-B24F-AB65-E1B5315F8AEA}"/>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62</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411340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500"/>
                                        <p:tgtEl>
                                          <p:spTgt spid="2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9"/>
                                        </p:tgtEl>
                                        <p:attrNameLst>
                                          <p:attrName>style.visibility</p:attrName>
                                        </p:attrNameLst>
                                      </p:cBhvr>
                                      <p:to>
                                        <p:strVal val="visible"/>
                                      </p:to>
                                    </p:set>
                                    <p:animEffect transition="in" filter="fade">
                                      <p:cBhvr>
                                        <p:cTn id="17" dur="500"/>
                                        <p:tgtEl>
                                          <p:spTgt spid="3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500"/>
                                        <p:tgtEl>
                                          <p:spTgt spid="17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0"/>
                                        </p:tgtEl>
                                        <p:attrNameLst>
                                          <p:attrName>style.visibility</p:attrName>
                                        </p:attrNameLst>
                                      </p:cBhvr>
                                      <p:to>
                                        <p:strVal val="visible"/>
                                      </p:to>
                                    </p:set>
                                    <p:animEffect transition="in" filter="fade">
                                      <p:cBhvr>
                                        <p:cTn id="28" dur="500"/>
                                        <p:tgtEl>
                                          <p:spTgt spid="3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2"/>
                                        </p:tgtEl>
                                        <p:attrNameLst>
                                          <p:attrName>style.visibility</p:attrName>
                                        </p:attrNameLst>
                                      </p:cBhvr>
                                      <p:to>
                                        <p:strVal val="visible"/>
                                      </p:to>
                                    </p:set>
                                    <p:animEffect transition="in" filter="fade">
                                      <p:cBhvr>
                                        <p:cTn id="33" dur="500"/>
                                        <p:tgtEl>
                                          <p:spTgt spid="3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4"/>
                                        </p:tgtEl>
                                        <p:attrNameLst>
                                          <p:attrName>style.visibility</p:attrName>
                                        </p:attrNameLst>
                                      </p:cBhvr>
                                      <p:to>
                                        <p:strVal val="visible"/>
                                      </p:to>
                                    </p:set>
                                    <p:animEffect transition="in" filter="fade">
                                      <p:cBhvr>
                                        <p:cTn id="38"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p:bldP spid="160" grpId="0" animBg="1"/>
      <p:bldP spid="177" grpId="0"/>
      <p:bldP spid="235" grpId="0"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Rectangle 328">
            <a:extLst>
              <a:ext uri="{FF2B5EF4-FFF2-40B4-BE49-F238E27FC236}">
                <a16:creationId xmlns:a16="http://schemas.microsoft.com/office/drawing/2014/main" id="{4F56BFD3-8D30-3F46-9619-60EC64CF20C2}"/>
              </a:ext>
            </a:extLst>
          </p:cNvPr>
          <p:cNvSpPr/>
          <p:nvPr/>
        </p:nvSpPr>
        <p:spPr>
          <a:xfrm>
            <a:off x="702980" y="1655733"/>
            <a:ext cx="7906650" cy="3804207"/>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 name="Title 1">
            <a:extLst>
              <a:ext uri="{FF2B5EF4-FFF2-40B4-BE49-F238E27FC236}">
                <a16:creationId xmlns:a16="http://schemas.microsoft.com/office/drawing/2014/main" id="{1BD4897F-C84B-FC46-A2AB-D5FE89EE4A3A}"/>
              </a:ext>
            </a:extLst>
          </p:cNvPr>
          <p:cNvSpPr>
            <a:spLocks noGrp="1"/>
          </p:cNvSpPr>
          <p:nvPr>
            <p:ph type="title"/>
          </p:nvPr>
        </p:nvSpPr>
        <p:spPr/>
        <p:txBody>
          <a:bodyPr/>
          <a:lstStyle/>
          <a:p>
            <a:r>
              <a:rPr lang="en-US" sz="4400" dirty="0">
                <a:latin typeface="Cambria" panose="02040503050406030204" pitchFamily="18" charset="0"/>
              </a:rPr>
              <a:t>Efficiently Transposing Data</a:t>
            </a:r>
          </a:p>
        </p:txBody>
      </p:sp>
      <p:sp>
        <p:nvSpPr>
          <p:cNvPr id="160" name="Rectangle 159">
            <a:extLst>
              <a:ext uri="{FF2B5EF4-FFF2-40B4-BE49-F238E27FC236}">
                <a16:creationId xmlns:a16="http://schemas.microsoft.com/office/drawing/2014/main" id="{18E52D9C-3667-8046-92BF-F9D6FD3F5BDF}"/>
              </a:ext>
            </a:extLst>
          </p:cNvPr>
          <p:cNvSpPr/>
          <p:nvPr/>
        </p:nvSpPr>
        <p:spPr>
          <a:xfrm>
            <a:off x="702975" y="1150125"/>
            <a:ext cx="7906655" cy="392696"/>
          </a:xfrm>
          <a:prstGeom prst="rect">
            <a:avLst/>
          </a:prstGeom>
          <a:solidFill>
            <a:srgbClr val="EEECE1"/>
          </a:solidFill>
          <a:ln w="19050" cap="flat" cmpd="sng" algn="ctr">
            <a:solidFill>
              <a:srgbClr val="EEECE1">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Last–Level Cache</a:t>
            </a:r>
          </a:p>
        </p:txBody>
      </p:sp>
      <p:sp>
        <p:nvSpPr>
          <p:cNvPr id="177" name="Rectangle 176">
            <a:extLst>
              <a:ext uri="{FF2B5EF4-FFF2-40B4-BE49-F238E27FC236}">
                <a16:creationId xmlns:a16="http://schemas.microsoft.com/office/drawing/2014/main" id="{BF4557C6-B7BB-5949-9578-3A4FE23BEBB5}"/>
              </a:ext>
            </a:extLst>
          </p:cNvPr>
          <p:cNvSpPr/>
          <p:nvPr/>
        </p:nvSpPr>
        <p:spPr>
          <a:xfrm rot="16200000">
            <a:off x="-1107172" y="3217370"/>
            <a:ext cx="3220202" cy="400110"/>
          </a:xfrm>
          <a:prstGeom prst="rect">
            <a:avLst/>
          </a:prstGeom>
        </p:spPr>
        <p:txBody>
          <a:bodyPr wrap="square">
            <a:spAutoFit/>
          </a:bodyPr>
          <a:lstStyle/>
          <a:p>
            <a:pPr algn="ctr" defTabSz="914400"/>
            <a:r>
              <a:rPr lang="en-US" sz="2000" i="1" dirty="0">
                <a:solidFill>
                  <a:prstClr val="black"/>
                </a:solidFill>
                <a:latin typeface="Cambria" panose="02040503050406030204" pitchFamily="18" charset="0"/>
                <a:cs typeface="Arial" panose="020B0604020202020204" pitchFamily="34" charset="0"/>
              </a:rPr>
              <a:t>Transposition Unit</a:t>
            </a:r>
            <a:endParaRPr lang="en-US" sz="2000" dirty="0">
              <a:solidFill>
                <a:prstClr val="black"/>
              </a:solidFill>
              <a:latin typeface="Cambria" panose="02040503050406030204" pitchFamily="18" charset="0"/>
            </a:endParaRPr>
          </a:p>
        </p:txBody>
      </p:sp>
      <p:sp>
        <p:nvSpPr>
          <p:cNvPr id="235" name="Rectangle 234">
            <a:extLst>
              <a:ext uri="{FF2B5EF4-FFF2-40B4-BE49-F238E27FC236}">
                <a16:creationId xmlns:a16="http://schemas.microsoft.com/office/drawing/2014/main" id="{B00AE528-C18E-DF44-99C5-C7D52206466A}"/>
              </a:ext>
            </a:extLst>
          </p:cNvPr>
          <p:cNvSpPr/>
          <p:nvPr/>
        </p:nvSpPr>
        <p:spPr>
          <a:xfrm>
            <a:off x="702975" y="5610255"/>
            <a:ext cx="7906650" cy="400110"/>
          </a:xfrm>
          <a:prstGeom prst="rect">
            <a:avLst/>
          </a:prstGeom>
          <a:solidFill>
            <a:srgbClr val="EEECE1"/>
          </a:solidFill>
          <a:ln w="19050" cap="flat" cmpd="sng" algn="ctr">
            <a:solidFill>
              <a:srgbClr val="EEECE1">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Memory Controller</a:t>
            </a:r>
          </a:p>
        </p:txBody>
      </p:sp>
      <p:grpSp>
        <p:nvGrpSpPr>
          <p:cNvPr id="330" name="Group 329">
            <a:extLst>
              <a:ext uri="{FF2B5EF4-FFF2-40B4-BE49-F238E27FC236}">
                <a16:creationId xmlns:a16="http://schemas.microsoft.com/office/drawing/2014/main" id="{B9EBA6EA-96E8-4F46-8204-1AD07CBC3E61}"/>
              </a:ext>
            </a:extLst>
          </p:cNvPr>
          <p:cNvGrpSpPr/>
          <p:nvPr/>
        </p:nvGrpSpPr>
        <p:grpSpPr>
          <a:xfrm>
            <a:off x="3566114" y="1618616"/>
            <a:ext cx="1773729" cy="1038605"/>
            <a:chOff x="3670287" y="1722788"/>
            <a:chExt cx="1773729" cy="1038605"/>
          </a:xfrm>
        </p:grpSpPr>
        <p:cxnSp>
          <p:nvCxnSpPr>
            <p:cNvPr id="199" name="Straight Arrow Connector 198">
              <a:extLst>
                <a:ext uri="{FF2B5EF4-FFF2-40B4-BE49-F238E27FC236}">
                  <a16:creationId xmlns:a16="http://schemas.microsoft.com/office/drawing/2014/main" id="{DAB5B8AB-FFB1-1E44-819F-2954D11460FA}"/>
                </a:ext>
              </a:extLst>
            </p:cNvPr>
            <p:cNvCxnSpPr>
              <a:cxnSpLocks/>
            </p:cNvCxnSpPr>
            <p:nvPr/>
          </p:nvCxnSpPr>
          <p:spPr>
            <a:xfrm flipV="1">
              <a:off x="3938350" y="1722788"/>
              <a:ext cx="0" cy="644167"/>
            </a:xfrm>
            <a:prstGeom prst="straightConnector1">
              <a:avLst/>
            </a:prstGeom>
            <a:noFill/>
            <a:ln w="19050" cap="flat" cmpd="sng" algn="ctr">
              <a:solidFill>
                <a:sysClr val="windowText" lastClr="000000"/>
              </a:solidFill>
              <a:prstDash val="solid"/>
              <a:headEnd type="none" w="med" len="med"/>
              <a:tailEnd type="triangle"/>
            </a:ln>
            <a:effectLst/>
          </p:spPr>
        </p:cxnSp>
        <p:cxnSp>
          <p:nvCxnSpPr>
            <p:cNvPr id="204" name="Straight Arrow Connector 203">
              <a:extLst>
                <a:ext uri="{FF2B5EF4-FFF2-40B4-BE49-F238E27FC236}">
                  <a16:creationId xmlns:a16="http://schemas.microsoft.com/office/drawing/2014/main" id="{60ECDCD3-59D2-6446-9D84-D8F59014AB55}"/>
                </a:ext>
              </a:extLst>
            </p:cNvPr>
            <p:cNvCxnSpPr>
              <a:cxnSpLocks/>
            </p:cNvCxnSpPr>
            <p:nvPr/>
          </p:nvCxnSpPr>
          <p:spPr>
            <a:xfrm>
              <a:off x="3751022" y="1723136"/>
              <a:ext cx="0" cy="542796"/>
            </a:xfrm>
            <a:prstGeom prst="straightConnector1">
              <a:avLst/>
            </a:prstGeom>
            <a:noFill/>
            <a:ln w="19050" cap="flat" cmpd="sng" algn="ctr">
              <a:solidFill>
                <a:sysClr val="windowText" lastClr="000000"/>
              </a:solidFill>
              <a:prstDash val="solid"/>
              <a:headEnd type="none" w="med" len="med"/>
              <a:tailEnd type="triangle"/>
            </a:ln>
            <a:effectLst/>
          </p:spPr>
        </p:cxnSp>
        <p:cxnSp>
          <p:nvCxnSpPr>
            <p:cNvPr id="239" name="Straight Arrow Connector 238">
              <a:extLst>
                <a:ext uri="{FF2B5EF4-FFF2-40B4-BE49-F238E27FC236}">
                  <a16:creationId xmlns:a16="http://schemas.microsoft.com/office/drawing/2014/main" id="{EB26E4EC-16FD-E04C-B8B1-ADB981DDE6D4}"/>
                </a:ext>
              </a:extLst>
            </p:cNvPr>
            <p:cNvCxnSpPr>
              <a:cxnSpLocks/>
            </p:cNvCxnSpPr>
            <p:nvPr/>
          </p:nvCxnSpPr>
          <p:spPr>
            <a:xfrm>
              <a:off x="5272070" y="1727858"/>
              <a:ext cx="0" cy="531011"/>
            </a:xfrm>
            <a:prstGeom prst="straightConnector1">
              <a:avLst/>
            </a:prstGeom>
            <a:noFill/>
            <a:ln w="19050" cap="flat" cmpd="sng" algn="ctr">
              <a:solidFill>
                <a:sysClr val="windowText" lastClr="000000"/>
              </a:solidFill>
              <a:prstDash val="solid"/>
              <a:headEnd type="none" w="med" len="med"/>
              <a:tailEnd type="triangle"/>
            </a:ln>
            <a:effectLst/>
          </p:spPr>
        </p:cxnSp>
        <p:sp>
          <p:nvSpPr>
            <p:cNvPr id="242" name="Rectangle 241">
              <a:extLst>
                <a:ext uri="{FF2B5EF4-FFF2-40B4-BE49-F238E27FC236}">
                  <a16:creationId xmlns:a16="http://schemas.microsoft.com/office/drawing/2014/main" id="{91A74B6C-2EB8-7E44-91D5-FD3E38D7E755}"/>
                </a:ext>
              </a:extLst>
            </p:cNvPr>
            <p:cNvSpPr/>
            <p:nvPr/>
          </p:nvSpPr>
          <p:spPr>
            <a:xfrm>
              <a:off x="3670287" y="2265932"/>
              <a:ext cx="1773729" cy="495461"/>
            </a:xfrm>
            <a:prstGeom prst="rect">
              <a:avLst/>
            </a:prstGeom>
            <a:solidFill>
              <a:srgbClr val="92D8C4"/>
            </a:solidFill>
            <a:ln w="19050" cap="flat" cmpd="sng" algn="ctr">
              <a:solidFill>
                <a:srgbClr val="44BA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Object Tracker (OT)</a:t>
              </a:r>
            </a:p>
          </p:txBody>
        </p:sp>
      </p:grpSp>
      <p:grpSp>
        <p:nvGrpSpPr>
          <p:cNvPr id="334" name="Group 333">
            <a:extLst>
              <a:ext uri="{FF2B5EF4-FFF2-40B4-BE49-F238E27FC236}">
                <a16:creationId xmlns:a16="http://schemas.microsoft.com/office/drawing/2014/main" id="{C711E2F9-BFBE-5D40-9E89-67A1F01DA375}"/>
              </a:ext>
            </a:extLst>
          </p:cNvPr>
          <p:cNvGrpSpPr/>
          <p:nvPr/>
        </p:nvGrpSpPr>
        <p:grpSpPr>
          <a:xfrm>
            <a:off x="5265119" y="1627464"/>
            <a:ext cx="2480253" cy="3810910"/>
            <a:chOff x="5354568" y="1731636"/>
            <a:chExt cx="2480253" cy="3810910"/>
          </a:xfrm>
        </p:grpSpPr>
        <p:cxnSp>
          <p:nvCxnSpPr>
            <p:cNvPr id="182" name="Straight Connector 181">
              <a:extLst>
                <a:ext uri="{FF2B5EF4-FFF2-40B4-BE49-F238E27FC236}">
                  <a16:creationId xmlns:a16="http://schemas.microsoft.com/office/drawing/2014/main" id="{7C61025E-62A1-964E-A0D8-42C5237C4D14}"/>
                </a:ext>
              </a:extLst>
            </p:cNvPr>
            <p:cNvCxnSpPr>
              <a:cxnSpLocks/>
            </p:cNvCxnSpPr>
            <p:nvPr/>
          </p:nvCxnSpPr>
          <p:spPr>
            <a:xfrm flipH="1" flipV="1">
              <a:off x="6606205" y="4525389"/>
              <a:ext cx="1926" cy="212941"/>
            </a:xfrm>
            <a:prstGeom prst="line">
              <a:avLst/>
            </a:prstGeom>
            <a:noFill/>
            <a:ln w="19050" cap="flat" cmpd="sng" algn="ctr">
              <a:solidFill>
                <a:srgbClr val="008D40"/>
              </a:solidFill>
              <a:prstDash val="solid"/>
              <a:headEnd type="none" w="med" len="med"/>
              <a:tailEnd type="triangle" w="med" len="med"/>
            </a:ln>
            <a:effectLst/>
          </p:spPr>
        </p:cxnSp>
        <p:cxnSp>
          <p:nvCxnSpPr>
            <p:cNvPr id="218" name="Straight Arrow Connector 217">
              <a:extLst>
                <a:ext uri="{FF2B5EF4-FFF2-40B4-BE49-F238E27FC236}">
                  <a16:creationId xmlns:a16="http://schemas.microsoft.com/office/drawing/2014/main" id="{B43AEE42-72B1-2D48-BB3B-3DA3A2D546F5}"/>
                </a:ext>
              </a:extLst>
            </p:cNvPr>
            <p:cNvCxnSpPr>
              <a:cxnSpLocks/>
            </p:cNvCxnSpPr>
            <p:nvPr/>
          </p:nvCxnSpPr>
          <p:spPr>
            <a:xfrm flipV="1">
              <a:off x="6976295" y="5067942"/>
              <a:ext cx="0" cy="474604"/>
            </a:xfrm>
            <a:prstGeom prst="straightConnector1">
              <a:avLst/>
            </a:prstGeom>
            <a:noFill/>
            <a:ln w="19050" cap="flat" cmpd="sng" algn="ctr">
              <a:solidFill>
                <a:srgbClr val="008D40"/>
              </a:solidFill>
              <a:prstDash val="solid"/>
              <a:headEnd type="none" w="med" len="med"/>
              <a:tailEnd type="triangle"/>
            </a:ln>
            <a:effectLst/>
          </p:spPr>
        </p:cxnSp>
        <p:grpSp>
          <p:nvGrpSpPr>
            <p:cNvPr id="333" name="Group 332">
              <a:extLst>
                <a:ext uri="{FF2B5EF4-FFF2-40B4-BE49-F238E27FC236}">
                  <a16:creationId xmlns:a16="http://schemas.microsoft.com/office/drawing/2014/main" id="{AEEC504C-4B9D-EC47-AAEC-5BEA171962C0}"/>
                </a:ext>
              </a:extLst>
            </p:cNvPr>
            <p:cNvGrpSpPr/>
            <p:nvPr/>
          </p:nvGrpSpPr>
          <p:grpSpPr>
            <a:xfrm>
              <a:off x="5354568" y="1731636"/>
              <a:ext cx="2480253" cy="3810910"/>
              <a:chOff x="5354568" y="1731636"/>
              <a:chExt cx="2480253" cy="3810910"/>
            </a:xfrm>
          </p:grpSpPr>
          <p:cxnSp>
            <p:nvCxnSpPr>
              <p:cNvPr id="183" name="Straight Arrow Connector 182">
                <a:extLst>
                  <a:ext uri="{FF2B5EF4-FFF2-40B4-BE49-F238E27FC236}">
                    <a16:creationId xmlns:a16="http://schemas.microsoft.com/office/drawing/2014/main" id="{6E063C9D-67AD-4F40-954E-C00DBA8CD53C}"/>
                  </a:ext>
                </a:extLst>
              </p:cNvPr>
              <p:cNvCxnSpPr>
                <a:cxnSpLocks/>
              </p:cNvCxnSpPr>
              <p:nvPr/>
            </p:nvCxnSpPr>
            <p:spPr>
              <a:xfrm flipV="1">
                <a:off x="7130909" y="1731636"/>
                <a:ext cx="0" cy="826185"/>
              </a:xfrm>
              <a:prstGeom prst="straightConnector1">
                <a:avLst/>
              </a:prstGeom>
              <a:noFill/>
              <a:ln w="19050" cap="flat" cmpd="sng" algn="ctr">
                <a:solidFill>
                  <a:sysClr val="windowText" lastClr="000000"/>
                </a:solidFill>
                <a:prstDash val="solid"/>
                <a:headEnd type="none" w="med" len="med"/>
                <a:tailEnd type="triangle"/>
              </a:ln>
              <a:effectLst/>
            </p:spPr>
          </p:cxnSp>
          <p:cxnSp>
            <p:nvCxnSpPr>
              <p:cNvPr id="184" name="Straight Arrow Connector 183">
                <a:extLst>
                  <a:ext uri="{FF2B5EF4-FFF2-40B4-BE49-F238E27FC236}">
                    <a16:creationId xmlns:a16="http://schemas.microsoft.com/office/drawing/2014/main" id="{541BA191-208B-624A-9DE6-EC08B870026D}"/>
                  </a:ext>
                </a:extLst>
              </p:cNvPr>
              <p:cNvCxnSpPr>
                <a:cxnSpLocks/>
              </p:cNvCxnSpPr>
              <p:nvPr/>
            </p:nvCxnSpPr>
            <p:spPr>
              <a:xfrm flipV="1">
                <a:off x="6594693" y="2572893"/>
                <a:ext cx="0" cy="386402"/>
              </a:xfrm>
              <a:prstGeom prst="straightConnector1">
                <a:avLst/>
              </a:prstGeom>
              <a:noFill/>
              <a:ln w="19050" cap="flat" cmpd="sng" algn="ctr">
                <a:solidFill>
                  <a:srgbClr val="008D40"/>
                </a:solidFill>
                <a:prstDash val="solid"/>
                <a:headEnd type="none" w="med" len="med"/>
                <a:tailEnd type="triangle"/>
              </a:ln>
              <a:effectLst/>
            </p:spPr>
          </p:cxnSp>
          <p:cxnSp>
            <p:nvCxnSpPr>
              <p:cNvPr id="185" name="Straight Arrow Connector 184">
                <a:extLst>
                  <a:ext uri="{FF2B5EF4-FFF2-40B4-BE49-F238E27FC236}">
                    <a16:creationId xmlns:a16="http://schemas.microsoft.com/office/drawing/2014/main" id="{E7E83AC2-6B3E-774A-A622-6F5CF0E95AF4}"/>
                  </a:ext>
                </a:extLst>
              </p:cNvPr>
              <p:cNvCxnSpPr>
                <a:cxnSpLocks/>
              </p:cNvCxnSpPr>
              <p:nvPr/>
            </p:nvCxnSpPr>
            <p:spPr>
              <a:xfrm>
                <a:off x="6303778" y="5041302"/>
                <a:ext cx="0" cy="501244"/>
              </a:xfrm>
              <a:prstGeom prst="straightConnector1">
                <a:avLst/>
              </a:prstGeom>
              <a:noFill/>
              <a:ln w="19050" cap="flat" cmpd="sng" algn="ctr">
                <a:solidFill>
                  <a:srgbClr val="008D40"/>
                </a:solidFill>
                <a:prstDash val="solid"/>
                <a:headEnd type="none" w="med" len="med"/>
                <a:tailEnd type="triangle"/>
              </a:ln>
              <a:effectLst/>
            </p:spPr>
          </p:cxnSp>
          <p:sp>
            <p:nvSpPr>
              <p:cNvPr id="186" name="Rectangle 185">
                <a:extLst>
                  <a:ext uri="{FF2B5EF4-FFF2-40B4-BE49-F238E27FC236}">
                    <a16:creationId xmlns:a16="http://schemas.microsoft.com/office/drawing/2014/main" id="{E6A6A25F-D5E6-0949-8898-C0EAB10953EC}"/>
                  </a:ext>
                </a:extLst>
              </p:cNvPr>
              <p:cNvSpPr/>
              <p:nvPr/>
            </p:nvSpPr>
            <p:spPr>
              <a:xfrm>
                <a:off x="6018064" y="4749473"/>
                <a:ext cx="1172174" cy="287309"/>
              </a:xfrm>
              <a:prstGeom prst="rect">
                <a:avLst/>
              </a:prstGeom>
              <a:solidFill>
                <a:srgbClr val="F6ECB9"/>
              </a:solidFill>
              <a:ln w="19050" cap="flat" cmpd="sng" algn="ctr">
                <a:solidFill>
                  <a:srgbClr val="EEDD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Fetch Unit</a:t>
                </a:r>
              </a:p>
            </p:txBody>
          </p:sp>
          <p:cxnSp>
            <p:nvCxnSpPr>
              <p:cNvPr id="189" name="Elbow Connector 188">
                <a:extLst>
                  <a:ext uri="{FF2B5EF4-FFF2-40B4-BE49-F238E27FC236}">
                    <a16:creationId xmlns:a16="http://schemas.microsoft.com/office/drawing/2014/main" id="{60DA7A45-A8E4-9241-BD0A-5EC02432533C}"/>
                  </a:ext>
                </a:extLst>
              </p:cNvPr>
              <p:cNvCxnSpPr>
                <a:cxnSpLocks/>
                <a:endCxn id="186" idx="1"/>
              </p:cNvCxnSpPr>
              <p:nvPr/>
            </p:nvCxnSpPr>
            <p:spPr>
              <a:xfrm rot="16200000" flipH="1">
                <a:off x="4630288" y="3505352"/>
                <a:ext cx="2112056" cy="663496"/>
              </a:xfrm>
              <a:prstGeom prst="bentConnector2">
                <a:avLst/>
              </a:prstGeom>
              <a:noFill/>
              <a:ln w="19050" cap="flat" cmpd="sng" algn="ctr">
                <a:solidFill>
                  <a:srgbClr val="008D40"/>
                </a:solidFill>
                <a:prstDash val="solid"/>
                <a:headEnd type="none" w="med" len="med"/>
                <a:tailEnd type="triangle"/>
              </a:ln>
              <a:effectLst/>
            </p:spPr>
          </p:cxnSp>
          <p:cxnSp>
            <p:nvCxnSpPr>
              <p:cNvPr id="190" name="Elbow Connector 189">
                <a:extLst>
                  <a:ext uri="{FF2B5EF4-FFF2-40B4-BE49-F238E27FC236}">
                    <a16:creationId xmlns:a16="http://schemas.microsoft.com/office/drawing/2014/main" id="{B2EE6AD5-FD42-DC4F-8626-78B26FFF0EEB}"/>
                  </a:ext>
                </a:extLst>
              </p:cNvPr>
              <p:cNvCxnSpPr>
                <a:cxnSpLocks/>
                <a:stCxn id="242" idx="3"/>
                <a:endCxn id="215" idx="1"/>
              </p:cNvCxnSpPr>
              <p:nvPr/>
            </p:nvCxnSpPr>
            <p:spPr>
              <a:xfrm flipV="1">
                <a:off x="5429292" y="2435391"/>
                <a:ext cx="1072229" cy="78272"/>
              </a:xfrm>
              <a:prstGeom prst="bentConnector3">
                <a:avLst>
                  <a:gd name="adj1" fmla="val 50000"/>
                </a:avLst>
              </a:prstGeom>
              <a:noFill/>
              <a:ln w="19050" cap="flat" cmpd="sng" algn="ctr">
                <a:solidFill>
                  <a:srgbClr val="008D40"/>
                </a:solidFill>
                <a:prstDash val="sysDot"/>
                <a:headEnd type="none" w="med" len="med"/>
                <a:tailEnd type="stealth"/>
              </a:ln>
              <a:effectLst/>
            </p:spPr>
          </p:cxnSp>
          <p:grpSp>
            <p:nvGrpSpPr>
              <p:cNvPr id="191" name="Group 190">
                <a:extLst>
                  <a:ext uri="{FF2B5EF4-FFF2-40B4-BE49-F238E27FC236}">
                    <a16:creationId xmlns:a16="http://schemas.microsoft.com/office/drawing/2014/main" id="{487582A8-D394-894A-B712-4AEFE2FAF9DE}"/>
                  </a:ext>
                </a:extLst>
              </p:cNvPr>
              <p:cNvGrpSpPr/>
              <p:nvPr/>
            </p:nvGrpSpPr>
            <p:grpSpPr>
              <a:xfrm>
                <a:off x="6976298" y="2590259"/>
                <a:ext cx="811782" cy="2745430"/>
                <a:chOff x="5970393" y="3168416"/>
                <a:chExt cx="510429" cy="2177056"/>
              </a:xfrm>
            </p:grpSpPr>
            <p:cxnSp>
              <p:nvCxnSpPr>
                <p:cNvPr id="192" name="Straight Connector 191">
                  <a:extLst>
                    <a:ext uri="{FF2B5EF4-FFF2-40B4-BE49-F238E27FC236}">
                      <a16:creationId xmlns:a16="http://schemas.microsoft.com/office/drawing/2014/main" id="{4185676D-9CC5-D945-A11C-5614805EC261}"/>
                    </a:ext>
                  </a:extLst>
                </p:cNvPr>
                <p:cNvCxnSpPr>
                  <a:cxnSpLocks/>
                </p:cNvCxnSpPr>
                <p:nvPr/>
              </p:nvCxnSpPr>
              <p:spPr>
                <a:xfrm flipV="1">
                  <a:off x="5970393" y="5344275"/>
                  <a:ext cx="510429" cy="1195"/>
                </a:xfrm>
                <a:prstGeom prst="line">
                  <a:avLst/>
                </a:prstGeom>
                <a:noFill/>
                <a:ln w="19050" cap="flat" cmpd="sng" algn="ctr">
                  <a:solidFill>
                    <a:srgbClr val="99CC91"/>
                  </a:solidFill>
                  <a:prstDash val="solid"/>
                  <a:headEnd type="none" w="med" len="med"/>
                  <a:tailEnd type="none" w="med" len="med"/>
                </a:ln>
                <a:effectLst/>
              </p:spPr>
            </p:cxnSp>
            <p:cxnSp>
              <p:nvCxnSpPr>
                <p:cNvPr id="193" name="Straight Connector 192">
                  <a:extLst>
                    <a:ext uri="{FF2B5EF4-FFF2-40B4-BE49-F238E27FC236}">
                      <a16:creationId xmlns:a16="http://schemas.microsoft.com/office/drawing/2014/main" id="{56D72146-728E-7945-80EC-101047D8170D}"/>
                    </a:ext>
                  </a:extLst>
                </p:cNvPr>
                <p:cNvCxnSpPr>
                  <a:cxnSpLocks/>
                </p:cNvCxnSpPr>
                <p:nvPr/>
              </p:nvCxnSpPr>
              <p:spPr>
                <a:xfrm flipV="1">
                  <a:off x="6475511" y="3310959"/>
                  <a:ext cx="0" cy="2034513"/>
                </a:xfrm>
                <a:prstGeom prst="line">
                  <a:avLst/>
                </a:prstGeom>
                <a:noFill/>
                <a:ln w="19050" cap="flat" cmpd="sng" algn="ctr">
                  <a:solidFill>
                    <a:srgbClr val="99CC91"/>
                  </a:solidFill>
                  <a:prstDash val="solid"/>
                  <a:headEnd type="none" w="med" len="med"/>
                  <a:tailEnd type="none" w="med" len="med"/>
                </a:ln>
                <a:effectLst/>
              </p:spPr>
            </p:cxnSp>
            <p:cxnSp>
              <p:nvCxnSpPr>
                <p:cNvPr id="194" name="Straight Connector 193">
                  <a:extLst>
                    <a:ext uri="{FF2B5EF4-FFF2-40B4-BE49-F238E27FC236}">
                      <a16:creationId xmlns:a16="http://schemas.microsoft.com/office/drawing/2014/main" id="{1E537FAC-0C67-9B48-8310-EE36A355DFB0}"/>
                    </a:ext>
                  </a:extLst>
                </p:cNvPr>
                <p:cNvCxnSpPr>
                  <a:cxnSpLocks/>
                </p:cNvCxnSpPr>
                <p:nvPr/>
              </p:nvCxnSpPr>
              <p:spPr>
                <a:xfrm flipH="1">
                  <a:off x="6220341" y="3319724"/>
                  <a:ext cx="253748" cy="5476"/>
                </a:xfrm>
                <a:prstGeom prst="line">
                  <a:avLst/>
                </a:prstGeom>
                <a:noFill/>
                <a:ln w="19050" cap="flat" cmpd="sng" algn="ctr">
                  <a:solidFill>
                    <a:srgbClr val="99CC91"/>
                  </a:solidFill>
                  <a:prstDash val="solid"/>
                  <a:headEnd type="none" w="med" len="med"/>
                  <a:tailEnd type="none" w="med" len="med"/>
                </a:ln>
                <a:effectLst/>
              </p:spPr>
            </p:cxnSp>
            <p:cxnSp>
              <p:nvCxnSpPr>
                <p:cNvPr id="195" name="Straight Arrow Connector 194">
                  <a:extLst>
                    <a:ext uri="{FF2B5EF4-FFF2-40B4-BE49-F238E27FC236}">
                      <a16:creationId xmlns:a16="http://schemas.microsoft.com/office/drawing/2014/main" id="{A0BC0AA1-3595-4E47-B9AB-A0FC98D5E4AC}"/>
                    </a:ext>
                  </a:extLst>
                </p:cNvPr>
                <p:cNvCxnSpPr>
                  <a:cxnSpLocks/>
                </p:cNvCxnSpPr>
                <p:nvPr/>
              </p:nvCxnSpPr>
              <p:spPr>
                <a:xfrm flipV="1">
                  <a:off x="6227882" y="3168416"/>
                  <a:ext cx="0" cy="164621"/>
                </a:xfrm>
                <a:prstGeom prst="straightConnector1">
                  <a:avLst/>
                </a:prstGeom>
                <a:noFill/>
                <a:ln w="19050" cap="flat" cmpd="sng" algn="ctr">
                  <a:solidFill>
                    <a:srgbClr val="99CC91"/>
                  </a:solidFill>
                  <a:prstDash val="solid"/>
                  <a:headEnd type="none" w="med" len="med"/>
                  <a:tailEnd type="triangle"/>
                </a:ln>
                <a:effectLst/>
              </p:spPr>
            </p:cxnSp>
          </p:grpSp>
          <p:sp>
            <p:nvSpPr>
              <p:cNvPr id="215" name="Trapezoid 214">
                <a:extLst>
                  <a:ext uri="{FF2B5EF4-FFF2-40B4-BE49-F238E27FC236}">
                    <a16:creationId xmlns:a16="http://schemas.microsoft.com/office/drawing/2014/main" id="{47AF3379-7F5E-CF47-AB57-A3CC39990A65}"/>
                  </a:ext>
                </a:extLst>
              </p:cNvPr>
              <p:cNvSpPr/>
              <p:nvPr/>
            </p:nvSpPr>
            <p:spPr>
              <a:xfrm>
                <a:off x="6426997" y="2291735"/>
                <a:ext cx="1407824" cy="287312"/>
              </a:xfrm>
              <a:prstGeom prst="trapezoid">
                <a:avLst>
                  <a:gd name="adj" fmla="val 51877"/>
                </a:avLst>
              </a:prstGeom>
              <a:solidFill>
                <a:sysClr val="window" lastClr="FFFFFF">
                  <a:lumMod val="85000"/>
                </a:sysClr>
              </a:solidFill>
              <a:ln w="190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p:nvGrpSpPr>
              <p:cNvPr id="274" name="Group 273">
                <a:extLst>
                  <a:ext uri="{FF2B5EF4-FFF2-40B4-BE49-F238E27FC236}">
                    <a16:creationId xmlns:a16="http://schemas.microsoft.com/office/drawing/2014/main" id="{C7E4F3BD-1083-7B41-909B-15894A1BF77A}"/>
                  </a:ext>
                </a:extLst>
              </p:cNvPr>
              <p:cNvGrpSpPr/>
              <p:nvPr/>
            </p:nvGrpSpPr>
            <p:grpSpPr>
              <a:xfrm>
                <a:off x="5553035" y="2962255"/>
                <a:ext cx="2090576" cy="1555952"/>
                <a:chOff x="3039372" y="4423022"/>
                <a:chExt cx="1409982" cy="1002223"/>
              </a:xfrm>
            </p:grpSpPr>
            <p:sp>
              <p:nvSpPr>
                <p:cNvPr id="294" name="Rectangle 293">
                  <a:extLst>
                    <a:ext uri="{FF2B5EF4-FFF2-40B4-BE49-F238E27FC236}">
                      <a16:creationId xmlns:a16="http://schemas.microsoft.com/office/drawing/2014/main" id="{6AFB1223-BD25-A64F-B33D-C459B19E4A7A}"/>
                    </a:ext>
                  </a:extLst>
                </p:cNvPr>
                <p:cNvSpPr/>
                <p:nvPr/>
              </p:nvSpPr>
              <p:spPr>
                <a:xfrm>
                  <a:off x="3039372" y="4423022"/>
                  <a:ext cx="1409982" cy="1002223"/>
                </a:xfrm>
                <a:prstGeom prst="rect">
                  <a:avLst/>
                </a:prstGeom>
                <a:solidFill>
                  <a:srgbClr val="BDD7EE"/>
                </a:solidFill>
                <a:ln w="19050" cap="flat" cmpd="sng" algn="ctr">
                  <a:solidFill>
                    <a:srgbClr val="8DBAE3"/>
                  </a:solidFill>
                  <a:prstDash val="solid"/>
                </a:ln>
                <a:effectLst/>
              </p:spPr>
              <p:txBody>
                <a:bodyPr lIns="0" tIns="0" r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Vertical  → Horizontal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Transpose</a:t>
                  </a:r>
                </a:p>
              </p:txBody>
            </p:sp>
            <p:sp>
              <p:nvSpPr>
                <p:cNvPr id="308" name="Rounded Rectangle 307">
                  <a:extLst>
                    <a:ext uri="{FF2B5EF4-FFF2-40B4-BE49-F238E27FC236}">
                      <a16:creationId xmlns:a16="http://schemas.microsoft.com/office/drawing/2014/main" id="{05CC4E93-F8F9-D345-AD7D-D9B974FC982B}"/>
                    </a:ext>
                  </a:extLst>
                </p:cNvPr>
                <p:cNvSpPr/>
                <p:nvPr/>
              </p:nvSpPr>
              <p:spPr>
                <a:xfrm>
                  <a:off x="3084132" y="4739815"/>
                  <a:ext cx="1311239" cy="640677"/>
                </a:xfrm>
                <a:prstGeom prst="roundRect">
                  <a:avLst/>
                </a:prstGeom>
                <a:solidFill>
                  <a:sysClr val="window" lastClr="FFFFFF">
                    <a:lumMod val="95000"/>
                  </a:sysClr>
                </a:solidFill>
                <a:ln w="19050" cap="flat" cmpd="sng" algn="ctr">
                  <a:solidFill>
                    <a:srgbClr val="1F497D"/>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296" name="Rectangle 295">
                  <a:extLst>
                    <a:ext uri="{FF2B5EF4-FFF2-40B4-BE49-F238E27FC236}">
                      <a16:creationId xmlns:a16="http://schemas.microsoft.com/office/drawing/2014/main" id="{6DD092EB-B149-E04A-B9C4-254B4E029F89}"/>
                    </a:ext>
                  </a:extLst>
                </p:cNvPr>
                <p:cNvSpPr/>
                <p:nvPr/>
              </p:nvSpPr>
              <p:spPr>
                <a:xfrm>
                  <a:off x="3138881" y="4931327"/>
                  <a:ext cx="1296391" cy="21807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Transpose Buffer</a:t>
                  </a:r>
                </a:p>
              </p:txBody>
            </p:sp>
          </p:grpSp>
        </p:grpSp>
      </p:grpSp>
      <p:grpSp>
        <p:nvGrpSpPr>
          <p:cNvPr id="332" name="Group 331">
            <a:extLst>
              <a:ext uri="{FF2B5EF4-FFF2-40B4-BE49-F238E27FC236}">
                <a16:creationId xmlns:a16="http://schemas.microsoft.com/office/drawing/2014/main" id="{ACA71DC3-4FCF-564A-B1BE-BF67A9B599FD}"/>
              </a:ext>
            </a:extLst>
          </p:cNvPr>
          <p:cNvGrpSpPr/>
          <p:nvPr/>
        </p:nvGrpSpPr>
        <p:grpSpPr>
          <a:xfrm>
            <a:off x="1000134" y="2409490"/>
            <a:ext cx="2763093" cy="3175849"/>
            <a:chOff x="1104307" y="2409490"/>
            <a:chExt cx="2763093" cy="3175849"/>
          </a:xfrm>
        </p:grpSpPr>
        <p:cxnSp>
          <p:nvCxnSpPr>
            <p:cNvPr id="176" name="Straight Arrow Connector 175">
              <a:extLst>
                <a:ext uri="{FF2B5EF4-FFF2-40B4-BE49-F238E27FC236}">
                  <a16:creationId xmlns:a16="http://schemas.microsoft.com/office/drawing/2014/main" id="{491E00EC-42D3-BE4C-8F50-F4C341AB8BD8}"/>
                </a:ext>
              </a:extLst>
            </p:cNvPr>
            <p:cNvCxnSpPr>
              <a:cxnSpLocks/>
              <a:endCxn id="168" idx="0"/>
            </p:cNvCxnSpPr>
            <p:nvPr/>
          </p:nvCxnSpPr>
          <p:spPr>
            <a:xfrm flipH="1">
              <a:off x="2033829" y="4255450"/>
              <a:ext cx="0" cy="215378"/>
            </a:xfrm>
            <a:prstGeom prst="straightConnector1">
              <a:avLst/>
            </a:prstGeom>
            <a:noFill/>
            <a:ln w="19050" cap="flat" cmpd="sng" algn="ctr">
              <a:solidFill>
                <a:srgbClr val="0070C0"/>
              </a:solidFill>
              <a:prstDash val="solid"/>
              <a:headEnd type="none" w="med" len="med"/>
              <a:tailEnd type="triangle"/>
            </a:ln>
            <a:effectLst/>
          </p:spPr>
        </p:cxnSp>
        <p:cxnSp>
          <p:nvCxnSpPr>
            <p:cNvPr id="178" name="Straight Arrow Connector 177">
              <a:extLst>
                <a:ext uri="{FF2B5EF4-FFF2-40B4-BE49-F238E27FC236}">
                  <a16:creationId xmlns:a16="http://schemas.microsoft.com/office/drawing/2014/main" id="{CEF36C0E-078D-A14D-9BA2-57AA7D5892F7}"/>
                </a:ext>
              </a:extLst>
            </p:cNvPr>
            <p:cNvCxnSpPr>
              <a:cxnSpLocks/>
              <a:stCxn id="168" idx="2"/>
            </p:cNvCxnSpPr>
            <p:nvPr/>
          </p:nvCxnSpPr>
          <p:spPr>
            <a:xfrm>
              <a:off x="2033829" y="4758139"/>
              <a:ext cx="0" cy="212941"/>
            </a:xfrm>
            <a:prstGeom prst="straightConnector1">
              <a:avLst/>
            </a:prstGeom>
            <a:noFill/>
            <a:ln w="19050" cap="flat" cmpd="sng" algn="ctr">
              <a:solidFill>
                <a:srgbClr val="0070C0"/>
              </a:solidFill>
              <a:prstDash val="solid"/>
              <a:headEnd type="none" w="med" len="med"/>
              <a:tailEnd type="triangle"/>
            </a:ln>
            <a:effectLst/>
          </p:spPr>
        </p:cxnSp>
        <p:grpSp>
          <p:nvGrpSpPr>
            <p:cNvPr id="331" name="Group 330">
              <a:extLst>
                <a:ext uri="{FF2B5EF4-FFF2-40B4-BE49-F238E27FC236}">
                  <a16:creationId xmlns:a16="http://schemas.microsoft.com/office/drawing/2014/main" id="{BBD9EC28-529F-7B4C-8154-3B776E4EEE40}"/>
                </a:ext>
              </a:extLst>
            </p:cNvPr>
            <p:cNvGrpSpPr/>
            <p:nvPr/>
          </p:nvGrpSpPr>
          <p:grpSpPr>
            <a:xfrm>
              <a:off x="1104307" y="2409490"/>
              <a:ext cx="2763093" cy="3175849"/>
              <a:chOff x="1104307" y="2409490"/>
              <a:chExt cx="2763093" cy="3175849"/>
            </a:xfrm>
          </p:grpSpPr>
          <p:grpSp>
            <p:nvGrpSpPr>
              <p:cNvPr id="208" name="Group 207">
                <a:extLst>
                  <a:ext uri="{FF2B5EF4-FFF2-40B4-BE49-F238E27FC236}">
                    <a16:creationId xmlns:a16="http://schemas.microsoft.com/office/drawing/2014/main" id="{3E022227-AF07-B548-808B-730EC26E133B}"/>
                  </a:ext>
                </a:extLst>
              </p:cNvPr>
              <p:cNvGrpSpPr/>
              <p:nvPr/>
            </p:nvGrpSpPr>
            <p:grpSpPr>
              <a:xfrm>
                <a:off x="1771277" y="5005257"/>
                <a:ext cx="949502" cy="580082"/>
                <a:chOff x="2210546" y="5343819"/>
                <a:chExt cx="949502" cy="655844"/>
              </a:xfrm>
            </p:grpSpPr>
            <p:cxnSp>
              <p:nvCxnSpPr>
                <p:cNvPr id="209" name="Straight Arrow Connector 208">
                  <a:extLst>
                    <a:ext uri="{FF2B5EF4-FFF2-40B4-BE49-F238E27FC236}">
                      <a16:creationId xmlns:a16="http://schemas.microsoft.com/office/drawing/2014/main" id="{E0C75D2A-2F70-4147-91BF-02449C4BCFFF}"/>
                    </a:ext>
                  </a:extLst>
                </p:cNvPr>
                <p:cNvCxnSpPr>
                  <a:cxnSpLocks/>
                  <a:stCxn id="211" idx="0"/>
                </p:cNvCxnSpPr>
                <p:nvPr/>
              </p:nvCxnSpPr>
              <p:spPr>
                <a:xfrm flipH="1">
                  <a:off x="2685296" y="5528883"/>
                  <a:ext cx="1" cy="470780"/>
                </a:xfrm>
                <a:prstGeom prst="straightConnector1">
                  <a:avLst/>
                </a:prstGeom>
                <a:noFill/>
                <a:ln w="19050" cap="flat" cmpd="sng" algn="ctr">
                  <a:solidFill>
                    <a:sysClr val="windowText" lastClr="000000"/>
                  </a:solidFill>
                  <a:prstDash val="solid"/>
                  <a:headEnd type="none" w="med" len="med"/>
                  <a:tailEnd type="triangle"/>
                </a:ln>
                <a:effectLst/>
              </p:spPr>
            </p:cxnSp>
            <p:sp>
              <p:nvSpPr>
                <p:cNvPr id="211" name="Trapezoid 210">
                  <a:extLst>
                    <a:ext uri="{FF2B5EF4-FFF2-40B4-BE49-F238E27FC236}">
                      <a16:creationId xmlns:a16="http://schemas.microsoft.com/office/drawing/2014/main" id="{F70D6C7D-0CBF-0D47-84E6-77F863C9EBDF}"/>
                    </a:ext>
                  </a:extLst>
                </p:cNvPr>
                <p:cNvSpPr/>
                <p:nvPr/>
              </p:nvSpPr>
              <p:spPr>
                <a:xfrm rot="10800000">
                  <a:off x="2210546" y="5343819"/>
                  <a:ext cx="949502" cy="185064"/>
                </a:xfrm>
                <a:prstGeom prst="trapezoid">
                  <a:avLst>
                    <a:gd name="adj" fmla="val 51877"/>
                  </a:avLst>
                </a:prstGeom>
                <a:solidFill>
                  <a:sysClr val="window" lastClr="FFFFFF">
                    <a:lumMod val="85000"/>
                  </a:sysClr>
                </a:solidFill>
                <a:ln w="190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ndParaRPr>
                </a:p>
              </p:txBody>
            </p:sp>
          </p:grpSp>
          <p:cxnSp>
            <p:nvCxnSpPr>
              <p:cNvPr id="161" name="Elbow Connector 160">
                <a:extLst>
                  <a:ext uri="{FF2B5EF4-FFF2-40B4-BE49-F238E27FC236}">
                    <a16:creationId xmlns:a16="http://schemas.microsoft.com/office/drawing/2014/main" id="{18CC49D5-6D6B-8B41-BA8F-F61F76C1CB9E}"/>
                  </a:ext>
                </a:extLst>
              </p:cNvPr>
              <p:cNvCxnSpPr>
                <a:cxnSpLocks/>
                <a:stCxn id="242" idx="1"/>
                <a:endCxn id="321" idx="0"/>
              </p:cNvCxnSpPr>
              <p:nvPr/>
            </p:nvCxnSpPr>
            <p:spPr>
              <a:xfrm rot="10800000" flipV="1">
                <a:off x="2149595" y="2409490"/>
                <a:ext cx="1520692" cy="309481"/>
              </a:xfrm>
              <a:prstGeom prst="bentConnector2">
                <a:avLst/>
              </a:prstGeom>
              <a:noFill/>
              <a:ln w="19050" cap="flat" cmpd="sng" algn="ctr">
                <a:solidFill>
                  <a:srgbClr val="0070C0"/>
                </a:solidFill>
                <a:prstDash val="solid"/>
                <a:headEnd type="none" w="med" len="med"/>
                <a:tailEnd type="triangle"/>
              </a:ln>
              <a:effectLst/>
            </p:spPr>
          </p:cxnSp>
          <p:grpSp>
            <p:nvGrpSpPr>
              <p:cNvPr id="167" name="Group 166">
                <a:extLst>
                  <a:ext uri="{FF2B5EF4-FFF2-40B4-BE49-F238E27FC236}">
                    <a16:creationId xmlns:a16="http://schemas.microsoft.com/office/drawing/2014/main" id="{9B95F7CD-293B-214B-8DC6-9A7DDB1161E2}"/>
                  </a:ext>
                </a:extLst>
              </p:cNvPr>
              <p:cNvGrpSpPr/>
              <p:nvPr/>
            </p:nvGrpSpPr>
            <p:grpSpPr>
              <a:xfrm>
                <a:off x="1163747" y="4470828"/>
                <a:ext cx="1458894" cy="467163"/>
                <a:chOff x="1959457" y="4951651"/>
                <a:chExt cx="983946" cy="300910"/>
              </a:xfrm>
            </p:grpSpPr>
            <p:sp>
              <p:nvSpPr>
                <p:cNvPr id="168" name="Rectangle 167">
                  <a:extLst>
                    <a:ext uri="{FF2B5EF4-FFF2-40B4-BE49-F238E27FC236}">
                      <a16:creationId xmlns:a16="http://schemas.microsoft.com/office/drawing/2014/main" id="{9B29DFC9-2DD4-AF48-BF6D-BF95EBCB0ABE}"/>
                    </a:ext>
                  </a:extLst>
                </p:cNvPr>
                <p:cNvSpPr/>
                <p:nvPr/>
              </p:nvSpPr>
              <p:spPr>
                <a:xfrm>
                  <a:off x="2149158" y="4951651"/>
                  <a:ext cx="794245" cy="185063"/>
                </a:xfrm>
                <a:prstGeom prst="rect">
                  <a:avLst/>
                </a:prstGeom>
                <a:solidFill>
                  <a:srgbClr val="F6ECB9"/>
                </a:solidFill>
                <a:ln w="19050" cap="flat" cmpd="sng" algn="ctr">
                  <a:solidFill>
                    <a:srgbClr val="EEDD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Store Unit</a:t>
                  </a:r>
                </a:p>
              </p:txBody>
            </p:sp>
            <p:sp>
              <p:nvSpPr>
                <p:cNvPr id="171" name="Rectangle 170">
                  <a:extLst>
                    <a:ext uri="{FF2B5EF4-FFF2-40B4-BE49-F238E27FC236}">
                      <a16:creationId xmlns:a16="http://schemas.microsoft.com/office/drawing/2014/main" id="{EA72148E-2C06-8447-AFD5-AED1647EF606}"/>
                    </a:ext>
                  </a:extLst>
                </p:cNvPr>
                <p:cNvSpPr/>
                <p:nvPr/>
              </p:nvSpPr>
              <p:spPr>
                <a:xfrm>
                  <a:off x="1959457" y="5034491"/>
                  <a:ext cx="124591" cy="21807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cxnSp>
            <p:nvCxnSpPr>
              <p:cNvPr id="187" name="Elbow Connector 186">
                <a:extLst>
                  <a:ext uri="{FF2B5EF4-FFF2-40B4-BE49-F238E27FC236}">
                    <a16:creationId xmlns:a16="http://schemas.microsoft.com/office/drawing/2014/main" id="{1591B232-B7EB-8E43-9E9F-1338A6A161DE}"/>
                  </a:ext>
                </a:extLst>
              </p:cNvPr>
              <p:cNvCxnSpPr>
                <a:cxnSpLocks/>
              </p:cNvCxnSpPr>
              <p:nvPr/>
            </p:nvCxnSpPr>
            <p:spPr>
              <a:xfrm rot="5400000">
                <a:off x="1925202" y="3286900"/>
                <a:ext cx="2410359" cy="904120"/>
              </a:xfrm>
              <a:prstGeom prst="bentConnector3">
                <a:avLst>
                  <a:gd name="adj1" fmla="val 80733"/>
                </a:avLst>
              </a:prstGeom>
              <a:noFill/>
              <a:ln w="19050" cap="flat" cmpd="sng" algn="ctr">
                <a:solidFill>
                  <a:srgbClr val="1F497D">
                    <a:lumMod val="20000"/>
                    <a:lumOff val="80000"/>
                  </a:srgbClr>
                </a:solidFill>
                <a:prstDash val="solid"/>
                <a:headEnd type="none" w="med" len="med"/>
                <a:tailEnd type="triangle"/>
              </a:ln>
              <a:effectLst/>
            </p:spPr>
          </p:cxnSp>
          <p:cxnSp>
            <p:nvCxnSpPr>
              <p:cNvPr id="188" name="Elbow Connector 187">
                <a:extLst>
                  <a:ext uri="{FF2B5EF4-FFF2-40B4-BE49-F238E27FC236}">
                    <a16:creationId xmlns:a16="http://schemas.microsoft.com/office/drawing/2014/main" id="{BA47A68B-4596-C14A-BDA0-9FEB6488FCAC}"/>
                  </a:ext>
                </a:extLst>
              </p:cNvPr>
              <p:cNvCxnSpPr>
                <a:cxnSpLocks/>
                <a:endCxn id="211" idx="1"/>
              </p:cNvCxnSpPr>
              <p:nvPr/>
            </p:nvCxnSpPr>
            <p:spPr>
              <a:xfrm rot="5400000">
                <a:off x="2070379" y="3290079"/>
                <a:ext cx="2404963" cy="1189078"/>
              </a:xfrm>
              <a:prstGeom prst="bentConnector2">
                <a:avLst/>
              </a:prstGeom>
              <a:noFill/>
              <a:ln w="19050" cap="flat" cmpd="sng" algn="ctr">
                <a:solidFill>
                  <a:srgbClr val="0070C0"/>
                </a:solidFill>
                <a:prstDash val="sysDot"/>
                <a:headEnd type="none" w="lg" len="sm"/>
                <a:tailEnd type="stealth"/>
              </a:ln>
              <a:effectLst/>
            </p:spPr>
          </p:cxnSp>
          <p:grpSp>
            <p:nvGrpSpPr>
              <p:cNvPr id="320" name="Group 319">
                <a:extLst>
                  <a:ext uri="{FF2B5EF4-FFF2-40B4-BE49-F238E27FC236}">
                    <a16:creationId xmlns:a16="http://schemas.microsoft.com/office/drawing/2014/main" id="{F57C2130-422E-D94F-A7D6-A05EB9CB1DDE}"/>
                  </a:ext>
                </a:extLst>
              </p:cNvPr>
              <p:cNvGrpSpPr/>
              <p:nvPr/>
            </p:nvGrpSpPr>
            <p:grpSpPr>
              <a:xfrm>
                <a:off x="1104307" y="2718972"/>
                <a:ext cx="2090576" cy="1555952"/>
                <a:chOff x="3039372" y="4423022"/>
                <a:chExt cx="1409982" cy="1002223"/>
              </a:xfrm>
            </p:grpSpPr>
            <p:sp>
              <p:nvSpPr>
                <p:cNvPr id="321" name="Rectangle 320">
                  <a:extLst>
                    <a:ext uri="{FF2B5EF4-FFF2-40B4-BE49-F238E27FC236}">
                      <a16:creationId xmlns:a16="http://schemas.microsoft.com/office/drawing/2014/main" id="{C8584B81-8474-784E-B986-EAF9737A885A}"/>
                    </a:ext>
                  </a:extLst>
                </p:cNvPr>
                <p:cNvSpPr/>
                <p:nvPr/>
              </p:nvSpPr>
              <p:spPr>
                <a:xfrm>
                  <a:off x="3039372" y="4423022"/>
                  <a:ext cx="1409982" cy="1002223"/>
                </a:xfrm>
                <a:prstGeom prst="rect">
                  <a:avLst/>
                </a:prstGeom>
                <a:solidFill>
                  <a:srgbClr val="BDD7EE"/>
                </a:solidFill>
                <a:ln w="19050" cap="flat" cmpd="sng" algn="ctr">
                  <a:solidFill>
                    <a:srgbClr val="8DBAE3"/>
                  </a:solidFill>
                  <a:prstDash val="solid"/>
                </a:ln>
                <a:effectLst/>
              </p:spPr>
              <p:txBody>
                <a:bodyPr lIns="0" tIns="0" r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Horizontal  → Vertical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Transpose</a:t>
                  </a:r>
                </a:p>
              </p:txBody>
            </p:sp>
            <p:sp>
              <p:nvSpPr>
                <p:cNvPr id="322" name="Rounded Rectangle 321">
                  <a:extLst>
                    <a:ext uri="{FF2B5EF4-FFF2-40B4-BE49-F238E27FC236}">
                      <a16:creationId xmlns:a16="http://schemas.microsoft.com/office/drawing/2014/main" id="{BF76B77C-993F-0C40-AA72-861A7999FF01}"/>
                    </a:ext>
                  </a:extLst>
                </p:cNvPr>
                <p:cNvSpPr/>
                <p:nvPr/>
              </p:nvSpPr>
              <p:spPr>
                <a:xfrm>
                  <a:off x="3084132" y="4739815"/>
                  <a:ext cx="1311239" cy="640677"/>
                </a:xfrm>
                <a:prstGeom prst="roundRect">
                  <a:avLst/>
                </a:prstGeom>
                <a:solidFill>
                  <a:sysClr val="window" lastClr="FFFFFF">
                    <a:lumMod val="95000"/>
                  </a:sysClr>
                </a:solidFill>
                <a:ln w="19050" cap="flat" cmpd="sng" algn="ctr">
                  <a:solidFill>
                    <a:srgbClr val="1F497D"/>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ndParaRPr>
                </a:p>
              </p:txBody>
            </p:sp>
            <p:sp>
              <p:nvSpPr>
                <p:cNvPr id="323" name="Rectangle 322">
                  <a:extLst>
                    <a:ext uri="{FF2B5EF4-FFF2-40B4-BE49-F238E27FC236}">
                      <a16:creationId xmlns:a16="http://schemas.microsoft.com/office/drawing/2014/main" id="{9F027E1E-158D-C042-9E42-1D53A20A6314}"/>
                    </a:ext>
                  </a:extLst>
                </p:cNvPr>
                <p:cNvSpPr/>
                <p:nvPr/>
              </p:nvSpPr>
              <p:spPr>
                <a:xfrm>
                  <a:off x="3138881" y="4931327"/>
                  <a:ext cx="1296391" cy="21807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Transpose Buffer</a:t>
                  </a:r>
                </a:p>
              </p:txBody>
            </p:sp>
          </p:grpSp>
        </p:grpSp>
      </p:grpSp>
      <p:sp>
        <p:nvSpPr>
          <p:cNvPr id="49" name="Rectangle 48">
            <a:extLst>
              <a:ext uri="{FF2B5EF4-FFF2-40B4-BE49-F238E27FC236}">
                <a16:creationId xmlns:a16="http://schemas.microsoft.com/office/drawing/2014/main" id="{1F864802-A5F5-9E46-81BF-228CF2C7FBDD}"/>
              </a:ext>
            </a:extLst>
          </p:cNvPr>
          <p:cNvSpPr/>
          <p:nvPr/>
        </p:nvSpPr>
        <p:spPr>
          <a:xfrm>
            <a:off x="0" y="911224"/>
            <a:ext cx="9144000" cy="544449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0" name="Rectangle 49">
            <a:extLst>
              <a:ext uri="{FF2B5EF4-FFF2-40B4-BE49-F238E27FC236}">
                <a16:creationId xmlns:a16="http://schemas.microsoft.com/office/drawing/2014/main" id="{695AFA89-F7BE-2548-8907-73A291352B15}"/>
              </a:ext>
            </a:extLst>
          </p:cNvPr>
          <p:cNvSpPr/>
          <p:nvPr/>
        </p:nvSpPr>
        <p:spPr>
          <a:xfrm>
            <a:off x="98241" y="3615775"/>
            <a:ext cx="8889381" cy="954107"/>
          </a:xfrm>
          <a:prstGeom prst="rect">
            <a:avLst/>
          </a:prstGeom>
          <a:solidFill>
            <a:schemeClr val="accent4">
              <a:lumMod val="20000"/>
              <a:lumOff val="80000"/>
            </a:schemeClr>
          </a:solidFill>
          <a:ln w="76200">
            <a:solidFill>
              <a:schemeClr val="accent1"/>
            </a:solidFill>
          </a:ln>
        </p:spPr>
        <p:txBody>
          <a:bodyPr wrap="square">
            <a:spAutoFit/>
          </a:bodyPr>
          <a:lstStyle/>
          <a:p>
            <a:pPr lvl="0" algn="ctr" defTabSz="914400">
              <a:defRPr/>
            </a:pPr>
            <a:r>
              <a:rPr lang="en-US" sz="2800" b="1" dirty="0">
                <a:solidFill>
                  <a:srgbClr val="C00000"/>
                </a:solidFill>
                <a:latin typeface="Cambria" panose="02040503050406030204" pitchFamily="18" charset="0"/>
              </a:rPr>
              <a:t>Low impact on </a:t>
            </a:r>
            <a:r>
              <a:rPr lang="en-US" sz="2800" b="1" dirty="0">
                <a:latin typeface="Cambria" panose="02040503050406030204" pitchFamily="18" charset="0"/>
              </a:rPr>
              <a:t>the throughput of </a:t>
            </a:r>
          </a:p>
          <a:p>
            <a:pPr lvl="0" algn="ctr" defTabSz="914400">
              <a:defRPr/>
            </a:pPr>
            <a:r>
              <a:rPr lang="en-US" sz="2800" b="1" dirty="0">
                <a:latin typeface="Cambria" panose="02040503050406030204" pitchFamily="18" charset="0"/>
              </a:rPr>
              <a:t>SIMDRAM operations</a:t>
            </a:r>
            <a:endParaRPr kumimoji="0" lang="en-US" sz="2800" b="1" i="0" u="none" strike="noStrike" kern="1200" cap="none" spc="0" normalizeH="0" baseline="0" noProof="0" dirty="0">
              <a:ln>
                <a:noFill/>
              </a:ln>
              <a:effectLst/>
              <a:uLnTx/>
              <a:uFillTx/>
              <a:latin typeface="Cambria" panose="02040503050406030204" pitchFamily="18" charset="0"/>
            </a:endParaRPr>
          </a:p>
        </p:txBody>
      </p:sp>
      <p:sp>
        <p:nvSpPr>
          <p:cNvPr id="51" name="Rectangle 50">
            <a:extLst>
              <a:ext uri="{FF2B5EF4-FFF2-40B4-BE49-F238E27FC236}">
                <a16:creationId xmlns:a16="http://schemas.microsoft.com/office/drawing/2014/main" id="{793440A8-B3D0-2046-BF24-F3D0687BC87D}"/>
              </a:ext>
            </a:extLst>
          </p:cNvPr>
          <p:cNvSpPr/>
          <p:nvPr/>
        </p:nvSpPr>
        <p:spPr>
          <a:xfrm>
            <a:off x="127309" y="4874374"/>
            <a:ext cx="8889381" cy="523220"/>
          </a:xfrm>
          <a:prstGeom prst="rect">
            <a:avLst/>
          </a:prstGeom>
          <a:solidFill>
            <a:schemeClr val="accent4">
              <a:lumMod val="20000"/>
              <a:lumOff val="80000"/>
            </a:schemeClr>
          </a:solidFill>
          <a:ln w="76200">
            <a:solidFill>
              <a:schemeClr val="accent1"/>
            </a:solidFill>
          </a:ln>
        </p:spPr>
        <p:txBody>
          <a:bodyPr wrap="square">
            <a:spAutoFit/>
          </a:bodyPr>
          <a:lstStyle/>
          <a:p>
            <a:pPr lvl="0" algn="ctr" defTabSz="914400">
              <a:defRPr/>
            </a:pPr>
            <a:r>
              <a:rPr lang="en-US" sz="2800" b="1" dirty="0">
                <a:solidFill>
                  <a:srgbClr val="C00000"/>
                </a:solidFill>
                <a:latin typeface="Cambria" panose="02040503050406030204" pitchFamily="18" charset="0"/>
              </a:rPr>
              <a:t>Low area cost (0.06 mm</a:t>
            </a:r>
            <a:r>
              <a:rPr lang="en-US" sz="2800" b="1" baseline="30000" dirty="0">
                <a:solidFill>
                  <a:srgbClr val="C00000"/>
                </a:solidFill>
                <a:latin typeface="Cambria" panose="02040503050406030204" pitchFamily="18" charset="0"/>
              </a:rPr>
              <a:t>2 </a:t>
            </a:r>
            <a:r>
              <a:rPr lang="en-US" sz="2800" b="1" dirty="0">
                <a:solidFill>
                  <a:srgbClr val="C00000"/>
                </a:solidFill>
                <a:latin typeface="Cambria" panose="02040503050406030204" pitchFamily="18" charset="0"/>
              </a:rPr>
              <a:t>in 22nm tech. node)  </a:t>
            </a:r>
            <a:endParaRPr kumimoji="0" lang="en-US" sz="2800" b="1" i="0" u="none" strike="noStrike" kern="1200" cap="none" spc="0" normalizeH="0" noProof="0" dirty="0">
              <a:ln>
                <a:noFill/>
              </a:ln>
              <a:solidFill>
                <a:srgbClr val="C00000"/>
              </a:solidFill>
              <a:effectLst/>
              <a:uLnTx/>
              <a:uFillTx/>
              <a:latin typeface="Cambria" panose="02040503050406030204" pitchFamily="18" charset="0"/>
            </a:endParaRPr>
          </a:p>
        </p:txBody>
      </p:sp>
      <p:sp>
        <p:nvSpPr>
          <p:cNvPr id="53" name="Slide Number Placeholder 3">
            <a:extLst>
              <a:ext uri="{FF2B5EF4-FFF2-40B4-BE49-F238E27FC236}">
                <a16:creationId xmlns:a16="http://schemas.microsoft.com/office/drawing/2014/main" id="{5EAB9A2B-7CC8-C94C-8F63-292A46E211E8}"/>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63</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8619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ppt_x"/>
                                          </p:val>
                                        </p:tav>
                                        <p:tav tm="100000">
                                          <p:val>
                                            <p:strVal val="#ppt_x"/>
                                          </p:val>
                                        </p:tav>
                                      </p:tavLst>
                                    </p:anim>
                                    <p:anim calcmode="lin" valueType="num">
                                      <p:cBhvr additive="base">
                                        <p:cTn id="1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7B85-BFEF-3745-AFB1-8D35B415B00A}"/>
              </a:ext>
            </a:extLst>
          </p:cNvPr>
          <p:cNvSpPr>
            <a:spLocks noGrp="1"/>
          </p:cNvSpPr>
          <p:nvPr>
            <p:ph type="title"/>
          </p:nvPr>
        </p:nvSpPr>
        <p:spPr/>
        <p:txBody>
          <a:bodyPr/>
          <a:lstStyle/>
          <a:p>
            <a:r>
              <a:rPr lang="en-US" dirty="0">
                <a:latin typeface="Cambria" panose="02040503050406030204" pitchFamily="18" charset="0"/>
              </a:rPr>
              <a:t>Throughput Analysis</a:t>
            </a:r>
          </a:p>
        </p:txBody>
      </p:sp>
      <p:graphicFrame>
        <p:nvGraphicFramePr>
          <p:cNvPr id="6" name="Chart 5">
            <a:extLst>
              <a:ext uri="{FF2B5EF4-FFF2-40B4-BE49-F238E27FC236}">
                <a16:creationId xmlns:a16="http://schemas.microsoft.com/office/drawing/2014/main" id="{80B01CB5-3095-5141-808B-7F84EF53D996}"/>
              </a:ext>
            </a:extLst>
          </p:cNvPr>
          <p:cNvGraphicFramePr>
            <a:graphicFrameLocks/>
          </p:cNvGraphicFramePr>
          <p:nvPr/>
        </p:nvGraphicFramePr>
        <p:xfrm>
          <a:off x="75991" y="1313652"/>
          <a:ext cx="8911632" cy="423069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ED6C538-3B5D-0D46-9A82-376ACFF89F60}"/>
              </a:ext>
            </a:extLst>
          </p:cNvPr>
          <p:cNvSpPr/>
          <p:nvPr/>
        </p:nvSpPr>
        <p:spPr>
          <a:xfrm>
            <a:off x="75991" y="5531277"/>
            <a:ext cx="8911632" cy="830997"/>
          </a:xfrm>
          <a:prstGeom prst="rect">
            <a:avLst/>
          </a:prstGeom>
          <a:solidFill>
            <a:schemeClr val="accent4">
              <a:lumMod val="20000"/>
              <a:lumOff val="80000"/>
            </a:schemeClr>
          </a:solidFill>
          <a:ln w="76200">
            <a:solidFill>
              <a:schemeClr val="accent1"/>
            </a:solidFill>
          </a:ln>
        </p:spPr>
        <p:txBody>
          <a:bodyPr wrap="square">
            <a:spAutoFit/>
          </a:bodyPr>
          <a:lstStyle/>
          <a:p>
            <a:pPr lvl="0" algn="ctr" defTabSz="914400">
              <a:defRPr/>
            </a:pPr>
            <a:r>
              <a:rPr lang="en-US" sz="2400" b="1" dirty="0">
                <a:latin typeface="Cambria" panose="02040503050406030204" pitchFamily="18" charset="0"/>
              </a:rPr>
              <a:t>SIMDRAM </a:t>
            </a:r>
            <a:r>
              <a:rPr lang="en-US" sz="2400" b="1" dirty="0">
                <a:solidFill>
                  <a:srgbClr val="C00000"/>
                </a:solidFill>
                <a:latin typeface="Cambria" panose="02040503050406030204" pitchFamily="18" charset="0"/>
              </a:rPr>
              <a:t>significantly outperforms </a:t>
            </a:r>
          </a:p>
          <a:p>
            <a:pPr lvl="0" algn="ctr" defTabSz="914400">
              <a:defRPr/>
            </a:pPr>
            <a:r>
              <a:rPr lang="en-US" sz="2400" b="1" dirty="0">
                <a:latin typeface="Cambria" panose="02040503050406030204" pitchFamily="18" charset="0"/>
              </a:rPr>
              <a:t>all state-of-the-art baselines for a wide range of operations</a:t>
            </a:r>
            <a:endParaRPr kumimoji="0" lang="en-US" sz="2400" b="1" i="0" u="none" strike="noStrike" kern="1200" cap="none" spc="0" normalizeH="0" baseline="0" noProof="0" dirty="0">
              <a:ln>
                <a:noFill/>
              </a:ln>
              <a:effectLst/>
              <a:uLnTx/>
              <a:uFillTx/>
              <a:latin typeface="Cambria" panose="02040503050406030204" pitchFamily="18" charset="0"/>
            </a:endParaRPr>
          </a:p>
        </p:txBody>
      </p:sp>
      <p:sp>
        <p:nvSpPr>
          <p:cNvPr id="15" name="Content Placeholder 2">
            <a:extLst>
              <a:ext uri="{FF2B5EF4-FFF2-40B4-BE49-F238E27FC236}">
                <a16:creationId xmlns:a16="http://schemas.microsoft.com/office/drawing/2014/main" id="{383F3A8F-120F-4240-A128-724890787C15}"/>
              </a:ext>
            </a:extLst>
          </p:cNvPr>
          <p:cNvSpPr>
            <a:spLocks noGrp="1"/>
          </p:cNvSpPr>
          <p:nvPr>
            <p:ph idx="1"/>
          </p:nvPr>
        </p:nvSpPr>
        <p:spPr>
          <a:xfrm>
            <a:off x="75991" y="682423"/>
            <a:ext cx="8987622" cy="5318753"/>
          </a:xfrm>
        </p:spPr>
        <p:txBody>
          <a:bodyPr/>
          <a:lstStyle/>
          <a:p>
            <a:pPr marL="0" indent="0">
              <a:buNone/>
            </a:pPr>
            <a:r>
              <a:rPr lang="en-US" dirty="0">
                <a:latin typeface="Cambria" panose="02040503050406030204" pitchFamily="18" charset="0"/>
              </a:rPr>
              <a:t>Average normalized </a:t>
            </a:r>
            <a:r>
              <a:rPr lang="en-US" dirty="0"/>
              <a:t>throughput </a:t>
            </a:r>
            <a:r>
              <a:rPr lang="en-US" dirty="0">
                <a:latin typeface="Cambria" panose="02040503050406030204" pitchFamily="18" charset="0"/>
              </a:rPr>
              <a:t>across all 16 SIMDRAM operations</a:t>
            </a:r>
          </a:p>
          <a:p>
            <a:endParaRPr lang="en-US" dirty="0">
              <a:latin typeface="Cambria" panose="02040503050406030204" pitchFamily="18" charset="0"/>
            </a:endParaRPr>
          </a:p>
        </p:txBody>
      </p:sp>
      <p:sp>
        <p:nvSpPr>
          <p:cNvPr id="9" name="Slide Number Placeholder 3">
            <a:extLst>
              <a:ext uri="{FF2B5EF4-FFF2-40B4-BE49-F238E27FC236}">
                <a16:creationId xmlns:a16="http://schemas.microsoft.com/office/drawing/2014/main" id="{9FCB6DF2-DBB0-1548-9411-4D1B6BE2229B}"/>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64</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16526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12" dur="500"/>
                                        <p:tgtEl>
                                          <p:spTgt spid="6">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fade">
                                      <p:cBhvr>
                                        <p:cTn id="17" dur="500"/>
                                        <p:tgtEl>
                                          <p:spTgt spid="6">
                                            <p:graphicEl>
                                              <a:chart seriesIdx="1"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fade">
                                      <p:cBhvr>
                                        <p:cTn id="22" dur="500"/>
                                        <p:tgtEl>
                                          <p:spTgt spid="6">
                                            <p:graphicEl>
                                              <a:chart seriesIdx="2" categoryIdx="0"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27" dur="500"/>
                                        <p:tgtEl>
                                          <p:spTgt spid="6">
                                            <p:graphicEl>
                                              <a:chart seriesIdx="0" categoryIdx="1"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fade">
                                      <p:cBhvr>
                                        <p:cTn id="32" dur="500"/>
                                        <p:tgtEl>
                                          <p:spTgt spid="6">
                                            <p:graphicEl>
                                              <a:chart seriesIdx="1" categoryIdx="1"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fade">
                                      <p:cBhvr>
                                        <p:cTn id="37" dur="500"/>
                                        <p:tgtEl>
                                          <p:spTgt spid="6">
                                            <p:graphicEl>
                                              <a:chart seriesIdx="2" categoryIdx="1"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fade">
                                      <p:cBhvr>
                                        <p:cTn id="42" dur="500"/>
                                        <p:tgtEl>
                                          <p:spTgt spid="6">
                                            <p:graphicEl>
                                              <a:chart seriesIdx="0" categoryIdx="2" bldStep="ptIn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fade">
                                      <p:cBhvr>
                                        <p:cTn id="47" dur="500"/>
                                        <p:tgtEl>
                                          <p:spTgt spid="6">
                                            <p:graphicEl>
                                              <a:chart seriesIdx="1" categoryIdx="2" bldStep="ptIn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fade">
                                      <p:cBhvr>
                                        <p:cTn id="52" dur="500"/>
                                        <p:tgtEl>
                                          <p:spTgt spid="6">
                                            <p:graphicEl>
                                              <a:chart seriesIdx="2" categoryIdx="2" bldStep="ptIn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50A0-9775-E441-B350-0DAC9FCA32F9}"/>
              </a:ext>
            </a:extLst>
          </p:cNvPr>
          <p:cNvSpPr>
            <a:spLocks noGrp="1"/>
          </p:cNvSpPr>
          <p:nvPr>
            <p:ph type="title"/>
          </p:nvPr>
        </p:nvSpPr>
        <p:spPr/>
        <p:txBody>
          <a:bodyPr/>
          <a:lstStyle/>
          <a:p>
            <a:r>
              <a:rPr lang="en-US" dirty="0">
                <a:latin typeface="Cambria" panose="02040503050406030204" pitchFamily="18" charset="0"/>
              </a:rPr>
              <a:t>Energy Analysis</a:t>
            </a:r>
          </a:p>
        </p:txBody>
      </p:sp>
      <p:sp>
        <p:nvSpPr>
          <p:cNvPr id="3" name="Content Placeholder 2">
            <a:extLst>
              <a:ext uri="{FF2B5EF4-FFF2-40B4-BE49-F238E27FC236}">
                <a16:creationId xmlns:a16="http://schemas.microsoft.com/office/drawing/2014/main" id="{00BF0532-C2F9-764D-B08B-FA32C3CDA6AF}"/>
              </a:ext>
            </a:extLst>
          </p:cNvPr>
          <p:cNvSpPr>
            <a:spLocks noGrp="1"/>
          </p:cNvSpPr>
          <p:nvPr>
            <p:ph idx="1"/>
          </p:nvPr>
        </p:nvSpPr>
        <p:spPr>
          <a:xfrm>
            <a:off x="75991" y="682423"/>
            <a:ext cx="8987622" cy="5318753"/>
          </a:xfrm>
        </p:spPr>
        <p:txBody>
          <a:bodyPr/>
          <a:lstStyle/>
          <a:p>
            <a:pPr marL="0" indent="0">
              <a:buNone/>
            </a:pPr>
            <a:r>
              <a:rPr lang="en-US" dirty="0">
                <a:latin typeface="Cambria" panose="02040503050406030204" pitchFamily="18" charset="0"/>
              </a:rPr>
              <a:t>Average normalized energy efficiency across all 16 SIMDRAM operations</a:t>
            </a:r>
          </a:p>
          <a:p>
            <a:endParaRPr lang="en-US" dirty="0">
              <a:latin typeface="Cambria" panose="02040503050406030204" pitchFamily="18" charset="0"/>
            </a:endParaRPr>
          </a:p>
        </p:txBody>
      </p:sp>
      <p:graphicFrame>
        <p:nvGraphicFramePr>
          <p:cNvPr id="4" name="Chart 3">
            <a:extLst>
              <a:ext uri="{FF2B5EF4-FFF2-40B4-BE49-F238E27FC236}">
                <a16:creationId xmlns:a16="http://schemas.microsoft.com/office/drawing/2014/main" id="{0E88332F-AF1E-CA40-876D-C692B725F894}"/>
              </a:ext>
            </a:extLst>
          </p:cNvPr>
          <p:cNvGraphicFramePr>
            <a:graphicFrameLocks/>
          </p:cNvGraphicFramePr>
          <p:nvPr/>
        </p:nvGraphicFramePr>
        <p:xfrm>
          <a:off x="75990" y="1547564"/>
          <a:ext cx="8987623" cy="391155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B71BB1-D44B-8746-8D67-D211AF732DB8}"/>
              </a:ext>
            </a:extLst>
          </p:cNvPr>
          <p:cNvSpPr/>
          <p:nvPr/>
        </p:nvSpPr>
        <p:spPr>
          <a:xfrm>
            <a:off x="75991" y="5535304"/>
            <a:ext cx="8987622" cy="830997"/>
          </a:xfrm>
          <a:prstGeom prst="rect">
            <a:avLst/>
          </a:prstGeom>
          <a:solidFill>
            <a:schemeClr val="accent4">
              <a:lumMod val="20000"/>
              <a:lumOff val="80000"/>
            </a:schemeClr>
          </a:solidFill>
          <a:ln w="76200">
            <a:solidFill>
              <a:schemeClr val="accent1"/>
            </a:solidFill>
          </a:ln>
        </p:spPr>
        <p:txBody>
          <a:bodyPr wrap="square">
            <a:spAutoFit/>
          </a:bodyPr>
          <a:lstStyle/>
          <a:p>
            <a:pPr lvl="0" algn="ctr" defTabSz="914400">
              <a:defRPr/>
            </a:pPr>
            <a:r>
              <a:rPr lang="en-US" sz="2400" b="1" dirty="0">
                <a:latin typeface="Cambria" panose="02040503050406030204" pitchFamily="18" charset="0"/>
              </a:rPr>
              <a:t>SIMDRAM is </a:t>
            </a:r>
            <a:r>
              <a:rPr lang="en-US" sz="2400" b="1" dirty="0">
                <a:solidFill>
                  <a:srgbClr val="C00000"/>
                </a:solidFill>
                <a:latin typeface="Cambria" panose="02040503050406030204" pitchFamily="18" charset="0"/>
              </a:rPr>
              <a:t>more energy-efficient</a:t>
            </a:r>
            <a:r>
              <a:rPr lang="en-US" sz="2400" b="1" dirty="0">
                <a:solidFill>
                  <a:srgbClr val="FF0000"/>
                </a:solidFill>
                <a:latin typeface="Cambria" panose="02040503050406030204" pitchFamily="18" charset="0"/>
              </a:rPr>
              <a:t> </a:t>
            </a:r>
            <a:r>
              <a:rPr lang="en-US" sz="2400" b="1" dirty="0">
                <a:latin typeface="Cambria" panose="02040503050406030204" pitchFamily="18" charset="0"/>
              </a:rPr>
              <a:t>than </a:t>
            </a:r>
          </a:p>
          <a:p>
            <a:pPr lvl="0" algn="ctr" defTabSz="914400">
              <a:defRPr/>
            </a:pPr>
            <a:r>
              <a:rPr lang="en-US" sz="2400" b="1" dirty="0">
                <a:latin typeface="Cambria" panose="02040503050406030204" pitchFamily="18" charset="0"/>
              </a:rPr>
              <a:t>all state-of-the-art baselines for a wide range of operations</a:t>
            </a:r>
            <a:endParaRPr kumimoji="0" lang="en-US" sz="2400" b="1" i="0" u="none" strike="noStrike" kern="1200" cap="none" spc="0" normalizeH="0" baseline="0" noProof="0" dirty="0">
              <a:ln>
                <a:noFill/>
              </a:ln>
              <a:effectLst/>
              <a:uLnTx/>
              <a:uFillTx/>
              <a:latin typeface="Cambria" panose="02040503050406030204" pitchFamily="18" charset="0"/>
            </a:endParaRPr>
          </a:p>
        </p:txBody>
      </p:sp>
      <p:sp>
        <p:nvSpPr>
          <p:cNvPr id="7" name="Slide Number Placeholder 3">
            <a:extLst>
              <a:ext uri="{FF2B5EF4-FFF2-40B4-BE49-F238E27FC236}">
                <a16:creationId xmlns:a16="http://schemas.microsoft.com/office/drawing/2014/main" id="{A27CF2EC-F1E4-9746-B15F-999392D663B3}"/>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65</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34289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22" dur="500"/>
                                        <p:tgtEl>
                                          <p:spTgt spid="4">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17AB-B934-1043-A405-54E5AF7F529E}"/>
              </a:ext>
            </a:extLst>
          </p:cNvPr>
          <p:cNvSpPr>
            <a:spLocks noGrp="1"/>
          </p:cNvSpPr>
          <p:nvPr>
            <p:ph type="title"/>
          </p:nvPr>
        </p:nvSpPr>
        <p:spPr/>
        <p:txBody>
          <a:bodyPr/>
          <a:lstStyle/>
          <a:p>
            <a:r>
              <a:rPr lang="en-US" dirty="0">
                <a:latin typeface="Cambria" panose="02040503050406030204" pitchFamily="18" charset="0"/>
              </a:rPr>
              <a:t>Real-World Applications</a:t>
            </a:r>
          </a:p>
        </p:txBody>
      </p:sp>
      <p:graphicFrame>
        <p:nvGraphicFramePr>
          <p:cNvPr id="5" name="Chart 4">
            <a:extLst>
              <a:ext uri="{FF2B5EF4-FFF2-40B4-BE49-F238E27FC236}">
                <a16:creationId xmlns:a16="http://schemas.microsoft.com/office/drawing/2014/main" id="{D68F0148-A9B2-7546-923C-5647AD091583}"/>
              </a:ext>
            </a:extLst>
          </p:cNvPr>
          <p:cNvGraphicFramePr>
            <a:graphicFrameLocks/>
          </p:cNvGraphicFramePr>
          <p:nvPr/>
        </p:nvGraphicFramePr>
        <p:xfrm>
          <a:off x="75991" y="1274191"/>
          <a:ext cx="8987622" cy="46725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3017CF6C-2133-7045-9444-154C1FDBC163}"/>
              </a:ext>
            </a:extLst>
          </p:cNvPr>
          <p:cNvSpPr/>
          <p:nvPr/>
        </p:nvSpPr>
        <p:spPr>
          <a:xfrm>
            <a:off x="75990" y="5531277"/>
            <a:ext cx="8987623" cy="830997"/>
          </a:xfrm>
          <a:prstGeom prst="rect">
            <a:avLst/>
          </a:prstGeom>
          <a:solidFill>
            <a:schemeClr val="accent4">
              <a:lumMod val="20000"/>
              <a:lumOff val="80000"/>
            </a:schemeClr>
          </a:solidFill>
          <a:ln w="76200">
            <a:solidFill>
              <a:schemeClr val="accent1"/>
            </a:solidFill>
          </a:ln>
        </p:spPr>
        <p:txBody>
          <a:bodyPr wrap="square">
            <a:spAutoFit/>
          </a:bodyPr>
          <a:lstStyle/>
          <a:p>
            <a:pPr lvl="0" algn="ctr" defTabSz="914400">
              <a:defRPr/>
            </a:pPr>
            <a:r>
              <a:rPr lang="en-US" sz="2400" b="1" dirty="0">
                <a:latin typeface="Cambria" panose="02040503050406030204" pitchFamily="18" charset="0"/>
              </a:rPr>
              <a:t>SIMDRAM </a:t>
            </a:r>
            <a:r>
              <a:rPr lang="en-US" sz="2400" b="1" dirty="0">
                <a:solidFill>
                  <a:srgbClr val="C00000"/>
                </a:solidFill>
                <a:latin typeface="Cambria" panose="02040503050406030204" pitchFamily="18" charset="0"/>
              </a:rPr>
              <a:t>effectively and efficiently </a:t>
            </a:r>
            <a:r>
              <a:rPr lang="en-US" sz="2400" b="1" dirty="0">
                <a:latin typeface="Cambria" panose="02040503050406030204" pitchFamily="18" charset="0"/>
              </a:rPr>
              <a:t>accelerates </a:t>
            </a:r>
          </a:p>
          <a:p>
            <a:pPr lvl="0" algn="ctr" defTabSz="914400">
              <a:defRPr/>
            </a:pPr>
            <a:r>
              <a:rPr lang="en-US" sz="2400" b="1" dirty="0">
                <a:latin typeface="Cambria" panose="02040503050406030204" pitchFamily="18" charset="0"/>
              </a:rPr>
              <a:t>many commonly-used real-world applications</a:t>
            </a:r>
            <a:endParaRPr kumimoji="0" lang="en-US" sz="2400" b="1" i="0" u="none" strike="noStrike" kern="1200" cap="none" spc="0" normalizeH="0" baseline="0" noProof="0" dirty="0">
              <a:ln>
                <a:noFill/>
              </a:ln>
              <a:effectLst/>
              <a:uLnTx/>
              <a:uFillTx/>
              <a:latin typeface="Cambria" panose="02040503050406030204" pitchFamily="18" charset="0"/>
            </a:endParaRPr>
          </a:p>
        </p:txBody>
      </p:sp>
      <p:sp>
        <p:nvSpPr>
          <p:cNvPr id="17" name="Content Placeholder 2">
            <a:extLst>
              <a:ext uri="{FF2B5EF4-FFF2-40B4-BE49-F238E27FC236}">
                <a16:creationId xmlns:a16="http://schemas.microsoft.com/office/drawing/2014/main" id="{A2F0CA35-E40F-6144-91C7-598F0A12696F}"/>
              </a:ext>
            </a:extLst>
          </p:cNvPr>
          <p:cNvSpPr>
            <a:spLocks noGrp="1"/>
          </p:cNvSpPr>
          <p:nvPr>
            <p:ph idx="1"/>
          </p:nvPr>
        </p:nvSpPr>
        <p:spPr>
          <a:xfrm>
            <a:off x="75991" y="682423"/>
            <a:ext cx="8987622" cy="5318753"/>
          </a:xfrm>
        </p:spPr>
        <p:txBody>
          <a:bodyPr/>
          <a:lstStyle/>
          <a:p>
            <a:pPr marL="0" indent="0">
              <a:buNone/>
            </a:pPr>
            <a:r>
              <a:rPr lang="en-US" dirty="0">
                <a:latin typeface="Cambria" panose="02040503050406030204" pitchFamily="18" charset="0"/>
              </a:rPr>
              <a:t>Average speedup across 7 real-world applications</a:t>
            </a:r>
          </a:p>
          <a:p>
            <a:endParaRPr lang="en-US" dirty="0">
              <a:latin typeface="Cambria" panose="02040503050406030204" pitchFamily="18" charset="0"/>
            </a:endParaRPr>
          </a:p>
        </p:txBody>
      </p:sp>
      <p:sp>
        <p:nvSpPr>
          <p:cNvPr id="8" name="Slide Number Placeholder 3">
            <a:extLst>
              <a:ext uri="{FF2B5EF4-FFF2-40B4-BE49-F238E27FC236}">
                <a16:creationId xmlns:a16="http://schemas.microsoft.com/office/drawing/2014/main" id="{4C224E64-5830-F540-8121-D7ECDF932D18}"/>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66</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44972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2" dur="500"/>
                                        <p:tgtEl>
                                          <p:spTgt spid="5">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fade">
                                      <p:cBhvr>
                                        <p:cTn id="17" dur="500"/>
                                        <p:tgtEl>
                                          <p:spTgt spid="5">
                                            <p:graphicEl>
                                              <a:chart seriesIdx="1"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fade">
                                      <p:cBhvr>
                                        <p:cTn id="22" dur="500"/>
                                        <p:tgtEl>
                                          <p:spTgt spid="5">
                                            <p:graphicEl>
                                              <a:chart seriesIdx="2" categoryIdx="0"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27" dur="500"/>
                                        <p:tgtEl>
                                          <p:spTgt spid="5">
                                            <p:graphicEl>
                                              <a:chart seriesIdx="0" categoryIdx="1"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fade">
                                      <p:cBhvr>
                                        <p:cTn id="32" dur="500"/>
                                        <p:tgtEl>
                                          <p:spTgt spid="5">
                                            <p:graphicEl>
                                              <a:chart seriesIdx="1" categoryIdx="1"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fade">
                                      <p:cBhvr>
                                        <p:cTn id="37" dur="500"/>
                                        <p:tgtEl>
                                          <p:spTgt spid="5">
                                            <p:graphicEl>
                                              <a:chart seriesIdx="2" categoryIdx="1"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42" dur="500"/>
                                        <p:tgtEl>
                                          <p:spTgt spid="5">
                                            <p:graphicEl>
                                              <a:chart seriesIdx="0" categoryIdx="2" bldStep="ptIn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fade">
                                      <p:cBhvr>
                                        <p:cTn id="47" dur="500"/>
                                        <p:tgtEl>
                                          <p:spTgt spid="5">
                                            <p:graphicEl>
                                              <a:chart seriesIdx="1" categoryIdx="2" bldStep="ptIn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fade">
                                      <p:cBhvr>
                                        <p:cTn id="52" dur="500"/>
                                        <p:tgtEl>
                                          <p:spTgt spid="5">
                                            <p:graphicEl>
                                              <a:chart seriesIdx="2" categoryIdx="2" bldStep="ptIn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4AB7-AB37-0A4D-8C50-DBAC614EDDE9}"/>
              </a:ext>
            </a:extLst>
          </p:cNvPr>
          <p:cNvSpPr>
            <a:spLocks noGrp="1"/>
          </p:cNvSpPr>
          <p:nvPr>
            <p:ph type="title"/>
          </p:nvPr>
        </p:nvSpPr>
        <p:spPr/>
        <p:txBody>
          <a:bodyPr/>
          <a:lstStyle/>
          <a:p>
            <a:r>
              <a:rPr lang="en-US" dirty="0"/>
              <a:t>SIMDRAM Conclusion</a:t>
            </a:r>
          </a:p>
        </p:txBody>
      </p:sp>
      <p:sp>
        <p:nvSpPr>
          <p:cNvPr id="3" name="Content Placeholder 2">
            <a:extLst>
              <a:ext uri="{FF2B5EF4-FFF2-40B4-BE49-F238E27FC236}">
                <a16:creationId xmlns:a16="http://schemas.microsoft.com/office/drawing/2014/main" id="{365FDE68-9981-7943-A013-F882D934F5CA}"/>
              </a:ext>
            </a:extLst>
          </p:cNvPr>
          <p:cNvSpPr>
            <a:spLocks noGrp="1"/>
          </p:cNvSpPr>
          <p:nvPr>
            <p:ph idx="1"/>
          </p:nvPr>
        </p:nvSpPr>
        <p:spPr>
          <a:xfrm>
            <a:off x="78189" y="738132"/>
            <a:ext cx="8987622" cy="5867329"/>
          </a:xfrm>
        </p:spPr>
        <p:txBody>
          <a:bodyPr/>
          <a:lstStyle/>
          <a:p>
            <a:r>
              <a:rPr lang="en-US" b="1" dirty="0">
                <a:solidFill>
                  <a:srgbClr val="C00000"/>
                </a:solidFill>
              </a:rPr>
              <a:t>SIMDRAM:</a:t>
            </a:r>
          </a:p>
          <a:p>
            <a:pPr lvl="1"/>
            <a:r>
              <a:rPr lang="en-US" dirty="0"/>
              <a:t>Enables </a:t>
            </a:r>
            <a:r>
              <a:rPr lang="en-US" dirty="0">
                <a:solidFill>
                  <a:schemeClr val="accent1">
                    <a:lumMod val="75000"/>
                  </a:schemeClr>
                </a:solidFill>
              </a:rPr>
              <a:t>efficient</a:t>
            </a:r>
            <a:r>
              <a:rPr lang="en-US" dirty="0"/>
              <a:t> computation of a </a:t>
            </a:r>
            <a:r>
              <a:rPr lang="en-US" dirty="0">
                <a:solidFill>
                  <a:schemeClr val="accent1">
                    <a:lumMod val="75000"/>
                  </a:schemeClr>
                </a:solidFill>
              </a:rPr>
              <a:t>flexible</a:t>
            </a:r>
            <a:r>
              <a:rPr lang="en-US" dirty="0"/>
              <a:t> set and wide range of operations in a PuM </a:t>
            </a:r>
            <a:r>
              <a:rPr lang="en-US" dirty="0">
                <a:solidFill>
                  <a:schemeClr val="accent1">
                    <a:lumMod val="75000"/>
                  </a:schemeClr>
                </a:solidFill>
              </a:rPr>
              <a:t>massively parallel</a:t>
            </a:r>
            <a:r>
              <a:rPr lang="en-US" dirty="0"/>
              <a:t> SIMD substrate</a:t>
            </a:r>
          </a:p>
          <a:p>
            <a:pPr lvl="1"/>
            <a:endParaRPr lang="en-US" sz="100" dirty="0"/>
          </a:p>
          <a:p>
            <a:pPr lvl="1"/>
            <a:r>
              <a:rPr lang="en-US" dirty="0"/>
              <a:t>Provides the hardware, programming, and ISA support, to:</a:t>
            </a:r>
          </a:p>
          <a:p>
            <a:pPr lvl="2"/>
            <a:r>
              <a:rPr lang="en-US" dirty="0"/>
              <a:t>Address key </a:t>
            </a:r>
            <a:r>
              <a:rPr lang="en-US" dirty="0">
                <a:solidFill>
                  <a:schemeClr val="accent1">
                    <a:lumMod val="75000"/>
                  </a:schemeClr>
                </a:solidFill>
              </a:rPr>
              <a:t>system integration </a:t>
            </a:r>
            <a:r>
              <a:rPr lang="en-US" dirty="0"/>
              <a:t>challenges</a:t>
            </a:r>
          </a:p>
          <a:p>
            <a:pPr lvl="2"/>
            <a:r>
              <a:rPr lang="en-US" dirty="0"/>
              <a:t>Allow programmers to define and employ </a:t>
            </a:r>
            <a:r>
              <a:rPr lang="en-US" dirty="0">
                <a:solidFill>
                  <a:schemeClr val="accent1">
                    <a:lumMod val="75000"/>
                  </a:schemeClr>
                </a:solidFill>
              </a:rPr>
              <a:t>new operations </a:t>
            </a:r>
            <a:r>
              <a:rPr lang="en-US" dirty="0"/>
              <a:t>without hardware changes</a:t>
            </a:r>
          </a:p>
          <a:p>
            <a:pPr lvl="2"/>
            <a:endParaRPr lang="en-US" sz="100" dirty="0"/>
          </a:p>
          <a:p>
            <a:r>
              <a:rPr lang="en-US" sz="2400" b="1" dirty="0"/>
              <a:t>More in the paper:</a:t>
            </a:r>
          </a:p>
          <a:p>
            <a:pPr lvl="1"/>
            <a:r>
              <a:rPr lang="en-US" sz="2000" dirty="0"/>
              <a:t>Efficiently transposing data</a:t>
            </a:r>
          </a:p>
          <a:p>
            <a:pPr lvl="1"/>
            <a:r>
              <a:rPr lang="en-US" sz="2000" dirty="0"/>
              <a:t>Programming interface</a:t>
            </a:r>
          </a:p>
          <a:p>
            <a:pPr lvl="1"/>
            <a:r>
              <a:rPr lang="en-US" sz="2000" dirty="0"/>
              <a:t>Handling page faults, address translation, coherence, and interrupts</a:t>
            </a:r>
          </a:p>
          <a:p>
            <a:pPr lvl="1"/>
            <a:r>
              <a:rPr lang="en-US" sz="2000" dirty="0"/>
              <a:t>Security implications</a:t>
            </a:r>
          </a:p>
          <a:p>
            <a:pPr lvl="1"/>
            <a:r>
              <a:rPr lang="en-US" sz="2000" dirty="0"/>
              <a:t>Reliability evaluation</a:t>
            </a:r>
          </a:p>
          <a:p>
            <a:pPr lvl="1"/>
            <a:r>
              <a:rPr lang="en-US" sz="2000" dirty="0"/>
              <a:t>Comparison to in-cache computing</a:t>
            </a:r>
          </a:p>
          <a:p>
            <a:pPr lvl="1"/>
            <a:r>
              <a:rPr lang="en-US" sz="2000" dirty="0"/>
              <a:t>And more …</a:t>
            </a:r>
          </a:p>
          <a:p>
            <a:pPr lvl="1"/>
            <a:endParaRPr lang="en-US" sz="2000" b="1" dirty="0"/>
          </a:p>
          <a:p>
            <a:endParaRPr lang="en-US" dirty="0"/>
          </a:p>
          <a:p>
            <a:endParaRPr lang="en-US" dirty="0"/>
          </a:p>
        </p:txBody>
      </p:sp>
      <p:sp>
        <p:nvSpPr>
          <p:cNvPr id="6" name="Rectangle 5">
            <a:extLst>
              <a:ext uri="{FF2B5EF4-FFF2-40B4-BE49-F238E27FC236}">
                <a16:creationId xmlns:a16="http://schemas.microsoft.com/office/drawing/2014/main" id="{A4B4F04E-7A37-5C4E-973E-212A33AC2E0F}"/>
              </a:ext>
            </a:extLst>
          </p:cNvPr>
          <p:cNvSpPr/>
          <p:nvPr/>
        </p:nvSpPr>
        <p:spPr>
          <a:xfrm>
            <a:off x="78189" y="3428999"/>
            <a:ext cx="9090583" cy="28942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5" name="TextBox 4">
            <a:extLst>
              <a:ext uri="{FF2B5EF4-FFF2-40B4-BE49-F238E27FC236}">
                <a16:creationId xmlns:a16="http://schemas.microsoft.com/office/drawing/2014/main" id="{BD977532-1772-9144-8FB8-0B81291D0717}"/>
              </a:ext>
            </a:extLst>
          </p:cNvPr>
          <p:cNvSpPr txBox="1"/>
          <p:nvPr/>
        </p:nvSpPr>
        <p:spPr>
          <a:xfrm>
            <a:off x="243662" y="3668225"/>
            <a:ext cx="8656675" cy="2246769"/>
          </a:xfrm>
          <a:prstGeom prst="rect">
            <a:avLst/>
          </a:prstGeom>
          <a:solidFill>
            <a:schemeClr val="accent4">
              <a:lumMod val="20000"/>
              <a:lumOff val="80000"/>
            </a:schemeClr>
          </a:solidFill>
          <a:ln w="76200">
            <a:solidFill>
              <a:schemeClr val="accent1"/>
            </a:solidFill>
          </a:ln>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75000"/>
                </a:srgbClr>
              </a:solidFill>
              <a:effectLst/>
              <a:uLnTx/>
              <a:uFillTx/>
              <a:latin typeface="Cambria" charset="0"/>
              <a:ea typeface="Cambria" charset="0"/>
              <a:cs typeface="Cambria"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Cambria" charset="0"/>
                <a:ea typeface="Cambria" charset="0"/>
                <a:cs typeface="Cambria" charset="0"/>
              </a:rPr>
              <a:t>SIMDRAM</a:t>
            </a:r>
            <a:r>
              <a:rPr kumimoji="0" lang="en-US" sz="2800" b="1" i="0" u="none" strike="noStrike" kern="1200" cap="none" spc="0" normalizeH="0" baseline="0" noProof="0" dirty="0">
                <a:ln>
                  <a:noFill/>
                </a:ln>
                <a:solidFill>
                  <a:prstClr val="black"/>
                </a:solidFill>
                <a:effectLst/>
                <a:uLnTx/>
                <a:uFillTx/>
                <a:latin typeface="Cambria" charset="0"/>
                <a:ea typeface="Cambria" charset="0"/>
                <a:cs typeface="Cambria" charset="0"/>
              </a:rPr>
              <a:t> is a promising PuM framework</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charset="0"/>
                <a:ea typeface="Cambria" charset="0"/>
                <a:cs typeface="Cambria" charset="0"/>
              </a:rPr>
              <a:t>Can </a:t>
            </a:r>
            <a:r>
              <a:rPr kumimoji="0" lang="en-US" sz="2400" b="1" i="0" u="none" strike="noStrike" kern="1200" cap="none" spc="0" normalizeH="0" baseline="0" noProof="0" dirty="0">
                <a:ln>
                  <a:noFill/>
                </a:ln>
                <a:solidFill>
                  <a:srgbClr val="5B9BD5">
                    <a:lumMod val="75000"/>
                  </a:srgbClr>
                </a:solidFill>
                <a:effectLst/>
                <a:uLnTx/>
                <a:uFillTx/>
                <a:latin typeface="Cambria" charset="0"/>
                <a:ea typeface="Cambria" charset="0"/>
                <a:cs typeface="Cambria" charset="0"/>
              </a:rPr>
              <a:t>ease the adoption </a:t>
            </a:r>
            <a:r>
              <a:rPr kumimoji="0" lang="en-US" sz="2400" b="0" i="0" u="none" strike="noStrike" kern="1200" cap="none" spc="0" normalizeH="0" baseline="0" noProof="0" dirty="0">
                <a:ln>
                  <a:noFill/>
                </a:ln>
                <a:solidFill>
                  <a:prstClr val="black"/>
                </a:solidFill>
                <a:effectLst/>
                <a:uLnTx/>
                <a:uFillTx/>
                <a:latin typeface="Cambria" charset="0"/>
                <a:ea typeface="Cambria" charset="0"/>
                <a:cs typeface="Cambria" charset="0"/>
              </a:rPr>
              <a:t>of processing-using-DRAM architectures </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charset="0"/>
                <a:ea typeface="Cambria" charset="0"/>
                <a:cs typeface="Cambria" charset="0"/>
              </a:rPr>
              <a:t>Improves the </a:t>
            </a:r>
            <a:r>
              <a:rPr kumimoji="0" lang="en-US" sz="2400" b="1" i="0" u="none" strike="noStrike" kern="1200" cap="none" spc="0" normalizeH="0" baseline="0" noProof="0" dirty="0">
                <a:ln>
                  <a:noFill/>
                </a:ln>
                <a:solidFill>
                  <a:srgbClr val="5B9BD5">
                    <a:lumMod val="75000"/>
                  </a:srgbClr>
                </a:solidFill>
                <a:effectLst/>
                <a:uLnTx/>
                <a:uFillTx/>
                <a:latin typeface="Cambria" charset="0"/>
                <a:ea typeface="Cambria" charset="0"/>
                <a:cs typeface="Cambria" charset="0"/>
              </a:rPr>
              <a:t>performance</a:t>
            </a:r>
            <a:r>
              <a:rPr kumimoji="0" lang="en-US" sz="2400" b="0" i="0" u="none" strike="noStrike" kern="1200" cap="none" spc="0" normalizeH="0" baseline="0" noProof="0" dirty="0">
                <a:ln>
                  <a:noFill/>
                </a:ln>
                <a:solidFill>
                  <a:srgbClr val="5B9BD5">
                    <a:lumMod val="75000"/>
                  </a:srgbClr>
                </a:solidFill>
                <a:effectLst/>
                <a:uLnTx/>
                <a:uFillTx/>
                <a:latin typeface="Cambria" charset="0"/>
                <a:ea typeface="Cambria" charset="0"/>
                <a:cs typeface="Cambria" charset="0"/>
              </a:rPr>
              <a:t> </a:t>
            </a:r>
            <a:r>
              <a:rPr kumimoji="0" lang="en-US" sz="2400" b="0" i="0" u="none" strike="noStrike" kern="1200" cap="none" spc="0" normalizeH="0" baseline="0" noProof="0" dirty="0">
                <a:ln>
                  <a:noFill/>
                </a:ln>
                <a:solidFill>
                  <a:prstClr val="black"/>
                </a:solidFill>
                <a:effectLst/>
                <a:uLnTx/>
                <a:uFillTx/>
                <a:latin typeface="Cambria" charset="0"/>
                <a:ea typeface="Cambria" charset="0"/>
                <a:cs typeface="Cambria" charset="0"/>
              </a:rPr>
              <a:t>and</a:t>
            </a:r>
            <a:r>
              <a:rPr kumimoji="0" lang="en-US" sz="2400" b="0" i="0" u="none" strike="noStrike" kern="1200" cap="none" spc="0" normalizeH="0" baseline="0" noProof="0" dirty="0">
                <a:ln>
                  <a:noFill/>
                </a:ln>
                <a:solidFill>
                  <a:srgbClr val="5B9BD5">
                    <a:lumMod val="75000"/>
                  </a:srgbClr>
                </a:solidFill>
                <a:effectLst/>
                <a:uLnTx/>
                <a:uFillTx/>
                <a:latin typeface="Cambria" charset="0"/>
                <a:ea typeface="Cambria" charset="0"/>
                <a:cs typeface="Cambria" charset="0"/>
              </a:rPr>
              <a:t> </a:t>
            </a:r>
            <a:r>
              <a:rPr kumimoji="0" lang="en-US" sz="2400" b="1" i="0" u="none" strike="noStrike" kern="1200" cap="none" spc="0" normalizeH="0" baseline="0" noProof="0" dirty="0">
                <a:ln>
                  <a:noFill/>
                </a:ln>
                <a:solidFill>
                  <a:srgbClr val="5B9BD5">
                    <a:lumMod val="75000"/>
                  </a:srgbClr>
                </a:solidFill>
                <a:effectLst/>
                <a:uLnTx/>
                <a:uFillTx/>
                <a:latin typeface="Cambria" charset="0"/>
                <a:ea typeface="Cambria" charset="0"/>
                <a:cs typeface="Cambria" charset="0"/>
              </a:rPr>
              <a:t>efficiency</a:t>
            </a:r>
            <a:r>
              <a:rPr kumimoji="0" lang="en-US" sz="2400" b="0" i="0" u="none" strike="noStrike" kern="1200" cap="none" spc="0" normalizeH="0" baseline="0" noProof="0" dirty="0">
                <a:ln>
                  <a:noFill/>
                </a:ln>
                <a:solidFill>
                  <a:prstClr val="black"/>
                </a:solidFill>
                <a:effectLst/>
                <a:uLnTx/>
                <a:uFillTx/>
                <a:latin typeface="Cambria" charset="0"/>
                <a:ea typeface="Cambria" charset="0"/>
                <a:cs typeface="Cambria" charset="0"/>
              </a:rPr>
              <a:t> of processing-using-memory architectures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mbria" charset="0"/>
              <a:ea typeface="Cambria" charset="0"/>
              <a:cs typeface="Cambria" charset="0"/>
            </a:endParaRPr>
          </a:p>
        </p:txBody>
      </p:sp>
      <p:sp>
        <p:nvSpPr>
          <p:cNvPr id="8" name="Slide Number Placeholder 3">
            <a:extLst>
              <a:ext uri="{FF2B5EF4-FFF2-40B4-BE49-F238E27FC236}">
                <a16:creationId xmlns:a16="http://schemas.microsoft.com/office/drawing/2014/main" id="{9A93BC54-A5D5-1A41-A91A-AEFC5A32D02F}"/>
              </a:ext>
            </a:extLst>
          </p:cNvPr>
          <p:cNvSpPr txBox="1">
            <a:spLocks/>
          </p:cNvSpPr>
          <p:nvPr/>
        </p:nvSpPr>
        <p:spPr>
          <a:xfrm>
            <a:off x="6955138" y="6417486"/>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3594FA-E141-4234-AE05-360401972BE7}" type="slidenum">
              <a:rPr lang="en-US" altLang="en-US" sz="1600" smtClean="0">
                <a:solidFill>
                  <a:srgbClr val="000000"/>
                </a:solidFill>
                <a:latin typeface="Garamond" pitchFamily="18" charset="0"/>
                <a:ea typeface="ＭＳ Ｐゴシック" panose="020B0600070205080204" pitchFamily="34" charset="-128"/>
              </a:rPr>
              <a:pPr algn="r">
                <a:defRPr/>
              </a:pPr>
              <a:t>67</a:t>
            </a:fld>
            <a:endParaRPr lang="en-US" altLang="en-US" sz="1600" dirty="0">
              <a:solidFill>
                <a:srgbClr val="000000"/>
              </a:solidFill>
              <a:latin typeface="Garamond" pitchFamily="18" charset="0"/>
              <a:ea typeface="ＭＳ Ｐゴシック" panose="020B0600070205080204" pitchFamily="34" charset="-128"/>
            </a:endParaRPr>
          </a:p>
        </p:txBody>
      </p:sp>
    </p:spTree>
    <p:extLst>
      <p:ext uri="{BB962C8B-B14F-4D97-AF65-F5344CB8AC3E}">
        <p14:creationId xmlns:p14="http://schemas.microsoft.com/office/powerpoint/2010/main" val="194528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fade">
                                      <p:cBhvr>
                                        <p:cTn id="25" dur="500"/>
                                        <p:tgtEl>
                                          <p:spTgt spid="3">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fade">
                                      <p:cBhvr>
                                        <p:cTn id="28" dur="500"/>
                                        <p:tgtEl>
                                          <p:spTgt spid="3">
                                            <p:txEl>
                                              <p:pRg st="14" end="1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AD78-64D2-9C47-B050-A2D2C6E7DA86}"/>
              </a:ext>
            </a:extLst>
          </p:cNvPr>
          <p:cNvSpPr>
            <a:spLocks noGrp="1"/>
          </p:cNvSpPr>
          <p:nvPr>
            <p:ph type="title"/>
          </p:nvPr>
        </p:nvSpPr>
        <p:spPr>
          <a:xfrm>
            <a:off x="228600" y="0"/>
            <a:ext cx="8915400" cy="908720"/>
          </a:xfrm>
        </p:spPr>
        <p:txBody>
          <a:bodyPr anchor="ctr"/>
          <a:lstStyle/>
          <a:p>
            <a:r>
              <a:rPr lang="en-US" dirty="0"/>
              <a:t>Lecture on SIMDRAM</a:t>
            </a:r>
          </a:p>
        </p:txBody>
      </p:sp>
      <p:sp>
        <p:nvSpPr>
          <p:cNvPr id="3" name="Content Placeholder 2">
            <a:extLst>
              <a:ext uri="{FF2B5EF4-FFF2-40B4-BE49-F238E27FC236}">
                <a16:creationId xmlns:a16="http://schemas.microsoft.com/office/drawing/2014/main" id="{51802AAD-62B5-594C-82AB-3F845A08141C}"/>
              </a:ext>
            </a:extLst>
          </p:cNvPr>
          <p:cNvSpPr>
            <a:spLocks noGrp="1"/>
          </p:cNvSpPr>
          <p:nvPr>
            <p:ph idx="1"/>
          </p:nvPr>
        </p:nvSpPr>
        <p:spPr>
          <a:xfrm>
            <a:off x="228600" y="908720"/>
            <a:ext cx="8610600" cy="5339680"/>
          </a:xfrm>
        </p:spPr>
        <p:txBody>
          <a:bodyPr/>
          <a:lstStyle/>
          <a:p>
            <a:pPr marL="0" indent="0">
              <a:buNone/>
            </a:pPr>
            <a:br>
              <a:rPr lang="en-US" sz="1600" dirty="0"/>
            </a:br>
            <a:endParaRPr lang="en-US" sz="1600" dirty="0"/>
          </a:p>
        </p:txBody>
      </p:sp>
      <p:sp>
        <p:nvSpPr>
          <p:cNvPr id="4" name="Slide Number Placeholder 3">
            <a:extLst>
              <a:ext uri="{FF2B5EF4-FFF2-40B4-BE49-F238E27FC236}">
                <a16:creationId xmlns:a16="http://schemas.microsoft.com/office/drawing/2014/main" id="{42A122B2-35CC-C64B-B5EA-4870A730338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Box 4">
            <a:extLst>
              <a:ext uri="{FF2B5EF4-FFF2-40B4-BE49-F238E27FC236}">
                <a16:creationId xmlns:a16="http://schemas.microsoft.com/office/drawing/2014/main" id="{BBC5F87A-7D79-2748-8FC3-ED1DCFBCB44E}"/>
              </a:ext>
            </a:extLst>
          </p:cNvPr>
          <p:cNvSpPr txBox="1"/>
          <p:nvPr/>
        </p:nvSpPr>
        <p:spPr>
          <a:xfrm>
            <a:off x="2671165" y="6406837"/>
            <a:ext cx="40302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432FF"/>
                </a:solidFill>
                <a:effectLst/>
                <a:uLnTx/>
                <a:uFillTx/>
                <a:latin typeface="Tahoma"/>
                <a:ea typeface="+mn-ea"/>
                <a:cs typeface="+mn-cs"/>
                <a:hlinkClick r:id="rId2">
                  <a:extLst>
                    <a:ext uri="{A12FA001-AC4F-418D-AE19-62706E023703}">
                      <ahyp:hlinkClr xmlns:ahyp="http://schemas.microsoft.com/office/drawing/2018/hyperlinkcolor" val="tx"/>
                    </a:ext>
                  </a:extLst>
                </a:hlinkClick>
              </a:rPr>
              <a:t>https://youtu.be/pmZoAAhvkRQ</a:t>
            </a:r>
            <a:endParaRPr kumimoji="0" lang="en-US" b="1" i="0" u="none" strike="noStrike" kern="1200" cap="none" spc="0" normalizeH="0" baseline="0" noProof="0" dirty="0">
              <a:ln>
                <a:noFill/>
              </a:ln>
              <a:solidFill>
                <a:srgbClr val="0432FF"/>
              </a:solidFill>
              <a:effectLst/>
              <a:uLnTx/>
              <a:uFillTx/>
              <a:latin typeface="Tahoma"/>
              <a:ea typeface="+mn-ea"/>
              <a:cs typeface="+mn-cs"/>
            </a:endParaRPr>
          </a:p>
        </p:txBody>
      </p:sp>
      <p:pic>
        <p:nvPicPr>
          <p:cNvPr id="7" name="Picture 6">
            <a:extLst>
              <a:ext uri="{FF2B5EF4-FFF2-40B4-BE49-F238E27FC236}">
                <a16:creationId xmlns:a16="http://schemas.microsoft.com/office/drawing/2014/main" id="{23262DAE-D12B-BD42-B9D5-25F37B5DD071}"/>
              </a:ext>
            </a:extLst>
          </p:cNvPr>
          <p:cNvPicPr>
            <a:picLocks noChangeAspect="1"/>
          </p:cNvPicPr>
          <p:nvPr/>
        </p:nvPicPr>
        <p:blipFill>
          <a:blip r:embed="rId3"/>
          <a:stretch>
            <a:fillRect/>
          </a:stretch>
        </p:blipFill>
        <p:spPr>
          <a:xfrm>
            <a:off x="1021376" y="950923"/>
            <a:ext cx="7101249" cy="5413711"/>
          </a:xfrm>
          <a:prstGeom prst="rect">
            <a:avLst/>
          </a:prstGeom>
        </p:spPr>
      </p:pic>
    </p:spTree>
    <p:extLst>
      <p:ext uri="{BB962C8B-B14F-4D97-AF65-F5344CB8AC3E}">
        <p14:creationId xmlns:p14="http://schemas.microsoft.com/office/powerpoint/2010/main" val="243616787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6C9D-441C-2052-8D79-2803664FFA27}"/>
              </a:ext>
            </a:extLst>
          </p:cNvPr>
          <p:cNvSpPr>
            <a:spLocks noGrp="1"/>
          </p:cNvSpPr>
          <p:nvPr>
            <p:ph type="title"/>
          </p:nvPr>
        </p:nvSpPr>
        <p:spPr/>
        <p:txBody>
          <a:bodyPr/>
          <a:lstStyle/>
          <a:p>
            <a:r>
              <a:rPr lang="en-US" dirty="0"/>
              <a:t>SIMDRAM: Follow-Ups</a:t>
            </a:r>
          </a:p>
        </p:txBody>
      </p:sp>
      <p:sp>
        <p:nvSpPr>
          <p:cNvPr id="3" name="Content Placeholder 2">
            <a:extLst>
              <a:ext uri="{FF2B5EF4-FFF2-40B4-BE49-F238E27FC236}">
                <a16:creationId xmlns:a16="http://schemas.microsoft.com/office/drawing/2014/main" id="{EF1BBCC4-DDF5-7E80-69E9-27FA9A4B6C5B}"/>
              </a:ext>
            </a:extLst>
          </p:cNvPr>
          <p:cNvSpPr>
            <a:spLocks noGrp="1"/>
          </p:cNvSpPr>
          <p:nvPr>
            <p:ph idx="1"/>
          </p:nvPr>
        </p:nvSpPr>
        <p:spPr>
          <a:xfrm>
            <a:off x="228600" y="1124744"/>
            <a:ext cx="8610600" cy="5123656"/>
          </a:xfrm>
        </p:spPr>
        <p:txBody>
          <a:bodyPr/>
          <a:lstStyle/>
          <a:p>
            <a:r>
              <a:rPr lang="en-US" dirty="0">
                <a:solidFill>
                  <a:srgbClr val="FF0000"/>
                </a:solidFill>
              </a:rPr>
              <a:t>Limitations of current substrate? </a:t>
            </a:r>
          </a:p>
          <a:p>
            <a:pPr lvl="1"/>
            <a:r>
              <a:rPr lang="en-US" dirty="0"/>
              <a:t>Computing granularity </a:t>
            </a:r>
          </a:p>
          <a:p>
            <a:pPr lvl="1"/>
            <a:r>
              <a:rPr lang="en-US" dirty="0"/>
              <a:t>Data layout conversion </a:t>
            </a:r>
          </a:p>
          <a:p>
            <a:pPr lvl="1"/>
            <a:r>
              <a:rPr lang="en-US" dirty="0"/>
              <a:t>High-latency bit-serial operations </a:t>
            </a:r>
          </a:p>
          <a:p>
            <a:pPr lvl="1"/>
            <a:r>
              <a:rPr lang="en-US" dirty="0"/>
              <a:t>Assembly-like programming model </a:t>
            </a:r>
          </a:p>
          <a:p>
            <a:pPr lvl="1"/>
            <a:r>
              <a:rPr lang="en-US" dirty="0"/>
              <a:t>Application scope </a:t>
            </a:r>
          </a:p>
          <a:p>
            <a:pPr lvl="1"/>
            <a:r>
              <a:rPr lang="en-US" dirty="0"/>
              <a:t>… </a:t>
            </a:r>
          </a:p>
          <a:p>
            <a:pPr marL="344487" lvl="1" indent="0">
              <a:buNone/>
            </a:pPr>
            <a:br>
              <a:rPr lang="en-US" dirty="0"/>
            </a:br>
            <a:endParaRPr lang="en-US" dirty="0"/>
          </a:p>
          <a:p>
            <a:r>
              <a:rPr lang="en-US" dirty="0"/>
              <a:t>We are working on </a:t>
            </a:r>
            <a:r>
              <a:rPr lang="en-US" dirty="0">
                <a:solidFill>
                  <a:srgbClr val="0000FF"/>
                </a:solidFill>
              </a:rPr>
              <a:t>even better processing-using-memory substrates</a:t>
            </a:r>
          </a:p>
          <a:p>
            <a:pPr lvl="1"/>
            <a:r>
              <a:rPr lang="en-US" dirty="0"/>
              <a:t>One step at a time!  </a:t>
            </a:r>
          </a:p>
        </p:txBody>
      </p:sp>
      <p:sp>
        <p:nvSpPr>
          <p:cNvPr id="4" name="Slide Number Placeholder 3">
            <a:extLst>
              <a:ext uri="{FF2B5EF4-FFF2-40B4-BE49-F238E27FC236}">
                <a16:creationId xmlns:a16="http://schemas.microsoft.com/office/drawing/2014/main" id="{529C167A-3B87-8E0F-17E7-BCE9958D8496}"/>
              </a:ext>
            </a:extLst>
          </p:cNvPr>
          <p:cNvSpPr>
            <a:spLocks noGrp="1"/>
          </p:cNvSpPr>
          <p:nvPr>
            <p:ph type="sldNum" sz="quarter" idx="11"/>
          </p:nvPr>
        </p:nvSpPr>
        <p:spPr/>
        <p:txBody>
          <a:bodyPr/>
          <a:lstStyle/>
          <a:p>
            <a:fld id="{323594FA-E141-4234-AE05-360401972BE7}" type="slidenum">
              <a:rPr lang="en-US" altLang="en-US" smtClean="0">
                <a:solidFill>
                  <a:srgbClr val="000000"/>
                </a:solidFill>
              </a:rPr>
              <a:pPr/>
              <a:t>69</a:t>
            </a:fld>
            <a:endParaRPr lang="en-US" altLang="en-US">
              <a:solidFill>
                <a:srgbClr val="000000"/>
              </a:solidFill>
            </a:endParaRPr>
          </a:p>
        </p:txBody>
      </p:sp>
    </p:spTree>
    <p:extLst>
      <p:ext uri="{BB962C8B-B14F-4D97-AF65-F5344CB8AC3E}">
        <p14:creationId xmlns:p14="http://schemas.microsoft.com/office/powerpoint/2010/main" val="3788471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BDA5565-745D-4D47-A7F2-FAFD01AF2F48}"/>
              </a:ext>
            </a:extLst>
          </p:cNvPr>
          <p:cNvSpPr/>
          <p:nvPr/>
        </p:nvSpPr>
        <p:spPr>
          <a:xfrm>
            <a:off x="6181952" y="2708121"/>
            <a:ext cx="2743855" cy="4046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ACTIVATE (ACT)</a:t>
            </a:r>
          </a:p>
        </p:txBody>
      </p:sp>
      <p:sp>
        <p:nvSpPr>
          <p:cNvPr id="41" name="Rectangle 40">
            <a:extLst>
              <a:ext uri="{FF2B5EF4-FFF2-40B4-BE49-F238E27FC236}">
                <a16:creationId xmlns:a16="http://schemas.microsoft.com/office/drawing/2014/main" id="{94144A50-2C85-1747-A6A4-CBE161575D7E}"/>
              </a:ext>
            </a:extLst>
          </p:cNvPr>
          <p:cNvSpPr/>
          <p:nvPr/>
        </p:nvSpPr>
        <p:spPr>
          <a:xfrm>
            <a:off x="6181953" y="3446942"/>
            <a:ext cx="2743867" cy="404637"/>
          </a:xfrm>
          <a:prstGeom prst="rect">
            <a:avLst/>
          </a:prstGeom>
          <a:solidFill>
            <a:srgbClr val="2D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 READ/WRITE</a:t>
            </a:r>
          </a:p>
        </p:txBody>
      </p:sp>
      <p:sp>
        <p:nvSpPr>
          <p:cNvPr id="43" name="Rectangle 42">
            <a:extLst>
              <a:ext uri="{FF2B5EF4-FFF2-40B4-BE49-F238E27FC236}">
                <a16:creationId xmlns:a16="http://schemas.microsoft.com/office/drawing/2014/main" id="{5CBAE21E-D10D-AE48-A0B4-ADE6B29EFA74}"/>
              </a:ext>
            </a:extLst>
          </p:cNvPr>
          <p:cNvSpPr/>
          <p:nvPr/>
        </p:nvSpPr>
        <p:spPr>
          <a:xfrm>
            <a:off x="6181953" y="4185763"/>
            <a:ext cx="2743868" cy="4046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PRECHARGE (PRE)</a:t>
            </a:r>
          </a:p>
        </p:txBody>
      </p:sp>
      <p:sp>
        <p:nvSpPr>
          <p:cNvPr id="2" name="Title 1">
            <a:extLst>
              <a:ext uri="{FF2B5EF4-FFF2-40B4-BE49-F238E27FC236}">
                <a16:creationId xmlns:a16="http://schemas.microsoft.com/office/drawing/2014/main" id="{CF1AD4B4-B279-0747-9C44-DF1A419ACBFC}"/>
              </a:ext>
            </a:extLst>
          </p:cNvPr>
          <p:cNvSpPr>
            <a:spLocks noGrp="1"/>
          </p:cNvSpPr>
          <p:nvPr>
            <p:ph type="title"/>
          </p:nvPr>
        </p:nvSpPr>
        <p:spPr/>
        <p:txBody>
          <a:bodyPr/>
          <a:lstStyle/>
          <a:p>
            <a:r>
              <a:rPr lang="en-US" dirty="0">
                <a:latin typeface="Cambria" panose="02040503050406030204" pitchFamily="18" charset="0"/>
              </a:rPr>
              <a:t>DRAM Cell Operation (2/3)</a:t>
            </a:r>
          </a:p>
        </p:txBody>
      </p:sp>
      <p:cxnSp>
        <p:nvCxnSpPr>
          <p:cNvPr id="4" name="Straight Connector 3">
            <a:extLst>
              <a:ext uri="{FF2B5EF4-FFF2-40B4-BE49-F238E27FC236}">
                <a16:creationId xmlns:a16="http://schemas.microsoft.com/office/drawing/2014/main" id="{B876BB91-B7AF-D446-8C5F-9C16B05D260A}"/>
              </a:ext>
            </a:extLst>
          </p:cNvPr>
          <p:cNvCxnSpPr>
            <a:cxnSpLocks/>
          </p:cNvCxnSpPr>
          <p:nvPr/>
        </p:nvCxnSpPr>
        <p:spPr>
          <a:xfrm>
            <a:off x="1650748" y="1871628"/>
            <a:ext cx="2121132"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9A1EB0-B769-7342-AD5E-458137845468}"/>
              </a:ext>
            </a:extLst>
          </p:cNvPr>
          <p:cNvCxnSpPr>
            <a:cxnSpLocks/>
          </p:cNvCxnSpPr>
          <p:nvPr/>
        </p:nvCxnSpPr>
        <p:spPr>
          <a:xfrm>
            <a:off x="4493811" y="2212009"/>
            <a:ext cx="0" cy="2433981"/>
          </a:xfrm>
          <a:prstGeom prst="line">
            <a:avLst/>
          </a:prstGeom>
          <a:ln w="19050">
            <a:solidFill>
              <a:srgbClr val="5A9BD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F116BA3-7A32-1F48-84AB-906C66D5468D}"/>
              </a:ext>
            </a:extLst>
          </p:cNvPr>
          <p:cNvSpPr/>
          <p:nvPr/>
        </p:nvSpPr>
        <p:spPr>
          <a:xfrm>
            <a:off x="2129709" y="2799106"/>
            <a:ext cx="267330" cy="474921"/>
          </a:xfrm>
          <a:prstGeom prst="rect">
            <a:avLst/>
          </a:prstGeom>
          <a:solidFill>
            <a:srgbClr val="F2F2F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25" name="Rectangle 24">
            <a:extLst>
              <a:ext uri="{FF2B5EF4-FFF2-40B4-BE49-F238E27FC236}">
                <a16:creationId xmlns:a16="http://schemas.microsoft.com/office/drawing/2014/main" id="{AAA3F4CD-C2CB-D745-A72F-12FC7B0B358B}"/>
              </a:ext>
            </a:extLst>
          </p:cNvPr>
          <p:cNvSpPr/>
          <p:nvPr/>
        </p:nvSpPr>
        <p:spPr>
          <a:xfrm>
            <a:off x="1538039" y="1504872"/>
            <a:ext cx="118333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7E6E6">
                    <a:lumMod val="75000"/>
                  </a:srgbClr>
                </a:solidFill>
                <a:effectLst/>
                <a:uLnTx/>
                <a:uFillTx/>
                <a:latin typeface="Cambria" panose="02040503050406030204" pitchFamily="18" charset="0"/>
                <a:ea typeface="+mn-ea"/>
                <a:cs typeface="Arial" panose="020B0604020202020204" pitchFamily="34" charset="0"/>
              </a:rPr>
              <a:t>wordline</a:t>
            </a:r>
            <a:endPar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78C372AC-EB48-0C4B-9738-5B0AC0C06329}"/>
              </a:ext>
            </a:extLst>
          </p:cNvPr>
          <p:cNvSpPr/>
          <p:nvPr/>
        </p:nvSpPr>
        <p:spPr>
          <a:xfrm>
            <a:off x="4512401" y="2459114"/>
            <a:ext cx="8899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bitline</a:t>
            </a:r>
          </a:p>
        </p:txBody>
      </p:sp>
      <p:cxnSp>
        <p:nvCxnSpPr>
          <p:cNvPr id="23" name="Straight Connector 22">
            <a:extLst>
              <a:ext uri="{FF2B5EF4-FFF2-40B4-BE49-F238E27FC236}">
                <a16:creationId xmlns:a16="http://schemas.microsoft.com/office/drawing/2014/main" id="{B0D7C555-5D92-1141-9689-7E4F09F15839}"/>
              </a:ext>
            </a:extLst>
          </p:cNvPr>
          <p:cNvCxnSpPr>
            <a:cxnSpLocks/>
          </p:cNvCxnSpPr>
          <p:nvPr/>
        </p:nvCxnSpPr>
        <p:spPr>
          <a:xfrm flipV="1">
            <a:off x="3413960" y="1871628"/>
            <a:ext cx="0" cy="217285"/>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F7D819-1095-4744-AD66-7E0ADEEDCDB2}"/>
              </a:ext>
            </a:extLst>
          </p:cNvPr>
          <p:cNvCxnSpPr>
            <a:cxnSpLocks/>
          </p:cNvCxnSpPr>
          <p:nvPr/>
        </p:nvCxnSpPr>
        <p:spPr>
          <a:xfrm flipH="1">
            <a:off x="2271612" y="2571271"/>
            <a:ext cx="0" cy="219597"/>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D149B2-DD50-6547-AD78-1C5D5ECA7AC5}"/>
              </a:ext>
            </a:extLst>
          </p:cNvPr>
          <p:cNvCxnSpPr>
            <a:cxnSpLocks/>
          </p:cNvCxnSpPr>
          <p:nvPr/>
        </p:nvCxnSpPr>
        <p:spPr>
          <a:xfrm>
            <a:off x="3053300" y="2572194"/>
            <a:ext cx="190418" cy="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AD2FA7-CD4C-E940-A5BF-E6B1E0444286}"/>
              </a:ext>
            </a:extLst>
          </p:cNvPr>
          <p:cNvCxnSpPr>
            <a:cxnSpLocks/>
          </p:cNvCxnSpPr>
          <p:nvPr/>
        </p:nvCxnSpPr>
        <p:spPr>
          <a:xfrm flipV="1">
            <a:off x="3236901" y="2212009"/>
            <a:ext cx="0" cy="36750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8192FE-EAD2-AB47-80A3-CAA59ECB74EB}"/>
              </a:ext>
            </a:extLst>
          </p:cNvPr>
          <p:cNvCxnSpPr>
            <a:cxnSpLocks/>
          </p:cNvCxnSpPr>
          <p:nvPr/>
        </p:nvCxnSpPr>
        <p:spPr>
          <a:xfrm>
            <a:off x="3222271" y="2088913"/>
            <a:ext cx="383377" cy="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C027D5-62D9-804A-B008-EAB389D025DB}"/>
              </a:ext>
            </a:extLst>
          </p:cNvPr>
          <p:cNvCxnSpPr>
            <a:cxnSpLocks/>
          </p:cNvCxnSpPr>
          <p:nvPr/>
        </p:nvCxnSpPr>
        <p:spPr>
          <a:xfrm flipV="1">
            <a:off x="3597835" y="2213734"/>
            <a:ext cx="0" cy="36750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8E12E6-8AF9-9743-AF46-43967901B631}"/>
              </a:ext>
            </a:extLst>
          </p:cNvPr>
          <p:cNvCxnSpPr>
            <a:cxnSpLocks/>
          </p:cNvCxnSpPr>
          <p:nvPr/>
        </p:nvCxnSpPr>
        <p:spPr>
          <a:xfrm>
            <a:off x="3221773" y="2213734"/>
            <a:ext cx="383377" cy="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A16EC40-E71F-6C48-AEDC-911C05D25CB5}"/>
              </a:ext>
            </a:extLst>
          </p:cNvPr>
          <p:cNvCxnSpPr>
            <a:cxnSpLocks/>
          </p:cNvCxnSpPr>
          <p:nvPr/>
        </p:nvCxnSpPr>
        <p:spPr>
          <a:xfrm>
            <a:off x="3581462" y="2579509"/>
            <a:ext cx="190418" cy="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5A6062-B612-364E-8068-00E1FE69E0FA}"/>
              </a:ext>
            </a:extLst>
          </p:cNvPr>
          <p:cNvCxnSpPr>
            <a:cxnSpLocks/>
          </p:cNvCxnSpPr>
          <p:nvPr/>
        </p:nvCxnSpPr>
        <p:spPr>
          <a:xfrm>
            <a:off x="2263374" y="2568775"/>
            <a:ext cx="885135"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6B04B8-7B43-C04C-88CA-66E99030DF45}"/>
              </a:ext>
            </a:extLst>
          </p:cNvPr>
          <p:cNvCxnSpPr>
            <a:cxnSpLocks/>
          </p:cNvCxnSpPr>
          <p:nvPr/>
        </p:nvCxnSpPr>
        <p:spPr>
          <a:xfrm>
            <a:off x="3605150" y="2568775"/>
            <a:ext cx="885135"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138CB4B-0FC2-5241-8D60-B4F9D3C7C432}"/>
              </a:ext>
            </a:extLst>
          </p:cNvPr>
          <p:cNvSpPr/>
          <p:nvPr/>
        </p:nvSpPr>
        <p:spPr>
          <a:xfrm>
            <a:off x="4297263" y="4590400"/>
            <a:ext cx="386041" cy="400099"/>
          </a:xfrm>
          <a:prstGeom prst="rect">
            <a:avLst/>
          </a:prstGeom>
          <a:solidFill>
            <a:schemeClr val="accent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47" name="Rectangle 46">
            <a:extLst>
              <a:ext uri="{FF2B5EF4-FFF2-40B4-BE49-F238E27FC236}">
                <a16:creationId xmlns:a16="http://schemas.microsoft.com/office/drawing/2014/main" id="{53894945-3CF6-8744-99C8-D5C07F3F63B7}"/>
              </a:ext>
            </a:extLst>
          </p:cNvPr>
          <p:cNvSpPr/>
          <p:nvPr/>
        </p:nvSpPr>
        <p:spPr>
          <a:xfrm>
            <a:off x="2129709" y="2993520"/>
            <a:ext cx="267326" cy="279715"/>
          </a:xfrm>
          <a:prstGeom prst="rect">
            <a:avLst/>
          </a:prstGeom>
          <a:solidFill>
            <a:srgbClr val="8DBAE4"/>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 name="Rectangle 47">
            <a:extLst>
              <a:ext uri="{FF2B5EF4-FFF2-40B4-BE49-F238E27FC236}">
                <a16:creationId xmlns:a16="http://schemas.microsoft.com/office/drawing/2014/main" id="{9718E3CF-B984-7C40-BFE4-FF51CF8E177E}"/>
              </a:ext>
            </a:extLst>
          </p:cNvPr>
          <p:cNvSpPr/>
          <p:nvPr/>
        </p:nvSpPr>
        <p:spPr>
          <a:xfrm>
            <a:off x="3534280" y="4957901"/>
            <a:ext cx="1956241"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sense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amplifier</a:t>
            </a:r>
          </a:p>
        </p:txBody>
      </p:sp>
      <p:cxnSp>
        <p:nvCxnSpPr>
          <p:cNvPr id="49" name="Straight Connector 48">
            <a:extLst>
              <a:ext uri="{FF2B5EF4-FFF2-40B4-BE49-F238E27FC236}">
                <a16:creationId xmlns:a16="http://schemas.microsoft.com/office/drawing/2014/main" id="{E226F868-F3B0-AA42-910F-F1302B6C1B4F}"/>
              </a:ext>
            </a:extLst>
          </p:cNvPr>
          <p:cNvCxnSpPr>
            <a:cxnSpLocks/>
          </p:cNvCxnSpPr>
          <p:nvPr/>
        </p:nvCxnSpPr>
        <p:spPr>
          <a:xfrm>
            <a:off x="2176335" y="4790449"/>
            <a:ext cx="2121132"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0AF0DFF-A137-A643-8FD6-61FB3F4EFA23}"/>
              </a:ext>
            </a:extLst>
          </p:cNvPr>
          <p:cNvSpPr/>
          <p:nvPr/>
        </p:nvSpPr>
        <p:spPr>
          <a:xfrm>
            <a:off x="2097589" y="4726639"/>
            <a:ext cx="912429"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enable</a:t>
            </a:r>
          </a:p>
        </p:txBody>
      </p:sp>
      <p:sp>
        <p:nvSpPr>
          <p:cNvPr id="51" name="Rectangle 50">
            <a:extLst>
              <a:ext uri="{FF2B5EF4-FFF2-40B4-BE49-F238E27FC236}">
                <a16:creationId xmlns:a16="http://schemas.microsoft.com/office/drawing/2014/main" id="{9E30FCA3-C348-BA4A-BF74-2A1617DA46BF}"/>
              </a:ext>
            </a:extLst>
          </p:cNvPr>
          <p:cNvSpPr/>
          <p:nvPr/>
        </p:nvSpPr>
        <p:spPr>
          <a:xfrm>
            <a:off x="900288" y="2670833"/>
            <a:ext cx="1201931"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storage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capacitor</a:t>
            </a:r>
          </a:p>
        </p:txBody>
      </p:sp>
      <p:sp>
        <p:nvSpPr>
          <p:cNvPr id="52" name="Rectangle 51">
            <a:extLst>
              <a:ext uri="{FF2B5EF4-FFF2-40B4-BE49-F238E27FC236}">
                <a16:creationId xmlns:a16="http://schemas.microsoft.com/office/drawing/2014/main" id="{BD949B28-3604-3447-A0C2-9F29EEDA90FC}"/>
              </a:ext>
            </a:extLst>
          </p:cNvPr>
          <p:cNvSpPr/>
          <p:nvPr/>
        </p:nvSpPr>
        <p:spPr>
          <a:xfrm>
            <a:off x="2805664" y="2542279"/>
            <a:ext cx="1279517"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access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transistor</a:t>
            </a:r>
          </a:p>
        </p:txBody>
      </p:sp>
      <p:sp>
        <p:nvSpPr>
          <p:cNvPr id="62" name="Rectangle 61">
            <a:extLst>
              <a:ext uri="{FF2B5EF4-FFF2-40B4-BE49-F238E27FC236}">
                <a16:creationId xmlns:a16="http://schemas.microsoft.com/office/drawing/2014/main" id="{60B40C6E-D44C-AB49-93F8-663728619DE4}"/>
              </a:ext>
            </a:extLst>
          </p:cNvPr>
          <p:cNvSpPr/>
          <p:nvPr/>
        </p:nvSpPr>
        <p:spPr>
          <a:xfrm>
            <a:off x="2129707" y="2801621"/>
            <a:ext cx="267330" cy="373190"/>
          </a:xfrm>
          <a:prstGeom prst="rect">
            <a:avLst/>
          </a:prstGeom>
          <a:solidFill>
            <a:srgbClr val="F2F2F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63" name="Rectangle 62">
            <a:extLst>
              <a:ext uri="{FF2B5EF4-FFF2-40B4-BE49-F238E27FC236}">
                <a16:creationId xmlns:a16="http://schemas.microsoft.com/office/drawing/2014/main" id="{9A7EB0D1-717C-0E4B-A0B9-F2FF136A2D36}"/>
              </a:ext>
            </a:extLst>
          </p:cNvPr>
          <p:cNvSpPr/>
          <p:nvPr/>
        </p:nvSpPr>
        <p:spPr>
          <a:xfrm>
            <a:off x="4221759" y="1811899"/>
            <a:ext cx="78653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mbria" panose="02040503050406030204" pitchFamily="18" charset="0"/>
                <a:ea typeface="+mn-ea"/>
                <a:cs typeface="+mn-cs"/>
              </a:rPr>
              <a:t>V</a:t>
            </a:r>
            <a:r>
              <a:rPr kumimoji="0" lang="en-US" sz="2000" b="1" i="0" u="none" strike="noStrike" kern="1200" cap="none" spc="0" normalizeH="0" baseline="-25000" noProof="0" dirty="0">
                <a:ln>
                  <a:noFill/>
                </a:ln>
                <a:solidFill>
                  <a:srgbClr val="00B0F0"/>
                </a:solidFill>
                <a:effectLst/>
                <a:uLnTx/>
                <a:uFillTx/>
                <a:latin typeface="Cambria" panose="02040503050406030204" pitchFamily="18" charset="0"/>
                <a:ea typeface="+mn-ea"/>
                <a:cs typeface="+mn-cs"/>
              </a:rPr>
              <a:t>DD</a:t>
            </a:r>
            <a:endParaRPr kumimoji="0" lang="en-US" sz="2000" b="0" i="0" u="none" strike="noStrike" kern="1200" cap="none" spc="0" normalizeH="0" baseline="-25000" noProof="0" dirty="0">
              <a:ln>
                <a:noFill/>
              </a:ln>
              <a:solidFill>
                <a:srgbClr val="00B0F0"/>
              </a:solidFill>
              <a:effectLst/>
              <a:uLnTx/>
              <a:uFillTx/>
              <a:latin typeface="Cambria" panose="02040503050406030204" pitchFamily="18" charset="0"/>
              <a:ea typeface="+mn-ea"/>
              <a:cs typeface="+mn-cs"/>
            </a:endParaRPr>
          </a:p>
        </p:txBody>
      </p:sp>
      <p:sp>
        <p:nvSpPr>
          <p:cNvPr id="66" name="Rectangle 65">
            <a:extLst>
              <a:ext uri="{FF2B5EF4-FFF2-40B4-BE49-F238E27FC236}">
                <a16:creationId xmlns:a16="http://schemas.microsoft.com/office/drawing/2014/main" id="{37E94E55-A506-8A49-870C-E741EDF3E3C5}"/>
              </a:ext>
            </a:extLst>
          </p:cNvPr>
          <p:cNvSpPr/>
          <p:nvPr/>
        </p:nvSpPr>
        <p:spPr>
          <a:xfrm>
            <a:off x="2128684" y="2799107"/>
            <a:ext cx="267326" cy="477436"/>
          </a:xfrm>
          <a:prstGeom prst="rect">
            <a:avLst/>
          </a:prstGeom>
          <a:solidFill>
            <a:srgbClr val="8DBAE4"/>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5" name="Rectangle 44">
            <a:extLst>
              <a:ext uri="{FF2B5EF4-FFF2-40B4-BE49-F238E27FC236}">
                <a16:creationId xmlns:a16="http://schemas.microsoft.com/office/drawing/2014/main" id="{BC2FE549-B1B7-304F-A44E-06FA40C418F6}"/>
              </a:ext>
            </a:extLst>
          </p:cNvPr>
          <p:cNvSpPr/>
          <p:nvPr/>
        </p:nvSpPr>
        <p:spPr>
          <a:xfrm>
            <a:off x="5140687" y="4636556"/>
            <a:ext cx="2979662"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2900"/>
                </a:solidFill>
                <a:effectLst/>
                <a:uLnTx/>
                <a:uFillTx/>
                <a:latin typeface="Cambria" panose="02040503050406030204" pitchFamily="18" charset="0"/>
                <a:ea typeface="+mn-ea"/>
                <a:cs typeface="Arial" panose="020B0604020202020204" pitchFamily="34" charset="0"/>
              </a:rPr>
              <a:t>read/write</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charge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latched in sense amplifier</a:t>
            </a:r>
          </a:p>
        </p:txBody>
      </p:sp>
      <p:sp>
        <p:nvSpPr>
          <p:cNvPr id="8" name="Left-Right Arrow 7">
            <a:extLst>
              <a:ext uri="{FF2B5EF4-FFF2-40B4-BE49-F238E27FC236}">
                <a16:creationId xmlns:a16="http://schemas.microsoft.com/office/drawing/2014/main" id="{36E3151B-996D-D441-8AA2-674AA970C318}"/>
              </a:ext>
            </a:extLst>
          </p:cNvPr>
          <p:cNvSpPr/>
          <p:nvPr/>
        </p:nvSpPr>
        <p:spPr>
          <a:xfrm>
            <a:off x="4782469" y="4679675"/>
            <a:ext cx="555961" cy="2215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2920550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2</a:t>
            </a:r>
            <a:r>
              <a:rPr lang="en-US" altLang="en-US" b="1" baseline="30000" dirty="0">
                <a:solidFill>
                  <a:srgbClr val="C00000"/>
                </a:solidFill>
                <a:ea typeface="ＭＳ Ｐゴシック" charset="-128"/>
              </a:rPr>
              <a:t>nd</a:t>
            </a:r>
            <a:r>
              <a:rPr lang="en-US" altLang="en-US" b="1" dirty="0">
                <a:solidFill>
                  <a:srgbClr val="C00000"/>
                </a:solidFill>
                <a:ea typeface="ＭＳ Ｐゴシック" charset="-128"/>
              </a:rPr>
              <a:t> Workshop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dirty="0">
                <a:solidFill>
                  <a:srgbClr val="006633"/>
                </a:solidFill>
                <a:ea typeface="ＭＳ Ｐゴシック" panose="020B0600070205080204" pitchFamily="34" charset="-128"/>
              </a:rPr>
              <a:t>Processing-Using-Memory - Part I </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eaLnBrk="1" hangingPunct="1"/>
            <a:r>
              <a:rPr lang="en-US" altLang="en-US" sz="3200" kern="0" dirty="0">
                <a:solidFill>
                  <a:srgbClr val="003399"/>
                </a:solidFill>
                <a:ea typeface="ＭＳ Ｐゴシック" panose="020B0600070205080204" pitchFamily="34" charset="-128"/>
              </a:rPr>
              <a:t>Dr. Geraldo F. Oliveira</a:t>
            </a:r>
          </a:p>
          <a:p>
            <a:pPr eaLnBrk="1" hangingPunct="1"/>
            <a:r>
              <a:rPr lang="en-US" altLang="en-US" sz="3200" kern="0" dirty="0">
                <a:ea typeface="ＭＳ Ｐゴシック" panose="020B0600070205080204" pitchFamily="34" charset="-128"/>
                <a:hlinkClick r:id="rId5"/>
              </a:rPr>
              <a:t>https://geraldofojunior.github.io</a:t>
            </a:r>
            <a:br>
              <a:rPr lang="en-US" altLang="en-US" sz="3200" kern="0" dirty="0">
                <a:ea typeface="ＭＳ Ｐゴシック" panose="020B0600070205080204" pitchFamily="34" charset="-128"/>
              </a:rPr>
            </a:br>
            <a:endParaRPr lang="en-US" altLang="en-US" sz="2800" kern="0" dirty="0">
              <a:ea typeface="ＭＳ Ｐゴシック" panose="020B0600070205080204" pitchFamily="34" charset="-128"/>
            </a:endParaRPr>
          </a:p>
          <a:p>
            <a:pPr eaLnBrk="1" hangingPunct="1"/>
            <a:r>
              <a:rPr lang="en-US" altLang="en-US" sz="2800" kern="0" dirty="0">
                <a:ea typeface="ＭＳ Ｐゴシック" panose="020B0600070205080204" pitchFamily="34" charset="-128"/>
              </a:rPr>
              <a:t>ICS 2025</a:t>
            </a:r>
          </a:p>
          <a:p>
            <a:pPr eaLnBrk="1" hangingPunct="1"/>
            <a:r>
              <a:rPr lang="en-US" altLang="en-US" sz="2800" kern="0" dirty="0">
                <a:ea typeface="ＭＳ Ｐゴシック" panose="020B0600070205080204" pitchFamily="34" charset="-128"/>
              </a:rPr>
              <a:t>08 June 2025</a:t>
            </a:r>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p:txBody>
      </p:sp>
    </p:spTree>
    <p:extLst>
      <p:ext uri="{BB962C8B-B14F-4D97-AF65-F5344CB8AC3E}">
        <p14:creationId xmlns:p14="http://schemas.microsoft.com/office/powerpoint/2010/main" val="36448458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3BF22D97-0594-F647-A8A5-87AFFC14BB97}"/>
              </a:ext>
            </a:extLst>
          </p:cNvPr>
          <p:cNvSpPr/>
          <p:nvPr/>
        </p:nvSpPr>
        <p:spPr>
          <a:xfrm>
            <a:off x="6181952" y="2708121"/>
            <a:ext cx="2743855" cy="4046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ACTIVATE (ACT)</a:t>
            </a:r>
          </a:p>
        </p:txBody>
      </p:sp>
      <p:sp>
        <p:nvSpPr>
          <p:cNvPr id="53" name="Rectangle 52">
            <a:extLst>
              <a:ext uri="{FF2B5EF4-FFF2-40B4-BE49-F238E27FC236}">
                <a16:creationId xmlns:a16="http://schemas.microsoft.com/office/drawing/2014/main" id="{32FA565A-9881-BE46-A593-7A6AF4CFF731}"/>
              </a:ext>
            </a:extLst>
          </p:cNvPr>
          <p:cNvSpPr/>
          <p:nvPr/>
        </p:nvSpPr>
        <p:spPr>
          <a:xfrm>
            <a:off x="6181953" y="3446942"/>
            <a:ext cx="2743867" cy="4046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 READ/WRITE</a:t>
            </a:r>
          </a:p>
        </p:txBody>
      </p:sp>
      <p:sp>
        <p:nvSpPr>
          <p:cNvPr id="54" name="Rectangle 53">
            <a:extLst>
              <a:ext uri="{FF2B5EF4-FFF2-40B4-BE49-F238E27FC236}">
                <a16:creationId xmlns:a16="http://schemas.microsoft.com/office/drawing/2014/main" id="{6F901726-3B4C-4144-B200-F174599FCE05}"/>
              </a:ext>
            </a:extLst>
          </p:cNvPr>
          <p:cNvSpPr/>
          <p:nvPr/>
        </p:nvSpPr>
        <p:spPr>
          <a:xfrm>
            <a:off x="6181953" y="4185763"/>
            <a:ext cx="2743868" cy="404637"/>
          </a:xfrm>
          <a:prstGeom prst="rect">
            <a:avLst/>
          </a:prstGeom>
          <a:solidFill>
            <a:srgbClr val="2D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PRECHARGE (PRE)</a:t>
            </a:r>
          </a:p>
        </p:txBody>
      </p:sp>
      <p:sp>
        <p:nvSpPr>
          <p:cNvPr id="2" name="Title 1">
            <a:extLst>
              <a:ext uri="{FF2B5EF4-FFF2-40B4-BE49-F238E27FC236}">
                <a16:creationId xmlns:a16="http://schemas.microsoft.com/office/drawing/2014/main" id="{CF1AD4B4-B279-0747-9C44-DF1A419ACBFC}"/>
              </a:ext>
            </a:extLst>
          </p:cNvPr>
          <p:cNvSpPr>
            <a:spLocks noGrp="1"/>
          </p:cNvSpPr>
          <p:nvPr>
            <p:ph type="title"/>
          </p:nvPr>
        </p:nvSpPr>
        <p:spPr/>
        <p:txBody>
          <a:bodyPr/>
          <a:lstStyle/>
          <a:p>
            <a:r>
              <a:rPr lang="en-US" dirty="0">
                <a:latin typeface="Cambria" panose="02040503050406030204" pitchFamily="18" charset="0"/>
              </a:rPr>
              <a:t>DRAM Cell Operation (3/3)</a:t>
            </a:r>
          </a:p>
        </p:txBody>
      </p:sp>
      <p:cxnSp>
        <p:nvCxnSpPr>
          <p:cNvPr id="4" name="Straight Connector 3">
            <a:extLst>
              <a:ext uri="{FF2B5EF4-FFF2-40B4-BE49-F238E27FC236}">
                <a16:creationId xmlns:a16="http://schemas.microsoft.com/office/drawing/2014/main" id="{B876BB91-B7AF-D446-8C5F-9C16B05D260A}"/>
              </a:ext>
            </a:extLst>
          </p:cNvPr>
          <p:cNvCxnSpPr>
            <a:cxnSpLocks/>
          </p:cNvCxnSpPr>
          <p:nvPr/>
        </p:nvCxnSpPr>
        <p:spPr>
          <a:xfrm>
            <a:off x="1650748" y="1871628"/>
            <a:ext cx="2121132"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9A1EB0-B769-7342-AD5E-458137845468}"/>
              </a:ext>
            </a:extLst>
          </p:cNvPr>
          <p:cNvCxnSpPr>
            <a:cxnSpLocks/>
          </p:cNvCxnSpPr>
          <p:nvPr/>
        </p:nvCxnSpPr>
        <p:spPr>
          <a:xfrm>
            <a:off x="4493811" y="2212009"/>
            <a:ext cx="0" cy="2433981"/>
          </a:xfrm>
          <a:prstGeom prst="line">
            <a:avLst/>
          </a:prstGeom>
          <a:ln w="19050">
            <a:solidFill>
              <a:srgbClr val="5A9BD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F116BA3-7A32-1F48-84AB-906C66D5468D}"/>
              </a:ext>
            </a:extLst>
          </p:cNvPr>
          <p:cNvSpPr/>
          <p:nvPr/>
        </p:nvSpPr>
        <p:spPr>
          <a:xfrm>
            <a:off x="2129709" y="2799106"/>
            <a:ext cx="267330" cy="474921"/>
          </a:xfrm>
          <a:prstGeom prst="rect">
            <a:avLst/>
          </a:prstGeom>
          <a:solidFill>
            <a:srgbClr val="F2F2F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25" name="Rectangle 24">
            <a:extLst>
              <a:ext uri="{FF2B5EF4-FFF2-40B4-BE49-F238E27FC236}">
                <a16:creationId xmlns:a16="http://schemas.microsoft.com/office/drawing/2014/main" id="{AAA3F4CD-C2CB-D745-A72F-12FC7B0B358B}"/>
              </a:ext>
            </a:extLst>
          </p:cNvPr>
          <p:cNvSpPr/>
          <p:nvPr/>
        </p:nvSpPr>
        <p:spPr>
          <a:xfrm>
            <a:off x="1538039" y="1504872"/>
            <a:ext cx="118333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7E6E6">
                    <a:lumMod val="75000"/>
                  </a:srgbClr>
                </a:solidFill>
                <a:effectLst/>
                <a:uLnTx/>
                <a:uFillTx/>
                <a:latin typeface="Cambria" panose="02040503050406030204" pitchFamily="18" charset="0"/>
                <a:ea typeface="+mn-ea"/>
                <a:cs typeface="Arial" panose="020B0604020202020204" pitchFamily="34" charset="0"/>
              </a:rPr>
              <a:t>wordline</a:t>
            </a:r>
            <a:endPar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78C372AC-EB48-0C4B-9738-5B0AC0C06329}"/>
              </a:ext>
            </a:extLst>
          </p:cNvPr>
          <p:cNvSpPr/>
          <p:nvPr/>
        </p:nvSpPr>
        <p:spPr>
          <a:xfrm>
            <a:off x="4512401" y="2459114"/>
            <a:ext cx="8899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bitline</a:t>
            </a:r>
          </a:p>
        </p:txBody>
      </p:sp>
      <p:cxnSp>
        <p:nvCxnSpPr>
          <p:cNvPr id="23" name="Straight Connector 22">
            <a:extLst>
              <a:ext uri="{FF2B5EF4-FFF2-40B4-BE49-F238E27FC236}">
                <a16:creationId xmlns:a16="http://schemas.microsoft.com/office/drawing/2014/main" id="{B0D7C555-5D92-1141-9689-7E4F09F15839}"/>
              </a:ext>
            </a:extLst>
          </p:cNvPr>
          <p:cNvCxnSpPr>
            <a:cxnSpLocks/>
          </p:cNvCxnSpPr>
          <p:nvPr/>
        </p:nvCxnSpPr>
        <p:spPr>
          <a:xfrm flipV="1">
            <a:off x="3413960" y="1871628"/>
            <a:ext cx="0" cy="217285"/>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F7D819-1095-4744-AD66-7E0ADEEDCDB2}"/>
              </a:ext>
            </a:extLst>
          </p:cNvPr>
          <p:cNvCxnSpPr>
            <a:cxnSpLocks/>
          </p:cNvCxnSpPr>
          <p:nvPr/>
        </p:nvCxnSpPr>
        <p:spPr>
          <a:xfrm flipH="1">
            <a:off x="2271612" y="2571271"/>
            <a:ext cx="0" cy="219597"/>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D149B2-DD50-6547-AD78-1C5D5ECA7AC5}"/>
              </a:ext>
            </a:extLst>
          </p:cNvPr>
          <p:cNvCxnSpPr>
            <a:cxnSpLocks/>
          </p:cNvCxnSpPr>
          <p:nvPr/>
        </p:nvCxnSpPr>
        <p:spPr>
          <a:xfrm>
            <a:off x="3053300" y="2572194"/>
            <a:ext cx="190418" cy="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AD2FA7-CD4C-E940-A5BF-E6B1E0444286}"/>
              </a:ext>
            </a:extLst>
          </p:cNvPr>
          <p:cNvCxnSpPr>
            <a:cxnSpLocks/>
          </p:cNvCxnSpPr>
          <p:nvPr/>
        </p:nvCxnSpPr>
        <p:spPr>
          <a:xfrm flipV="1">
            <a:off x="3236901" y="2212009"/>
            <a:ext cx="0" cy="36750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8192FE-EAD2-AB47-80A3-CAA59ECB74EB}"/>
              </a:ext>
            </a:extLst>
          </p:cNvPr>
          <p:cNvCxnSpPr>
            <a:cxnSpLocks/>
          </p:cNvCxnSpPr>
          <p:nvPr/>
        </p:nvCxnSpPr>
        <p:spPr>
          <a:xfrm>
            <a:off x="3222271" y="2088913"/>
            <a:ext cx="383377" cy="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C027D5-62D9-804A-B008-EAB389D025DB}"/>
              </a:ext>
            </a:extLst>
          </p:cNvPr>
          <p:cNvCxnSpPr>
            <a:cxnSpLocks/>
          </p:cNvCxnSpPr>
          <p:nvPr/>
        </p:nvCxnSpPr>
        <p:spPr>
          <a:xfrm flipV="1">
            <a:off x="3597835" y="2213734"/>
            <a:ext cx="0" cy="36750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8E12E6-8AF9-9743-AF46-43967901B631}"/>
              </a:ext>
            </a:extLst>
          </p:cNvPr>
          <p:cNvCxnSpPr>
            <a:cxnSpLocks/>
          </p:cNvCxnSpPr>
          <p:nvPr/>
        </p:nvCxnSpPr>
        <p:spPr>
          <a:xfrm>
            <a:off x="3221773" y="2213734"/>
            <a:ext cx="383377" cy="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A16EC40-E71F-6C48-AEDC-911C05D25CB5}"/>
              </a:ext>
            </a:extLst>
          </p:cNvPr>
          <p:cNvCxnSpPr>
            <a:cxnSpLocks/>
          </p:cNvCxnSpPr>
          <p:nvPr/>
        </p:nvCxnSpPr>
        <p:spPr>
          <a:xfrm>
            <a:off x="3581462" y="2579509"/>
            <a:ext cx="190418" cy="0"/>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5A6062-B612-364E-8068-00E1FE69E0FA}"/>
              </a:ext>
            </a:extLst>
          </p:cNvPr>
          <p:cNvCxnSpPr>
            <a:cxnSpLocks/>
          </p:cNvCxnSpPr>
          <p:nvPr/>
        </p:nvCxnSpPr>
        <p:spPr>
          <a:xfrm>
            <a:off x="2263374" y="2568775"/>
            <a:ext cx="885135"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6B04B8-7B43-C04C-88CA-66E99030DF45}"/>
              </a:ext>
            </a:extLst>
          </p:cNvPr>
          <p:cNvCxnSpPr>
            <a:cxnSpLocks/>
          </p:cNvCxnSpPr>
          <p:nvPr/>
        </p:nvCxnSpPr>
        <p:spPr>
          <a:xfrm>
            <a:off x="3605150" y="2568775"/>
            <a:ext cx="885135"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138CB4B-0FC2-5241-8D60-B4F9D3C7C432}"/>
              </a:ext>
            </a:extLst>
          </p:cNvPr>
          <p:cNvSpPr/>
          <p:nvPr/>
        </p:nvSpPr>
        <p:spPr>
          <a:xfrm>
            <a:off x="4297263" y="4590400"/>
            <a:ext cx="386041" cy="400099"/>
          </a:xfrm>
          <a:prstGeom prst="rect">
            <a:avLst/>
          </a:prstGeom>
          <a:solidFill>
            <a:schemeClr val="accent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47" name="Rectangle 46">
            <a:extLst>
              <a:ext uri="{FF2B5EF4-FFF2-40B4-BE49-F238E27FC236}">
                <a16:creationId xmlns:a16="http://schemas.microsoft.com/office/drawing/2014/main" id="{53894945-3CF6-8744-99C8-D5C07F3F63B7}"/>
              </a:ext>
            </a:extLst>
          </p:cNvPr>
          <p:cNvSpPr/>
          <p:nvPr/>
        </p:nvSpPr>
        <p:spPr>
          <a:xfrm>
            <a:off x="2129709" y="2993520"/>
            <a:ext cx="267326" cy="279715"/>
          </a:xfrm>
          <a:prstGeom prst="rect">
            <a:avLst/>
          </a:prstGeom>
          <a:solidFill>
            <a:srgbClr val="8DBAE4"/>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 name="Rectangle 47">
            <a:extLst>
              <a:ext uri="{FF2B5EF4-FFF2-40B4-BE49-F238E27FC236}">
                <a16:creationId xmlns:a16="http://schemas.microsoft.com/office/drawing/2014/main" id="{9718E3CF-B984-7C40-BFE4-FF51CF8E177E}"/>
              </a:ext>
            </a:extLst>
          </p:cNvPr>
          <p:cNvSpPr/>
          <p:nvPr/>
        </p:nvSpPr>
        <p:spPr>
          <a:xfrm>
            <a:off x="3534280" y="4957901"/>
            <a:ext cx="1956241"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sense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amplifier</a:t>
            </a:r>
          </a:p>
        </p:txBody>
      </p:sp>
      <p:cxnSp>
        <p:nvCxnSpPr>
          <p:cNvPr id="49" name="Straight Connector 48">
            <a:extLst>
              <a:ext uri="{FF2B5EF4-FFF2-40B4-BE49-F238E27FC236}">
                <a16:creationId xmlns:a16="http://schemas.microsoft.com/office/drawing/2014/main" id="{E226F868-F3B0-AA42-910F-F1302B6C1B4F}"/>
              </a:ext>
            </a:extLst>
          </p:cNvPr>
          <p:cNvCxnSpPr>
            <a:cxnSpLocks/>
          </p:cNvCxnSpPr>
          <p:nvPr/>
        </p:nvCxnSpPr>
        <p:spPr>
          <a:xfrm>
            <a:off x="2176335" y="4790449"/>
            <a:ext cx="2121132"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0AF0DFF-A137-A643-8FD6-61FB3F4EFA23}"/>
              </a:ext>
            </a:extLst>
          </p:cNvPr>
          <p:cNvSpPr/>
          <p:nvPr/>
        </p:nvSpPr>
        <p:spPr>
          <a:xfrm>
            <a:off x="2097589" y="4726639"/>
            <a:ext cx="912429"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enable</a:t>
            </a:r>
          </a:p>
        </p:txBody>
      </p:sp>
      <p:sp>
        <p:nvSpPr>
          <p:cNvPr id="51" name="Rectangle 50">
            <a:extLst>
              <a:ext uri="{FF2B5EF4-FFF2-40B4-BE49-F238E27FC236}">
                <a16:creationId xmlns:a16="http://schemas.microsoft.com/office/drawing/2014/main" id="{9E30FCA3-C348-BA4A-BF74-2A1617DA46BF}"/>
              </a:ext>
            </a:extLst>
          </p:cNvPr>
          <p:cNvSpPr/>
          <p:nvPr/>
        </p:nvSpPr>
        <p:spPr>
          <a:xfrm>
            <a:off x="900288" y="2670833"/>
            <a:ext cx="1201931"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storage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capacitor</a:t>
            </a:r>
          </a:p>
        </p:txBody>
      </p:sp>
      <p:sp>
        <p:nvSpPr>
          <p:cNvPr id="52" name="Rectangle 51">
            <a:extLst>
              <a:ext uri="{FF2B5EF4-FFF2-40B4-BE49-F238E27FC236}">
                <a16:creationId xmlns:a16="http://schemas.microsoft.com/office/drawing/2014/main" id="{BD949B28-3604-3447-A0C2-9F29EEDA90FC}"/>
              </a:ext>
            </a:extLst>
          </p:cNvPr>
          <p:cNvSpPr/>
          <p:nvPr/>
        </p:nvSpPr>
        <p:spPr>
          <a:xfrm>
            <a:off x="2805664" y="2542279"/>
            <a:ext cx="1279517"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access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75000"/>
                  </a:srgbClr>
                </a:solidFill>
                <a:effectLst/>
                <a:uLnTx/>
                <a:uFillTx/>
                <a:latin typeface="Cambria" panose="02040503050406030204" pitchFamily="18" charset="0"/>
                <a:ea typeface="+mn-ea"/>
                <a:cs typeface="Arial" panose="020B0604020202020204" pitchFamily="34" charset="0"/>
              </a:rPr>
              <a:t>transistor</a:t>
            </a:r>
          </a:p>
        </p:txBody>
      </p:sp>
      <p:sp>
        <p:nvSpPr>
          <p:cNvPr id="62" name="Rectangle 61">
            <a:extLst>
              <a:ext uri="{FF2B5EF4-FFF2-40B4-BE49-F238E27FC236}">
                <a16:creationId xmlns:a16="http://schemas.microsoft.com/office/drawing/2014/main" id="{60B40C6E-D44C-AB49-93F8-663728619DE4}"/>
              </a:ext>
            </a:extLst>
          </p:cNvPr>
          <p:cNvSpPr/>
          <p:nvPr/>
        </p:nvSpPr>
        <p:spPr>
          <a:xfrm>
            <a:off x="2129707" y="2801621"/>
            <a:ext cx="267330" cy="373190"/>
          </a:xfrm>
          <a:prstGeom prst="rect">
            <a:avLst/>
          </a:prstGeom>
          <a:solidFill>
            <a:srgbClr val="F2F2F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63" name="Rectangle 62">
            <a:extLst>
              <a:ext uri="{FF2B5EF4-FFF2-40B4-BE49-F238E27FC236}">
                <a16:creationId xmlns:a16="http://schemas.microsoft.com/office/drawing/2014/main" id="{9A7EB0D1-717C-0E4B-A0B9-F2FF136A2D36}"/>
              </a:ext>
            </a:extLst>
          </p:cNvPr>
          <p:cNvSpPr/>
          <p:nvPr/>
        </p:nvSpPr>
        <p:spPr>
          <a:xfrm>
            <a:off x="4221759" y="1811899"/>
            <a:ext cx="78653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mbria" panose="02040503050406030204" pitchFamily="18" charset="0"/>
                <a:ea typeface="+mn-ea"/>
                <a:cs typeface="+mn-cs"/>
              </a:rPr>
              <a:t>V</a:t>
            </a:r>
            <a:r>
              <a:rPr kumimoji="0" lang="en-US" sz="2000" b="1" i="0" u="none" strike="noStrike" kern="1200" cap="none" spc="0" normalizeH="0" baseline="-25000" noProof="0" dirty="0">
                <a:ln>
                  <a:noFill/>
                </a:ln>
                <a:solidFill>
                  <a:srgbClr val="00B0F0"/>
                </a:solidFill>
                <a:effectLst/>
                <a:uLnTx/>
                <a:uFillTx/>
                <a:latin typeface="Cambria" panose="02040503050406030204" pitchFamily="18" charset="0"/>
                <a:ea typeface="+mn-ea"/>
                <a:cs typeface="+mn-cs"/>
              </a:rPr>
              <a:t>DD</a:t>
            </a:r>
            <a:endParaRPr kumimoji="0" lang="en-US" sz="2000" b="0" i="0" u="none" strike="noStrike" kern="1200" cap="none" spc="0" normalizeH="0" baseline="-25000" noProof="0" dirty="0">
              <a:ln>
                <a:noFill/>
              </a:ln>
              <a:solidFill>
                <a:srgbClr val="00B0F0"/>
              </a:solidFill>
              <a:effectLst/>
              <a:uLnTx/>
              <a:uFillTx/>
              <a:latin typeface="Cambria" panose="02040503050406030204" pitchFamily="18" charset="0"/>
              <a:ea typeface="+mn-ea"/>
              <a:cs typeface="+mn-cs"/>
            </a:endParaRPr>
          </a:p>
        </p:txBody>
      </p:sp>
      <p:sp>
        <p:nvSpPr>
          <p:cNvPr id="66" name="Rectangle 65">
            <a:extLst>
              <a:ext uri="{FF2B5EF4-FFF2-40B4-BE49-F238E27FC236}">
                <a16:creationId xmlns:a16="http://schemas.microsoft.com/office/drawing/2014/main" id="{37E94E55-A506-8A49-870C-E741EDF3E3C5}"/>
              </a:ext>
            </a:extLst>
          </p:cNvPr>
          <p:cNvSpPr/>
          <p:nvPr/>
        </p:nvSpPr>
        <p:spPr>
          <a:xfrm>
            <a:off x="2128684" y="2799107"/>
            <a:ext cx="267326" cy="477436"/>
          </a:xfrm>
          <a:prstGeom prst="rect">
            <a:avLst/>
          </a:prstGeom>
          <a:solidFill>
            <a:srgbClr val="8DBAE4"/>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34" name="Rectangle 33">
            <a:extLst>
              <a:ext uri="{FF2B5EF4-FFF2-40B4-BE49-F238E27FC236}">
                <a16:creationId xmlns:a16="http://schemas.microsoft.com/office/drawing/2014/main" id="{93C357D4-BC80-594C-8957-F57A722F445B}"/>
              </a:ext>
            </a:extLst>
          </p:cNvPr>
          <p:cNvSpPr/>
          <p:nvPr/>
        </p:nvSpPr>
        <p:spPr>
          <a:xfrm>
            <a:off x="4047715" y="1816912"/>
            <a:ext cx="885135" cy="400110"/>
          </a:xfrm>
          <a:prstGeom prst="rect">
            <a:avLst/>
          </a:prstGeom>
          <a:noFill/>
          <a:ln w="12700">
            <a:noFill/>
            <a:prstDash val="sysDot"/>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½ V</a:t>
            </a:r>
            <a:r>
              <a:rPr kumimoji="0" lang="en-US" sz="20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DD</a:t>
            </a:r>
          </a:p>
        </p:txBody>
      </p:sp>
      <p:sp>
        <p:nvSpPr>
          <p:cNvPr id="38" name="Rectangle 37">
            <a:extLst>
              <a:ext uri="{FF2B5EF4-FFF2-40B4-BE49-F238E27FC236}">
                <a16:creationId xmlns:a16="http://schemas.microsoft.com/office/drawing/2014/main" id="{924CF026-BD34-5344-87B0-ACA6D99B8FA4}"/>
              </a:ext>
            </a:extLst>
          </p:cNvPr>
          <p:cNvSpPr/>
          <p:nvPr/>
        </p:nvSpPr>
        <p:spPr>
          <a:xfrm>
            <a:off x="5028994" y="1765023"/>
            <a:ext cx="3960893"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2. </a:t>
            </a:r>
            <a:r>
              <a:rPr kumimoji="0" lang="en-US" sz="2000" b="0" i="0" u="none" strike="noStrike" kern="1200" cap="none" spc="0" normalizeH="0" baseline="0" noProof="0" dirty="0" err="1">
                <a:ln>
                  <a:noFill/>
                </a:ln>
                <a:solidFill>
                  <a:srgbClr val="C02900"/>
                </a:solidFill>
                <a:effectLst/>
                <a:uLnTx/>
                <a:uFillTx/>
                <a:latin typeface="Cambria" panose="02040503050406030204" pitchFamily="18" charset="0"/>
                <a:ea typeface="+mn-ea"/>
                <a:cs typeface="Arial" panose="020B0604020202020204" pitchFamily="34" charset="0"/>
              </a:rPr>
              <a:t>precharge</a:t>
            </a:r>
            <a:r>
              <a:rPr kumimoji="0" lang="en-US" sz="2000" b="0" i="0" u="none" strike="noStrike" kern="1200" cap="none" spc="0" normalizeH="0" baseline="0" noProof="0" dirty="0">
                <a:ln>
                  <a:noFill/>
                </a:ln>
                <a:solidFill>
                  <a:srgbClr val="C02900"/>
                </a:solidFill>
                <a:effectLst/>
                <a:uLnTx/>
                <a:uFillTx/>
                <a:latin typeface="Cambria" panose="02040503050406030204" pitchFamily="18" charset="0"/>
                <a:ea typeface="+mn-ea"/>
                <a:cs typeface="Arial" panose="020B0604020202020204" pitchFamily="34" charset="0"/>
              </a:rPr>
              <a:t> bitline </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for next access</a:t>
            </a:r>
          </a:p>
        </p:txBody>
      </p:sp>
      <p:sp>
        <p:nvSpPr>
          <p:cNvPr id="39" name="Rectangle 38">
            <a:extLst>
              <a:ext uri="{FF2B5EF4-FFF2-40B4-BE49-F238E27FC236}">
                <a16:creationId xmlns:a16="http://schemas.microsoft.com/office/drawing/2014/main" id="{C65447AF-051A-DF44-BCC4-1FE148296EE4}"/>
              </a:ext>
            </a:extLst>
          </p:cNvPr>
          <p:cNvSpPr/>
          <p:nvPr/>
        </p:nvSpPr>
        <p:spPr>
          <a:xfrm>
            <a:off x="411699" y="1457956"/>
            <a:ext cx="1210589"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1. </a:t>
            </a:r>
            <a:r>
              <a:rPr kumimoji="0" lang="en-US" sz="2000" b="0" i="0" u="none" strike="noStrike" kern="1200" cap="none" spc="0" normalizeH="0" baseline="0" noProof="0" dirty="0">
                <a:ln>
                  <a:noFill/>
                </a:ln>
                <a:solidFill>
                  <a:srgbClr val="C02900"/>
                </a:solidFill>
                <a:effectLst/>
                <a:uLnTx/>
                <a:uFillTx/>
                <a:latin typeface="Cambria" panose="02040503050406030204" pitchFamily="18" charset="0"/>
                <a:ea typeface="+mn-ea"/>
                <a:cs typeface="Arial" panose="020B0604020202020204" pitchFamily="34" charset="0"/>
              </a:rPr>
              <a:t>lower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C02900"/>
                </a:solidFill>
                <a:effectLst/>
                <a:uLnTx/>
                <a:uFillTx/>
                <a:latin typeface="Cambria" panose="02040503050406030204" pitchFamily="18" charset="0"/>
                <a:ea typeface="+mn-ea"/>
                <a:cs typeface="Arial" panose="020B0604020202020204" pitchFamily="34" charset="0"/>
              </a:rPr>
              <a:t>wordline</a:t>
            </a:r>
            <a:endParaRPr kumimoji="0" lang="en-US" sz="2000" b="0" i="0" u="none" strike="noStrike" kern="1200" cap="none" spc="0" normalizeH="0" baseline="0" noProof="0" dirty="0">
              <a:ln>
                <a:noFill/>
              </a:ln>
              <a:solidFill>
                <a:srgbClr val="C02900"/>
              </a:solidFill>
              <a:effectLst/>
              <a:uLnTx/>
              <a:uFillTx/>
              <a:latin typeface="Cambria" panose="02040503050406030204" pitchFamily="18"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ADCF052E-ED77-6C42-8234-55F65AB5E10E}"/>
              </a:ext>
            </a:extLst>
          </p:cNvPr>
          <p:cNvSpPr/>
          <p:nvPr/>
        </p:nvSpPr>
        <p:spPr>
          <a:xfrm>
            <a:off x="242693" y="4494171"/>
            <a:ext cx="1853391"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3. </a:t>
            </a:r>
            <a:r>
              <a:rPr kumimoji="0" lang="en-US" sz="2000" b="0" i="0" u="none" strike="noStrike" kern="1200" cap="none" spc="0" normalizeH="0" baseline="0" noProof="0" dirty="0">
                <a:ln>
                  <a:noFill/>
                </a:ln>
                <a:solidFill>
                  <a:srgbClr val="C02900"/>
                </a:solidFill>
                <a:effectLst/>
                <a:uLnTx/>
                <a:uFillTx/>
                <a:latin typeface="Cambria" panose="02040503050406030204" pitchFamily="18" charset="0"/>
                <a:ea typeface="+mn-ea"/>
                <a:cs typeface="Arial" panose="020B0604020202020204" pitchFamily="34" charset="0"/>
              </a:rPr>
              <a:t>disable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2900"/>
                </a:solidFill>
                <a:effectLst/>
                <a:uLnTx/>
                <a:uFillTx/>
                <a:latin typeface="Cambria" panose="02040503050406030204" pitchFamily="18" charset="0"/>
                <a:ea typeface="+mn-ea"/>
                <a:cs typeface="Arial" panose="020B0604020202020204" pitchFamily="34" charset="0"/>
              </a:rPr>
              <a:t>sense amplifier</a:t>
            </a:r>
          </a:p>
        </p:txBody>
      </p:sp>
    </p:spTree>
    <p:extLst>
      <p:ext uri="{BB962C8B-B14F-4D97-AF65-F5344CB8AC3E}">
        <p14:creationId xmlns:p14="http://schemas.microsoft.com/office/powerpoint/2010/main" val="345474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7" presetClass="emph" presetSubtype="2" fill="hold" nodeType="withEffect">
                                  <p:stCondLst>
                                    <p:cond delay="0"/>
                                  </p:stCondLst>
                                  <p:childTnLst>
                                    <p:animClr clrSpc="rgb" dir="cw">
                                      <p:cBhvr>
                                        <p:cTn id="9" dur="1000" fill="hold"/>
                                        <p:tgtEl>
                                          <p:spTgt spid="4"/>
                                        </p:tgtEl>
                                        <p:attrNameLst>
                                          <p:attrName>stroke.color</p:attrName>
                                        </p:attrNameLst>
                                      </p:cBhvr>
                                      <p:to>
                                        <a:schemeClr val="tx1"/>
                                      </p:to>
                                    </p:animClr>
                                    <p:set>
                                      <p:cBhvr>
                                        <p:cTn id="10" dur="1000" fill="hold"/>
                                        <p:tgtEl>
                                          <p:spTgt spid="4"/>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1000" fill="hold"/>
                                        <p:tgtEl>
                                          <p:spTgt spid="23"/>
                                        </p:tgtEl>
                                        <p:attrNameLst>
                                          <p:attrName>stroke.color</p:attrName>
                                        </p:attrNameLst>
                                      </p:cBhvr>
                                      <p:to>
                                        <a:schemeClr val="tx1"/>
                                      </p:to>
                                    </p:animClr>
                                    <p:set>
                                      <p:cBhvr>
                                        <p:cTn id="13" dur="1000" fill="hold"/>
                                        <p:tgtEl>
                                          <p:spTgt spid="23"/>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1000" fill="hold"/>
                                        <p:tgtEl>
                                          <p:spTgt spid="22"/>
                                        </p:tgtEl>
                                        <p:attrNameLst>
                                          <p:attrName>stroke.color</p:attrName>
                                        </p:attrNameLst>
                                      </p:cBhvr>
                                      <p:to>
                                        <a:schemeClr val="tx1"/>
                                      </p:to>
                                    </p:animClr>
                                    <p:set>
                                      <p:cBhvr>
                                        <p:cTn id="16" dur="1000" fill="hold"/>
                                        <p:tgtEl>
                                          <p:spTgt spid="22"/>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1000" fill="hold"/>
                                        <p:tgtEl>
                                          <p:spTgt spid="19"/>
                                        </p:tgtEl>
                                        <p:attrNameLst>
                                          <p:attrName>stroke.color</p:attrName>
                                        </p:attrNameLst>
                                      </p:cBhvr>
                                      <p:to>
                                        <a:schemeClr val="tx1"/>
                                      </p:to>
                                    </p:animClr>
                                    <p:set>
                                      <p:cBhvr>
                                        <p:cTn id="19" dur="1000" fill="hold"/>
                                        <p:tgtEl>
                                          <p:spTgt spid="19"/>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1000" fill="hold"/>
                                        <p:tgtEl>
                                          <p:spTgt spid="37"/>
                                        </p:tgtEl>
                                        <p:attrNameLst>
                                          <p:attrName>stroke.color</p:attrName>
                                        </p:attrNameLst>
                                      </p:cBhvr>
                                      <p:to>
                                        <a:schemeClr val="tx1"/>
                                      </p:to>
                                    </p:animClr>
                                    <p:set>
                                      <p:cBhvr>
                                        <p:cTn id="22" dur="1000" fill="hold"/>
                                        <p:tgtEl>
                                          <p:spTgt spid="37"/>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1000" fill="hold"/>
                                        <p:tgtEl>
                                          <p:spTgt spid="36"/>
                                        </p:tgtEl>
                                        <p:attrNameLst>
                                          <p:attrName>stroke.color</p:attrName>
                                        </p:attrNameLst>
                                      </p:cBhvr>
                                      <p:to>
                                        <a:schemeClr val="tx1"/>
                                      </p:to>
                                    </p:animClr>
                                    <p:set>
                                      <p:cBhvr>
                                        <p:cTn id="25" dur="1000" fill="hold"/>
                                        <p:tgtEl>
                                          <p:spTgt spid="36"/>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1000" fill="hold"/>
                                        <p:tgtEl>
                                          <p:spTgt spid="40"/>
                                        </p:tgtEl>
                                        <p:attrNameLst>
                                          <p:attrName>stroke.color</p:attrName>
                                        </p:attrNameLst>
                                      </p:cBhvr>
                                      <p:to>
                                        <a:schemeClr val="tx1"/>
                                      </p:to>
                                    </p:animClr>
                                    <p:set>
                                      <p:cBhvr>
                                        <p:cTn id="28" dur="1000" fill="hold"/>
                                        <p:tgtEl>
                                          <p:spTgt spid="40"/>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1000" fill="hold"/>
                                        <p:tgtEl>
                                          <p:spTgt spid="44"/>
                                        </p:tgtEl>
                                        <p:attrNameLst>
                                          <p:attrName>stroke.color</p:attrName>
                                        </p:attrNameLst>
                                      </p:cBhvr>
                                      <p:to>
                                        <a:schemeClr val="tx1"/>
                                      </p:to>
                                    </p:animClr>
                                    <p:set>
                                      <p:cBhvr>
                                        <p:cTn id="31" dur="1000" fill="hold"/>
                                        <p:tgtEl>
                                          <p:spTgt spid="44"/>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1000" fill="hold"/>
                                        <p:tgtEl>
                                          <p:spTgt spid="42"/>
                                        </p:tgtEl>
                                        <p:attrNameLst>
                                          <p:attrName>stroke.color</p:attrName>
                                        </p:attrNameLst>
                                      </p:cBhvr>
                                      <p:to>
                                        <a:schemeClr val="tx1"/>
                                      </p:to>
                                    </p:animClr>
                                    <p:set>
                                      <p:cBhvr>
                                        <p:cTn id="34" dur="1000" fill="hold"/>
                                        <p:tgtEl>
                                          <p:spTgt spid="42"/>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1000" fill="hold"/>
                                        <p:tgtEl>
                                          <p:spTgt spid="11"/>
                                        </p:tgtEl>
                                        <p:attrNameLst>
                                          <p:attrName>stroke.color</p:attrName>
                                        </p:attrNameLst>
                                      </p:cBhvr>
                                      <p:to>
                                        <a:schemeClr val="tx1"/>
                                      </p:to>
                                    </p:animClr>
                                    <p:set>
                                      <p:cBhvr>
                                        <p:cTn id="37" dur="1000" fill="hold"/>
                                        <p:tgtEl>
                                          <p:spTgt spid="11"/>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1000" fill="hold"/>
                                        <p:tgtEl>
                                          <p:spTgt spid="17"/>
                                        </p:tgtEl>
                                        <p:attrNameLst>
                                          <p:attrName>stroke.color</p:attrName>
                                        </p:attrNameLst>
                                      </p:cBhvr>
                                      <p:to>
                                        <a:schemeClr val="tx1"/>
                                      </p:to>
                                    </p:animClr>
                                    <p:set>
                                      <p:cBhvr>
                                        <p:cTn id="40" dur="1000" fill="hold"/>
                                        <p:tgtEl>
                                          <p:spTgt spid="17"/>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9"/>
                                        </p:tgtEl>
                                      </p:cBhvr>
                                    </p:animEffect>
                                    <p:set>
                                      <p:cBhvr>
                                        <p:cTn id="45" dur="1" fill="hold">
                                          <p:stCondLst>
                                            <p:cond delay="499"/>
                                          </p:stCondLst>
                                        </p:cTn>
                                        <p:tgtEl>
                                          <p:spTgt spid="39"/>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xit" presetSubtype="0" fill="hold" grpId="0" nodeType="withEffect">
                                  <p:stCondLst>
                                    <p:cond delay="0"/>
                                  </p:stCondLst>
                                  <p:childTnLst>
                                    <p:animEffect transition="out" filter="fade">
                                      <p:cBhvr>
                                        <p:cTn id="50" dur="500"/>
                                        <p:tgtEl>
                                          <p:spTgt spid="63"/>
                                        </p:tgtEl>
                                      </p:cBhvr>
                                    </p:animEffect>
                                    <p:set>
                                      <p:cBhvr>
                                        <p:cTn id="51" dur="1" fill="hold">
                                          <p:stCondLst>
                                            <p:cond delay="499"/>
                                          </p:stCondLst>
                                        </p:cTn>
                                        <p:tgtEl>
                                          <p:spTgt spid="63"/>
                                        </p:tgtEl>
                                        <p:attrNameLst>
                                          <p:attrName>style.visibility</p:attrName>
                                        </p:attrNameLst>
                                      </p:cBhvr>
                                      <p:to>
                                        <p:strVal val="hidden"/>
                                      </p:to>
                                    </p:set>
                                  </p:childTnLst>
                                </p:cTn>
                              </p:par>
                              <p:par>
                                <p:cTn id="52" presetID="7" presetClass="emph" presetSubtype="2" fill="hold" nodeType="withEffect">
                                  <p:stCondLst>
                                    <p:cond delay="0"/>
                                  </p:stCondLst>
                                  <p:childTnLst>
                                    <p:animClr clrSpc="rgb" dir="cw">
                                      <p:cBhvr>
                                        <p:cTn id="53" dur="2000" fill="hold"/>
                                        <p:tgtEl>
                                          <p:spTgt spid="9"/>
                                        </p:tgtEl>
                                        <p:attrNameLst>
                                          <p:attrName>stroke.color</p:attrName>
                                        </p:attrNameLst>
                                      </p:cBhvr>
                                      <p:to>
                                        <a:schemeClr val="tx1"/>
                                      </p:to>
                                    </p:animClr>
                                    <p:set>
                                      <p:cBhvr>
                                        <p:cTn id="54" dur="2000" fill="hold"/>
                                        <p:tgtEl>
                                          <p:spTgt spid="9"/>
                                        </p:tgtEl>
                                        <p:attrNameLst>
                                          <p:attrName>stroke.on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46"/>
                                        </p:tgtEl>
                                        <p:attrNameLst>
                                          <p:attrName>fillcolor</p:attrName>
                                        </p:attrNameLst>
                                      </p:cBhvr>
                                      <p:to>
                                        <a:srgbClr val="EEDD88"/>
                                      </p:to>
                                    </p:animClr>
                                    <p:set>
                                      <p:cBhvr>
                                        <p:cTn id="57" dur="2000" fill="hold"/>
                                        <p:tgtEl>
                                          <p:spTgt spid="46"/>
                                        </p:tgtEl>
                                        <p:attrNameLst>
                                          <p:attrName>fill.type</p:attrName>
                                        </p:attrNameLst>
                                      </p:cBhvr>
                                      <p:to>
                                        <p:strVal val="solid"/>
                                      </p:to>
                                    </p:set>
                                    <p:set>
                                      <p:cBhvr>
                                        <p:cTn id="58" dur="2000" fill="hold"/>
                                        <p:tgtEl>
                                          <p:spTgt spid="46"/>
                                        </p:tgtEl>
                                        <p:attrNameLst>
                                          <p:attrName>fill.on</p:attrName>
                                        </p:attrNameLst>
                                      </p:cBhvr>
                                      <p:to>
                                        <p:strVal val="true"/>
                                      </p:to>
                                    </p:se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38"/>
                                        </p:tgtEl>
                                      </p:cBhvr>
                                    </p:animEffect>
                                    <p:set>
                                      <p:cBhvr>
                                        <p:cTn id="66" dur="1" fill="hold">
                                          <p:stCondLst>
                                            <p:cond delay="499"/>
                                          </p:stCondLst>
                                        </p:cTn>
                                        <p:tgtEl>
                                          <p:spTgt spid="38"/>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par>
                                <p:cTn id="70" presetID="7" presetClass="emph" presetSubtype="2" fill="hold" nodeType="withEffect">
                                  <p:stCondLst>
                                    <p:cond delay="0"/>
                                  </p:stCondLst>
                                  <p:childTnLst>
                                    <p:animClr clrSpc="rgb" dir="cw">
                                      <p:cBhvr>
                                        <p:cTn id="71" dur="1000" fill="hold"/>
                                        <p:tgtEl>
                                          <p:spTgt spid="49"/>
                                        </p:tgtEl>
                                        <p:attrNameLst>
                                          <p:attrName>stroke.color</p:attrName>
                                        </p:attrNameLst>
                                      </p:cBhvr>
                                      <p:to>
                                        <a:schemeClr val="tx1"/>
                                      </p:to>
                                    </p:animClr>
                                    <p:set>
                                      <p:cBhvr>
                                        <p:cTn id="72" dur="1000" fill="hold"/>
                                        <p:tgtEl>
                                          <p:spTgt spid="4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4" grpId="0"/>
      <p:bldP spid="38" grpId="0"/>
      <p:bldP spid="38" grpId="1"/>
      <p:bldP spid="39" grpId="0"/>
      <p:bldP spid="39" grpId="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660244"/>
            <a:ext cx="4552950" cy="177800"/>
          </a:xfrm>
          <a:prstGeom prst="rect">
            <a:avLst/>
          </a:prstGeom>
          <a:solidFill>
            <a:srgbClr val="9A9A9A"/>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58" name="Rectangle 2"/>
          <p:cNvSpPr>
            <a:spLocks/>
          </p:cNvSpPr>
          <p:nvPr/>
        </p:nvSpPr>
        <p:spPr bwMode="auto">
          <a:xfrm>
            <a:off x="1695450" y="5270094"/>
            <a:ext cx="4552950" cy="177800"/>
          </a:xfrm>
          <a:prstGeom prst="rect">
            <a:avLst/>
          </a:prstGeom>
          <a:solidFill>
            <a:srgbClr val="9A9A9A"/>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59" name="Rectangle 3"/>
          <p:cNvSpPr>
            <a:spLocks/>
          </p:cNvSpPr>
          <p:nvPr/>
        </p:nvSpPr>
        <p:spPr bwMode="auto">
          <a:xfrm>
            <a:off x="1714500" y="2076044"/>
            <a:ext cx="4552950" cy="177800"/>
          </a:xfrm>
          <a:prstGeom prst="rect">
            <a:avLst/>
          </a:prstGeom>
          <a:solidFill>
            <a:srgbClr val="9A9A9A"/>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sz="4000" dirty="0" err="1">
                <a:solidFill>
                  <a:srgbClr val="1A5712"/>
                </a:solidFill>
                <a:latin typeface="Garamond"/>
                <a:cs typeface="Garamond"/>
              </a:rPr>
              <a:t>RowClone</a:t>
            </a:r>
            <a:r>
              <a:rPr lang="en-US" sz="4000" dirty="0">
                <a:solidFill>
                  <a:srgbClr val="1A5712"/>
                </a:solidFill>
                <a:latin typeface="Garamond"/>
                <a:cs typeface="Garamond"/>
              </a:rPr>
              <a:t>: In-DRAM Row Copy</a:t>
            </a:r>
          </a:p>
        </p:txBody>
      </p:sp>
      <p:grpSp>
        <p:nvGrpSpPr>
          <p:cNvPr id="19485" name="Group 29"/>
          <p:cNvGrpSpPr>
            <a:grpSpLocks/>
          </p:cNvGrpSpPr>
          <p:nvPr/>
        </p:nvGrpSpPr>
        <p:grpSpPr bwMode="auto">
          <a:xfrm>
            <a:off x="1695450" y="1656151"/>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grpSp>
      <p:grpSp>
        <p:nvGrpSpPr>
          <p:cNvPr id="19518" name="Group 62"/>
          <p:cNvGrpSpPr>
            <a:grpSpLocks/>
          </p:cNvGrpSpPr>
          <p:nvPr/>
        </p:nvGrpSpPr>
        <p:grpSpPr bwMode="auto">
          <a:xfrm>
            <a:off x="1706563" y="1652182"/>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grpSp>
      <p:sp>
        <p:nvSpPr>
          <p:cNvPr id="19519" name="Rectangle 63"/>
          <p:cNvSpPr>
            <a:spLocks/>
          </p:cNvSpPr>
          <p:nvPr/>
        </p:nvSpPr>
        <p:spPr bwMode="auto">
          <a:xfrm>
            <a:off x="6503988" y="5220494"/>
            <a:ext cx="22536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Bold Cond"/>
                <a:ea typeface="ＭＳ Ｐゴシック" charset="0"/>
                <a:cs typeface="Myriad Pro Bold Cond" charset="0"/>
                <a:sym typeface="Myriad Pro Bold Cond" charset="0"/>
              </a:rPr>
              <a:t>Row Buffer (4 Kbytes)</a:t>
            </a:r>
          </a:p>
        </p:txBody>
      </p:sp>
      <p:sp>
        <p:nvSpPr>
          <p:cNvPr id="19520" name="Line 64"/>
          <p:cNvSpPr>
            <a:spLocks noChangeShapeType="1"/>
          </p:cNvSpPr>
          <p:nvPr/>
        </p:nvSpPr>
        <p:spPr bwMode="auto">
          <a:xfrm rot="10800000" flipH="1">
            <a:off x="431800" y="6323401"/>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21" name="Line 65"/>
          <p:cNvSpPr>
            <a:spLocks noChangeShapeType="1"/>
          </p:cNvSpPr>
          <p:nvPr/>
        </p:nvSpPr>
        <p:spPr bwMode="auto">
          <a:xfrm>
            <a:off x="4064000" y="5530444"/>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22" name="Rectangle 66"/>
          <p:cNvSpPr>
            <a:spLocks/>
          </p:cNvSpPr>
          <p:nvPr/>
        </p:nvSpPr>
        <p:spPr bwMode="auto">
          <a:xfrm>
            <a:off x="7342982" y="6401594"/>
            <a:ext cx="6283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Bold Cond"/>
                <a:ea typeface="ＭＳ Ｐゴシック" charset="0"/>
                <a:cs typeface="Myriad Pro Bold Cond" charset="0"/>
                <a:sym typeface="Myriad Pro Bold Cond" charset="0"/>
              </a:rPr>
              <a:t>Data Bus</a:t>
            </a:r>
          </a:p>
        </p:txBody>
      </p:sp>
      <p:sp>
        <p:nvSpPr>
          <p:cNvPr id="19523" name="Rectangle 67"/>
          <p:cNvSpPr>
            <a:spLocks/>
          </p:cNvSpPr>
          <p:nvPr/>
        </p:nvSpPr>
        <p:spPr bwMode="auto">
          <a:xfrm>
            <a:off x="4149725" y="5791994"/>
            <a:ext cx="39754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Bold Cond"/>
                <a:ea typeface="ＭＳ Ｐゴシック" charset="0"/>
                <a:cs typeface="Myriad Pro Bold Cond" charset="0"/>
                <a:sym typeface="Myriad Pro Bold Cond" charset="0"/>
              </a:rPr>
              <a:t>8 bits</a:t>
            </a:r>
          </a:p>
        </p:txBody>
      </p:sp>
      <p:sp>
        <p:nvSpPr>
          <p:cNvPr id="19524" name="Rectangle 68"/>
          <p:cNvSpPr>
            <a:spLocks/>
          </p:cNvSpPr>
          <p:nvPr/>
        </p:nvSpPr>
        <p:spPr bwMode="auto">
          <a:xfrm>
            <a:off x="6484938" y="3118644"/>
            <a:ext cx="16418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Bold Cond"/>
                <a:ea typeface="ＭＳ Ｐゴシック" charset="0"/>
                <a:cs typeface="Myriad Pro Bold Cond" charset="0"/>
                <a:sym typeface="Myriad Pro Bold Cond" charset="0"/>
              </a:rPr>
              <a:t>DRAM </a:t>
            </a:r>
            <a:r>
              <a:rPr kumimoji="0" lang="en-US" sz="1800" b="0" i="0" u="none" strike="noStrike" kern="1200" cap="none" spc="0" normalizeH="0" baseline="0" noProof="0" dirty="0" err="1">
                <a:ln>
                  <a:noFill/>
                </a:ln>
                <a:solidFill>
                  <a:srgbClr val="000000"/>
                </a:solidFill>
                <a:effectLst/>
                <a:uLnTx/>
                <a:uFillTx/>
                <a:latin typeface="Myriad Pro Bold Cond"/>
                <a:ea typeface="ＭＳ Ｐゴシック" charset="0"/>
                <a:cs typeface="Myriad Pro Bold Cond" charset="0"/>
                <a:sym typeface="Myriad Pro Bold Cond" charset="0"/>
              </a:rPr>
              <a:t>subarray</a:t>
            </a:r>
            <a:endParaRPr kumimoji="0" lang="en-US" sz="1800" b="0" i="0" u="none" strike="noStrike" kern="1200" cap="none" spc="0" normalizeH="0" baseline="0" noProof="0" dirty="0">
              <a:ln>
                <a:noFill/>
              </a:ln>
              <a:solidFill>
                <a:srgbClr val="000000"/>
              </a:solidFill>
              <a:effectLst/>
              <a:uLnTx/>
              <a:uFillTx/>
              <a:latin typeface="Myriad Pro Bold Cond"/>
              <a:ea typeface="ＭＳ Ｐゴシック" charset="0"/>
              <a:cs typeface="Myriad Pro Bold Cond" charset="0"/>
              <a:sym typeface="Myriad Pro Bold Cond" charset="0"/>
            </a:endParaRPr>
          </a:p>
        </p:txBody>
      </p:sp>
      <p:sp>
        <p:nvSpPr>
          <p:cNvPr id="19525" name="Line 69"/>
          <p:cNvSpPr>
            <a:spLocks noChangeShapeType="1"/>
          </p:cNvSpPr>
          <p:nvPr/>
        </p:nvSpPr>
        <p:spPr bwMode="auto">
          <a:xfrm rot="10800000" flipH="1">
            <a:off x="1701800" y="1408501"/>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26" name="Rectangle 70"/>
          <p:cNvSpPr>
            <a:spLocks/>
          </p:cNvSpPr>
          <p:nvPr/>
        </p:nvSpPr>
        <p:spPr bwMode="auto">
          <a:xfrm>
            <a:off x="3689350" y="1124744"/>
            <a:ext cx="89819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Bold Cond"/>
                <a:ea typeface="ＭＳ Ｐゴシック" charset="0"/>
                <a:cs typeface="Myriad Pro Bold Cond" charset="0"/>
                <a:sym typeface="Myriad Pro Bold Cond" charset="0"/>
              </a:rPr>
              <a:t>4 Kbytes</a:t>
            </a:r>
          </a:p>
        </p:txBody>
      </p:sp>
      <p:grpSp>
        <p:nvGrpSpPr>
          <p:cNvPr id="19558" name="Group 102"/>
          <p:cNvGrpSpPr>
            <a:grpSpLocks/>
          </p:cNvGrpSpPr>
          <p:nvPr/>
        </p:nvGrpSpPr>
        <p:grpSpPr bwMode="auto">
          <a:xfrm>
            <a:off x="1784350" y="5016888"/>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grpSp>
      <p:sp>
        <p:nvSpPr>
          <p:cNvPr id="19559" name="Line 103"/>
          <p:cNvSpPr>
            <a:spLocks noChangeShapeType="1"/>
          </p:cNvSpPr>
          <p:nvPr/>
        </p:nvSpPr>
        <p:spPr bwMode="auto">
          <a:xfrm rot="10800000" flipH="1">
            <a:off x="1695450" y="5453451"/>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60" name="Line 104"/>
          <p:cNvSpPr>
            <a:spLocks noChangeShapeType="1"/>
          </p:cNvSpPr>
          <p:nvPr/>
        </p:nvSpPr>
        <p:spPr bwMode="auto">
          <a:xfrm rot="10800000" flipH="1">
            <a:off x="1701800" y="5270094"/>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grpSp>
        <p:nvGrpSpPr>
          <p:cNvPr id="19593" name="Group 137"/>
          <p:cNvGrpSpPr>
            <a:grpSpLocks/>
          </p:cNvGrpSpPr>
          <p:nvPr/>
        </p:nvGrpSpPr>
        <p:grpSpPr bwMode="auto">
          <a:xfrm>
            <a:off x="1701800" y="5263744"/>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grpSp>
      <p:sp>
        <p:nvSpPr>
          <p:cNvPr id="19594" name="Rectangle 138"/>
          <p:cNvSpPr>
            <a:spLocks/>
          </p:cNvSpPr>
          <p:nvPr/>
        </p:nvSpPr>
        <p:spPr bwMode="auto">
          <a:xfrm>
            <a:off x="6369050" y="2041833"/>
            <a:ext cx="137217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0B00"/>
                </a:solidFill>
                <a:effectLst/>
                <a:uLnTx/>
                <a:uFillTx/>
                <a:latin typeface="Myriad Pro Bold Cond"/>
                <a:ea typeface="ＭＳ Ｐゴシック" charset="0"/>
                <a:cs typeface="Myriad Pro Bold Cond" charset="0"/>
                <a:sym typeface="Myriad Pro Bold Cond" charset="0"/>
              </a:rPr>
              <a:t>Step 1: Activate row A</a:t>
            </a:r>
          </a:p>
        </p:txBody>
      </p:sp>
      <p:sp>
        <p:nvSpPr>
          <p:cNvPr id="19595" name="Freeform 139"/>
          <p:cNvSpPr>
            <a:spLocks/>
          </p:cNvSpPr>
          <p:nvPr/>
        </p:nvSpPr>
        <p:spPr bwMode="auto">
          <a:xfrm>
            <a:off x="922338" y="2187963"/>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96" name="Rectangle 140"/>
          <p:cNvSpPr>
            <a:spLocks/>
          </p:cNvSpPr>
          <p:nvPr/>
        </p:nvSpPr>
        <p:spPr bwMode="auto">
          <a:xfrm>
            <a:off x="179512" y="3124251"/>
            <a:ext cx="8001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0B00"/>
                </a:solidFill>
                <a:effectLst/>
                <a:uLnTx/>
                <a:uFillTx/>
                <a:latin typeface="Tahoma"/>
                <a:ea typeface="ＭＳ Ｐゴシック" charset="0"/>
                <a:cs typeface="Tahoma"/>
                <a:sym typeface="Myriad Pro Bold Cond" charset="0"/>
              </a:rPr>
              <a:t>Transfer row</a:t>
            </a:r>
          </a:p>
        </p:txBody>
      </p:sp>
      <p:sp>
        <p:nvSpPr>
          <p:cNvPr id="19597" name="Rectangle 141"/>
          <p:cNvSpPr>
            <a:spLocks/>
          </p:cNvSpPr>
          <p:nvPr/>
        </p:nvSpPr>
        <p:spPr bwMode="auto">
          <a:xfrm>
            <a:off x="6369050" y="2638733"/>
            <a:ext cx="137217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0B00"/>
                </a:solidFill>
                <a:effectLst/>
                <a:uLnTx/>
                <a:uFillTx/>
                <a:latin typeface="Myriad Pro Bold Cond"/>
                <a:ea typeface="ＭＳ Ｐゴシック" charset="0"/>
                <a:cs typeface="Myriad Pro Bold Cond" charset="0"/>
                <a:sym typeface="Myriad Pro Bold Cond" charset="0"/>
              </a:rPr>
              <a:t>Step 2: Activate row B</a:t>
            </a:r>
          </a:p>
        </p:txBody>
      </p:sp>
      <p:sp>
        <p:nvSpPr>
          <p:cNvPr id="19598" name="Freeform 142"/>
          <p:cNvSpPr>
            <a:spLocks/>
          </p:cNvSpPr>
          <p:nvPr/>
        </p:nvSpPr>
        <p:spPr bwMode="auto">
          <a:xfrm>
            <a:off x="1079500" y="2793594"/>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yriad Pro Bold Cond"/>
              <a:ea typeface="ヒラギノ角ゴ ProN W6"/>
            </a:endParaRPr>
          </a:p>
        </p:txBody>
      </p:sp>
      <p:sp>
        <p:nvSpPr>
          <p:cNvPr id="19599" name="Rectangle 143"/>
          <p:cNvSpPr>
            <a:spLocks/>
          </p:cNvSpPr>
          <p:nvPr/>
        </p:nvSpPr>
        <p:spPr bwMode="auto">
          <a:xfrm>
            <a:off x="1142926" y="4181267"/>
            <a:ext cx="54762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D90B00"/>
              </a:solidFill>
              <a:effectLst/>
              <a:uLnTx/>
              <a:uFillTx/>
              <a:latin typeface="Myriad Pro Bold Cond"/>
              <a:ea typeface="ＭＳ Ｐゴシック" charset="0"/>
              <a:cs typeface="Myriad Pro Bold Cond" charset="0"/>
              <a:sym typeface="Myriad Pro Bold Cond"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0B00"/>
                </a:solidFill>
                <a:effectLst/>
                <a:uLnTx/>
                <a:uFillTx/>
                <a:latin typeface="Tahoma"/>
                <a:ea typeface="ＭＳ Ｐゴシック" charset="0"/>
                <a:cs typeface="Tahoma"/>
                <a:sym typeface="Myriad Pro Bold Cond" charset="0"/>
              </a:rPr>
              <a:t>Transfer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0B00"/>
                </a:solidFill>
                <a:effectLst/>
                <a:uLnTx/>
                <a:uFillTx/>
                <a:latin typeface="Tahoma"/>
                <a:ea typeface="ＭＳ Ｐゴシック" charset="0"/>
                <a:cs typeface="Tahoma"/>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Bold Cond"/>
              <a:ea typeface="ＭＳ Ｐゴシック" charset="0"/>
              <a:cs typeface="Myriad Pro Bold Cond" charset="0"/>
              <a:sym typeface="Myriad Pro Bold Cond" charset="0"/>
            </a:endParaRPr>
          </a:p>
        </p:txBody>
      </p:sp>
      <p:sp>
        <p:nvSpPr>
          <p:cNvPr id="2" name="TextBox 1"/>
          <p:cNvSpPr txBox="1"/>
          <p:nvPr/>
        </p:nvSpPr>
        <p:spPr>
          <a:xfrm>
            <a:off x="6751703" y="1124744"/>
            <a:ext cx="23838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Cambria" panose="02040503050406030204" pitchFamily="18" charset="0"/>
                <a:ea typeface="ヒラギノ角ゴ ProN W6"/>
              </a:rPr>
              <a:t>Negligible HW cost</a:t>
            </a:r>
          </a:p>
        </p:txBody>
      </p:sp>
      <p:sp>
        <p:nvSpPr>
          <p:cNvPr id="147" name="TextBox 146"/>
          <p:cNvSpPr txBox="1"/>
          <p:nvPr/>
        </p:nvSpPr>
        <p:spPr>
          <a:xfrm>
            <a:off x="5034118" y="836712"/>
            <a:ext cx="41480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Cambria" panose="02040503050406030204" pitchFamily="18" charset="0"/>
                <a:ea typeface="ヒラギノ角ゴ ProN W6"/>
              </a:rPr>
              <a:t>   </a:t>
            </a:r>
            <a:r>
              <a:rPr kumimoji="0" lang="en-US" sz="2000" b="1" i="0" u="none" strike="noStrike" kern="1200" cap="none" spc="0" normalizeH="0" baseline="0" noProof="0" dirty="0">
                <a:ln>
                  <a:noFill/>
                </a:ln>
                <a:solidFill>
                  <a:srgbClr val="008000"/>
                </a:solidFill>
                <a:effectLst/>
                <a:uLnTx/>
                <a:uFillTx/>
                <a:latin typeface="Cambria" panose="02040503050406030204" pitchFamily="18" charset="0"/>
                <a:ea typeface="Times New Roman" charset="0"/>
                <a:cs typeface="Times New Roman" charset="0"/>
              </a:rPr>
              <a:t>Idea: Two consecutive </a:t>
            </a:r>
            <a:r>
              <a:rPr kumimoji="0" lang="en-US" sz="2000" b="1" i="0" u="none" strike="noStrike" kern="1200" cap="none" spc="0" normalizeH="0" baseline="0" noProof="0" dirty="0" err="1">
                <a:ln>
                  <a:noFill/>
                </a:ln>
                <a:solidFill>
                  <a:srgbClr val="008000"/>
                </a:solidFill>
                <a:effectLst/>
                <a:uLnTx/>
                <a:uFillTx/>
                <a:latin typeface="Cambria" panose="02040503050406030204" pitchFamily="18" charset="0"/>
                <a:ea typeface="Times New Roman" charset="0"/>
                <a:cs typeface="Times New Roman" charset="0"/>
              </a:rPr>
              <a:t>ACTivates</a:t>
            </a:r>
            <a:endParaRPr kumimoji="0" lang="en-US" sz="2000" b="1" i="0" u="none" strike="noStrike" kern="1200" cap="none" spc="0" normalizeH="0" baseline="0" noProof="0" dirty="0">
              <a:ln>
                <a:noFill/>
              </a:ln>
              <a:solidFill>
                <a:srgbClr val="008000"/>
              </a:solidFill>
              <a:effectLst/>
              <a:uLnTx/>
              <a:uFillTx/>
              <a:latin typeface="Cambria" panose="02040503050406030204" pitchFamily="18" charset="0"/>
              <a:ea typeface="Times New Roman" charset="0"/>
              <a:cs typeface="Times New Roman" charset="0"/>
            </a:endParaRPr>
          </a:p>
        </p:txBody>
      </p:sp>
      <p:sp>
        <p:nvSpPr>
          <p:cNvPr id="148" name="Rounded Rectangle 147">
            <a:extLst>
              <a:ext uri="{FF2B5EF4-FFF2-40B4-BE49-F238E27FC236}">
                <a16:creationId xmlns:a16="http://schemas.microsoft.com/office/drawing/2014/main" id="{AB434008-1DA6-964B-903E-0E49E914A9DB}"/>
              </a:ext>
            </a:extLst>
          </p:cNvPr>
          <p:cNvSpPr/>
          <p:nvPr/>
        </p:nvSpPr>
        <p:spPr>
          <a:xfrm>
            <a:off x="304800" y="6068992"/>
            <a:ext cx="8534400" cy="600367"/>
          </a:xfrm>
          <a:prstGeom prst="roundRect">
            <a:avLst/>
          </a:prstGeom>
          <a:solidFill>
            <a:sysClr val="window" lastClr="FFFFFF"/>
          </a:solidFill>
          <a:ln w="25400" cap="flat" cmpd="sng" algn="ctr">
            <a:solidFill>
              <a:srgbClr val="2626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Arial" pitchFamily="34" charset="0"/>
                <a:ea typeface="ヒラギノ角ゴ ProN W6"/>
                <a:cs typeface="Arial" pitchFamily="34" charset="0"/>
              </a:rPr>
              <a:t>11.6</a:t>
            </a:r>
            <a:r>
              <a:rPr kumimoji="0" lang="en-US" sz="3200" b="1" i="0" u="none" strike="noStrike" kern="0" cap="none" spc="0" normalizeH="0" baseline="0" noProof="0" dirty="0">
                <a:ln>
                  <a:noFill/>
                </a:ln>
                <a:solidFill>
                  <a:srgbClr val="FF0000"/>
                </a:solidFill>
                <a:effectLst/>
                <a:uLnTx/>
                <a:uFillTx/>
                <a:latin typeface="Corbel"/>
                <a:ea typeface="ヒラギノ角ゴ ProN W6"/>
              </a:rPr>
              <a:t>X</a:t>
            </a:r>
            <a:r>
              <a:rPr kumimoji="0" lang="en-US" sz="3200" b="1" i="0" u="none" strike="noStrike" kern="0" cap="none" spc="0" normalizeH="0" baseline="0" noProof="0" dirty="0">
                <a:ln>
                  <a:noFill/>
                </a:ln>
                <a:solidFill>
                  <a:srgbClr val="262626"/>
                </a:solidFill>
                <a:effectLst/>
                <a:uLnTx/>
                <a:uFillTx/>
                <a:latin typeface="Corbel"/>
                <a:ea typeface="ヒラギノ角ゴ ProN W6"/>
              </a:rPr>
              <a:t> latency reduction, </a:t>
            </a:r>
            <a:r>
              <a:rPr kumimoji="0" lang="en-US" sz="2800" b="1" i="0" u="none" strike="noStrike" kern="0" cap="none" spc="0" normalizeH="0" baseline="0" noProof="0" dirty="0">
                <a:ln>
                  <a:noFill/>
                </a:ln>
                <a:solidFill>
                  <a:srgbClr val="FF0000"/>
                </a:solidFill>
                <a:effectLst/>
                <a:uLnTx/>
                <a:uFillTx/>
                <a:latin typeface="Arial" pitchFamily="34" charset="0"/>
                <a:ea typeface="ヒラギノ角ゴ ProN W6"/>
                <a:cs typeface="Arial" pitchFamily="34" charset="0"/>
              </a:rPr>
              <a:t>74</a:t>
            </a:r>
            <a:r>
              <a:rPr kumimoji="0" lang="en-US" sz="3200" b="1" i="0" u="none" strike="noStrike" kern="0" cap="none" spc="0" normalizeH="0" baseline="0" noProof="0" dirty="0">
                <a:ln>
                  <a:noFill/>
                </a:ln>
                <a:solidFill>
                  <a:srgbClr val="FF0000"/>
                </a:solidFill>
                <a:effectLst/>
                <a:uLnTx/>
                <a:uFillTx/>
                <a:latin typeface="Corbel"/>
                <a:ea typeface="ヒラギノ角ゴ ProN W6"/>
              </a:rPr>
              <a:t>X</a:t>
            </a:r>
            <a:r>
              <a:rPr kumimoji="0" lang="en-US" sz="3200" b="1" i="0" u="none" strike="noStrike" kern="0" cap="none" spc="0" normalizeH="0" baseline="0" noProof="0" dirty="0">
                <a:ln>
                  <a:noFill/>
                </a:ln>
                <a:solidFill>
                  <a:srgbClr val="262626"/>
                </a:solidFill>
                <a:effectLst/>
                <a:uLnTx/>
                <a:uFillTx/>
                <a:latin typeface="Corbel"/>
                <a:ea typeface="ヒラギノ角ゴ ProN W6"/>
              </a:rPr>
              <a:t> energy reduction </a:t>
            </a:r>
          </a:p>
        </p:txBody>
      </p:sp>
    </p:spTree>
    <p:extLst>
      <p:ext uri="{BB962C8B-B14F-4D97-AF65-F5344CB8AC3E}">
        <p14:creationId xmlns:p14="http://schemas.microsoft.com/office/powerpoint/2010/main" val="406797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5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5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945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45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59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959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59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95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95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8"/>
                                        </p:tgtEl>
                                        <p:attrNameLst>
                                          <p:attrName>style.visibility</p:attrName>
                                        </p:attrNameLst>
                                      </p:cBhvr>
                                      <p:to>
                                        <p:strVal val="visible"/>
                                      </p:to>
                                    </p:set>
                                    <p:animEffect transition="in" filter="fade">
                                      <p:cBhvr>
                                        <p:cTn id="5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459" grpId="1" animBg="1"/>
      <p:bldP spid="19594" grpId="0" autoUpdateAnimBg="0"/>
      <p:bldP spid="19594" grpId="1"/>
      <p:bldP spid="19595" grpId="0" animBg="1"/>
      <p:bldP spid="19595" grpId="1" animBg="1"/>
      <p:bldP spid="19596" grpId="0" autoUpdateAnimBg="0"/>
      <p:bldP spid="19596" grpId="1"/>
      <p:bldP spid="19597" grpId="0" autoUpdateAnimBg="0"/>
      <p:bldP spid="19598" grpId="0" animBg="1"/>
      <p:bldP spid="19599" grpId="0" autoUpdateAnimBg="0"/>
      <p:bldP spid="148" grpId="0" animBg="1"/>
    </p:bldLst>
  </p:timing>
</p:sld>
</file>

<file path=ppt/theme/_rels/theme3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5.xml><?xml version="1.0" encoding="utf-8"?>
<a:theme xmlns:a="http://schemas.openxmlformats.org/drawingml/2006/main" name="9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31.xml><?xml version="1.0" encoding="utf-8"?>
<a:theme xmlns:a="http://schemas.openxmlformats.org/drawingml/2006/main" name="1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fari" id="{1E4A3212-A6D8-EB49-8049-412E3186FEB9}" vid="{93387931-C767-9D4F-BD0F-4952975219FD}"/>
    </a:ext>
  </a:extLst>
</a:theme>
</file>

<file path=ppt/theme/theme39.xml><?xml version="1.0" encoding="utf-8"?>
<a:theme xmlns:a="http://schemas.openxmlformats.org/drawingml/2006/main" name="7_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9900"/>
      </a:accent5>
      <a:accent6>
        <a:srgbClr val="777777"/>
      </a:accent6>
      <a:hlink>
        <a:srgbClr val="0000FF"/>
      </a:hlink>
      <a:folHlink>
        <a:srgbClr val="800080"/>
      </a:folHlink>
    </a:clrScheme>
    <a:fontScheme name="Sesha">
      <a:majorFont>
        <a:latin typeface="Myriad Pro Cond"/>
        <a:ea typeface=""/>
        <a:cs typeface=""/>
      </a:majorFont>
      <a:minorFont>
        <a:latin typeface="Myriad Pro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headEnd type="none" w="med" len="med"/>
          <a:tailEnd type="arrow"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5_E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defRPr sz="400" b="1" dirty="0">
            <a:solidFill>
              <a:schemeClr val="bg2"/>
            </a:solidFill>
            <a:latin typeface="europa"/>
          </a:defRPr>
        </a:defPPr>
      </a:lstStyle>
    </a:sp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8_E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defRPr sz="400" b="1" dirty="0">
            <a:solidFill>
              <a:schemeClr val="bg2"/>
            </a:solidFill>
            <a:latin typeface="europa"/>
          </a:defRPr>
        </a:defPPr>
      </a:lstStyle>
    </a:sp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00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4925" cap="rnd">
          <a:solidFill>
            <a:schemeClr val="tx2"/>
          </a:solidFill>
          <a:tailEnd type="arrow"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4.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9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BE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r" id="{8BF39661-A2EB-4A57-959D-1412D4B6AA4D}" vid="{29ACB7AB-B96D-4826-A0CC-9CFCC9A4501F}"/>
    </a:ext>
  </a:extLst>
</a:theme>
</file>

<file path=ppt/theme/theme6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0.xml><?xml version="1.0" encoding="utf-8"?>
<a:theme xmlns:a="http://schemas.openxmlformats.org/drawingml/2006/main" name="3_Office Theme">
  <a:themeElements>
    <a:clrScheme name="Pallet 1">
      <a:dk1>
        <a:srgbClr val="000000"/>
      </a:dk1>
      <a:lt1>
        <a:srgbClr val="FFFFFF"/>
      </a:lt1>
      <a:dk2>
        <a:srgbClr val="44546A"/>
      </a:dk2>
      <a:lt2>
        <a:srgbClr val="E7E6E6"/>
      </a:lt2>
      <a:accent1>
        <a:srgbClr val="FF595E"/>
      </a:accent1>
      <a:accent2>
        <a:srgbClr val="FFCA3A"/>
      </a:accent2>
      <a:accent3>
        <a:srgbClr val="8AC926"/>
      </a:accent3>
      <a:accent4>
        <a:srgbClr val="1982C3"/>
      </a:accent4>
      <a:accent5>
        <a:srgbClr val="694C9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M Brainstorming -- 30.08.21" id="{966920FC-F2B4-C940-BBF3-E90989E26CA9}" vid="{5F022765-BD2C-3444-8327-2183C6EE3EBB}"/>
    </a:ext>
  </a:extLst>
</a:theme>
</file>

<file path=ppt/theme/theme7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202950</TotalTime>
  <Words>5190</Words>
  <Application>Microsoft Macintosh PowerPoint</Application>
  <PresentationFormat>On-screen Show (4:3)</PresentationFormat>
  <Paragraphs>1237</Paragraphs>
  <Slides>70</Slides>
  <Notes>43</Notes>
  <HiddenSlides>0</HiddenSlides>
  <MMClips>0</MMClips>
  <ScaleCrop>false</ScaleCrop>
  <HeadingPairs>
    <vt:vector size="6" baseType="variant">
      <vt:variant>
        <vt:lpstr>Fonts Used</vt:lpstr>
      </vt:variant>
      <vt:variant>
        <vt:i4>19</vt:i4>
      </vt:variant>
      <vt:variant>
        <vt:lpstr>Theme</vt:lpstr>
      </vt:variant>
      <vt:variant>
        <vt:i4>70</vt:i4>
      </vt:variant>
      <vt:variant>
        <vt:lpstr>Slide Titles</vt:lpstr>
      </vt:variant>
      <vt:variant>
        <vt:i4>70</vt:i4>
      </vt:variant>
    </vt:vector>
  </HeadingPairs>
  <TitlesOfParts>
    <vt:vector size="159" baseType="lpstr">
      <vt:lpstr>Myriad Pro Bold Cond</vt:lpstr>
      <vt:lpstr>Myriad Pro Cond</vt:lpstr>
      <vt:lpstr>Arial</vt:lpstr>
      <vt:lpstr>Arial Rounded MT Bold</vt:lpstr>
      <vt:lpstr>Avenir Next</vt:lpstr>
      <vt:lpstr>Calibri</vt:lpstr>
      <vt:lpstr>Calibri Light</vt:lpstr>
      <vt:lpstr>Cambria</vt:lpstr>
      <vt:lpstr>Cambria Math</vt:lpstr>
      <vt:lpstr>Corbel</vt:lpstr>
      <vt:lpstr>Courier New</vt:lpstr>
      <vt:lpstr>Garamond</vt:lpstr>
      <vt:lpstr>Gill Sans MT</vt:lpstr>
      <vt:lpstr>Lucida Grande</vt:lpstr>
      <vt:lpstr>Perpetua</vt:lpstr>
      <vt:lpstr>Tahoma</vt:lpstr>
      <vt:lpstr>Times New Roman</vt:lpstr>
      <vt:lpstr>Trebuchet MS</vt:lpstr>
      <vt:lpstr>Wingdings</vt:lpstr>
      <vt:lpstr>Edge</vt:lpstr>
      <vt:lpstr>1_Edge</vt:lpstr>
      <vt:lpstr>3_Edge</vt:lpstr>
      <vt:lpstr>4_Edge</vt:lpstr>
      <vt:lpstr>6_Edge</vt:lpstr>
      <vt:lpstr>8_Edge</vt:lpstr>
      <vt:lpstr>2_Office Theme</vt:lpstr>
      <vt:lpstr>9_Edge</vt:lpstr>
      <vt:lpstr>17_Edge</vt:lpstr>
      <vt:lpstr>13_Edge</vt:lpstr>
      <vt:lpstr>23_Edge</vt:lpstr>
      <vt:lpstr>35_Edge</vt:lpstr>
      <vt:lpstr>39_Edge</vt:lpstr>
      <vt:lpstr>49_Edge</vt:lpstr>
      <vt:lpstr>56_Edge</vt:lpstr>
      <vt:lpstr>57_Edge</vt:lpstr>
      <vt:lpstr>58_Edge</vt:lpstr>
      <vt:lpstr>59_Edge</vt:lpstr>
      <vt:lpstr>64_Edge</vt:lpstr>
      <vt:lpstr>85_Edge</vt:lpstr>
      <vt:lpstr>90_Edge</vt:lpstr>
      <vt:lpstr>91_Edge</vt:lpstr>
      <vt:lpstr>95_Edge</vt:lpstr>
      <vt:lpstr>1_Metropolitan_bullet</vt:lpstr>
      <vt:lpstr>98_Edge</vt:lpstr>
      <vt:lpstr>1_Office 테마</vt:lpstr>
      <vt:lpstr>136_Edge</vt:lpstr>
      <vt:lpstr>144_Edge</vt:lpstr>
      <vt:lpstr>148_Edge</vt:lpstr>
      <vt:lpstr>3_Metropolitan_bullet</vt:lpstr>
      <vt:lpstr>151_Edge</vt:lpstr>
      <vt:lpstr>152_Edge</vt:lpstr>
      <vt:lpstr>154_Edge</vt:lpstr>
      <vt:lpstr>4_Office Theme</vt:lpstr>
      <vt:lpstr>Title &amp; Bullets</vt:lpstr>
      <vt:lpstr>156_Edge</vt:lpstr>
      <vt:lpstr>159_Edge</vt:lpstr>
      <vt:lpstr>safari</vt:lpstr>
      <vt:lpstr>7_sesha-theme</vt:lpstr>
      <vt:lpstr>5_Edge</vt:lpstr>
      <vt:lpstr>78_Edge</vt:lpstr>
      <vt:lpstr>7_Edge</vt:lpstr>
      <vt:lpstr>11_Edge</vt:lpstr>
      <vt:lpstr>12_Edge</vt:lpstr>
      <vt:lpstr>40_Edge</vt:lpstr>
      <vt:lpstr>41_Edge</vt:lpstr>
      <vt:lpstr>14_Edge</vt:lpstr>
      <vt:lpstr>25_Edge</vt:lpstr>
      <vt:lpstr>18_Edge</vt:lpstr>
      <vt:lpstr>50_Edge</vt:lpstr>
      <vt:lpstr>137_Edge</vt:lpstr>
      <vt:lpstr>42_Edge</vt:lpstr>
      <vt:lpstr>15_Edge</vt:lpstr>
      <vt:lpstr>43_Edge</vt:lpstr>
      <vt:lpstr>10_Edge</vt:lpstr>
      <vt:lpstr>100_Edge</vt:lpstr>
      <vt:lpstr>19_Edge</vt:lpstr>
      <vt:lpstr>20_Edge</vt:lpstr>
      <vt:lpstr>22_Edge</vt:lpstr>
      <vt:lpstr>155_Edge</vt:lpstr>
      <vt:lpstr>44_Edge</vt:lpstr>
      <vt:lpstr>16_Edge</vt:lpstr>
      <vt:lpstr>14_Office Theme</vt:lpstr>
      <vt:lpstr>8_Office Theme</vt:lpstr>
      <vt:lpstr>99_Edge</vt:lpstr>
      <vt:lpstr>BEER</vt:lpstr>
      <vt:lpstr>Office Theme</vt:lpstr>
      <vt:lpstr>1_Office Theme</vt:lpstr>
      <vt:lpstr>Custom Design</vt:lpstr>
      <vt:lpstr>3_Office Theme</vt:lpstr>
      <vt:lpstr>2nd Workshop on  Memory-Centric Computing: Processing-Using-Memory - Part I </vt:lpstr>
      <vt:lpstr>Processing-in-Memory: Overview</vt:lpstr>
      <vt:lpstr>Processing-in-Memory: Overview</vt:lpstr>
      <vt:lpstr>Inside a DRAM Chip </vt:lpstr>
      <vt:lpstr>DRAM Cell Operation</vt:lpstr>
      <vt:lpstr>DRAM Cell Operation (1/3)</vt:lpstr>
      <vt:lpstr>DRAM Cell Operation (2/3)</vt:lpstr>
      <vt:lpstr>DRAM Cell Operation (3/3)</vt:lpstr>
      <vt:lpstr>RowClone: In-DRAM Row Copy</vt:lpstr>
      <vt:lpstr>RowClone: Intra-Subarray</vt:lpstr>
      <vt:lpstr>RowClone: Inter-Bank</vt:lpstr>
      <vt:lpstr>Generalized RowClone</vt:lpstr>
      <vt:lpstr>RowClone: Latency and Energy Savings</vt:lpstr>
      <vt:lpstr>More on RowClone</vt:lpstr>
      <vt:lpstr>Lecture on RowClone &amp; Processing using DRAM</vt:lpstr>
      <vt:lpstr>RowClone Extensions and Follow-Up Work</vt:lpstr>
      <vt:lpstr>Network-On-Memory: Fast Inter-Bank Copy</vt:lpstr>
      <vt:lpstr>LISA: Increasing Connectivity in DRAM</vt:lpstr>
      <vt:lpstr>Moving Data Inside DRAM?</vt:lpstr>
      <vt:lpstr>Key Idea and Applications</vt:lpstr>
      <vt:lpstr>More on LISA</vt:lpstr>
      <vt:lpstr>FIGARO: Fine-Grained In-DRAM Copy</vt:lpstr>
      <vt:lpstr>In-Memory Bulk Bitwise Operations</vt:lpstr>
      <vt:lpstr>In-DRAM AND/OR: Triple Row Activation</vt:lpstr>
      <vt:lpstr>More on In-DRAM Bulk AND/OR</vt:lpstr>
      <vt:lpstr>In-DRAM NOT: Dual Contact Cell</vt:lpstr>
      <vt:lpstr>In-DRAM NOT Operation</vt:lpstr>
      <vt:lpstr>Ambit vs. DDR3: Performance and Energy</vt:lpstr>
      <vt:lpstr>Bulk Bitwise Operations in Workloads</vt:lpstr>
      <vt:lpstr>Example Data Structure: Bitmap Index</vt:lpstr>
      <vt:lpstr>Performance: Bitmap Index on Ambit</vt:lpstr>
      <vt:lpstr>Performance: BitWeaving on Ambit</vt:lpstr>
      <vt:lpstr>More on In-DRAM Bulk AND/OR</vt:lpstr>
      <vt:lpstr>More on In-DRAM Bitwise Operations</vt:lpstr>
      <vt:lpstr>More on In-DRAM Bulk Bitwise Execution</vt:lpstr>
      <vt:lpstr>Outline </vt:lpstr>
      <vt:lpstr>SIMDRAM Framework</vt:lpstr>
      <vt:lpstr>SIMDRAM Key Idea  </vt:lpstr>
      <vt:lpstr>SIMDRAM: PuM Substrate</vt:lpstr>
      <vt:lpstr>SIMDRAM Framework: Overview </vt:lpstr>
      <vt:lpstr>SIMDRAM Framework: Step 1 </vt:lpstr>
      <vt:lpstr>PowerPoint Presentation</vt:lpstr>
      <vt:lpstr>PowerPoint Presentation</vt:lpstr>
      <vt:lpstr>SIMDRAM Framework: Step 2 </vt:lpstr>
      <vt:lpstr>Step 2: µProgram Generation</vt:lpstr>
      <vt:lpstr>Step 2: µProgram Generation</vt:lpstr>
      <vt:lpstr>Task 1: Allocating DRAM Rows to Operands</vt:lpstr>
      <vt:lpstr>Task 1: Allocating DRAM Rows to Operands</vt:lpstr>
      <vt:lpstr>Task 1: Allocating DRAM Rows to Operands</vt:lpstr>
      <vt:lpstr>Step 2: µProgram Generation</vt:lpstr>
      <vt:lpstr>Task 2: Generate an Initial µProgram  </vt:lpstr>
      <vt:lpstr>Task 2: Optimize the µProgram  </vt:lpstr>
      <vt:lpstr>Task 2: Optimize the µProgram  </vt:lpstr>
      <vt:lpstr>Task 2: Optimize the µProgram  </vt:lpstr>
      <vt:lpstr>Task 2: Optimize the µProgram  </vt:lpstr>
      <vt:lpstr>Task 2: Generate N-bit Computation</vt:lpstr>
      <vt:lpstr>Task 2: Generate µProgram</vt:lpstr>
      <vt:lpstr>SIMDRAM Framework: Step 3 </vt:lpstr>
      <vt:lpstr>Step 3: µProgram Execution</vt:lpstr>
      <vt:lpstr>System Integration</vt:lpstr>
      <vt:lpstr>Transposing Data</vt:lpstr>
      <vt:lpstr>Transposition Unit</vt:lpstr>
      <vt:lpstr>Efficiently Transposing Data</vt:lpstr>
      <vt:lpstr>Throughput Analysis</vt:lpstr>
      <vt:lpstr>Energy Analysis</vt:lpstr>
      <vt:lpstr>Real-World Applications</vt:lpstr>
      <vt:lpstr>SIMDRAM Conclusion</vt:lpstr>
      <vt:lpstr>Lecture on SIMDRAM</vt:lpstr>
      <vt:lpstr>SIMDRAM: Follow-Ups</vt:lpstr>
      <vt:lpstr>2nd Workshop on  Memory-Centric Computing: Processing-Using-Memory - Part 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onur-comparch-fall2022-lecture3-processing-using-memory-afterlecture</dc:title>
  <dc:creator>yoongu</dc:creator>
  <cp:lastModifiedBy>De Oliveira Junior  Geraldo Francisco</cp:lastModifiedBy>
  <cp:revision>2912</cp:revision>
  <cp:lastPrinted>2017-09-14T13:39:03Z</cp:lastPrinted>
  <dcterms:created xsi:type="dcterms:W3CDTF">2010-10-08T20:41:54Z</dcterms:created>
  <dcterms:modified xsi:type="dcterms:W3CDTF">2025-06-07T23:03:56Z</dcterms:modified>
</cp:coreProperties>
</file>