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0.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1.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2.xml" ContentType="application/vnd.openxmlformats-officedocument.theme+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3.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8076" r:id="rId35"/>
    <p:sldMasterId id="2147488139" r:id="rId36"/>
    <p:sldMasterId id="2147488151" r:id="rId37"/>
    <p:sldMasterId id="2147488163" r:id="rId38"/>
    <p:sldMasterId id="2147488175" r:id="rId39"/>
    <p:sldMasterId id="2147488213" r:id="rId40"/>
    <p:sldMasterId id="2147488226" r:id="rId41"/>
    <p:sldMasterId id="2147488239" r:id="rId42"/>
    <p:sldMasterId id="2147488245" r:id="rId43"/>
    <p:sldMasterId id="2147488258" r:id="rId44"/>
    <p:sldMasterId id="2147488271" r:id="rId45"/>
  </p:sldMasterIdLst>
  <p:notesMasterIdLst>
    <p:notesMasterId r:id="rId95"/>
  </p:notesMasterIdLst>
  <p:handoutMasterIdLst>
    <p:handoutMasterId r:id="rId96"/>
  </p:handoutMasterIdLst>
  <p:sldIdLst>
    <p:sldId id="2147478153" r:id="rId46"/>
    <p:sldId id="2147470745" r:id="rId47"/>
    <p:sldId id="4434" r:id="rId48"/>
    <p:sldId id="2147478004" r:id="rId49"/>
    <p:sldId id="2147470543" r:id="rId50"/>
    <p:sldId id="7128" r:id="rId51"/>
    <p:sldId id="2147478123" r:id="rId52"/>
    <p:sldId id="7160" r:id="rId53"/>
    <p:sldId id="4515" r:id="rId54"/>
    <p:sldId id="2147478130" r:id="rId55"/>
    <p:sldId id="6152" r:id="rId56"/>
    <p:sldId id="6154" r:id="rId57"/>
    <p:sldId id="6155" r:id="rId58"/>
    <p:sldId id="2147478016" r:id="rId59"/>
    <p:sldId id="2147478148" r:id="rId60"/>
    <p:sldId id="2147478135" r:id="rId61"/>
    <p:sldId id="6217" r:id="rId62"/>
    <p:sldId id="6965" r:id="rId63"/>
    <p:sldId id="2147478143" r:id="rId64"/>
    <p:sldId id="2147478144" r:id="rId65"/>
    <p:sldId id="2147478145" r:id="rId66"/>
    <p:sldId id="2147478147" r:id="rId67"/>
    <p:sldId id="7365" r:id="rId68"/>
    <p:sldId id="2147478124" r:id="rId69"/>
    <p:sldId id="2147478018" r:id="rId70"/>
    <p:sldId id="2147478125" r:id="rId71"/>
    <p:sldId id="2147478126" r:id="rId72"/>
    <p:sldId id="2147478019" r:id="rId73"/>
    <p:sldId id="2147478127" r:id="rId74"/>
    <p:sldId id="2147478128" r:id="rId75"/>
    <p:sldId id="2147478129" r:id="rId76"/>
    <p:sldId id="2146847423" r:id="rId77"/>
    <p:sldId id="2147478017" r:id="rId78"/>
    <p:sldId id="6768" r:id="rId79"/>
    <p:sldId id="1047" r:id="rId80"/>
    <p:sldId id="1048" r:id="rId81"/>
    <p:sldId id="6940" r:id="rId82"/>
    <p:sldId id="1050" r:id="rId83"/>
    <p:sldId id="6942" r:id="rId84"/>
    <p:sldId id="2147470617" r:id="rId85"/>
    <p:sldId id="2147470618" r:id="rId86"/>
    <p:sldId id="2147470619" r:id="rId87"/>
    <p:sldId id="2147470620" r:id="rId88"/>
    <p:sldId id="2147470625" r:id="rId89"/>
    <p:sldId id="2147470627" r:id="rId90"/>
    <p:sldId id="2147470630" r:id="rId91"/>
    <p:sldId id="2147478152" r:id="rId92"/>
    <p:sldId id="4609" r:id="rId93"/>
    <p:sldId id="2147478149"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0432FF"/>
    <a:srgbClr val="1A5712"/>
    <a:srgbClr val="FF00C4"/>
    <a:srgbClr val="948A54"/>
    <a:srgbClr val="2A55D6"/>
    <a:srgbClr val="8C0000"/>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5" autoAdjust="0"/>
    <p:restoredTop sz="90336" autoAdjust="0"/>
  </p:normalViewPr>
  <p:slideViewPr>
    <p:cSldViewPr>
      <p:cViewPr>
        <p:scale>
          <a:sx n="60" d="100"/>
          <a:sy n="60" d="100"/>
        </p:scale>
        <p:origin x="1072"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8.xml"/><Relationship Id="rId58" Type="http://schemas.openxmlformats.org/officeDocument/2006/relationships/slide" Target="slides/slide13.xml"/><Relationship Id="rId74" Type="http://schemas.openxmlformats.org/officeDocument/2006/relationships/slide" Target="slides/slide29.xml"/><Relationship Id="rId79" Type="http://schemas.openxmlformats.org/officeDocument/2006/relationships/slide" Target="slides/slide34.xml"/><Relationship Id="rId5" Type="http://schemas.openxmlformats.org/officeDocument/2006/relationships/slideMaster" Target="slideMasters/slideMaster5.xml"/><Relationship Id="rId90" Type="http://schemas.openxmlformats.org/officeDocument/2006/relationships/slide" Target="slides/slide45.xml"/><Relationship Id="rId95" Type="http://schemas.openxmlformats.org/officeDocument/2006/relationships/notesMaster" Target="notesMasters/notesMaster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3.xml"/><Relationship Id="rId64" Type="http://schemas.openxmlformats.org/officeDocument/2006/relationships/slide" Target="slides/slide19.xml"/><Relationship Id="rId69" Type="http://schemas.openxmlformats.org/officeDocument/2006/relationships/slide" Target="slides/slide24.xml"/><Relationship Id="rId80" Type="http://schemas.openxmlformats.org/officeDocument/2006/relationships/slide" Target="slides/slide35.xml"/><Relationship Id="rId85"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1.xml"/><Relationship Id="rId87" Type="http://schemas.openxmlformats.org/officeDocument/2006/relationships/slide" Target="slides/slide42.xml"/><Relationship Id="rId61" Type="http://schemas.openxmlformats.org/officeDocument/2006/relationships/slide" Target="slides/slide16.xml"/><Relationship Id="rId82"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1.xml"/><Relationship Id="rId77" Type="http://schemas.openxmlformats.org/officeDocument/2006/relationships/slide" Target="slides/slide3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93" Type="http://schemas.openxmlformats.org/officeDocument/2006/relationships/slide" Target="slides/slide48.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nika\Documents\Projects\MetaStore\MetaStore-Plo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nika\Documents\Projects\MetaStore\MetaStore-Plot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nika\Documents\Projects\MetaStore\MetaStore-Plot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66457452430283"/>
          <c:y val="0.12855714173376875"/>
          <c:w val="0.80650555734165819"/>
          <c:h val="0.6804177077117014"/>
        </c:manualLayout>
      </c:layout>
      <c:barChart>
        <c:barDir val="col"/>
        <c:grouping val="clustered"/>
        <c:varyColors val="0"/>
        <c:ser>
          <c:idx val="0"/>
          <c:order val="0"/>
          <c:tx>
            <c:strRef>
              <c:f>Sheet1!$B$1</c:f>
              <c:strCache>
                <c:ptCount val="1"/>
                <c:pt idx="0">
                  <c:v>Normalized Speedup</c:v>
                </c:pt>
              </c:strCache>
            </c:strRef>
          </c:tx>
          <c:spPr>
            <a:solidFill>
              <a:srgbClr val="8FC56D"/>
            </a:solidFill>
            <a:ln w="25400">
              <a:solidFill>
                <a:schemeClr val="tx1">
                  <a:lumMod val="85000"/>
                  <a:lumOff val="15000"/>
                </a:schemeClr>
              </a:solidFill>
            </a:ln>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1F9A342C-C338-6242-B7B3-0C92FA5A6BD7}" type="VALUE">
                      <a:rPr lang="en-US" smtClean="0"/>
                      <a:pPr>
                        <a:defRPr sz="1800" b="1"/>
                      </a:pPr>
                      <a:t>[VALUE]</a:t>
                    </a:fld>
                    <a:r>
                      <a:rPr lang="en-US" altLang="zh-CN" dirty="0"/>
                      <a:t>x</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EFF-0A40-9511-120ED209F91D}"/>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DEBB220-9CB7-2A49-9676-47B8876EABF5}" type="VALUE">
                      <a:rPr lang="en-US" smtClean="0"/>
                      <a:pPr>
                        <a:defRPr sz="1800" b="1"/>
                      </a:pPr>
                      <a:t>[VALUE]</a:t>
                    </a:fld>
                    <a:r>
                      <a:rPr lang="en-US" altLang="zh-CN" dirty="0"/>
                      <a:t>x</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FF-0A40-9511-120ED209F91D}"/>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fld id="{11B38221-9D82-9E41-ABB4-EE058437D8B9}" type="VALUE">
                      <a:rPr lang="en-US" sz="2000" smtClean="0">
                        <a:solidFill>
                          <a:srgbClr val="C00000"/>
                        </a:solidFill>
                      </a:rPr>
                      <a:pPr>
                        <a:defRPr sz="2000" b="1">
                          <a:solidFill>
                            <a:srgbClr val="C00000"/>
                          </a:solidFill>
                        </a:defRPr>
                      </a:pPr>
                      <a:t>[VALUE]</a:t>
                    </a:fld>
                    <a:r>
                      <a:rPr lang="en-US" altLang="zh-CN" sz="2000" dirty="0">
                        <a:solidFill>
                          <a:srgbClr val="C00000"/>
                        </a:solidFill>
                      </a:rPr>
                      <a:t>x</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EFF-0A40-9511-120ED209F9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System A</c:v>
                </c:pt>
                <c:pt idx="1">
                  <c:v>System B</c:v>
                </c:pt>
                <c:pt idx="2">
                  <c:v>System C</c:v>
                </c:pt>
              </c:strCache>
            </c:strRef>
          </c:cat>
          <c:val>
            <c:numRef>
              <c:f>Sheet1!$B$2:$B$4</c:f>
              <c:numCache>
                <c:formatCode>General</c:formatCode>
                <c:ptCount val="3"/>
                <c:pt idx="0">
                  <c:v>2.7</c:v>
                </c:pt>
                <c:pt idx="1">
                  <c:v>6.1</c:v>
                </c:pt>
                <c:pt idx="2">
                  <c:v>9</c:v>
                </c:pt>
              </c:numCache>
            </c:numRef>
          </c:val>
          <c:extLst>
            <c:ext xmlns:c16="http://schemas.microsoft.com/office/drawing/2014/chart" uri="{C3380CC4-5D6E-409C-BE32-E72D297353CC}">
              <c16:uniqueId val="{00000000-4EFF-0A40-9511-120ED209F91D}"/>
            </c:ext>
          </c:extLst>
        </c:ser>
        <c:dLbls>
          <c:showLegendKey val="0"/>
          <c:showVal val="0"/>
          <c:showCatName val="0"/>
          <c:showSerName val="0"/>
          <c:showPercent val="0"/>
          <c:showBubbleSize val="0"/>
        </c:dLbls>
        <c:gapWidth val="277"/>
        <c:axId val="1303912079"/>
        <c:axId val="906376287"/>
      </c:barChart>
      <c:catAx>
        <c:axId val="1303912079"/>
        <c:scaling>
          <c:orientation val="minMax"/>
        </c:scaling>
        <c:delete val="1"/>
        <c:axPos val="b"/>
        <c:numFmt formatCode="General" sourceLinked="1"/>
        <c:majorTickMark val="none"/>
        <c:minorTickMark val="none"/>
        <c:tickLblPos val="nextTo"/>
        <c:crossAx val="906376287"/>
        <c:crosses val="autoZero"/>
        <c:auto val="1"/>
        <c:lblAlgn val="ctr"/>
        <c:lblOffset val="100"/>
        <c:noMultiLvlLbl val="0"/>
      </c:catAx>
      <c:valAx>
        <c:axId val="906376287"/>
        <c:scaling>
          <c:orientation val="minMax"/>
          <c:max val="12"/>
          <c:min val="0"/>
        </c:scaling>
        <c:delete val="0"/>
        <c:axPos val="l"/>
        <c:majorGridlines>
          <c:spPr>
            <a:ln w="1905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ltLang="zh-CN" sz="1600" b="1" dirty="0"/>
                  <a:t>Normalized</a:t>
                </a:r>
                <a:r>
                  <a:rPr lang="zh-CN" altLang="en-US" sz="1600" b="1" dirty="0"/>
                  <a:t> </a:t>
                </a:r>
                <a:r>
                  <a:rPr lang="en-US" altLang="zh-CN" sz="1600" b="1" dirty="0"/>
                  <a:t>Speedup</a:t>
                </a:r>
                <a:endParaRPr lang="en-US" sz="1600" b="1"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w="25400">
            <a:solidFill>
              <a:schemeClr val="tx1">
                <a:lumMod val="85000"/>
                <a:lumOff val="15000"/>
              </a:schemeClr>
            </a:solidFill>
          </a:ln>
          <a:effectLst/>
        </c:spPr>
        <c:txPr>
          <a:bodyPr rot="-60000000" spcFirstLastPara="1" vertOverflow="ellipsis" vert="horz" wrap="square" anchor="ctr" anchorCtr="1"/>
          <a:lstStyle/>
          <a:p>
            <a:pPr>
              <a:defRPr sz="1800" b="1" i="0" u="none" strike="noStrike" kern="1200" baseline="0">
                <a:solidFill>
                  <a:schemeClr val="tx1"/>
                </a:solidFill>
                <a:effectLst>
                  <a:glow>
                    <a:schemeClr val="accent1">
                      <a:alpha val="40000"/>
                    </a:schemeClr>
                  </a:glow>
                  <a:outerShdw sx="1000" sy="1000" algn="ctr" rotWithShape="0">
                    <a:srgbClr val="000000"/>
                  </a:outerShdw>
                </a:effectLst>
                <a:latin typeface="+mn-lt"/>
                <a:ea typeface="+mn-ea"/>
                <a:cs typeface="+mn-cs"/>
              </a:defRPr>
            </a:pPr>
            <a:endParaRPr lang="en-US"/>
          </a:p>
        </c:txPr>
        <c:crossAx val="1303912079"/>
        <c:crosses val="autoZero"/>
        <c:crossBetween val="between"/>
        <c:majorUnit val="4"/>
      </c:valAx>
      <c:spPr>
        <a:noFill/>
        <a:ln w="19050">
          <a:solidFill>
            <a:schemeClr val="tx1">
              <a:lumMod val="85000"/>
              <a:lumOff val="1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CPU</c:v>
                </c:pt>
              </c:strCache>
            </c:strRef>
          </c:tx>
          <c:spPr>
            <a:solidFill>
              <a:srgbClr val="7030A0"/>
            </a:solidFill>
            <a:ln w="25400">
              <a:solidFill>
                <a:schemeClr val="tx1">
                  <a:lumMod val="85000"/>
                  <a:lumOff val="15000"/>
                </a:schemeClr>
              </a:solidFill>
            </a:ln>
            <a:effectLst>
              <a:outerShdw blurRad="50800" dist="50800" dir="5400000" sx="57000" sy="57000" algn="ctr" rotWithShape="0">
                <a:srgbClr val="000000">
                  <a:alpha val="43137"/>
                </a:srgbClr>
              </a:outerShdw>
            </a:effectLst>
          </c:spPr>
          <c:invertIfNegative val="0"/>
          <c:dLbls>
            <c:delete val="1"/>
          </c:dLbls>
          <c:cat>
            <c:strRef>
              <c:f>Sheet1!$A$2:$A$4</c:f>
              <c:strCache>
                <c:ptCount val="3"/>
                <c:pt idx="0">
                  <c:v>E. coli</c:v>
                </c:pt>
                <c:pt idx="1">
                  <c:v>Human</c:v>
                </c:pt>
                <c:pt idx="2">
                  <c:v>GMEAN</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0-96CB-E14B-8EDD-5669367FD16A}"/>
            </c:ext>
          </c:extLst>
        </c:ser>
        <c:ser>
          <c:idx val="1"/>
          <c:order val="1"/>
          <c:tx>
            <c:strRef>
              <c:f>Sheet1!$C$1</c:f>
              <c:strCache>
                <c:ptCount val="1"/>
                <c:pt idx="0">
                  <c:v>GPU</c:v>
                </c:pt>
              </c:strCache>
            </c:strRef>
          </c:tx>
          <c:spPr>
            <a:solidFill>
              <a:srgbClr val="FFD602"/>
            </a:solidFill>
            <a:ln w="25400">
              <a:solidFill>
                <a:schemeClr val="tx1">
                  <a:lumMod val="85000"/>
                  <a:lumOff val="15000"/>
                </a:schemeClr>
              </a:solidFill>
            </a:ln>
            <a:effectLst/>
          </c:spPr>
          <c:invertIfNegative val="0"/>
          <c:dLbls>
            <c:delete val="1"/>
          </c:dLbls>
          <c:cat>
            <c:strRef>
              <c:f>Sheet1!$A$2:$A$4</c:f>
              <c:strCache>
                <c:ptCount val="3"/>
                <c:pt idx="0">
                  <c:v>E. coli</c:v>
                </c:pt>
                <c:pt idx="1">
                  <c:v>Human</c:v>
                </c:pt>
                <c:pt idx="2">
                  <c:v>GMEAN</c:v>
                </c:pt>
              </c:strCache>
            </c:strRef>
          </c:cat>
          <c:val>
            <c:numRef>
              <c:f>Sheet1!$C$2:$C$4</c:f>
              <c:numCache>
                <c:formatCode>General</c:formatCode>
                <c:ptCount val="3"/>
                <c:pt idx="0">
                  <c:v>4.9944879100000001</c:v>
                </c:pt>
                <c:pt idx="1">
                  <c:v>5.7396923199999996</c:v>
                </c:pt>
                <c:pt idx="2">
                  <c:v>4.9768749120000004</c:v>
                </c:pt>
              </c:numCache>
            </c:numRef>
          </c:val>
          <c:extLst>
            <c:ext xmlns:c16="http://schemas.microsoft.com/office/drawing/2014/chart" uri="{C3380CC4-5D6E-409C-BE32-E72D297353CC}">
              <c16:uniqueId val="{00000001-96CB-E14B-8EDD-5669367FD16A}"/>
            </c:ext>
          </c:extLst>
        </c:ser>
        <c:ser>
          <c:idx val="2"/>
          <c:order val="2"/>
          <c:tx>
            <c:strRef>
              <c:f>Sheet1!$D$1</c:f>
              <c:strCache>
                <c:ptCount val="1"/>
                <c:pt idx="0">
                  <c:v>Optimistic PIM</c:v>
                </c:pt>
              </c:strCache>
            </c:strRef>
          </c:tx>
          <c:spPr>
            <a:solidFill>
              <a:schemeClr val="accent3">
                <a:shade val="86000"/>
              </a:schemeClr>
            </a:solidFill>
            <a:ln w="25400">
              <a:solidFill>
                <a:schemeClr val="tx1">
                  <a:lumMod val="85000"/>
                  <a:lumOff val="15000"/>
                </a:schemeClr>
              </a:solidFill>
            </a:ln>
            <a:effectLst/>
          </c:spPr>
          <c:invertIfNegative val="0"/>
          <c:dLbls>
            <c:delete val="1"/>
          </c:dLbls>
          <c:cat>
            <c:strRef>
              <c:f>Sheet1!$A$2:$A$4</c:f>
              <c:strCache>
                <c:ptCount val="3"/>
                <c:pt idx="0">
                  <c:v>E. coli</c:v>
                </c:pt>
                <c:pt idx="1">
                  <c:v>Human</c:v>
                </c:pt>
                <c:pt idx="2">
                  <c:v>GMEAN</c:v>
                </c:pt>
              </c:strCache>
            </c:strRef>
          </c:cat>
          <c:val>
            <c:numRef>
              <c:f>Sheet1!$D$2:$D$4</c:f>
              <c:numCache>
                <c:formatCode>General</c:formatCode>
                <c:ptCount val="3"/>
                <c:pt idx="0">
                  <c:v>29.813449940000002</c:v>
                </c:pt>
                <c:pt idx="1">
                  <c:v>28.537677949999999</c:v>
                </c:pt>
                <c:pt idx="2">
                  <c:v>29.922261599999999</c:v>
                </c:pt>
              </c:numCache>
            </c:numRef>
          </c:val>
          <c:extLst>
            <c:ext xmlns:c16="http://schemas.microsoft.com/office/drawing/2014/chart" uri="{C3380CC4-5D6E-409C-BE32-E72D297353CC}">
              <c16:uniqueId val="{00000002-96CB-E14B-8EDD-5669367FD16A}"/>
            </c:ext>
          </c:extLst>
        </c:ser>
        <c:ser>
          <c:idx val="3"/>
          <c:order val="3"/>
          <c:tx>
            <c:strRef>
              <c:f>Sheet1!$E$1</c:f>
              <c:strCache>
                <c:ptCount val="1"/>
                <c:pt idx="0">
                  <c:v>GenPIP</c:v>
                </c:pt>
              </c:strCache>
            </c:strRef>
          </c:tx>
          <c:spPr>
            <a:solidFill>
              <a:srgbClr val="2F8100"/>
            </a:solidFill>
            <a:ln w="25400">
              <a:solidFill>
                <a:schemeClr val="tx1">
                  <a:lumMod val="85000"/>
                  <a:lumOff val="15000"/>
                </a:schemeClr>
              </a:solidFill>
            </a:ln>
            <a:effectLst/>
          </c:spPr>
          <c:invertIfNegative val="0"/>
          <c:dLbls>
            <c:delete val="1"/>
          </c:dLbls>
          <c:cat>
            <c:strRef>
              <c:f>Sheet1!$A$2:$A$4</c:f>
              <c:strCache>
                <c:ptCount val="3"/>
                <c:pt idx="0">
                  <c:v>E. coli</c:v>
                </c:pt>
                <c:pt idx="1">
                  <c:v>Human</c:v>
                </c:pt>
                <c:pt idx="2">
                  <c:v>GMEAN</c:v>
                </c:pt>
              </c:strCache>
            </c:strRef>
          </c:cat>
          <c:val>
            <c:numRef>
              <c:f>Sheet1!$E$2:$E$4</c:f>
              <c:numCache>
                <c:formatCode>General</c:formatCode>
                <c:ptCount val="3"/>
                <c:pt idx="0">
                  <c:v>46.786149010000003</c:v>
                </c:pt>
                <c:pt idx="1">
                  <c:v>36.31840442</c:v>
                </c:pt>
                <c:pt idx="2">
                  <c:v>41.614992569999998</c:v>
                </c:pt>
              </c:numCache>
            </c:numRef>
          </c:val>
          <c:extLst>
            <c:ext xmlns:c16="http://schemas.microsoft.com/office/drawing/2014/chart" uri="{C3380CC4-5D6E-409C-BE32-E72D297353CC}">
              <c16:uniqueId val="{00000003-96CB-E14B-8EDD-5669367FD16A}"/>
            </c:ext>
          </c:extLst>
        </c:ser>
        <c:dLbls>
          <c:dLblPos val="outEnd"/>
          <c:showLegendKey val="0"/>
          <c:showVal val="1"/>
          <c:showCatName val="0"/>
          <c:showSerName val="0"/>
          <c:showPercent val="0"/>
          <c:showBubbleSize val="0"/>
        </c:dLbls>
        <c:gapWidth val="59"/>
        <c:overlap val="-20"/>
        <c:axId val="140080624"/>
        <c:axId val="388648144"/>
      </c:barChart>
      <c:catAx>
        <c:axId val="1400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88648144"/>
        <c:crosses val="autoZero"/>
        <c:auto val="1"/>
        <c:lblAlgn val="ctr"/>
        <c:lblOffset val="100"/>
        <c:noMultiLvlLbl val="0"/>
      </c:catAx>
      <c:valAx>
        <c:axId val="388648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altLang="zh-CN" sz="2000" b="1" dirty="0"/>
                  <a:t>Normalized</a:t>
                </a:r>
                <a:r>
                  <a:rPr lang="zh-CN" altLang="en-US" sz="2000" b="1" baseline="0" dirty="0"/>
                  <a:t> </a:t>
                </a:r>
                <a:r>
                  <a:rPr lang="en-US" altLang="zh-CN" sz="2000" b="1" baseline="0" dirty="0"/>
                  <a:t>Speedup </a:t>
                </a:r>
                <a:endParaRPr lang="en-US" sz="2000" b="1" dirty="0"/>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140080624"/>
        <c:crosses val="autoZero"/>
        <c:crossBetween val="between"/>
      </c:valAx>
      <c:spPr>
        <a:noFill/>
        <a:ln w="25400">
          <a:solidFill>
            <a:schemeClr val="tx1">
              <a:lumMod val="85000"/>
              <a:lumOff val="15000"/>
            </a:schemeClr>
          </a:solidFill>
        </a:ln>
        <a:effectLst/>
      </c:spPr>
    </c:plotArea>
    <c:legend>
      <c:legendPos val="t"/>
      <c:overlay val="0"/>
      <c:spPr>
        <a:noFill/>
        <a:ln w="22225">
          <a:noFill/>
        </a:ln>
        <a:effectLst>
          <a:outerShdw sx="1000" sy="1000" algn="ctr" rotWithShape="0">
            <a:srgbClr val="000000"/>
          </a:outerShdw>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Sheet1!$I$1</c:f>
              <c:strCache>
                <c:ptCount val="1"/>
                <c:pt idx="0">
                  <c:v>CPU</c:v>
                </c:pt>
              </c:strCache>
            </c:strRef>
          </c:tx>
          <c:spPr>
            <a:solidFill>
              <a:srgbClr val="7030A0"/>
            </a:solidFill>
            <a:ln w="25400">
              <a:solidFill>
                <a:schemeClr val="tx1">
                  <a:lumMod val="85000"/>
                  <a:lumOff val="15000"/>
                </a:schemeClr>
              </a:solidFill>
            </a:ln>
            <a:effectLst/>
          </c:spPr>
          <c:invertIfNegative val="0"/>
          <c:dLbls>
            <c:delete val="1"/>
          </c:dLbls>
          <c:cat>
            <c:strRef>
              <c:f>Sheet1!$H$2:$H$4</c:f>
              <c:strCache>
                <c:ptCount val="3"/>
                <c:pt idx="0">
                  <c:v>E. coli</c:v>
                </c:pt>
                <c:pt idx="1">
                  <c:v>Human</c:v>
                </c:pt>
                <c:pt idx="2">
                  <c:v>GMEAN</c:v>
                </c:pt>
              </c:strCache>
            </c:strRef>
          </c:cat>
          <c:val>
            <c:numRef>
              <c:f>Sheet1!$I$2:$I$4</c:f>
              <c:numCache>
                <c:formatCode>General</c:formatCode>
                <c:ptCount val="3"/>
                <c:pt idx="0">
                  <c:v>1</c:v>
                </c:pt>
                <c:pt idx="1">
                  <c:v>1</c:v>
                </c:pt>
                <c:pt idx="2">
                  <c:v>1</c:v>
                </c:pt>
              </c:numCache>
            </c:numRef>
          </c:val>
          <c:extLst>
            <c:ext xmlns:c16="http://schemas.microsoft.com/office/drawing/2014/chart" uri="{C3380CC4-5D6E-409C-BE32-E72D297353CC}">
              <c16:uniqueId val="{00000000-96CB-E14B-8EDD-5669367FD16A}"/>
            </c:ext>
          </c:extLst>
        </c:ser>
        <c:ser>
          <c:idx val="1"/>
          <c:order val="1"/>
          <c:tx>
            <c:strRef>
              <c:f>Sheet1!$J$1</c:f>
              <c:strCache>
                <c:ptCount val="1"/>
                <c:pt idx="0">
                  <c:v>GPU</c:v>
                </c:pt>
              </c:strCache>
            </c:strRef>
          </c:tx>
          <c:spPr>
            <a:solidFill>
              <a:srgbClr val="FFD602"/>
            </a:solidFill>
            <a:ln w="25400">
              <a:solidFill>
                <a:schemeClr val="tx1">
                  <a:lumMod val="85000"/>
                  <a:lumOff val="15000"/>
                </a:schemeClr>
              </a:solidFill>
            </a:ln>
            <a:effectLst/>
          </c:spPr>
          <c:invertIfNegative val="0"/>
          <c:dLbls>
            <c:delete val="1"/>
          </c:dLbls>
          <c:cat>
            <c:strRef>
              <c:f>Sheet1!$H$2:$H$4</c:f>
              <c:strCache>
                <c:ptCount val="3"/>
                <c:pt idx="0">
                  <c:v>E. coli</c:v>
                </c:pt>
                <c:pt idx="1">
                  <c:v>Human</c:v>
                </c:pt>
                <c:pt idx="2">
                  <c:v>GMEAN</c:v>
                </c:pt>
              </c:strCache>
            </c:strRef>
          </c:cat>
          <c:val>
            <c:numRef>
              <c:f>Sheet1!$J$2:$J$4</c:f>
              <c:numCache>
                <c:formatCode>General</c:formatCode>
                <c:ptCount val="3"/>
                <c:pt idx="0">
                  <c:v>1.579237711</c:v>
                </c:pt>
                <c:pt idx="1">
                  <c:v>1.5841134729999999</c:v>
                </c:pt>
                <c:pt idx="2">
                  <c:v>1.5792532480000001</c:v>
                </c:pt>
              </c:numCache>
            </c:numRef>
          </c:val>
          <c:extLst>
            <c:ext xmlns:c16="http://schemas.microsoft.com/office/drawing/2014/chart" uri="{C3380CC4-5D6E-409C-BE32-E72D297353CC}">
              <c16:uniqueId val="{00000001-96CB-E14B-8EDD-5669367FD16A}"/>
            </c:ext>
          </c:extLst>
        </c:ser>
        <c:ser>
          <c:idx val="2"/>
          <c:order val="2"/>
          <c:tx>
            <c:strRef>
              <c:f>Sheet1!$K$1</c:f>
              <c:strCache>
                <c:ptCount val="1"/>
                <c:pt idx="0">
                  <c:v>Optimistic PIM</c:v>
                </c:pt>
              </c:strCache>
            </c:strRef>
          </c:tx>
          <c:spPr>
            <a:solidFill>
              <a:schemeClr val="accent3"/>
            </a:solidFill>
            <a:ln w="25400">
              <a:solidFill>
                <a:schemeClr val="tx1">
                  <a:lumMod val="85000"/>
                  <a:lumOff val="15000"/>
                </a:schemeClr>
              </a:solidFill>
            </a:ln>
            <a:effectLst/>
          </c:spPr>
          <c:invertIfNegative val="0"/>
          <c:dLbls>
            <c:delete val="1"/>
          </c:dLbls>
          <c:cat>
            <c:strRef>
              <c:f>Sheet1!$H$2:$H$4</c:f>
              <c:strCache>
                <c:ptCount val="3"/>
                <c:pt idx="0">
                  <c:v>E. coli</c:v>
                </c:pt>
                <c:pt idx="1">
                  <c:v>Human</c:v>
                </c:pt>
                <c:pt idx="2">
                  <c:v>GMEAN</c:v>
                </c:pt>
              </c:strCache>
            </c:strRef>
          </c:cat>
          <c:val>
            <c:numRef>
              <c:f>Sheet1!$K$2:$K$4</c:f>
              <c:numCache>
                <c:formatCode>General</c:formatCode>
                <c:ptCount val="3"/>
                <c:pt idx="0">
                  <c:v>24.52908923</c:v>
                </c:pt>
                <c:pt idx="1">
                  <c:v>23.148447260000001</c:v>
                </c:pt>
                <c:pt idx="2">
                  <c:v>23.878312050000002</c:v>
                </c:pt>
              </c:numCache>
            </c:numRef>
          </c:val>
          <c:extLst>
            <c:ext xmlns:c16="http://schemas.microsoft.com/office/drawing/2014/chart" uri="{C3380CC4-5D6E-409C-BE32-E72D297353CC}">
              <c16:uniqueId val="{00000002-96CB-E14B-8EDD-5669367FD16A}"/>
            </c:ext>
          </c:extLst>
        </c:ser>
        <c:ser>
          <c:idx val="4"/>
          <c:order val="3"/>
          <c:tx>
            <c:strRef>
              <c:f>Sheet1!$L$1</c:f>
              <c:strCache>
                <c:ptCount val="1"/>
                <c:pt idx="0">
                  <c:v>GenPIP</c:v>
                </c:pt>
              </c:strCache>
            </c:strRef>
          </c:tx>
          <c:spPr>
            <a:solidFill>
              <a:srgbClr val="2F8100"/>
            </a:solidFill>
            <a:ln w="22225">
              <a:solidFill>
                <a:schemeClr val="tx1">
                  <a:lumMod val="85000"/>
                  <a:lumOff val="15000"/>
                </a:schemeClr>
              </a:solidFill>
            </a:ln>
            <a:effectLst/>
          </c:spPr>
          <c:invertIfNegative val="0"/>
          <c:dLbls>
            <c:delete val="1"/>
          </c:dLbls>
          <c:cat>
            <c:strRef>
              <c:f>Sheet1!$H$2:$H$4</c:f>
              <c:strCache>
                <c:ptCount val="3"/>
                <c:pt idx="0">
                  <c:v>E. coli</c:v>
                </c:pt>
                <c:pt idx="1">
                  <c:v>Human</c:v>
                </c:pt>
                <c:pt idx="2">
                  <c:v>GMEAN</c:v>
                </c:pt>
              </c:strCache>
            </c:strRef>
          </c:cat>
          <c:val>
            <c:numRef>
              <c:f>Sheet1!$L$2:$L$4</c:f>
              <c:numCache>
                <c:formatCode>General</c:formatCode>
                <c:ptCount val="3"/>
                <c:pt idx="0">
                  <c:v>39.11909404</c:v>
                </c:pt>
                <c:pt idx="1">
                  <c:v>26.485641600000001</c:v>
                </c:pt>
                <c:pt idx="2">
                  <c:v>32.78314975</c:v>
                </c:pt>
              </c:numCache>
            </c:numRef>
          </c:val>
          <c:extLst>
            <c:ext xmlns:c16="http://schemas.microsoft.com/office/drawing/2014/chart" uri="{C3380CC4-5D6E-409C-BE32-E72D297353CC}">
              <c16:uniqueId val="{00000004-96CB-E14B-8EDD-5669367FD16A}"/>
            </c:ext>
          </c:extLst>
        </c:ser>
        <c:dLbls>
          <c:dLblPos val="outEnd"/>
          <c:showLegendKey val="0"/>
          <c:showVal val="1"/>
          <c:showCatName val="0"/>
          <c:showSerName val="0"/>
          <c:showPercent val="0"/>
          <c:showBubbleSize val="0"/>
        </c:dLbls>
        <c:gapWidth val="59"/>
        <c:overlap val="-20"/>
        <c:axId val="140080624"/>
        <c:axId val="388648144"/>
      </c:barChart>
      <c:catAx>
        <c:axId val="1400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388648144"/>
        <c:crosses val="autoZero"/>
        <c:auto val="1"/>
        <c:lblAlgn val="ctr"/>
        <c:lblOffset val="100"/>
        <c:noMultiLvlLbl val="0"/>
      </c:catAx>
      <c:valAx>
        <c:axId val="388648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ltLang="zh-CN" sz="1800" b="1" dirty="0"/>
                  <a:t>Normalized</a:t>
                </a:r>
                <a:r>
                  <a:rPr lang="zh-CN" altLang="en-US" sz="1800" b="1" baseline="0" dirty="0"/>
                  <a:t> </a:t>
                </a:r>
                <a:r>
                  <a:rPr lang="en-US" altLang="zh-CN" sz="1800" b="1" baseline="0" dirty="0"/>
                  <a:t>Energy</a:t>
                </a:r>
                <a:r>
                  <a:rPr lang="zh-CN" altLang="en-US" sz="1800" b="1" baseline="0" dirty="0"/>
                  <a:t> </a:t>
                </a:r>
                <a:r>
                  <a:rPr lang="en-US" altLang="zh-CN" sz="1800" b="1" baseline="0" dirty="0"/>
                  <a:t>Reduction</a:t>
                </a:r>
                <a:endParaRPr lang="en-US" sz="1800" b="1"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40080624"/>
        <c:crosses val="autoZero"/>
        <c:crossBetween val="between"/>
      </c:valAx>
      <c:spPr>
        <a:noFill/>
        <a:ln w="25400">
          <a:solidFill>
            <a:schemeClr val="tx1">
              <a:lumMod val="85000"/>
              <a:lumOff val="15000"/>
            </a:schemeClr>
          </a:solid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3794452531705"/>
          <c:y val="0.4720811877737654"/>
          <c:w val="0.78471736236717449"/>
          <c:h val="0.51805209680702957"/>
        </c:manualLayout>
      </c:layout>
      <c:pieChart>
        <c:varyColors val="1"/>
        <c:ser>
          <c:idx val="0"/>
          <c:order val="0"/>
          <c:spPr>
            <a:ln w="15875">
              <a:solidFill>
                <a:schemeClr val="tx1"/>
              </a:solidFill>
            </a:ln>
          </c:spPr>
          <c:dPt>
            <c:idx val="0"/>
            <c:bubble3D val="0"/>
            <c:spPr>
              <a:solidFill>
                <a:srgbClr val="ABD1F4"/>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AF9-094A-9156-BF3B334B215C}"/>
              </c:ext>
            </c:extLst>
          </c:dPt>
          <c:dPt>
            <c:idx val="1"/>
            <c:bubble3D val="0"/>
            <c:spPr>
              <a:solidFill>
                <a:srgbClr val="8BB778"/>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AF9-094A-9156-BF3B334B215C}"/>
              </c:ext>
            </c:extLst>
          </c:dPt>
          <c:dPt>
            <c:idx val="2"/>
            <c:bubble3D val="0"/>
            <c:spPr>
              <a:solidFill>
                <a:srgbClr val="ED8682"/>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AF9-094A-9156-BF3B334B215C}"/>
              </c:ext>
            </c:extLst>
          </c:dPt>
          <c:dLbls>
            <c:delete val="1"/>
          </c:dLbls>
          <c:cat>
            <c:strRef>
              <c:f>Sheet1!$A$5:$A$7</c:f>
              <c:strCache>
                <c:ptCount val="3"/>
                <c:pt idx="0">
                  <c:v>Species#1</c:v>
                </c:pt>
                <c:pt idx="1">
                  <c:v>Species#2</c:v>
                </c:pt>
                <c:pt idx="2">
                  <c:v>Species#3</c:v>
                </c:pt>
              </c:strCache>
            </c:strRef>
          </c:cat>
          <c:val>
            <c:numRef>
              <c:f>Sheet1!$B$5:$B$7</c:f>
              <c:numCache>
                <c:formatCode>0%</c:formatCode>
                <c:ptCount val="3"/>
                <c:pt idx="0">
                  <c:v>0.6</c:v>
                </c:pt>
                <c:pt idx="1">
                  <c:v>0.25</c:v>
                </c:pt>
                <c:pt idx="2">
                  <c:v>0.15</c:v>
                </c:pt>
              </c:numCache>
            </c:numRef>
          </c:val>
          <c:extLst>
            <c:ext xmlns:c16="http://schemas.microsoft.com/office/drawing/2014/chart" uri="{C3380CC4-5D6E-409C-BE32-E72D297353CC}">
              <c16:uniqueId val="{00000006-8AF9-094A-9156-BF3B334B215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6992707574137"/>
          <c:y val="0.10317777962036945"/>
          <c:w val="0.85448975838048125"/>
          <c:h val="0.71761906508317175"/>
        </c:manualLayout>
      </c:layout>
      <c:barChart>
        <c:barDir val="col"/>
        <c:grouping val="clustered"/>
        <c:varyColors val="0"/>
        <c:ser>
          <c:idx val="0"/>
          <c:order val="0"/>
          <c:tx>
            <c:strRef>
              <c:f>'main-result-sweep-inputs'!$J$34</c:f>
              <c:strCache>
                <c:ptCount val="1"/>
                <c:pt idx="0">
                  <c:v>P-Opt</c:v>
                </c:pt>
              </c:strCache>
            </c:strRef>
          </c:tx>
          <c:spPr>
            <a:solidFill>
              <a:schemeClr val="accent3">
                <a:lumMod val="50000"/>
              </a:schemeClr>
            </a:solidFill>
            <a:ln w="15875">
              <a:solidFill>
                <a:schemeClr val="tx1"/>
              </a:solidFill>
            </a:ln>
            <a:effectLst/>
          </c:spPr>
          <c:invertIfNegative val="0"/>
          <c:cat>
            <c:strRef>
              <c:f>'main-result-sweep-inputs'!$K$33:$N$33</c:f>
              <c:strCache>
                <c:ptCount val="4"/>
                <c:pt idx="0">
                  <c:v>Low</c:v>
                </c:pt>
                <c:pt idx="1">
                  <c:v>Med</c:v>
                </c:pt>
                <c:pt idx="2">
                  <c:v>High</c:v>
                </c:pt>
                <c:pt idx="3">
                  <c:v>GMean</c:v>
                </c:pt>
              </c:strCache>
            </c:strRef>
          </c:cat>
          <c:val>
            <c:numRef>
              <c:f>'main-result-sweep-inputs'!$K$34:$N$34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BBC5-8B46-BE30-D3E8ED01EA75}"/>
            </c:ext>
          </c:extLst>
        </c:ser>
        <c:ser>
          <c:idx val="1"/>
          <c:order val="1"/>
          <c:tx>
            <c:strRef>
              <c:f>'main-result-sweep-inputs'!$J$35</c:f>
              <c:strCache>
                <c:ptCount val="1"/>
                <c:pt idx="0">
                  <c:v>A-Opt</c:v>
                </c:pt>
              </c:strCache>
            </c:strRef>
          </c:tx>
          <c:spPr>
            <a:solidFill>
              <a:srgbClr val="AFABAB"/>
            </a:solidFill>
            <a:ln w="15875">
              <a:solidFill>
                <a:schemeClr val="tx1"/>
              </a:solidFill>
            </a:ln>
            <a:effectLst/>
          </c:spPr>
          <c:invertIfNegative val="0"/>
          <c:cat>
            <c:strRef>
              <c:f>'main-result-sweep-inputs'!$K$33:$N$33</c:f>
              <c:strCache>
                <c:ptCount val="4"/>
                <c:pt idx="0">
                  <c:v>Low</c:v>
                </c:pt>
                <c:pt idx="1">
                  <c:v>Med</c:v>
                </c:pt>
                <c:pt idx="2">
                  <c:v>High</c:v>
                </c:pt>
                <c:pt idx="3">
                  <c:v>GMean</c:v>
                </c:pt>
              </c:strCache>
            </c:strRef>
          </c:cat>
          <c:val>
            <c:numRef>
              <c:f>'main-result-sweep-inputs'!$K$35:$N$35</c:f>
              <c:numCache>
                <c:formatCode>General</c:formatCode>
                <c:ptCount val="4"/>
                <c:pt idx="0">
                  <c:v>0.43101117604194944</c:v>
                </c:pt>
                <c:pt idx="1">
                  <c:v>0.3892054209824598</c:v>
                </c:pt>
                <c:pt idx="2">
                  <c:v>0.35038535632254342</c:v>
                </c:pt>
                <c:pt idx="3">
                  <c:v>0.3888103225325622</c:v>
                </c:pt>
              </c:numCache>
            </c:numRef>
          </c:val>
          <c:extLst>
            <c:ext xmlns:c16="http://schemas.microsoft.com/office/drawing/2014/chart" uri="{C3380CC4-5D6E-409C-BE32-E72D297353CC}">
              <c16:uniqueId val="{00000001-BBC5-8B46-BE30-D3E8ED01EA75}"/>
            </c:ext>
          </c:extLst>
        </c:ser>
        <c:ser>
          <c:idx val="6"/>
          <c:order val="2"/>
          <c:tx>
            <c:strRef>
              <c:f>'main-result-sweep-inputs'!$J$40</c:f>
              <c:strCache>
                <c:ptCount val="1"/>
                <c:pt idx="0">
                  <c:v>MS</c:v>
                </c:pt>
              </c:strCache>
            </c:strRef>
          </c:tx>
          <c:spPr>
            <a:solidFill>
              <a:srgbClr val="70AD47">
                <a:lumMod val="20000"/>
                <a:lumOff val="80000"/>
              </a:srgbClr>
            </a:solidFill>
            <a:ln w="15875">
              <a:solidFill>
                <a:sysClr val="windowText" lastClr="000000"/>
              </a:solidFill>
            </a:ln>
            <a:effectLst/>
          </c:spPr>
          <c:invertIfNegative val="0"/>
          <c:cat>
            <c:strRef>
              <c:f>'main-result-sweep-inputs'!$K$33:$N$33</c:f>
              <c:strCache>
                <c:ptCount val="4"/>
                <c:pt idx="0">
                  <c:v>Low</c:v>
                </c:pt>
                <c:pt idx="1">
                  <c:v>Med</c:v>
                </c:pt>
                <c:pt idx="2">
                  <c:v>High</c:v>
                </c:pt>
                <c:pt idx="3">
                  <c:v>GMean</c:v>
                </c:pt>
              </c:strCache>
            </c:strRef>
          </c:cat>
          <c:val>
            <c:numRef>
              <c:f>'main-result-sweep-inputs'!$K$40:$N$40</c:f>
              <c:numCache>
                <c:formatCode>General</c:formatCode>
                <c:ptCount val="4"/>
                <c:pt idx="0">
                  <c:v>5.3489373604272759</c:v>
                </c:pt>
                <c:pt idx="1">
                  <c:v>5.6406004275875681</c:v>
                </c:pt>
                <c:pt idx="2">
                  <c:v>6.3870588989342778</c:v>
                </c:pt>
                <c:pt idx="3">
                  <c:v>5.7760541542036146</c:v>
                </c:pt>
              </c:numCache>
            </c:numRef>
          </c:val>
          <c:extLst>
            <c:ext xmlns:c16="http://schemas.microsoft.com/office/drawing/2014/chart" uri="{C3380CC4-5D6E-409C-BE32-E72D297353CC}">
              <c16:uniqueId val="{00000002-BBC5-8B46-BE30-D3E8ED01EA75}"/>
            </c:ext>
          </c:extLst>
        </c:ser>
        <c:dLbls>
          <c:showLegendKey val="0"/>
          <c:showVal val="0"/>
          <c:showCatName val="0"/>
          <c:showSerName val="0"/>
          <c:showPercent val="0"/>
          <c:showBubbleSize val="0"/>
        </c:dLbls>
        <c:gapWidth val="100"/>
        <c:axId val="471198127"/>
        <c:axId val="1481897247"/>
      </c:barChart>
      <c:catAx>
        <c:axId val="47119812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US"/>
          </a:p>
        </c:txPr>
        <c:crossAx val="1481897247"/>
        <c:crosses val="autoZero"/>
        <c:auto val="1"/>
        <c:lblAlgn val="ctr"/>
        <c:lblOffset val="100"/>
        <c:noMultiLvlLbl val="0"/>
      </c:catAx>
      <c:valAx>
        <c:axId val="1481897247"/>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71198127"/>
        <c:crosses val="autoZero"/>
        <c:crossBetween val="between"/>
        <c:majorUnit val="1"/>
        <c:minorUnit val="0.5"/>
      </c:valAx>
      <c:spPr>
        <a:noFill/>
        <a:ln w="15875">
          <a:solidFill>
            <a:schemeClr val="tx1"/>
          </a:solidFill>
        </a:ln>
        <a:effectLst/>
      </c:spPr>
    </c:plotArea>
    <c:plotVisOnly val="1"/>
    <c:dispBlanksAs val="gap"/>
    <c:showDLblsOverMax val="0"/>
  </c:chart>
  <c:spPr>
    <a:noFill/>
    <a:ln w="15875">
      <a:noFill/>
    </a:ln>
    <a:effectLst/>
  </c:spPr>
  <c:txPr>
    <a:bodyPr/>
    <a:lstStyle/>
    <a:p>
      <a:pPr>
        <a:defRPr sz="1600" b="1">
          <a:solidFill>
            <a:schemeClr val="tx1"/>
          </a:solidFill>
          <a:latin typeface="Cambria" panose="020405030504060302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6992707574137"/>
          <c:y val="0.10317777962036945"/>
          <c:w val="0.85448975838048125"/>
          <c:h val="0.71761906508317175"/>
        </c:manualLayout>
      </c:layout>
      <c:barChart>
        <c:barDir val="col"/>
        <c:grouping val="clustered"/>
        <c:varyColors val="0"/>
        <c:ser>
          <c:idx val="0"/>
          <c:order val="0"/>
          <c:tx>
            <c:strRef>
              <c:f>'main-result-sweep-inputs'!$J$34</c:f>
              <c:strCache>
                <c:ptCount val="1"/>
                <c:pt idx="0">
                  <c:v>P-Opt</c:v>
                </c:pt>
              </c:strCache>
            </c:strRef>
          </c:tx>
          <c:spPr>
            <a:solidFill>
              <a:schemeClr val="accent3">
                <a:lumMod val="50000"/>
              </a:schemeClr>
            </a:solidFill>
            <a:ln w="15875">
              <a:solidFill>
                <a:schemeClr val="tx1"/>
              </a:solidFill>
            </a:ln>
            <a:effectLst/>
          </c:spPr>
          <c:invertIfNegative val="0"/>
          <c:cat>
            <c:strRef>
              <c:f>'main-result-sweep-inputs'!$K$33:$N$33</c:f>
              <c:strCache>
                <c:ptCount val="4"/>
                <c:pt idx="0">
                  <c:v>Low</c:v>
                </c:pt>
                <c:pt idx="1">
                  <c:v>Med</c:v>
                </c:pt>
                <c:pt idx="2">
                  <c:v>High</c:v>
                </c:pt>
                <c:pt idx="3">
                  <c:v>GMean</c:v>
                </c:pt>
              </c:strCache>
            </c:strRef>
          </c:cat>
          <c:val>
            <c:numRef>
              <c:f>'main-result-sweep-inputs'!$K$34:$N$34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B4BF-E343-BA74-BD9A30509537}"/>
            </c:ext>
          </c:extLst>
        </c:ser>
        <c:ser>
          <c:idx val="1"/>
          <c:order val="1"/>
          <c:tx>
            <c:strRef>
              <c:f>'main-result-sweep-inputs'!$J$35</c:f>
              <c:strCache>
                <c:ptCount val="1"/>
                <c:pt idx="0">
                  <c:v>A-Opt</c:v>
                </c:pt>
              </c:strCache>
            </c:strRef>
          </c:tx>
          <c:spPr>
            <a:solidFill>
              <a:srgbClr val="AFABAB"/>
            </a:solidFill>
            <a:ln w="15875">
              <a:solidFill>
                <a:schemeClr val="tx1"/>
              </a:solidFill>
            </a:ln>
            <a:effectLst/>
          </c:spPr>
          <c:invertIfNegative val="0"/>
          <c:cat>
            <c:strRef>
              <c:f>'main-result-sweep-inputs'!$K$33:$N$33</c:f>
              <c:strCache>
                <c:ptCount val="4"/>
                <c:pt idx="0">
                  <c:v>Low</c:v>
                </c:pt>
                <c:pt idx="1">
                  <c:v>Med</c:v>
                </c:pt>
                <c:pt idx="2">
                  <c:v>High</c:v>
                </c:pt>
                <c:pt idx="3">
                  <c:v>GMean</c:v>
                </c:pt>
              </c:strCache>
            </c:strRef>
          </c:cat>
          <c:val>
            <c:numRef>
              <c:f>'main-result-sweep-inputs'!$K$35:$N$35</c:f>
              <c:numCache>
                <c:formatCode>General</c:formatCode>
                <c:ptCount val="4"/>
                <c:pt idx="0">
                  <c:v>0.43101117604194944</c:v>
                </c:pt>
                <c:pt idx="1">
                  <c:v>0.3892054209824598</c:v>
                </c:pt>
                <c:pt idx="2">
                  <c:v>0.35038535632254342</c:v>
                </c:pt>
                <c:pt idx="3">
                  <c:v>0.3888103225325622</c:v>
                </c:pt>
              </c:numCache>
            </c:numRef>
          </c:val>
          <c:extLst>
            <c:ext xmlns:c16="http://schemas.microsoft.com/office/drawing/2014/chart" uri="{C3380CC4-5D6E-409C-BE32-E72D297353CC}">
              <c16:uniqueId val="{00000001-B4BF-E343-BA74-BD9A30509537}"/>
            </c:ext>
          </c:extLst>
        </c:ser>
        <c:ser>
          <c:idx val="6"/>
          <c:order val="2"/>
          <c:tx>
            <c:strRef>
              <c:f>'main-result-sweep-inputs'!$J$40</c:f>
              <c:strCache>
                <c:ptCount val="1"/>
                <c:pt idx="0">
                  <c:v>MS</c:v>
                </c:pt>
              </c:strCache>
            </c:strRef>
          </c:tx>
          <c:spPr>
            <a:solidFill>
              <a:srgbClr val="70AD47">
                <a:lumMod val="20000"/>
                <a:lumOff val="80000"/>
              </a:srgbClr>
            </a:solidFill>
            <a:ln w="15875">
              <a:solidFill>
                <a:sysClr val="windowText" lastClr="000000"/>
              </a:solidFill>
            </a:ln>
            <a:effectLst/>
          </c:spPr>
          <c:invertIfNegative val="0"/>
          <c:cat>
            <c:strRef>
              <c:f>'main-result-sweep-inputs'!$K$33:$N$33</c:f>
              <c:strCache>
                <c:ptCount val="4"/>
                <c:pt idx="0">
                  <c:v>Low</c:v>
                </c:pt>
                <c:pt idx="1">
                  <c:v>Med</c:v>
                </c:pt>
                <c:pt idx="2">
                  <c:v>High</c:v>
                </c:pt>
                <c:pt idx="3">
                  <c:v>GMean</c:v>
                </c:pt>
              </c:strCache>
            </c:strRef>
          </c:cat>
          <c:val>
            <c:numRef>
              <c:f>'main-result-sweep-inputs'!$K$40:$N$40</c:f>
              <c:numCache>
                <c:formatCode>General</c:formatCode>
                <c:ptCount val="4"/>
                <c:pt idx="0">
                  <c:v>5.3489373604272759</c:v>
                </c:pt>
                <c:pt idx="1">
                  <c:v>5.6406004275875681</c:v>
                </c:pt>
                <c:pt idx="2">
                  <c:v>6.3870588989342778</c:v>
                </c:pt>
                <c:pt idx="3">
                  <c:v>5.7760541542036146</c:v>
                </c:pt>
              </c:numCache>
            </c:numRef>
          </c:val>
          <c:extLst>
            <c:ext xmlns:c16="http://schemas.microsoft.com/office/drawing/2014/chart" uri="{C3380CC4-5D6E-409C-BE32-E72D297353CC}">
              <c16:uniqueId val="{00000006-B4BF-E343-BA74-BD9A30509537}"/>
            </c:ext>
          </c:extLst>
        </c:ser>
        <c:dLbls>
          <c:showLegendKey val="0"/>
          <c:showVal val="0"/>
          <c:showCatName val="0"/>
          <c:showSerName val="0"/>
          <c:showPercent val="0"/>
          <c:showBubbleSize val="0"/>
        </c:dLbls>
        <c:gapWidth val="100"/>
        <c:axId val="471198127"/>
        <c:axId val="1481897247"/>
      </c:barChart>
      <c:catAx>
        <c:axId val="47119812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US"/>
          </a:p>
        </c:txPr>
        <c:crossAx val="1481897247"/>
        <c:crosses val="autoZero"/>
        <c:auto val="1"/>
        <c:lblAlgn val="ctr"/>
        <c:lblOffset val="100"/>
        <c:noMultiLvlLbl val="0"/>
      </c:catAx>
      <c:valAx>
        <c:axId val="1481897247"/>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71198127"/>
        <c:crosses val="autoZero"/>
        <c:crossBetween val="between"/>
        <c:majorUnit val="1"/>
        <c:minorUnit val="0.5"/>
      </c:valAx>
      <c:spPr>
        <a:noFill/>
        <a:ln w="15875">
          <a:solidFill>
            <a:schemeClr val="tx1"/>
          </a:solidFill>
        </a:ln>
        <a:effectLst/>
      </c:spPr>
    </c:plotArea>
    <c:plotVisOnly val="1"/>
    <c:dispBlanksAs val="gap"/>
    <c:showDLblsOverMax val="0"/>
  </c:chart>
  <c:spPr>
    <a:noFill/>
    <a:ln w="15875">
      <a:noFill/>
    </a:ln>
    <a:effectLst/>
  </c:spPr>
  <c:txPr>
    <a:bodyPr/>
    <a:lstStyle/>
    <a:p>
      <a:pPr>
        <a:defRPr sz="1600" b="1">
          <a:solidFill>
            <a:schemeClr val="tx1"/>
          </a:solidFill>
          <a:latin typeface="Cambria" panose="020405030504060302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5875">
              <a:solidFill>
                <a:schemeClr val="tx1"/>
              </a:solidFill>
            </a:ln>
            <a:effectLst/>
          </c:spPr>
          <c:invertIfNegative val="0"/>
          <c:dPt>
            <c:idx val="0"/>
            <c:invertIfNegative val="0"/>
            <c:bubble3D val="0"/>
            <c:spPr>
              <a:solidFill>
                <a:srgbClr val="C170BC"/>
              </a:solidFill>
              <a:ln w="15875">
                <a:solidFill>
                  <a:schemeClr val="tx1"/>
                </a:solidFill>
              </a:ln>
              <a:effectLst/>
            </c:spPr>
            <c:extLst>
              <c:ext xmlns:c16="http://schemas.microsoft.com/office/drawing/2014/chart" uri="{C3380CC4-5D6E-409C-BE32-E72D297353CC}">
                <c16:uniqueId val="{00000001-AA7F-2443-95E2-662E27B805C6}"/>
              </c:ext>
            </c:extLst>
          </c:dPt>
          <c:dPt>
            <c:idx val="1"/>
            <c:invertIfNegative val="0"/>
            <c:bubble3D val="0"/>
            <c:spPr>
              <a:solidFill>
                <a:schemeClr val="accent2"/>
              </a:solidFill>
              <a:ln w="15875">
                <a:solidFill>
                  <a:schemeClr val="tx1"/>
                </a:solidFill>
              </a:ln>
              <a:effectLst/>
            </c:spPr>
            <c:extLst>
              <c:ext xmlns:c16="http://schemas.microsoft.com/office/drawing/2014/chart" uri="{C3380CC4-5D6E-409C-BE32-E72D297353CC}">
                <c16:uniqueId val="{00000002-AA7F-2443-95E2-662E27B805C6}"/>
              </c:ext>
            </c:extLst>
          </c:dPt>
          <c:dPt>
            <c:idx val="2"/>
            <c:invertIfNegative val="0"/>
            <c:bubble3D val="0"/>
            <c:spPr>
              <a:solidFill>
                <a:srgbClr val="7030A0"/>
              </a:solidFill>
              <a:ln w="15875">
                <a:solidFill>
                  <a:schemeClr val="tx1"/>
                </a:solidFill>
              </a:ln>
              <a:effectLst/>
            </c:spPr>
            <c:extLst>
              <c:ext xmlns:c16="http://schemas.microsoft.com/office/drawing/2014/chart" uri="{C3380CC4-5D6E-409C-BE32-E72D297353CC}">
                <c16:uniqueId val="{00000003-AA7F-2443-95E2-662E27B805C6}"/>
              </c:ext>
            </c:extLst>
          </c:dPt>
          <c:dPt>
            <c:idx val="3"/>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4-AA7F-2443-95E2-662E27B805C6}"/>
              </c:ext>
            </c:extLst>
          </c:dPt>
          <c:cat>
            <c:strRef>
              <c:f>energy!$D$43:$D$46</c:f>
              <c:strCache>
                <c:ptCount val="4"/>
                <c:pt idx="0">
                  <c:v>Perf-Opt</c:v>
                </c:pt>
                <c:pt idx="1">
                  <c:v>Acc-Opt</c:v>
                </c:pt>
                <c:pt idx="2">
                  <c:v>PIM</c:v>
                </c:pt>
                <c:pt idx="3">
                  <c:v>MegIS</c:v>
                </c:pt>
              </c:strCache>
            </c:strRef>
          </c:cat>
          <c:val>
            <c:numRef>
              <c:f>energy!$E$43:$E$46</c:f>
              <c:numCache>
                <c:formatCode>General</c:formatCode>
                <c:ptCount val="4"/>
                <c:pt idx="0">
                  <c:v>1</c:v>
                </c:pt>
                <c:pt idx="1">
                  <c:v>0.35526315789473689</c:v>
                </c:pt>
                <c:pt idx="2">
                  <c:v>2.8421052631578951</c:v>
                </c:pt>
                <c:pt idx="3">
                  <c:v>5.4</c:v>
                </c:pt>
              </c:numCache>
            </c:numRef>
          </c:val>
          <c:extLst>
            <c:ext xmlns:c16="http://schemas.microsoft.com/office/drawing/2014/chart" uri="{C3380CC4-5D6E-409C-BE32-E72D297353CC}">
              <c16:uniqueId val="{00000000-AA7F-2443-95E2-662E27B805C6}"/>
            </c:ext>
          </c:extLst>
        </c:ser>
        <c:dLbls>
          <c:showLegendKey val="0"/>
          <c:showVal val="0"/>
          <c:showCatName val="0"/>
          <c:showSerName val="0"/>
          <c:showPercent val="0"/>
          <c:showBubbleSize val="0"/>
        </c:dLbls>
        <c:gapWidth val="219"/>
        <c:overlap val="-27"/>
        <c:axId val="608721503"/>
        <c:axId val="608604735"/>
      </c:barChart>
      <c:catAx>
        <c:axId val="608721503"/>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US"/>
          </a:p>
        </c:txPr>
        <c:crossAx val="608604735"/>
        <c:crosses val="autoZero"/>
        <c:auto val="1"/>
        <c:lblAlgn val="ctr"/>
        <c:lblOffset val="100"/>
        <c:noMultiLvlLbl val="0"/>
      </c:catAx>
      <c:valAx>
        <c:axId val="608604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08721503"/>
        <c:crosses val="autoZero"/>
        <c:crossBetween val="between"/>
      </c:valAx>
      <c:spPr>
        <a:noFill/>
        <a:ln w="15875">
          <a:solidFill>
            <a:schemeClr val="tx1"/>
          </a:solidFill>
        </a:ln>
        <a:effectLst/>
      </c:spPr>
    </c:plotArea>
    <c:plotVisOnly val="1"/>
    <c:dispBlanksAs val="gap"/>
    <c:showDLblsOverMax val="0"/>
  </c:chart>
  <c:spPr>
    <a:noFill/>
    <a:ln>
      <a:noFill/>
    </a:ln>
    <a:effectLst/>
  </c:spPr>
  <c:txPr>
    <a:bodyPr/>
    <a:lstStyle/>
    <a:p>
      <a:pPr>
        <a:defRPr sz="1800" b="1">
          <a:solidFill>
            <a:schemeClr val="tx1"/>
          </a:solidFill>
          <a:latin typeface="Corbel" panose="020B05030202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9270-5C3E-2978-F511-87316B7B6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FE241-CE1B-12C7-E707-6B046E184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EE91E-2606-FDC4-1118-28D9F02ABC0A}"/>
              </a:ext>
            </a:extLst>
          </p:cNvPr>
          <p:cNvSpPr>
            <a:spLocks noGrp="1"/>
          </p:cNvSpPr>
          <p:nvPr>
            <p:ph type="body" idx="1"/>
          </p:nvPr>
        </p:nvSpPr>
        <p:spPr/>
        <p:txBody>
          <a:bodyPr>
            <a:normAutofit/>
          </a:bodyPr>
          <a:lstStyle/>
          <a:p>
            <a:r>
              <a:rPr lang="en-US" dirty="0"/>
              <a:t>Hello </a:t>
            </a:r>
          </a:p>
          <a:p>
            <a:r>
              <a:rPr lang="en-US" dirty="0"/>
              <a:t>My name is Konstantina and I </a:t>
            </a:r>
            <a:r>
              <a:rPr lang="en-US" dirty="0" err="1"/>
              <a:t>ll</a:t>
            </a:r>
            <a:r>
              <a:rPr lang="en-US" dirty="0"/>
              <a:t> cover the next part of the workshop covering </a:t>
            </a:r>
            <a:r>
              <a:rPr lang="en-US" dirty="0" err="1"/>
              <a:t>pim</a:t>
            </a:r>
            <a:r>
              <a:rPr lang="en-US" dirty="0"/>
              <a:t> arch for </a:t>
            </a:r>
            <a:r>
              <a:rPr lang="en-US" dirty="0" err="1"/>
              <a:t>bioin</a:t>
            </a:r>
            <a:endParaRPr lang="en-US" dirty="0"/>
          </a:p>
        </p:txBody>
      </p:sp>
      <p:sp>
        <p:nvSpPr>
          <p:cNvPr id="4" name="Slide Number Placeholder 3">
            <a:extLst>
              <a:ext uri="{FF2B5EF4-FFF2-40B4-BE49-F238E27FC236}">
                <a16:creationId xmlns:a16="http://schemas.microsoft.com/office/drawing/2014/main" id="{1AE37EAB-2632-D374-9382-B3E595E6F4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7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15</a:t>
            </a:fld>
            <a:endParaRPr lang="en-US"/>
          </a:p>
        </p:txBody>
      </p:sp>
    </p:spTree>
    <p:extLst>
      <p:ext uri="{BB962C8B-B14F-4D97-AF65-F5344CB8AC3E}">
        <p14:creationId xmlns:p14="http://schemas.microsoft.com/office/powerpoint/2010/main" val="346712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699EA-8B85-F00C-B7AA-C8CF2DE0A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B4F31-160F-D75B-117E-A0625771D87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96F1FAA-79EB-554E-4670-AE5465198F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works has both algorithmic and architectural contribution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Presents a  (1) ..that is however memory bound due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 Introduce parallelism to q-gram string matching </a:t>
            </a:r>
            <a:br>
              <a:rPr lang="en-US" dirty="0"/>
            </a:br>
            <a:r>
              <a:rPr lang="en-US" dirty="0"/>
              <a:t>o Utilize a 3D-stacked DRAM to alleviates the memory bandwidth issue of our algorithm and parallelizes most of the filter.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technology that tightly couples memory and logic vertically with very high bandwidth connectors</a:t>
            </a:r>
          </a:p>
          <a:p>
            <a:endParaRPr lang="en-US" b="1" i="1" u="sng" dirty="0"/>
          </a:p>
        </p:txBody>
      </p:sp>
      <p:sp>
        <p:nvSpPr>
          <p:cNvPr id="4" name="Slide Number Placeholder 3">
            <a:extLst>
              <a:ext uri="{FF2B5EF4-FFF2-40B4-BE49-F238E27FC236}">
                <a16:creationId xmlns:a16="http://schemas.microsoft.com/office/drawing/2014/main" id="{B021738E-A958-FE70-2474-F2C2EEACE0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6909-2889-F945-800E-20D12DE739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15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part in mapping</a:t>
            </a:r>
          </a:p>
          <a:p>
            <a:r>
              <a:rPr lang="en-US" dirty="0"/>
              <a:t>AIM presents PIM sequence alignment framework</a:t>
            </a:r>
          </a:p>
          <a:p>
            <a:r>
              <a:rPr lang="en-US" dirty="0"/>
              <a:t>UPMEM is the first publicly-available programmable PIM system in the market</a:t>
            </a:r>
          </a:p>
          <a:p>
            <a:r>
              <a:rPr lang="en-US" dirty="0"/>
              <a:t>evaluate the suitability of real PIM systems for accelerating sequence alignment algorithms</a:t>
            </a:r>
          </a:p>
          <a:p>
            <a:endParaRPr lang="en-US" dirty="0"/>
          </a:p>
          <a:p>
            <a:r>
              <a:rPr lang="en-US" dirty="0"/>
              <a:t>NW, SWG, </a:t>
            </a:r>
            <a:r>
              <a:rPr lang="en-US" dirty="0" err="1"/>
              <a:t>GenASM</a:t>
            </a:r>
            <a:r>
              <a:rPr lang="en-US" dirty="0"/>
              <a:t>, WFA, and WFA-adaptive</a:t>
            </a:r>
          </a:p>
          <a:p>
            <a:endParaRPr lang="en-US" dirty="0"/>
          </a:p>
          <a:p>
            <a:r>
              <a:rPr lang="en-US" dirty="0"/>
              <a:t>a real processing-in-memory system can substantially outperform server-grade multi-threaded CPU systems running at full-scale when performing sequence alignment for a variety of algorithms, read lengths, and edit distance thresholds. W</a:t>
            </a:r>
          </a:p>
        </p:txBody>
      </p:sp>
      <p:sp>
        <p:nvSpPr>
          <p:cNvPr id="4" name="Slide Number Placeholder 3"/>
          <p:cNvSpPr>
            <a:spLocks noGrp="1"/>
          </p:cNvSpPr>
          <p:nvPr>
            <p:ph type="sldNum" sz="quarter" idx="5"/>
          </p:nvPr>
        </p:nvSpPr>
        <p:spPr/>
        <p:txBody>
          <a:bodyPr/>
          <a:lstStyle/>
          <a:p>
            <a:fld id="{AB959945-7217-484B-8E74-88DC87A74BB0}" type="slidenum">
              <a:rPr lang="en-US" smtClean="0"/>
              <a:pPr/>
              <a:t>17</a:t>
            </a:fld>
            <a:endParaRPr lang="en-US"/>
          </a:p>
        </p:txBody>
      </p:sp>
    </p:spTree>
    <p:extLst>
      <p:ext uri="{BB962C8B-B14F-4D97-AF65-F5344CB8AC3E}">
        <p14:creationId xmlns:p14="http://schemas.microsoft.com/office/powerpoint/2010/main" val="257940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18</a:t>
            </a:fld>
            <a:endParaRPr lang="en-US"/>
          </a:p>
        </p:txBody>
      </p:sp>
    </p:spTree>
    <p:extLst>
      <p:ext uri="{BB962C8B-B14F-4D97-AF65-F5344CB8AC3E}">
        <p14:creationId xmlns:p14="http://schemas.microsoft.com/office/powerpoint/2010/main" val="3938720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CDDE-24AA-C586-0DF8-D86FCA301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8252C-7766-DF11-F2B2-AF45607CC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4317D-7FED-39D7-E634-2348B1A16A80}"/>
              </a:ext>
            </a:extLst>
          </p:cNvPr>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600"/>
              </a:spcBef>
              <a:spcAft>
                <a:spcPts val="0"/>
              </a:spcAft>
              <a:buClr>
                <a:srgbClr val="C00000"/>
              </a:buClr>
              <a:buSzTx/>
              <a:buFont typeface="Wingdings" panose="05000000000000000000" pitchFamily="2" charset="2"/>
              <a:buNone/>
              <a:tabLst/>
              <a:defRPr/>
            </a:pPr>
            <a:r>
              <a:rPr lang="en-US" sz="4800" b="0" i="1" dirty="0">
                <a:solidFill>
                  <a:schemeClr val="tx1"/>
                </a:solidFill>
              </a:rPr>
              <a:t>Read mapping, which is the process of m</a:t>
            </a:r>
            <a:r>
              <a:rPr lang="en-US" sz="4800" b="0" dirty="0">
                <a:solidFill>
                  <a:schemeClr val="tx1"/>
                </a:solidFill>
              </a:rPr>
              <a:t>apping the reads to a reference genome is a c</a:t>
            </a:r>
            <a:r>
              <a:rPr lang="en-US" sz="3200" b="0" i="1" dirty="0">
                <a:solidFill>
                  <a:schemeClr val="tx1"/>
                </a:solidFill>
              </a:rPr>
              <a:t>ritical step</a:t>
            </a:r>
            <a:r>
              <a:rPr lang="en-US" sz="3200" b="0" dirty="0">
                <a:solidFill>
                  <a:schemeClr val="tx1"/>
                </a:solidFill>
              </a:rPr>
              <a:t> in genome sequence analysis</a:t>
            </a:r>
          </a:p>
          <a:p>
            <a:pPr marL="0" marR="0" lvl="0" indent="0" algn="l" defTabSz="914400" rtl="0" eaLnBrk="1" fontAlgn="auto" latinLnBrk="0" hangingPunct="1">
              <a:lnSpc>
                <a:spcPct val="100000"/>
              </a:lnSpc>
              <a:spcBef>
                <a:spcPts val="600"/>
              </a:spcBef>
              <a:spcAft>
                <a:spcPts val="0"/>
              </a:spcAft>
              <a:buClr>
                <a:srgbClr val="C00000"/>
              </a:buClr>
              <a:buSzTx/>
              <a:buFont typeface="Wingdings" panose="05000000000000000000" pitchFamily="2" charset="2"/>
              <a:buNone/>
              <a:tabLst/>
              <a:defRPr/>
            </a:pPr>
            <a:r>
              <a:rPr lang="en-US" sz="3200" b="0" dirty="0">
                <a:solidFill>
                  <a:schemeClr val="tx1"/>
                </a:solidFill>
                <a:latin typeface="+mj-lt"/>
              </a:rPr>
              <a:t>Traditionally, we perform seq2seq mapping, where we</a:t>
            </a:r>
            <a:endParaRPr lang="en-US" sz="3200" b="0" dirty="0">
              <a:latin typeface="+mj-lt"/>
            </a:endParaRPr>
          </a:p>
          <a:p>
            <a:pPr marL="285750" indent="-285750">
              <a:spcBef>
                <a:spcPts val="600"/>
              </a:spcBef>
              <a:buClr>
                <a:srgbClr val="C00000"/>
              </a:buClr>
              <a:buFont typeface="Wingdings" panose="05000000000000000000" pitchFamily="2" charset="2"/>
              <a:buChar char="q"/>
            </a:pPr>
            <a:r>
              <a:rPr lang="en-US" sz="3200" b="0" dirty="0">
                <a:latin typeface="+mj-lt"/>
              </a:rPr>
              <a:t>Map </a:t>
            </a:r>
            <a:r>
              <a:rPr lang="en-US" sz="3200" b="0" i="1" dirty="0">
                <a:latin typeface="+mj-lt"/>
              </a:rPr>
              <a:t>reads</a:t>
            </a:r>
            <a:r>
              <a:rPr lang="en-US" sz="3200" b="0" dirty="0">
                <a:latin typeface="+mj-lt"/>
              </a:rPr>
              <a:t> collected from an individual to a known </a:t>
            </a:r>
            <a:r>
              <a:rPr lang="en-US" sz="3200" b="0" i="1" dirty="0">
                <a:solidFill>
                  <a:srgbClr val="C00000"/>
                </a:solidFill>
                <a:latin typeface="+mj-lt"/>
              </a:rPr>
              <a:t>linear reference genome sequence</a:t>
            </a:r>
          </a:p>
          <a:p>
            <a:pPr marL="285750" indent="-285750">
              <a:spcBef>
                <a:spcPts val="600"/>
              </a:spcBef>
              <a:buClr>
                <a:srgbClr val="C00000"/>
              </a:buClr>
              <a:buFont typeface="Wingdings" panose="05000000000000000000" pitchFamily="2" charset="2"/>
              <a:buChar char="q"/>
            </a:pPr>
            <a:r>
              <a:rPr lang="en-US" sz="3200" b="0" dirty="0">
                <a:latin typeface="+mj-lt"/>
              </a:rPr>
              <a:t>Emphasizes the genetic variations that are </a:t>
            </a:r>
            <a:r>
              <a:rPr lang="en-US" sz="3200" b="0" dirty="0">
                <a:solidFill>
                  <a:srgbClr val="C00000"/>
                </a:solidFill>
                <a:latin typeface="+mj-lt"/>
              </a:rPr>
              <a:t>present</a:t>
            </a:r>
            <a:r>
              <a:rPr lang="en-US" sz="3200" b="0" dirty="0">
                <a:latin typeface="+mj-lt"/>
              </a:rPr>
              <a:t> in the single reference genome</a:t>
            </a:r>
          </a:p>
          <a:p>
            <a:pPr marL="285750" indent="-285750">
              <a:spcBef>
                <a:spcPts val="600"/>
              </a:spcBef>
              <a:buClr>
                <a:srgbClr val="C00000"/>
              </a:buClr>
              <a:buFont typeface="Wingdings" panose="05000000000000000000" pitchFamily="2" charset="2"/>
              <a:buChar char="q"/>
            </a:pPr>
            <a:r>
              <a:rPr lang="en-US" sz="3200" b="0" dirty="0">
                <a:solidFill>
                  <a:srgbClr val="C00000"/>
                </a:solidFill>
                <a:latin typeface="+mj-lt"/>
              </a:rPr>
              <a:t>Ignores other variations </a:t>
            </a:r>
            <a:r>
              <a:rPr lang="en-US" sz="3200" b="0" dirty="0">
                <a:latin typeface="+mj-lt"/>
              </a:rPr>
              <a:t>that are not represented in the single linear reference sequence</a:t>
            </a:r>
          </a:p>
          <a:p>
            <a:pPr marL="285750" indent="-285750">
              <a:spcBef>
                <a:spcPts val="600"/>
              </a:spcBef>
              <a:buClr>
                <a:srgbClr val="C00000"/>
              </a:buClr>
              <a:buFont typeface="Wingdings" panose="05000000000000000000" pitchFamily="2" charset="2"/>
              <a:buChar char="q"/>
            </a:pPr>
            <a:r>
              <a:rPr lang="en-US" sz="3200" b="0" dirty="0">
                <a:latin typeface="+mj-lt"/>
              </a:rPr>
              <a:t>Introduces </a:t>
            </a:r>
            <a:r>
              <a:rPr lang="en-US" sz="3200" b="0" dirty="0">
                <a:solidFill>
                  <a:srgbClr val="C00000"/>
                </a:solidFill>
                <a:latin typeface="+mj-lt"/>
              </a:rPr>
              <a:t>reference bias</a:t>
            </a:r>
          </a:p>
          <a:p>
            <a:pPr marL="285750" indent="-285750">
              <a:spcBef>
                <a:spcPts val="600"/>
              </a:spcBef>
              <a:buClr>
                <a:srgbClr val="C00000"/>
              </a:buClr>
              <a:buFont typeface="Wingdings" panose="05000000000000000000" pitchFamily="2" charset="2"/>
              <a:buChar char="q"/>
            </a:pPr>
            <a:r>
              <a:rPr lang="en-US" sz="3200" b="0" dirty="0">
                <a:solidFill>
                  <a:srgbClr val="C00000"/>
                </a:solidFill>
                <a:latin typeface="+mj-lt"/>
              </a:rPr>
              <a:t>However, s2s mapping is a well studied problem with many available tools and accelerators</a:t>
            </a:r>
          </a:p>
          <a:p>
            <a:pPr marL="0" indent="0">
              <a:spcBef>
                <a:spcPts val="1200"/>
              </a:spcBef>
              <a:buClr>
                <a:srgbClr val="00B050"/>
              </a:buClr>
              <a:buFont typeface="Wingdings" panose="05000000000000000000" pitchFamily="2" charset="2"/>
              <a:buNone/>
            </a:pPr>
            <a:endParaRPr lang="en-US" sz="4400" dirty="0"/>
          </a:p>
          <a:p>
            <a:pPr marL="0" indent="0">
              <a:spcBef>
                <a:spcPts val="1200"/>
              </a:spcBef>
              <a:buClr>
                <a:srgbClr val="00B050"/>
              </a:buClr>
              <a:buFont typeface="Wingdings" panose="05000000000000000000" pitchFamily="2" charset="2"/>
              <a:buNone/>
            </a:pPr>
            <a:r>
              <a:rPr lang="en-US" sz="4400" dirty="0"/>
              <a:t>Recent works replace the linear reference sequence with a </a:t>
            </a:r>
            <a:r>
              <a:rPr lang="en-US" sz="4400" b="1" i="1" dirty="0">
                <a:solidFill>
                  <a:srgbClr val="00B050"/>
                </a:solidFill>
              </a:rPr>
              <a:t>graph-based representation of  the reference genome</a:t>
            </a:r>
            <a:r>
              <a:rPr lang="en-US" sz="4400" b="1" dirty="0">
                <a:solidFill>
                  <a:srgbClr val="00B050"/>
                </a:solidFill>
              </a:rPr>
              <a:t> (</a:t>
            </a:r>
            <a:r>
              <a:rPr lang="en-US" sz="4400" b="1" i="1" dirty="0">
                <a:solidFill>
                  <a:srgbClr val="00B050"/>
                </a:solidFill>
              </a:rPr>
              <a:t>genome graph</a:t>
            </a:r>
            <a:r>
              <a:rPr lang="en-US" sz="4400" b="1" dirty="0">
                <a:solidFill>
                  <a:srgbClr val="00B050"/>
                </a:solidFill>
              </a:rPr>
              <a:t>). Thus, we can perform seq2graph mapping.</a:t>
            </a:r>
          </a:p>
          <a:p>
            <a:pPr marL="285750" indent="-285750">
              <a:spcBef>
                <a:spcPts val="1200"/>
              </a:spcBef>
              <a:buClr>
                <a:srgbClr val="00B050"/>
              </a:buClr>
              <a:buFont typeface="Wingdings" panose="05000000000000000000" pitchFamily="2" charset="2"/>
              <a:buChar char="q"/>
            </a:pPr>
            <a:r>
              <a:rPr lang="en-US" sz="4400" b="1" dirty="0">
                <a:solidFill>
                  <a:srgbClr val="00B050"/>
                </a:solidFill>
              </a:rPr>
              <a:t>Captures the genetic variations and diversity </a:t>
            </a:r>
            <a:r>
              <a:rPr lang="en-US" sz="4400" dirty="0"/>
              <a:t>across many individuals in a population</a:t>
            </a:r>
          </a:p>
          <a:p>
            <a:pPr marL="0" indent="0">
              <a:spcBef>
                <a:spcPts val="1200"/>
              </a:spcBef>
              <a:buClr>
                <a:srgbClr val="00B050"/>
              </a:buClr>
              <a:buFont typeface="Wingdings" panose="05000000000000000000" pitchFamily="2" charset="2"/>
              <a:buNone/>
            </a:pPr>
            <a:r>
              <a:rPr lang="en-US" sz="4400" dirty="0"/>
              <a:t>[CLICK] Results in </a:t>
            </a:r>
            <a:r>
              <a:rPr lang="en-US" sz="4400" b="1" dirty="0">
                <a:solidFill>
                  <a:srgbClr val="00B050"/>
                </a:solidFill>
              </a:rPr>
              <a:t>notable quality improvements </a:t>
            </a:r>
            <a:r>
              <a:rPr lang="en-US" sz="4400" dirty="0"/>
              <a:t>in GSA</a:t>
            </a:r>
          </a:p>
          <a:p>
            <a:pPr marL="0" indent="0">
              <a:spcBef>
                <a:spcPts val="600"/>
              </a:spcBef>
              <a:buClr>
                <a:srgbClr val="C00000"/>
              </a:buClr>
              <a:buFont typeface="Wingdings" panose="05000000000000000000" pitchFamily="2" charset="2"/>
              <a:buNone/>
            </a:pPr>
            <a:endParaRPr lang="en-US" sz="3200" b="0" dirty="0">
              <a:solidFill>
                <a:srgbClr val="C00000"/>
              </a:solidFill>
              <a:latin typeface="+mj-lt"/>
            </a:endParaRPr>
          </a:p>
          <a:p>
            <a:pPr marL="0" indent="0">
              <a:spcBef>
                <a:spcPts val="600"/>
              </a:spcBef>
              <a:buClr>
                <a:srgbClr val="C00000"/>
              </a:buClr>
              <a:buFont typeface="Wingdings" panose="05000000000000000000" pitchFamily="2" charset="2"/>
              <a:buNone/>
            </a:pPr>
            <a:endParaRPr lang="en-US" sz="3200" b="0" dirty="0">
              <a:solidFill>
                <a:srgbClr val="C00000"/>
              </a:solidFill>
              <a:latin typeface="+mj-lt"/>
            </a:endParaRPr>
          </a:p>
        </p:txBody>
      </p:sp>
      <p:sp>
        <p:nvSpPr>
          <p:cNvPr id="4" name="Slide Number Placeholder 3">
            <a:extLst>
              <a:ext uri="{FF2B5EF4-FFF2-40B4-BE49-F238E27FC236}">
                <a16:creationId xmlns:a16="http://schemas.microsoft.com/office/drawing/2014/main" id="{6BB5016D-9523-0FDC-BEB7-9C152CDB78C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0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a:extLst>
            <a:ext uri="{FF2B5EF4-FFF2-40B4-BE49-F238E27FC236}">
              <a16:creationId xmlns:a16="http://schemas.microsoft.com/office/drawing/2014/main" id="{F2932C3D-69A9-FF70-9897-FF126BFAD40E}"/>
            </a:ext>
          </a:extLst>
        </p:cNvPr>
        <p:cNvGrpSpPr/>
        <p:nvPr/>
      </p:nvGrpSpPr>
      <p:grpSpPr>
        <a:xfrm>
          <a:off x="0" y="0"/>
          <a:ext cx="0" cy="0"/>
          <a:chOff x="0" y="0"/>
          <a:chExt cx="0" cy="0"/>
        </a:xfrm>
      </p:grpSpPr>
      <p:sp>
        <p:nvSpPr>
          <p:cNvPr id="687" name="Google Shape;687;gd121dd48d8_38_114:notes">
            <a:extLst>
              <a:ext uri="{FF2B5EF4-FFF2-40B4-BE49-F238E27FC236}">
                <a16:creationId xmlns:a16="http://schemas.microsoft.com/office/drawing/2014/main" id="{ACAB3217-B853-5E42-F4ED-033BC89F1FD1}"/>
              </a:ext>
            </a:extLst>
          </p:cNvPr>
          <p:cNvSpPr txBox="1">
            <a:spLocks noGrp="1"/>
          </p:cNvSpPr>
          <p:nvPr>
            <p:ph type="body" idx="1"/>
          </p:nvPr>
        </p:nvSpPr>
        <p:spPr>
          <a:xfrm>
            <a:off x="731520" y="4620578"/>
            <a:ext cx="5852160" cy="3780630"/>
          </a:xfrm>
          <a:prstGeom prst="rect">
            <a:avLst/>
          </a:prstGeom>
        </p:spPr>
        <p:txBody>
          <a:bodyPr spcFirstLastPara="1" wrap="square" lIns="96645" tIns="96645" rIns="96645" bIns="96645" anchor="t" anchorCtr="0">
            <a:noAutofit/>
          </a:bodyPr>
          <a:lstStyle/>
          <a:p>
            <a:pPr algn="l"/>
            <a:r>
              <a:rPr lang="en-US" sz="1900" dirty="0">
                <a:latin typeface="LinLibertineT"/>
              </a:rPr>
              <a:t>In order to further understand the performance bottlenecks of the state-of-the-art sequence-to-graph mapping tools, we rigorously analyze two such tools, </a:t>
            </a:r>
            <a:r>
              <a:rPr lang="en-US" sz="1900" dirty="0" err="1">
                <a:latin typeface="LinLibertineT"/>
              </a:rPr>
              <a:t>GraphAligner</a:t>
            </a:r>
            <a:r>
              <a:rPr lang="en-US" sz="1900" dirty="0">
                <a:latin typeface="LinLibertineT"/>
              </a:rPr>
              <a:t> [61] and vg [36], and we make four key observations.</a:t>
            </a:r>
          </a:p>
          <a:p>
            <a:pPr algn="l"/>
            <a:r>
              <a:rPr lang="en-US" sz="1900" dirty="0">
                <a:latin typeface="LinLibertineT"/>
              </a:rPr>
              <a:t>[CLICK] (1) Among the three online steps of the read mapping pipeline alignment </a:t>
            </a:r>
            <a:r>
              <a:rPr lang="en-US" sz="1900" dirty="0" err="1">
                <a:latin typeface="LinLibertineT"/>
              </a:rPr>
              <a:t>i</a:t>
            </a:r>
            <a:r>
              <a:rPr lang="en-US" sz="1900" dirty="0">
                <a:latin typeface="LinLibertineT"/>
              </a:rPr>
              <a:t>) constitutes majority of the end-to-end execution of sequence-to-graph mapping, and ii) is even more expensive than its counterpart in the traditional read mapping pipeline.</a:t>
            </a:r>
          </a:p>
          <a:p>
            <a:pPr algn="l"/>
            <a:r>
              <a:rPr lang="en-US" sz="1900" dirty="0">
                <a:latin typeface="LinLibertineT"/>
              </a:rPr>
              <a:t>[CLICK] (2) Alignment suffers from high cache miss rates, due to the high amount of internal data that is generated and reused during this step. </a:t>
            </a:r>
          </a:p>
          <a:p>
            <a:pPr algn="l"/>
            <a:r>
              <a:rPr lang="en-US" sz="1900" dirty="0">
                <a:latin typeface="LinLibertineT"/>
              </a:rPr>
              <a:t>[CLICK} (3) Seeding suffers from the main memory (DRAM) latency bottleneck, due to the high number of irregular memory accesses. </a:t>
            </a:r>
          </a:p>
          <a:p>
            <a:pPr algn="l"/>
            <a:r>
              <a:rPr lang="en-US" sz="1900" dirty="0">
                <a:latin typeface="LinLibertineT"/>
              </a:rPr>
              <a:t>[CLICK] (4) Both state-of-the-art tools scale </a:t>
            </a:r>
            <a:r>
              <a:rPr lang="en-US" sz="1900" dirty="0" err="1">
                <a:latin typeface="LinLibertineT"/>
              </a:rPr>
              <a:t>sublinearly</a:t>
            </a:r>
            <a:r>
              <a:rPr lang="en-US" sz="1900" dirty="0">
                <a:latin typeface="LinLibertineT"/>
              </a:rPr>
              <a:t> as thread count increases, wasting available thread-level parallelism in hardware. </a:t>
            </a:r>
          </a:p>
          <a:p>
            <a:pPr algn="l"/>
            <a:r>
              <a:rPr lang="en-US" sz="1900" dirty="0">
                <a:latin typeface="LinLibertineT"/>
              </a:rPr>
              <a:t>[CLICK] We also investigate the existing HW accelerators. It is important to note that there is no existing hardware accelerator for sequence-to-graph mapping or alignment problems.</a:t>
            </a:r>
          </a:p>
          <a:p>
            <a:pPr algn="l"/>
            <a:r>
              <a:rPr lang="en-US" sz="1900" dirty="0">
                <a:latin typeface="LinLibertineT"/>
              </a:rPr>
              <a:t>[CLICK] Even though there are several hardware accelerators designed to alleviate bottlenecks in several steps of traditional sequence-to-sequence (S2S) mapping, none of these</a:t>
            </a:r>
          </a:p>
          <a:p>
            <a:pPr algn="l"/>
            <a:r>
              <a:rPr lang="en-US" sz="1900" dirty="0">
                <a:latin typeface="LinLibertineT"/>
              </a:rPr>
              <a:t>designs can be directly employed for the sequence-to-graph (S2G) mapping problem. This is because S2S mapping is a special case of S2G mapping, where all nodes have only one incoming edge. Existing accelerators are limited to </a:t>
            </a:r>
            <a:r>
              <a:rPr lang="en-US" sz="1900" dirty="0">
                <a:latin typeface="LinLibertineTI"/>
              </a:rPr>
              <a:t>only </a:t>
            </a:r>
            <a:r>
              <a:rPr lang="en-US" sz="1900" dirty="0">
                <a:latin typeface="LinLibertineT"/>
              </a:rPr>
              <a:t>this special case, and are unsuitable for the more general S2G mapping problem, where we also need to consider multiple edges (i.e., hops) that a node can have.</a:t>
            </a:r>
          </a:p>
          <a:p>
            <a:pPr algn="l"/>
            <a:r>
              <a:rPr lang="en-US" sz="1900" dirty="0">
                <a:latin typeface="LinLibertineT"/>
              </a:rPr>
              <a:t>[CLICK] We also look at the possibility of exploiting existing several graph accelerators. While existing graph accelerators could potentially be customized to help the seeding step of the sequence-to-graph mapping pipeline, they are unable to handle the major bottleneck of sequence-to-graph mapping, which is alignment. Alignment is not a graph traversal workload, and instead is an expensive bitvector-based or DP-based computational problem.</a:t>
            </a:r>
          </a:p>
          <a:p>
            <a:pPr algn="l"/>
            <a:endParaRPr lang="en-US" sz="1900" dirty="0">
              <a:latin typeface="LinLibertineT"/>
            </a:endParaRPr>
          </a:p>
          <a:p>
            <a:pPr algn="l"/>
            <a:r>
              <a:rPr lang="en-US" sz="1900" dirty="0">
                <a:latin typeface="LinLibertineT"/>
              </a:rPr>
              <a:t>Thus, we need to have a specialized, balanced, and scalable design for compute units, on-chip memory, and main memory accesses for both the seeding and alignment steps of sequence-to-graph mapping.</a:t>
            </a:r>
          </a:p>
        </p:txBody>
      </p:sp>
      <p:sp>
        <p:nvSpPr>
          <p:cNvPr id="688" name="Google Shape;688;gd121dd48d8_38_114:notes">
            <a:extLst>
              <a:ext uri="{FF2B5EF4-FFF2-40B4-BE49-F238E27FC236}">
                <a16:creationId xmlns:a16="http://schemas.microsoft.com/office/drawing/2014/main" id="{23E650A1-47EF-8B4A-9138-B9CD32027A5F}"/>
              </a:ext>
            </a:extLst>
          </p:cNvPr>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789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a:extLst>
            <a:ext uri="{FF2B5EF4-FFF2-40B4-BE49-F238E27FC236}">
              <a16:creationId xmlns:a16="http://schemas.microsoft.com/office/drawing/2014/main" id="{BC526EC6-55B0-DE4F-3B4E-943A3AB0EBAE}"/>
            </a:ext>
          </a:extLst>
        </p:cNvPr>
        <p:cNvGrpSpPr/>
        <p:nvPr/>
      </p:nvGrpSpPr>
      <p:grpSpPr>
        <a:xfrm>
          <a:off x="0" y="0"/>
          <a:ext cx="0" cy="0"/>
          <a:chOff x="0" y="0"/>
          <a:chExt cx="0" cy="0"/>
        </a:xfrm>
      </p:grpSpPr>
      <p:sp>
        <p:nvSpPr>
          <p:cNvPr id="687" name="Google Shape;687;gd121dd48d8_38_114:notes">
            <a:extLst>
              <a:ext uri="{FF2B5EF4-FFF2-40B4-BE49-F238E27FC236}">
                <a16:creationId xmlns:a16="http://schemas.microsoft.com/office/drawing/2014/main" id="{FF1FD618-EABE-BF16-1C56-0140AC19D956}"/>
              </a:ext>
            </a:extLst>
          </p:cNvPr>
          <p:cNvSpPr txBox="1">
            <a:spLocks noGrp="1"/>
          </p:cNvSpPr>
          <p:nvPr>
            <p:ph type="body" idx="1"/>
          </p:nvPr>
        </p:nvSpPr>
        <p:spPr>
          <a:xfrm>
            <a:off x="731520" y="4620578"/>
            <a:ext cx="5852160" cy="3780630"/>
          </a:xfrm>
          <a:prstGeom prst="rect">
            <a:avLst/>
          </a:prstGeom>
        </p:spPr>
        <p:txBody>
          <a:bodyPr spcFirstLastPara="1" wrap="square" lIns="96645" tIns="96645" rIns="96645" bIns="96645" anchor="t" anchorCtr="0">
            <a:noAutofit/>
          </a:bodyPr>
          <a:lstStyle/>
          <a:p>
            <a:pPr algn="l"/>
            <a:r>
              <a:rPr lang="en-US" sz="1900" dirty="0">
                <a:latin typeface="LinLibertineT"/>
              </a:rPr>
              <a:t>[CLICK] Thus, our goal is to come up with a specialized, high-performance, scalable, and low-cost algorithm/hardware co-design that alleviates bottlenecks in both the seeding and alignment steps of sequence-to-graph mapping. </a:t>
            </a:r>
          </a:p>
          <a:p>
            <a:pPr algn="l"/>
            <a:r>
              <a:rPr lang="en-US" sz="1900" dirty="0">
                <a:latin typeface="LinLibertineT"/>
              </a:rPr>
              <a:t>[CLICK] To this end, we propose SeGraM, a </a:t>
            </a:r>
            <a:r>
              <a:rPr lang="en-US" sz="1900" dirty="0">
                <a:latin typeface="LinLibertineTI"/>
              </a:rPr>
              <a:t>universal algorithm/hardware co-designed genomic mapping accelerator </a:t>
            </a:r>
            <a:r>
              <a:rPr lang="en-US" sz="1900" dirty="0">
                <a:latin typeface="LinLibertineT"/>
              </a:rPr>
              <a:t>that can effectively and efficiently support both sequence-to-graph mapping and sequence-to-sequence mapping, for both short and long reads. To our knowledge, SeGraM is the first algorithm/hardware co-design for accelerating</a:t>
            </a:r>
          </a:p>
          <a:p>
            <a:pPr algn="l"/>
            <a:r>
              <a:rPr lang="en-US" sz="1900" dirty="0">
                <a:latin typeface="LinLibertineT"/>
              </a:rPr>
              <a:t>sequence-to-graph mapping.</a:t>
            </a:r>
          </a:p>
        </p:txBody>
      </p:sp>
      <p:sp>
        <p:nvSpPr>
          <p:cNvPr id="688" name="Google Shape;688;gd121dd48d8_38_114:notes">
            <a:extLst>
              <a:ext uri="{FF2B5EF4-FFF2-40B4-BE49-F238E27FC236}">
                <a16:creationId xmlns:a16="http://schemas.microsoft.com/office/drawing/2014/main" id="{CBCEE5AF-2CFC-8143-330B-4870273156E5}"/>
              </a:ext>
            </a:extLst>
          </p:cNvPr>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15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a:extLst>
            <a:ext uri="{FF2B5EF4-FFF2-40B4-BE49-F238E27FC236}">
              <a16:creationId xmlns:a16="http://schemas.microsoft.com/office/drawing/2014/main" id="{CAFFE206-48FE-A3FF-2AFA-25760A740B42}"/>
            </a:ext>
          </a:extLst>
        </p:cNvPr>
        <p:cNvGrpSpPr/>
        <p:nvPr/>
      </p:nvGrpSpPr>
      <p:grpSpPr>
        <a:xfrm>
          <a:off x="0" y="0"/>
          <a:ext cx="0" cy="0"/>
          <a:chOff x="0" y="0"/>
          <a:chExt cx="0" cy="0"/>
        </a:xfrm>
      </p:grpSpPr>
      <p:sp>
        <p:nvSpPr>
          <p:cNvPr id="694" name="Google Shape;694;gd121dd48d8_38_218:notes">
            <a:extLst>
              <a:ext uri="{FF2B5EF4-FFF2-40B4-BE49-F238E27FC236}">
                <a16:creationId xmlns:a16="http://schemas.microsoft.com/office/drawing/2014/main" id="{6B5CB04C-7909-C305-9E41-F99616C68DBE}"/>
              </a:ext>
            </a:extLst>
          </p:cNvPr>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d121dd48d8_38_218:notes">
            <a:extLst>
              <a:ext uri="{FF2B5EF4-FFF2-40B4-BE49-F238E27FC236}">
                <a16:creationId xmlns:a16="http://schemas.microsoft.com/office/drawing/2014/main" id="{EFB14B12-9113-3C5A-16D4-C75358103DDA}"/>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algn="l"/>
            <a:r>
              <a:rPr lang="en-US" sz="1900" dirty="0">
                <a:latin typeface="LinLibertineT"/>
              </a:rPr>
              <a:t>[CLICK] SeGraM is connected to a host system that is responsible for the pre-processing steps and for transferring the query read to the accelerator.</a:t>
            </a:r>
          </a:p>
          <a:p>
            <a:pPr algn="l"/>
            <a:r>
              <a:rPr lang="en-US" sz="1900" dirty="0">
                <a:latin typeface="LinLibertineT"/>
              </a:rPr>
              <a:t>[CLICK] Next to each HBM2E channel, we place one SeGraM accelerator, such that it will have exclusive access without any interference from other SeGraM accelerators.</a:t>
            </a:r>
          </a:p>
          <a:p>
            <a:pPr algn="l"/>
            <a:r>
              <a:rPr lang="en-US" sz="1900" dirty="0">
                <a:latin typeface="LinLibertineT"/>
              </a:rPr>
              <a:t>[CLICK] Each SeGraM accelerator is a combination of one MinSeed accelerator and one BitAlign accelerator. </a:t>
            </a:r>
          </a:p>
          <a:p>
            <a:pPr algn="l"/>
            <a:r>
              <a:rPr lang="en-US" sz="1900" dirty="0">
                <a:latin typeface="LinLibertineT"/>
              </a:rPr>
              <a:t>[CLICK] Each HBM2E stack has eight memory channels, thus connected to 8 SeGraM accelerators, which define one SeGraM module.</a:t>
            </a:r>
          </a:p>
          <a:p>
            <a:pPr algn="l"/>
            <a:r>
              <a:rPr lang="en-US" sz="1900" dirty="0">
                <a:latin typeface="LinLibertineT"/>
              </a:rPr>
              <a:t>[CLICK] Our hardware platform includes four off-chip HBM2E stacks, thus 4 SeGraM modules, thus 32 SeGraM accelerators in total. ====================================================================================================================</a:t>
            </a:r>
          </a:p>
          <a:p>
            <a:pPr algn="l"/>
            <a:r>
              <a:rPr lang="en-US" sz="1900" dirty="0">
                <a:latin typeface="LinLibertineT"/>
              </a:rPr>
              <a:t>Each SeGraM accelerator has exclusive access to one HBM2E channel to ensure low-latency memory access, without any interference from other SeGraM accelerators in each module. </a:t>
            </a:r>
          </a:p>
          <a:p>
            <a:pPr defTabSz="966612">
              <a:defRPr/>
            </a:pPr>
            <a:r>
              <a:rPr lang="en-US" sz="1900" dirty="0">
                <a:latin typeface="LinLibertineT"/>
              </a:rPr>
              <a:t>There is no communication required between different SeGraM accelerators in a single SeGraM module, and each SeGraM accelerator communicates with the host independently of other SeGraM accelerators.</a:t>
            </a:r>
          </a:p>
          <a:p>
            <a:pPr algn="l"/>
            <a:r>
              <a:rPr lang="en-US" sz="1900" dirty="0">
                <a:latin typeface="LinLibertineT"/>
              </a:rPr>
              <a:t>[CLICK] We replicate the graph-based reference and hash-table-based index across all 4 independent HBM2E stacks, which enables us to have 32 independent SeGraM accelerators running in parallel.</a:t>
            </a:r>
          </a:p>
          <a:p>
            <a:pPr algn="l"/>
            <a:r>
              <a:rPr lang="en-US" sz="1900" dirty="0">
                <a:latin typeface="LinLibertineT"/>
              </a:rPr>
              <a:t>[CLICK] Within each stack, to balance the memory footprint across all channels, we distribute the graph and index structures of all chromosomes (1–22, X, Y) based on their sizes across the eight independent channels</a:t>
            </a:r>
          </a:p>
          <a:p>
            <a:pPr algn="l"/>
            <a:r>
              <a:rPr lang="en-US" sz="1900" dirty="0">
                <a:latin typeface="LinLibertineT"/>
              </a:rPr>
              <a:t>[CLICK] We design each SeGraM accelerator (MinSeed + BitAlign) to operate in a pipelined fashion and we employ double buffering technique for all MS scratchpads, such that we can hide the latency of the MinSeed accelerator.</a:t>
            </a:r>
            <a:endParaRPr lang="en-US" sz="1300" dirty="0">
              <a:latin typeface="Corbel" panose="020B0503020204020204" pitchFamily="34" charset="0"/>
            </a:endParaRPr>
          </a:p>
        </p:txBody>
      </p:sp>
    </p:spTree>
    <p:extLst>
      <p:ext uri="{BB962C8B-B14F-4D97-AF65-F5344CB8AC3E}">
        <p14:creationId xmlns:p14="http://schemas.microsoft.com/office/powerpoint/2010/main" val="256501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[CLICK] There are multiple steps in the genome analysis</a:t>
            </a:r>
            <a:endParaRPr lang="en-US" dirty="0"/>
          </a:p>
          <a:p>
            <a:r>
              <a:rPr lang="en-US" sz="1200" dirty="0"/>
              <a:t>[CLICK] </a:t>
            </a:r>
            <a:r>
              <a:rPr lang="en-US" dirty="0"/>
              <a:t>We observe there is large data movement between these steps</a:t>
            </a:r>
          </a:p>
          <a:p>
            <a:r>
              <a:rPr lang="en-US" sz="1200" dirty="0"/>
              <a:t>[CLICK] and a lot of wasted computation done on the data that later discovered to be useless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75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genome</a:t>
            </a:r>
            <a:r>
              <a:rPr lang="zh-CN" altLang="en-US" dirty="0"/>
              <a:t> </a:t>
            </a:r>
            <a:r>
              <a:rPr lang="en-US" altLang="zh-CN" dirty="0"/>
              <a:t>analysis</a:t>
            </a:r>
            <a:r>
              <a:rPr lang="zh-CN" altLang="en-US" dirty="0"/>
              <a:t> </a:t>
            </a:r>
            <a:r>
              <a:rPr lang="en-US" altLang="zh-CN" dirty="0"/>
              <a:t>pipeline</a:t>
            </a:r>
            <a:r>
              <a:rPr lang="zh-CN" altLang="en-US" dirty="0"/>
              <a:t> </a:t>
            </a:r>
            <a:r>
              <a:rPr lang="en-US" altLang="zh-CN" dirty="0"/>
              <a:t>has</a:t>
            </a:r>
            <a:r>
              <a:rPr lang="zh-CN" altLang="en-US" dirty="0"/>
              <a:t> </a:t>
            </a:r>
            <a:r>
              <a:rPr lang="en-US" altLang="zh-CN" dirty="0"/>
              <a:t>two</a:t>
            </a:r>
            <a:r>
              <a:rPr lang="zh-CN" altLang="en-US" dirty="0"/>
              <a:t> </a:t>
            </a:r>
            <a:r>
              <a:rPr lang="en-US" altLang="zh-CN" dirty="0"/>
              <a:t>main</a:t>
            </a:r>
            <a:r>
              <a:rPr lang="zh-CN" altLang="en-US" dirty="0"/>
              <a:t> </a:t>
            </a:r>
            <a:r>
              <a:rPr lang="en-US" altLang="zh-CN" dirty="0"/>
              <a:t>limitations</a:t>
            </a:r>
          </a:p>
          <a:p>
            <a:r>
              <a:rPr lang="en-US" altLang="zh-CN" dirty="0"/>
              <a:t>The</a:t>
            </a:r>
            <a:r>
              <a:rPr lang="zh-CN" altLang="en-US" dirty="0"/>
              <a:t> </a:t>
            </a:r>
            <a:r>
              <a:rPr lang="en-US" altLang="zh-CN" dirty="0"/>
              <a:t>first</a:t>
            </a:r>
            <a:r>
              <a:rPr lang="zh-CN" altLang="en-US" dirty="0"/>
              <a:t> </a:t>
            </a:r>
            <a:r>
              <a:rPr lang="en-US" altLang="zh-CN" dirty="0"/>
              <a:t>one</a:t>
            </a:r>
            <a:r>
              <a:rPr lang="zh-CN" altLang="en-US" dirty="0"/>
              <a:t> </a:t>
            </a:r>
            <a:r>
              <a:rPr lang="en-US" altLang="zh-CN" dirty="0"/>
              <a:t>is</a:t>
            </a:r>
            <a:r>
              <a:rPr lang="zh-CN" altLang="en-US" dirty="0"/>
              <a:t> </a:t>
            </a:r>
            <a:r>
              <a:rPr lang="en-US" altLang="zh-CN" dirty="0"/>
              <a:t>large</a:t>
            </a:r>
            <a:r>
              <a:rPr lang="zh-CN" altLang="en-US" dirty="0"/>
              <a:t> </a:t>
            </a:r>
            <a:r>
              <a:rPr lang="en-US" altLang="zh-CN" dirty="0"/>
              <a:t>data</a:t>
            </a:r>
            <a:r>
              <a:rPr lang="zh-CN" altLang="en-US" dirty="0"/>
              <a:t> </a:t>
            </a:r>
            <a:r>
              <a:rPr lang="en-US" altLang="zh-CN" dirty="0"/>
              <a:t>movement</a:t>
            </a:r>
          </a:p>
          <a:p>
            <a:r>
              <a:rPr lang="en-US" altLang="zh-CN" dirty="0"/>
              <a:t>We</a:t>
            </a:r>
            <a:r>
              <a:rPr lang="zh-CN" altLang="en-US" dirty="0"/>
              <a:t> </a:t>
            </a:r>
            <a:r>
              <a:rPr lang="en-US" altLang="zh-CN" dirty="0"/>
              <a:t>use</a:t>
            </a:r>
            <a:r>
              <a:rPr lang="zh-CN" altLang="en-US" dirty="0"/>
              <a:t> </a:t>
            </a:r>
            <a:r>
              <a:rPr lang="en-US" altLang="zh-CN" dirty="0"/>
              <a:t>a</a:t>
            </a:r>
            <a:r>
              <a:rPr lang="zh-CN" altLang="en-US" dirty="0"/>
              <a:t> </a:t>
            </a:r>
            <a:r>
              <a:rPr lang="en-US" altLang="zh-CN" dirty="0"/>
              <a:t>human</a:t>
            </a:r>
            <a:r>
              <a:rPr lang="zh-CN" altLang="en-US" dirty="0"/>
              <a:t> </a:t>
            </a:r>
            <a:r>
              <a:rPr lang="en-US" altLang="zh-CN" dirty="0"/>
              <a:t>dataset</a:t>
            </a:r>
            <a:r>
              <a:rPr lang="zh-CN" altLang="en-US" dirty="0"/>
              <a:t> </a:t>
            </a:r>
            <a:r>
              <a:rPr lang="en-US" altLang="zh-CN" dirty="0"/>
              <a:t>as</a:t>
            </a:r>
            <a:r>
              <a:rPr lang="zh-CN" altLang="en-US" dirty="0"/>
              <a:t> </a:t>
            </a:r>
            <a:r>
              <a:rPr lang="en-US" altLang="zh-CN" dirty="0"/>
              <a:t>an</a:t>
            </a:r>
            <a:r>
              <a:rPr lang="zh-CN" altLang="en-US" dirty="0"/>
              <a:t> </a:t>
            </a:r>
            <a:r>
              <a:rPr lang="en-US" altLang="zh-CN" dirty="0"/>
              <a:t>example</a:t>
            </a:r>
          </a:p>
          <a:p>
            <a:r>
              <a:rPr lang="en-US" altLang="zh-CN" dirty="0"/>
              <a:t>We</a:t>
            </a:r>
            <a:r>
              <a:rPr lang="zh-CN" altLang="en-US" dirty="0"/>
              <a:t> </a:t>
            </a:r>
            <a:r>
              <a:rPr lang="en-US" altLang="zh-CN" dirty="0"/>
              <a:t>move</a:t>
            </a:r>
            <a:r>
              <a:rPr lang="zh-CN" altLang="en-US" dirty="0"/>
              <a:t> </a:t>
            </a:r>
            <a:r>
              <a:rPr lang="en-US" altLang="zh-CN" dirty="0"/>
              <a:t>the</a:t>
            </a:r>
            <a:r>
              <a:rPr lang="zh-CN" altLang="en-US" dirty="0"/>
              <a:t> </a:t>
            </a:r>
            <a:r>
              <a:rPr lang="en-US" altLang="zh-CN" dirty="0"/>
              <a:t>raw</a:t>
            </a:r>
            <a:r>
              <a:rPr lang="zh-CN" altLang="en-US" dirty="0"/>
              <a:t> </a:t>
            </a:r>
            <a:r>
              <a:rPr lang="en-US" altLang="zh-CN" dirty="0"/>
              <a:t>signals to</a:t>
            </a:r>
            <a:r>
              <a:rPr lang="zh-CN" altLang="en-US" dirty="0"/>
              <a:t> </a:t>
            </a:r>
            <a:r>
              <a:rPr lang="en-US" altLang="zh-CN" dirty="0"/>
              <a:t>the</a:t>
            </a:r>
            <a:r>
              <a:rPr lang="zh-CN" altLang="en-US" dirty="0"/>
              <a:t> </a:t>
            </a:r>
            <a:r>
              <a:rPr lang="en-US" altLang="zh-CN" dirty="0" err="1"/>
              <a:t>basecalling</a:t>
            </a:r>
            <a:endParaRPr lang="en-US" altLang="zh-CN" dirty="0"/>
          </a:p>
          <a:p>
            <a:r>
              <a:rPr lang="en-US" altLang="zh-CN" dirty="0"/>
              <a:t>Then</a:t>
            </a:r>
            <a:r>
              <a:rPr lang="zh-CN" altLang="en-US" dirty="0"/>
              <a:t> </a:t>
            </a:r>
            <a:r>
              <a:rPr lang="en-US" altLang="zh-CN" dirty="0"/>
              <a:t>store</a:t>
            </a:r>
            <a:r>
              <a:rPr lang="zh-CN" altLang="en-US" dirty="0"/>
              <a:t> </a:t>
            </a:r>
            <a:r>
              <a:rPr lang="en-US" altLang="zh-CN" dirty="0"/>
              <a:t>the</a:t>
            </a:r>
            <a:r>
              <a:rPr lang="zh-CN" altLang="en-US" dirty="0"/>
              <a:t> </a:t>
            </a:r>
            <a:r>
              <a:rPr lang="en-US" altLang="zh-CN" dirty="0"/>
              <a:t>reads</a:t>
            </a:r>
          </a:p>
          <a:p>
            <a:r>
              <a:rPr lang="en-US" altLang="zh-CN" dirty="0"/>
              <a:t>And</a:t>
            </a:r>
            <a:r>
              <a:rPr lang="zh-CN" altLang="en-US" dirty="0"/>
              <a:t> </a:t>
            </a:r>
            <a:r>
              <a:rPr lang="en-US" altLang="zh-CN" dirty="0"/>
              <a:t>move</a:t>
            </a:r>
            <a:r>
              <a:rPr lang="zh-CN" altLang="en-US" dirty="0"/>
              <a:t> </a:t>
            </a:r>
            <a:r>
              <a:rPr lang="en-US" altLang="zh-CN" dirty="0"/>
              <a:t>the</a:t>
            </a:r>
            <a:r>
              <a:rPr lang="zh-CN" altLang="en-US" dirty="0"/>
              <a:t> </a:t>
            </a:r>
            <a:r>
              <a:rPr lang="en-US" altLang="zh-CN" dirty="0"/>
              <a:t>reads</a:t>
            </a:r>
            <a:r>
              <a:rPr lang="zh-CN" altLang="en-US" dirty="0"/>
              <a:t> </a:t>
            </a:r>
            <a:r>
              <a:rPr lang="en-US" altLang="zh-CN" dirty="0"/>
              <a:t>to</a:t>
            </a:r>
            <a:r>
              <a:rPr lang="zh-CN" altLang="en-US" dirty="0"/>
              <a:t> </a:t>
            </a:r>
            <a:r>
              <a:rPr lang="en-US" altLang="zh-CN" dirty="0"/>
              <a:t>the</a:t>
            </a:r>
            <a:r>
              <a:rPr lang="zh-CN" altLang="en-US" dirty="0"/>
              <a:t> </a:t>
            </a:r>
            <a:r>
              <a:rPr lang="en-US" altLang="zh-CN" dirty="0"/>
              <a:t>machine</a:t>
            </a:r>
            <a:r>
              <a:rPr lang="zh-CN" altLang="en-US" dirty="0"/>
              <a:t> </a:t>
            </a:r>
            <a:r>
              <a:rPr lang="en-US" altLang="zh-CN" dirty="0"/>
              <a:t>that</a:t>
            </a:r>
            <a:r>
              <a:rPr lang="zh-CN" altLang="en-US" dirty="0"/>
              <a:t> </a:t>
            </a:r>
            <a:r>
              <a:rPr lang="en-US" altLang="zh-CN" dirty="0"/>
              <a:t>executes</a:t>
            </a:r>
            <a:r>
              <a:rPr lang="zh-CN" altLang="en-US" dirty="0"/>
              <a:t> </a:t>
            </a:r>
            <a:r>
              <a:rPr lang="en-US" altLang="zh-CN" dirty="0"/>
              <a:t>read</a:t>
            </a:r>
            <a:r>
              <a:rPr lang="zh-CN" altLang="en-US" dirty="0"/>
              <a:t> </a:t>
            </a:r>
            <a:r>
              <a:rPr lang="en-US" altLang="zh-CN" dirty="0"/>
              <a:t>quality</a:t>
            </a:r>
            <a:r>
              <a:rPr lang="zh-CN" altLang="en-US" dirty="0"/>
              <a:t> </a:t>
            </a:r>
            <a:r>
              <a:rPr lang="en-US" altLang="zh-CN" dirty="0"/>
              <a:t>control</a:t>
            </a:r>
            <a:r>
              <a:rPr lang="zh-CN" altLang="en-US" dirty="0"/>
              <a:t> </a:t>
            </a:r>
            <a:endParaRPr lang="en-US" altLang="zh-CN" dirty="0"/>
          </a:p>
          <a:p>
            <a:r>
              <a:rPr lang="en-US" altLang="zh-CN" dirty="0"/>
              <a:t>Then</a:t>
            </a:r>
            <a:r>
              <a:rPr lang="zh-CN" altLang="en-US" dirty="0"/>
              <a:t> </a:t>
            </a:r>
            <a:r>
              <a:rPr lang="en-US" altLang="zh-CN" dirty="0"/>
              <a:t>move</a:t>
            </a:r>
            <a:r>
              <a:rPr lang="zh-CN" altLang="en-US" dirty="0"/>
              <a:t> </a:t>
            </a:r>
            <a:r>
              <a:rPr lang="en-US" altLang="zh-CN" dirty="0"/>
              <a:t>the</a:t>
            </a:r>
            <a:r>
              <a:rPr lang="zh-CN" altLang="en-US" dirty="0"/>
              <a:t> </a:t>
            </a:r>
            <a:r>
              <a:rPr lang="en-US" altLang="zh-CN" dirty="0"/>
              <a:t>high</a:t>
            </a:r>
            <a:r>
              <a:rPr lang="zh-CN" altLang="en-US" dirty="0"/>
              <a:t> </a:t>
            </a:r>
            <a:r>
              <a:rPr lang="en-US" altLang="zh-CN" dirty="0"/>
              <a:t>quality</a:t>
            </a:r>
            <a:r>
              <a:rPr lang="zh-CN" altLang="en-US" dirty="0"/>
              <a:t> </a:t>
            </a:r>
            <a:r>
              <a:rPr lang="en-US" altLang="zh-CN" dirty="0"/>
              <a:t>reads</a:t>
            </a:r>
            <a:r>
              <a:rPr lang="zh-CN" altLang="en-US" dirty="0"/>
              <a:t> </a:t>
            </a:r>
            <a:r>
              <a:rPr lang="en-US" altLang="zh-CN" dirty="0"/>
              <a:t>to</a:t>
            </a:r>
            <a:r>
              <a:rPr lang="zh-CN" altLang="en-US" dirty="0"/>
              <a:t> </a:t>
            </a:r>
            <a:r>
              <a:rPr lang="en-US" altLang="zh-CN" dirty="0"/>
              <a:t>machines</a:t>
            </a:r>
            <a:r>
              <a:rPr lang="zh-CN" altLang="en-US" dirty="0"/>
              <a:t> </a:t>
            </a:r>
            <a:r>
              <a:rPr lang="en-US" altLang="zh-CN" dirty="0"/>
              <a:t>executes</a:t>
            </a:r>
            <a:r>
              <a:rPr lang="zh-CN" altLang="en-US" dirty="0"/>
              <a:t> </a:t>
            </a:r>
            <a:r>
              <a:rPr lang="en-US" altLang="zh-CN" dirty="0"/>
              <a:t>read</a:t>
            </a:r>
            <a:r>
              <a:rPr lang="zh-CN" altLang="en-US" dirty="0"/>
              <a:t> </a:t>
            </a:r>
            <a:r>
              <a:rPr lang="en-US" altLang="zh-CN" dirty="0"/>
              <a:t>mapping</a:t>
            </a:r>
          </a:p>
          <a:p>
            <a:r>
              <a:rPr lang="en-US" altLang="zh-CN" dirty="0"/>
              <a:t>In</a:t>
            </a:r>
            <a:r>
              <a:rPr lang="zh-CN" altLang="en-US" dirty="0"/>
              <a:t> </a:t>
            </a:r>
            <a:r>
              <a:rPr lang="en-US" altLang="zh-CN" dirty="0"/>
              <a:t>the</a:t>
            </a:r>
            <a:r>
              <a:rPr lang="zh-CN" altLang="en-US" dirty="0"/>
              <a:t> </a:t>
            </a:r>
            <a:r>
              <a:rPr lang="en-US" altLang="zh-CN" dirty="0"/>
              <a:t>end,</a:t>
            </a:r>
            <a:r>
              <a:rPr lang="zh-CN" altLang="en-US" dirty="0"/>
              <a:t> </a:t>
            </a:r>
            <a:r>
              <a:rPr lang="en-US" altLang="zh-CN" dirty="0"/>
              <a:t>only</a:t>
            </a:r>
            <a:r>
              <a:rPr lang="zh-CN" altLang="en-US" dirty="0"/>
              <a:t> </a:t>
            </a:r>
            <a:r>
              <a:rPr lang="en-US" altLang="zh-CN" dirty="0"/>
              <a:t>mapped</a:t>
            </a:r>
            <a:r>
              <a:rPr lang="zh-CN" altLang="en-US" dirty="0"/>
              <a:t> </a:t>
            </a:r>
            <a:r>
              <a:rPr lang="en-US" altLang="zh-CN" dirty="0"/>
              <a:t>reads</a:t>
            </a:r>
            <a:r>
              <a:rPr lang="zh-CN" altLang="en-US" dirty="0"/>
              <a:t> </a:t>
            </a:r>
            <a:r>
              <a:rPr lang="en-US" altLang="zh-CN" dirty="0"/>
              <a:t>are</a:t>
            </a:r>
            <a:r>
              <a:rPr lang="zh-CN" altLang="en-US" dirty="0"/>
              <a:t> </a:t>
            </a:r>
            <a:r>
              <a:rPr lang="en-US" altLang="zh-CN" dirty="0"/>
              <a:t>reviewed</a:t>
            </a:r>
            <a:r>
              <a:rPr lang="zh-CN" altLang="en-US" dirty="0"/>
              <a:t> </a:t>
            </a:r>
            <a:r>
              <a:rPr lang="en-US" altLang="zh-CN" dirty="0"/>
              <a:t>by</a:t>
            </a:r>
            <a:r>
              <a:rPr lang="zh-CN" altLang="en-US" dirty="0"/>
              <a:t> </a:t>
            </a:r>
            <a:r>
              <a:rPr lang="en-US" altLang="zh-CN" dirty="0"/>
              <a:t>bio</a:t>
            </a:r>
            <a:r>
              <a:rPr lang="zh-CN" altLang="en-US" dirty="0"/>
              <a:t> </a:t>
            </a:r>
            <a:r>
              <a:rPr lang="en-US" altLang="zh-CN" dirty="0"/>
              <a:t>analysts.</a:t>
            </a:r>
          </a:p>
          <a:p>
            <a:r>
              <a:rPr lang="en-US" altLang="zh-CN" dirty="0"/>
              <a:t>We</a:t>
            </a:r>
            <a:r>
              <a:rPr lang="zh-CN" altLang="en-US" dirty="0"/>
              <a:t> </a:t>
            </a:r>
            <a:r>
              <a:rPr lang="en-US" altLang="zh-CN" dirty="0"/>
              <a:t>conclude</a:t>
            </a:r>
            <a:r>
              <a:rPr lang="zh-CN" altLang="en-US" dirty="0"/>
              <a:t> </a:t>
            </a:r>
            <a:r>
              <a:rPr lang="en-US" altLang="zh-CN" dirty="0"/>
              <a:t>that</a:t>
            </a:r>
            <a:r>
              <a:rPr lang="zh-CN" altLang="en-US" dirty="0"/>
              <a:t> </a:t>
            </a:r>
            <a:r>
              <a:rPr lang="en-US" altLang="zh-CN" dirty="0"/>
              <a:t>there</a:t>
            </a:r>
            <a:r>
              <a:rPr lang="zh-CN" altLang="en-US" dirty="0"/>
              <a:t> </a:t>
            </a:r>
            <a:r>
              <a:rPr lang="en-US" altLang="zh-CN" dirty="0"/>
              <a:t>is</a:t>
            </a:r>
            <a:r>
              <a:rPr lang="zh-CN" altLang="en-US" dirty="0"/>
              <a:t> </a:t>
            </a:r>
            <a:r>
              <a:rPr lang="en-US" altLang="zh-CN" dirty="0"/>
              <a:t>large</a:t>
            </a:r>
            <a:r>
              <a:rPr lang="zh-CN" altLang="en-US" dirty="0"/>
              <a:t> </a:t>
            </a:r>
            <a:r>
              <a:rPr lang="en-US" altLang="zh-CN" dirty="0"/>
              <a:t>data</a:t>
            </a:r>
            <a:r>
              <a:rPr lang="zh-CN" altLang="en-US" dirty="0"/>
              <a:t> </a:t>
            </a:r>
            <a:r>
              <a:rPr lang="en-US" altLang="zh-CN" dirty="0"/>
              <a:t>movement between</a:t>
            </a:r>
            <a:r>
              <a:rPr lang="zh-CN" altLang="en-US" dirty="0"/>
              <a:t> </a:t>
            </a:r>
            <a:r>
              <a:rPr lang="en-US" altLang="zh-CN" dirty="0"/>
              <a:t>these</a:t>
            </a:r>
            <a:r>
              <a:rPr lang="zh-CN" altLang="en-US" dirty="0"/>
              <a:t> </a:t>
            </a:r>
            <a:r>
              <a:rPr lang="en-US" altLang="zh-CN" dirty="0"/>
              <a:t>steps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4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a:extLst>
            <a:ext uri="{FF2B5EF4-FFF2-40B4-BE49-F238E27FC236}">
              <a16:creationId xmlns:a16="http://schemas.microsoft.com/office/drawing/2014/main" id="{B16FB0A8-7A14-99F9-A7FC-FA537E5A86BE}"/>
            </a:ext>
          </a:extLst>
        </p:cNvPr>
        <p:cNvGrpSpPr/>
        <p:nvPr/>
      </p:nvGrpSpPr>
      <p:grpSpPr>
        <a:xfrm>
          <a:off x="0" y="0"/>
          <a:ext cx="0" cy="0"/>
          <a:chOff x="0" y="0"/>
          <a:chExt cx="0" cy="0"/>
        </a:xfrm>
      </p:grpSpPr>
      <p:sp>
        <p:nvSpPr>
          <p:cNvPr id="1897" name="Google Shape;1897;p83:notes">
            <a:extLst>
              <a:ext uri="{FF2B5EF4-FFF2-40B4-BE49-F238E27FC236}">
                <a16:creationId xmlns:a16="http://schemas.microsoft.com/office/drawing/2014/main" id="{322063A1-B19C-E652-0502-226BAA52947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8" name="Google Shape;1898;p83:notes">
            <a:extLst>
              <a:ext uri="{FF2B5EF4-FFF2-40B4-BE49-F238E27FC236}">
                <a16:creationId xmlns:a16="http://schemas.microsoft.com/office/drawing/2014/main" id="{8ABB2DEE-4E30-584E-4C88-E3609465770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Some brief </a:t>
            </a:r>
            <a:r>
              <a:rPr lang="en-US" dirty="0" err="1"/>
              <a:t>introd</a:t>
            </a:r>
            <a:r>
              <a:rPr lang="en-US" dirty="0"/>
              <a:t> for myself</a:t>
            </a:r>
            <a:endParaRPr dirty="0"/>
          </a:p>
        </p:txBody>
      </p:sp>
      <p:sp>
        <p:nvSpPr>
          <p:cNvPr id="1899" name="Google Shape;1899;p83:notes">
            <a:extLst>
              <a:ext uri="{FF2B5EF4-FFF2-40B4-BE49-F238E27FC236}">
                <a16:creationId xmlns:a16="http://schemas.microsoft.com/office/drawing/2014/main" id="{1281B342-A8D6-3AD7-75E8-2FE1FCC26BEF}"/>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9173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Second,</a:t>
            </a:r>
            <a:r>
              <a:rPr lang="zh-CN" altLang="en-US" dirty="0"/>
              <a:t> </a:t>
            </a:r>
            <a:r>
              <a:rPr lang="en-US" altLang="zh-CN" dirty="0"/>
              <a:t>100%</a:t>
            </a:r>
            <a:r>
              <a:rPr lang="zh-CN" altLang="en-US" dirty="0"/>
              <a:t> </a:t>
            </a:r>
            <a:r>
              <a:rPr lang="en-US" altLang="zh-CN" dirty="0"/>
              <a:t>of</a:t>
            </a:r>
            <a:r>
              <a:rPr lang="zh-CN" altLang="en-US" dirty="0"/>
              <a:t> </a:t>
            </a:r>
            <a:r>
              <a:rPr lang="en-US" altLang="zh-CN" dirty="0"/>
              <a:t>reads</a:t>
            </a:r>
            <a:r>
              <a:rPr lang="zh-CN" altLang="en-US" dirty="0"/>
              <a:t> </a:t>
            </a:r>
            <a:r>
              <a:rPr lang="en-US" altLang="zh-CN" dirty="0"/>
              <a:t>are</a:t>
            </a:r>
            <a:r>
              <a:rPr lang="zh-CN" altLang="en-US" dirty="0"/>
              <a:t> </a:t>
            </a:r>
            <a:r>
              <a:rPr lang="en-US" altLang="zh-CN" dirty="0" err="1"/>
              <a:t>basecalled</a:t>
            </a:r>
            <a:r>
              <a:rPr lang="zh-CN" altLang="en-US" dirty="0"/>
              <a:t> </a:t>
            </a:r>
            <a:r>
              <a:rPr lang="en-US" altLang="zh-CN" dirty="0"/>
              <a:t>but</a:t>
            </a:r>
            <a:r>
              <a:rPr lang="zh-CN" altLang="en-US" dirty="0"/>
              <a:t> </a:t>
            </a:r>
            <a:r>
              <a:rPr lang="en-US" altLang="zh-CN" dirty="0"/>
              <a:t>20.5%</a:t>
            </a:r>
            <a:r>
              <a:rPr lang="zh-CN" altLang="en-US" dirty="0"/>
              <a:t> </a:t>
            </a:r>
            <a:r>
              <a:rPr lang="en-US" altLang="zh-CN" dirty="0"/>
              <a:t>low-quality</a:t>
            </a:r>
            <a:r>
              <a:rPr lang="zh-CN" altLang="en-US" dirty="0"/>
              <a:t> </a:t>
            </a:r>
            <a:r>
              <a:rPr lang="en-US" altLang="zh-CN" dirty="0"/>
              <a:t>reads</a:t>
            </a:r>
            <a:r>
              <a:rPr lang="zh-CN" altLang="en-US" dirty="0"/>
              <a:t> </a:t>
            </a:r>
            <a:r>
              <a:rPr lang="en-US" altLang="zh-CN" dirty="0"/>
              <a:t>are</a:t>
            </a:r>
            <a:r>
              <a:rPr lang="zh-CN" altLang="en-US" dirty="0"/>
              <a:t> </a:t>
            </a:r>
            <a:r>
              <a:rPr lang="en-US" altLang="zh-CN" dirty="0"/>
              <a:t>filtered</a:t>
            </a:r>
          </a:p>
          <a:p>
            <a:r>
              <a:rPr lang="en-US" altLang="zh-CN" dirty="0"/>
              <a:t>And</a:t>
            </a:r>
            <a:r>
              <a:rPr lang="zh-CN" altLang="en-US" dirty="0"/>
              <a:t> </a:t>
            </a:r>
            <a:r>
              <a:rPr lang="en-US" altLang="zh-CN" dirty="0"/>
              <a:t>10%</a:t>
            </a:r>
            <a:r>
              <a:rPr lang="zh-CN" altLang="en-US" dirty="0"/>
              <a:t> </a:t>
            </a:r>
            <a:r>
              <a:rPr lang="en-US" altLang="zh-CN" dirty="0"/>
              <a:t>of</a:t>
            </a:r>
            <a:r>
              <a:rPr lang="zh-CN" altLang="en-US" dirty="0"/>
              <a:t> </a:t>
            </a:r>
            <a:r>
              <a:rPr lang="en-US" altLang="zh-CN" dirty="0"/>
              <a:t>unmapped</a:t>
            </a:r>
            <a:r>
              <a:rPr lang="zh-CN" altLang="en-US" dirty="0"/>
              <a:t> </a:t>
            </a:r>
            <a:r>
              <a:rPr lang="en-US" altLang="zh-CN" dirty="0"/>
              <a:t>reads</a:t>
            </a:r>
            <a:r>
              <a:rPr lang="zh-CN" altLang="en-US" dirty="0"/>
              <a:t> </a:t>
            </a:r>
            <a:r>
              <a:rPr lang="en-US" altLang="zh-CN" dirty="0"/>
              <a:t>are</a:t>
            </a:r>
            <a:r>
              <a:rPr lang="zh-CN" altLang="en-US" dirty="0"/>
              <a:t> </a:t>
            </a:r>
            <a:r>
              <a:rPr lang="en-US" altLang="zh-CN" dirty="0"/>
              <a:t>discarded.</a:t>
            </a:r>
          </a:p>
          <a:p>
            <a:r>
              <a:rPr lang="en-US" altLang="zh-CN" dirty="0"/>
              <a:t>We</a:t>
            </a:r>
            <a:r>
              <a:rPr lang="zh-CN" altLang="en-US" dirty="0"/>
              <a:t> </a:t>
            </a:r>
            <a:r>
              <a:rPr lang="en-US" altLang="zh-CN" dirty="0"/>
              <a:t>conclude</a:t>
            </a:r>
            <a:r>
              <a:rPr lang="zh-CN" altLang="en-US" dirty="0"/>
              <a:t> </a:t>
            </a:r>
            <a:r>
              <a:rPr lang="en-US" altLang="zh-CN" dirty="0"/>
              <a:t>that</a:t>
            </a:r>
            <a:r>
              <a:rPr lang="zh-CN" altLang="en-US" dirty="0"/>
              <a:t> </a:t>
            </a:r>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considerable</a:t>
            </a:r>
            <a:r>
              <a:rPr lang="zh-CN" altLang="en-US" dirty="0"/>
              <a:t> </a:t>
            </a:r>
            <a:r>
              <a:rPr lang="en-US" altLang="zh-CN" dirty="0"/>
              <a:t>amount</a:t>
            </a:r>
            <a:r>
              <a:rPr lang="zh-CN" altLang="en-US" dirty="0"/>
              <a:t> </a:t>
            </a:r>
            <a:r>
              <a:rPr lang="en-US" altLang="zh-CN" dirty="0"/>
              <a:t>of</a:t>
            </a:r>
            <a:r>
              <a:rPr lang="zh-CN" altLang="en-US" dirty="0"/>
              <a:t> </a:t>
            </a:r>
            <a:r>
              <a:rPr lang="en-US" altLang="zh-CN" dirty="0"/>
              <a:t>computation</a:t>
            </a:r>
            <a:r>
              <a:rPr lang="zh-CN" altLang="en-US" dirty="0"/>
              <a:t> </a:t>
            </a:r>
            <a:r>
              <a:rPr lang="en-US" altLang="zh-CN" dirty="0"/>
              <a:t>on</a:t>
            </a:r>
            <a:r>
              <a:rPr lang="zh-CN" altLang="en-US" dirty="0"/>
              <a:t> </a:t>
            </a:r>
            <a:r>
              <a:rPr lang="en-US" altLang="zh-CN" dirty="0"/>
              <a:t>useless</a:t>
            </a:r>
            <a:r>
              <a:rPr lang="zh-CN" altLang="en-US" dirty="0"/>
              <a:t> </a:t>
            </a:r>
            <a:r>
              <a:rPr lang="en-US" altLang="zh-CN" dirty="0"/>
              <a:t>data</a:t>
            </a:r>
            <a:r>
              <a:rPr lang="zh-CN" altLang="en-US" dirty="0"/>
              <a:t> </a:t>
            </a:r>
            <a:r>
              <a:rPr lang="en-US" altLang="zh-CN" dirty="0"/>
              <a:t>due</a:t>
            </a:r>
            <a:r>
              <a:rPr lang="zh-CN" altLang="en-US" dirty="0"/>
              <a:t> </a:t>
            </a:r>
            <a:r>
              <a:rPr lang="en-US" altLang="zh-CN" dirty="0"/>
              <a:t>to</a:t>
            </a:r>
            <a:r>
              <a:rPr lang="zh-CN" altLang="en-US" dirty="0"/>
              <a:t> </a:t>
            </a:r>
            <a:r>
              <a:rPr lang="en-US" altLang="zh-CN" dirty="0"/>
              <a:t>low</a:t>
            </a:r>
            <a:r>
              <a:rPr lang="zh-CN" altLang="en-US" dirty="0"/>
              <a:t> </a:t>
            </a:r>
            <a:r>
              <a:rPr lang="en-US" altLang="zh-CN" dirty="0"/>
              <a:t>quality</a:t>
            </a:r>
            <a:r>
              <a:rPr lang="zh-CN" altLang="en-US" dirty="0"/>
              <a:t> </a:t>
            </a:r>
            <a:r>
              <a:rPr lang="en-US" altLang="zh-CN" dirty="0"/>
              <a:t>reads</a:t>
            </a:r>
            <a:r>
              <a:rPr lang="zh-CN" altLang="en-US" dirty="0"/>
              <a:t> </a:t>
            </a:r>
            <a:r>
              <a:rPr lang="en-US" altLang="zh-CN" dirty="0"/>
              <a:t>and</a:t>
            </a:r>
            <a:r>
              <a:rPr lang="zh-CN" altLang="en-US" dirty="0"/>
              <a:t> </a:t>
            </a:r>
            <a:r>
              <a:rPr lang="en-US" altLang="zh-CN" dirty="0"/>
              <a:t>unmapped</a:t>
            </a:r>
            <a:r>
              <a:rPr lang="zh-CN" altLang="en-US" dirty="0"/>
              <a:t> </a:t>
            </a:r>
            <a:r>
              <a:rPr lang="en-US" altLang="zh-CN" dirty="0"/>
              <a:t>reads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5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Previous</a:t>
            </a:r>
            <a:r>
              <a:rPr lang="zh-CN" altLang="en-US" dirty="0"/>
              <a:t> </a:t>
            </a:r>
            <a:r>
              <a:rPr lang="en-US" altLang="zh-CN" dirty="0"/>
              <a:t>works</a:t>
            </a:r>
            <a:r>
              <a:rPr lang="zh-CN" altLang="en-US" dirty="0"/>
              <a:t> </a:t>
            </a:r>
            <a:r>
              <a:rPr lang="en-US" altLang="zh-CN" dirty="0"/>
              <a:t>accelerate either</a:t>
            </a:r>
            <a:r>
              <a:rPr lang="zh-CN" altLang="en-US" dirty="0"/>
              <a:t> </a:t>
            </a:r>
            <a:r>
              <a:rPr lang="en-US" altLang="zh-CN" dirty="0" err="1"/>
              <a:t>basecalling</a:t>
            </a:r>
            <a:r>
              <a:rPr lang="zh-CN" altLang="en-US" dirty="0"/>
              <a:t> </a:t>
            </a:r>
            <a:r>
              <a:rPr lang="en-US" altLang="zh-CN" dirty="0"/>
              <a:t>or</a:t>
            </a:r>
            <a:r>
              <a:rPr lang="zh-CN" altLang="en-US" dirty="0"/>
              <a:t> </a:t>
            </a:r>
            <a:r>
              <a:rPr lang="en-US" altLang="zh-CN" dirty="0"/>
              <a:t>read</a:t>
            </a:r>
            <a:r>
              <a:rPr lang="zh-CN" altLang="en-US" dirty="0"/>
              <a:t> </a:t>
            </a:r>
            <a:r>
              <a:rPr lang="en-US" altLang="zh-CN" dirty="0"/>
              <a:t>mapping</a:t>
            </a:r>
            <a:r>
              <a:rPr lang="zh-CN" altLang="en-US" dirty="0"/>
              <a:t> </a:t>
            </a:r>
            <a:r>
              <a:rPr lang="en-US" altLang="zh-CN" dirty="0"/>
              <a:t>using</a:t>
            </a:r>
            <a:r>
              <a:rPr lang="zh-CN" altLang="en-US" dirty="0"/>
              <a:t> </a:t>
            </a:r>
            <a:r>
              <a:rPr lang="en-US" altLang="zh-CN" dirty="0"/>
              <a:t>processing</a:t>
            </a:r>
            <a:r>
              <a:rPr lang="zh-CN" altLang="en-US" dirty="0"/>
              <a:t> </a:t>
            </a:r>
            <a:r>
              <a:rPr lang="en-US" altLang="zh-CN" dirty="0"/>
              <a:t>in</a:t>
            </a:r>
            <a:r>
              <a:rPr lang="zh-CN" altLang="en-US" dirty="0"/>
              <a:t> </a:t>
            </a:r>
            <a:r>
              <a:rPr lang="en-US" altLang="zh-CN" dirty="0"/>
              <a:t>memory</a:t>
            </a:r>
          </a:p>
          <a:p>
            <a:r>
              <a:rPr lang="en-US" altLang="zh-CN" dirty="0"/>
              <a:t>A</a:t>
            </a:r>
            <a:r>
              <a:rPr lang="zh-CN" altLang="en-US" dirty="0"/>
              <a:t> </a:t>
            </a:r>
            <a:r>
              <a:rPr lang="en-US" altLang="zh-CN" dirty="0"/>
              <a:t>prior</a:t>
            </a:r>
            <a:r>
              <a:rPr lang="zh-CN" altLang="en-US" dirty="0"/>
              <a:t> </a:t>
            </a:r>
            <a:r>
              <a:rPr lang="en-US" altLang="zh-CN" dirty="0"/>
              <a:t>work</a:t>
            </a:r>
            <a:r>
              <a:rPr lang="zh-CN" altLang="en-US" dirty="0"/>
              <a:t> </a:t>
            </a:r>
            <a:r>
              <a:rPr lang="en-US" altLang="zh-CN" dirty="0"/>
              <a:t>uses</a:t>
            </a:r>
            <a:r>
              <a:rPr lang="zh-CN" altLang="en-US" dirty="0"/>
              <a:t> </a:t>
            </a:r>
            <a:r>
              <a:rPr lang="en-US" altLang="zh-CN" dirty="0"/>
              <a:t>NVM-based</a:t>
            </a:r>
            <a:r>
              <a:rPr lang="zh-CN" altLang="en-US" dirty="0"/>
              <a:t> </a:t>
            </a:r>
            <a:r>
              <a:rPr lang="en-US" altLang="zh-CN" dirty="0"/>
              <a:t>PIM</a:t>
            </a:r>
            <a:r>
              <a:rPr lang="zh-CN" altLang="en-US" dirty="0"/>
              <a:t> </a:t>
            </a:r>
            <a:r>
              <a:rPr lang="en-US" altLang="zh-CN" dirty="0"/>
              <a:t>for</a:t>
            </a:r>
            <a:r>
              <a:rPr lang="zh-CN" altLang="en-US" dirty="0"/>
              <a:t> </a:t>
            </a:r>
            <a:r>
              <a:rPr lang="en-US" altLang="zh-CN" dirty="0"/>
              <a:t>dot-product</a:t>
            </a:r>
            <a:r>
              <a:rPr lang="zh-CN" altLang="en-US" dirty="0"/>
              <a:t> </a:t>
            </a:r>
            <a:r>
              <a:rPr lang="en-US" altLang="zh-CN" dirty="0"/>
              <a:t>calculation</a:t>
            </a:r>
            <a:r>
              <a:rPr lang="zh-CN" altLang="en-US" dirty="0"/>
              <a:t> </a:t>
            </a:r>
            <a:r>
              <a:rPr lang="en-US" altLang="zh-CN" dirty="0"/>
              <a:t>to</a:t>
            </a:r>
            <a:r>
              <a:rPr lang="zh-CN" altLang="en-US" dirty="0"/>
              <a:t> </a:t>
            </a:r>
            <a:r>
              <a:rPr lang="en-US" altLang="zh-CN" dirty="0"/>
              <a:t>accelerate </a:t>
            </a:r>
            <a:r>
              <a:rPr lang="en-US" altLang="zh-CN" dirty="0" err="1"/>
              <a:t>basecalling</a:t>
            </a:r>
            <a:r>
              <a:rPr lang="zh-CN" altLang="en-US" dirty="0"/>
              <a:t> </a:t>
            </a:r>
            <a:r>
              <a:rPr lang="en-US" altLang="zh-CN" dirty="0"/>
              <a:t>since</a:t>
            </a:r>
            <a:r>
              <a:rPr lang="zh-CN" altLang="en-US" dirty="0"/>
              <a:t> </a:t>
            </a:r>
            <a:r>
              <a:rPr lang="en-US" altLang="zh-CN" dirty="0"/>
              <a:t>dot-product</a:t>
            </a:r>
            <a:r>
              <a:rPr lang="zh-CN" altLang="en-US" dirty="0"/>
              <a:t> </a:t>
            </a:r>
            <a:r>
              <a:rPr lang="en-US" altLang="zh-CN" dirty="0"/>
              <a:t>is</a:t>
            </a:r>
            <a:r>
              <a:rPr lang="zh-CN" altLang="en-US" dirty="0"/>
              <a:t> </a:t>
            </a:r>
            <a:r>
              <a:rPr lang="en-US" altLang="zh-CN" dirty="0"/>
              <a:t>the</a:t>
            </a:r>
            <a:r>
              <a:rPr lang="zh-CN" altLang="en-US" dirty="0"/>
              <a:t> </a:t>
            </a:r>
            <a:r>
              <a:rPr lang="en-US" altLang="zh-CN" dirty="0"/>
              <a:t>main</a:t>
            </a:r>
            <a:r>
              <a:rPr lang="zh-CN" altLang="en-US" dirty="0"/>
              <a:t> </a:t>
            </a:r>
            <a:r>
              <a:rPr lang="en-US" altLang="zh-CN" dirty="0"/>
              <a:t>operation</a:t>
            </a:r>
            <a:r>
              <a:rPr lang="zh-CN" altLang="en-US" dirty="0"/>
              <a:t> </a:t>
            </a:r>
            <a:r>
              <a:rPr lang="en-US" altLang="zh-CN" dirty="0"/>
              <a:t>in</a:t>
            </a:r>
            <a:r>
              <a:rPr lang="zh-CN" altLang="en-US" dirty="0"/>
              <a:t> </a:t>
            </a:r>
            <a:r>
              <a:rPr lang="en-US" altLang="zh-CN" dirty="0" err="1"/>
              <a:t>basecalling</a:t>
            </a:r>
            <a:endParaRPr lang="en-US" altLang="zh-CN" dirty="0"/>
          </a:p>
          <a:p>
            <a:r>
              <a:rPr lang="en-US" altLang="zh-CN" dirty="0"/>
              <a:t>A</a:t>
            </a:r>
            <a:r>
              <a:rPr lang="zh-CN" altLang="en-US" dirty="0"/>
              <a:t> </a:t>
            </a:r>
            <a:r>
              <a:rPr lang="en-US" altLang="zh-CN" dirty="0"/>
              <a:t>prior</a:t>
            </a:r>
            <a:r>
              <a:rPr lang="zh-CN" altLang="en-US" dirty="0"/>
              <a:t> </a:t>
            </a:r>
            <a:r>
              <a:rPr lang="en-US" altLang="zh-CN" dirty="0"/>
              <a:t>work</a:t>
            </a:r>
            <a:r>
              <a:rPr lang="zh-CN" altLang="en-US" dirty="0"/>
              <a:t> </a:t>
            </a:r>
            <a:r>
              <a:rPr lang="en-US" altLang="zh-CN" dirty="0"/>
              <a:t>uses</a:t>
            </a:r>
            <a:r>
              <a:rPr lang="zh-CN" altLang="en-US" dirty="0"/>
              <a:t> </a:t>
            </a:r>
            <a:r>
              <a:rPr lang="en-US" altLang="zh-CN" dirty="0"/>
              <a:t>NVM-based</a:t>
            </a:r>
            <a:r>
              <a:rPr lang="zh-CN" altLang="en-US" dirty="0"/>
              <a:t> </a:t>
            </a:r>
            <a:r>
              <a:rPr lang="en-US" altLang="zh-CN" dirty="0"/>
              <a:t>CAM</a:t>
            </a:r>
            <a:r>
              <a:rPr lang="zh-CN" altLang="en-US" dirty="0"/>
              <a:t> </a:t>
            </a:r>
            <a:r>
              <a:rPr lang="en-US" altLang="zh-CN" dirty="0"/>
              <a:t>for</a:t>
            </a:r>
            <a:r>
              <a:rPr lang="zh-CN" altLang="en-US" dirty="0"/>
              <a:t> </a:t>
            </a:r>
            <a:r>
              <a:rPr lang="en-US" altLang="zh-CN" dirty="0"/>
              <a:t>search</a:t>
            </a:r>
            <a:r>
              <a:rPr lang="zh-CN" altLang="en-US" dirty="0"/>
              <a:t> </a:t>
            </a:r>
            <a:r>
              <a:rPr lang="en-US" altLang="zh-CN" dirty="0"/>
              <a:t>and</a:t>
            </a:r>
            <a:r>
              <a:rPr lang="zh-CN" altLang="en-US" dirty="0"/>
              <a:t> </a:t>
            </a:r>
            <a:r>
              <a:rPr lang="en-US" altLang="zh-CN" dirty="0"/>
              <a:t>addition operation</a:t>
            </a:r>
            <a:r>
              <a:rPr lang="zh-CN" altLang="en-US" dirty="0"/>
              <a:t> </a:t>
            </a:r>
            <a:r>
              <a:rPr lang="en-US" altLang="zh-CN" dirty="0"/>
              <a:t>to</a:t>
            </a:r>
            <a:r>
              <a:rPr lang="zh-CN" altLang="en-US" dirty="0"/>
              <a:t> </a:t>
            </a:r>
            <a:r>
              <a:rPr lang="en-US" altLang="zh-CN" dirty="0"/>
              <a:t>accelerate read</a:t>
            </a:r>
            <a:r>
              <a:rPr lang="zh-CN" altLang="en-US" dirty="0"/>
              <a:t> </a:t>
            </a:r>
            <a:r>
              <a:rPr lang="en-US" altLang="zh-CN" dirty="0"/>
              <a:t>mapping</a:t>
            </a:r>
            <a:r>
              <a:rPr lang="zh-CN" altLang="en-US" dirty="0"/>
              <a:t> </a:t>
            </a:r>
            <a:r>
              <a:rPr lang="en-US" altLang="zh-CN" dirty="0"/>
              <a:t>since</a:t>
            </a:r>
            <a:r>
              <a:rPr lang="zh-CN" altLang="en-US" dirty="0"/>
              <a:t> </a:t>
            </a:r>
            <a:r>
              <a:rPr lang="en-US" altLang="zh-CN" dirty="0"/>
              <a:t>these</a:t>
            </a:r>
            <a:r>
              <a:rPr lang="zh-CN" altLang="en-US" dirty="0"/>
              <a:t> </a:t>
            </a:r>
            <a:r>
              <a:rPr lang="en-US" altLang="zh-CN" dirty="0"/>
              <a:t>two</a:t>
            </a:r>
            <a:r>
              <a:rPr lang="zh-CN" altLang="en-US" dirty="0"/>
              <a:t> </a:t>
            </a:r>
            <a:r>
              <a:rPr lang="en-US" altLang="zh-CN" dirty="0"/>
              <a:t>operations</a:t>
            </a:r>
            <a:r>
              <a:rPr lang="zh-CN" altLang="en-US" dirty="0"/>
              <a:t> </a:t>
            </a:r>
            <a:r>
              <a:rPr lang="en-US" altLang="zh-CN" dirty="0"/>
              <a:t>are</a:t>
            </a:r>
            <a:r>
              <a:rPr lang="zh-CN" altLang="en-US" dirty="0"/>
              <a:t> </a:t>
            </a:r>
            <a:r>
              <a:rPr lang="en-US" altLang="zh-CN" dirty="0"/>
              <a:t>the</a:t>
            </a:r>
            <a:r>
              <a:rPr lang="zh-CN" altLang="en-US" dirty="0"/>
              <a:t> </a:t>
            </a:r>
            <a:r>
              <a:rPr lang="en-US" altLang="zh-CN" dirty="0"/>
              <a:t>dominant operations</a:t>
            </a:r>
            <a:r>
              <a:rPr lang="zh-CN" altLang="en-US" dirty="0"/>
              <a:t> </a:t>
            </a:r>
            <a:r>
              <a:rPr lang="en-US" altLang="zh-CN" dirty="0"/>
              <a:t>in</a:t>
            </a:r>
            <a:r>
              <a:rPr lang="zh-CN" altLang="en-US" dirty="0"/>
              <a:t> </a:t>
            </a:r>
            <a:r>
              <a:rPr lang="en-US" altLang="zh-CN" dirty="0"/>
              <a:t>read</a:t>
            </a:r>
            <a:r>
              <a:rPr lang="zh-CN" altLang="en-US" dirty="0"/>
              <a:t> </a:t>
            </a:r>
            <a:r>
              <a:rPr lang="en-US" altLang="zh-CN" dirty="0"/>
              <a:t>mapping</a:t>
            </a:r>
          </a:p>
          <a:p>
            <a:r>
              <a:rPr lang="en-US" altLang="zh-CN" dirty="0"/>
              <a:t>These</a:t>
            </a:r>
            <a:r>
              <a:rPr lang="zh-CN" altLang="en-US" dirty="0"/>
              <a:t> </a:t>
            </a:r>
            <a:r>
              <a:rPr lang="en-US" altLang="zh-CN" dirty="0"/>
              <a:t>PIM</a:t>
            </a:r>
            <a:r>
              <a:rPr lang="zh-CN" altLang="en-US" dirty="0"/>
              <a:t> </a:t>
            </a:r>
            <a:r>
              <a:rPr lang="en-US" altLang="zh-CN" dirty="0"/>
              <a:t>accelerators</a:t>
            </a:r>
            <a:r>
              <a:rPr lang="zh-CN" altLang="en-US" dirty="0"/>
              <a:t> </a:t>
            </a:r>
            <a:r>
              <a:rPr lang="en-US" altLang="zh-CN" dirty="0"/>
              <a:t>reduce</a:t>
            </a:r>
            <a:r>
              <a:rPr lang="zh-CN" altLang="en-US" dirty="0"/>
              <a:t> </a:t>
            </a:r>
            <a:r>
              <a:rPr lang="en-US" altLang="zh-CN" dirty="0"/>
              <a:t>the</a:t>
            </a:r>
            <a:r>
              <a:rPr lang="zh-CN" altLang="en-US" dirty="0"/>
              <a:t> </a:t>
            </a:r>
            <a:r>
              <a:rPr lang="en-US" altLang="zh-CN" dirty="0"/>
              <a:t>data</a:t>
            </a:r>
            <a:r>
              <a:rPr lang="zh-CN" altLang="en-US" dirty="0"/>
              <a:t> </a:t>
            </a:r>
            <a:r>
              <a:rPr lang="en-US" altLang="zh-CN" dirty="0"/>
              <a:t>movement in</a:t>
            </a:r>
            <a:r>
              <a:rPr lang="zh-CN" altLang="en-US" dirty="0"/>
              <a:t> </a:t>
            </a:r>
            <a:r>
              <a:rPr lang="en-US" altLang="zh-CN" dirty="0"/>
              <a:t>a</a:t>
            </a:r>
            <a:r>
              <a:rPr lang="zh-CN" altLang="en-US" dirty="0"/>
              <a:t> </a:t>
            </a:r>
            <a:r>
              <a:rPr lang="en-US" altLang="zh-CN" dirty="0"/>
              <a:t>single</a:t>
            </a:r>
            <a:r>
              <a:rPr lang="zh-CN" altLang="en-US" dirty="0"/>
              <a:t> </a:t>
            </a:r>
            <a:r>
              <a:rPr lang="en-US" altLang="zh-CN" dirty="0"/>
              <a:t>step</a:t>
            </a:r>
          </a:p>
          <a:p>
            <a:r>
              <a:rPr lang="en-US" altLang="zh-CN" dirty="0"/>
              <a:t>But</a:t>
            </a:r>
            <a:r>
              <a:rPr lang="zh-CN" altLang="en-US" dirty="0"/>
              <a:t> </a:t>
            </a:r>
            <a:r>
              <a:rPr lang="en-US" altLang="zh-CN" dirty="0"/>
              <a:t>exacerbate</a:t>
            </a:r>
            <a:r>
              <a:rPr lang="zh-CN" altLang="en-US" dirty="0"/>
              <a:t> </a:t>
            </a:r>
            <a:r>
              <a:rPr lang="en-US" altLang="zh-CN" dirty="0"/>
              <a:t>the</a:t>
            </a:r>
            <a:r>
              <a:rPr lang="zh-CN" altLang="en-US" dirty="0"/>
              <a:t> </a:t>
            </a:r>
            <a:r>
              <a:rPr lang="en-US" altLang="zh-CN" dirty="0"/>
              <a:t>data</a:t>
            </a:r>
            <a:r>
              <a:rPr lang="zh-CN" altLang="en-US" dirty="0"/>
              <a:t> </a:t>
            </a:r>
            <a:r>
              <a:rPr lang="en-US" altLang="zh-CN" dirty="0"/>
              <a:t>movement</a:t>
            </a:r>
            <a:r>
              <a:rPr lang="zh-CN" altLang="en-US" dirty="0"/>
              <a:t> </a:t>
            </a:r>
            <a:r>
              <a:rPr lang="en-US" altLang="zh-CN" dirty="0"/>
              <a:t>overhead</a:t>
            </a:r>
            <a:r>
              <a:rPr lang="zh-CN" altLang="en-US" dirty="0"/>
              <a:t> </a:t>
            </a:r>
            <a:r>
              <a:rPr lang="en-US" altLang="zh-CN" dirty="0"/>
              <a:t>between</a:t>
            </a:r>
            <a:r>
              <a:rPr lang="zh-CN" altLang="en-US" dirty="0"/>
              <a:t> </a:t>
            </a:r>
            <a:r>
              <a:rPr lang="en-US" altLang="zh-CN" dirty="0"/>
              <a:t>analysis</a:t>
            </a:r>
            <a:r>
              <a:rPr lang="zh-CN" altLang="en-US" dirty="0"/>
              <a:t> </a:t>
            </a:r>
            <a:r>
              <a:rPr lang="en-US" altLang="zh-CN" dirty="0"/>
              <a:t>steps</a:t>
            </a:r>
          </a:p>
          <a:p>
            <a:r>
              <a:rPr lang="en-US" altLang="zh-CN" dirty="0"/>
              <a:t>And</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prior</a:t>
            </a:r>
            <a:r>
              <a:rPr lang="zh-CN" altLang="en-US" dirty="0"/>
              <a:t> </a:t>
            </a:r>
            <a:r>
              <a:rPr lang="en-US" altLang="zh-CN" dirty="0"/>
              <a:t>work</a:t>
            </a:r>
            <a:r>
              <a:rPr lang="zh-CN" altLang="en-US" dirty="0"/>
              <a:t> </a:t>
            </a:r>
            <a:r>
              <a:rPr lang="en-US" altLang="zh-CN" dirty="0"/>
              <a:t>tackles</a:t>
            </a:r>
            <a:r>
              <a:rPr lang="zh-CN" altLang="en-US" dirty="0"/>
              <a:t> </a:t>
            </a:r>
            <a:r>
              <a:rPr lang="en-US" altLang="zh-CN" dirty="0"/>
              <a:t>data</a:t>
            </a:r>
            <a:r>
              <a:rPr lang="zh-CN" altLang="en-US" dirty="0"/>
              <a:t> </a:t>
            </a:r>
            <a:r>
              <a:rPr lang="en-US" altLang="zh-CN" dirty="0"/>
              <a:t>movement</a:t>
            </a:r>
            <a:r>
              <a:rPr lang="zh-CN" altLang="en-US" dirty="0"/>
              <a:t> </a:t>
            </a:r>
            <a:r>
              <a:rPr lang="en-US" altLang="zh-CN" dirty="0"/>
              <a:t>problem</a:t>
            </a:r>
            <a:r>
              <a:rPr lang="zh-CN" altLang="en-US" dirty="0"/>
              <a:t> </a:t>
            </a:r>
            <a:r>
              <a:rPr lang="en-US" altLang="zh-CN" dirty="0"/>
              <a:t>between</a:t>
            </a:r>
            <a:r>
              <a:rPr lang="zh-CN" altLang="en-US" dirty="0"/>
              <a:t> </a:t>
            </a:r>
            <a:r>
              <a:rPr lang="en-US" altLang="zh-CN" dirty="0"/>
              <a:t>the</a:t>
            </a:r>
            <a:r>
              <a:rPr lang="zh-CN" altLang="en-US" dirty="0"/>
              <a:t> </a:t>
            </a:r>
            <a:r>
              <a:rPr lang="en-US" altLang="zh-CN" dirty="0"/>
              <a:t>steps</a:t>
            </a:r>
            <a:r>
              <a:rPr lang="zh-CN" altLang="en-US" dirty="0"/>
              <a:t> </a:t>
            </a:r>
            <a:r>
              <a:rPr lang="en-US" altLang="zh-CN" dirty="0"/>
              <a:t>and</a:t>
            </a:r>
            <a:r>
              <a:rPr lang="zh-CN" altLang="en-US" dirty="0"/>
              <a:t> </a:t>
            </a:r>
            <a:r>
              <a:rPr lang="en-US" altLang="zh-CN" dirty="0"/>
              <a:t>reduce</a:t>
            </a:r>
            <a:r>
              <a:rPr lang="zh-CN" altLang="en-US" dirty="0"/>
              <a:t> </a:t>
            </a:r>
            <a:r>
              <a:rPr lang="en-US" altLang="zh-CN" dirty="0"/>
              <a:t>useless</a:t>
            </a:r>
            <a:r>
              <a:rPr lang="zh-CN" altLang="en-US" dirty="0"/>
              <a:t> </a:t>
            </a:r>
            <a:r>
              <a:rPr lang="en-US" altLang="zh-CN" dirty="0"/>
              <a:t>computation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319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goal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efficiently accelerate 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entire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genome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pipeline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minimizing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movement 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useless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computation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o </a:t>
            </a:r>
            <a:r>
              <a:rPr lang="en-US" altLang="zh-CN" sz="1200" kern="1200" dirty="0">
                <a:solidFill>
                  <a:schemeClr val="tx1"/>
                </a:solidFill>
                <a:effectLst/>
                <a:latin typeface="+mn-lt"/>
                <a:ea typeface="+mn-ea"/>
                <a:cs typeface="+mn-cs"/>
              </a:rPr>
              <a:t>quantify</a:t>
            </a:r>
            <a:r>
              <a:rPr lang="en-US" sz="1200" kern="1200" dirty="0">
                <a:solidFill>
                  <a:schemeClr val="tx1"/>
                </a:solidFill>
                <a:effectLst/>
                <a:latin typeface="+mn-lt"/>
                <a:ea typeface="+mn-ea"/>
                <a:cs typeface="+mn-cs"/>
              </a:rPr>
              <a:t> potential benefits of overcoming the two limitations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 performance of the </a:t>
            </a:r>
            <a:r>
              <a:rPr lang="en-US" altLang="zh-CN" sz="1200" kern="1200" dirty="0">
                <a:solidFill>
                  <a:schemeClr val="tx1"/>
                </a:solidFill>
                <a:effectLst/>
                <a:latin typeface="+mn-lt"/>
                <a:ea typeface="+mn-ea"/>
                <a:cs typeface="+mn-cs"/>
              </a:rPr>
              <a:t>three</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systems </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results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normalized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performance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GPU</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a:t>
            </a:r>
            <a:r>
              <a:rPr lang="zh-CN" altLang="en-US" dirty="0"/>
              <a:t> </a:t>
            </a:r>
            <a:r>
              <a:rPr lang="en-US" altLang="zh-CN" dirty="0" err="1"/>
              <a:t>Basecalling</a:t>
            </a:r>
            <a:r>
              <a:rPr lang="zh-CN" altLang="en-US" dirty="0"/>
              <a:t> </a:t>
            </a:r>
            <a:r>
              <a:rPr lang="en-US" altLang="zh-CN" dirty="0"/>
              <a:t>and</a:t>
            </a:r>
            <a:r>
              <a:rPr lang="zh-CN" altLang="en-US" dirty="0"/>
              <a:t> </a:t>
            </a:r>
            <a:r>
              <a:rPr lang="en-US" altLang="zh-CN" dirty="0"/>
              <a:t>read</a:t>
            </a:r>
            <a:r>
              <a:rPr lang="zh-CN" altLang="en-US" dirty="0"/>
              <a:t> </a:t>
            </a:r>
            <a:r>
              <a:rPr lang="en-US" altLang="zh-CN" dirty="0"/>
              <a:t>mapping</a:t>
            </a:r>
            <a:r>
              <a:rPr lang="zh-CN" altLang="en-US" dirty="0"/>
              <a:t> </a:t>
            </a:r>
            <a:r>
              <a:rPr lang="en-US" altLang="zh-CN" dirty="0"/>
              <a:t>are</a:t>
            </a:r>
            <a:r>
              <a:rPr lang="zh-CN" altLang="en-US" dirty="0"/>
              <a:t> </a:t>
            </a:r>
            <a:r>
              <a:rPr lang="en-US" altLang="zh-CN" dirty="0"/>
              <a:t>executed</a:t>
            </a:r>
            <a:r>
              <a:rPr lang="zh-CN" altLang="en-US" dirty="0"/>
              <a:t> </a:t>
            </a:r>
            <a:r>
              <a:rPr lang="en-US" altLang="zh-CN" dirty="0"/>
              <a:t>in</a:t>
            </a:r>
            <a:r>
              <a:rPr lang="zh-CN" altLang="en-US" dirty="0"/>
              <a:t> </a:t>
            </a:r>
            <a:r>
              <a:rPr lang="en-US" altLang="zh-CN" dirty="0"/>
              <a:t>two</a:t>
            </a:r>
            <a:r>
              <a:rPr lang="zh-CN" altLang="en-US" dirty="0"/>
              <a:t> </a:t>
            </a:r>
            <a:r>
              <a:rPr lang="en-US" altLang="zh-CN" dirty="0"/>
              <a:t>in-memory</a:t>
            </a:r>
            <a:r>
              <a:rPr lang="zh-CN" altLang="en-US" dirty="0"/>
              <a:t> </a:t>
            </a:r>
            <a:r>
              <a:rPr lang="en-US" altLang="zh-CN" dirty="0"/>
              <a:t>accelerators</a:t>
            </a:r>
            <a:r>
              <a:rPr lang="zh-CN" altLang="en-US" dirty="0"/>
              <a:t> </a:t>
            </a:r>
            <a:r>
              <a:rPr lang="en-US" altLang="zh-CN" dirty="0"/>
              <a:t>separately,</a:t>
            </a:r>
            <a:r>
              <a:rPr lang="zh-CN" altLang="en-US" dirty="0"/>
              <a:t> </a:t>
            </a:r>
            <a:r>
              <a:rPr lang="en-US" altLang="zh-CN" dirty="0"/>
              <a:t>which</a:t>
            </a:r>
            <a:r>
              <a:rPr lang="zh-CN" altLang="en-US" dirty="0"/>
              <a:t> </a:t>
            </a:r>
            <a:r>
              <a:rPr lang="en-US" altLang="zh-CN" dirty="0"/>
              <a:t>achieves 2.7</a:t>
            </a:r>
            <a:r>
              <a:rPr lang="zh-CN" altLang="en-US" dirty="0"/>
              <a:t> </a:t>
            </a:r>
            <a:r>
              <a:rPr lang="en-US" altLang="zh-CN" dirty="0"/>
              <a:t>times</a:t>
            </a:r>
            <a:r>
              <a:rPr lang="zh-CN" altLang="en-US" dirty="0"/>
              <a:t> </a:t>
            </a:r>
            <a:r>
              <a:rPr lang="en-US" altLang="zh-CN" dirty="0"/>
              <a:t>speedup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Assume</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data</a:t>
            </a:r>
            <a:r>
              <a:rPr lang="zh-CN" altLang="en-US" dirty="0"/>
              <a:t> </a:t>
            </a:r>
            <a:r>
              <a:rPr lang="en-US" altLang="zh-CN" dirty="0"/>
              <a:t>movement,</a:t>
            </a:r>
            <a:r>
              <a:rPr lang="zh-CN" altLang="en-US" dirty="0"/>
              <a:t> </a:t>
            </a:r>
            <a:r>
              <a:rPr lang="en-US" altLang="zh-CN" dirty="0"/>
              <a:t>which</a:t>
            </a:r>
            <a:r>
              <a:rPr lang="zh-CN" altLang="en-US" dirty="0"/>
              <a:t> </a:t>
            </a:r>
            <a:r>
              <a:rPr lang="en-US" altLang="zh-CN" dirty="0"/>
              <a:t>achieves 6.1</a:t>
            </a:r>
            <a:r>
              <a:rPr lang="zh-CN" altLang="en-US" dirty="0"/>
              <a:t> </a:t>
            </a:r>
            <a:r>
              <a:rPr lang="en-US" altLang="zh-CN" dirty="0"/>
              <a:t>times</a:t>
            </a:r>
            <a:r>
              <a:rPr lang="zh-CN" altLang="en-US" dirty="0"/>
              <a:t> </a:t>
            </a:r>
            <a:r>
              <a:rPr lang="en-US" altLang="zh-CN" dirty="0"/>
              <a:t>speedup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Assume</a:t>
            </a:r>
            <a:r>
              <a:rPr lang="zh-CN" altLang="en-US" sz="1200" dirty="0"/>
              <a:t> </a:t>
            </a:r>
            <a:r>
              <a:rPr lang="en-US" altLang="zh-CN" sz="1200" dirty="0"/>
              <a:t>there</a:t>
            </a:r>
            <a:r>
              <a:rPr lang="zh-CN" altLang="en-US" sz="1200" dirty="0"/>
              <a:t> </a:t>
            </a:r>
            <a:r>
              <a:rPr lang="en-US" altLang="zh-CN" sz="1200" dirty="0"/>
              <a:t>is</a:t>
            </a:r>
            <a:r>
              <a:rPr lang="zh-CN" altLang="en-US" sz="1200" dirty="0"/>
              <a:t> </a:t>
            </a:r>
            <a:r>
              <a:rPr lang="en-US" altLang="zh-CN" sz="1200" dirty="0"/>
              <a:t>no</a:t>
            </a:r>
            <a:r>
              <a:rPr lang="zh-CN" altLang="en-US" sz="1200" dirty="0"/>
              <a:t> </a:t>
            </a:r>
            <a:r>
              <a:rPr lang="en-US" altLang="zh-CN" sz="1200" dirty="0"/>
              <a:t>data</a:t>
            </a:r>
            <a:r>
              <a:rPr lang="zh-CN" altLang="en-US" sz="1200" dirty="0"/>
              <a:t> </a:t>
            </a:r>
            <a:r>
              <a:rPr lang="en-US" altLang="zh-CN" sz="1200" dirty="0"/>
              <a:t>movement</a:t>
            </a:r>
            <a:r>
              <a:rPr lang="zh-CN" altLang="en-US" sz="1200" dirty="0"/>
              <a:t> </a:t>
            </a:r>
            <a:r>
              <a:rPr lang="en-US" altLang="zh-CN" sz="1200" dirty="0"/>
              <a:t>and</a:t>
            </a:r>
            <a:r>
              <a:rPr lang="zh-CN" altLang="en-US" sz="1200" dirty="0"/>
              <a:t> </a:t>
            </a:r>
            <a:r>
              <a:rPr lang="en-US" altLang="zh-CN" sz="1200" dirty="0"/>
              <a:t>no</a:t>
            </a:r>
            <a:r>
              <a:rPr lang="zh-CN" altLang="en-US" sz="1200" dirty="0"/>
              <a:t> </a:t>
            </a:r>
            <a:r>
              <a:rPr lang="en-US" altLang="zh-CN" sz="1200" dirty="0"/>
              <a:t>useless</a:t>
            </a:r>
            <a:r>
              <a:rPr lang="zh-CN" altLang="en-US" sz="1200" dirty="0"/>
              <a:t> </a:t>
            </a:r>
            <a:r>
              <a:rPr lang="en-US" altLang="zh-CN" sz="1200" dirty="0"/>
              <a:t>reads</a:t>
            </a:r>
            <a:r>
              <a:rPr lang="zh-CN" altLang="en-US" sz="1200" dirty="0"/>
              <a:t> </a:t>
            </a:r>
            <a:r>
              <a:rPr lang="en-US" altLang="zh-CN" sz="1200" dirty="0"/>
              <a:t>in</a:t>
            </a:r>
            <a:r>
              <a:rPr lang="zh-CN" altLang="en-US" sz="1200" dirty="0"/>
              <a:t> </a:t>
            </a:r>
            <a:r>
              <a:rPr lang="en-US" altLang="zh-CN" sz="1200" dirty="0"/>
              <a:t>the</a:t>
            </a:r>
            <a:r>
              <a:rPr lang="zh-CN" altLang="en-US" sz="1200" dirty="0"/>
              <a:t> </a:t>
            </a:r>
            <a:r>
              <a:rPr lang="en-US" altLang="zh-CN" sz="1200" dirty="0"/>
              <a:t>pipeline.</a:t>
            </a:r>
            <a:r>
              <a:rPr lang="zh-CN" altLang="en-US" sz="1200" dirty="0"/>
              <a:t> </a:t>
            </a:r>
            <a:r>
              <a:rPr lang="en-US" altLang="zh-CN" sz="1200" dirty="0"/>
              <a:t>Which</a:t>
            </a:r>
            <a:r>
              <a:rPr lang="zh-CN" altLang="en-US" sz="1200" dirty="0"/>
              <a:t> </a:t>
            </a:r>
            <a:r>
              <a:rPr lang="en-US" altLang="zh-CN" sz="1200" dirty="0"/>
              <a:t>a</a:t>
            </a:r>
            <a:r>
              <a:rPr lang="en-US" altLang="zh-CN" dirty="0"/>
              <a:t>chieves 9</a:t>
            </a:r>
            <a:r>
              <a:rPr lang="zh-CN" altLang="en-US" dirty="0"/>
              <a:t> </a:t>
            </a:r>
            <a:r>
              <a:rPr lang="en-US" altLang="zh-CN" dirty="0"/>
              <a:t>times</a:t>
            </a:r>
            <a:r>
              <a:rPr lang="zh-CN" altLang="en-US" dirty="0"/>
              <a:t> </a:t>
            </a:r>
            <a:r>
              <a:rPr lang="en-US" altLang="zh-CN" dirty="0"/>
              <a:t>speedup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13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overcome these two limitations, we</a:t>
            </a:r>
            <a:r>
              <a:rPr lang="zh-CN" altLang="en-US" dirty="0"/>
              <a:t> </a:t>
            </a:r>
            <a:r>
              <a:rPr lang="en-US" altLang="zh-CN" dirty="0"/>
              <a:t>propose</a:t>
            </a:r>
            <a:r>
              <a:rPr lang="zh-CN" altLang="en-US" dirty="0"/>
              <a:t> </a:t>
            </a:r>
            <a:r>
              <a:rPr lang="en-US" altLang="zh-CN" dirty="0" err="1"/>
              <a:t>GenPIP</a:t>
            </a:r>
            <a:endParaRPr lang="en-US" altLang="zh-CN" dirty="0"/>
          </a:p>
          <a:p>
            <a:r>
              <a:rPr lang="en-US" altLang="zh-CN" dirty="0"/>
              <a:t>[CLICK]</a:t>
            </a:r>
            <a:r>
              <a:rPr lang="zh-CN" altLang="en-US" dirty="0"/>
              <a:t> </a:t>
            </a:r>
            <a:r>
              <a:rPr lang="en-US" altLang="zh-CN" dirty="0" err="1"/>
              <a:t>GenPIP</a:t>
            </a:r>
            <a:r>
              <a:rPr lang="zh-CN" altLang="en-US" dirty="0"/>
              <a:t> </a:t>
            </a:r>
            <a:r>
              <a:rPr lang="en-US" altLang="zh-CN" dirty="0"/>
              <a:t>is</a:t>
            </a:r>
            <a:r>
              <a:rPr lang="zh-CN" altLang="en-US" dirty="0"/>
              <a:t> </a:t>
            </a:r>
            <a:r>
              <a:rPr lang="en-US" altLang="zh-CN" dirty="0"/>
              <a:t>A</a:t>
            </a:r>
            <a:r>
              <a:rPr lang="en-US" dirty="0"/>
              <a:t> fast and energy-efficient in-memory acceleration system for the </a:t>
            </a:r>
            <a:r>
              <a:rPr lang="en-US" u="sng" dirty="0"/>
              <a:t>Gen</a:t>
            </a:r>
            <a:r>
              <a:rPr lang="en-US" dirty="0"/>
              <a:t>ome analysis </a:t>
            </a:r>
            <a:r>
              <a:rPr lang="en-US" u="sng" dirty="0" err="1"/>
              <a:t>PIP</a:t>
            </a:r>
            <a:r>
              <a:rPr lang="en-US" dirty="0" err="1"/>
              <a:t>eline</a:t>
            </a:r>
            <a:r>
              <a:rPr lang="en-US" dirty="0"/>
              <a:t> </a:t>
            </a:r>
            <a:r>
              <a:rPr lang="en-US" altLang="zh-CN" dirty="0"/>
              <a:t>via</a:t>
            </a:r>
            <a:r>
              <a:rPr lang="zh-CN" altLang="en-US" dirty="0"/>
              <a:t> </a:t>
            </a:r>
            <a:r>
              <a:rPr lang="en-US" altLang="zh-CN" b="1" dirty="0">
                <a:solidFill>
                  <a:srgbClr val="0070C0"/>
                </a:solidFill>
              </a:rPr>
              <a:t>tight</a:t>
            </a:r>
            <a:r>
              <a:rPr lang="zh-CN" altLang="en-US" b="1" dirty="0">
                <a:solidFill>
                  <a:srgbClr val="0070C0"/>
                </a:solidFill>
              </a:rPr>
              <a:t> </a:t>
            </a:r>
            <a:r>
              <a:rPr lang="en-US" altLang="zh-CN" b="1" dirty="0">
                <a:solidFill>
                  <a:srgbClr val="0070C0"/>
                </a:solidFill>
              </a:rPr>
              <a:t>integration of</a:t>
            </a:r>
            <a:r>
              <a:rPr lang="zh-CN" altLang="en-US" b="1" dirty="0">
                <a:solidFill>
                  <a:srgbClr val="0070C0"/>
                </a:solidFill>
              </a:rPr>
              <a:t> </a:t>
            </a:r>
            <a:r>
              <a:rPr lang="en-US" altLang="zh-CN" b="1" dirty="0">
                <a:solidFill>
                  <a:srgbClr val="0070C0"/>
                </a:solidFill>
              </a:rPr>
              <a:t>genome</a:t>
            </a:r>
            <a:r>
              <a:rPr lang="zh-CN" altLang="en-US" b="1" dirty="0">
                <a:solidFill>
                  <a:srgbClr val="0070C0"/>
                </a:solidFill>
              </a:rPr>
              <a:t> </a:t>
            </a:r>
            <a:r>
              <a:rPr lang="en-US" altLang="zh-CN" b="1" dirty="0">
                <a:solidFill>
                  <a:srgbClr val="0070C0"/>
                </a:solidFill>
              </a:rPr>
              <a:t>analysis</a:t>
            </a:r>
            <a:r>
              <a:rPr lang="zh-CN" altLang="en-US" b="1" dirty="0">
                <a:solidFill>
                  <a:srgbClr val="0070C0"/>
                </a:solidFill>
              </a:rPr>
              <a:t> </a:t>
            </a:r>
            <a:r>
              <a:rPr lang="en-US" altLang="zh-CN" b="1" dirty="0">
                <a:solidFill>
                  <a:srgbClr val="0070C0"/>
                </a:solidFill>
              </a:rPr>
              <a:t>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r>
              <a:rPr lang="zh-CN" altLang="en-US" dirty="0"/>
              <a:t> </a:t>
            </a:r>
            <a:r>
              <a:rPr lang="en-US" b="1" dirty="0" err="1">
                <a:solidFill>
                  <a:srgbClr val="2F8100"/>
                </a:solidFill>
              </a:rPr>
              <a:t>GenPIP</a:t>
            </a:r>
            <a:r>
              <a:rPr lang="en-US" dirty="0"/>
              <a:t> </a:t>
            </a:r>
            <a:r>
              <a:rPr lang="en-US" altLang="zh-CN" dirty="0"/>
              <a:t>has</a:t>
            </a:r>
            <a:r>
              <a:rPr lang="zh-CN" altLang="en-US" dirty="0"/>
              <a:t> </a:t>
            </a:r>
            <a:r>
              <a:rPr lang="en-US" dirty="0"/>
              <a:t>two key techniques</a:t>
            </a:r>
            <a:endParaRPr lang="en-US" altLang="zh-CN" sz="2000" b="1" dirty="0">
              <a:solidFill>
                <a:srgbClr val="2F8100"/>
              </a:solidFill>
            </a:endParaRPr>
          </a:p>
          <a:p>
            <a:pPr lvl="2"/>
            <a:r>
              <a:rPr lang="en-US" altLang="zh-CN" sz="2000" dirty="0"/>
              <a:t>A</a:t>
            </a:r>
            <a:r>
              <a:rPr lang="en-US" sz="2000" dirty="0"/>
              <a:t> chunk-based pipeline that provides </a:t>
            </a:r>
            <a:r>
              <a:rPr lang="en-US" sz="2000" b="1" dirty="0">
                <a:solidFill>
                  <a:srgbClr val="2F8100"/>
                </a:solidFill>
              </a:rPr>
              <a:t>fine-grained collaboration </a:t>
            </a:r>
            <a:r>
              <a:rPr lang="en-US" sz="2000" dirty="0"/>
              <a:t>of </a:t>
            </a:r>
            <a:r>
              <a:rPr lang="en-US" altLang="zh-CN" sz="2000" dirty="0"/>
              <a:t>genome</a:t>
            </a:r>
            <a:r>
              <a:rPr lang="zh-CN" altLang="en-US" sz="2000" dirty="0"/>
              <a:t> </a:t>
            </a:r>
            <a:r>
              <a:rPr lang="en-US" altLang="zh-CN" sz="2000" dirty="0"/>
              <a:t>analysis</a:t>
            </a:r>
            <a:r>
              <a:rPr lang="zh-CN" altLang="en-US" sz="2000" dirty="0"/>
              <a:t> </a:t>
            </a:r>
            <a:r>
              <a:rPr lang="en-US" altLang="zh-CN" sz="2000" dirty="0"/>
              <a:t>steps</a:t>
            </a:r>
            <a:endParaRPr lang="en-US" sz="2000" b="1" dirty="0">
              <a:solidFill>
                <a:srgbClr val="2F8100"/>
              </a:solidFill>
            </a:endParaRPr>
          </a:p>
          <a:p>
            <a:pPr lvl="2"/>
            <a:r>
              <a:rPr lang="en-US" altLang="zh-CN" sz="2000" dirty="0"/>
              <a:t>A</a:t>
            </a:r>
            <a:r>
              <a:rPr lang="en-US" sz="2000" dirty="0"/>
              <a:t>n early-rejection technique </a:t>
            </a:r>
            <a:r>
              <a:rPr lang="en-US" sz="2000" b="1" dirty="0">
                <a:solidFill>
                  <a:srgbClr val="2F8100"/>
                </a:solidFill>
              </a:rPr>
              <a:t>predicts which reads will not be useful </a:t>
            </a:r>
            <a:r>
              <a:rPr lang="en-US" sz="2000" dirty="0"/>
              <a:t>and then stops the execution of </a:t>
            </a:r>
            <a:r>
              <a:rPr lang="en-US" sz="2000" dirty="0" err="1"/>
              <a:t>basecalling</a:t>
            </a:r>
            <a:r>
              <a:rPr lang="en-US" sz="2000" dirty="0"/>
              <a:t> and read mapping for such reads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a:t>
            </a:r>
            <a:r>
              <a:rPr lang="zh-CN" altLang="en-US" dirty="0"/>
              <a:t> </a:t>
            </a:r>
            <a:r>
              <a:rPr lang="en-US" b="1" dirty="0" err="1">
                <a:solidFill>
                  <a:schemeClr val="tx2">
                    <a:lumMod val="60000"/>
                    <a:lumOff val="40000"/>
                  </a:schemeClr>
                </a:solidFill>
              </a:rPr>
              <a:t>GenPIP</a:t>
            </a:r>
            <a:r>
              <a:rPr lang="en-US" b="1" dirty="0">
                <a:solidFill>
                  <a:schemeClr val="tx2">
                    <a:lumMod val="60000"/>
                    <a:lumOff val="40000"/>
                  </a:schemeClr>
                </a:solidFill>
              </a:rPr>
              <a:t> outperforms state-of-the-art software &amp; hardware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0509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a:t>
            </a:r>
            <a:r>
              <a:rPr lang="zh-CN" altLang="en-US" dirty="0"/>
              <a:t> </a:t>
            </a:r>
            <a:r>
              <a:rPr lang="en-US" altLang="zh-CN" dirty="0"/>
              <a:t>results</a:t>
            </a:r>
            <a:r>
              <a:rPr lang="zh-CN" altLang="en-US" dirty="0"/>
              <a:t> </a:t>
            </a:r>
            <a:r>
              <a:rPr lang="en-US" altLang="zh-CN" dirty="0"/>
              <a:t>of</a:t>
            </a:r>
            <a:r>
              <a:rPr lang="zh-CN" altLang="en-US" dirty="0"/>
              <a:t> </a:t>
            </a:r>
            <a:r>
              <a:rPr lang="en-US" altLang="zh-CN" dirty="0"/>
              <a:t>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a:t>
            </a:r>
            <a:r>
              <a:rPr lang="zh-CN" altLang="en-US" dirty="0"/>
              <a:t> </a:t>
            </a:r>
            <a:r>
              <a:rPr lang="en-US" altLang="zh-CN" dirty="0"/>
              <a:t>average,</a:t>
            </a:r>
            <a:r>
              <a:rPr lang="zh-CN" altLang="en-US" dirty="0"/>
              <a:t> </a:t>
            </a:r>
            <a:r>
              <a:rPr lang="en-US" altLang="zh-CN" dirty="0" err="1"/>
              <a:t>GenPIP</a:t>
            </a:r>
            <a:r>
              <a:rPr lang="zh-CN" altLang="en-US" dirty="0"/>
              <a:t> </a:t>
            </a:r>
            <a:r>
              <a:rPr lang="en-US" altLang="zh-CN" dirty="0"/>
              <a:t>provides</a:t>
            </a:r>
            <a:r>
              <a:rPr lang="zh-CN" altLang="en-US" dirty="0"/>
              <a:t> </a:t>
            </a:r>
            <a:r>
              <a:rPr lang="en-US" altLang="zh-CN" b="1" dirty="0">
                <a:solidFill>
                  <a:srgbClr val="7030A0"/>
                </a:solidFill>
              </a:rPr>
              <a:t>41.6x</a:t>
            </a:r>
            <a:r>
              <a:rPr lang="zh-CN" altLang="en-US" b="1" dirty="0">
                <a:solidFill>
                  <a:srgbClr val="7030A0"/>
                </a:solidFill>
              </a:rPr>
              <a:t> </a:t>
            </a:r>
            <a:r>
              <a:rPr lang="en-US" altLang="zh-CN" b="1" dirty="0">
                <a:solidFill>
                  <a:srgbClr val="7030A0"/>
                </a:solidFill>
              </a:rPr>
              <a:t>over</a:t>
            </a:r>
            <a:r>
              <a:rPr lang="zh-CN" altLang="en-US" b="1" dirty="0">
                <a:solidFill>
                  <a:srgbClr val="7030A0"/>
                </a:solidFill>
              </a:rPr>
              <a:t> </a:t>
            </a:r>
            <a:r>
              <a:rPr lang="en-US" altLang="zh-CN" b="1" dirty="0">
                <a:solidFill>
                  <a:srgbClr val="7030A0"/>
                </a:solidFill>
              </a:rPr>
              <a:t>CPU</a:t>
            </a:r>
            <a:r>
              <a:rPr lang="en-US" altLang="zh-CN" b="1" dirty="0">
                <a:solidFill>
                  <a:srgbClr val="002060"/>
                </a:solidFill>
              </a:rPr>
              <a:t>,</a:t>
            </a:r>
            <a:r>
              <a:rPr lang="zh-CN" altLang="en-US" b="1" dirty="0">
                <a:solidFill>
                  <a:srgbClr val="002060"/>
                </a:solidFill>
              </a:rPr>
              <a:t> </a:t>
            </a:r>
            <a:r>
              <a:rPr lang="en-US" altLang="zh-CN" b="1" dirty="0">
                <a:solidFill>
                  <a:srgbClr val="FF9800"/>
                </a:solidFill>
              </a:rPr>
              <a:t>8.4x</a:t>
            </a:r>
            <a:r>
              <a:rPr lang="zh-CN" altLang="en-US" b="1" dirty="0">
                <a:solidFill>
                  <a:srgbClr val="FF9800"/>
                </a:solidFill>
              </a:rPr>
              <a:t> </a:t>
            </a:r>
            <a:r>
              <a:rPr lang="en-US" altLang="zh-CN" b="1" dirty="0">
                <a:solidFill>
                  <a:srgbClr val="FF9800"/>
                </a:solidFill>
              </a:rPr>
              <a:t>over</a:t>
            </a:r>
            <a:r>
              <a:rPr lang="zh-CN" altLang="en-US" b="1" dirty="0">
                <a:solidFill>
                  <a:srgbClr val="FF9800"/>
                </a:solidFill>
              </a:rPr>
              <a:t> </a:t>
            </a:r>
            <a:r>
              <a:rPr lang="en-US" altLang="zh-CN" b="1" dirty="0">
                <a:solidFill>
                  <a:srgbClr val="FF9800"/>
                </a:solidFill>
              </a:rPr>
              <a:t>GPU</a:t>
            </a:r>
            <a:r>
              <a:rPr lang="en-US" altLang="zh-CN" b="1" dirty="0">
                <a:solidFill>
                  <a:srgbClr val="002060"/>
                </a:solidFill>
              </a:rPr>
              <a:t>,</a:t>
            </a:r>
            <a:r>
              <a:rPr lang="zh-CN" altLang="en-US" b="1" dirty="0">
                <a:solidFill>
                  <a:srgbClr val="002060"/>
                </a:solidFill>
              </a:rPr>
              <a:t> </a:t>
            </a:r>
            <a:r>
              <a:rPr lang="en-US" altLang="zh-CN" b="1" dirty="0">
                <a:solidFill>
                  <a:srgbClr val="002060"/>
                </a:solidFill>
              </a:rPr>
              <a:t>and</a:t>
            </a:r>
            <a:r>
              <a:rPr lang="zh-CN" altLang="en-US" b="1" dirty="0">
                <a:solidFill>
                  <a:srgbClr val="002060"/>
                </a:solidFill>
              </a:rPr>
              <a:t> </a:t>
            </a:r>
            <a:r>
              <a:rPr lang="en-US" altLang="zh-CN" b="1" dirty="0">
                <a:solidFill>
                  <a:srgbClr val="0070C0"/>
                </a:solidFill>
              </a:rPr>
              <a:t>1.4x</a:t>
            </a:r>
            <a:r>
              <a:rPr lang="zh-CN" altLang="en-US" b="1" dirty="0">
                <a:solidFill>
                  <a:srgbClr val="002060"/>
                </a:solidFill>
              </a:rPr>
              <a:t> </a:t>
            </a:r>
            <a:r>
              <a:rPr lang="en-US" altLang="zh-CN" b="1" dirty="0">
                <a:solidFill>
                  <a:srgbClr val="002060"/>
                </a:solidFill>
              </a:rPr>
              <a:t>speedup</a:t>
            </a:r>
            <a:r>
              <a:rPr lang="zh-CN" altLang="en-US" b="1" dirty="0">
                <a:solidFill>
                  <a:srgbClr val="002060"/>
                </a:solidFill>
              </a:rPr>
              <a:t> </a:t>
            </a:r>
            <a:r>
              <a:rPr lang="en-US" altLang="zh-CN" b="1" dirty="0">
                <a:solidFill>
                  <a:srgbClr val="002060"/>
                </a:solidFill>
              </a:rPr>
              <a:t>over</a:t>
            </a:r>
            <a:r>
              <a:rPr lang="zh-CN" altLang="en-US" b="1" dirty="0">
                <a:solidFill>
                  <a:srgbClr val="002060"/>
                </a:solidFill>
              </a:rPr>
              <a:t> </a:t>
            </a:r>
            <a:r>
              <a:rPr lang="en-US" altLang="zh-CN" b="1" dirty="0">
                <a:solidFill>
                  <a:srgbClr val="002060"/>
                </a:solidFill>
              </a:rPr>
              <a:t>optimistic PIM,</a:t>
            </a:r>
            <a:r>
              <a:rPr lang="zh-CN" altLang="en-US" b="1" dirty="0">
                <a:solidFill>
                  <a:srgbClr val="002060"/>
                </a:solidFill>
              </a:rPr>
              <a:t> </a:t>
            </a:r>
            <a:r>
              <a:rPr lang="en-US" altLang="zh-CN" dirty="0"/>
              <a:t>,</a:t>
            </a:r>
            <a:r>
              <a:rPr lang="zh-CN" altLang="en-US" dirty="0"/>
              <a:t> </a:t>
            </a:r>
            <a:r>
              <a:rPr lang="en-US" altLang="zh-CN" dirty="0"/>
              <a:t>which</a:t>
            </a:r>
            <a:r>
              <a:rPr lang="zh-CN" altLang="en-US" dirty="0"/>
              <a:t> </a:t>
            </a:r>
            <a:r>
              <a:rPr lang="en-US" altLang="zh-CN" dirty="0"/>
              <a:t>is</a:t>
            </a:r>
            <a:r>
              <a:rPr lang="zh-CN" altLang="en-US" dirty="0"/>
              <a:t> </a:t>
            </a:r>
            <a:r>
              <a:rPr lang="en-US" altLang="zh-CN" dirty="0"/>
              <a:t>an</a:t>
            </a:r>
            <a:r>
              <a:rPr lang="zh-CN" altLang="en-US" dirty="0"/>
              <a:t> </a:t>
            </a:r>
            <a:r>
              <a:rPr lang="en-US" altLang="zh-CN" dirty="0"/>
              <a:t>ideal</a:t>
            </a:r>
            <a:r>
              <a:rPr lang="zh-CN" altLang="en-US" dirty="0"/>
              <a:t> </a:t>
            </a:r>
            <a:r>
              <a:rPr lang="en-US" altLang="zh-CN" dirty="0"/>
              <a:t>integration </a:t>
            </a:r>
            <a:endParaRPr lang="en-US" altLang="zh-CN" b="1" dirty="0">
              <a:solidFill>
                <a:srgbClr val="002060"/>
              </a:solidFill>
            </a:endParaRPr>
          </a:p>
          <a:p>
            <a:r>
              <a:rPr lang="en-US" altLang="zh-CN" b="1" dirty="0">
                <a:solidFill>
                  <a:srgbClr val="002060"/>
                </a:solidFill>
              </a:rPr>
              <a:t>More</a:t>
            </a:r>
            <a:r>
              <a:rPr lang="zh-CN" altLang="en-US" b="1" dirty="0">
                <a:solidFill>
                  <a:srgbClr val="002060"/>
                </a:solidFill>
              </a:rPr>
              <a:t> </a:t>
            </a:r>
            <a:r>
              <a:rPr lang="en-US" altLang="zh-CN" b="1" dirty="0">
                <a:solidFill>
                  <a:srgbClr val="002060"/>
                </a:solidFill>
              </a:rPr>
              <a:t>evaluation details</a:t>
            </a:r>
            <a:r>
              <a:rPr lang="zh-CN" altLang="en-US" b="1" dirty="0">
                <a:solidFill>
                  <a:srgbClr val="002060"/>
                </a:solidFill>
              </a:rPr>
              <a:t> </a:t>
            </a:r>
            <a:r>
              <a:rPr lang="en-US" altLang="zh-CN" b="1" dirty="0">
                <a:solidFill>
                  <a:srgbClr val="002060"/>
                </a:solidFill>
              </a:rPr>
              <a:t>in</a:t>
            </a:r>
            <a:r>
              <a:rPr lang="zh-CN" altLang="en-US" b="1" dirty="0">
                <a:solidFill>
                  <a:srgbClr val="002060"/>
                </a:solidFill>
              </a:rPr>
              <a:t> </a:t>
            </a:r>
            <a:r>
              <a:rPr lang="en-US" altLang="zh-CN" b="1" dirty="0">
                <a:solidFill>
                  <a:srgbClr val="002060"/>
                </a:solidFill>
              </a:rPr>
              <a:t>the</a:t>
            </a:r>
            <a:r>
              <a:rPr lang="zh-CN" altLang="en-US" b="1" dirty="0">
                <a:solidFill>
                  <a:srgbClr val="002060"/>
                </a:solidFill>
              </a:rPr>
              <a:t> </a:t>
            </a:r>
            <a:r>
              <a:rPr lang="en-US" altLang="zh-CN" b="1" dirty="0">
                <a:solidFill>
                  <a:srgbClr val="002060"/>
                </a:solidFill>
              </a:rPr>
              <a:t>paper</a:t>
            </a:r>
            <a:r>
              <a:rPr lang="zh-CN" altLang="en-US" b="1" dirty="0">
                <a:solidFill>
                  <a:srgbClr val="002060"/>
                </a:solidFill>
              </a:rPr>
              <a:t> </a:t>
            </a:r>
            <a:r>
              <a:rPr lang="en-US" altLang="zh-CN" b="1" dirty="0">
                <a:solidFill>
                  <a:srgbClr val="002060"/>
                </a:solidFill>
              </a:rPr>
              <a:t>show</a:t>
            </a:r>
            <a:r>
              <a:rPr lang="zh-CN" altLang="en-US" b="1" dirty="0">
                <a:solidFill>
                  <a:srgbClr val="002060"/>
                </a:solidFill>
              </a:rPr>
              <a:t> </a:t>
            </a:r>
            <a:r>
              <a:rPr lang="en-US" altLang="zh-CN" b="1" dirty="0">
                <a:solidFill>
                  <a:srgbClr val="002060"/>
                </a:solidFill>
              </a:rPr>
              <a:t>both</a:t>
            </a:r>
            <a:r>
              <a:rPr lang="zh-CN" altLang="en-US" b="1" dirty="0">
                <a:solidFill>
                  <a:srgbClr val="002060"/>
                </a:solidFill>
              </a:rPr>
              <a:t> </a:t>
            </a:r>
            <a:r>
              <a:rPr lang="en-US" altLang="zh-CN" b="1" dirty="0">
                <a:solidFill>
                  <a:srgbClr val="002060"/>
                </a:solidFill>
              </a:rPr>
              <a:t>CP</a:t>
            </a:r>
            <a:r>
              <a:rPr lang="zh-CN" altLang="en-US" b="1" dirty="0">
                <a:solidFill>
                  <a:srgbClr val="002060"/>
                </a:solidFill>
              </a:rPr>
              <a:t> </a:t>
            </a:r>
            <a:r>
              <a:rPr lang="en-US" altLang="zh-CN" b="1" dirty="0">
                <a:solidFill>
                  <a:srgbClr val="002060"/>
                </a:solidFill>
              </a:rPr>
              <a:t>and</a:t>
            </a:r>
            <a:r>
              <a:rPr lang="zh-CN" altLang="en-US" b="1" dirty="0">
                <a:solidFill>
                  <a:srgbClr val="002060"/>
                </a:solidFill>
              </a:rPr>
              <a:t> </a:t>
            </a:r>
            <a:r>
              <a:rPr lang="en-US" altLang="zh-CN" b="1" dirty="0">
                <a:solidFill>
                  <a:srgbClr val="002060"/>
                </a:solidFill>
              </a:rPr>
              <a:t>ER</a:t>
            </a:r>
            <a:r>
              <a:rPr lang="zh-CN" altLang="en-US" b="1" dirty="0">
                <a:solidFill>
                  <a:srgbClr val="002060"/>
                </a:solidFill>
              </a:rPr>
              <a:t> </a:t>
            </a:r>
            <a:r>
              <a:rPr lang="en-US" altLang="zh-CN" b="1" dirty="0">
                <a:solidFill>
                  <a:srgbClr val="002060"/>
                </a:solidFill>
              </a:rPr>
              <a:t>are</a:t>
            </a:r>
            <a:r>
              <a:rPr lang="zh-CN" altLang="en-US" b="1" dirty="0">
                <a:solidFill>
                  <a:srgbClr val="002060"/>
                </a:solidFill>
              </a:rPr>
              <a:t> </a:t>
            </a:r>
            <a:r>
              <a:rPr lang="en-US" altLang="zh-CN" b="1" dirty="0">
                <a:solidFill>
                  <a:srgbClr val="002060"/>
                </a:solidFill>
              </a:rPr>
              <a:t>critical to</a:t>
            </a:r>
            <a:r>
              <a:rPr lang="zh-CN" altLang="en-US" b="1" dirty="0">
                <a:solidFill>
                  <a:srgbClr val="002060"/>
                </a:solidFill>
              </a:rPr>
              <a:t> </a:t>
            </a:r>
            <a:r>
              <a:rPr lang="en-US" altLang="zh-CN" b="1" dirty="0">
                <a:solidFill>
                  <a:srgbClr val="002060"/>
                </a:solidFill>
              </a:rPr>
              <a:t>the</a:t>
            </a:r>
            <a:r>
              <a:rPr lang="zh-CN" altLang="en-US" b="1" dirty="0">
                <a:solidFill>
                  <a:srgbClr val="002060"/>
                </a:solidFill>
              </a:rPr>
              <a:t> </a:t>
            </a:r>
            <a:r>
              <a:rPr lang="en-US" altLang="zh-CN" b="1" dirty="0">
                <a:solidFill>
                  <a:srgbClr val="002060"/>
                </a:solidFill>
              </a:rPr>
              <a:t>speedup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177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are</a:t>
            </a:r>
            <a:r>
              <a:rPr lang="zh-CN" altLang="en-US" dirty="0"/>
              <a:t> </a:t>
            </a:r>
            <a:r>
              <a:rPr lang="en-US" altLang="zh-CN" dirty="0"/>
              <a:t>the</a:t>
            </a:r>
            <a:r>
              <a:rPr lang="zh-CN" altLang="en-US" dirty="0"/>
              <a:t> </a:t>
            </a:r>
            <a:r>
              <a:rPr lang="en-US" altLang="zh-CN" dirty="0"/>
              <a:t>energy reduction</a:t>
            </a:r>
            <a:r>
              <a:rPr lang="zh-CN" altLang="en-US" dirty="0"/>
              <a:t> </a:t>
            </a:r>
            <a:r>
              <a:rPr lang="en-US" altLang="zh-CN" dirty="0"/>
              <a:t>results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On</a:t>
            </a:r>
            <a:r>
              <a:rPr lang="zh-CN" altLang="en-US" dirty="0"/>
              <a:t> </a:t>
            </a:r>
            <a:r>
              <a:rPr lang="en-US" altLang="zh-CN" dirty="0"/>
              <a:t>average,</a:t>
            </a:r>
            <a:r>
              <a:rPr lang="zh-CN" altLang="en-US" dirty="0"/>
              <a:t> </a:t>
            </a:r>
            <a:r>
              <a:rPr lang="en-US" altLang="zh-CN" dirty="0" err="1"/>
              <a:t>GenPIP</a:t>
            </a:r>
            <a:r>
              <a:rPr lang="en-US" altLang="zh-CN" dirty="0"/>
              <a:t> provides 32.8, 20.8, and 1.37x energy savings compared to CPU, GPU, and</a:t>
            </a:r>
            <a:r>
              <a:rPr lang="zh-CN" altLang="en-US" dirty="0"/>
              <a:t> </a:t>
            </a:r>
            <a:r>
              <a:rPr lang="en-US" altLang="zh-CN" dirty="0"/>
              <a:t>optimistic PIM,</a:t>
            </a:r>
            <a:r>
              <a:rPr lang="zh-CN" altLang="en-US" dirty="0"/>
              <a:t> </a:t>
            </a:r>
            <a:r>
              <a:rPr lang="en-US" altLang="zh-CN" dirty="0"/>
              <a:t>which</a:t>
            </a:r>
            <a:r>
              <a:rPr lang="zh-CN" altLang="en-US" dirty="0"/>
              <a:t> </a:t>
            </a:r>
            <a:r>
              <a:rPr lang="en-US" altLang="zh-CN" dirty="0"/>
              <a:t>is</a:t>
            </a:r>
            <a:r>
              <a:rPr lang="zh-CN" altLang="en-US" dirty="0"/>
              <a:t> </a:t>
            </a:r>
            <a:r>
              <a:rPr lang="en-US" altLang="zh-CN" dirty="0"/>
              <a:t>an</a:t>
            </a:r>
            <a:r>
              <a:rPr lang="zh-CN" altLang="en-US" dirty="0"/>
              <a:t> </a:t>
            </a:r>
            <a:r>
              <a:rPr lang="en-US" altLang="zh-CN" dirty="0"/>
              <a:t>ideal</a:t>
            </a:r>
            <a:r>
              <a:rPr lang="zh-CN" altLang="en-US" dirty="0"/>
              <a:t> </a:t>
            </a:r>
            <a:r>
              <a:rPr lang="en-US" altLang="zh-CN" dirty="0"/>
              <a:t>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also</a:t>
            </a:r>
            <a:r>
              <a:rPr lang="zh-CN" altLang="en-US" dirty="0"/>
              <a:t> </a:t>
            </a:r>
            <a:r>
              <a:rPr lang="en-US" altLang="zh-CN" dirty="0"/>
              <a:t>find</a:t>
            </a:r>
            <a:r>
              <a:rPr lang="zh-CN" altLang="en-US" dirty="0"/>
              <a:t> </a:t>
            </a:r>
            <a:r>
              <a:rPr lang="en-US" altLang="zh-CN" dirty="0"/>
              <a:t>that</a:t>
            </a:r>
            <a:r>
              <a:rPr lang="zh-CN" altLang="en-US" dirty="0"/>
              <a:t> </a:t>
            </a:r>
            <a:r>
              <a:rPr lang="en-US" altLang="zh-CN" b="1" dirty="0">
                <a:solidFill>
                  <a:srgbClr val="FE6200"/>
                </a:solidFill>
              </a:rPr>
              <a:t>reducing</a:t>
            </a:r>
            <a:r>
              <a:rPr lang="zh-CN" altLang="en-US" b="1" dirty="0">
                <a:solidFill>
                  <a:srgbClr val="FE6200"/>
                </a:solidFill>
              </a:rPr>
              <a:t> </a:t>
            </a:r>
            <a:r>
              <a:rPr lang="en-US" altLang="zh-CN" b="1" dirty="0">
                <a:solidFill>
                  <a:srgbClr val="FE6200"/>
                </a:solidFill>
              </a:rPr>
              <a:t>data</a:t>
            </a:r>
            <a:r>
              <a:rPr lang="zh-CN" altLang="en-US" b="1" dirty="0">
                <a:solidFill>
                  <a:srgbClr val="FE6200"/>
                </a:solidFill>
              </a:rPr>
              <a:t> </a:t>
            </a:r>
            <a:r>
              <a:rPr lang="en-US" altLang="zh-CN" b="1" dirty="0">
                <a:solidFill>
                  <a:srgbClr val="FE6200"/>
                </a:solidFill>
              </a:rPr>
              <a:t>movement and</a:t>
            </a:r>
            <a:r>
              <a:rPr lang="zh-CN" altLang="en-US" b="1" dirty="0">
                <a:solidFill>
                  <a:srgbClr val="FE6200"/>
                </a:solidFill>
              </a:rPr>
              <a:t> </a:t>
            </a:r>
            <a:r>
              <a:rPr lang="en-US" altLang="zh-CN" b="1" dirty="0">
                <a:solidFill>
                  <a:srgbClr val="FE6200"/>
                </a:solidFill>
              </a:rPr>
              <a:t>useless data</a:t>
            </a:r>
            <a:r>
              <a:rPr lang="zh-CN" altLang="en-US" b="1" dirty="0">
                <a:solidFill>
                  <a:srgbClr val="FE6200"/>
                </a:solidFill>
              </a:rPr>
              <a:t> </a:t>
            </a:r>
            <a:r>
              <a:rPr lang="en-US" altLang="zh-CN" b="1" dirty="0">
                <a:solidFill>
                  <a:srgbClr val="002060"/>
                </a:solidFill>
              </a:rPr>
              <a:t>contribute a</a:t>
            </a:r>
            <a:r>
              <a:rPr lang="zh-CN" altLang="en-US" b="1" dirty="0">
                <a:solidFill>
                  <a:srgbClr val="002060"/>
                </a:solidFill>
              </a:rPr>
              <a:t> </a:t>
            </a:r>
            <a:r>
              <a:rPr lang="en-US" altLang="zh-CN" b="1" dirty="0">
                <a:solidFill>
                  <a:srgbClr val="002060"/>
                </a:solidFill>
              </a:rPr>
              <a:t>lot</a:t>
            </a:r>
            <a:r>
              <a:rPr lang="zh-CN" altLang="en-US" b="1" dirty="0">
                <a:solidFill>
                  <a:srgbClr val="002060"/>
                </a:solidFill>
              </a:rPr>
              <a:t> </a:t>
            </a:r>
            <a:r>
              <a:rPr lang="en-US" altLang="zh-CN" b="1" dirty="0">
                <a:solidFill>
                  <a:srgbClr val="002060"/>
                </a:solidFill>
              </a:rPr>
              <a:t>to</a:t>
            </a:r>
            <a:r>
              <a:rPr lang="zh-CN" altLang="en-US" b="1" dirty="0">
                <a:solidFill>
                  <a:srgbClr val="002060"/>
                </a:solidFill>
              </a:rPr>
              <a:t> </a:t>
            </a:r>
            <a:r>
              <a:rPr lang="en-US" altLang="zh-CN" b="1" dirty="0">
                <a:solidFill>
                  <a:srgbClr val="002060"/>
                </a:solidFill>
              </a:rPr>
              <a:t>the</a:t>
            </a:r>
            <a:r>
              <a:rPr lang="zh-CN" altLang="en-US" b="1" dirty="0">
                <a:solidFill>
                  <a:srgbClr val="002060"/>
                </a:solidFill>
              </a:rPr>
              <a:t> </a:t>
            </a:r>
            <a:r>
              <a:rPr lang="en-US" altLang="zh-CN" b="1" dirty="0">
                <a:solidFill>
                  <a:srgbClr val="002060"/>
                </a:solidFill>
              </a:rPr>
              <a:t>energy reduction</a:t>
            </a:r>
            <a:endParaRPr lang="en-US" b="1"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187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B184-1DE3-4D34-369E-BED1E66AF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904DF-4E2C-A12A-E6EF-0AC748EF2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00609-D6D4-D87F-C482-A6B7ECF30012}"/>
              </a:ext>
            </a:extLst>
          </p:cNvPr>
          <p:cNvSpPr>
            <a:spLocks noGrp="1"/>
          </p:cNvSpPr>
          <p:nvPr>
            <p:ph type="body" idx="1"/>
          </p:nvPr>
        </p:nvSpPr>
        <p:spPr/>
        <p:txBody>
          <a:bodyPr/>
          <a:lstStyle/>
          <a:p>
            <a:r>
              <a:rPr lang="en-CH" dirty="0"/>
              <a:t>Read mapping performs alignment on large genomic datasets, containing millions of reads. [CLICK]</a:t>
            </a:r>
          </a:p>
          <a:p>
            <a:r>
              <a:rPr lang="en-CH" dirty="0"/>
              <a:t>Therefore, read mapping is both computationally expensive [CLICK]</a:t>
            </a:r>
          </a:p>
          <a:p>
            <a:r>
              <a:rPr lang="en-CH" dirty="0"/>
              <a:t>And incurs high data movement overhead [CLICK]</a:t>
            </a:r>
          </a:p>
          <a:p>
            <a:endParaRPr lang="en-CH" dirty="0"/>
          </a:p>
          <a:p>
            <a:endParaRPr lang="en-CH" dirty="0"/>
          </a:p>
        </p:txBody>
      </p:sp>
      <p:sp>
        <p:nvSpPr>
          <p:cNvPr id="4" name="Slide Number Placeholder 3">
            <a:extLst>
              <a:ext uri="{FF2B5EF4-FFF2-40B4-BE49-F238E27FC236}">
                <a16:creationId xmlns:a16="http://schemas.microsoft.com/office/drawing/2014/main" id="{EE2579D7-8D76-3F9B-EA99-7D812E9161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54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2C57-384B-94FA-088F-F152E0CE8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7F5F2-3E25-6AC0-ED5B-490E10F4B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BBB59-106E-7333-F9A3-DC79B3D5BC7B}"/>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There has been significant effort into improving read mapping performance [CLICK]</a:t>
            </a:r>
          </a:p>
          <a:p>
            <a:r>
              <a:rPr lang="en-GB" sz="1200" kern="1200" dirty="0">
                <a:solidFill>
                  <a:schemeClr val="tx1"/>
                </a:solidFill>
                <a:effectLst/>
                <a:latin typeface="+mn-lt"/>
                <a:ea typeface="+mn-ea"/>
                <a:cs typeface="+mn-cs"/>
              </a:rPr>
              <a:t>Through efficient heuristics [CLICK]</a:t>
            </a:r>
          </a:p>
          <a:p>
            <a:r>
              <a:rPr lang="en-GB" sz="1200" kern="1200" dirty="0">
                <a:solidFill>
                  <a:schemeClr val="tx1"/>
                </a:solidFill>
                <a:effectLst/>
                <a:latin typeface="+mn-lt"/>
                <a:ea typeface="+mn-ea"/>
                <a:cs typeface="+mn-cs"/>
              </a:rPr>
              <a:t>hardware accelerators [CLICK]</a:t>
            </a:r>
          </a:p>
          <a:p>
            <a:r>
              <a:rPr lang="en-GB" sz="1200" kern="1200" dirty="0">
                <a:solidFill>
                  <a:schemeClr val="tx1"/>
                </a:solidFill>
                <a:effectLst/>
                <a:latin typeface="+mn-lt"/>
                <a:ea typeface="+mn-ea"/>
                <a:cs typeface="+mn-cs"/>
              </a:rPr>
              <a:t> and various filters that prune reads that do not require expensive computation [CLICK]. </a:t>
            </a:r>
          </a:p>
          <a:p>
            <a:r>
              <a:rPr lang="en-GB" sz="1200" kern="1200" dirty="0">
                <a:solidFill>
                  <a:schemeClr val="tx1"/>
                </a:solidFill>
                <a:effectLst/>
                <a:latin typeface="+mn-lt"/>
                <a:ea typeface="+mn-ea"/>
                <a:cs typeface="+mn-cs"/>
              </a:rPr>
              <a:t>While these approaches address the computation overhead in read mapping [CLICK]</a:t>
            </a:r>
          </a:p>
          <a:p>
            <a:r>
              <a:rPr lang="en-GB" sz="1200" b="1" kern="1200" dirty="0">
                <a:solidFill>
                  <a:schemeClr val="tx1"/>
                </a:solidFill>
                <a:effectLst/>
                <a:latin typeface="+mn-lt"/>
                <a:ea typeface="+mn-ea"/>
                <a:cs typeface="+mn-cs"/>
              </a:rPr>
              <a:t>[While Reads Move] </a:t>
            </a:r>
            <a:r>
              <a:rPr lang="en-GB" sz="1200" kern="1200" dirty="0">
                <a:solidFill>
                  <a:schemeClr val="tx1"/>
                </a:solidFill>
                <a:effectLst/>
                <a:latin typeface="+mn-lt"/>
                <a:ea typeface="+mn-ea"/>
                <a:cs typeface="+mn-cs"/>
              </a:rPr>
              <a:t>None of them alleviate the data movement overhead from storage, whose impact becomes even larger when the computation overhead gets alleviated [CLICK]</a:t>
            </a:r>
          </a:p>
        </p:txBody>
      </p:sp>
      <p:sp>
        <p:nvSpPr>
          <p:cNvPr id="4" name="Slide Number Placeholder 3">
            <a:extLst>
              <a:ext uri="{FF2B5EF4-FFF2-40B4-BE49-F238E27FC236}">
                <a16:creationId xmlns:a16="http://schemas.microsoft.com/office/drawing/2014/main" id="{AECCDF2D-4F02-922F-4256-5A8AB8E6EA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22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E5ED-FE9B-687C-9DDD-407FF5C9C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F9A63-1602-2563-DC83-C19830507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E6B5B-A9D9-E178-2910-BD417B2EAE76}"/>
              </a:ext>
            </a:extLst>
          </p:cNvPr>
          <p:cNvSpPr>
            <a:spLocks noGrp="1"/>
          </p:cNvSpPr>
          <p:nvPr>
            <p:ph type="body" idx="1"/>
          </p:nvPr>
        </p:nvSpPr>
        <p:spPr/>
        <p:txBody>
          <a:bodyPr/>
          <a:lstStyle/>
          <a:p>
            <a:r>
              <a:rPr lang="en-CH" dirty="0"/>
              <a:t>Our key idea is to filter reads that do not require the expensive alignment computation in the storage system [CLICK] …</a:t>
            </a:r>
          </a:p>
          <a:p>
            <a:r>
              <a:rPr lang="en-GB" b="1" dirty="0"/>
              <a:t>[While Reads Move] T</a:t>
            </a:r>
            <a:r>
              <a:rPr lang="en-CH" b="1" dirty="0"/>
              <a:t>o fundamentally reduce </a:t>
            </a:r>
            <a:r>
              <a:rPr lang="en-CH" dirty="0"/>
              <a:t>the data movement overhead of read mapping</a:t>
            </a:r>
          </a:p>
          <a:p>
            <a:endParaRPr lang="en-GB" b="1" dirty="0"/>
          </a:p>
          <a:p>
            <a:r>
              <a:rPr lang="en-GB" dirty="0"/>
              <a:t>E</a:t>
            </a:r>
            <a:r>
              <a:rPr lang="en-CH" dirty="0"/>
              <a:t>xamples of the reads that not require the costlt alignment step</a:t>
            </a:r>
          </a:p>
          <a:p>
            <a:endParaRPr lang="en-CH" dirty="0"/>
          </a:p>
          <a:p>
            <a:r>
              <a:rPr lang="en-GB" dirty="0"/>
              <a:t>Exactly-matching reads to the reference genome that do not need approximate string matching performed during alignment</a:t>
            </a:r>
          </a:p>
          <a:p>
            <a:endParaRPr lang="en-GB" dirty="0"/>
          </a:p>
          <a:p>
            <a:r>
              <a:rPr lang="en-GB" dirty="0"/>
              <a:t>Non-matching reads that have no potential matching locations in the reference genome hence skip the </a:t>
            </a:r>
            <a:r>
              <a:rPr lang="en-GB" dirty="0" err="1"/>
              <a:t>alignemt</a:t>
            </a:r>
            <a:r>
              <a:rPr lang="en-GB" dirty="0"/>
              <a:t> step</a:t>
            </a:r>
          </a:p>
          <a:p>
            <a:endParaRPr lang="en-GB" dirty="0"/>
          </a:p>
          <a:p>
            <a:endParaRPr lang="en-GB" dirty="0"/>
          </a:p>
          <a:p>
            <a:endParaRPr lang="en-GB" dirty="0"/>
          </a:p>
          <a:p>
            <a:endParaRPr lang="en-CH" dirty="0"/>
          </a:p>
        </p:txBody>
      </p:sp>
      <p:sp>
        <p:nvSpPr>
          <p:cNvPr id="4" name="Slide Number Placeholder 3">
            <a:extLst>
              <a:ext uri="{FF2B5EF4-FFF2-40B4-BE49-F238E27FC236}">
                <a16:creationId xmlns:a16="http://schemas.microsoft.com/office/drawing/2014/main" id="{FB00C412-AD02-2357-FC70-449868A823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04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C276F-0D9E-F5ED-3501-88A8EEFA1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91D4-76A7-5EE7-B977-A62E400CA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C8373-35DC-3AEF-60F8-9CCB417A505C}"/>
              </a:ext>
            </a:extLst>
          </p:cNvPr>
          <p:cNvSpPr>
            <a:spLocks noGrp="1"/>
          </p:cNvSpPr>
          <p:nvPr>
            <p:ph type="body" idx="1"/>
          </p:nvPr>
        </p:nvSpPr>
        <p:spPr/>
        <p:txBody>
          <a:bodyPr/>
          <a:lstStyle/>
          <a:p>
            <a:r>
              <a:rPr lang="en-GB" dirty="0"/>
              <a:t>We propose </a:t>
            </a:r>
            <a:r>
              <a:rPr lang="en-GB" dirty="0" err="1"/>
              <a:t>GenStore</a:t>
            </a:r>
            <a:r>
              <a:rPr lang="en-GB" dirty="0"/>
              <a:t>, the first in-storage processing system designed for genome sequence analysis. [CLICK]</a:t>
            </a:r>
          </a:p>
          <a:p>
            <a:r>
              <a:rPr lang="en-GB" dirty="0"/>
              <a:t>To reduce both the computation [CLICK]</a:t>
            </a:r>
          </a:p>
          <a:p>
            <a:r>
              <a:rPr lang="en-GB" dirty="0"/>
              <a:t>And the data movement overhead [CLICK]</a:t>
            </a:r>
          </a:p>
          <a:p>
            <a:r>
              <a:rPr lang="en-GB" sz="1200" b="0" i="0" u="none" strike="noStrike" kern="1200" dirty="0" err="1">
                <a:solidFill>
                  <a:schemeClr val="tx1"/>
                </a:solidFill>
                <a:effectLst/>
                <a:latin typeface="+mn-lt"/>
                <a:ea typeface="+mn-ea"/>
                <a:cs typeface="+mn-cs"/>
              </a:rPr>
              <a:t>GenStore</a:t>
            </a:r>
            <a:r>
              <a:rPr lang="en-GB" sz="1200" b="0" i="0" u="none" strike="noStrike" kern="1200" dirty="0">
                <a:solidFill>
                  <a:schemeClr val="tx1"/>
                </a:solidFill>
                <a:effectLst/>
                <a:latin typeface="+mn-lt"/>
                <a:ea typeface="+mn-ea"/>
                <a:cs typeface="+mn-cs"/>
              </a:rPr>
              <a:t> provides high-performance and energy benefits compared to state-of-the-art HW and SW baselines </a:t>
            </a:r>
            <a:r>
              <a:rPr lang="en-GB" dirty="0"/>
              <a:t>[CLICK]</a:t>
            </a:r>
          </a:p>
          <a:p>
            <a:endParaRPr lang="en-GB" dirty="0"/>
          </a:p>
          <a:p>
            <a:endParaRPr lang="en-CH" dirty="0"/>
          </a:p>
        </p:txBody>
      </p:sp>
      <p:sp>
        <p:nvSpPr>
          <p:cNvPr id="4" name="Slide Number Placeholder 3">
            <a:extLst>
              <a:ext uri="{FF2B5EF4-FFF2-40B4-BE49-F238E27FC236}">
                <a16:creationId xmlns:a16="http://schemas.microsoft.com/office/drawing/2014/main" id="{7B27308E-A580-0A84-0248-18254570E3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55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brief intro to genomics and the bottleneck causes by data mov </a:t>
            </a:r>
            <a:r>
              <a:rPr lang="en-US" dirty="0" err="1"/>
              <a:t>bottl</a:t>
            </a:r>
            <a:endParaRPr lang="en-US" dirty="0"/>
          </a:p>
          <a:p>
            <a:r>
              <a:rPr lang="en-US" dirty="0"/>
              <a:t>That motivates the need for design….</a:t>
            </a:r>
          </a:p>
          <a:p>
            <a:endParaRPr lang="en-US" dirty="0"/>
          </a:p>
          <a:p>
            <a:r>
              <a:rPr lang="en-US" dirty="0"/>
              <a:t>We will cover accelerated solution that target …</a:t>
            </a:r>
          </a:p>
        </p:txBody>
      </p:sp>
      <p:sp>
        <p:nvSpPr>
          <p:cNvPr id="4" name="Slide Number Placeholder 3"/>
          <p:cNvSpPr>
            <a:spLocks noGrp="1"/>
          </p:cNvSpPr>
          <p:nvPr>
            <p:ph type="sldNum" sz="quarter" idx="5"/>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3639159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Which is the first </a:t>
            </a:r>
            <a:r>
              <a:rPr lang="en-GB" dirty="0"/>
              <a:t>in-storage processing system for end-to-end metagenomic analysis </a:t>
            </a:r>
          </a:p>
          <a:p>
            <a:r>
              <a:rPr lang="en-GB" dirty="0"/>
              <a:t>The key idea of </a:t>
            </a:r>
            <a:r>
              <a:rPr lang="en-GB" dirty="0" err="1"/>
              <a:t>megis</a:t>
            </a:r>
            <a:r>
              <a:rPr lang="en-GB" dirty="0"/>
              <a:t> is </a:t>
            </a:r>
            <a:r>
              <a:rPr lang="en-CH" sz="1200" b="1" dirty="0">
                <a:solidFill>
                  <a:srgbClr val="1982C3"/>
                </a:solidFill>
              </a:rPr>
              <a:t>Cooperative ISP for metagenomics</a:t>
            </a:r>
          </a:p>
          <a:p>
            <a:r>
              <a:rPr lang="en-CH" dirty="0"/>
              <a:t>Which is enabled </a:t>
            </a:r>
            <a:r>
              <a:rPr lang="en-GB" dirty="0"/>
              <a:t>by a synergistic hardware/software co-design between the storage system and the host system</a:t>
            </a:r>
          </a:p>
          <a:p>
            <a:endParaRPr lang="en-GB" dirty="0"/>
          </a:p>
          <a:p>
            <a:endParaRPr lang="en-GB" dirty="0"/>
          </a:p>
          <a:p>
            <a:endParaRPr lang="en-GB"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653599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547960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Arial" panose="020B0604020202020204" pitchFamily="34" charset="0"/>
              </a:rPr>
              <a:t>To (</a:t>
            </a:r>
            <a:r>
              <a:rPr lang="en-GB" b="0" i="0" dirty="0" err="1">
                <a:effectLst/>
                <a:latin typeface="Arial" panose="020B0604020202020204" pitchFamily="34" charset="0"/>
              </a:rPr>
              <a:t>i</a:t>
            </a:r>
            <a:r>
              <a:rPr lang="en-GB" b="0" i="0" dirty="0">
                <a:effectLst/>
                <a:latin typeface="Arial" panose="020B0604020202020204" pitchFamily="34" charset="0"/>
              </a:rPr>
              <a:t>) leverage and (ii) orchestrate the capabilities of both systems, </a:t>
            </a:r>
            <a:r>
              <a:rPr lang="en-GB" b="0" i="0" dirty="0" err="1">
                <a:effectLst/>
                <a:latin typeface="Arial" panose="020B0604020202020204" pitchFamily="34" charset="0"/>
              </a:rPr>
              <a:t>megis</a:t>
            </a:r>
            <a:r>
              <a:rPr lang="en-GB" b="0" i="0" dirty="0">
                <a:effectLst/>
                <a:latin typeface="Arial" panose="020B0604020202020204" pitchFamily="34" charset="0"/>
              </a:rPr>
              <a:t> includes </a:t>
            </a:r>
            <a:r>
              <a:rPr lang="en-GB" b="0" i="0" dirty="0" err="1">
                <a:effectLst/>
                <a:latin typeface="Arial" panose="020B0604020202020204" pitchFamily="34" charset="0"/>
              </a:rPr>
              <a:t>hw</a:t>
            </a:r>
            <a:r>
              <a:rPr lang="en-GB" b="0" i="0" dirty="0">
                <a:effectLst/>
                <a:latin typeface="Arial" panose="020B0604020202020204" pitchFamily="34" charset="0"/>
              </a:rPr>
              <a:t>/</a:t>
            </a:r>
            <a:r>
              <a:rPr lang="en-GB" b="0" i="0" dirty="0" err="1">
                <a:effectLst/>
                <a:latin typeface="Arial" panose="020B0604020202020204" pitchFamily="34" charset="0"/>
              </a:rPr>
              <a:t>sw</a:t>
            </a:r>
            <a:r>
              <a:rPr lang="en-GB" b="0" i="0" dirty="0">
                <a:effectLst/>
                <a:latin typeface="Arial" panose="020B0604020202020204" pitchFamily="34" charset="0"/>
              </a:rPr>
              <a:t> co-design in 5 directions</a:t>
            </a:r>
            <a:endParaRPr lang="en-CH"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889403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6 mins until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577795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analyze the benefits of MegIS for samples with low, medium, and high genetic diversity,</a:t>
            </a:r>
          </a:p>
          <a:p>
            <a:r>
              <a:rPr lang="en-GB" dirty="0"/>
              <a:t>A</a:t>
            </a:r>
            <a:r>
              <a:rPr lang="en-CH" dirty="0"/>
              <a:t>nd here I am showing for a cost optimized-SSD</a:t>
            </a:r>
          </a:p>
          <a:p>
            <a:r>
              <a:rPr lang="en-CH" dirty="0"/>
              <a:t>We observe that compared to both P-Opt and A-Opt</a:t>
            </a:r>
          </a:p>
          <a:p>
            <a:pPr algn="l">
              <a:spcAft>
                <a:spcPts val="1000"/>
              </a:spcAft>
            </a:pPr>
            <a:r>
              <a:rPr lang="en-GB" sz="1200" b="0" dirty="0">
                <a:solidFill>
                  <a:schemeClr val="tx1"/>
                </a:solidFill>
                <a:latin typeface="Corbel" panose="020B0503020204020204" pitchFamily="34" charset="0"/>
              </a:rPr>
              <a:t>MegIS provides significant speedups</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80514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Next, we show megis's energy reduction on average accross different input sets and SSDs and observe that megis provides...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291310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93442-DBF8-BF4F-3AFC-9DEF49947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0897A-667D-C28A-A6BF-FEEF6954B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97A5-735D-9EFE-CDDF-C1E74824107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EFAE29F-FBDF-37B9-5002-D159EF23FBE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99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74151"/>
                </a:solidFill>
                <a:effectLst/>
                <a:latin typeface="Söhne"/>
              </a:rPr>
              <a:t>There is a variety of applications in genome analysis whose importance highlight the need for making faster scalable and accurate….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77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1E00-7C27-7CF2-3789-7F9D8E5F2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7683-CCF1-6665-2990-18F21FBED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A2741-35AB-249B-E19D-309D850CE0EA}"/>
              </a:ext>
            </a:extLst>
          </p:cNvPr>
          <p:cNvSpPr>
            <a:spLocks noGrp="1"/>
          </p:cNvSpPr>
          <p:nvPr>
            <p:ph type="body" idx="1"/>
          </p:nvPr>
        </p:nvSpPr>
        <p:spPr/>
        <p:txBody>
          <a:bodyPr/>
          <a:lstStyle/>
          <a:p>
            <a:r>
              <a:rPr lang="en-US" sz="1200" dirty="0"/>
              <a:t>Vertical?</a:t>
            </a:r>
            <a:endParaRPr lang="en-CH" dirty="0"/>
          </a:p>
        </p:txBody>
      </p:sp>
      <p:sp>
        <p:nvSpPr>
          <p:cNvPr id="4" name="Slide Number Placeholder 3">
            <a:extLst>
              <a:ext uri="{FF2B5EF4-FFF2-40B4-BE49-F238E27FC236}">
                <a16:creationId xmlns:a16="http://schemas.microsoft.com/office/drawing/2014/main" id="{85A84034-C049-2729-F421-F06997CEE326}"/>
              </a:ext>
            </a:extLst>
          </p:cNvPr>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160842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13E2-2B24-D32D-2A0D-9F7D430CD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21C02-36BC-872D-4B53-546A6E652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04C7D-7102-16E4-08D4-B685A8ABA311}"/>
              </a:ext>
            </a:extLst>
          </p:cNvPr>
          <p:cNvSpPr>
            <a:spLocks noGrp="1"/>
          </p:cNvSpPr>
          <p:nvPr>
            <p:ph type="body" idx="1"/>
          </p:nvPr>
        </p:nvSpPr>
        <p:spPr/>
        <p:txBody>
          <a:bodyPr/>
          <a:lstStyle/>
          <a:p>
            <a:r>
              <a:rPr lang="en-US" dirty="0"/>
              <a:t>Today, data movement dominates the performance because large chunks of data need to be stored in storage systems and</a:t>
            </a:r>
          </a:p>
          <a:p>
            <a:endParaRPr lang="en-US" dirty="0"/>
          </a:p>
          <a:p>
            <a:r>
              <a:rPr lang="en-US" dirty="0"/>
              <a:t>[CLICK]</a:t>
            </a:r>
          </a:p>
          <a:p>
            <a:r>
              <a:rPr lang="en-US" dirty="0"/>
              <a:t>moved between the CPU and main memory for genome analysis.</a:t>
            </a:r>
          </a:p>
          <a:p>
            <a:endParaRPr lang="en-US" dirty="0"/>
          </a:p>
          <a:p>
            <a:r>
              <a:rPr lang="en-US" dirty="0"/>
              <a:t>The CPU accesses off-chip main memory through a pin-limited bus known as the memory channel,</a:t>
            </a:r>
          </a:p>
          <a:p>
            <a:endParaRPr lang="en-US" dirty="0"/>
          </a:p>
          <a:p>
            <a:r>
              <a:rPr lang="en-US" dirty="0"/>
              <a:t>[CLICK]</a:t>
            </a:r>
          </a:p>
          <a:p>
            <a:r>
              <a:rPr lang="en-US" dirty="0"/>
              <a:t>and a high amount of data movement across the memory channel is extremely costly in terms of both execution time and energy. </a:t>
            </a:r>
          </a:p>
          <a:p>
            <a:endParaRPr lang="en-US" dirty="0"/>
          </a:p>
        </p:txBody>
      </p:sp>
      <p:sp>
        <p:nvSpPr>
          <p:cNvPr id="4" name="Slide Number Placeholder 3">
            <a:extLst>
              <a:ext uri="{FF2B5EF4-FFF2-40B4-BE49-F238E27FC236}">
                <a16:creationId xmlns:a16="http://schemas.microsoft.com/office/drawing/2014/main" id="{BB29D90E-1ED8-6EB7-DB16-B959D77179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87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39A41-7A76-1D40-B3BE-29B670EC38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20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Powerful approach is use..</a:t>
            </a:r>
          </a:p>
        </p:txBody>
      </p:sp>
      <p:sp>
        <p:nvSpPr>
          <p:cNvPr id="4" name="Slide Number Placeholder 3"/>
          <p:cNvSpPr>
            <a:spLocks noGrp="1"/>
          </p:cNvSpPr>
          <p:nvPr>
            <p:ph type="sldNum" sz="quarter" idx="5"/>
          </p:nvPr>
        </p:nvSpPr>
        <p:spPr/>
        <p:txBody>
          <a:bodyPr/>
          <a:lstStyle/>
          <a:p>
            <a:fld id="{AB959945-7217-484B-8E74-88DC87A74BB0}" type="slidenum">
              <a:rPr lang="en-US" smtClean="0"/>
              <a:pPr/>
              <a:t>11</a:t>
            </a:fld>
            <a:endParaRPr lang="en-US"/>
          </a:p>
        </p:txBody>
      </p:sp>
    </p:spTree>
    <p:extLst>
      <p:ext uri="{BB962C8B-B14F-4D97-AF65-F5344CB8AC3E}">
        <p14:creationId xmlns:p14="http://schemas.microsoft.com/office/powerpoint/2010/main" val="1731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venir Next" panose="020B0503020202020204"/>
                <a:cs typeface="Arial" panose="020B0604020202020204" pitchFamily="34" charset="0"/>
              </a:rPr>
              <a:t>promising results, for using </a:t>
            </a:r>
            <a:r>
              <a:rPr lang="en-US" sz="1200" b="1" dirty="0" err="1">
                <a:solidFill>
                  <a:prstClr val="black"/>
                </a:solidFill>
                <a:latin typeface="Avenir Next" panose="020B0503020202020204"/>
                <a:cs typeface="Arial" panose="020B0604020202020204" pitchFamily="34" charset="0"/>
              </a:rPr>
              <a:t>pim</a:t>
            </a:r>
            <a:r>
              <a:rPr lang="en-US" sz="1200" b="1" dirty="0">
                <a:solidFill>
                  <a:prstClr val="black"/>
                </a:solidFill>
                <a:latin typeface="Avenir Next" panose="020B0503020202020204"/>
                <a:cs typeface="Arial" panose="020B0604020202020204" pitchFamily="34" charset="0"/>
              </a:rPr>
              <a:t> to accelerate </a:t>
            </a:r>
            <a:r>
              <a:rPr lang="en-US" sz="1200" b="1" dirty="0" err="1">
                <a:solidFill>
                  <a:prstClr val="black"/>
                </a:solidFill>
                <a:latin typeface="Avenir Next" panose="020B0503020202020204"/>
                <a:cs typeface="Arial" panose="020B0604020202020204" pitchFamily="34" charset="0"/>
              </a:rPr>
              <a:t>basecalling</a:t>
            </a:r>
            <a:r>
              <a:rPr lang="en-US" sz="1200" b="1" dirty="0">
                <a:solidFill>
                  <a:prstClr val="black"/>
                </a:solidFill>
                <a:latin typeface="Avenir Next" panose="020B0503020202020204"/>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prstClr val="black"/>
                </a:solidFill>
                <a:latin typeface="Avenir Next" panose="020B0503020202020204"/>
                <a:cs typeface="Arial" panose="020B0604020202020204" pitchFamily="34" charset="0"/>
              </a:rPr>
              <a:t>Specifically,Swordfish</a:t>
            </a:r>
            <a:r>
              <a:rPr lang="en-US" sz="1200" b="1" dirty="0">
                <a:solidFill>
                  <a:prstClr val="black"/>
                </a:solidFill>
                <a:latin typeface="Avenir Next" panose="020B0503020202020204"/>
                <a:cs typeface="Arial" panose="020B0604020202020204" pitchFamily="34" charset="0"/>
              </a:rPr>
              <a:t> paper presents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venir Next" panose="020B0503020202020204"/>
                <a:cs typeface="Arial" panose="020B0604020202020204" pitchFamily="34" charset="0"/>
              </a:rPr>
              <a:t>Memristor-based CIM for DNN Acceleration of </a:t>
            </a:r>
            <a:r>
              <a:rPr lang="en-US" sz="1200" b="1" dirty="0" err="1">
                <a:solidFill>
                  <a:prstClr val="black"/>
                </a:solidFill>
                <a:latin typeface="Avenir Next" panose="020B0503020202020204"/>
                <a:cs typeface="Arial" panose="020B0604020202020204" pitchFamily="34" charset="0"/>
              </a:rPr>
              <a:t>basecalling</a:t>
            </a:r>
            <a:endParaRPr lang="en-US" sz="1200" b="1" dirty="0">
              <a:solidFill>
                <a:prstClr val="black"/>
              </a:solidFill>
              <a:latin typeface="Avenir Next" panose="020B0503020202020204"/>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B959945-7217-484B-8E74-88DC87A74BB0}" type="slidenum">
              <a:rPr lang="en-US" smtClean="0"/>
              <a:pPr/>
              <a:t>14</a:t>
            </a:fld>
            <a:endParaRPr lang="en-US"/>
          </a:p>
        </p:txBody>
      </p:sp>
    </p:spTree>
    <p:extLst>
      <p:ext uri="{BB962C8B-B14F-4D97-AF65-F5344CB8AC3E}">
        <p14:creationId xmlns:p14="http://schemas.microsoft.com/office/powerpoint/2010/main" val="350836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6/8/2025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2025-06-08</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6/8/2025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40316079"/>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95505513"/>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500490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09667803"/>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50335604"/>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8686131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65847800"/>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8108389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37543223"/>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44814988"/>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72918736"/>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252831330"/>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6388440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4281490560"/>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733195777"/>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76073687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97649569"/>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931982028"/>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65693779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704035137"/>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237166669"/>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892932499"/>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t>‹#›</a:t>
            </a:fld>
            <a:endParaRPr lang="en-US"/>
          </a:p>
        </p:txBody>
      </p:sp>
    </p:spTree>
    <p:extLst>
      <p:ext uri="{BB962C8B-B14F-4D97-AF65-F5344CB8AC3E}">
        <p14:creationId xmlns:p14="http://schemas.microsoft.com/office/powerpoint/2010/main" val="1320418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obj" preserve="1">
  <p:cSld name="標題及物件">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pic>
        <p:nvPicPr>
          <p:cNvPr id="7" name="Picture 6"/>
          <p:cNvPicPr>
            <a:picLocks noChangeAspect="1"/>
          </p:cNvPicPr>
          <p:nvPr userDrawn="1"/>
        </p:nvPicPr>
        <p:blipFill>
          <a:blip r:embed="rId2"/>
          <a:stretch>
            <a:fillRect/>
          </a:stretch>
        </p:blipFill>
        <p:spPr>
          <a:xfrm>
            <a:off x="157619" y="6491171"/>
            <a:ext cx="1090808" cy="245591"/>
          </a:xfrm>
          <a:prstGeom prst="rect">
            <a:avLst/>
          </a:prstGeom>
        </p:spPr>
      </p:pic>
    </p:spTree>
    <p:extLst>
      <p:ext uri="{BB962C8B-B14F-4D97-AF65-F5344CB8AC3E}">
        <p14:creationId xmlns:p14="http://schemas.microsoft.com/office/powerpoint/2010/main" val="2960882561"/>
      </p:ext>
    </p:extLst>
  </p:cSld>
  <p:clrMapOvr>
    <a:overrideClrMapping bg1="lt1" tx1="dk1" bg2="lt2" tx2="dk2" accent1="accent1" accent2="accent2" accent3="accent3" accent4="accent4" accent5="accent5" accent6="accent6" hlink="hlink" folHlink="folHlink"/>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210689164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36624590"/>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55453510"/>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3460602706"/>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411528565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2732395157"/>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392338345"/>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1339937160"/>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t>‹#›</a:t>
            </a:fld>
            <a:endParaRPr lang="en-US"/>
          </a:p>
        </p:txBody>
      </p:sp>
    </p:spTree>
    <p:extLst>
      <p:ext uri="{BB962C8B-B14F-4D97-AF65-F5344CB8AC3E}">
        <p14:creationId xmlns:p14="http://schemas.microsoft.com/office/powerpoint/2010/main" val="34687754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74"/>
            <a:ext cx="7772400" cy="1470025"/>
          </a:xfrm>
        </p:spPr>
        <p:txBody>
          <a:bodyPr/>
          <a:lstStyle>
            <a:lvl1pPr>
              <a:defRPr>
                <a:solidFill>
                  <a:srgbClr val="006633"/>
                </a:solidFill>
              </a:defRPr>
            </a:lvl1pPr>
          </a:lstStyle>
          <a:p>
            <a:r>
              <a:rPr lang="tr-TR" altLang="zh-TW"/>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tr-TR" altLang="zh-TW"/>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sz="1800"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sz="1800" kern="0">
              <a:solidFill>
                <a:sysClr val="windowText" lastClr="000000"/>
              </a:solidFill>
              <a:latin typeface="Calibri"/>
            </a:endParaRPr>
          </a:p>
        </p:txBody>
      </p:sp>
    </p:spTree>
    <p:extLst>
      <p:ext uri="{BB962C8B-B14F-4D97-AF65-F5344CB8AC3E}">
        <p14:creationId xmlns:p14="http://schemas.microsoft.com/office/powerpoint/2010/main" val="16374979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tr-TR" altLang="zh-TW"/>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752"/>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2213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7"/>
            <a:ext cx="7772400" cy="1362075"/>
          </a:xfrm>
        </p:spPr>
        <p:txBody>
          <a:bodyPr anchor="t"/>
          <a:lstStyle>
            <a:lvl1pPr algn="l">
              <a:defRPr sz="4000" b="1" cap="all"/>
            </a:lvl1pPr>
          </a:lstStyle>
          <a:p>
            <a:r>
              <a:rPr lang="tr-TR" altLang="zh-TW"/>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tr-TR" altLang="zh-TW"/>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0575064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9873483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tr-TR"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tr-TR" altLang="zh-TW"/>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5612806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1715875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0788708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tr-TR" altLang="zh-TW"/>
              <a:t>Click to edit Master title style</a:t>
            </a:r>
            <a:endParaRPr lang="en-US"/>
          </a:p>
        </p:txBody>
      </p:sp>
      <p:sp>
        <p:nvSpPr>
          <p:cNvPr id="3" name="Content Placeholder 2"/>
          <p:cNvSpPr>
            <a:spLocks noGrp="1"/>
          </p:cNvSpPr>
          <p:nvPr>
            <p:ph idx="1"/>
          </p:nvPr>
        </p:nvSpPr>
        <p:spPr>
          <a:xfrm>
            <a:off x="3575050" y="27312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tr-TR" altLang="zh-TW"/>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297593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r>
              <a:rPr lang="tr-TR" altLang="zh-TW"/>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tr-TR" altLang="zh-TW"/>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362982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0831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5"/>
            <a:ext cx="2057400" cy="5851525"/>
          </a:xfrm>
        </p:spPr>
        <p:txBody>
          <a:bodyPr vert="eaVert"/>
          <a:lstStyle/>
          <a:p>
            <a:r>
              <a:rPr lang="tr-TR" altLang="zh-TW"/>
              <a:t>Click to edit Master title style</a:t>
            </a:r>
            <a:endParaRPr lang="en-US"/>
          </a:p>
        </p:txBody>
      </p:sp>
      <p:sp>
        <p:nvSpPr>
          <p:cNvPr id="3" name="Vertical Text Placeholder 2"/>
          <p:cNvSpPr>
            <a:spLocks noGrp="1"/>
          </p:cNvSpPr>
          <p:nvPr>
            <p:ph type="body" orient="vert" idx="1"/>
          </p:nvPr>
        </p:nvSpPr>
        <p:spPr>
          <a:xfrm>
            <a:off x="457200" y="274715"/>
            <a:ext cx="6019800" cy="5851525"/>
          </a:xfrm>
        </p:spPr>
        <p:txBody>
          <a:bodyPr vert="eaVert"/>
          <a:lstStyle/>
          <a:p>
            <a:pPr lvl="0"/>
            <a:r>
              <a:rPr lang="tr-TR" altLang="zh-TW"/>
              <a:t>Click to edit Master text styles</a:t>
            </a:r>
          </a:p>
          <a:p>
            <a:pPr lvl="1"/>
            <a:r>
              <a:rPr lang="tr-TR" altLang="zh-TW"/>
              <a:t>Second level</a:t>
            </a:r>
          </a:p>
          <a:p>
            <a:pPr lvl="2"/>
            <a:r>
              <a:rPr lang="tr-TR" altLang="zh-TW"/>
              <a:t>Third level</a:t>
            </a:r>
          </a:p>
          <a:p>
            <a:pPr lvl="3"/>
            <a:r>
              <a:rPr lang="tr-TR" altLang="zh-TW"/>
              <a:t>Fourth level</a:t>
            </a:r>
          </a:p>
          <a:p>
            <a:pPr lvl="4"/>
            <a:r>
              <a:rPr lang="tr-TR" altLang="zh-TW"/>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813860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123626993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66963" y="257434"/>
            <a:ext cx="8410073" cy="753467"/>
          </a:xfrm>
          <a:prstGeom prst="rect">
            <a:avLst/>
          </a:prstGeom>
        </p:spPr>
        <p:txBody>
          <a:bodyPr/>
          <a:lstStyle>
            <a:lvl1pPr>
              <a:defRPr>
                <a:solidFill>
                  <a:srgbClr val="0070C0"/>
                </a:solidFill>
                <a:latin typeface="Corbel" panose="020B0503020204020204" pitchFamily="34" charset="0"/>
              </a:defRPr>
            </a:lvl1pPr>
          </a:lstStyle>
          <a:p>
            <a:r>
              <a:rPr lang="en-US"/>
              <a:t>Click to edit Master title style</a:t>
            </a:r>
          </a:p>
        </p:txBody>
      </p:sp>
      <p:sp>
        <p:nvSpPr>
          <p:cNvPr id="15" name="Text Placeholder 2"/>
          <p:cNvSpPr>
            <a:spLocks noGrp="1"/>
          </p:cNvSpPr>
          <p:nvPr>
            <p:ph idx="1" hasCustomPrompt="1"/>
          </p:nvPr>
        </p:nvSpPr>
        <p:spPr>
          <a:xfrm>
            <a:off x="366963" y="1153551"/>
            <a:ext cx="8410073" cy="5275384"/>
          </a:xfrm>
          <a:prstGeom prst="rect">
            <a:avLst/>
          </a:prstGeom>
        </p:spPr>
        <p:txBody>
          <a:bodyPr vert="horz" lIns="0" tIns="45720" rIns="0" bIns="45720" rtlCol="0">
            <a:normAutofit/>
          </a:bodyPr>
          <a:lstStyle>
            <a:lvl1pPr marL="454025" indent="-346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zh-CN" altLang="en-US" dirty="0"/>
              <a:t>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71538"/>
            <a:ext cx="1260661" cy="270767"/>
          </a:xfrm>
          <a:prstGeom prst="rect">
            <a:avLst/>
          </a:prstGeom>
        </p:spPr>
        <p:txBody>
          <a:bodyPr anchor="ctr" anchorCtr="0"/>
          <a:lstStyle>
            <a:lvl1pPr algn="r">
              <a:defRPr sz="1600" b="1" i="0">
                <a:solidFill>
                  <a:srgbClr val="0070C0"/>
                </a:solidFill>
                <a:latin typeface="Calibri" panose="020F0502020204030204" pitchFamily="34" charset="0"/>
                <a:ea typeface="Linux Libertine O Semibold" panose="02000503000000000000" pitchFamily="2" charset="0"/>
                <a:cs typeface="Calibri" panose="020F0502020204030204" pitchFamily="34" charset="0"/>
              </a:defRPr>
            </a:lvl1pPr>
          </a:lstStyle>
          <a:p>
            <a:fld id="{BE67019E-6B59-9444-A8F8-0CFAB6B6981D}" type="slidenum">
              <a:rPr lang="en-US" smtClean="0"/>
              <a:pPr/>
              <a:t>‹#›</a:t>
            </a:fld>
            <a:endParaRPr lang="en-US" dirty="0"/>
          </a:p>
        </p:txBody>
      </p:sp>
      <p:pic>
        <p:nvPicPr>
          <p:cNvPr id="8" name="Picture 7">
            <a:extLst>
              <a:ext uri="{FF2B5EF4-FFF2-40B4-BE49-F238E27FC236}">
                <a16:creationId xmlns:a16="http://schemas.microsoft.com/office/drawing/2014/main" id="{E79E2B53-383E-8940-BBFE-5EBE570A07C9}"/>
              </a:ext>
            </a:extLst>
          </p:cNvPr>
          <p:cNvPicPr>
            <a:picLocks noChangeAspect="1"/>
          </p:cNvPicPr>
          <p:nvPr userDrawn="1"/>
        </p:nvPicPr>
        <p:blipFill>
          <a:blip r:embed="rId2"/>
          <a:stretch>
            <a:fillRect/>
          </a:stretch>
        </p:blipFill>
        <p:spPr>
          <a:xfrm>
            <a:off x="366963" y="6546795"/>
            <a:ext cx="1053308" cy="311205"/>
          </a:xfrm>
          <a:prstGeom prst="rect">
            <a:avLst/>
          </a:prstGeom>
        </p:spPr>
      </p:pic>
    </p:spTree>
    <p:extLst>
      <p:ext uri="{BB962C8B-B14F-4D97-AF65-F5344CB8AC3E}">
        <p14:creationId xmlns:p14="http://schemas.microsoft.com/office/powerpoint/2010/main" val="265744930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E8C189C2-FD03-1AD1-A354-1BE999ACBC82}"/>
              </a:ext>
            </a:extLst>
          </p:cNvPr>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pic>
        <p:nvPicPr>
          <p:cNvPr id="8" name="Picture 7">
            <a:extLst>
              <a:ext uri="{FF2B5EF4-FFF2-40B4-BE49-F238E27FC236}">
                <a16:creationId xmlns:a16="http://schemas.microsoft.com/office/drawing/2014/main" id="{F1F2019A-EFEB-F0ED-D69E-15E3992AD15D}"/>
              </a:ext>
            </a:extLst>
          </p:cNvPr>
          <p:cNvPicPr>
            <a:picLocks noChangeAspect="1"/>
          </p:cNvPicPr>
          <p:nvPr userDrawn="1"/>
        </p:nvPicPr>
        <p:blipFill>
          <a:blip r:embed="rId2"/>
          <a:stretch>
            <a:fillRect/>
          </a:stretch>
        </p:blipFill>
        <p:spPr>
          <a:xfrm>
            <a:off x="4045346" y="6554274"/>
            <a:ext cx="1053308" cy="311205"/>
          </a:xfrm>
          <a:prstGeom prst="rect">
            <a:avLst/>
          </a:prstGeom>
        </p:spPr>
      </p:pic>
    </p:spTree>
    <p:extLst>
      <p:ext uri="{BB962C8B-B14F-4D97-AF65-F5344CB8AC3E}">
        <p14:creationId xmlns:p14="http://schemas.microsoft.com/office/powerpoint/2010/main" val="330742470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959504738"/>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44227229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73508088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73790706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31330463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642420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72555171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14988169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51109121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latin typeface="Corbel" panose="020B05030202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lang="en-US" dirty="0">
                <a:latin typeface="Corbel" panose="020B05030202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lvl1pPr>
              <a:defRPr>
                <a:latin typeface="Corbel" panose="020B0503020204020204" pitchFamily="34" charset="0"/>
              </a:defRPr>
            </a:lvl1p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lvl1pPr>
              <a:defRPr>
                <a:latin typeface="Corbel" panose="020B0503020204020204" pitchFamily="34" charset="0"/>
              </a:defRPr>
            </a:lvl1p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lvl1pPr>
              <a:defRPr>
                <a:latin typeface="Corbel" panose="020B0503020204020204" pitchFamily="34" charset="0"/>
              </a:defRPr>
            </a:lvl1pPr>
          </a:lstStyle>
          <a:p>
            <a:fld id="{CD91F3D4-A4DB-CE42-BA95-FABA56D31263}" type="slidenum">
              <a:rPr lang="en-US" smtClean="0"/>
              <a:pPr/>
              <a:t>‹#›</a:t>
            </a:fld>
            <a:endParaRPr lang="en-US"/>
          </a:p>
        </p:txBody>
      </p:sp>
    </p:spTree>
    <p:extLst>
      <p:ext uri="{BB962C8B-B14F-4D97-AF65-F5344CB8AC3E}">
        <p14:creationId xmlns:p14="http://schemas.microsoft.com/office/powerpoint/2010/main" val="383294861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66963" y="257434"/>
            <a:ext cx="8410073" cy="753467"/>
          </a:xfrm>
          <a:prstGeom prst="rect">
            <a:avLst/>
          </a:prstGeom>
        </p:spPr>
        <p:txBody>
          <a:bodyPr/>
          <a:lstStyle>
            <a:lvl1pPr>
              <a:defRPr>
                <a:solidFill>
                  <a:srgbClr val="0070C0"/>
                </a:solidFill>
                <a:latin typeface="Corbel" panose="020B0503020204020204" pitchFamily="34" charset="0"/>
              </a:defRPr>
            </a:lvl1pPr>
          </a:lstStyle>
          <a:p>
            <a:r>
              <a:rPr lang="en-US"/>
              <a:t>Click to edit Master title style</a:t>
            </a:r>
          </a:p>
        </p:txBody>
      </p:sp>
      <p:sp>
        <p:nvSpPr>
          <p:cNvPr id="15" name="Text Placeholder 2"/>
          <p:cNvSpPr>
            <a:spLocks noGrp="1"/>
          </p:cNvSpPr>
          <p:nvPr>
            <p:ph idx="1"/>
          </p:nvPr>
        </p:nvSpPr>
        <p:spPr>
          <a:xfrm>
            <a:off x="366963" y="1153551"/>
            <a:ext cx="8410073" cy="5275384"/>
          </a:xfrm>
          <a:prstGeom prst="rect">
            <a:avLst/>
          </a:prstGeom>
        </p:spPr>
        <p:txBody>
          <a:bodyPr vert="horz" lIns="0" tIns="45720" rIns="0" bIns="45720" rtlCol="0">
            <a:normAutofit/>
          </a:bodyPr>
          <a:lstStyle>
            <a:lvl1pPr marL="454025" indent="-274638">
              <a:buSzPct val="90000"/>
              <a:buFont typeface="Wingdings" pitchFamily="2" charset="2"/>
              <a:buChar char="q"/>
              <a:tabLst/>
              <a:defRPr>
                <a:latin typeface="Corbel" panose="020B0503020204020204" pitchFamily="34" charset="0"/>
              </a:defRPr>
            </a:lvl1pPr>
            <a:lvl2pPr marL="717550" indent="-263525">
              <a:buSzPct val="90000"/>
              <a:buFont typeface="Courier New" panose="02070309020205020404" pitchFamily="49" charset="0"/>
              <a:buChar char="o"/>
              <a:tabLst/>
              <a:defRPr>
                <a:latin typeface="Corbel" panose="020B0503020204020204" pitchFamily="34" charset="0"/>
              </a:defRPr>
            </a:lvl2pPr>
            <a:lvl3pPr marL="896938" indent="-179388">
              <a:buSzPct val="90000"/>
              <a:buFont typeface="Wingdings" pitchFamily="2" charset="2"/>
              <a:buChar char="§"/>
              <a:tabLst/>
              <a:defRPr>
                <a:latin typeface="Corbel" panose="020B0503020204020204" pitchFamily="34" charset="0"/>
              </a:defRPr>
            </a:lvl3pPr>
            <a:lvl4pPr marL="454025" indent="-274638">
              <a:buFont typeface="Courier New" panose="02070309020205020404" pitchFamily="49" charset="0"/>
              <a:buChar char="o"/>
              <a:tabLst/>
              <a:defRPr>
                <a:latin typeface="Corbel" panose="020B0503020204020204" pitchFamily="34" charset="0"/>
              </a:defRPr>
            </a:lvl4pPr>
            <a:lvl5pPr marL="454025" indent="-274638">
              <a:buFont typeface="Courier New" panose="02070309020205020404" pitchFamily="49" charset="0"/>
              <a:buChar char="o"/>
              <a:tabLst/>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ACB0FC8C-43DD-9D48-AFAC-3990C93373E6}"/>
              </a:ext>
            </a:extLst>
          </p:cNvPr>
          <p:cNvSpPr>
            <a:spLocks noGrp="1"/>
          </p:cNvSpPr>
          <p:nvPr>
            <p:ph type="sldNum" sz="quarter" idx="10"/>
          </p:nvPr>
        </p:nvSpPr>
        <p:spPr>
          <a:xfrm>
            <a:off x="7516375" y="6571538"/>
            <a:ext cx="1260661" cy="270767"/>
          </a:xfrm>
          <a:prstGeom prst="rect">
            <a:avLst/>
          </a:prstGeom>
        </p:spPr>
        <p:txBody>
          <a:bodyPr anchor="ctr" anchorCtr="0"/>
          <a:lstStyle>
            <a:lvl1pPr algn="r">
              <a:defRPr sz="1600" b="1" i="0">
                <a:solidFill>
                  <a:srgbClr val="0070C0"/>
                </a:solidFill>
                <a:latin typeface="Calibri" panose="020F0502020204030204" pitchFamily="34" charset="0"/>
                <a:ea typeface="Linux Libertine O Semibold" panose="02000503000000000000" pitchFamily="2" charset="0"/>
                <a:cs typeface="Calibri" panose="020F0502020204030204" pitchFamily="34" charset="0"/>
              </a:defRPr>
            </a:lvl1pPr>
          </a:lstStyle>
          <a:p>
            <a:fld id="{BE67019E-6B59-9444-A8F8-0CFAB6B6981D}" type="slidenum">
              <a:rPr lang="en-US" smtClean="0"/>
              <a:pPr/>
              <a:t>‹#›</a:t>
            </a:fld>
            <a:endParaRPr lang="en-US" dirty="0"/>
          </a:p>
        </p:txBody>
      </p:sp>
      <p:sp>
        <p:nvSpPr>
          <p:cNvPr id="2" name="TextBox 1">
            <a:extLst>
              <a:ext uri="{FF2B5EF4-FFF2-40B4-BE49-F238E27FC236}">
                <a16:creationId xmlns:a16="http://schemas.microsoft.com/office/drawing/2014/main" id="{DFF6FA9D-EFD2-1C4F-A541-91C2470A455F}"/>
              </a:ext>
            </a:extLst>
          </p:cNvPr>
          <p:cNvSpPr txBox="1"/>
          <p:nvPr userDrawn="1"/>
        </p:nvSpPr>
        <p:spPr>
          <a:xfrm>
            <a:off x="366963" y="6535300"/>
            <a:ext cx="2286000" cy="338554"/>
          </a:xfrm>
          <a:prstGeom prst="rect">
            <a:avLst/>
          </a:prstGeom>
          <a:noFill/>
        </p:spPr>
        <p:txBody>
          <a:bodyPr wrap="square" rtlCol="0">
            <a:spAutoFit/>
          </a:bodyPr>
          <a:lstStyle/>
          <a:p>
            <a:pPr algn="l"/>
            <a:r>
              <a:rPr lang="en-US" sz="1600" b="1" i="0" dirty="0">
                <a:solidFill>
                  <a:srgbClr val="0070C0"/>
                </a:solidFill>
                <a:latin typeface="Corbel" panose="020B0503020204020204" pitchFamily="34" charset="0"/>
                <a:ea typeface="Linux Libertine O Semibold" panose="02000503000000000000" pitchFamily="2" charset="0"/>
                <a:cs typeface="Calibri" panose="020F0502020204030204" pitchFamily="34" charset="0"/>
              </a:rPr>
              <a:t>Damla Senol Cali</a:t>
            </a:r>
          </a:p>
        </p:txBody>
      </p:sp>
      <p:pic>
        <p:nvPicPr>
          <p:cNvPr id="8" name="Picture 7">
            <a:extLst>
              <a:ext uri="{FF2B5EF4-FFF2-40B4-BE49-F238E27FC236}">
                <a16:creationId xmlns:a16="http://schemas.microsoft.com/office/drawing/2014/main" id="{E79E2B53-383E-8940-BBFE-5EBE570A07C9}"/>
              </a:ext>
            </a:extLst>
          </p:cNvPr>
          <p:cNvPicPr>
            <a:picLocks noChangeAspect="1"/>
          </p:cNvPicPr>
          <p:nvPr userDrawn="1"/>
        </p:nvPicPr>
        <p:blipFill>
          <a:blip r:embed="rId2"/>
          <a:stretch>
            <a:fillRect/>
          </a:stretch>
        </p:blipFill>
        <p:spPr>
          <a:xfrm>
            <a:off x="4045346" y="6554274"/>
            <a:ext cx="1053308" cy="311205"/>
          </a:xfrm>
          <a:prstGeom prst="rect">
            <a:avLst/>
          </a:prstGeom>
        </p:spPr>
      </p:pic>
    </p:spTree>
    <p:extLst>
      <p:ext uri="{BB962C8B-B14F-4D97-AF65-F5344CB8AC3E}">
        <p14:creationId xmlns:p14="http://schemas.microsoft.com/office/powerpoint/2010/main" val="216494679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3A3EF56B-2326-4E43-9A56-37F643A747BE}"/>
              </a:ext>
            </a:extLst>
          </p:cNvPr>
          <p:cNvSpPr/>
          <p:nvPr userDrawn="1"/>
        </p:nvSpPr>
        <p:spPr>
          <a:xfrm flipV="1">
            <a:off x="462012" y="4366260"/>
            <a:ext cx="82656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E8C189C2-FD03-1AD1-A354-1BE999ACBC82}"/>
              </a:ext>
            </a:extLst>
          </p:cNvPr>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pic>
        <p:nvPicPr>
          <p:cNvPr id="8" name="Picture 7">
            <a:extLst>
              <a:ext uri="{FF2B5EF4-FFF2-40B4-BE49-F238E27FC236}">
                <a16:creationId xmlns:a16="http://schemas.microsoft.com/office/drawing/2014/main" id="{F1F2019A-EFEB-F0ED-D69E-15E3992AD15D}"/>
              </a:ext>
            </a:extLst>
          </p:cNvPr>
          <p:cNvPicPr>
            <a:picLocks noChangeAspect="1"/>
          </p:cNvPicPr>
          <p:nvPr userDrawn="1"/>
        </p:nvPicPr>
        <p:blipFill>
          <a:blip r:embed="rId2"/>
          <a:stretch>
            <a:fillRect/>
          </a:stretch>
        </p:blipFill>
        <p:spPr>
          <a:xfrm>
            <a:off x="4045346" y="6554274"/>
            <a:ext cx="1053308" cy="311205"/>
          </a:xfrm>
          <a:prstGeom prst="rect">
            <a:avLst/>
          </a:prstGeom>
        </p:spPr>
      </p:pic>
    </p:spTree>
    <p:extLst>
      <p:ext uri="{BB962C8B-B14F-4D97-AF65-F5344CB8AC3E}">
        <p14:creationId xmlns:p14="http://schemas.microsoft.com/office/powerpoint/2010/main" val="57614361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26087205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98958779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0144" y="6388833"/>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131323639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161470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CD91F3D4-A4DB-CE42-BA95-FABA56D31263}" type="slidenum">
              <a:rPr lang="en-US" smtClean="0"/>
              <a:t>‹#›</a:t>
            </a:fld>
            <a:endParaRPr lang="en-US"/>
          </a:p>
        </p:txBody>
      </p:sp>
    </p:spTree>
    <p:extLst>
      <p:ext uri="{BB962C8B-B14F-4D97-AF65-F5344CB8AC3E}">
        <p14:creationId xmlns:p14="http://schemas.microsoft.com/office/powerpoint/2010/main" val="210209399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283648560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6963" y="257434"/>
            <a:ext cx="8410073" cy="75346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33812985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21760"/>
          </a:xfrm>
          <a:prstGeom prst="rect">
            <a:avLst/>
          </a:prstGeom>
        </p:spPr>
        <p:txBody>
          <a:bodyPr/>
          <a:lstStyle/>
          <a:p>
            <a:r>
              <a:rPr lang="en-US"/>
              <a:t>Click to edit Master title style</a:t>
            </a:r>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357615943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CD91F3D4-A4DB-CE42-BA95-FABA56D31263}" type="slidenum">
              <a:rPr lang="en-US" smtClean="0"/>
              <a:t>‹#›</a:t>
            </a:fld>
            <a:endParaRPr lang="en-US"/>
          </a:p>
        </p:txBody>
      </p:sp>
    </p:spTree>
    <p:extLst>
      <p:ext uri="{BB962C8B-B14F-4D97-AF65-F5344CB8AC3E}">
        <p14:creationId xmlns:p14="http://schemas.microsoft.com/office/powerpoint/2010/main" val="429165639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16483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2950"/>
          </a:xfrm>
          <a:prstGeom prst="rect">
            <a:avLst/>
          </a:prstGeom>
          <a:solidFill>
            <a:schemeClr val="bg1">
              <a:lumMod val="95000"/>
            </a:schemeClr>
          </a:solidFill>
        </p:spPr>
        <p:txBody>
          <a:bodyPr anchor="ctr"/>
          <a:lstStyle>
            <a:lvl1pPr>
              <a:lnSpc>
                <a:spcPct val="100000"/>
              </a:lnSpc>
              <a:spcAft>
                <a:spcPts val="600"/>
              </a:spcAft>
              <a:defRPr sz="3600" b="1">
                <a:solidFill>
                  <a:srgbClr val="06436E"/>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89560" y="1028434"/>
            <a:ext cx="8798061" cy="5377521"/>
          </a:xfrm>
          <a:prstGeom prst="rect">
            <a:avLst/>
          </a:prstGeom>
        </p:spPr>
        <p:txBody>
          <a:bodyPr/>
          <a:lstStyle>
            <a:lvl1pPr marL="187200" indent="-187200">
              <a:buClr>
                <a:schemeClr val="tx1"/>
              </a:buClr>
              <a:tabLst/>
              <a:defRPr sz="2800">
                <a:latin typeface="Corbel" panose="020B0503020204020204" pitchFamily="34" charset="0"/>
              </a:defRPr>
            </a:lvl1pPr>
            <a:lvl2pPr marL="311150" indent="-187200">
              <a:buFont typeface="Cambria" panose="02040503050406030204" pitchFamily="18" charset="0"/>
              <a:buChar char="-"/>
              <a:tabLst/>
              <a:defRPr sz="2400">
                <a:latin typeface="Corbel" panose="020B0503020204020204" pitchFamily="34" charset="0"/>
              </a:defRPr>
            </a:lvl2pPr>
            <a:lvl3pPr marL="533400" indent="-187200">
              <a:buClr>
                <a:schemeClr val="tx1"/>
              </a:buClr>
              <a:tabLst/>
              <a:defRPr sz="2400">
                <a:latin typeface="Corbel" panose="020B0503020204020204" pitchFamily="34" charset="0"/>
              </a:defRPr>
            </a:lvl3pPr>
            <a:lvl4pPr indent="-187200">
              <a:defRPr sz="2400">
                <a:latin typeface="Corbel" panose="020B0503020204020204" pitchFamily="34" charset="0"/>
              </a:defRPr>
            </a:lvl4pPr>
            <a:lvl5pPr indent="-187200">
              <a:defRPr sz="2400">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mn-lt"/>
              </a:rPr>
              <a:pPr/>
              <a:t>‹#›</a:t>
            </a:fld>
            <a:endParaRPr lang="en-US" dirty="0">
              <a:latin typeface="+mn-lt"/>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5" name="Straight Connector 4">
            <a:extLst>
              <a:ext uri="{FF2B5EF4-FFF2-40B4-BE49-F238E27FC236}">
                <a16:creationId xmlns:a16="http://schemas.microsoft.com/office/drawing/2014/main" id="{3C606EE2-43C6-804A-8B76-A8A2C6424C76}"/>
              </a:ext>
            </a:extLst>
          </p:cNvPr>
          <p:cNvCxnSpPr/>
          <p:nvPr userDrawn="1"/>
        </p:nvCxnSpPr>
        <p:spPr>
          <a:xfrm>
            <a:off x="0" y="790141"/>
            <a:ext cx="91440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58787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277DBE5D-69F3-6A4D-92A0-F67FB0A9A2AE}"/>
              </a:ext>
            </a:extLst>
          </p:cNvPr>
          <p:cNvSpPr>
            <a:spLocks noChangeArrowheads="1"/>
          </p:cNvSpPr>
          <p:nvPr/>
        </p:nvSpPr>
        <p:spPr bwMode="auto">
          <a:xfrm>
            <a:off x="457200" y="1123950"/>
            <a:ext cx="82296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4AE38404-E6D4-8941-AFB7-BE1E11417A50}"/>
              </a:ext>
            </a:extLst>
          </p:cNvPr>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a:extLst>
              <a:ext uri="{FF2B5EF4-FFF2-40B4-BE49-F238E27FC236}">
                <a16:creationId xmlns:a16="http://schemas.microsoft.com/office/drawing/2014/main" id="{D954DDF6-EE26-DB40-B8F3-3D0BC5B57908}"/>
              </a:ext>
            </a:extLst>
          </p:cNvPr>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a:extLst>
              <a:ext uri="{FF2B5EF4-FFF2-40B4-BE49-F238E27FC236}">
                <a16:creationId xmlns:a16="http://schemas.microsoft.com/office/drawing/2014/main" id="{BAB2BD0F-812E-1247-9693-175D39CAF2B2}"/>
              </a:ext>
            </a:extLst>
          </p:cNvPr>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a:extLst>
              <a:ext uri="{FF2B5EF4-FFF2-40B4-BE49-F238E27FC236}">
                <a16:creationId xmlns:a16="http://schemas.microsoft.com/office/drawing/2014/main" id="{BEDD73C4-696C-A94A-BED6-02861E06D374}"/>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D342C5B-D131-534A-A314-74CE9F69D80C}"/>
              </a:ext>
            </a:extLst>
          </p:cNvPr>
          <p:cNvSpPr>
            <a:spLocks noGrp="1" noChangeArrowheads="1"/>
          </p:cNvSpPr>
          <p:nvPr>
            <p:ph type="sldNum" sz="quarter" idx="12"/>
          </p:nvPr>
        </p:nvSpPr>
        <p:spPr/>
        <p:txBody>
          <a:bodyPr/>
          <a:lstStyle>
            <a:lvl1pPr>
              <a:defRPr sz="1200"/>
            </a:lvl1pPr>
          </a:lstStyle>
          <a:p>
            <a:pPr>
              <a:defRPr/>
            </a:pPr>
            <a:fld id="{B51DCD37-2D58-8345-B4CC-442D4E1E866E}" type="slidenum">
              <a:rPr lang="en-US" altLang="en-US"/>
              <a:pPr>
                <a:defRPr/>
              </a:pPr>
              <a:t>‹#›</a:t>
            </a:fld>
            <a:endParaRPr lang="en-US" altLang="en-US"/>
          </a:p>
        </p:txBody>
      </p:sp>
    </p:spTree>
    <p:extLst>
      <p:ext uri="{BB962C8B-B14F-4D97-AF65-F5344CB8AC3E}">
        <p14:creationId xmlns:p14="http://schemas.microsoft.com/office/powerpoint/2010/main" val="1749410122"/>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7"/>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1968B471-5AF0-9140-8196-B7508BB656A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a:extLst>
              <a:ext uri="{FF2B5EF4-FFF2-40B4-BE49-F238E27FC236}">
                <a16:creationId xmlns:a16="http://schemas.microsoft.com/office/drawing/2014/main" id="{D0A4451C-9D67-9E48-B24C-4175D6C16803}"/>
              </a:ext>
            </a:extLst>
          </p:cNvPr>
          <p:cNvSpPr>
            <a:spLocks noGrp="1" noChangeArrowheads="1"/>
          </p:cNvSpPr>
          <p:nvPr>
            <p:ph type="sldNum" sz="quarter" idx="11"/>
          </p:nvPr>
        </p:nvSpPr>
        <p:spPr>
          <a:ln/>
        </p:spPr>
        <p:txBody>
          <a:bodyPr/>
          <a:lstStyle>
            <a:lvl1pPr>
              <a:defRPr/>
            </a:lvl1pPr>
          </a:lstStyle>
          <a:p>
            <a:pPr>
              <a:defRPr/>
            </a:pPr>
            <a:fld id="{086A835C-2625-C441-B933-E7093B43B89E}" type="slidenum">
              <a:rPr lang="en-US" altLang="en-US"/>
              <a:pPr>
                <a:defRPr/>
              </a:pPr>
              <a:t>‹#›</a:t>
            </a:fld>
            <a:endParaRPr lang="en-US" altLang="en-US"/>
          </a:p>
        </p:txBody>
      </p:sp>
    </p:spTree>
    <p:extLst>
      <p:ext uri="{BB962C8B-B14F-4D97-AF65-F5344CB8AC3E}">
        <p14:creationId xmlns:p14="http://schemas.microsoft.com/office/powerpoint/2010/main" val="2792333286"/>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227CFFD0-6343-1C43-ACDF-D52008210DB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a:extLst>
              <a:ext uri="{FF2B5EF4-FFF2-40B4-BE49-F238E27FC236}">
                <a16:creationId xmlns:a16="http://schemas.microsoft.com/office/drawing/2014/main" id="{EED8CAF8-5E6D-F440-88C9-C5FBF3FE4DDF}"/>
              </a:ext>
            </a:extLst>
          </p:cNvPr>
          <p:cNvSpPr>
            <a:spLocks noGrp="1" noChangeArrowheads="1"/>
          </p:cNvSpPr>
          <p:nvPr>
            <p:ph type="sldNum" sz="quarter" idx="11"/>
          </p:nvPr>
        </p:nvSpPr>
        <p:spPr>
          <a:ln/>
        </p:spPr>
        <p:txBody>
          <a:bodyPr/>
          <a:lstStyle>
            <a:lvl1pPr>
              <a:defRPr/>
            </a:lvl1pPr>
          </a:lstStyle>
          <a:p>
            <a:pPr>
              <a:defRPr/>
            </a:pPr>
            <a:fld id="{7D656F40-1A2A-6F48-8FEB-3A1F16F5D7C4}" type="slidenum">
              <a:rPr lang="en-US" altLang="en-US"/>
              <a:pPr>
                <a:defRPr/>
              </a:pPr>
              <a:t>‹#›</a:t>
            </a:fld>
            <a:endParaRPr lang="en-US" altLang="en-US"/>
          </a:p>
        </p:txBody>
      </p:sp>
    </p:spTree>
    <p:extLst>
      <p:ext uri="{BB962C8B-B14F-4D97-AF65-F5344CB8AC3E}">
        <p14:creationId xmlns:p14="http://schemas.microsoft.com/office/powerpoint/2010/main" val="23421204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50E0BE7F-5D5D-DD47-8DFD-286E5F75812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a:extLst>
              <a:ext uri="{FF2B5EF4-FFF2-40B4-BE49-F238E27FC236}">
                <a16:creationId xmlns:a16="http://schemas.microsoft.com/office/drawing/2014/main" id="{3EF349B5-72BA-E946-BA0B-A8B51899A25C}"/>
              </a:ext>
            </a:extLst>
          </p:cNvPr>
          <p:cNvSpPr>
            <a:spLocks noGrp="1" noChangeArrowheads="1"/>
          </p:cNvSpPr>
          <p:nvPr>
            <p:ph type="sldNum" sz="quarter" idx="11"/>
          </p:nvPr>
        </p:nvSpPr>
        <p:spPr>
          <a:ln/>
        </p:spPr>
        <p:txBody>
          <a:bodyPr/>
          <a:lstStyle>
            <a:lvl1pPr>
              <a:defRPr/>
            </a:lvl1pPr>
          </a:lstStyle>
          <a:p>
            <a:pPr>
              <a:defRPr/>
            </a:pPr>
            <a:fld id="{CF281C7D-446B-8349-AFCF-425AD1C66F6D}" type="slidenum">
              <a:rPr lang="en-US" altLang="en-US"/>
              <a:pPr>
                <a:defRPr/>
              </a:pPr>
              <a:t>‹#›</a:t>
            </a:fld>
            <a:endParaRPr lang="en-US" altLang="en-US"/>
          </a:p>
        </p:txBody>
      </p:sp>
    </p:spTree>
    <p:extLst>
      <p:ext uri="{BB962C8B-B14F-4D97-AF65-F5344CB8AC3E}">
        <p14:creationId xmlns:p14="http://schemas.microsoft.com/office/powerpoint/2010/main" val="2647220977"/>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BBF72CE4-7F34-9743-AD63-79B83339160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a:extLst>
              <a:ext uri="{FF2B5EF4-FFF2-40B4-BE49-F238E27FC236}">
                <a16:creationId xmlns:a16="http://schemas.microsoft.com/office/drawing/2014/main" id="{0EAB2F79-7930-364B-9FC1-D9535795F51F}"/>
              </a:ext>
            </a:extLst>
          </p:cNvPr>
          <p:cNvSpPr>
            <a:spLocks noGrp="1" noChangeArrowheads="1"/>
          </p:cNvSpPr>
          <p:nvPr>
            <p:ph type="sldNum" sz="quarter" idx="11"/>
          </p:nvPr>
        </p:nvSpPr>
        <p:spPr>
          <a:ln/>
        </p:spPr>
        <p:txBody>
          <a:bodyPr/>
          <a:lstStyle>
            <a:lvl1pPr>
              <a:defRPr/>
            </a:lvl1pPr>
          </a:lstStyle>
          <a:p>
            <a:pPr>
              <a:defRPr/>
            </a:pPr>
            <a:fld id="{EFB6AF60-20BD-794E-A446-AE2E29D032CB}" type="slidenum">
              <a:rPr lang="en-US" altLang="en-US"/>
              <a:pPr>
                <a:defRPr/>
              </a:pPr>
              <a:t>‹#›</a:t>
            </a:fld>
            <a:endParaRPr lang="en-US" altLang="en-US"/>
          </a:p>
        </p:txBody>
      </p:sp>
    </p:spTree>
    <p:extLst>
      <p:ext uri="{BB962C8B-B14F-4D97-AF65-F5344CB8AC3E}">
        <p14:creationId xmlns:p14="http://schemas.microsoft.com/office/powerpoint/2010/main" val="231594231"/>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16E40C24-75E6-7646-A8C9-B0F42F8D02E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a:extLst>
              <a:ext uri="{FF2B5EF4-FFF2-40B4-BE49-F238E27FC236}">
                <a16:creationId xmlns:a16="http://schemas.microsoft.com/office/drawing/2014/main" id="{6E793497-9E7B-524A-8753-BFE81CDC4156}"/>
              </a:ext>
            </a:extLst>
          </p:cNvPr>
          <p:cNvSpPr>
            <a:spLocks noGrp="1" noChangeArrowheads="1"/>
          </p:cNvSpPr>
          <p:nvPr>
            <p:ph type="sldNum" sz="quarter" idx="11"/>
          </p:nvPr>
        </p:nvSpPr>
        <p:spPr>
          <a:ln/>
        </p:spPr>
        <p:txBody>
          <a:bodyPr/>
          <a:lstStyle>
            <a:lvl1pPr>
              <a:defRPr/>
            </a:lvl1pPr>
          </a:lstStyle>
          <a:p>
            <a:pPr>
              <a:defRPr/>
            </a:pPr>
            <a:fld id="{B2956314-43E7-8A40-830C-84925DF396C2}" type="slidenum">
              <a:rPr lang="en-US" altLang="en-US"/>
              <a:pPr>
                <a:defRPr/>
              </a:pPr>
              <a:t>‹#›</a:t>
            </a:fld>
            <a:endParaRPr lang="en-US" altLang="en-US"/>
          </a:p>
        </p:txBody>
      </p:sp>
    </p:spTree>
    <p:extLst>
      <p:ext uri="{BB962C8B-B14F-4D97-AF65-F5344CB8AC3E}">
        <p14:creationId xmlns:p14="http://schemas.microsoft.com/office/powerpoint/2010/main" val="1069748565"/>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E121F40F-2243-A746-96FE-35DB82B0DC4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a:extLst>
              <a:ext uri="{FF2B5EF4-FFF2-40B4-BE49-F238E27FC236}">
                <a16:creationId xmlns:a16="http://schemas.microsoft.com/office/drawing/2014/main" id="{B15152A9-03A1-4544-95B2-AB56CBFE1265}"/>
              </a:ext>
            </a:extLst>
          </p:cNvPr>
          <p:cNvSpPr>
            <a:spLocks noGrp="1" noChangeArrowheads="1"/>
          </p:cNvSpPr>
          <p:nvPr>
            <p:ph type="sldNum" sz="quarter" idx="11"/>
          </p:nvPr>
        </p:nvSpPr>
        <p:spPr>
          <a:ln/>
        </p:spPr>
        <p:txBody>
          <a:bodyPr/>
          <a:lstStyle>
            <a:lvl1pPr>
              <a:defRPr/>
            </a:lvl1pPr>
          </a:lstStyle>
          <a:p>
            <a:pPr>
              <a:defRPr/>
            </a:pPr>
            <a:fld id="{EA02048E-4CF8-4345-AA45-CC8D7014305B}" type="slidenum">
              <a:rPr lang="en-US" altLang="en-US"/>
              <a:pPr>
                <a:defRPr/>
              </a:pPr>
              <a:t>‹#›</a:t>
            </a:fld>
            <a:endParaRPr lang="en-US" altLang="en-US"/>
          </a:p>
        </p:txBody>
      </p:sp>
    </p:spTree>
    <p:extLst>
      <p:ext uri="{BB962C8B-B14F-4D97-AF65-F5344CB8AC3E}">
        <p14:creationId xmlns:p14="http://schemas.microsoft.com/office/powerpoint/2010/main" val="1786222944"/>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D780FC22-932C-3B4B-904D-653407551AB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a:extLst>
              <a:ext uri="{FF2B5EF4-FFF2-40B4-BE49-F238E27FC236}">
                <a16:creationId xmlns:a16="http://schemas.microsoft.com/office/drawing/2014/main" id="{50F82353-0A6C-494E-A18B-8A2B76FE942E}"/>
              </a:ext>
            </a:extLst>
          </p:cNvPr>
          <p:cNvSpPr>
            <a:spLocks noGrp="1" noChangeArrowheads="1"/>
          </p:cNvSpPr>
          <p:nvPr>
            <p:ph type="sldNum" sz="quarter" idx="11"/>
          </p:nvPr>
        </p:nvSpPr>
        <p:spPr>
          <a:ln/>
        </p:spPr>
        <p:txBody>
          <a:bodyPr/>
          <a:lstStyle>
            <a:lvl1pPr>
              <a:defRPr/>
            </a:lvl1pPr>
          </a:lstStyle>
          <a:p>
            <a:pPr>
              <a:defRPr/>
            </a:pPr>
            <a:fld id="{A9000B8B-BA86-2A4A-A235-1B042091F852}" type="slidenum">
              <a:rPr lang="en-US" altLang="en-US"/>
              <a:pPr>
                <a:defRPr/>
              </a:pPr>
              <a:t>‹#›</a:t>
            </a:fld>
            <a:endParaRPr lang="en-US" altLang="en-US"/>
          </a:p>
        </p:txBody>
      </p:sp>
    </p:spTree>
    <p:extLst>
      <p:ext uri="{BB962C8B-B14F-4D97-AF65-F5344CB8AC3E}">
        <p14:creationId xmlns:p14="http://schemas.microsoft.com/office/powerpoint/2010/main" val="567685732"/>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F59685BD-DFB0-6949-9DF9-04413BC49B7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a:extLst>
              <a:ext uri="{FF2B5EF4-FFF2-40B4-BE49-F238E27FC236}">
                <a16:creationId xmlns:a16="http://schemas.microsoft.com/office/drawing/2014/main" id="{0F40C86C-4421-C84F-BF24-16D78B174E07}"/>
              </a:ext>
            </a:extLst>
          </p:cNvPr>
          <p:cNvSpPr>
            <a:spLocks noGrp="1" noChangeArrowheads="1"/>
          </p:cNvSpPr>
          <p:nvPr>
            <p:ph type="sldNum" sz="quarter" idx="11"/>
          </p:nvPr>
        </p:nvSpPr>
        <p:spPr>
          <a:ln/>
        </p:spPr>
        <p:txBody>
          <a:bodyPr/>
          <a:lstStyle>
            <a:lvl1pPr>
              <a:defRPr/>
            </a:lvl1pPr>
          </a:lstStyle>
          <a:p>
            <a:pPr>
              <a:defRPr/>
            </a:pPr>
            <a:fld id="{09D959F4-93F3-9B4D-BB75-32F6B9D9D514}" type="slidenum">
              <a:rPr lang="en-US" altLang="en-US"/>
              <a:pPr>
                <a:defRPr/>
              </a:pPr>
              <a:t>‹#›</a:t>
            </a:fld>
            <a:endParaRPr lang="en-US" altLang="en-US"/>
          </a:p>
        </p:txBody>
      </p:sp>
    </p:spTree>
    <p:extLst>
      <p:ext uri="{BB962C8B-B14F-4D97-AF65-F5344CB8AC3E}">
        <p14:creationId xmlns:p14="http://schemas.microsoft.com/office/powerpoint/2010/main" val="2041808478"/>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C9E228C7-3F87-9F4B-890F-BF82D48076C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a:extLst>
              <a:ext uri="{FF2B5EF4-FFF2-40B4-BE49-F238E27FC236}">
                <a16:creationId xmlns:a16="http://schemas.microsoft.com/office/drawing/2014/main" id="{13F01333-BE7C-B04B-90A6-C3DB6AD15599}"/>
              </a:ext>
            </a:extLst>
          </p:cNvPr>
          <p:cNvSpPr>
            <a:spLocks noGrp="1" noChangeArrowheads="1"/>
          </p:cNvSpPr>
          <p:nvPr>
            <p:ph type="sldNum" sz="quarter" idx="11"/>
          </p:nvPr>
        </p:nvSpPr>
        <p:spPr>
          <a:ln/>
        </p:spPr>
        <p:txBody>
          <a:bodyPr/>
          <a:lstStyle>
            <a:lvl1pPr>
              <a:defRPr/>
            </a:lvl1pPr>
          </a:lstStyle>
          <a:p>
            <a:pPr>
              <a:defRPr/>
            </a:pPr>
            <a:fld id="{52BF1CB3-5AFF-4D40-9B17-8A0006143396}" type="slidenum">
              <a:rPr lang="en-US" altLang="en-US"/>
              <a:pPr>
                <a:defRPr/>
              </a:pPr>
              <a:t>‹#›</a:t>
            </a:fld>
            <a:endParaRPr lang="en-US" altLang="en-US"/>
          </a:p>
        </p:txBody>
      </p:sp>
    </p:spTree>
    <p:extLst>
      <p:ext uri="{BB962C8B-B14F-4D97-AF65-F5344CB8AC3E}">
        <p14:creationId xmlns:p14="http://schemas.microsoft.com/office/powerpoint/2010/main" val="3209278269"/>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D1308383-A68C-3C41-9D28-49099111144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a:extLst>
              <a:ext uri="{FF2B5EF4-FFF2-40B4-BE49-F238E27FC236}">
                <a16:creationId xmlns:a16="http://schemas.microsoft.com/office/drawing/2014/main" id="{65725485-B5E8-D14B-BF5B-2C2BC3316D63}"/>
              </a:ext>
            </a:extLst>
          </p:cNvPr>
          <p:cNvSpPr>
            <a:spLocks noGrp="1" noChangeArrowheads="1"/>
          </p:cNvSpPr>
          <p:nvPr>
            <p:ph type="sldNum" sz="quarter" idx="11"/>
          </p:nvPr>
        </p:nvSpPr>
        <p:spPr>
          <a:ln/>
        </p:spPr>
        <p:txBody>
          <a:bodyPr/>
          <a:lstStyle>
            <a:lvl1pPr>
              <a:defRPr/>
            </a:lvl1pPr>
          </a:lstStyle>
          <a:p>
            <a:pPr>
              <a:defRPr/>
            </a:pPr>
            <a:fld id="{4B822ADC-A73E-BC41-AD51-FAC7EB531633}" type="slidenum">
              <a:rPr lang="en-US" altLang="en-US"/>
              <a:pPr>
                <a:defRPr/>
              </a:pPr>
              <a:t>‹#›</a:t>
            </a:fld>
            <a:endParaRPr lang="en-US" altLang="en-US"/>
          </a:p>
        </p:txBody>
      </p:sp>
    </p:spTree>
    <p:extLst>
      <p:ext uri="{BB962C8B-B14F-4D97-AF65-F5344CB8AC3E}">
        <p14:creationId xmlns:p14="http://schemas.microsoft.com/office/powerpoint/2010/main" val="2759574878"/>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a:p>
        </p:txBody>
      </p:sp>
      <p:sp>
        <p:nvSpPr>
          <p:cNvPr id="4" name="Text Placeholder 3"/>
          <p:cNvSpPr>
            <a:spLocks noGrp="1"/>
          </p:cNvSpPr>
          <p:nvPr>
            <p:ph type="body" sz="half" idx="2"/>
          </p:nvPr>
        </p:nvSpPr>
        <p:spPr>
          <a:xfrm>
            <a:off x="4610100" y="13716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7534179A-9527-C140-A3C7-07129EFC527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a:extLst>
              <a:ext uri="{FF2B5EF4-FFF2-40B4-BE49-F238E27FC236}">
                <a16:creationId xmlns:a16="http://schemas.microsoft.com/office/drawing/2014/main" id="{58D31390-9853-5147-8514-67C9B9AEF133}"/>
              </a:ext>
            </a:extLst>
          </p:cNvPr>
          <p:cNvSpPr>
            <a:spLocks noGrp="1" noChangeArrowheads="1"/>
          </p:cNvSpPr>
          <p:nvPr>
            <p:ph type="sldNum" sz="quarter" idx="11"/>
          </p:nvPr>
        </p:nvSpPr>
        <p:spPr>
          <a:ln/>
        </p:spPr>
        <p:txBody>
          <a:bodyPr/>
          <a:lstStyle>
            <a:lvl1pPr>
              <a:defRPr/>
            </a:lvl1pPr>
          </a:lstStyle>
          <a:p>
            <a:pPr>
              <a:defRPr/>
            </a:pPr>
            <a:fld id="{FDB5D1CD-01ED-B54E-B0B2-2A99C7F27C9F}" type="slidenum">
              <a:rPr lang="en-US" altLang="en-US"/>
              <a:pPr>
                <a:defRPr/>
              </a:pPr>
              <a:t>‹#›</a:t>
            </a:fld>
            <a:endParaRPr lang="en-US" altLang="en-US"/>
          </a:p>
        </p:txBody>
      </p:sp>
    </p:spTree>
    <p:extLst>
      <p:ext uri="{BB962C8B-B14F-4D97-AF65-F5344CB8AC3E}">
        <p14:creationId xmlns:p14="http://schemas.microsoft.com/office/powerpoint/2010/main" val="3790633998"/>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125526912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1527292813"/>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705683148"/>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677377213"/>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490763939"/>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734932013"/>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4289324649"/>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824196270"/>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801999611"/>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761961856"/>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17752728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244969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89233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60" y="95697"/>
            <a:ext cx="8798061" cy="770467"/>
          </a:xfrm>
          <a:prstGeom prst="rect">
            <a:avLst/>
          </a:prstGeom>
        </p:spPr>
        <p:txBody>
          <a:bodyPr anchor="ctr"/>
          <a:lstStyle>
            <a:lvl1pPr>
              <a:lnSpc>
                <a:spcPct val="100000"/>
              </a:lnSpc>
              <a:spcAft>
                <a:spcPts val="600"/>
              </a:spcAft>
              <a:defRPr sz="3600" b="1">
                <a:solidFill>
                  <a:srgbClr val="0062A0"/>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89560" y="978194"/>
            <a:ext cx="8798061" cy="5377521"/>
          </a:xfrm>
          <a:prstGeom prst="rect">
            <a:avLst/>
          </a:prstGeom>
        </p:spPr>
        <p:txBody>
          <a:bodyPr/>
          <a:lstStyle>
            <a:lvl1pPr marL="187200" indent="-187200">
              <a:buClr>
                <a:schemeClr val="tx1"/>
              </a:buClr>
              <a:tabLst/>
              <a:defRPr sz="2800">
                <a:latin typeface="Corbel" panose="020B0503020204020204" pitchFamily="34" charset="0"/>
              </a:defRPr>
            </a:lvl1pPr>
            <a:lvl2pPr marL="311150" indent="-187200">
              <a:buFont typeface="Cambria" panose="02040503050406030204" pitchFamily="18" charset="0"/>
              <a:buChar char="-"/>
              <a:tabLst/>
              <a:defRPr sz="2400">
                <a:latin typeface="Corbel" panose="020B0503020204020204" pitchFamily="34" charset="0"/>
              </a:defRPr>
            </a:lvl2pPr>
            <a:lvl3pPr marL="533400" indent="-187200">
              <a:buClr>
                <a:schemeClr val="tx1"/>
              </a:buClr>
              <a:tabLst/>
              <a:defRPr sz="2400">
                <a:latin typeface="Corbel" panose="020B0503020204020204" pitchFamily="34" charset="0"/>
              </a:defRPr>
            </a:lvl3pPr>
            <a:lvl4pPr indent="-187200">
              <a:defRPr sz="2400">
                <a:latin typeface="Corbel" panose="020B0503020204020204" pitchFamily="34" charset="0"/>
              </a:defRPr>
            </a:lvl4pPr>
            <a:lvl5pPr indent="-187200">
              <a:defRPr sz="2400">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mn-lt"/>
              </a:rPr>
              <a:pPr/>
              <a:t>‹#›</a:t>
            </a:fld>
            <a:endParaRPr lang="en-US" dirty="0">
              <a:latin typeface="+mn-lt"/>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1270519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image" Target="../media/image1.png"/><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40.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41.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2" Type="http://schemas.openxmlformats.org/officeDocument/2006/relationships/slideLayout" Target="../slideLayouts/slideLayout446.xml"/><Relationship Id="rId1" Type="http://schemas.openxmlformats.org/officeDocument/2006/relationships/slideLayout" Target="../slideLayouts/slideLayout44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theme" Target="../theme/theme43.xml"/><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slideLayout" Target="../slideLayouts/slideLayout458.xml"/><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theme" Target="../theme/theme44.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3" Type="http://schemas.openxmlformats.org/officeDocument/2006/relationships/theme" Target="../theme/theme45.xml"/><Relationship Id="rId2" Type="http://schemas.openxmlformats.org/officeDocument/2006/relationships/slideLayout" Target="../slideLayouts/slideLayout472.xml"/><Relationship Id="rId1" Type="http://schemas.openxmlformats.org/officeDocument/2006/relationships/slideLayout" Target="../slideLayouts/slideLayout4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2025-06-08</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6/8/2025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91276993"/>
      </p:ext>
    </p:extLst>
  </p:cSld>
  <p:clrMap bg1="lt1" tx1="dk1" bg2="lt2" tx2="dk2" accent1="accent1" accent2="accent2" accent3="accent3" accent4="accent4" accent5="accent5" accent6="accent6" hlink="hlink" folHlink="folHlink"/>
  <p:sldLayoutIdLst>
    <p:sldLayoutId id="2147488077" r:id="rId1"/>
    <p:sldLayoutId id="2147488078" r:id="rId2"/>
    <p:sldLayoutId id="2147488079" r:id="rId3"/>
    <p:sldLayoutId id="2147488080" r:id="rId4"/>
    <p:sldLayoutId id="2147488081" r:id="rId5"/>
    <p:sldLayoutId id="2147488082" r:id="rId6"/>
    <p:sldLayoutId id="2147488083" r:id="rId7"/>
    <p:sldLayoutId id="2147488084" r:id="rId8"/>
    <p:sldLayoutId id="2147488085" r:id="rId9"/>
    <p:sldLayoutId id="2147488086" r:id="rId10"/>
    <p:sldLayoutId id="2147488087"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3036572897"/>
      </p:ext>
    </p:extLst>
  </p:cSld>
  <p:clrMap bg1="lt1" tx1="dk1" bg2="lt2" tx2="dk2" accent1="accent1" accent2="accent2" accent3="accent3" accent4="accent4" accent5="accent5" accent6="accent6" hlink="hlink" folHlink="folHlink"/>
  <p:sldLayoutIdLst>
    <p:sldLayoutId id="2147488140" r:id="rId1"/>
    <p:sldLayoutId id="2147488141" r:id="rId2"/>
    <p:sldLayoutId id="2147488142" r:id="rId3"/>
    <p:sldLayoutId id="2147488143" r:id="rId4"/>
    <p:sldLayoutId id="2147488144" r:id="rId5"/>
    <p:sldLayoutId id="2147488145" r:id="rId6"/>
    <p:sldLayoutId id="2147488146" r:id="rId7"/>
    <p:sldLayoutId id="2147488147" r:id="rId8"/>
    <p:sldLayoutId id="2147488148" r:id="rId9"/>
    <p:sldLayoutId id="2147488149" r:id="rId10"/>
    <p:sldLayoutId id="214748815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461338241"/>
      </p:ext>
    </p:extLst>
  </p:cSld>
  <p:clrMap bg1="lt1" tx1="dk1" bg2="lt2" tx2="dk2" accent1="accent1" accent2="accent2" accent3="accent3" accent4="accent4" accent5="accent5" accent6="accent6" hlink="hlink" folHlink="folHlink"/>
  <p:sldLayoutIdLst>
    <p:sldLayoutId id="2147488152" r:id="rId1"/>
    <p:sldLayoutId id="2147488153" r:id="rId2"/>
    <p:sldLayoutId id="2147488154" r:id="rId3"/>
    <p:sldLayoutId id="2147488155" r:id="rId4"/>
    <p:sldLayoutId id="2147488156" r:id="rId5"/>
    <p:sldLayoutId id="2147488157" r:id="rId6"/>
    <p:sldLayoutId id="2147488158" r:id="rId7"/>
    <p:sldLayoutId id="2147488159" r:id="rId8"/>
    <p:sldLayoutId id="2147488160" r:id="rId9"/>
    <p:sldLayoutId id="2147488161" r:id="rId10"/>
    <p:sldLayoutId id="214748816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t>‹#›</a:t>
            </a:fld>
            <a:endParaRPr 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p>
        </p:txBody>
      </p:sp>
      <p:pic>
        <p:nvPicPr>
          <p:cNvPr id="8" name="Picture 7" descr="safari.png"/>
          <p:cNvPicPr>
            <a:picLocks noChangeAspect="1"/>
          </p:cNvPicPr>
          <p:nvPr/>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33121658"/>
      </p:ext>
    </p:extLst>
  </p:cSld>
  <p:clrMap bg1="lt1" tx1="dk1" bg2="lt2" tx2="dk2" accent1="accent1" accent2="accent2" accent3="accent3" accent4="accent4" accent5="accent5" accent6="accent6" hlink="hlink" folHlink="folHlink"/>
  <p:sldLayoutIdLst>
    <p:sldLayoutId id="2147488164" r:id="rId1"/>
    <p:sldLayoutId id="2147488165" r:id="rId2"/>
    <p:sldLayoutId id="2147488166" r:id="rId3"/>
    <p:sldLayoutId id="2147488167" r:id="rId4"/>
    <p:sldLayoutId id="2147488168" r:id="rId5"/>
    <p:sldLayoutId id="2147488169" r:id="rId6"/>
    <p:sldLayoutId id="2147488170" r:id="rId7"/>
    <p:sldLayoutId id="2147488171" r:id="rId8"/>
    <p:sldLayoutId id="2147488172" r:id="rId9"/>
    <p:sldLayoutId id="2147488173" r:id="rId10"/>
    <p:sldLayoutId id="214748817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457200" y="1295403"/>
            <a:ext cx="8229600" cy="4830763"/>
          </a:xfrm>
          <a:prstGeom prst="rect">
            <a:avLst/>
          </a:prstGeom>
        </p:spPr>
        <p:txBody>
          <a:bodyPr vert="horz" lIns="91425" tIns="45713" rIns="91425" bIns="45713"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457200" y="6356425"/>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425"/>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25"/>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rPr>
              <a:pPr defTabSz="914259"/>
              <a:t>‹#›</a:t>
            </a:fld>
            <a:endParaRPr lang="en-US" dirty="0">
              <a:solidFill>
                <a:prstClr val="black">
                  <a:tint val="75000"/>
                </a:prstClr>
              </a:solidFill>
            </a:endParaRPr>
          </a:p>
        </p:txBody>
      </p:sp>
      <p:pic>
        <p:nvPicPr>
          <p:cNvPr id="7" name="Picture 6" descr="safari.png"/>
          <p:cNvPicPr>
            <a:picLocks noChangeAspect="1"/>
          </p:cNvPicPr>
          <p:nvPr/>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624989912"/>
      </p:ext>
    </p:extLst>
  </p:cSld>
  <p:clrMap bg1="lt1" tx1="dk1" bg2="lt2" tx2="dk2" accent1="accent1" accent2="accent2" accent3="accent3" accent4="accent4" accent5="accent5" accent6="accent6" hlink="hlink" folHlink="folHlink"/>
  <p:sldLayoutIdLst>
    <p:sldLayoutId id="2147488176" r:id="rId1"/>
    <p:sldLayoutId id="2147488177" r:id="rId2"/>
    <p:sldLayoutId id="2147488178" r:id="rId3"/>
    <p:sldLayoutId id="2147488179" r:id="rId4"/>
    <p:sldLayoutId id="2147488180" r:id="rId5"/>
    <p:sldLayoutId id="2147488181" r:id="rId6"/>
    <p:sldLayoutId id="2147488182" r:id="rId7"/>
    <p:sldLayoutId id="2147488183" r:id="rId8"/>
    <p:sldLayoutId id="2147488184" r:id="rId9"/>
    <p:sldLayoutId id="2147488185" r:id="rId10"/>
    <p:sldLayoutId id="2147488186" r:id="rId11"/>
  </p:sldLayoutIdLst>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8" name="Title Placeholder 1">
            <a:extLst>
              <a:ext uri="{FF2B5EF4-FFF2-40B4-BE49-F238E27FC236}">
                <a16:creationId xmlns:a16="http://schemas.microsoft.com/office/drawing/2014/main" id="{B64D9AE9-2733-754F-86B9-8A69E05BAA3E}"/>
              </a:ext>
            </a:extLst>
          </p:cNvPr>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3947383892"/>
      </p:ext>
    </p:extLst>
  </p:cSld>
  <p:clrMap bg1="lt1" tx1="dk1" bg2="lt2" tx2="dk2" accent1="accent1" accent2="accent2" accent3="accent3" accent4="accent4" accent5="accent5" accent6="accent6" hlink="hlink" folHlink="folHlink"/>
  <p:sldLayoutIdLst>
    <p:sldLayoutId id="2147488214" r:id="rId1"/>
    <p:sldLayoutId id="2147488215" r:id="rId2"/>
    <p:sldLayoutId id="2147488216" r:id="rId3"/>
    <p:sldLayoutId id="2147488217" r:id="rId4"/>
    <p:sldLayoutId id="2147488218" r:id="rId5"/>
    <p:sldLayoutId id="2147488219" r:id="rId6"/>
    <p:sldLayoutId id="2147488220" r:id="rId7"/>
    <p:sldLayoutId id="2147488221" r:id="rId8"/>
    <p:sldLayoutId id="2147488222" r:id="rId9"/>
    <p:sldLayoutId id="2147488223" r:id="rId10"/>
    <p:sldLayoutId id="2147488224" r:id="rId11"/>
    <p:sldLayoutId id="2147488225"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6536970"/>
            <a:ext cx="9144001" cy="3704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dirty="0"/>
          </a:p>
        </p:txBody>
      </p:sp>
      <p:sp>
        <p:nvSpPr>
          <p:cNvPr id="9" name="Rectangle 8"/>
          <p:cNvSpPr/>
          <p:nvPr/>
        </p:nvSpPr>
        <p:spPr>
          <a:xfrm>
            <a:off x="366963" y="1006133"/>
            <a:ext cx="8410073"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66964" y="1138595"/>
            <a:ext cx="8410073" cy="531163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1">
            <a:extLst>
              <a:ext uri="{FF2B5EF4-FFF2-40B4-BE49-F238E27FC236}">
                <a16:creationId xmlns:a16="http://schemas.microsoft.com/office/drawing/2014/main" id="{9A79501A-6899-B540-BD7F-353D672C4F01}"/>
              </a:ext>
            </a:extLst>
          </p:cNvPr>
          <p:cNvSpPr>
            <a:spLocks noGrp="1"/>
          </p:cNvSpPr>
          <p:nvPr>
            <p:ph type="sldNum" sz="quarter" idx="4"/>
          </p:nvPr>
        </p:nvSpPr>
        <p:spPr>
          <a:xfrm>
            <a:off x="7516375" y="6567235"/>
            <a:ext cx="1260661" cy="270767"/>
          </a:xfrm>
          <a:prstGeom prst="rect">
            <a:avLst/>
          </a:prstGeom>
        </p:spPr>
        <p:txBody>
          <a:bodyPr anchor="ctr" anchorCtr="0"/>
          <a:lstStyle>
            <a:lvl1pPr algn="r">
              <a:defRPr sz="1600" b="1">
                <a:solidFill>
                  <a:schemeClr val="bg1"/>
                </a:solidFill>
                <a:latin typeface="Corbel" panose="020B0503020204020204" pitchFamily="34" charset="0"/>
                <a:cs typeface="Calibri" panose="020F0502020204030204" pitchFamily="34" charset="0"/>
              </a:defRPr>
            </a:lvl1pPr>
          </a:lstStyle>
          <a:p>
            <a:fld id="{BE67019E-6B59-9444-A8F8-0CFAB6B6981D}" type="slidenum">
              <a:rPr lang="en-US" smtClean="0"/>
              <a:pPr/>
              <a:t>‹#›</a:t>
            </a:fld>
            <a:endParaRPr lang="en-US" dirty="0"/>
          </a:p>
        </p:txBody>
      </p:sp>
      <p:sp>
        <p:nvSpPr>
          <p:cNvPr id="8" name="Title Placeholder 1">
            <a:extLst>
              <a:ext uri="{FF2B5EF4-FFF2-40B4-BE49-F238E27FC236}">
                <a16:creationId xmlns:a16="http://schemas.microsoft.com/office/drawing/2014/main" id="{B64D9AE9-2733-754F-86B9-8A69E05BAA3E}"/>
              </a:ext>
            </a:extLst>
          </p:cNvPr>
          <p:cNvSpPr>
            <a:spLocks noGrp="1"/>
          </p:cNvSpPr>
          <p:nvPr>
            <p:ph type="title"/>
          </p:nvPr>
        </p:nvSpPr>
        <p:spPr>
          <a:xfrm>
            <a:off x="366963" y="257434"/>
            <a:ext cx="8410073" cy="753467"/>
          </a:xfrm>
          <a:prstGeom prst="rect">
            <a:avLst/>
          </a:prstGeom>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1971537525"/>
      </p:ext>
    </p:extLst>
  </p:cSld>
  <p:clrMap bg1="lt1" tx1="dk1" bg2="lt2" tx2="dk2" accent1="accent1" accent2="accent2" accent3="accent3" accent4="accent4" accent5="accent5" accent6="accent6" hlink="hlink" folHlink="folHlink"/>
  <p:sldLayoutIdLst>
    <p:sldLayoutId id="2147488227" r:id="rId1"/>
    <p:sldLayoutId id="2147488228" r:id="rId2"/>
    <p:sldLayoutId id="2147488229" r:id="rId3"/>
    <p:sldLayoutId id="2147488230" r:id="rId4"/>
    <p:sldLayoutId id="2147488231" r:id="rId5"/>
    <p:sldLayoutId id="2147488232" r:id="rId6"/>
    <p:sldLayoutId id="2147488233" r:id="rId7"/>
    <p:sldLayoutId id="2147488234" r:id="rId8"/>
    <p:sldLayoutId id="2147488235" r:id="rId9"/>
    <p:sldLayoutId id="2147488236" r:id="rId10"/>
    <p:sldLayoutId id="2147488237" r:id="rId11"/>
    <p:sldLayoutId id="2147488238" r:id="rId12"/>
  </p:sldLayoutIdLst>
  <p:hf hdr="0" ftr="0" dt="0"/>
  <p:txStyles>
    <p:titleStyle>
      <a:lvl1pPr algn="l" defTabSz="914400" rtl="0" eaLnBrk="1" latinLnBrk="0" hangingPunct="1">
        <a:lnSpc>
          <a:spcPct val="100000"/>
        </a:lnSpc>
        <a:spcBef>
          <a:spcPct val="0"/>
        </a:spcBef>
        <a:buNone/>
        <a:defRPr sz="4800" kern="1200" spc="-50" baseline="0">
          <a:solidFill>
            <a:schemeClr val="accent1"/>
          </a:solidFill>
          <a:latin typeface="Corbel" panose="020B050302020402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081361"/>
      </p:ext>
    </p:extLst>
  </p:cSld>
  <p:clrMap bg1="lt1" tx1="dk1" bg2="lt2" tx2="dk2" accent1="accent1" accent2="accent2" accent3="accent3" accent4="accent4" accent5="accent5" accent6="accent6" hlink="hlink" folHlink="folHlink"/>
  <p:sldLayoutIdLst>
    <p:sldLayoutId id="2147488240" r:id="rId1"/>
    <p:sldLayoutId id="21474882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1026">
            <a:extLst>
              <a:ext uri="{FF2B5EF4-FFF2-40B4-BE49-F238E27FC236}">
                <a16:creationId xmlns:a16="http://schemas.microsoft.com/office/drawing/2014/main" id="{6622FDE0-DC27-B44C-BE5D-F28628B90A4C}"/>
              </a:ext>
            </a:extLst>
          </p:cNvPr>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9923" name="Rectangle 1027">
            <a:extLst>
              <a:ext uri="{FF2B5EF4-FFF2-40B4-BE49-F238E27FC236}">
                <a16:creationId xmlns:a16="http://schemas.microsoft.com/office/drawing/2014/main" id="{172F7F81-85AF-2C42-99BA-C0669F786FD7}"/>
              </a:ext>
            </a:extLst>
          </p:cNvPr>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a:extLst>
              <a:ext uri="{FF2B5EF4-FFF2-40B4-BE49-F238E27FC236}">
                <a16:creationId xmlns:a16="http://schemas.microsoft.com/office/drawing/2014/main" id="{34E64714-4F43-F74C-BEBD-29A6D5CE7C4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a:extLst>
              <a:ext uri="{FF2B5EF4-FFF2-40B4-BE49-F238E27FC236}">
                <a16:creationId xmlns:a16="http://schemas.microsoft.com/office/drawing/2014/main" id="{34113797-E1FB-1447-BB62-0063EA3EC309}"/>
              </a:ext>
            </a:extLst>
          </p:cNvPr>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panose="02020404030301010803" pitchFamily="18" charset="0"/>
                <a:cs typeface="Arial" panose="020B0604020202020204" pitchFamily="34" charset="0"/>
              </a:defRPr>
            </a:lvl1pPr>
          </a:lstStyle>
          <a:p>
            <a:pPr>
              <a:defRPr/>
            </a:pPr>
            <a:fld id="{3B66A17A-6999-D042-B846-76B9F74C12CA}" type="slidenum">
              <a:rPr lang="en-US" altLang="en-US"/>
              <a:pPr>
                <a:defRPr/>
              </a:pPr>
              <a:t>‹#›</a:t>
            </a:fld>
            <a:endParaRPr lang="en-US" altLang="en-US"/>
          </a:p>
        </p:txBody>
      </p:sp>
      <p:sp>
        <p:nvSpPr>
          <p:cNvPr id="209926" name="Line 1032">
            <a:extLst>
              <a:ext uri="{FF2B5EF4-FFF2-40B4-BE49-F238E27FC236}">
                <a16:creationId xmlns:a16="http://schemas.microsoft.com/office/drawing/2014/main" id="{C112432B-01FF-0049-A17E-B98C5272D929}"/>
              </a:ext>
            </a:extLst>
          </p:cNvPr>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27" name="Line 1033">
            <a:extLst>
              <a:ext uri="{FF2B5EF4-FFF2-40B4-BE49-F238E27FC236}">
                <a16:creationId xmlns:a16="http://schemas.microsoft.com/office/drawing/2014/main" id="{8B8B0C62-2AE1-2942-B99D-F8777AF003F0}"/>
              </a:ext>
            </a:extLst>
          </p:cNvPr>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32595717"/>
      </p:ext>
    </p:extLst>
  </p:cSld>
  <p:clrMap bg1="lt1" tx1="dk1" bg2="lt2" tx2="dk2" accent1="accent1" accent2="accent2" accent3="accent3" accent4="accent4" accent5="accent5" accent6="accent6" hlink="hlink" folHlink="folHlink"/>
  <p:sldLayoutIdLst>
    <p:sldLayoutId id="2147488246" r:id="rId1"/>
    <p:sldLayoutId id="2147488247" r:id="rId2"/>
    <p:sldLayoutId id="2147488248" r:id="rId3"/>
    <p:sldLayoutId id="2147488249" r:id="rId4"/>
    <p:sldLayoutId id="2147488250" r:id="rId5"/>
    <p:sldLayoutId id="2147488251" r:id="rId6"/>
    <p:sldLayoutId id="2147488252" r:id="rId7"/>
    <p:sldLayoutId id="2147488253" r:id="rId8"/>
    <p:sldLayoutId id="2147488254" r:id="rId9"/>
    <p:sldLayoutId id="2147488255" r:id="rId10"/>
    <p:sldLayoutId id="2147488256" r:id="rId11"/>
    <p:sldLayoutId id="214748825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83763458"/>
      </p:ext>
    </p:extLst>
  </p:cSld>
  <p:clrMap bg1="lt1" tx1="dk1" bg2="lt2" tx2="dk2" accent1="accent1" accent2="accent2" accent3="accent3" accent4="accent4" accent5="accent5" accent6="accent6" hlink="hlink" folHlink="folHlink"/>
  <p:sldLayoutIdLst>
    <p:sldLayoutId id="2147488259" r:id="rId1"/>
    <p:sldLayoutId id="2147488260" r:id="rId2"/>
    <p:sldLayoutId id="2147488261" r:id="rId3"/>
    <p:sldLayoutId id="2147488262" r:id="rId4"/>
    <p:sldLayoutId id="2147488263" r:id="rId5"/>
    <p:sldLayoutId id="2147488264" r:id="rId6"/>
    <p:sldLayoutId id="2147488265" r:id="rId7"/>
    <p:sldLayoutId id="2147488266" r:id="rId8"/>
    <p:sldLayoutId id="2147488267" r:id="rId9"/>
    <p:sldLayoutId id="2147488268" r:id="rId10"/>
    <p:sldLayoutId id="2147488269" r:id="rId11"/>
    <p:sldLayoutId id="2147488270"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986161"/>
      </p:ext>
    </p:extLst>
  </p:cSld>
  <p:clrMap bg1="lt1" tx1="dk1" bg2="lt2" tx2="dk2" accent1="accent1" accent2="accent2" accent3="accent3" accent4="accent4" accent5="accent5" accent6="accent6" hlink="hlink" folHlink="folHlink"/>
  <p:sldLayoutIdLst>
    <p:sldLayoutId id="2147488272" r:id="rId1"/>
    <p:sldLayoutId id="21474882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60.xml"/><Relationship Id="rId4" Type="http://schemas.openxmlformats.org/officeDocument/2006/relationships/hyperlink" Target="https://www.youtube.com/watch?v=HNd4skQrt6I"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pgLmX9sdcI" TargetMode="External"/><Relationship Id="rId2" Type="http://schemas.openxmlformats.org/officeDocument/2006/relationships/image" Target="../media/image28.png"/><Relationship Id="rId1" Type="http://schemas.openxmlformats.org/officeDocument/2006/relationships/slideLayout" Target="../slideLayouts/slideLayout460.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uVw_SKaTCo" TargetMode="External"/><Relationship Id="rId2" Type="http://schemas.openxmlformats.org/officeDocument/2006/relationships/image" Target="../media/image29.png"/><Relationship Id="rId1" Type="http://schemas.openxmlformats.org/officeDocument/2006/relationships/slideLayout" Target="../slideLayouts/slideLayout460.xml"/></Relationships>
</file>

<file path=ppt/slides/_rels/slide14.xml.rels><?xml version="1.0" encoding="UTF-8" standalone="yes"?>
<Relationships xmlns="http://schemas.openxmlformats.org/package/2006/relationships"><Relationship Id="rId3" Type="http://schemas.openxmlformats.org/officeDocument/2006/relationships/hyperlink" Target="https://arxiv.org/pdf/2310.04366.pdf" TargetMode="External"/><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60.xml"/><Relationship Id="rId6" Type="http://schemas.openxmlformats.org/officeDocument/2006/relationships/hyperlink" Target="https://arxiv.org/abs/2310.04366" TargetMode="External"/><Relationship Id="rId5" Type="http://schemas.openxmlformats.org/officeDocument/2006/relationships/hyperlink" Target="https://people.inf.ethz.ch/omutlu/pub/Swordfish_micro23-talk.pdf" TargetMode="External"/><Relationship Id="rId4" Type="http://schemas.openxmlformats.org/officeDocument/2006/relationships/hyperlink" Target="https://people.inf.ethz.ch/omutlu/pub/Swordfish_micro23-talk.ppt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iomedcentral.com/bmcgenomics/" TargetMode="External"/><Relationship Id="rId2" Type="http://schemas.openxmlformats.org/officeDocument/2006/relationships/notesSlide" Target="../notesSlides/notesSlide10.xml"/><Relationship Id="rId1" Type="http://schemas.openxmlformats.org/officeDocument/2006/relationships/slideLayout" Target="../slideLayouts/slideLayout460.xml"/><Relationship Id="rId6" Type="http://schemas.openxmlformats.org/officeDocument/2006/relationships/image" Target="../media/image31.png"/><Relationship Id="rId5" Type="http://schemas.openxmlformats.org/officeDocument/2006/relationships/hyperlink" Target="https://arxiv.org/pdf/1711.01177.pdf" TargetMode="External"/><Relationship Id="rId4" Type="http://schemas.openxmlformats.org/officeDocument/2006/relationships/hyperlink" Target="http://apbc2018.bio.keio.ac.j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460.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2208.01243" TargetMode="External"/><Relationship Id="rId2" Type="http://schemas.openxmlformats.org/officeDocument/2006/relationships/notesSlide" Target="../notesSlides/notesSlide12.xml"/><Relationship Id="rId1" Type="http://schemas.openxmlformats.org/officeDocument/2006/relationships/slideLayout" Target="../slideLayouts/slideLayout460.xml"/><Relationship Id="rId5" Type="http://schemas.openxmlformats.org/officeDocument/2006/relationships/image" Target="../media/image33.png"/><Relationship Id="rId4" Type="http://schemas.openxmlformats.org/officeDocument/2006/relationships/hyperlink" Target="https://github.com/safaad/ai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eople.inf.ethz.ch/omutlu/pub/SeGraM_genomic-sequence-mapping-universal-accelerator_isca22.pdf" TargetMode="External"/><Relationship Id="rId2" Type="http://schemas.openxmlformats.org/officeDocument/2006/relationships/notesSlide" Target="../notesSlides/notesSlide13.xml"/><Relationship Id="rId1" Type="http://schemas.openxmlformats.org/officeDocument/2006/relationships/slideLayout" Target="../slideLayouts/slideLayout460.xml"/><Relationship Id="rId6" Type="http://schemas.openxmlformats.org/officeDocument/2006/relationships/image" Target="../media/image34.png"/><Relationship Id="rId5" Type="http://schemas.openxmlformats.org/officeDocument/2006/relationships/hyperlink" Target="https://arxiv.org/pdf/2205.05883.pdf" TargetMode="External"/><Relationship Id="rId4" Type="http://schemas.openxmlformats.org/officeDocument/2006/relationships/hyperlink" Target="http://iscaconf.org/isca202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0.xml"/><Relationship Id="rId1" Type="http://schemas.openxmlformats.org/officeDocument/2006/relationships/tags" Target="../tags/tag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mailto:kkoliogeorgi@safari.ethz.ch" TargetMode="External"/><Relationship Id="rId2" Type="http://schemas.openxmlformats.org/officeDocument/2006/relationships/notesSlide" Target="../notesSlides/notesSlide2.xml"/><Relationship Id="rId1" Type="http://schemas.openxmlformats.org/officeDocument/2006/relationships/slideLayout" Target="../slideLayouts/slideLayout448.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60.xml"/></Relationships>
</file>

<file path=ppt/slides/_rels/slide23.xml.rels><?xml version="1.0" encoding="UTF-8" standalone="yes"?>
<Relationships xmlns="http://schemas.openxmlformats.org/package/2006/relationships"><Relationship Id="rId8" Type="http://schemas.openxmlformats.org/officeDocument/2006/relationships/hyperlink" Target="https://youtu.be/PWWBtrL60dQ?t=8290" TargetMode="External"/><Relationship Id="rId3" Type="http://schemas.openxmlformats.org/officeDocument/2006/relationships/hyperlink" Target="http://www.microarch.org/micro55/" TargetMode="External"/><Relationship Id="rId7" Type="http://schemas.openxmlformats.org/officeDocument/2006/relationships/hyperlink" Target="https://people.inf.ethz.ch/omutlu/pub/GenPIP_comparch22-lecture-slides.pdf" TargetMode="External"/><Relationship Id="rId2" Type="http://schemas.openxmlformats.org/officeDocument/2006/relationships/hyperlink" Target="https://arxiv.org/pdf/2209.08600.pdf" TargetMode="External"/><Relationship Id="rId1" Type="http://schemas.openxmlformats.org/officeDocument/2006/relationships/slideLayout" Target="../slideLayouts/slideLayout460.xml"/><Relationship Id="rId6" Type="http://schemas.openxmlformats.org/officeDocument/2006/relationships/hyperlink" Target="https://people.inf.ethz.ch/omutlu/pub/GenPIP_comparch22-lecture-slides.pptx" TargetMode="External"/><Relationship Id="rId5" Type="http://schemas.openxmlformats.org/officeDocument/2006/relationships/hyperlink" Target="https://people.inf.ethz.ch/omutlu/pub/GenPIP_micro22-talk.pdf" TargetMode="External"/><Relationship Id="rId10" Type="http://schemas.openxmlformats.org/officeDocument/2006/relationships/image" Target="../media/image37.png"/><Relationship Id="rId4" Type="http://schemas.openxmlformats.org/officeDocument/2006/relationships/hyperlink" Target="https://people.inf.ethz.ch/omutlu/pub/GenPIP_micro22-talk.pptx" TargetMode="External"/><Relationship Id="rId9" Type="http://schemas.openxmlformats.org/officeDocument/2006/relationships/hyperlink" Target="https://arxiv.org/abs/2209.0860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2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4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42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422.xml"/></Relationships>
</file>

<file path=ppt/slides/_rels/slide32.xml.rels><?xml version="1.0" encoding="UTF-8" standalone="yes"?>
<Relationships xmlns="http://schemas.openxmlformats.org/package/2006/relationships"><Relationship Id="rId8" Type="http://schemas.openxmlformats.org/officeDocument/2006/relationships/hyperlink" Target="https://youtu.be/PWWBtrL60dQ?t=8290" TargetMode="External"/><Relationship Id="rId3" Type="http://schemas.openxmlformats.org/officeDocument/2006/relationships/hyperlink" Target="http://www.microarch.org/micro55/" TargetMode="External"/><Relationship Id="rId7" Type="http://schemas.openxmlformats.org/officeDocument/2006/relationships/hyperlink" Target="https://people.inf.ethz.ch/omutlu/pub/GenPIP_comparch22-lecture-slides.pdf" TargetMode="External"/><Relationship Id="rId2" Type="http://schemas.openxmlformats.org/officeDocument/2006/relationships/hyperlink" Target="https://arxiv.org/pdf/2209.08600.pdf" TargetMode="External"/><Relationship Id="rId1" Type="http://schemas.openxmlformats.org/officeDocument/2006/relationships/slideLayout" Target="../slideLayouts/slideLayout460.xml"/><Relationship Id="rId6" Type="http://schemas.openxmlformats.org/officeDocument/2006/relationships/hyperlink" Target="https://people.inf.ethz.ch/omutlu/pub/GenPIP_comparch22-lecture-slides.pptx" TargetMode="External"/><Relationship Id="rId5" Type="http://schemas.openxmlformats.org/officeDocument/2006/relationships/hyperlink" Target="https://people.inf.ethz.ch/omutlu/pub/GenPIP_micro22-talk.pdf" TargetMode="External"/><Relationship Id="rId10" Type="http://schemas.openxmlformats.org/officeDocument/2006/relationships/image" Target="../media/image37.png"/><Relationship Id="rId4" Type="http://schemas.openxmlformats.org/officeDocument/2006/relationships/hyperlink" Target="https://people.inf.ethz.ch/omutlu/pub/GenPIP_micro22-talk.pptx" TargetMode="External"/><Relationship Id="rId9" Type="http://schemas.openxmlformats.org/officeDocument/2006/relationships/hyperlink" Target="https://arxiv.org/abs/2209.0860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34.xml.rels><?xml version="1.0" encoding="UTF-8" standalone="yes"?>
<Relationships xmlns="http://schemas.openxmlformats.org/package/2006/relationships"><Relationship Id="rId3" Type="http://schemas.openxmlformats.org/officeDocument/2006/relationships/hyperlink" Target="https://asplos-conference.org/" TargetMode="External"/><Relationship Id="rId7" Type="http://schemas.openxmlformats.org/officeDocument/2006/relationships/image" Target="../media/image41.png"/><Relationship Id="rId2" Type="http://schemas.openxmlformats.org/officeDocument/2006/relationships/hyperlink" Target="https://people.inf.ethz.ch/omutlu/pub/GenStore_asplos22-arxiv.pdf" TargetMode="External"/><Relationship Id="rId1" Type="http://schemas.openxmlformats.org/officeDocument/2006/relationships/slideLayout" Target="../slideLayouts/slideLayout2.xml"/><Relationship Id="rId6" Type="http://schemas.openxmlformats.org/officeDocument/2006/relationships/hyperlink" Target="https://www.youtube.com/watch?v=Vi1af8KY0g8" TargetMode="External"/><Relationship Id="rId5" Type="http://schemas.openxmlformats.org/officeDocument/2006/relationships/hyperlink" Target="https://people.inf.ethz.ch/omutlu/pub/GenStore_asplos22-lightning-talk.pdf" TargetMode="External"/><Relationship Id="rId4" Type="http://schemas.openxmlformats.org/officeDocument/2006/relationships/hyperlink" Target="https://people.inf.ethz.ch/omutlu/pub/GenStore_asplos22-lightning-talk.ppt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72.xml"/><Relationship Id="rId1" Type="http://schemas.openxmlformats.org/officeDocument/2006/relationships/tags" Target="../tags/tag2.xml"/><Relationship Id="rId5" Type="http://schemas.openxmlformats.org/officeDocument/2006/relationships/image" Target="../media/image43.sv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7.xml"/><Relationship Id="rId7" Type="http://schemas.openxmlformats.org/officeDocument/2006/relationships/image" Target="../media/image47.svg"/><Relationship Id="rId2" Type="http://schemas.openxmlformats.org/officeDocument/2006/relationships/slideLayout" Target="../slideLayouts/slideLayout472.xml"/><Relationship Id="rId1" Type="http://schemas.openxmlformats.org/officeDocument/2006/relationships/tags" Target="../tags/tag3.xml"/><Relationship Id="rId6" Type="http://schemas.openxmlformats.org/officeDocument/2006/relationships/image" Target="../media/image46.png"/><Relationship Id="rId11" Type="http://schemas.openxmlformats.org/officeDocument/2006/relationships/image" Target="../media/image43.svg"/><Relationship Id="rId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image" Target="../media/image44.png"/><Relationship Id="rId9" Type="http://schemas.openxmlformats.org/officeDocument/2006/relationships/image" Target="../media/image20.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72.xml"/><Relationship Id="rId1" Type="http://schemas.openxmlformats.org/officeDocument/2006/relationships/tags" Target="../tags/tag4.xml"/><Relationship Id="rId5" Type="http://schemas.openxmlformats.org/officeDocument/2006/relationships/image" Target="../media/image49.sv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72.xml"/><Relationship Id="rId1" Type="http://schemas.openxmlformats.org/officeDocument/2006/relationships/tags" Target="../tags/tag5.xml"/><Relationship Id="rId5" Type="http://schemas.openxmlformats.org/officeDocument/2006/relationships/image" Target="../media/image49.sv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hyperlink" Target="https://asplos-conference.org/" TargetMode="External"/><Relationship Id="rId7" Type="http://schemas.openxmlformats.org/officeDocument/2006/relationships/image" Target="../media/image41.png"/><Relationship Id="rId2" Type="http://schemas.openxmlformats.org/officeDocument/2006/relationships/hyperlink" Target="https://people.inf.ethz.ch/omutlu/pub/GenStore_asplos22-arxiv.pdf" TargetMode="External"/><Relationship Id="rId1" Type="http://schemas.openxmlformats.org/officeDocument/2006/relationships/slideLayout" Target="../slideLayouts/slideLayout2.xml"/><Relationship Id="rId6" Type="http://schemas.openxmlformats.org/officeDocument/2006/relationships/hyperlink" Target="https://www.youtube.com/watch?v=Vi1af8KY0g8" TargetMode="External"/><Relationship Id="rId5" Type="http://schemas.openxmlformats.org/officeDocument/2006/relationships/hyperlink" Target="https://people.inf.ethz.ch/omutlu/pub/GenStore_asplos22-lightning-talk.pdf" TargetMode="External"/><Relationship Id="rId4" Type="http://schemas.openxmlformats.org/officeDocument/2006/relationships/hyperlink" Target="https://people.inf.ethz.ch/omutlu/pub/GenStore_asplos22-lightning-talk.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6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s://iscaconf.org/isca2024/" TargetMode="External"/><Relationship Id="rId7" Type="http://schemas.openxmlformats.org/officeDocument/2006/relationships/image" Target="../media/image50.png"/><Relationship Id="rId2" Type="http://schemas.openxmlformats.org/officeDocument/2006/relationships/hyperlink" Target="https://arxiv.org/pdf/2406.19113" TargetMode="External"/><Relationship Id="rId1" Type="http://schemas.openxmlformats.org/officeDocument/2006/relationships/slideLayout" Target="../slideLayouts/slideLayout2.xml"/><Relationship Id="rId6" Type="http://schemas.openxmlformats.org/officeDocument/2006/relationships/hyperlink" Target="https://arxiv.org/abs/2406.19113" TargetMode="External"/><Relationship Id="rId5" Type="http://schemas.openxmlformats.org/officeDocument/2006/relationships/hyperlink" Target="https://safari.ethz.ch/wp-content/uploads/MegIS-ISCA24-V6.pdf" TargetMode="External"/><Relationship Id="rId4" Type="http://schemas.openxmlformats.org/officeDocument/2006/relationships/hyperlink" Target="https://safari.ethz.ch/wp-content/uploads/MegIS-ISCA24-V6.ppt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446.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18" Type="http://schemas.openxmlformats.org/officeDocument/2006/relationships/image" Target="../media/image67.png"/><Relationship Id="rId3" Type="http://schemas.openxmlformats.org/officeDocument/2006/relationships/image" Target="../media/image55.png"/><Relationship Id="rId7" Type="http://schemas.microsoft.com/office/2007/relationships/hdphoto" Target="../media/hdphoto1.wdp"/><Relationship Id="rId12" Type="http://schemas.openxmlformats.org/officeDocument/2006/relationships/image" Target="../media/image62.png"/><Relationship Id="rId17" Type="http://schemas.openxmlformats.org/officeDocument/2006/relationships/chart" Target="../charts/chart4.xml"/><Relationship Id="rId2" Type="http://schemas.openxmlformats.org/officeDocument/2006/relationships/notesSlide" Target="../notesSlides/notesSlide31.xml"/><Relationship Id="rId16" Type="http://schemas.openxmlformats.org/officeDocument/2006/relationships/image" Target="../media/image66.svg"/><Relationship Id="rId1" Type="http://schemas.openxmlformats.org/officeDocument/2006/relationships/slideLayout" Target="../slideLayouts/slideLayout446.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57.png"/><Relationship Id="rId15" Type="http://schemas.openxmlformats.org/officeDocument/2006/relationships/image" Target="../media/image65.png"/><Relationship Id="rId10" Type="http://schemas.microsoft.com/office/2007/relationships/hdphoto" Target="../media/hdphoto2.wdp"/><Relationship Id="rId4" Type="http://schemas.openxmlformats.org/officeDocument/2006/relationships/image" Target="../media/image56.svg"/><Relationship Id="rId9" Type="http://schemas.openxmlformats.org/officeDocument/2006/relationships/image" Target="../media/image60.png"/><Relationship Id="rId14" Type="http://schemas.openxmlformats.org/officeDocument/2006/relationships/image" Target="../media/image6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6.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446.xml"/><Relationship Id="rId4" Type="http://schemas.openxmlformats.org/officeDocument/2006/relationships/image" Target="../media/image69.svg"/></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446.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446.xml"/></Relationships>
</file>

<file path=ppt/slides/_rels/slide47.xml.rels><?xml version="1.0" encoding="UTF-8" standalone="yes"?>
<Relationships xmlns="http://schemas.openxmlformats.org/package/2006/relationships"><Relationship Id="rId3" Type="http://schemas.openxmlformats.org/officeDocument/2006/relationships/hyperlink" Target="https://iscaconf.org/isca2024/" TargetMode="External"/><Relationship Id="rId7" Type="http://schemas.openxmlformats.org/officeDocument/2006/relationships/image" Target="../media/image50.png"/><Relationship Id="rId2" Type="http://schemas.openxmlformats.org/officeDocument/2006/relationships/hyperlink" Target="https://arxiv.org/pdf/2406.19113" TargetMode="External"/><Relationship Id="rId1" Type="http://schemas.openxmlformats.org/officeDocument/2006/relationships/slideLayout" Target="../slideLayouts/slideLayout446.xml"/><Relationship Id="rId6" Type="http://schemas.openxmlformats.org/officeDocument/2006/relationships/hyperlink" Target="https://arxiv.org/abs/2406.19113" TargetMode="External"/><Relationship Id="rId5" Type="http://schemas.openxmlformats.org/officeDocument/2006/relationships/hyperlink" Target="https://safari.ethz.ch/wp-content/uploads/MegIS-ISCA24-V6.pdf" TargetMode="External"/><Relationship Id="rId4" Type="http://schemas.openxmlformats.org/officeDocument/2006/relationships/hyperlink" Target="https://safari.ethz.ch/wp-content/uploads/MegIS-ISCA24-V6.ppt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6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0.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60.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EE98-001C-850D-D9A9-8E412367CB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37CDD7-3A7B-7E4A-0F7E-B64F789B5F6E}"/>
              </a:ext>
            </a:extLst>
          </p:cNvPr>
          <p:cNvSpPr>
            <a:spLocks noGrp="1"/>
          </p:cNvSpPr>
          <p:nvPr>
            <p:ph type="subTitle" idx="1"/>
          </p:nvPr>
        </p:nvSpPr>
        <p:spPr>
          <a:xfrm>
            <a:off x="467544" y="3645024"/>
            <a:ext cx="8208912" cy="614362"/>
          </a:xfrm>
        </p:spPr>
        <p:txBody>
          <a:bodyPr>
            <a:noAutofit/>
          </a:bodyPr>
          <a:lstStyle/>
          <a:p>
            <a:r>
              <a:rPr lang="en-US" sz="2200" dirty="0"/>
              <a:t>Dr. Konstantina Koliogeorgi</a:t>
            </a:r>
          </a:p>
          <a:p>
            <a:r>
              <a:rPr lang="en-US" sz="2200" dirty="0">
                <a:solidFill>
                  <a:schemeClr val="accent1">
                    <a:lumMod val="75000"/>
                  </a:schemeClr>
                </a:solidFill>
              </a:rPr>
              <a:t>kkoliogeorgi@ethz.ch</a:t>
            </a:r>
          </a:p>
          <a:p>
            <a:r>
              <a:rPr lang="en-US" sz="2200" u="sng" dirty="0">
                <a:solidFill>
                  <a:schemeClr val="accent1">
                    <a:lumMod val="75000"/>
                  </a:schemeClr>
                </a:solidFill>
              </a:rPr>
              <a:t>https://people.inf.ethz.ch/</a:t>
            </a:r>
          </a:p>
          <a:p>
            <a:r>
              <a:rPr lang="en-US" sz="2200" dirty="0"/>
              <a:t> ICS 2025</a:t>
            </a:r>
          </a:p>
          <a:p>
            <a:r>
              <a:rPr lang="en-US" sz="2200" dirty="0"/>
              <a:t>08 June 2025</a:t>
            </a:r>
          </a:p>
          <a:p>
            <a:pPr algn="l"/>
            <a:endParaRPr lang="en-US" sz="2200" dirty="0"/>
          </a:p>
        </p:txBody>
      </p:sp>
      <p:sp>
        <p:nvSpPr>
          <p:cNvPr id="13" name="Title 1">
            <a:extLst>
              <a:ext uri="{FF2B5EF4-FFF2-40B4-BE49-F238E27FC236}">
                <a16:creationId xmlns:a16="http://schemas.microsoft.com/office/drawing/2014/main" id="{CB69F790-C744-87C6-5B98-9F06043F445D}"/>
              </a:ext>
            </a:extLst>
          </p:cNvPr>
          <p:cNvSpPr>
            <a:spLocks noGrp="1"/>
          </p:cNvSpPr>
          <p:nvPr>
            <p:ph type="ctrTitle"/>
          </p:nvPr>
        </p:nvSpPr>
        <p:spPr>
          <a:xfrm>
            <a:off x="395536" y="1484784"/>
            <a:ext cx="8382000" cy="2201416"/>
          </a:xfrm>
        </p:spPr>
        <p:txBody>
          <a:bodyPr>
            <a:normAutofit/>
          </a:bodyPr>
          <a:lstStyle/>
          <a:p>
            <a:pPr algn="ctr"/>
            <a:r>
              <a:rPr lang="en-US" sz="5000" dirty="0"/>
              <a:t>PIM Architectures</a:t>
            </a:r>
            <a:br>
              <a:rPr lang="en-US" sz="5000" dirty="0"/>
            </a:br>
            <a:r>
              <a:rPr lang="en-US" sz="5000" dirty="0"/>
              <a:t>for Bioinformatics</a:t>
            </a:r>
            <a:endParaRPr lang="en-US" sz="4000" dirty="0">
              <a:solidFill>
                <a:srgbClr val="FF0000"/>
              </a:solidFill>
            </a:endParaRPr>
          </a:p>
        </p:txBody>
      </p:sp>
      <p:pic>
        <p:nvPicPr>
          <p:cNvPr id="10" name="Picture 2" descr="ETH Zurich short logo, black">
            <a:extLst>
              <a:ext uri="{FF2B5EF4-FFF2-40B4-BE49-F238E27FC236}">
                <a16:creationId xmlns:a16="http://schemas.microsoft.com/office/drawing/2014/main" id="{5ED6B525-1B79-8033-D731-493338295A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2" t="19970" r="7940" b="18111"/>
          <a:stretch/>
        </p:blipFill>
        <p:spPr bwMode="auto">
          <a:xfrm>
            <a:off x="6027001" y="5846846"/>
            <a:ext cx="2750535" cy="78375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safari.png">
            <a:extLst>
              <a:ext uri="{FF2B5EF4-FFF2-40B4-BE49-F238E27FC236}">
                <a16:creationId xmlns:a16="http://schemas.microsoft.com/office/drawing/2014/main" id="{6194E40E-9FCC-B206-DFB6-1F6062B30DD2}"/>
              </a:ext>
            </a:extLst>
          </p:cNvPr>
          <p:cNvPicPr>
            <a:picLocks noChangeAspect="1"/>
          </p:cNvPicPr>
          <p:nvPr/>
        </p:nvPicPr>
        <p:blipFill>
          <a:blip r:embed="rId4" cstate="print"/>
          <a:stretch>
            <a:fillRect/>
          </a:stretch>
        </p:blipFill>
        <p:spPr>
          <a:xfrm>
            <a:off x="899592" y="5931542"/>
            <a:ext cx="2123323" cy="614362"/>
          </a:xfrm>
          <a:prstGeom prst="rect">
            <a:avLst/>
          </a:prstGeom>
        </p:spPr>
      </p:pic>
    </p:spTree>
    <p:extLst>
      <p:ext uri="{BB962C8B-B14F-4D97-AF65-F5344CB8AC3E}">
        <p14:creationId xmlns:p14="http://schemas.microsoft.com/office/powerpoint/2010/main" val="154439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EDCBD-F439-D2F4-207C-AD0EA35FA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24FE0-E35F-5B31-BB02-B8D32D2ECE7F}"/>
              </a:ext>
            </a:extLst>
          </p:cNvPr>
          <p:cNvSpPr>
            <a:spLocks noGrp="1"/>
          </p:cNvSpPr>
          <p:nvPr>
            <p:ph type="title"/>
          </p:nvPr>
        </p:nvSpPr>
        <p:spPr/>
        <p:txBody>
          <a:bodyPr/>
          <a:lstStyle/>
          <a:p>
            <a:r>
              <a:rPr lang="en-US" dirty="0"/>
              <a:t>Genomic Analysis Steps in Memory</a:t>
            </a:r>
          </a:p>
        </p:txBody>
      </p:sp>
      <p:sp>
        <p:nvSpPr>
          <p:cNvPr id="3" name="Content Placeholder 2">
            <a:extLst>
              <a:ext uri="{FF2B5EF4-FFF2-40B4-BE49-F238E27FC236}">
                <a16:creationId xmlns:a16="http://schemas.microsoft.com/office/drawing/2014/main" id="{656E4954-1F96-360F-40D3-07A99F8AA670}"/>
              </a:ext>
            </a:extLst>
          </p:cNvPr>
          <p:cNvSpPr>
            <a:spLocks noGrp="1"/>
          </p:cNvSpPr>
          <p:nvPr>
            <p:ph idx="1"/>
          </p:nvPr>
        </p:nvSpPr>
        <p:spPr>
          <a:xfrm>
            <a:off x="228600" y="1000472"/>
            <a:ext cx="8610600" cy="4876800"/>
          </a:xfrm>
        </p:spPr>
        <p:txBody>
          <a:bodyPr/>
          <a:lstStyle/>
          <a:p>
            <a:pPr marL="0" indent="0" algn="ctr">
              <a:buNone/>
            </a:pPr>
            <a:endParaRPr lang="en-US" sz="4000" dirty="0">
              <a:solidFill>
                <a:srgbClr val="1A5712"/>
              </a:solidFill>
            </a:endParaRPr>
          </a:p>
          <a:p>
            <a:pPr marL="0" indent="0" algn="ctr">
              <a:buNone/>
            </a:pPr>
            <a:endParaRPr lang="en-US" sz="4000" dirty="0">
              <a:solidFill>
                <a:srgbClr val="1A5712"/>
              </a:solidFill>
            </a:endParaRPr>
          </a:p>
          <a:p>
            <a:pPr marL="0" indent="0" algn="ctr">
              <a:buNone/>
            </a:pPr>
            <a:r>
              <a:rPr lang="en-US" sz="4000" dirty="0">
                <a:solidFill>
                  <a:srgbClr val="1A5712"/>
                </a:solidFill>
              </a:rPr>
              <a:t>We need to design </a:t>
            </a:r>
            <a:r>
              <a:rPr lang="en-US" sz="4000" dirty="0">
                <a:solidFill>
                  <a:srgbClr val="0000FF"/>
                </a:solidFill>
              </a:rPr>
              <a:t>algorithms </a:t>
            </a:r>
          </a:p>
          <a:p>
            <a:pPr marL="0" indent="0" algn="ctr">
              <a:buNone/>
            </a:pPr>
            <a:r>
              <a:rPr lang="en-US" sz="4000" dirty="0">
                <a:solidFill>
                  <a:srgbClr val="FF0000"/>
                </a:solidFill>
              </a:rPr>
              <a:t>that fit processing-in-memory</a:t>
            </a:r>
          </a:p>
        </p:txBody>
      </p:sp>
      <p:sp>
        <p:nvSpPr>
          <p:cNvPr id="4" name="Slide Number Placeholder 3">
            <a:extLst>
              <a:ext uri="{FF2B5EF4-FFF2-40B4-BE49-F238E27FC236}">
                <a16:creationId xmlns:a16="http://schemas.microsoft.com/office/drawing/2014/main" id="{E2B13478-D4D4-AA98-50F8-E74BDFFDAB3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40061911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6516-F19F-024A-B5F8-B2D245D125C0}"/>
              </a:ext>
            </a:extLst>
          </p:cNvPr>
          <p:cNvSpPr>
            <a:spLocks noGrp="1"/>
          </p:cNvSpPr>
          <p:nvPr>
            <p:ph type="title"/>
          </p:nvPr>
        </p:nvSpPr>
        <p:spPr/>
        <p:txBody>
          <a:bodyPr/>
          <a:lstStyle/>
          <a:p>
            <a:r>
              <a:rPr lang="en-US" dirty="0"/>
              <a:t>Processing Using Memory</a:t>
            </a:r>
          </a:p>
        </p:txBody>
      </p:sp>
      <p:pic>
        <p:nvPicPr>
          <p:cNvPr id="6" name="Content Placeholder 5">
            <a:extLst>
              <a:ext uri="{FF2B5EF4-FFF2-40B4-BE49-F238E27FC236}">
                <a16:creationId xmlns:a16="http://schemas.microsoft.com/office/drawing/2014/main" id="{58D41395-D367-8C49-AD74-4E06C47CC8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1240" y="932098"/>
            <a:ext cx="6781521" cy="5377222"/>
          </a:xfrm>
        </p:spPr>
      </p:pic>
      <p:sp>
        <p:nvSpPr>
          <p:cNvPr id="4" name="Slide Number Placeholder 3">
            <a:extLst>
              <a:ext uri="{FF2B5EF4-FFF2-40B4-BE49-F238E27FC236}">
                <a16:creationId xmlns:a16="http://schemas.microsoft.com/office/drawing/2014/main" id="{B298B9C9-B004-A441-9406-022FC30A042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7" name="Rectangle 6">
            <a:extLst>
              <a:ext uri="{FF2B5EF4-FFF2-40B4-BE49-F238E27FC236}">
                <a16:creationId xmlns:a16="http://schemas.microsoft.com/office/drawing/2014/main" id="{D9F11623-D815-2D4E-8F20-AF212C930063}"/>
              </a:ext>
            </a:extLst>
          </p:cNvPr>
          <p:cNvSpPr/>
          <p:nvPr/>
        </p:nvSpPr>
        <p:spPr>
          <a:xfrm>
            <a:off x="1525794" y="6472238"/>
            <a:ext cx="60924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hlinkClick r:id="rId4"/>
              </a:rPr>
              <a:t>https://www.youtube.com/watch?v=HNd4skQrt6I</a:t>
            </a:r>
            <a:r>
              <a:rPr kumimoji="0" lang="en-US" sz="1800" b="0" i="0" u="none" strike="noStrike" kern="1200" cap="none" spc="0" normalizeH="0" baseline="0" noProof="0" dirty="0">
                <a:ln>
                  <a:noFill/>
                </a:ln>
                <a:solidFill>
                  <a:srgbClr val="000000"/>
                </a:solidFill>
                <a:effectLst/>
                <a:uLnTx/>
                <a:uFillTx/>
                <a:latin typeface="Tahoma"/>
                <a:ea typeface="+mn-ea"/>
                <a:cs typeface="+mn-cs"/>
              </a:rPr>
              <a:t> </a:t>
            </a:r>
          </a:p>
        </p:txBody>
      </p:sp>
    </p:spTree>
    <p:extLst>
      <p:ext uri="{BB962C8B-B14F-4D97-AF65-F5344CB8AC3E}">
        <p14:creationId xmlns:p14="http://schemas.microsoft.com/office/powerpoint/2010/main" val="1216944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34DE-82C9-374B-8283-2CDE2100DF89}"/>
              </a:ext>
            </a:extLst>
          </p:cNvPr>
          <p:cNvSpPr>
            <a:spLocks noGrp="1"/>
          </p:cNvSpPr>
          <p:nvPr>
            <p:ph type="title"/>
          </p:nvPr>
        </p:nvSpPr>
        <p:spPr/>
        <p:txBody>
          <a:bodyPr/>
          <a:lstStyle/>
          <a:p>
            <a:r>
              <a:rPr lang="en-US" dirty="0"/>
              <a:t>Processing Near Memory</a:t>
            </a:r>
          </a:p>
        </p:txBody>
      </p:sp>
      <p:pic>
        <p:nvPicPr>
          <p:cNvPr id="6" name="Content Placeholder 5">
            <a:extLst>
              <a:ext uri="{FF2B5EF4-FFF2-40B4-BE49-F238E27FC236}">
                <a16:creationId xmlns:a16="http://schemas.microsoft.com/office/drawing/2014/main" id="{8B5B9997-FA35-BA4F-BE43-478B42EB77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70"/>
          <a:stretch/>
        </p:blipFill>
        <p:spPr>
          <a:xfrm>
            <a:off x="1145236" y="927265"/>
            <a:ext cx="6853529" cy="5316373"/>
          </a:xfrm>
        </p:spPr>
      </p:pic>
      <p:sp>
        <p:nvSpPr>
          <p:cNvPr id="4" name="Slide Number Placeholder 3">
            <a:extLst>
              <a:ext uri="{FF2B5EF4-FFF2-40B4-BE49-F238E27FC236}">
                <a16:creationId xmlns:a16="http://schemas.microsoft.com/office/drawing/2014/main" id="{03E1BED8-2320-604E-B294-1AA5A7BBA16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7" name="Rectangle 6">
            <a:extLst>
              <a:ext uri="{FF2B5EF4-FFF2-40B4-BE49-F238E27FC236}">
                <a16:creationId xmlns:a16="http://schemas.microsoft.com/office/drawing/2014/main" id="{5E885A43-A311-B14F-8A07-9E5813252774}"/>
              </a:ext>
            </a:extLst>
          </p:cNvPr>
          <p:cNvSpPr/>
          <p:nvPr/>
        </p:nvSpPr>
        <p:spPr>
          <a:xfrm>
            <a:off x="1736812" y="6400800"/>
            <a:ext cx="5670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hlinkClick r:id="rId3"/>
              </a:rPr>
              <a:t>https://www.youtube.com/watch?v=kpgLmX9sdcI</a:t>
            </a:r>
            <a:r>
              <a:rPr kumimoji="0" lang="en-US" sz="1800" b="0" i="0" u="none" strike="noStrike" kern="1200" cap="none" spc="0" normalizeH="0" baseline="0" noProof="0" dirty="0">
                <a:ln>
                  <a:noFill/>
                </a:ln>
                <a:solidFill>
                  <a:srgbClr val="000000"/>
                </a:solidFill>
                <a:effectLst/>
                <a:uLnTx/>
                <a:uFillTx/>
                <a:latin typeface="Tahoma"/>
                <a:ea typeface="+mn-ea"/>
                <a:cs typeface="+mn-cs"/>
              </a:rPr>
              <a:t> </a:t>
            </a:r>
          </a:p>
        </p:txBody>
      </p:sp>
    </p:spTree>
    <p:extLst>
      <p:ext uri="{BB962C8B-B14F-4D97-AF65-F5344CB8AC3E}">
        <p14:creationId xmlns:p14="http://schemas.microsoft.com/office/powerpoint/2010/main" val="10806542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80F3-0A42-CE47-B0DA-B74B32B9170E}"/>
              </a:ext>
            </a:extLst>
          </p:cNvPr>
          <p:cNvSpPr>
            <a:spLocks noGrp="1"/>
          </p:cNvSpPr>
          <p:nvPr>
            <p:ph type="title"/>
          </p:nvPr>
        </p:nvSpPr>
        <p:spPr/>
        <p:txBody>
          <a:bodyPr/>
          <a:lstStyle/>
          <a:p>
            <a:r>
              <a:rPr lang="en-US" dirty="0"/>
              <a:t>Using Real PIM System</a:t>
            </a:r>
          </a:p>
        </p:txBody>
      </p:sp>
      <p:pic>
        <p:nvPicPr>
          <p:cNvPr id="6" name="Content Placeholder 5">
            <a:extLst>
              <a:ext uri="{FF2B5EF4-FFF2-40B4-BE49-F238E27FC236}">
                <a16:creationId xmlns:a16="http://schemas.microsoft.com/office/drawing/2014/main" id="{D6BD8AE9-F137-0D45-8A53-590864F26F3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70"/>
          <a:stretch/>
        </p:blipFill>
        <p:spPr>
          <a:xfrm>
            <a:off x="1145236" y="927265"/>
            <a:ext cx="6853529" cy="5316373"/>
          </a:xfrm>
        </p:spPr>
      </p:pic>
      <p:sp>
        <p:nvSpPr>
          <p:cNvPr id="4" name="Slide Number Placeholder 3">
            <a:extLst>
              <a:ext uri="{FF2B5EF4-FFF2-40B4-BE49-F238E27FC236}">
                <a16:creationId xmlns:a16="http://schemas.microsoft.com/office/drawing/2014/main" id="{2BB8392A-E59F-1249-92E3-CF8CE298386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7" name="Rectangle 6">
            <a:extLst>
              <a:ext uri="{FF2B5EF4-FFF2-40B4-BE49-F238E27FC236}">
                <a16:creationId xmlns:a16="http://schemas.microsoft.com/office/drawing/2014/main" id="{7DE897A5-E59D-414E-8845-53B4EB3E7C47}"/>
              </a:ext>
            </a:extLst>
          </p:cNvPr>
          <p:cNvSpPr/>
          <p:nvPr/>
        </p:nvSpPr>
        <p:spPr>
          <a:xfrm>
            <a:off x="1808820" y="6400800"/>
            <a:ext cx="55263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hlinkClick r:id="rId3"/>
              </a:rPr>
              <a:t>https://www.youtube.com/watch?v=TuVw_SKaTCo</a:t>
            </a:r>
            <a:r>
              <a:rPr kumimoji="0" lang="en-US" sz="1800" b="0" i="0" u="none" strike="noStrike" kern="1200" cap="none" spc="0" normalizeH="0" baseline="0" noProof="0" dirty="0">
                <a:ln>
                  <a:noFill/>
                </a:ln>
                <a:solidFill>
                  <a:srgbClr val="000000"/>
                </a:solidFill>
                <a:effectLst/>
                <a:uLnTx/>
                <a:uFillTx/>
                <a:latin typeface="Tahoma"/>
                <a:ea typeface="+mn-ea"/>
                <a:cs typeface="+mn-cs"/>
              </a:rPr>
              <a:t> </a:t>
            </a:r>
          </a:p>
        </p:txBody>
      </p:sp>
    </p:spTree>
    <p:extLst>
      <p:ext uri="{BB962C8B-B14F-4D97-AF65-F5344CB8AC3E}">
        <p14:creationId xmlns:p14="http://schemas.microsoft.com/office/powerpoint/2010/main" val="35577472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B2B9-E2AF-0C1F-1AAD-226A80C85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08E97-0D38-D14D-66AA-7AF5CA76455F}"/>
              </a:ext>
            </a:extLst>
          </p:cNvPr>
          <p:cNvSpPr>
            <a:spLocks noGrp="1"/>
          </p:cNvSpPr>
          <p:nvPr>
            <p:ph type="title"/>
          </p:nvPr>
        </p:nvSpPr>
        <p:spPr>
          <a:xfrm>
            <a:off x="228600" y="152400"/>
            <a:ext cx="8610600" cy="756320"/>
          </a:xfrm>
        </p:spPr>
        <p:txBody>
          <a:bodyPr/>
          <a:lstStyle/>
          <a:p>
            <a:r>
              <a:rPr lang="en-US" sz="3600" dirty="0"/>
              <a:t>Raw Signal Translation using PIM</a:t>
            </a:r>
            <a:r>
              <a:rPr lang="en-US" sz="2400" dirty="0"/>
              <a:t> </a:t>
            </a:r>
            <a:r>
              <a:rPr lang="en-US" sz="2400" b="1" dirty="0"/>
              <a:t>[MICRO </a:t>
            </a:r>
            <a:r>
              <a:rPr lang="en-US" sz="2400" b="1" dirty="0">
                <a:latin typeface="Garamond" panose="02020404030301010803" pitchFamily="18" charset="0"/>
              </a:rPr>
              <a:t>'</a:t>
            </a:r>
            <a:r>
              <a:rPr lang="en-US" sz="2400" b="1" dirty="0"/>
              <a:t>23]</a:t>
            </a:r>
          </a:p>
        </p:txBody>
      </p:sp>
      <p:sp>
        <p:nvSpPr>
          <p:cNvPr id="3" name="Content Placeholder 2">
            <a:extLst>
              <a:ext uri="{FF2B5EF4-FFF2-40B4-BE49-F238E27FC236}">
                <a16:creationId xmlns:a16="http://schemas.microsoft.com/office/drawing/2014/main" id="{ECE35EA6-A349-8C8F-5EEF-1C20E8E4F5C9}"/>
              </a:ext>
            </a:extLst>
          </p:cNvPr>
          <p:cNvSpPr>
            <a:spLocks noGrp="1"/>
          </p:cNvSpPr>
          <p:nvPr>
            <p:ph idx="1"/>
          </p:nvPr>
        </p:nvSpPr>
        <p:spPr>
          <a:xfrm>
            <a:off x="228600" y="908720"/>
            <a:ext cx="8610600" cy="5339680"/>
          </a:xfrm>
        </p:spPr>
        <p:txBody>
          <a:bodyPr/>
          <a:lstStyle/>
          <a:p>
            <a:pPr>
              <a:buClr>
                <a:srgbClr val="CC9900"/>
              </a:buClr>
              <a:defRPr/>
            </a:pPr>
            <a:r>
              <a:rPr kumimoji="0" lang="en-US" sz="1600" b="0" i="0" u="none" strike="noStrike" kern="0" cap="none" spc="0" normalizeH="0" baseline="0" noProof="0" dirty="0">
                <a:ln>
                  <a:noFill/>
                </a:ln>
                <a:solidFill>
                  <a:srgbClr val="000000"/>
                </a:solidFill>
                <a:effectLst/>
                <a:uLnTx/>
                <a:uFillTx/>
                <a:ea typeface="+mn-ea"/>
                <a:cs typeface="+mn-cs"/>
              </a:rPr>
              <a:t>Taha </a:t>
            </a:r>
            <a:r>
              <a:rPr kumimoji="0" lang="en-US" sz="1600" b="0" i="0" u="none" strike="noStrike" kern="0" cap="none" spc="0" normalizeH="0" baseline="0" noProof="0" dirty="0" err="1">
                <a:ln>
                  <a:noFill/>
                </a:ln>
                <a:solidFill>
                  <a:srgbClr val="000000"/>
                </a:solidFill>
                <a:effectLst/>
                <a:uLnTx/>
                <a:uFillTx/>
                <a:ea typeface="+mn-ea"/>
                <a:cs typeface="+mn-cs"/>
              </a:rPr>
              <a:t>Shahroodi</a:t>
            </a:r>
            <a:r>
              <a:rPr kumimoji="0" lang="en-US" sz="1600" b="0" i="0" u="none" strike="noStrike" kern="0" cap="none" spc="0" normalizeH="0" baseline="0" noProof="0" dirty="0">
                <a:ln>
                  <a:noFill/>
                </a:ln>
                <a:solidFill>
                  <a:srgbClr val="000000"/>
                </a:solidFill>
                <a:effectLst/>
                <a:uLnTx/>
                <a:uFillTx/>
                <a:ea typeface="+mn-ea"/>
                <a:cs typeface="+mn-cs"/>
              </a:rPr>
              <a:t>, Gagandeep Singh, Mahdi Zahedi, </a:t>
            </a:r>
            <a:r>
              <a:rPr kumimoji="0" lang="en-US" sz="1600" b="0" i="0" u="none" strike="noStrike" kern="0" cap="none" spc="0" normalizeH="0" baseline="0" noProof="0" dirty="0" err="1">
                <a:ln>
                  <a:noFill/>
                </a:ln>
                <a:solidFill>
                  <a:srgbClr val="000000"/>
                </a:solidFill>
                <a:effectLst/>
                <a:uLnTx/>
                <a:uFillTx/>
                <a:ea typeface="+mn-ea"/>
                <a:cs typeface="+mn-cs"/>
              </a:rPr>
              <a:t>Haiyu</a:t>
            </a:r>
            <a:r>
              <a:rPr kumimoji="0" lang="en-US" sz="1600" b="0" i="0" u="none" strike="noStrike" kern="0" cap="none" spc="0" normalizeH="0" baseline="0" noProof="0" dirty="0">
                <a:ln>
                  <a:noFill/>
                </a:ln>
                <a:solidFill>
                  <a:srgbClr val="000000"/>
                </a:solidFill>
                <a:effectLst/>
                <a:uLnTx/>
                <a:uFillTx/>
                <a:ea typeface="+mn-ea"/>
                <a:cs typeface="+mn-cs"/>
              </a:rPr>
              <a:t> Mao, Joel </a:t>
            </a:r>
            <a:r>
              <a:rPr kumimoji="0" lang="en-US" sz="1600" b="0" i="0" u="none" strike="noStrike" kern="0" cap="none" spc="0" normalizeH="0" baseline="0" noProof="0" dirty="0" err="1">
                <a:ln>
                  <a:noFill/>
                </a:ln>
                <a:solidFill>
                  <a:srgbClr val="000000"/>
                </a:solidFill>
                <a:effectLst/>
                <a:uLnTx/>
                <a:uFillTx/>
                <a:ea typeface="+mn-ea"/>
                <a:cs typeface="+mn-cs"/>
              </a:rPr>
              <a:t>Lindegger</a:t>
            </a:r>
            <a:r>
              <a:rPr kumimoji="0" lang="en-US" sz="1600" b="0" i="0" u="none" strike="noStrike" kern="0" cap="none" spc="0" normalizeH="0" baseline="0" noProof="0" dirty="0">
                <a:ln>
                  <a:noFill/>
                </a:ln>
                <a:solidFill>
                  <a:srgbClr val="000000"/>
                </a:solidFill>
                <a:effectLst/>
                <a:uLnTx/>
                <a:uFillTx/>
                <a:ea typeface="+mn-ea"/>
                <a:cs typeface="+mn-cs"/>
              </a:rPr>
              <a:t>, </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sng" strike="noStrike" kern="0" cap="none" spc="0" normalizeH="0" baseline="0" noProof="0" dirty="0">
                <a:ln>
                  <a:noFill/>
                </a:ln>
                <a:solidFill>
                  <a:srgbClr val="000000"/>
                </a:solidFill>
                <a:effectLst/>
                <a:uLnTx/>
                <a:uFillTx/>
                <a:ea typeface="+mn-ea"/>
                <a:cs typeface="+mn-cs"/>
              </a:rPr>
              <a:t>Can Firtina</a:t>
            </a:r>
            <a:r>
              <a:rPr kumimoji="0" lang="en-US" sz="1600" b="0" i="0" u="none" strike="noStrike" kern="0" cap="none" spc="0" normalizeH="0" baseline="0" noProof="0" dirty="0">
                <a:ln>
                  <a:noFill/>
                </a:ln>
                <a:solidFill>
                  <a:srgbClr val="000000"/>
                </a:solidFill>
                <a:effectLst/>
                <a:uLnTx/>
                <a:uFillTx/>
                <a:ea typeface="+mn-ea"/>
                <a:cs typeface="+mn-cs"/>
              </a:rPr>
              <a:t>, Stephan Wong, Onur </a:t>
            </a:r>
            <a:r>
              <a:rPr kumimoji="0" lang="en-US" sz="1600" b="0" i="0" u="none" strike="noStrike" kern="0" cap="none" spc="0" normalizeH="0" baseline="0" noProof="0" dirty="0" err="1">
                <a:ln>
                  <a:noFill/>
                </a:ln>
                <a:solidFill>
                  <a:srgbClr val="000000"/>
                </a:solidFill>
                <a:effectLst/>
                <a:uLnTx/>
                <a:uFillTx/>
                <a:ea typeface="+mn-ea"/>
                <a:cs typeface="+mn-cs"/>
              </a:rPr>
              <a:t>Mutlu</a:t>
            </a:r>
            <a:r>
              <a:rPr kumimoji="0" lang="en-US" sz="1600" b="0" i="0" u="none" strike="noStrike" kern="0" cap="none" spc="0" normalizeH="0" baseline="0" noProof="0" dirty="0">
                <a:ln>
                  <a:noFill/>
                </a:ln>
                <a:solidFill>
                  <a:srgbClr val="000000"/>
                </a:solidFill>
                <a:effectLst/>
                <a:uLnTx/>
                <a:uFillTx/>
                <a:ea typeface="+mn-ea"/>
                <a:cs typeface="+mn-cs"/>
              </a:rPr>
              <a:t>, and Said </a:t>
            </a:r>
            <a:r>
              <a:rPr kumimoji="0" lang="en-US" sz="1600" b="0" i="0" u="none" strike="noStrike" kern="0" cap="none" spc="0" normalizeH="0" baseline="0" noProof="0" dirty="0" err="1">
                <a:ln>
                  <a:noFill/>
                </a:ln>
                <a:solidFill>
                  <a:srgbClr val="000000"/>
                </a:solidFill>
                <a:effectLst/>
                <a:uLnTx/>
                <a:uFillTx/>
                <a:ea typeface="+mn-ea"/>
                <a:cs typeface="+mn-cs"/>
              </a:rPr>
              <a:t>Hamdioui</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1" i="0" u="none" strike="noStrike" kern="0" cap="none" spc="0" normalizeH="0" baseline="0" noProof="0" dirty="0">
                <a:ln>
                  <a:noFill/>
                </a:ln>
                <a:solidFill>
                  <a:srgbClr val="0000FF"/>
                </a:solidFill>
                <a:effectLst/>
                <a:uLnTx/>
                <a:uFillTx/>
                <a:ea typeface="+mn-ea"/>
                <a:cs typeface="+mn-cs"/>
              </a:rPr>
              <a:t>"</a:t>
            </a:r>
            <a:r>
              <a:rPr kumimoji="0" lang="en-US" sz="1600" b="1" i="0" u="none" strike="noStrike" kern="0" cap="none" spc="0" normalizeH="0" baseline="0" noProof="0" dirty="0">
                <a:ln>
                  <a:noFill/>
                </a:ln>
                <a:solidFill>
                  <a:srgbClr val="0000FF"/>
                </a:solidFill>
                <a:effectLst/>
                <a:uLnTx/>
                <a:uFillTx/>
                <a:ea typeface="+mn-ea"/>
                <a:cs typeface="+mn-cs"/>
                <a:hlinkClick r:id="rId3"/>
              </a:rPr>
              <a:t>Swordfish: A Framework for Evaluating Deep Neural Network-based Basecalling using Computation-In-Memory with Non-Ideal Memristors</a:t>
            </a:r>
            <a:r>
              <a:rPr kumimoji="0" lang="en-US" sz="1600" b="1" i="0" u="none" strike="noStrike" kern="0" cap="none" spc="0" normalizeH="0" baseline="0" noProof="0" dirty="0">
                <a:ln>
                  <a:noFill/>
                </a:ln>
                <a:solidFill>
                  <a:srgbClr val="0000FF"/>
                </a:solidFill>
                <a:effectLst/>
                <a:uLnTx/>
                <a:uFillTx/>
                <a:ea typeface="+mn-ea"/>
                <a:cs typeface="+mn-cs"/>
              </a:rPr>
              <a:t>"</a:t>
            </a:r>
            <a:br>
              <a:rPr kumimoji="0" lang="en-US" sz="1600" b="0" i="0" u="none" strike="noStrike" kern="0" cap="none" spc="0" normalizeH="0" baseline="0" noProof="0" dirty="0">
                <a:ln>
                  <a:noFill/>
                </a:ln>
                <a:solidFill>
                  <a:srgbClr val="0000FF"/>
                </a:solidFill>
                <a:effectLst/>
                <a:uLnTx/>
                <a:uFillTx/>
                <a:ea typeface="+mn-ea"/>
                <a:cs typeface="+mn-cs"/>
              </a:rPr>
            </a:br>
            <a:r>
              <a:rPr kumimoji="0" lang="en-US" sz="1600" b="0" i="1" u="none" strike="noStrike" kern="0" cap="none" spc="0" normalizeH="0" baseline="0" noProof="0" dirty="0">
                <a:ln>
                  <a:noFill/>
                </a:ln>
                <a:solidFill>
                  <a:srgbClr val="000000"/>
                </a:solidFill>
                <a:effectLst/>
                <a:uLnTx/>
                <a:uFillTx/>
                <a:ea typeface="+mn-ea"/>
                <a:cs typeface="+mn-cs"/>
              </a:rPr>
              <a:t>Proceedings of the 56th International Symposium on Microarchitecture (MICRO), Toronto, ON, Canada, November 2023.</a:t>
            </a:r>
            <a:br>
              <a:rPr kumimoji="0" lang="en-US" sz="1600" b="0" i="0" u="none" strike="noStrike" kern="0" cap="none" spc="0" normalizeH="0" baseline="0" noProof="0" dirty="0">
                <a:ln>
                  <a:noFill/>
                </a:ln>
                <a:solidFill>
                  <a:srgbClr val="000000"/>
                </a:solidFill>
                <a:effectLst/>
                <a:uLnTx/>
                <a:uFillTx/>
                <a:ea typeface="+mn-ea"/>
                <a:cs typeface="+mn-cs"/>
              </a:rPr>
            </a:br>
            <a:r>
              <a:rPr lang="en-US" sz="1600" b="0" i="0" u="none" strike="noStrike" dirty="0">
                <a:solidFill>
                  <a:srgbClr val="000000"/>
                </a:solidFill>
                <a:effectLst/>
                <a:ea typeface="Tahoma" panose="020B0604030504040204" pitchFamily="34" charset="0"/>
                <a:cs typeface="Tahoma" panose="020B0604030504040204" pitchFamily="34" charset="0"/>
              </a:rPr>
              <a:t>[</a:t>
            </a:r>
            <a:r>
              <a:rPr lang="en-US" sz="1600" b="0" i="0" dirty="0">
                <a:effectLst/>
                <a:ea typeface="Tahoma" panose="020B0604030504040204" pitchFamily="34" charset="0"/>
                <a:cs typeface="Tahoma" panose="020B0604030504040204" pitchFamily="34" charset="0"/>
                <a:hlinkClick r:id="rId4"/>
              </a:rPr>
              <a:t>Slides (pptx)</a:t>
            </a:r>
            <a:r>
              <a:rPr lang="en-US" sz="1600" b="0" i="0" u="none" strike="noStrike" dirty="0">
                <a:solidFill>
                  <a:srgbClr val="000000"/>
                </a:solidFill>
                <a:effectLst/>
                <a:ea typeface="Tahoma" panose="020B0604030504040204" pitchFamily="34" charset="0"/>
                <a:cs typeface="Tahoma" panose="020B0604030504040204" pitchFamily="34" charset="0"/>
              </a:rPr>
              <a:t> </a:t>
            </a:r>
            <a:r>
              <a:rPr lang="en-US" sz="1600" b="0" i="0" dirty="0">
                <a:effectLst/>
                <a:ea typeface="Tahoma" panose="020B0604030504040204" pitchFamily="34" charset="0"/>
                <a:cs typeface="Tahoma" panose="020B0604030504040204" pitchFamily="34" charset="0"/>
                <a:hlinkClick r:id="rId5"/>
              </a:rPr>
              <a:t>(pdf)</a:t>
            </a:r>
            <a:r>
              <a:rPr lang="en-US" sz="1600" b="0" i="0" u="none" strike="noStrike" dirty="0">
                <a:solidFill>
                  <a:srgbClr val="000000"/>
                </a:solidFill>
                <a:effectLst/>
                <a:ea typeface="Tahoma" panose="020B0604030504040204" pitchFamily="34" charset="0"/>
                <a:cs typeface="Tahoma" panose="020B0604030504040204" pitchFamily="34" charset="0"/>
              </a:rPr>
              <a:t>]</a:t>
            </a:r>
            <a:br>
              <a:rPr lang="en-US" sz="1600" dirty="0">
                <a:ea typeface="Tahoma" panose="020B0604030504040204" pitchFamily="34" charset="0"/>
                <a:cs typeface="Tahoma" panose="020B0604030504040204" pitchFamily="34" charset="0"/>
              </a:rPr>
            </a:br>
            <a:r>
              <a:rPr lang="en-US" sz="1600" b="0" i="0" u="none" strike="noStrike" dirty="0">
                <a:solidFill>
                  <a:srgbClr val="000000"/>
                </a:solidFill>
                <a:effectLst/>
                <a:ea typeface="Tahoma" panose="020B0604030504040204" pitchFamily="34" charset="0"/>
                <a:cs typeface="Tahoma" panose="020B0604030504040204" pitchFamily="34" charset="0"/>
              </a:rPr>
              <a:t>[</a:t>
            </a:r>
            <a:r>
              <a:rPr lang="en-US" sz="1600" b="0" i="0" dirty="0">
                <a:effectLst/>
                <a:ea typeface="Tahoma" panose="020B0604030504040204" pitchFamily="34" charset="0"/>
                <a:cs typeface="Tahoma" panose="020B0604030504040204" pitchFamily="34" charset="0"/>
                <a:hlinkClick r:id="rId6"/>
              </a:rPr>
              <a:t>arXiv version</a:t>
            </a:r>
            <a:r>
              <a:rPr lang="en-US" sz="1600" b="0" i="0" u="none" strike="noStrike" dirty="0">
                <a:solidFill>
                  <a:srgbClr val="000000"/>
                </a:solidFill>
                <a:effectLst/>
                <a:ea typeface="Tahoma" panose="020B0604030504040204" pitchFamily="34" charset="0"/>
                <a:cs typeface="Tahoma" panose="020B0604030504040204" pitchFamily="34" charset="0"/>
              </a:rPr>
              <a:t>]</a:t>
            </a:r>
            <a:endParaRPr kumimoji="0" lang="en-US" sz="1600" b="0" i="0" u="none" strike="noStrike" kern="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7362B6F4-7D20-1F64-24DE-FF3AB91FA3E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10" name="Picture 9" descr="A close-up of a computer&#10;&#10;Description automatically generated">
            <a:extLst>
              <a:ext uri="{FF2B5EF4-FFF2-40B4-BE49-F238E27FC236}">
                <a16:creationId xmlns:a16="http://schemas.microsoft.com/office/drawing/2014/main" id="{C1D6A2DF-9F26-1F38-F5FD-3F4F66F4FC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49" y="3789040"/>
            <a:ext cx="8929101" cy="2235693"/>
          </a:xfrm>
          <a:prstGeom prst="rect">
            <a:avLst/>
          </a:prstGeom>
        </p:spPr>
      </p:pic>
    </p:spTree>
    <p:extLst>
      <p:ext uri="{BB962C8B-B14F-4D97-AF65-F5344CB8AC3E}">
        <p14:creationId xmlns:p14="http://schemas.microsoft.com/office/powerpoint/2010/main" val="15919091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C7F1A-B22A-965D-DBF9-2DDD99F16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908B2-A385-8E9A-CCEE-68286666C99B}"/>
              </a:ext>
            </a:extLst>
          </p:cNvPr>
          <p:cNvSpPr>
            <a:spLocks noGrp="1"/>
          </p:cNvSpPr>
          <p:nvPr>
            <p:ph type="title"/>
          </p:nvPr>
        </p:nvSpPr>
        <p:spPr>
          <a:xfrm>
            <a:off x="228600" y="152400"/>
            <a:ext cx="8807896" cy="1066800"/>
          </a:xfrm>
        </p:spPr>
        <p:txBody>
          <a:bodyPr/>
          <a:lstStyle/>
          <a:p>
            <a:r>
              <a:rPr lang="en-US" dirty="0"/>
              <a:t>Using PIM for filtering</a:t>
            </a:r>
          </a:p>
        </p:txBody>
      </p:sp>
      <p:sp>
        <p:nvSpPr>
          <p:cNvPr id="3" name="Content Placeholder 2">
            <a:extLst>
              <a:ext uri="{FF2B5EF4-FFF2-40B4-BE49-F238E27FC236}">
                <a16:creationId xmlns:a16="http://schemas.microsoft.com/office/drawing/2014/main" id="{8DD0BAB7-B0A6-410C-8AB9-00EC367AD52C}"/>
              </a:ext>
            </a:extLst>
          </p:cNvPr>
          <p:cNvSpPr>
            <a:spLocks noGrp="1"/>
          </p:cNvSpPr>
          <p:nvPr>
            <p:ph idx="1"/>
          </p:nvPr>
        </p:nvSpPr>
        <p:spPr>
          <a:xfrm>
            <a:off x="228600" y="1052736"/>
            <a:ext cx="8735888" cy="4876800"/>
          </a:xfrm>
        </p:spPr>
        <p:txBody>
          <a:bodyPr/>
          <a:lstStyle/>
          <a:p>
            <a:r>
              <a:rPr lang="en-US" sz="1800" dirty="0" err="1"/>
              <a:t>Jeremie</a:t>
            </a:r>
            <a:r>
              <a:rPr lang="en-US" sz="1800" dirty="0"/>
              <a:t> S. Kim, </a:t>
            </a:r>
            <a:r>
              <a:rPr lang="en-US" sz="1800" dirty="0" err="1"/>
              <a:t>Damla</a:t>
            </a:r>
            <a:r>
              <a:rPr lang="en-US" sz="1800" dirty="0"/>
              <a:t> </a:t>
            </a:r>
            <a:r>
              <a:rPr lang="en-US" sz="1800" dirty="0" err="1"/>
              <a:t>Senol</a:t>
            </a:r>
            <a:r>
              <a:rPr lang="en-US" sz="1800" dirty="0"/>
              <a:t> Cali, </a:t>
            </a:r>
            <a:r>
              <a:rPr lang="en-US" sz="1800" dirty="0" err="1"/>
              <a:t>Hongyi</a:t>
            </a:r>
            <a:r>
              <a:rPr lang="en-US" sz="1800" dirty="0"/>
              <a:t> Xin, </a:t>
            </a:r>
            <a:r>
              <a:rPr lang="en-US" sz="1800" dirty="0" err="1"/>
              <a:t>Donghyuk</a:t>
            </a:r>
            <a:r>
              <a:rPr lang="en-US" sz="1800" dirty="0"/>
              <a:t> Lee, Saugata Ghose, Mohammed </a:t>
            </a:r>
            <a:r>
              <a:rPr lang="en-US" sz="1800" dirty="0" err="1"/>
              <a:t>Alser</a:t>
            </a:r>
            <a:r>
              <a:rPr lang="en-US" sz="1800" dirty="0"/>
              <a:t>, Hasan Hassan, </a:t>
            </a:r>
            <a:r>
              <a:rPr lang="en-US" sz="1800" dirty="0" err="1"/>
              <a:t>Oguz</a:t>
            </a:r>
            <a:r>
              <a:rPr lang="en-US" sz="1800" dirty="0"/>
              <a:t> </a:t>
            </a:r>
            <a:r>
              <a:rPr lang="en-US" sz="1800" dirty="0" err="1"/>
              <a:t>Ergin</a:t>
            </a:r>
            <a:r>
              <a:rPr lang="en-US" sz="1800" dirty="0"/>
              <a:t>, Can Alkan, and Onur Mutlu,</a:t>
            </a:r>
            <a:br>
              <a:rPr lang="en-US" sz="1800" dirty="0"/>
            </a:br>
            <a:r>
              <a:rPr lang="en-US" sz="1800" b="1" dirty="0"/>
              <a:t>"GRIM-Filter: Fast Seed Location Filtering in DNA Read Mapping Using Processing-in-Memory Technologies"</a:t>
            </a:r>
            <a:br>
              <a:rPr lang="en-US" sz="1800" dirty="0"/>
            </a:br>
            <a:r>
              <a:rPr lang="en-US" sz="1800" b="1" i="1" dirty="0">
                <a:hlinkClick r:id="rId3"/>
              </a:rPr>
              <a:t>BMC Genomics</a:t>
            </a:r>
            <a:r>
              <a:rPr lang="en-US" sz="1800" dirty="0"/>
              <a:t>, 2018. </a:t>
            </a:r>
            <a:br>
              <a:rPr lang="en-US" sz="1800" dirty="0"/>
            </a:br>
            <a:r>
              <a:rPr lang="en-US" sz="1800" i="1" dirty="0"/>
              <a:t>Proceedings of the </a:t>
            </a:r>
            <a:r>
              <a:rPr lang="en-US" sz="1800" i="1" dirty="0">
                <a:hlinkClick r:id="rId4"/>
              </a:rPr>
              <a:t>16th Asia Pacific Bioinformatics Conference</a:t>
            </a:r>
            <a:r>
              <a:rPr lang="en-US" sz="1800" i="1" dirty="0"/>
              <a:t> (</a:t>
            </a:r>
            <a:r>
              <a:rPr lang="en-US" sz="1800" b="1" i="1" dirty="0"/>
              <a:t>APBC</a:t>
            </a:r>
            <a:r>
              <a:rPr lang="en-US" sz="1800" i="1" dirty="0"/>
              <a:t>)</a:t>
            </a:r>
            <a:r>
              <a:rPr lang="en-US" sz="1800" dirty="0"/>
              <a:t>, Yokohama, Japan, January 2018. </a:t>
            </a:r>
            <a:br>
              <a:rPr lang="en-US" sz="1800" dirty="0"/>
            </a:br>
            <a:r>
              <a:rPr lang="en-US" sz="1800" dirty="0">
                <a:hlinkClick r:id="rId5"/>
              </a:rPr>
              <a:t>arxiv.org Version (pdf)</a:t>
            </a:r>
            <a:endParaRPr lang="en-US" sz="1800" dirty="0"/>
          </a:p>
        </p:txBody>
      </p:sp>
      <p:sp>
        <p:nvSpPr>
          <p:cNvPr id="4" name="Slide Number Placeholder 3">
            <a:extLst>
              <a:ext uri="{FF2B5EF4-FFF2-40B4-BE49-F238E27FC236}">
                <a16:creationId xmlns:a16="http://schemas.microsoft.com/office/drawing/2014/main" id="{6E8F9D19-269E-12C7-A33F-90C362221BA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6" name="Picture 5">
            <a:extLst>
              <a:ext uri="{FF2B5EF4-FFF2-40B4-BE49-F238E27FC236}">
                <a16:creationId xmlns:a16="http://schemas.microsoft.com/office/drawing/2014/main" id="{2F116338-EB81-3FE5-2DAC-566A552EB895}"/>
              </a:ext>
            </a:extLst>
          </p:cNvPr>
          <p:cNvPicPr>
            <a:picLocks noChangeAspect="1"/>
          </p:cNvPicPr>
          <p:nvPr/>
        </p:nvPicPr>
        <p:blipFill>
          <a:blip r:embed="rId6"/>
          <a:stretch>
            <a:fillRect/>
          </a:stretch>
        </p:blipFill>
        <p:spPr>
          <a:xfrm>
            <a:off x="611560" y="3489290"/>
            <a:ext cx="7956376" cy="2892354"/>
          </a:xfrm>
          <a:prstGeom prst="rect">
            <a:avLst/>
          </a:prstGeom>
        </p:spPr>
      </p:pic>
    </p:spTree>
    <p:extLst>
      <p:ext uri="{BB962C8B-B14F-4D97-AF65-F5344CB8AC3E}">
        <p14:creationId xmlns:p14="http://schemas.microsoft.com/office/powerpoint/2010/main" val="3430654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E04F4-5062-FCA1-9D15-456FEB0B2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C1C0F-D215-7DD8-F369-18BD0BA721EB}"/>
              </a:ext>
            </a:extLst>
          </p:cNvPr>
          <p:cNvSpPr>
            <a:spLocks noGrp="1"/>
          </p:cNvSpPr>
          <p:nvPr>
            <p:ph type="title"/>
          </p:nvPr>
        </p:nvSpPr>
        <p:spPr/>
        <p:txBody>
          <a:bodyPr/>
          <a:lstStyle/>
          <a:p>
            <a:r>
              <a:rPr lang="en-US" sz="4000" b="1" dirty="0">
                <a:solidFill>
                  <a:schemeClr val="tx1"/>
                </a:solidFill>
                <a:latin typeface="Cambria" charset="0"/>
                <a:ea typeface="Cambria" charset="0"/>
                <a:cs typeface="Cambria" charset="0"/>
              </a:rPr>
              <a:t>GRIM-Filter in 3D-Stacked DRAM</a:t>
            </a:r>
          </a:p>
        </p:txBody>
      </p:sp>
      <p:sp>
        <p:nvSpPr>
          <p:cNvPr id="4" name="Slide Number Placeholder 3">
            <a:extLst>
              <a:ext uri="{FF2B5EF4-FFF2-40B4-BE49-F238E27FC236}">
                <a16:creationId xmlns:a16="http://schemas.microsoft.com/office/drawing/2014/main" id="{96B45363-C503-DA46-F8CF-7A680EA1F16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E9295-42F8-0747-9AE1-33958E89C374}"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5" name="Picture 4">
            <a:extLst>
              <a:ext uri="{FF2B5EF4-FFF2-40B4-BE49-F238E27FC236}">
                <a16:creationId xmlns:a16="http://schemas.microsoft.com/office/drawing/2014/main" id="{4A377865-DFBF-C3A6-A2AF-3AE124AE8974}"/>
              </a:ext>
            </a:extLst>
          </p:cNvPr>
          <p:cNvPicPr>
            <a:picLocks noChangeAspect="1"/>
          </p:cNvPicPr>
          <p:nvPr/>
        </p:nvPicPr>
        <p:blipFill>
          <a:blip r:embed="rId3"/>
          <a:stretch>
            <a:fillRect/>
          </a:stretch>
        </p:blipFill>
        <p:spPr>
          <a:xfrm>
            <a:off x="1688923" y="3867375"/>
            <a:ext cx="5236114" cy="2376263"/>
          </a:xfrm>
          <a:prstGeom prst="rect">
            <a:avLst/>
          </a:prstGeom>
        </p:spPr>
      </p:pic>
      <p:sp>
        <p:nvSpPr>
          <p:cNvPr id="7" name="Rectangle 6">
            <a:extLst>
              <a:ext uri="{FF2B5EF4-FFF2-40B4-BE49-F238E27FC236}">
                <a16:creationId xmlns:a16="http://schemas.microsoft.com/office/drawing/2014/main" id="{A4EC5207-2488-18E7-4A4F-6577D30F5C96}"/>
              </a:ext>
            </a:extLst>
          </p:cNvPr>
          <p:cNvSpPr/>
          <p:nvPr/>
        </p:nvSpPr>
        <p:spPr>
          <a:xfrm>
            <a:off x="1686804" y="6281256"/>
            <a:ext cx="56941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ahoma"/>
                <a:ea typeface="+mn-ea"/>
                <a:cs typeface="+mn-cs"/>
              </a:rPr>
              <a:t>Details are in [Kim+, BMC Genomics 2018]</a:t>
            </a:r>
          </a:p>
        </p:txBody>
      </p:sp>
      <p:sp>
        <p:nvSpPr>
          <p:cNvPr id="10" name="TextBox 9">
            <a:extLst>
              <a:ext uri="{FF2B5EF4-FFF2-40B4-BE49-F238E27FC236}">
                <a16:creationId xmlns:a16="http://schemas.microsoft.com/office/drawing/2014/main" id="{B24A1D6B-D9BE-E952-81A8-679D0FF2553F}"/>
              </a:ext>
            </a:extLst>
          </p:cNvPr>
          <p:cNvSpPr txBox="1"/>
          <p:nvPr/>
        </p:nvSpPr>
        <p:spPr>
          <a:xfrm>
            <a:off x="228600" y="1201404"/>
            <a:ext cx="8686800" cy="2685351"/>
          </a:xfrm>
          <a:prstGeom prst="rect">
            <a:avLst/>
          </a:prstGeom>
          <a:noFill/>
        </p:spPr>
        <p:txBody>
          <a:bodyPr wrap="square">
            <a:spAutoFit/>
          </a:bodyPr>
          <a:lstStyle/>
          <a:p>
            <a:pPr marL="457200" indent="-457200">
              <a:buSzPct val="100000"/>
              <a:buFont typeface="+mj-lt"/>
              <a:buAutoNum type="arabicPeriod"/>
            </a:pPr>
            <a:r>
              <a:rPr lang="en-US" sz="2500" b="1" dirty="0">
                <a:solidFill>
                  <a:srgbClr val="0070C0"/>
                </a:solidFill>
              </a:rPr>
              <a:t>Highly Parallel mechanism</a:t>
            </a:r>
            <a:endParaRPr lang="en-US" sz="2500" dirty="0"/>
          </a:p>
          <a:p>
            <a:pPr marL="702469" lvl="1" indent="-457200">
              <a:buSzPct val="100000"/>
              <a:buFont typeface="+mj-lt"/>
              <a:buAutoNum type="arabicPeriod"/>
            </a:pPr>
            <a:endParaRPr lang="en-US" sz="2350" dirty="0"/>
          </a:p>
          <a:p>
            <a:pPr marL="457200" indent="-457200">
              <a:buSzPct val="100000"/>
              <a:buFont typeface="+mj-lt"/>
              <a:buAutoNum type="arabicPeriod"/>
            </a:pPr>
            <a:r>
              <a:rPr lang="en-US" sz="2400" b="1" dirty="0">
                <a:solidFill>
                  <a:srgbClr val="0070C0"/>
                </a:solidFill>
              </a:rPr>
              <a:t>Memory Bound</a:t>
            </a:r>
            <a:r>
              <a:rPr lang="en-US" sz="2400" b="1" dirty="0"/>
              <a:t>:</a:t>
            </a:r>
            <a:r>
              <a:rPr lang="en-US" sz="2400" dirty="0"/>
              <a:t> Given the frequent accesses to memory, we find that GRIM-Filter is memory bound</a:t>
            </a:r>
          </a:p>
          <a:p>
            <a:endParaRPr lang="en-US" sz="2400" dirty="0"/>
          </a:p>
          <a:p>
            <a:pPr marL="0" indent="0" algn="ctr">
              <a:buNone/>
            </a:pPr>
            <a:r>
              <a:rPr lang="en-US" sz="2400" b="1" dirty="0">
                <a:solidFill>
                  <a:srgbClr val="7030A0"/>
                </a:solidFill>
              </a:rPr>
              <a:t>These properties together make GRIM-Filter  a good algorithm to be run in 3D-Stacked DRAM</a:t>
            </a:r>
          </a:p>
        </p:txBody>
      </p:sp>
    </p:spTree>
    <p:extLst>
      <p:ext uri="{BB962C8B-B14F-4D97-AF65-F5344CB8AC3E}">
        <p14:creationId xmlns:p14="http://schemas.microsoft.com/office/powerpoint/2010/main" val="902821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4F12-528E-5A48-BAE0-E0DF14FEB9AA}"/>
              </a:ext>
            </a:extLst>
          </p:cNvPr>
          <p:cNvSpPr>
            <a:spLocks noGrp="1"/>
          </p:cNvSpPr>
          <p:nvPr>
            <p:ph type="title"/>
          </p:nvPr>
        </p:nvSpPr>
        <p:spPr>
          <a:xfrm>
            <a:off x="84584" y="152400"/>
            <a:ext cx="9095928" cy="1066800"/>
          </a:xfrm>
        </p:spPr>
        <p:txBody>
          <a:bodyPr/>
          <a:lstStyle/>
          <a:p>
            <a:r>
              <a:rPr lang="en-US" dirty="0"/>
              <a:t>AIM (PIM Sequence Alignment Framework)</a:t>
            </a:r>
          </a:p>
        </p:txBody>
      </p:sp>
      <p:sp>
        <p:nvSpPr>
          <p:cNvPr id="4" name="Slide Number Placeholder 3">
            <a:extLst>
              <a:ext uri="{FF2B5EF4-FFF2-40B4-BE49-F238E27FC236}">
                <a16:creationId xmlns:a16="http://schemas.microsoft.com/office/drawing/2014/main" id="{2664F514-3E94-8048-A442-6555D3EDBF0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8" name="Rectangle 7">
            <a:extLst>
              <a:ext uri="{FF2B5EF4-FFF2-40B4-BE49-F238E27FC236}">
                <a16:creationId xmlns:a16="http://schemas.microsoft.com/office/drawing/2014/main" id="{E2CA0203-DBBA-FD41-ADB8-08D665685A68}"/>
              </a:ext>
            </a:extLst>
          </p:cNvPr>
          <p:cNvSpPr/>
          <p:nvPr/>
        </p:nvSpPr>
        <p:spPr>
          <a:xfrm>
            <a:off x="259409" y="908720"/>
            <a:ext cx="879930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ahoma"/>
                <a:ea typeface="+mn-ea"/>
                <a:cs typeface="+mn-cs"/>
              </a:rPr>
              <a:t>Safaa</a:t>
            </a:r>
            <a:r>
              <a:rPr kumimoji="0" lang="en-US" sz="1800" b="0" i="0" u="none" strike="noStrike" kern="1200" cap="none" spc="0" normalizeH="0" baseline="0" noProof="0" dirty="0">
                <a:ln>
                  <a:noFill/>
                </a:ln>
                <a:solidFill>
                  <a:srgbClr val="000000"/>
                </a:solidFill>
                <a:effectLst/>
                <a:uLnTx/>
                <a:uFillTx/>
                <a:latin typeface="Tahoma"/>
                <a:ea typeface="+mn-ea"/>
                <a:cs typeface="+mn-cs"/>
              </a:rPr>
              <a:t> Diab, Amir </a:t>
            </a:r>
            <a:r>
              <a:rPr kumimoji="0" lang="en-US" sz="1800" b="0" i="0" u="none" strike="noStrike" kern="1200" cap="none" spc="0" normalizeH="0" baseline="0" noProof="0" dirty="0" err="1">
                <a:ln>
                  <a:noFill/>
                </a:ln>
                <a:solidFill>
                  <a:srgbClr val="000000"/>
                </a:solidFill>
                <a:effectLst/>
                <a:uLnTx/>
                <a:uFillTx/>
                <a:latin typeface="Tahoma"/>
                <a:ea typeface="+mn-ea"/>
                <a:cs typeface="+mn-cs"/>
              </a:rPr>
              <a:t>Nassereldine</a:t>
            </a:r>
            <a:r>
              <a:rPr kumimoji="0" lang="en-US" sz="1800" b="0" i="0" u="none" strike="noStrike" kern="1200" cap="none" spc="0" normalizeH="0" baseline="0" noProof="0" dirty="0">
                <a:ln>
                  <a:noFill/>
                </a:ln>
                <a:solidFill>
                  <a:srgbClr val="000000"/>
                </a:solidFill>
                <a:effectLst/>
                <a:uLnTx/>
                <a:uFillTx/>
                <a:latin typeface="Tahoma"/>
                <a:ea typeface="+mn-ea"/>
                <a:cs typeface="+mn-cs"/>
              </a:rPr>
              <a:t>, Mohammed </a:t>
            </a:r>
            <a:r>
              <a:rPr kumimoji="0" lang="en-US" sz="1800" b="0" i="0" u="none" strike="noStrike" kern="1200" cap="none" spc="0" normalizeH="0" baseline="0" noProof="0" dirty="0" err="1">
                <a:ln>
                  <a:noFill/>
                </a:ln>
                <a:solidFill>
                  <a:srgbClr val="000000"/>
                </a:solidFill>
                <a:effectLst/>
                <a:uLnTx/>
                <a:uFillTx/>
                <a:latin typeface="Tahoma"/>
                <a:ea typeface="+mn-ea"/>
                <a:cs typeface="+mn-cs"/>
              </a:rPr>
              <a:t>Alser</a:t>
            </a:r>
            <a:r>
              <a:rPr kumimoji="0" lang="en-US" sz="1800" b="0" i="0" u="none" strike="noStrike" kern="1200" cap="none" spc="0" normalizeH="0" baseline="0" noProof="0" dirty="0">
                <a:ln>
                  <a:noFill/>
                </a:ln>
                <a:solidFill>
                  <a:srgbClr val="000000"/>
                </a:solidFill>
                <a:effectLst/>
                <a:uLnTx/>
                <a:uFillTx/>
                <a:latin typeface="Tahoma"/>
                <a:ea typeface="+mn-ea"/>
                <a:cs typeface="+mn-cs"/>
              </a:rPr>
              <a:t>, Juan Gómez-Luna,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ahoma"/>
                <a:ea typeface="+mn-ea"/>
                <a:cs typeface="+mn-cs"/>
              </a:rPr>
              <a:t>Onur</a:t>
            </a:r>
            <a:r>
              <a:rPr kumimoji="0" lang="en-US" sz="1800" b="0" i="0" u="none" strike="noStrike" kern="1200" cap="none" spc="0" normalizeH="0" baseline="0" noProof="0" dirty="0">
                <a:ln>
                  <a:noFill/>
                </a:ln>
                <a:solidFill>
                  <a:srgbClr val="000000"/>
                </a:solidFill>
                <a:effectLst/>
                <a:uLnTx/>
                <a:uFillTx/>
                <a:latin typeface="Tahoma"/>
                <a:ea typeface="+mn-ea"/>
                <a:cs typeface="+mn-cs"/>
              </a:rPr>
              <a:t> </a:t>
            </a:r>
            <a:r>
              <a:rPr kumimoji="0" lang="en-US" sz="1800" b="0" i="0" u="none" strike="noStrike" kern="1200" cap="none" spc="0" normalizeH="0" baseline="0" noProof="0" dirty="0" err="1">
                <a:ln>
                  <a:noFill/>
                </a:ln>
                <a:solidFill>
                  <a:srgbClr val="000000"/>
                </a:solidFill>
                <a:effectLst/>
                <a:uLnTx/>
                <a:uFillTx/>
                <a:latin typeface="Tahoma"/>
                <a:ea typeface="+mn-ea"/>
                <a:cs typeface="+mn-cs"/>
              </a:rPr>
              <a:t>Mutlu</a:t>
            </a:r>
            <a:r>
              <a:rPr kumimoji="0" lang="en-US" sz="1800" b="0" i="0" u="none" strike="noStrike" kern="1200" cap="none" spc="0" normalizeH="0" baseline="0" noProof="0" dirty="0">
                <a:ln>
                  <a:noFill/>
                </a:ln>
                <a:solidFill>
                  <a:srgbClr val="000000"/>
                </a:solidFill>
                <a:effectLst/>
                <a:uLnTx/>
                <a:uFillTx/>
                <a:latin typeface="Tahoma"/>
                <a:ea typeface="+mn-ea"/>
                <a:cs typeface="+mn-cs"/>
              </a:rPr>
              <a:t>, Izzat El Hajj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a:t>
            </a:r>
            <a:r>
              <a:rPr kumimoji="0" lang="en-US" sz="1800" b="0" i="0" u="none" strike="noStrike" kern="1200" cap="none" spc="0" normalizeH="0" baseline="0" noProof="0" dirty="0">
                <a:ln>
                  <a:noFill/>
                </a:ln>
                <a:solidFill>
                  <a:srgbClr val="000000"/>
                </a:solidFill>
                <a:effectLst/>
                <a:uLnTx/>
                <a:uFillTx/>
                <a:latin typeface="Tahoma"/>
                <a:ea typeface="+mn-ea"/>
                <a:cs typeface="+mn-cs"/>
                <a:hlinkClick r:id="rId3"/>
              </a:rPr>
              <a:t>A Framework for High-throughput Sequence Alignment using Real Processing-in-Memory Systems</a:t>
            </a:r>
            <a:r>
              <a:rPr kumimoji="0" lang="en-US" sz="1800" b="0" i="0" u="none" strike="noStrike" kern="1200" cap="none" spc="0" normalizeH="0" baseline="0" noProof="0" dirty="0">
                <a:ln>
                  <a:noFill/>
                </a:ln>
                <a:solidFill>
                  <a:srgbClr val="000000"/>
                </a:solidFill>
                <a:effectLst/>
                <a:uLnTx/>
                <a:uFillTx/>
                <a:latin typeface="Tahom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ahoma"/>
                <a:ea typeface="+mn-ea"/>
                <a:cs typeface="+mn-cs"/>
              </a:rPr>
              <a:t>arXiv</a:t>
            </a:r>
            <a:r>
              <a:rPr kumimoji="0" lang="en-US" sz="1800" b="0" i="0" u="none" strike="noStrike" kern="1200" cap="none" spc="0" normalizeH="0" baseline="0" noProof="0" dirty="0">
                <a:ln>
                  <a:noFill/>
                </a:ln>
                <a:solidFill>
                  <a:srgbClr val="000000"/>
                </a:solidFill>
                <a:effectLst/>
                <a:uLnTx/>
                <a:uFillTx/>
                <a:latin typeface="Tahoma"/>
                <a:ea typeface="+mn-ea"/>
                <a:cs typeface="+mn-cs"/>
              </a:rPr>
              <a:t>,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mn-cs"/>
              </a:rPr>
              <a:t>[</a:t>
            </a:r>
            <a:r>
              <a:rPr kumimoji="0" lang="en-US" sz="1800" b="0" i="0" u="none" strike="noStrike" kern="1200" cap="none" spc="0" normalizeH="0" baseline="0" noProof="0" dirty="0">
                <a:ln>
                  <a:noFill/>
                </a:ln>
                <a:solidFill>
                  <a:srgbClr val="000000"/>
                </a:solidFill>
                <a:effectLst/>
                <a:uLnTx/>
                <a:uFillTx/>
                <a:latin typeface="Tahoma"/>
                <a:ea typeface="+mn-ea"/>
                <a:cs typeface="+mn-cs"/>
                <a:hlinkClick r:id="rId4"/>
              </a:rPr>
              <a:t>Source code</a:t>
            </a:r>
            <a:r>
              <a:rPr kumimoji="0" lang="en-US" sz="1800" b="0" i="0" u="none" strike="noStrike" kern="1200" cap="none" spc="0" normalizeH="0" baseline="0" noProof="0" dirty="0">
                <a:ln>
                  <a:noFill/>
                </a:ln>
                <a:solidFill>
                  <a:srgbClr val="000000"/>
                </a:solidFill>
                <a:effectLst/>
                <a:uLnTx/>
                <a:uFillTx/>
                <a:latin typeface="Tahoma"/>
                <a:ea typeface="+mn-ea"/>
                <a:cs typeface="+mn-cs"/>
              </a:rPr>
              <a:t>]</a:t>
            </a:r>
          </a:p>
        </p:txBody>
      </p:sp>
      <p:pic>
        <p:nvPicPr>
          <p:cNvPr id="5" name="Picture 4">
            <a:extLst>
              <a:ext uri="{FF2B5EF4-FFF2-40B4-BE49-F238E27FC236}">
                <a16:creationId xmlns:a16="http://schemas.microsoft.com/office/drawing/2014/main" id="{3416B2AF-9D98-3A48-8F98-13188C54B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52936"/>
            <a:ext cx="9031282" cy="2664296"/>
          </a:xfrm>
          <a:prstGeom prst="rect">
            <a:avLst/>
          </a:prstGeom>
        </p:spPr>
      </p:pic>
    </p:spTree>
    <p:extLst>
      <p:ext uri="{BB962C8B-B14F-4D97-AF65-F5344CB8AC3E}">
        <p14:creationId xmlns:p14="http://schemas.microsoft.com/office/powerpoint/2010/main" val="20876167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5BF0-604F-064A-8A5C-798DA6F609D3}"/>
              </a:ext>
            </a:extLst>
          </p:cNvPr>
          <p:cNvSpPr>
            <a:spLocks noGrp="1"/>
          </p:cNvSpPr>
          <p:nvPr>
            <p:ph type="title"/>
          </p:nvPr>
        </p:nvSpPr>
        <p:spPr/>
        <p:txBody>
          <a:bodyPr/>
          <a:lstStyle/>
          <a:p>
            <a:r>
              <a:rPr lang="en-US" dirty="0"/>
              <a:t>Accelerating Sequence-to-Graph Mapping</a:t>
            </a:r>
            <a:endParaRPr lang="en-US" sz="3000" b="1" dirty="0"/>
          </a:p>
        </p:txBody>
      </p:sp>
      <p:sp>
        <p:nvSpPr>
          <p:cNvPr id="3" name="Content Placeholder 2">
            <a:extLst>
              <a:ext uri="{FF2B5EF4-FFF2-40B4-BE49-F238E27FC236}">
                <a16:creationId xmlns:a16="http://schemas.microsoft.com/office/drawing/2014/main" id="{A132D235-9E9A-944F-9883-F07DBE9D4BB5}"/>
              </a:ext>
            </a:extLst>
          </p:cNvPr>
          <p:cNvSpPr>
            <a:spLocks noGrp="1"/>
          </p:cNvSpPr>
          <p:nvPr>
            <p:ph idx="1"/>
          </p:nvPr>
        </p:nvSpPr>
        <p:spPr>
          <a:xfrm>
            <a:off x="228600" y="980728"/>
            <a:ext cx="8610600" cy="5267672"/>
          </a:xfrm>
        </p:spPr>
        <p:txBody>
          <a:bodyPr/>
          <a:lstStyle/>
          <a:p>
            <a:r>
              <a:rPr lang="en-US" sz="1600" dirty="0" err="1"/>
              <a:t>Damla</a:t>
            </a:r>
            <a:r>
              <a:rPr lang="en-US" sz="1600" dirty="0"/>
              <a:t> </a:t>
            </a:r>
            <a:r>
              <a:rPr lang="en-US" sz="1600" dirty="0" err="1"/>
              <a:t>Senol</a:t>
            </a:r>
            <a:r>
              <a:rPr lang="en-US" sz="1600" dirty="0"/>
              <a:t> Cali, Konstantinos </a:t>
            </a:r>
            <a:r>
              <a:rPr lang="en-US" sz="1600" dirty="0" err="1"/>
              <a:t>Kanellopoulos</a:t>
            </a:r>
            <a:r>
              <a:rPr lang="en-US" sz="1600" dirty="0"/>
              <a:t>, Joel </a:t>
            </a:r>
            <a:r>
              <a:rPr lang="en-US" sz="1600" dirty="0" err="1"/>
              <a:t>Lindegger</a:t>
            </a:r>
            <a:r>
              <a:rPr lang="en-US" sz="1600" dirty="0"/>
              <a:t>, </a:t>
            </a:r>
            <a:r>
              <a:rPr lang="en-US" sz="1600" dirty="0" err="1"/>
              <a:t>Zulal</a:t>
            </a:r>
            <a:r>
              <a:rPr lang="en-US" sz="1600" dirty="0"/>
              <a:t> </a:t>
            </a:r>
            <a:r>
              <a:rPr lang="en-US" sz="1600" dirty="0" err="1"/>
              <a:t>Bingol</a:t>
            </a:r>
            <a:r>
              <a:rPr lang="en-US" sz="1600" dirty="0"/>
              <a:t>, Gurpreet S. Kalsi, </a:t>
            </a:r>
            <a:r>
              <a:rPr lang="en-US" sz="1600" dirty="0" err="1"/>
              <a:t>Ziyi</a:t>
            </a:r>
            <a:r>
              <a:rPr lang="en-US" sz="1600" dirty="0"/>
              <a:t> </a:t>
            </a:r>
            <a:r>
              <a:rPr lang="en-US" sz="1600" dirty="0" err="1"/>
              <a:t>Zuo</a:t>
            </a:r>
            <a:r>
              <a:rPr lang="en-US" sz="1600" dirty="0"/>
              <a:t>, Can </a:t>
            </a:r>
            <a:r>
              <a:rPr lang="en-US" sz="1600" dirty="0" err="1"/>
              <a:t>Firtina</a:t>
            </a:r>
            <a:r>
              <a:rPr lang="en-US" sz="1600" dirty="0"/>
              <a:t>, </a:t>
            </a:r>
            <a:r>
              <a:rPr lang="en-US" sz="1600" dirty="0" err="1"/>
              <a:t>Meryem</a:t>
            </a:r>
            <a:r>
              <a:rPr lang="en-US" sz="1600" dirty="0"/>
              <a:t> Banu </a:t>
            </a:r>
            <a:r>
              <a:rPr lang="en-US" sz="1600" dirty="0" err="1"/>
              <a:t>Cavlak</a:t>
            </a:r>
            <a:r>
              <a:rPr lang="en-US" sz="1600" dirty="0"/>
              <a:t>, </a:t>
            </a:r>
            <a:r>
              <a:rPr lang="en-US" sz="1600" dirty="0" err="1"/>
              <a:t>Jeremie</a:t>
            </a:r>
            <a:r>
              <a:rPr lang="en-US" sz="1600" dirty="0"/>
              <a:t> Kim, Nika </a:t>
            </a:r>
            <a:r>
              <a:rPr lang="en-US" sz="1600" dirty="0" err="1"/>
              <a:t>MansouriGhiasi</a:t>
            </a:r>
            <a:r>
              <a:rPr lang="en-US" sz="1600" dirty="0"/>
              <a:t>, Gagandeep Singh, Juan Gomez-Luna, Nour </a:t>
            </a:r>
            <a:r>
              <a:rPr lang="en-US" sz="1600" dirty="0" err="1"/>
              <a:t>Almadhoun</a:t>
            </a:r>
            <a:r>
              <a:rPr lang="en-US" sz="1600" dirty="0"/>
              <a:t> </a:t>
            </a:r>
            <a:r>
              <a:rPr lang="en-US" sz="1600" dirty="0" err="1"/>
              <a:t>Alserr</a:t>
            </a:r>
            <a:r>
              <a:rPr lang="en-US" sz="1600" dirty="0"/>
              <a:t>, Mohammed </a:t>
            </a:r>
            <a:r>
              <a:rPr lang="en-US" sz="1600" dirty="0" err="1"/>
              <a:t>Alser</a:t>
            </a:r>
            <a:r>
              <a:rPr lang="en-US" sz="1600" dirty="0"/>
              <a:t>, Sreenivas </a:t>
            </a:r>
            <a:r>
              <a:rPr lang="en-US" sz="1600" dirty="0" err="1"/>
              <a:t>Subramoney</a:t>
            </a:r>
            <a:r>
              <a:rPr lang="en-US" sz="1600" dirty="0"/>
              <a:t>, Can </a:t>
            </a:r>
            <a:r>
              <a:rPr lang="en-US" sz="1600" dirty="0" err="1"/>
              <a:t>Alkan</a:t>
            </a:r>
            <a:r>
              <a:rPr lang="en-US" sz="1600" dirty="0"/>
              <a:t>, </a:t>
            </a:r>
            <a:r>
              <a:rPr lang="en-US" sz="1600" dirty="0" err="1"/>
              <a:t>Saugata</a:t>
            </a:r>
            <a:r>
              <a:rPr lang="en-US" sz="1600" dirty="0"/>
              <a:t> Ghose, and Onur Mutlu,</a:t>
            </a:r>
            <a:br>
              <a:rPr lang="en-US" sz="1600" dirty="0"/>
            </a:br>
            <a:r>
              <a:rPr lang="en-US" sz="1600" b="1" dirty="0">
                <a:solidFill>
                  <a:srgbClr val="0000FF"/>
                </a:solidFill>
                <a:hlinkClick r:id="rId3">
                  <a:extLst>
                    <a:ext uri="{A12FA001-AC4F-418D-AE19-62706E023703}">
                      <ahyp:hlinkClr xmlns:ahyp="http://schemas.microsoft.com/office/drawing/2018/hyperlinkcolor" val="tx"/>
                    </a:ext>
                  </a:extLst>
                </a:hlinkClick>
              </a:rPr>
              <a:t>"SeGraM: A Universal Hardware Accelerator for Genomic Sequence-to-Graph and Sequence-to-Sequence Mapping"</a:t>
            </a:r>
            <a:br>
              <a:rPr lang="en-US" sz="1600" dirty="0"/>
            </a:br>
            <a:r>
              <a:rPr lang="en-US" sz="1600" i="1" dirty="0"/>
              <a:t>Proceedings of the </a:t>
            </a:r>
            <a:r>
              <a:rPr lang="en-US" sz="1600" i="1" dirty="0">
                <a:hlinkClick r:id="rId4"/>
              </a:rPr>
              <a:t>49th International Symposium on Computer Architecture</a:t>
            </a:r>
            <a:r>
              <a:rPr lang="en-US" sz="1600" i="1" dirty="0"/>
              <a:t> (</a:t>
            </a:r>
            <a:r>
              <a:rPr lang="en-US" sz="1600" b="1" i="1" dirty="0"/>
              <a:t>ISCA</a:t>
            </a:r>
            <a:r>
              <a:rPr lang="en-US" sz="1600" i="1" dirty="0"/>
              <a:t>)</a:t>
            </a:r>
            <a:r>
              <a:rPr lang="en-US" sz="1600" dirty="0"/>
              <a:t>, New York, June 2022.</a:t>
            </a:r>
            <a:br>
              <a:rPr lang="en-US" sz="1600" dirty="0"/>
            </a:br>
            <a:r>
              <a:rPr lang="en-US" sz="1600" dirty="0"/>
              <a:t>[</a:t>
            </a:r>
            <a:r>
              <a:rPr lang="en-US" sz="1600" dirty="0">
                <a:hlinkClick r:id="rId5"/>
              </a:rPr>
              <a:t>arXiv version</a:t>
            </a:r>
            <a:r>
              <a:rPr lang="en-US" sz="1600" dirty="0"/>
              <a:t>]</a:t>
            </a:r>
          </a:p>
          <a:p>
            <a:pPr marL="0" indent="0">
              <a:buNone/>
            </a:pPr>
            <a:br>
              <a:rPr lang="en-US" sz="1600" dirty="0"/>
            </a:br>
            <a:br>
              <a:rPr lang="en-US" sz="1600" dirty="0"/>
            </a:br>
            <a:br>
              <a:rPr lang="en-US" sz="1600" dirty="0"/>
            </a:br>
            <a:endParaRPr lang="en-US" sz="1600" dirty="0"/>
          </a:p>
        </p:txBody>
      </p:sp>
      <p:sp>
        <p:nvSpPr>
          <p:cNvPr id="4" name="Slide Number Placeholder 3">
            <a:extLst>
              <a:ext uri="{FF2B5EF4-FFF2-40B4-BE49-F238E27FC236}">
                <a16:creationId xmlns:a16="http://schemas.microsoft.com/office/drawing/2014/main" id="{C0DB1DCE-E5D9-CD4A-A287-B342F108CBD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6" name="Picture 5">
            <a:extLst>
              <a:ext uri="{FF2B5EF4-FFF2-40B4-BE49-F238E27FC236}">
                <a16:creationId xmlns:a16="http://schemas.microsoft.com/office/drawing/2014/main" id="{0B477C33-B9F9-1DE8-0190-AA7C750B3BB4}"/>
              </a:ext>
            </a:extLst>
          </p:cNvPr>
          <p:cNvPicPr>
            <a:picLocks noChangeAspect="1"/>
          </p:cNvPicPr>
          <p:nvPr/>
        </p:nvPicPr>
        <p:blipFill>
          <a:blip r:embed="rId6"/>
          <a:stretch>
            <a:fillRect/>
          </a:stretch>
        </p:blipFill>
        <p:spPr>
          <a:xfrm>
            <a:off x="0" y="3562568"/>
            <a:ext cx="9144000" cy="2458720"/>
          </a:xfrm>
          <a:prstGeom prst="rect">
            <a:avLst/>
          </a:prstGeom>
        </p:spPr>
      </p:pic>
      <p:sp>
        <p:nvSpPr>
          <p:cNvPr id="5" name="TextBox 4">
            <a:extLst>
              <a:ext uri="{FF2B5EF4-FFF2-40B4-BE49-F238E27FC236}">
                <a16:creationId xmlns:a16="http://schemas.microsoft.com/office/drawing/2014/main" id="{EFD7793F-70F0-ABDA-8C95-C6EAE74CBBCA}"/>
              </a:ext>
            </a:extLst>
          </p:cNvPr>
          <p:cNvSpPr txBox="1"/>
          <p:nvPr/>
        </p:nvSpPr>
        <p:spPr>
          <a:xfrm>
            <a:off x="1489265" y="6351711"/>
            <a:ext cx="61654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a:ea typeface="+mn-ea"/>
                <a:cs typeface="+mn-cs"/>
                <a:hlinkClick r:id="rId5">
                  <a:extLst>
                    <a:ext uri="{A12FA001-AC4F-418D-AE19-62706E023703}">
                      <ahyp:hlinkClr xmlns:ahyp="http://schemas.microsoft.com/office/drawing/2018/hyperlinkcolor" val="tx"/>
                    </a:ext>
                  </a:extLst>
                </a:hlinkClick>
              </a:rPr>
              <a:t>https://arxiv.org/pdf/2205.05883.pdf</a:t>
            </a:r>
            <a:endParaRPr kumimoji="0" lang="en-US" sz="2400" b="1" i="0" u="none" strike="noStrike" kern="1200" cap="none" spc="0" normalizeH="0" baseline="0" noProof="0" dirty="0">
              <a:ln>
                <a:noFill/>
              </a:ln>
              <a:solidFill>
                <a:srgbClr val="0000FF"/>
              </a:solidFill>
              <a:effectLst/>
              <a:uLnTx/>
              <a:uFillTx/>
              <a:latin typeface="Tahoma"/>
              <a:ea typeface="+mn-ea"/>
              <a:cs typeface="+mn-cs"/>
            </a:endParaRPr>
          </a:p>
        </p:txBody>
      </p:sp>
    </p:spTree>
    <p:extLst>
      <p:ext uri="{BB962C8B-B14F-4D97-AF65-F5344CB8AC3E}">
        <p14:creationId xmlns:p14="http://schemas.microsoft.com/office/powerpoint/2010/main" val="41993478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9082-976D-9557-15A3-29BF9524E378}"/>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B35282BD-E6CA-1B14-699E-316DBF9C415C}"/>
              </a:ext>
            </a:extLst>
          </p:cNvPr>
          <p:cNvSpPr txBox="1"/>
          <p:nvPr/>
        </p:nvSpPr>
        <p:spPr>
          <a:xfrm>
            <a:off x="366961" y="1966906"/>
            <a:ext cx="4114800" cy="2858929"/>
          </a:xfrm>
          <a:prstGeom prst="roundRect">
            <a:avLst>
              <a:gd name="adj" fmla="val 2265"/>
            </a:avLst>
          </a:prstGeom>
          <a:solidFill>
            <a:srgbClr val="0070C0">
              <a:alpha val="1000"/>
            </a:srgbClr>
          </a:solidFill>
          <a:ln w="28575">
            <a:solidFill>
              <a:srgbClr val="0070C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rPr>
              <a:t>S</a:t>
            </a:r>
            <a:r>
              <a:rPr kumimoji="0" lang="en-US" sz="1780" b="1" i="1" u="none" strike="noStrike" kern="1200" cap="none" spc="0" normalizeH="0" baseline="0" noProof="0" dirty="0">
                <a:ln>
                  <a:noFill/>
                </a:ln>
                <a:solidFill>
                  <a:srgbClr val="0070C0"/>
                </a:solidFill>
                <a:effectLst/>
                <a:uLnTx/>
                <a:uFillTx/>
                <a:latin typeface="Corbel" panose="020B0503020204020204"/>
                <a:ea typeface="+mn-ea"/>
                <a:cs typeface="+mn-cs"/>
              </a:rPr>
              <a:t>equence-to-Sequence (S2S) Mapping</a:t>
            </a:r>
            <a:r>
              <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rPr>
              <a:t> </a:t>
            </a:r>
            <a:endParaRPr kumimoji="0" lang="en-US" sz="1780" b="0"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C7041D4A-A2C1-53AD-B260-184D06A69F43}"/>
              </a:ext>
            </a:extLst>
          </p:cNvPr>
          <p:cNvSpPr txBox="1"/>
          <p:nvPr/>
        </p:nvSpPr>
        <p:spPr>
          <a:xfrm>
            <a:off x="4619201" y="1963234"/>
            <a:ext cx="4114800" cy="2858929"/>
          </a:xfrm>
          <a:prstGeom prst="roundRect">
            <a:avLst>
              <a:gd name="adj" fmla="val 2265"/>
            </a:avLst>
          </a:prstGeom>
          <a:solidFill>
            <a:srgbClr val="0070C0">
              <a:alpha val="1000"/>
            </a:srgbClr>
          </a:solidFill>
          <a:ln w="28575">
            <a:solidFill>
              <a:srgbClr val="0070C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rPr>
              <a:t>S</a:t>
            </a:r>
            <a:r>
              <a:rPr kumimoji="0" lang="en-US" sz="1780" b="1" i="1" u="none" strike="noStrike" kern="1200" cap="none" spc="0" normalizeH="0" baseline="0" noProof="0" dirty="0">
                <a:ln>
                  <a:noFill/>
                </a:ln>
                <a:solidFill>
                  <a:srgbClr val="0070C0"/>
                </a:solidFill>
                <a:effectLst/>
                <a:uLnTx/>
                <a:uFillTx/>
                <a:latin typeface="Corbel" panose="020B0503020204020204"/>
                <a:ea typeface="+mn-ea"/>
                <a:cs typeface="+mn-cs"/>
              </a:rPr>
              <a:t>equence-to-Graph (S2G) Mapping</a:t>
            </a:r>
            <a:r>
              <a:rPr kumimoji="0" lang="en-US" sz="1780" b="1" i="0" u="none" strike="noStrike" kern="1200" cap="none" spc="0" normalizeH="0" baseline="0" noProof="0" dirty="0">
                <a:ln>
                  <a:noFill/>
                </a:ln>
                <a:solidFill>
                  <a:srgbClr val="0070C0"/>
                </a:solidFill>
                <a:effectLst/>
                <a:uLnTx/>
                <a:uFillTx/>
                <a:latin typeface="Corbel" panose="020B0503020204020204"/>
                <a:ea typeface="+mn-ea"/>
                <a:cs typeface="+mn-cs"/>
              </a:rPr>
              <a:t> </a:t>
            </a:r>
            <a:endParaRPr kumimoji="0" lang="en-US" sz="1780" b="0"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BA9B6FF-0520-5165-E98C-A22DF51CDDA6}"/>
              </a:ext>
            </a:extLst>
          </p:cNvPr>
          <p:cNvSpPr>
            <a:spLocks noGrp="1"/>
          </p:cNvSpPr>
          <p:nvPr>
            <p:ph type="title"/>
          </p:nvPr>
        </p:nvSpPr>
        <p:spPr>
          <a:xfrm>
            <a:off x="366963" y="257434"/>
            <a:ext cx="8410073" cy="753467"/>
          </a:xfrm>
        </p:spPr>
        <p:txBody>
          <a:bodyPr>
            <a:normAutofit/>
          </a:bodyPr>
          <a:lstStyle/>
          <a:p>
            <a:r>
              <a:rPr lang="en-US" dirty="0"/>
              <a:t>Genome Sequence Analysis</a:t>
            </a:r>
          </a:p>
        </p:txBody>
      </p:sp>
      <p:sp>
        <p:nvSpPr>
          <p:cNvPr id="5" name="Slide Number Placeholder 4">
            <a:extLst>
              <a:ext uri="{FF2B5EF4-FFF2-40B4-BE49-F238E27FC236}">
                <a16:creationId xmlns:a16="http://schemas.microsoft.com/office/drawing/2014/main" id="{BFE6D7BB-AD47-C071-5465-1DCCE9AB11A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F95A160-8B5C-5BE7-D424-521200C0D2D2}"/>
              </a:ext>
            </a:extLst>
          </p:cNvPr>
          <p:cNvSpPr txBox="1"/>
          <p:nvPr/>
        </p:nvSpPr>
        <p:spPr>
          <a:xfrm>
            <a:off x="366962" y="4940624"/>
            <a:ext cx="8410073" cy="1408383"/>
          </a:xfrm>
          <a:prstGeom prst="roundRect">
            <a:avLst>
              <a:gd name="adj" fmla="val 3822"/>
            </a:avLst>
          </a:prstGeom>
          <a:solidFill>
            <a:srgbClr val="7030A0">
              <a:alpha val="3000"/>
            </a:srgbClr>
          </a:solidFill>
          <a:ln w="28575">
            <a:solidFill>
              <a:srgbClr val="7030A0"/>
            </a:solidFill>
          </a:ln>
        </p:spPr>
        <p:txBody>
          <a:bodyPr wrap="square" rtlCol="0" anchor="ctr" anchorCtr="0">
            <a:noAutofit/>
          </a:bodyPr>
          <a:lstStyle/>
          <a:p>
            <a:pPr marL="0" marR="0" lvl="0" indent="0" algn="ctr" defTabSz="457200" rtl="0" eaLnBrk="1" fontAlgn="auto" latinLnBrk="0" hangingPunct="1">
              <a:lnSpc>
                <a:spcPct val="100000"/>
              </a:lnSpc>
              <a:spcBef>
                <a:spcPts val="600"/>
              </a:spcBef>
              <a:spcAft>
                <a:spcPts val="0"/>
              </a:spcAft>
              <a:buClr>
                <a:srgbClr val="C00000"/>
              </a:buClr>
              <a:buSzTx/>
              <a:buFontTx/>
              <a:buNone/>
              <a:tabLst/>
              <a:defRPr/>
            </a:pPr>
            <a:r>
              <a:rPr kumimoji="0" lang="en-US" sz="2200" b="0" i="1" u="none" strike="noStrike" kern="1200" cap="none" spc="0" normalizeH="0" baseline="0" noProof="0" dirty="0">
                <a:ln>
                  <a:noFill/>
                </a:ln>
                <a:solidFill>
                  <a:prstClr val="black"/>
                </a:solidFill>
                <a:effectLst/>
                <a:uLnTx/>
                <a:uFillTx/>
                <a:latin typeface="Corbel" panose="020B0503020204020204"/>
                <a:ea typeface="+mn-ea"/>
                <a:cs typeface="+mn-cs"/>
              </a:rPr>
              <a:t>Sequence-to-graph mapping </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results in </a:t>
            </a:r>
            <a:r>
              <a:rPr kumimoji="0" lang="en-US" sz="2200" b="1" i="0" u="none" strike="noStrike" kern="1200" cap="none" spc="0" normalizeH="0" baseline="0" noProof="0" dirty="0">
                <a:ln>
                  <a:noFill/>
                </a:ln>
                <a:solidFill>
                  <a:srgbClr val="00B050"/>
                </a:solidFill>
                <a:effectLst/>
                <a:uLnTx/>
                <a:uFillTx/>
                <a:latin typeface="Corbel" panose="020B0503020204020204"/>
                <a:ea typeface="+mn-ea"/>
                <a:cs typeface="+mn-cs"/>
              </a:rPr>
              <a:t>notable quality improvements.</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 </a:t>
            </a:r>
          </a:p>
          <a:p>
            <a:pPr marL="0" marR="0" lvl="0" indent="0" algn="ctr" defTabSz="457200" rtl="0" eaLnBrk="1" fontAlgn="auto" latinLnBrk="0" hangingPunct="1">
              <a:lnSpc>
                <a:spcPct val="100000"/>
              </a:lnSpc>
              <a:spcBef>
                <a:spcPts val="600"/>
              </a:spcBef>
              <a:spcAft>
                <a:spcPts val="0"/>
              </a:spcAft>
              <a:buClr>
                <a:srgbClr val="C00000"/>
              </a:buClr>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However, it is a </a:t>
            </a:r>
            <a:r>
              <a:rPr kumimoji="0" lang="en-US" sz="2200" b="1" i="0" u="none" strike="noStrike" kern="1200" cap="none" spc="0" normalizeH="0" baseline="0" noProof="0" dirty="0">
                <a:ln>
                  <a:noFill/>
                </a:ln>
                <a:solidFill>
                  <a:srgbClr val="C00000"/>
                </a:solidFill>
                <a:effectLst/>
                <a:uLnTx/>
                <a:uFillTx/>
                <a:latin typeface="Corbel" panose="020B0503020204020204"/>
                <a:ea typeface="+mn-ea"/>
                <a:cs typeface="+mn-cs"/>
              </a:rPr>
              <a:t>more difficult </a:t>
            </a: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computational problem, </a:t>
            </a:r>
          </a:p>
          <a:p>
            <a:pPr marL="0" marR="0" lvl="0" indent="0" algn="ctr" defTabSz="457200" rtl="0" eaLnBrk="1" fontAlgn="auto" latinLnBrk="0" hangingPunct="1">
              <a:lnSpc>
                <a:spcPct val="100000"/>
              </a:lnSpc>
              <a:spcBef>
                <a:spcPts val="600"/>
              </a:spcBef>
              <a:spcAft>
                <a:spcPts val="0"/>
              </a:spcAft>
              <a:buClr>
                <a:srgbClr val="C00000"/>
              </a:buClr>
              <a:buSzTx/>
              <a:buFontTx/>
              <a:buNone/>
              <a:tabLst/>
              <a:defRPr/>
            </a:pPr>
            <a:r>
              <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rPr>
              <a:t>with </a:t>
            </a:r>
            <a:r>
              <a:rPr kumimoji="0" lang="en-US" sz="2200" b="1" i="0" u="none" strike="noStrike" kern="1200" cap="none" spc="0" normalizeH="0" baseline="0" noProof="0" dirty="0">
                <a:ln>
                  <a:noFill/>
                </a:ln>
                <a:solidFill>
                  <a:srgbClr val="C00000"/>
                </a:solidFill>
                <a:effectLst/>
                <a:uLnTx/>
                <a:uFillTx/>
                <a:latin typeface="Corbel" panose="020B0503020204020204"/>
                <a:ea typeface="+mn-ea"/>
                <a:cs typeface="+mn-cs"/>
              </a:rPr>
              <a:t>no prior hardware design.</a:t>
            </a:r>
            <a:endPar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16" name="Content Placeholder 2">
            <a:extLst>
              <a:ext uri="{FF2B5EF4-FFF2-40B4-BE49-F238E27FC236}">
                <a16:creationId xmlns:a16="http://schemas.microsoft.com/office/drawing/2014/main" id="{CA85031A-275E-8E62-FDD8-03689B4AFCB7}"/>
              </a:ext>
            </a:extLst>
          </p:cNvPr>
          <p:cNvSpPr>
            <a:spLocks noGrp="1"/>
          </p:cNvSpPr>
          <p:nvPr>
            <p:ph idx="1"/>
          </p:nvPr>
        </p:nvSpPr>
        <p:spPr>
          <a:xfrm>
            <a:off x="366963" y="1147483"/>
            <a:ext cx="8410071" cy="769894"/>
          </a:xfrm>
        </p:spPr>
        <p:txBody>
          <a:bodyPr>
            <a:noAutofit/>
          </a:bodyPr>
          <a:lstStyle/>
          <a:p>
            <a:pPr marL="342900" indent="-342900">
              <a:lnSpc>
                <a:spcPct val="110000"/>
              </a:lnSpc>
              <a:spcBef>
                <a:spcPts val="600"/>
              </a:spcBef>
              <a:spcAft>
                <a:spcPts val="0"/>
              </a:spcAft>
            </a:pPr>
            <a:r>
              <a:rPr lang="en-US" sz="2000" dirty="0">
                <a:solidFill>
                  <a:schemeClr val="tx1"/>
                </a:solidFill>
              </a:rPr>
              <a:t>Mapping the reads to a reference genome (i.e., </a:t>
            </a:r>
            <a:r>
              <a:rPr lang="en-US" sz="2000" b="1" i="1" dirty="0">
                <a:solidFill>
                  <a:schemeClr val="tx1"/>
                </a:solidFill>
              </a:rPr>
              <a:t>read mapping</a:t>
            </a:r>
            <a:r>
              <a:rPr lang="en-US" sz="2000" dirty="0">
                <a:solidFill>
                  <a:schemeClr val="tx1"/>
                </a:solidFill>
              </a:rPr>
              <a:t>)</a:t>
            </a:r>
            <a:r>
              <a:rPr lang="en-US" sz="2000" b="1" dirty="0">
                <a:solidFill>
                  <a:schemeClr val="tx1"/>
                </a:solidFill>
              </a:rPr>
              <a:t> </a:t>
            </a:r>
            <a:r>
              <a:rPr lang="en-US" sz="2000" dirty="0">
                <a:solidFill>
                  <a:schemeClr val="tx1"/>
                </a:solidFill>
              </a:rPr>
              <a:t>is a </a:t>
            </a:r>
            <a:br>
              <a:rPr lang="en-US" sz="2000" dirty="0">
                <a:solidFill>
                  <a:schemeClr val="tx1"/>
                </a:solidFill>
              </a:rPr>
            </a:br>
            <a:r>
              <a:rPr lang="en-US" sz="2000" dirty="0">
                <a:solidFill>
                  <a:schemeClr val="tx1"/>
                </a:solidFill>
              </a:rPr>
              <a:t>c</a:t>
            </a:r>
            <a:r>
              <a:rPr lang="en-US" sz="2000" i="1" dirty="0">
                <a:solidFill>
                  <a:schemeClr val="tx1"/>
                </a:solidFill>
              </a:rPr>
              <a:t>ritical step</a:t>
            </a:r>
            <a:r>
              <a:rPr lang="en-US" sz="2000" dirty="0">
                <a:solidFill>
                  <a:schemeClr val="tx1"/>
                </a:solidFill>
              </a:rPr>
              <a:t> in genome sequence analysis</a:t>
            </a:r>
            <a:endParaRPr lang="en-US" sz="2000" i="1" dirty="0">
              <a:solidFill>
                <a:schemeClr val="tx1"/>
              </a:solidFill>
            </a:endParaRPr>
          </a:p>
        </p:txBody>
      </p:sp>
      <p:sp>
        <p:nvSpPr>
          <p:cNvPr id="11" name="Google Shape;111;p15">
            <a:extLst>
              <a:ext uri="{FF2B5EF4-FFF2-40B4-BE49-F238E27FC236}">
                <a16:creationId xmlns:a16="http://schemas.microsoft.com/office/drawing/2014/main" id="{35B587F8-08E6-86EF-AFCE-111678337E29}"/>
              </a:ext>
            </a:extLst>
          </p:cNvPr>
          <p:cNvSpPr txBox="1">
            <a:spLocks/>
          </p:cNvSpPr>
          <p:nvPr/>
        </p:nvSpPr>
        <p:spPr>
          <a:xfrm>
            <a:off x="410000" y="2053959"/>
            <a:ext cx="4071762"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Linear Reference: </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ACG</a:t>
            </a:r>
            <a:r>
              <a:rPr kumimoji="0" lang="en-US" sz="1800" b="1" i="0" u="none" strike="noStrike" kern="1200" cap="none" spc="0" normalizeH="0" baseline="0" noProof="0" dirty="0">
                <a:ln>
                  <a:noFill/>
                </a:ln>
                <a:solidFill>
                  <a:srgbClr val="FE6200"/>
                </a:solidFill>
                <a:effectLst/>
                <a:uLnTx/>
                <a:uFillTx/>
                <a:latin typeface="Corbel" panose="020B0503020204020204" pitchFamily="34" charset="0"/>
                <a:ea typeface="+mn-ea"/>
                <a:cs typeface="Calibri" panose="020F0502020204030204" pitchFamily="34" charset="0"/>
              </a:rPr>
              <a:t>T</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ACGT	                </a:t>
            </a: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Read: </a:t>
            </a:r>
            <a:r>
              <a:rPr kumimoji="0" lang="en-US" sz="1800" b="1" i="0" u="none" strike="noStrike" kern="1200" cap="none" spc="0" normalizeH="0" baseline="0" noProof="0" dirty="0">
                <a:ln>
                  <a:noFill/>
                </a:ln>
                <a:solidFill>
                  <a:srgbClr val="0070C0"/>
                </a:solidFill>
                <a:effectLst/>
                <a:uLnTx/>
                <a:uFillTx/>
                <a:latin typeface="Corbel" panose="020B0503020204020204" pitchFamily="34" charset="0"/>
                <a:ea typeface="+mn-ea"/>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ACG</a:t>
            </a: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G</a:t>
            </a: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200" b="1" i="0" u="none" strike="noStrike" kern="1200" cap="none" spc="0" normalizeH="0" baseline="0" noProof="0" dirty="0">
              <a:ln>
                <a:noFill/>
              </a:ln>
              <a:solidFill>
                <a:srgbClr val="00B050"/>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Alternative Sequence: </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a:t>
            </a:r>
            <a:r>
              <a:rPr kumimoji="0" lang="en-US" sz="1800" b="1" i="0" u="none" strike="noStrike" kern="1200" cap="none" spc="0" normalizeH="0" baseline="0" noProof="0" dirty="0">
                <a:ln>
                  <a:noFill/>
                </a:ln>
                <a:solidFill>
                  <a:srgbClr val="00B050"/>
                </a:solidFill>
                <a:effectLst/>
                <a:uLnTx/>
                <a:uFillTx/>
                <a:latin typeface="Corbel" panose="020B0503020204020204" pitchFamily="34" charset="0"/>
                <a:ea typeface="+mn-ea"/>
                <a:cs typeface="Calibri" panose="020F0502020204030204" pitchFamily="34" charset="0"/>
              </a:rPr>
              <a:t>G</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ACGT</a:t>
            </a: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Alternative Sequence: </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a:t>
            </a:r>
            <a:r>
              <a:rPr kumimoji="0" lang="en-US" sz="1800" b="1" i="0" u="none" strike="noStrike" kern="1200" cap="none" spc="0" normalizeH="0" baseline="0" noProof="0" dirty="0">
                <a:ln>
                  <a:noFill/>
                </a:ln>
                <a:solidFill>
                  <a:srgbClr val="7030A0"/>
                </a:solidFill>
                <a:effectLst/>
                <a:uLnTx/>
                <a:uFillTx/>
                <a:latin typeface="Corbel" panose="020B0503020204020204" pitchFamily="34" charset="0"/>
                <a:ea typeface="+mn-ea"/>
                <a:cs typeface="Calibri" panose="020F0502020204030204" pitchFamily="34" charset="0"/>
              </a:rPr>
              <a:t>TT</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ACGT</a:t>
            </a: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Alternative Sequence: </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a:t>
            </a: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rPr>
              <a:t>ACGT</a:t>
            </a: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B720B85-B99A-AE6C-B1A5-8D2FF1CAC517}"/>
              </a:ext>
            </a:extLst>
          </p:cNvPr>
          <p:cNvPicPr>
            <a:picLocks noChangeAspect="1"/>
          </p:cNvPicPr>
          <p:nvPr/>
        </p:nvPicPr>
        <p:blipFill>
          <a:blip r:embed="rId4"/>
          <a:stretch>
            <a:fillRect/>
          </a:stretch>
        </p:blipFill>
        <p:spPr>
          <a:xfrm>
            <a:off x="5858193" y="2425016"/>
            <a:ext cx="2747327" cy="1602895"/>
          </a:xfrm>
          <a:prstGeom prst="rect">
            <a:avLst/>
          </a:prstGeom>
        </p:spPr>
      </p:pic>
      <p:sp>
        <p:nvSpPr>
          <p:cNvPr id="20" name="Google Shape;111;p15">
            <a:extLst>
              <a:ext uri="{FF2B5EF4-FFF2-40B4-BE49-F238E27FC236}">
                <a16:creationId xmlns:a16="http://schemas.microsoft.com/office/drawing/2014/main" id="{D7A1F025-6128-6D8C-B328-AE89FDE97A38}"/>
              </a:ext>
            </a:extLst>
          </p:cNvPr>
          <p:cNvSpPr txBox="1">
            <a:spLocks/>
          </p:cNvSpPr>
          <p:nvPr/>
        </p:nvSpPr>
        <p:spPr>
          <a:xfrm>
            <a:off x="4662234" y="2053959"/>
            <a:ext cx="4114800" cy="2331125"/>
          </a:xfrm>
          <a:prstGeom prst="rect">
            <a:avLst/>
          </a:prstGeom>
          <a:noFill/>
          <a:ln>
            <a:noFill/>
          </a:ln>
        </p:spPr>
        <p:txBody>
          <a:bodyPr spcFirstLastPara="1" vert="horz" wrap="square" lIns="0" tIns="45700" rIns="0" bIns="45700" rtlCol="0" anchor="t" anchorCtr="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Graph-based Reference:</a:t>
            </a: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endPar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0"/>
              </a:spcAft>
              <a:buClr>
                <a:srgbClr val="4A66AC"/>
              </a:buClr>
              <a:buSzPts val="2200"/>
              <a:buFont typeface="Wingdings" pitchFamily="2" charset="2"/>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Read: </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ACGG</a:t>
            </a: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endParaRPr kumimoji="0" lang="en-US" sz="1800"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Calibri" panose="020F0502020204030204" pitchFamily="34" charset="0"/>
            </a:endParaRPr>
          </a:p>
          <a:p>
            <a:pPr marL="153988" marR="0" lvl="0" indent="0" algn="l" defTabSz="914400" rtl="0" eaLnBrk="1" fontAlgn="auto" latinLnBrk="0" hangingPunct="1">
              <a:lnSpc>
                <a:spcPct val="120000"/>
              </a:lnSpc>
              <a:spcBef>
                <a:spcPts val="0"/>
              </a:spcBef>
              <a:spcAft>
                <a:spcPts val="600"/>
              </a:spcAft>
              <a:buClr>
                <a:srgbClr val="4A66AC"/>
              </a:buClr>
              <a:buSzPts val="2200"/>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0926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0">
          <a:extLst>
            <a:ext uri="{FF2B5EF4-FFF2-40B4-BE49-F238E27FC236}">
              <a16:creationId xmlns:a16="http://schemas.microsoft.com/office/drawing/2014/main" id="{70385150-EB59-FA98-FE66-A56EA15A4311}"/>
            </a:ext>
          </a:extLst>
        </p:cNvPr>
        <p:cNvGrpSpPr/>
        <p:nvPr/>
      </p:nvGrpSpPr>
      <p:grpSpPr>
        <a:xfrm>
          <a:off x="0" y="0"/>
          <a:ext cx="0" cy="0"/>
          <a:chOff x="0" y="0"/>
          <a:chExt cx="0" cy="0"/>
        </a:xfrm>
      </p:grpSpPr>
      <p:sp>
        <p:nvSpPr>
          <p:cNvPr id="1901" name="Google Shape;1901;p83">
            <a:extLst>
              <a:ext uri="{FF2B5EF4-FFF2-40B4-BE49-F238E27FC236}">
                <a16:creationId xmlns:a16="http://schemas.microsoft.com/office/drawing/2014/main" id="{8DAB5804-078A-1492-F247-94210C911D9E}"/>
              </a:ext>
            </a:extLst>
          </p:cNvPr>
          <p:cNvSpPr txBox="1">
            <a:spLocks noGrp="1"/>
          </p:cNvSpPr>
          <p:nvPr>
            <p:ph type="title"/>
          </p:nvPr>
        </p:nvSpPr>
        <p:spPr>
          <a:xfrm>
            <a:off x="228600" y="152400"/>
            <a:ext cx="8610600" cy="1066800"/>
          </a:xfrm>
          <a:prstGeom prst="rect">
            <a:avLst/>
          </a:prstGeom>
          <a:noFill/>
          <a:ln>
            <a:noFill/>
          </a:ln>
        </p:spPr>
        <p:txBody>
          <a:bodyPr spcFirstLastPara="1" wrap="square" lIns="91425" tIns="45700" rIns="91425" bIns="45700" anchor="t" anchorCtr="0">
            <a:noAutofit/>
          </a:bodyPr>
          <a:lstStyle/>
          <a:p>
            <a:pPr lvl="0">
              <a:spcBef>
                <a:spcPts val="0"/>
              </a:spcBef>
              <a:spcAft>
                <a:spcPts val="0"/>
              </a:spcAft>
            </a:pPr>
            <a:r>
              <a:rPr lang="en-US" altLang="en-US" dirty="0">
                <a:ea typeface="ＭＳ Ｐゴシック" panose="020B0600070205080204" pitchFamily="34" charset="-128"/>
              </a:rPr>
              <a:t>Brief Self Introduction</a:t>
            </a:r>
            <a:endParaRPr dirty="0"/>
          </a:p>
        </p:txBody>
      </p:sp>
      <p:sp>
        <p:nvSpPr>
          <p:cNvPr id="1902" name="Google Shape;1902;p83">
            <a:extLst>
              <a:ext uri="{FF2B5EF4-FFF2-40B4-BE49-F238E27FC236}">
                <a16:creationId xmlns:a16="http://schemas.microsoft.com/office/drawing/2014/main" id="{07753713-C6B2-41EF-70A6-76BD4540FE0E}"/>
              </a:ext>
            </a:extLst>
          </p:cNvPr>
          <p:cNvSpPr txBox="1">
            <a:spLocks noGrp="1"/>
          </p:cNvSpPr>
          <p:nvPr>
            <p:ph type="body" idx="1"/>
          </p:nvPr>
        </p:nvSpPr>
        <p:spPr>
          <a:xfrm>
            <a:off x="228600" y="914400"/>
            <a:ext cx="8610600" cy="5861050"/>
          </a:xfrm>
          <a:prstGeom prst="rect">
            <a:avLst/>
          </a:prstGeom>
          <a:noFill/>
          <a:ln>
            <a:noFill/>
          </a:ln>
        </p:spPr>
        <p:txBody>
          <a:bodyPr spcFirstLastPara="1" wrap="square" lIns="91425" tIns="45700" rIns="91425" bIns="45700" anchor="t" anchorCtr="0">
            <a:normAutofit/>
          </a:bodyPr>
          <a:lstStyle/>
          <a:p>
            <a:pPr>
              <a:spcBef>
                <a:spcPts val="0"/>
              </a:spcBef>
              <a:spcAft>
                <a:spcPts val="0"/>
              </a:spcAft>
              <a:buSzPts val="1560"/>
            </a:pPr>
            <a:endParaRPr lang="en-US" dirty="0"/>
          </a:p>
          <a:p>
            <a:pPr>
              <a:spcBef>
                <a:spcPts val="0"/>
              </a:spcBef>
              <a:spcAft>
                <a:spcPts val="0"/>
              </a:spcAft>
              <a:buSzPts val="1560"/>
            </a:pPr>
            <a:r>
              <a:rPr lang="en-US" sz="2200" dirty="0"/>
              <a:t>Konstantina Koliogeorgi</a:t>
            </a:r>
          </a:p>
          <a:p>
            <a:pPr lvl="1">
              <a:spcBef>
                <a:spcPts val="0"/>
              </a:spcBef>
              <a:spcAft>
                <a:spcPts val="0"/>
              </a:spcAft>
              <a:buSzPts val="1560"/>
            </a:pPr>
            <a:r>
              <a:rPr lang="en-US" sz="1800" dirty="0"/>
              <a:t>Senior Researcher and Lecturer @ SAFARI</a:t>
            </a:r>
          </a:p>
          <a:p>
            <a:pPr lvl="1">
              <a:spcBef>
                <a:spcPts val="0"/>
              </a:spcBef>
              <a:spcAft>
                <a:spcPts val="0"/>
              </a:spcAft>
              <a:buSzPts val="1560"/>
            </a:pPr>
            <a:r>
              <a:rPr lang="en-US" sz="1800" dirty="0"/>
              <a:t>PhD, National Technical University of Athens, 2023</a:t>
            </a:r>
          </a:p>
          <a:p>
            <a:pPr lvl="1">
              <a:spcBef>
                <a:spcPts val="0"/>
              </a:spcBef>
              <a:spcAft>
                <a:spcPts val="0"/>
              </a:spcAft>
              <a:buSzPts val="1560"/>
            </a:pPr>
            <a:r>
              <a:rPr lang="en-US" altLang="en-US" sz="1800" dirty="0">
                <a:ea typeface="ＭＳ Ｐゴシック" panose="020B0600070205080204" pitchFamily="34" charset="-128"/>
                <a:hlinkClick r:id="rId3"/>
              </a:rPr>
              <a:t>kkoliogeorgi@safari.ethz.ch</a:t>
            </a:r>
            <a:endParaRPr sz="1800" dirty="0"/>
          </a:p>
          <a:p>
            <a:pPr marL="669925" lvl="1" indent="-241618" algn="l" rtl="0">
              <a:spcBef>
                <a:spcPts val="440"/>
              </a:spcBef>
              <a:spcAft>
                <a:spcPts val="0"/>
              </a:spcAft>
              <a:buSzPts val="1320"/>
              <a:buNone/>
            </a:pPr>
            <a:endParaRPr lang="en-US" dirty="0"/>
          </a:p>
          <a:p>
            <a:pPr marL="669925" lvl="1" indent="-241618" algn="l" rtl="0">
              <a:spcBef>
                <a:spcPts val="440"/>
              </a:spcBef>
              <a:spcAft>
                <a:spcPts val="0"/>
              </a:spcAft>
              <a:buSzPts val="1320"/>
              <a:buNone/>
            </a:pPr>
            <a:endParaRPr lang="en-US" dirty="0"/>
          </a:p>
          <a:p>
            <a:r>
              <a:rPr lang="en-US" altLang="en-US" sz="2200" dirty="0">
                <a:ea typeface="ＭＳ Ｐゴシック" panose="020B0600070205080204" pitchFamily="34" charset="-128"/>
              </a:rPr>
              <a:t>Research &amp; Teaching Areas</a:t>
            </a:r>
          </a:p>
          <a:p>
            <a:pPr lvl="1"/>
            <a:r>
              <a:rPr lang="en-US" altLang="en-US" sz="1800" dirty="0">
                <a:ea typeface="ＭＳ Ｐゴシック" panose="020B0600070205080204" pitchFamily="34" charset="-128"/>
              </a:rPr>
              <a:t>Hardware/Software Co-Design</a:t>
            </a:r>
          </a:p>
          <a:p>
            <a:pPr lvl="1"/>
            <a:r>
              <a:rPr lang="en-US" altLang="en-US" sz="1800" dirty="0">
                <a:ea typeface="ＭＳ Ｐゴシック" panose="020B0600070205080204" pitchFamily="34" charset="-128"/>
              </a:rPr>
              <a:t>Heterogeneous System Architecture</a:t>
            </a:r>
          </a:p>
          <a:p>
            <a:pPr lvl="1"/>
            <a:r>
              <a:rPr lang="en-US" altLang="en-US" sz="1800" dirty="0">
                <a:ea typeface="ＭＳ Ｐゴシック" panose="020B0600070205080204" pitchFamily="34" charset="-128"/>
              </a:rPr>
              <a:t>Reconfigurable Computing and Architectures</a:t>
            </a:r>
          </a:p>
          <a:p>
            <a:pPr lvl="1"/>
            <a:r>
              <a:rPr lang="en-US" altLang="en-US" sz="1800" dirty="0">
                <a:ea typeface="ＭＳ Ｐゴシック" panose="020B0600070205080204" pitchFamily="34" charset="-128"/>
              </a:rPr>
              <a:t>Hardware Acceleration</a:t>
            </a:r>
          </a:p>
          <a:p>
            <a:pPr lvl="1"/>
            <a:r>
              <a:rPr lang="en-US" altLang="en-US" sz="1800" dirty="0">
                <a:ea typeface="ＭＳ Ｐゴシック" panose="020B0600070205080204" pitchFamily="34" charset="-128"/>
              </a:rPr>
              <a:t>Optimized Architectures for Genome analysis</a:t>
            </a:r>
          </a:p>
          <a:p>
            <a:pPr lvl="1"/>
            <a:r>
              <a:rPr lang="en-US" altLang="en-US" sz="1800" dirty="0">
                <a:ea typeface="ＭＳ Ｐゴシック" panose="020B0600070205080204" pitchFamily="34" charset="-128"/>
              </a:rPr>
              <a:t>High Level Synthesis Tools</a:t>
            </a:r>
          </a:p>
          <a:p>
            <a:pPr lvl="1"/>
            <a:r>
              <a:rPr lang="en-US" altLang="en-US" sz="1800" dirty="0">
                <a:ea typeface="ＭＳ Ｐゴシック" panose="020B0600070205080204" pitchFamily="34" charset="-128"/>
              </a:rPr>
              <a:t>Design Space Exploration</a:t>
            </a:r>
          </a:p>
          <a:p>
            <a:pPr marL="344487" lvl="1" indent="0">
              <a:buNone/>
            </a:pPr>
            <a:endParaRPr lang="en-US" altLang="en-US" sz="1800" dirty="0">
              <a:ea typeface="ＭＳ Ｐゴシック" panose="020B0600070205080204" pitchFamily="34" charset="-128"/>
            </a:endParaRPr>
          </a:p>
          <a:p>
            <a:pPr marL="669925" lvl="1" indent="-241618" algn="l" rtl="0">
              <a:spcBef>
                <a:spcPts val="440"/>
              </a:spcBef>
              <a:spcAft>
                <a:spcPts val="0"/>
              </a:spcAft>
              <a:buSzPts val="1320"/>
              <a:buNone/>
            </a:pPr>
            <a:endParaRPr lang="en-US" dirty="0"/>
          </a:p>
          <a:p>
            <a:pPr marL="669925" lvl="1" indent="-241618" algn="l" rtl="0">
              <a:spcBef>
                <a:spcPts val="440"/>
              </a:spcBef>
              <a:spcAft>
                <a:spcPts val="0"/>
              </a:spcAft>
              <a:buSzPts val="1320"/>
              <a:buNone/>
            </a:pPr>
            <a:endParaRPr dirty="0"/>
          </a:p>
        </p:txBody>
      </p:sp>
      <p:sp>
        <p:nvSpPr>
          <p:cNvPr id="1903" name="Google Shape;1903;p83">
            <a:extLst>
              <a:ext uri="{FF2B5EF4-FFF2-40B4-BE49-F238E27FC236}">
                <a16:creationId xmlns:a16="http://schemas.microsoft.com/office/drawing/2014/main" id="{214477AB-231F-C40F-5920-ED4D6C11AEFA}"/>
              </a:ext>
            </a:extLst>
          </p:cNvPr>
          <p:cNvSpPr txBox="1">
            <a:spLocks noGrp="1"/>
          </p:cNvSpPr>
          <p:nvPr>
            <p:ph type="sldNum" idx="12"/>
          </p:nvPr>
        </p:nvSpPr>
        <p:spPr>
          <a:xfrm>
            <a:off x="6777038" y="6318250"/>
            <a:ext cx="2133600" cy="4572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Font typeface="Arial"/>
              <a:buNone/>
              <a:defRPr sz="1600" b="0" i="0" u="none" strike="noStrike" cap="none">
                <a:solidFill>
                  <a:srgbClr val="000000"/>
                </a:solidFill>
                <a:latin typeface="Garamond"/>
                <a:ea typeface="Garamond"/>
                <a:cs typeface="Garamond"/>
                <a:sym typeface="Garamond"/>
              </a:defRPr>
            </a:lvl9pPr>
          </a:lstStyle>
          <a:p>
            <a:pPr marL="0" marR="0" lvl="0" indent="0" algn="r" defTabSz="914400" rtl="0" eaLnBrk="0" fontAlgn="base" latinLnBrk="0" hangingPunct="0">
              <a:lnSpc>
                <a:spcPct val="100000"/>
              </a:lnSpc>
              <a:spcBef>
                <a:spcPts val="0"/>
              </a:spcBef>
              <a:spcAft>
                <a:spcPts val="0"/>
              </a:spcAft>
              <a:buClr>
                <a:srgbClr val="000000"/>
              </a:buClr>
              <a:buSzPts val="1600"/>
              <a:buFont typeface="Noto Sans Symbols"/>
              <a:buNone/>
              <a:tabLst/>
              <a:defRPr/>
            </a:pPr>
            <a:fld id="{00000000-1234-1234-1234-123412341234}" type="slidenum">
              <a:rPr kumimoji="0" lang="en-US" sz="1600" b="0" i="0" u="none" strike="noStrike" kern="1200" cap="none" spc="0" normalizeH="0" baseline="0" noProof="0" smtClean="0">
                <a:ln>
                  <a:noFill/>
                </a:ln>
                <a:solidFill>
                  <a:srgbClr val="000000"/>
                </a:solidFill>
                <a:effectLst/>
                <a:uLnTx/>
                <a:uFillTx/>
                <a:latin typeface="Garamond"/>
                <a:sym typeface="Garamond"/>
              </a:rPr>
              <a:pPr marL="0" marR="0" lvl="0" indent="0" algn="r" defTabSz="914400" rtl="0" eaLnBrk="0" fontAlgn="base" latinLnBrk="0" hangingPunct="0">
                <a:lnSpc>
                  <a:spcPct val="100000"/>
                </a:lnSpc>
                <a:spcBef>
                  <a:spcPts val="0"/>
                </a:spcBef>
                <a:spcAft>
                  <a:spcPts val="0"/>
                </a:spcAft>
                <a:buClr>
                  <a:srgbClr val="000000"/>
                </a:buClr>
                <a:buSzPts val="1600"/>
                <a:buFont typeface="Noto Sans Symbols"/>
                <a:buNone/>
                <a:tabLst/>
                <a:defRPr/>
              </a:pPr>
              <a:t>2</a:t>
            </a:fld>
            <a:endParaRPr kumimoji="0" sz="1600" b="0" i="0" u="none" strike="noStrike" kern="1200" cap="none" spc="0" normalizeH="0" baseline="0" noProof="0">
              <a:ln>
                <a:noFill/>
              </a:ln>
              <a:solidFill>
                <a:srgbClr val="000000"/>
              </a:solidFill>
              <a:effectLst/>
              <a:uLnTx/>
              <a:uFillTx/>
              <a:latin typeface="Garamond"/>
              <a:ea typeface="Garamond"/>
              <a:cs typeface="Garamond"/>
              <a:sym typeface="Garamond"/>
            </a:endParaRPr>
          </a:p>
        </p:txBody>
      </p:sp>
      <p:pic>
        <p:nvPicPr>
          <p:cNvPr id="3" name="Picture 2" descr="A person with long hair&#10;&#10;AI-generated content may be incorrect.">
            <a:extLst>
              <a:ext uri="{FF2B5EF4-FFF2-40B4-BE49-F238E27FC236}">
                <a16:creationId xmlns:a16="http://schemas.microsoft.com/office/drawing/2014/main" id="{4CB5234F-0406-748D-C783-AB26BAAFF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4944" y="1211406"/>
            <a:ext cx="1447800" cy="1857279"/>
          </a:xfrm>
          <a:prstGeom prst="rect">
            <a:avLst/>
          </a:prstGeom>
        </p:spPr>
      </p:pic>
    </p:spTree>
    <p:extLst>
      <p:ext uri="{BB962C8B-B14F-4D97-AF65-F5344CB8AC3E}">
        <p14:creationId xmlns:p14="http://schemas.microsoft.com/office/powerpoint/2010/main" val="75210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9">
          <a:extLst>
            <a:ext uri="{FF2B5EF4-FFF2-40B4-BE49-F238E27FC236}">
              <a16:creationId xmlns:a16="http://schemas.microsoft.com/office/drawing/2014/main" id="{DA6183BF-DC51-5F6B-56C9-E5B9C2E19B79}"/>
            </a:ext>
          </a:extLst>
        </p:cNvPr>
        <p:cNvGrpSpPr/>
        <p:nvPr/>
      </p:nvGrpSpPr>
      <p:grpSpPr>
        <a:xfrm>
          <a:off x="0" y="0"/>
          <a:ext cx="0" cy="0"/>
          <a:chOff x="0" y="0"/>
          <a:chExt cx="0" cy="0"/>
        </a:xfrm>
      </p:grpSpPr>
      <p:sp>
        <p:nvSpPr>
          <p:cNvPr id="10" name="Rounded Rectangle 5">
            <a:extLst>
              <a:ext uri="{FF2B5EF4-FFF2-40B4-BE49-F238E27FC236}">
                <a16:creationId xmlns:a16="http://schemas.microsoft.com/office/drawing/2014/main" id="{988F35CE-AA04-C0A8-D822-7415EDBDF463}"/>
              </a:ext>
            </a:extLst>
          </p:cNvPr>
          <p:cNvSpPr/>
          <p:nvPr/>
        </p:nvSpPr>
        <p:spPr>
          <a:xfrm>
            <a:off x="166437" y="1046532"/>
            <a:ext cx="8748963" cy="3037295"/>
          </a:xfrm>
          <a:prstGeom prst="roundRect">
            <a:avLst>
              <a:gd name="adj" fmla="val 1116"/>
            </a:avLst>
          </a:prstGeom>
          <a:solidFill>
            <a:srgbClr val="0070C0">
              <a:alpha val="17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rPr>
              <a:t>	SW</a:t>
            </a:r>
          </a:p>
        </p:txBody>
      </p:sp>
      <p:sp>
        <p:nvSpPr>
          <p:cNvPr id="691" name="Google Shape;691;p96">
            <a:extLst>
              <a:ext uri="{FF2B5EF4-FFF2-40B4-BE49-F238E27FC236}">
                <a16:creationId xmlns:a16="http://schemas.microsoft.com/office/drawing/2014/main" id="{A9B6E09F-D319-7D3C-F23D-4F4804C117C2}"/>
              </a:ext>
            </a:extLst>
          </p:cNvPr>
          <p:cNvSpPr txBox="1">
            <a:spLocks noGrp="1"/>
          </p:cNvSpPr>
          <p:nvPr>
            <p:ph type="body" idx="1"/>
          </p:nvPr>
        </p:nvSpPr>
        <p:spPr>
          <a:xfrm>
            <a:off x="121317" y="965750"/>
            <a:ext cx="8839201" cy="2736304"/>
          </a:xfrm>
          <a:prstGeom prst="rect">
            <a:avLst/>
          </a:prstGeom>
          <a:noFill/>
          <a:ln>
            <a:noFill/>
          </a:ln>
        </p:spPr>
        <p:txBody>
          <a:bodyPr spcFirstLastPara="1" vert="horz" wrap="square" lIns="0" tIns="45700" rIns="0" bIns="45700" rtlCol="0" anchor="t" anchorCtr="0">
            <a:noAutofit/>
          </a:bodyPr>
          <a:lstStyle/>
          <a:p>
            <a:pPr marL="192088" indent="0">
              <a:lnSpc>
                <a:spcPct val="120000"/>
              </a:lnSpc>
              <a:spcBef>
                <a:spcPts val="0"/>
              </a:spcBef>
              <a:spcAft>
                <a:spcPts val="1200"/>
              </a:spcAft>
              <a:buSzPts val="1600"/>
              <a:buNone/>
            </a:pPr>
            <a:r>
              <a:rPr lang="en-US" sz="2200" dirty="0">
                <a:solidFill>
                  <a:schemeClr val="tx1"/>
                </a:solidFill>
              </a:rPr>
              <a:t>Based on our analysis with </a:t>
            </a:r>
            <a:r>
              <a:rPr lang="en-US" sz="2200" b="1" dirty="0" err="1">
                <a:solidFill>
                  <a:srgbClr val="0070C0"/>
                </a:solidFill>
              </a:rPr>
              <a:t>GraphAligner</a:t>
            </a:r>
            <a:r>
              <a:rPr lang="en-US" sz="2200" b="1" dirty="0">
                <a:solidFill>
                  <a:srgbClr val="0070C0"/>
                </a:solidFill>
              </a:rPr>
              <a:t> </a:t>
            </a:r>
            <a:r>
              <a:rPr lang="en-US" sz="2200" dirty="0">
                <a:solidFill>
                  <a:schemeClr val="tx1"/>
                </a:solidFill>
              </a:rPr>
              <a:t>and</a:t>
            </a:r>
            <a:r>
              <a:rPr lang="en-US" sz="2200" b="1" dirty="0">
                <a:solidFill>
                  <a:srgbClr val="0070C0"/>
                </a:solidFill>
              </a:rPr>
              <a:t> vg:</a:t>
            </a:r>
          </a:p>
          <a:p>
            <a:pPr marL="192088" indent="0">
              <a:lnSpc>
                <a:spcPct val="120000"/>
              </a:lnSpc>
              <a:spcBef>
                <a:spcPts val="0"/>
              </a:spcBef>
              <a:spcAft>
                <a:spcPts val="1200"/>
              </a:spcAft>
              <a:buSzPts val="1600"/>
              <a:buNone/>
            </a:pPr>
            <a:r>
              <a:rPr lang="en-US" sz="2200" b="1" dirty="0">
                <a:solidFill>
                  <a:srgbClr val="0070C0"/>
                </a:solidFill>
              </a:rPr>
              <a:t>Observation </a:t>
            </a:r>
            <a:r>
              <a:rPr lang="en-US" sz="2200" b="1" dirty="0">
                <a:solidFill>
                  <a:srgbClr val="0070C0"/>
                </a:solidFill>
                <a:latin typeface="Calibri" panose="020F0502020204030204" pitchFamily="34" charset="0"/>
              </a:rPr>
              <a:t>1</a:t>
            </a:r>
            <a:r>
              <a:rPr lang="en-US" sz="2200" b="1" dirty="0">
                <a:solidFill>
                  <a:srgbClr val="0070C0"/>
                </a:solidFill>
              </a:rPr>
              <a:t>: </a:t>
            </a:r>
            <a:r>
              <a:rPr lang="en-US" sz="2200" dirty="0">
                <a:solidFill>
                  <a:schemeClr val="tx1"/>
                </a:solidFill>
              </a:rPr>
              <a:t>Alignment step is the bottleneck</a:t>
            </a:r>
          </a:p>
          <a:p>
            <a:pPr marL="192088" indent="0">
              <a:lnSpc>
                <a:spcPct val="120000"/>
              </a:lnSpc>
              <a:spcBef>
                <a:spcPts val="0"/>
              </a:spcBef>
              <a:spcAft>
                <a:spcPts val="1200"/>
              </a:spcAft>
              <a:buSzPts val="1600"/>
              <a:buNone/>
            </a:pPr>
            <a:r>
              <a:rPr lang="en-US" sz="2200" b="1" dirty="0">
                <a:solidFill>
                  <a:srgbClr val="0070C0"/>
                </a:solidFill>
              </a:rPr>
              <a:t>Observation </a:t>
            </a:r>
            <a:r>
              <a:rPr lang="en-US" sz="2200" b="1" dirty="0">
                <a:solidFill>
                  <a:srgbClr val="0070C0"/>
                </a:solidFill>
                <a:latin typeface="Calibri" panose="020F0502020204030204" pitchFamily="34" charset="0"/>
              </a:rPr>
              <a:t>2</a:t>
            </a:r>
            <a:r>
              <a:rPr lang="en-US" sz="2200" b="1" dirty="0">
                <a:solidFill>
                  <a:srgbClr val="0070C0"/>
                </a:solidFill>
              </a:rPr>
              <a:t>: </a:t>
            </a:r>
            <a:r>
              <a:rPr lang="en-US" sz="2200" b="1" dirty="0">
                <a:solidFill>
                  <a:schemeClr val="tx1"/>
                </a:solidFill>
              </a:rPr>
              <a:t>Alignment suffers from high cache miss rates</a:t>
            </a:r>
          </a:p>
          <a:p>
            <a:pPr marL="192088" indent="0">
              <a:lnSpc>
                <a:spcPct val="120000"/>
              </a:lnSpc>
              <a:spcBef>
                <a:spcPts val="0"/>
              </a:spcBef>
              <a:spcAft>
                <a:spcPts val="1200"/>
              </a:spcAft>
              <a:buSzPts val="1600"/>
              <a:buNone/>
            </a:pPr>
            <a:r>
              <a:rPr lang="en-US" sz="2200" b="1" dirty="0">
                <a:solidFill>
                  <a:srgbClr val="0070C0"/>
                </a:solidFill>
              </a:rPr>
              <a:t>Observation </a:t>
            </a:r>
            <a:r>
              <a:rPr lang="en-US" sz="2200" b="1" dirty="0">
                <a:solidFill>
                  <a:srgbClr val="0070C0"/>
                </a:solidFill>
                <a:latin typeface="Calibri" panose="020F0502020204030204" pitchFamily="34" charset="0"/>
              </a:rPr>
              <a:t>3</a:t>
            </a:r>
            <a:r>
              <a:rPr lang="en-US" sz="2200" b="1" dirty="0">
                <a:solidFill>
                  <a:srgbClr val="0070C0"/>
                </a:solidFill>
              </a:rPr>
              <a:t>: </a:t>
            </a:r>
            <a:r>
              <a:rPr lang="en-US" sz="2200" b="1" dirty="0">
                <a:solidFill>
                  <a:schemeClr val="tx1"/>
                </a:solidFill>
              </a:rPr>
              <a:t>Seeding suffers from the DRAM latency bottleneck</a:t>
            </a:r>
          </a:p>
          <a:p>
            <a:pPr marL="192088" indent="0">
              <a:lnSpc>
                <a:spcPct val="120000"/>
              </a:lnSpc>
              <a:spcBef>
                <a:spcPts val="0"/>
              </a:spcBef>
              <a:spcAft>
                <a:spcPts val="1200"/>
              </a:spcAft>
              <a:buSzPts val="1600"/>
              <a:buNone/>
            </a:pPr>
            <a:r>
              <a:rPr lang="en-US" sz="2200" b="1" dirty="0">
                <a:solidFill>
                  <a:srgbClr val="0070C0"/>
                </a:solidFill>
              </a:rPr>
              <a:t>Observation </a:t>
            </a:r>
            <a:r>
              <a:rPr lang="en-US" sz="2200" b="1" dirty="0">
                <a:solidFill>
                  <a:srgbClr val="0070C0"/>
                </a:solidFill>
                <a:latin typeface="Calibri" panose="020F0502020204030204" pitchFamily="34" charset="0"/>
              </a:rPr>
              <a:t>4</a:t>
            </a:r>
            <a:r>
              <a:rPr lang="en-US" sz="2200" b="1" dirty="0">
                <a:solidFill>
                  <a:srgbClr val="0070C0"/>
                </a:solidFill>
              </a:rPr>
              <a:t>: </a:t>
            </a:r>
            <a:r>
              <a:rPr lang="en-US" sz="2200" dirty="0">
                <a:solidFill>
                  <a:schemeClr val="tx1"/>
                </a:solidFill>
              </a:rPr>
              <a:t>Baseline tools scale </a:t>
            </a:r>
            <a:r>
              <a:rPr lang="en-US" sz="2200" dirty="0" err="1">
                <a:solidFill>
                  <a:schemeClr val="tx1"/>
                </a:solidFill>
              </a:rPr>
              <a:t>sublinearly</a:t>
            </a:r>
            <a:endParaRPr lang="en-US" sz="2200" dirty="0">
              <a:solidFill>
                <a:schemeClr val="tx1"/>
              </a:solidFill>
            </a:endParaRPr>
          </a:p>
          <a:p>
            <a:pPr marL="192088" indent="0">
              <a:lnSpc>
                <a:spcPct val="120000"/>
              </a:lnSpc>
              <a:spcBef>
                <a:spcPts val="0"/>
              </a:spcBef>
              <a:spcAft>
                <a:spcPts val="0"/>
              </a:spcAft>
              <a:buSzPts val="1600"/>
              <a:buNone/>
            </a:pPr>
            <a:endParaRPr lang="en-US" sz="2200" dirty="0">
              <a:solidFill>
                <a:schemeClr val="tx1"/>
              </a:solidFill>
            </a:endParaRPr>
          </a:p>
        </p:txBody>
      </p:sp>
      <p:sp>
        <p:nvSpPr>
          <p:cNvPr id="3" name="Title 2">
            <a:extLst>
              <a:ext uri="{FF2B5EF4-FFF2-40B4-BE49-F238E27FC236}">
                <a16:creationId xmlns:a16="http://schemas.microsoft.com/office/drawing/2014/main" id="{044B6124-E9B6-E242-50CE-2A29D92FB740}"/>
              </a:ext>
            </a:extLst>
          </p:cNvPr>
          <p:cNvSpPr>
            <a:spLocks noGrp="1"/>
          </p:cNvSpPr>
          <p:nvPr>
            <p:ph type="title"/>
          </p:nvPr>
        </p:nvSpPr>
        <p:spPr/>
        <p:txBody>
          <a:bodyPr>
            <a:normAutofit/>
          </a:bodyPr>
          <a:lstStyle/>
          <a:p>
            <a:r>
              <a:rPr lang="en-US" sz="4250" dirty="0"/>
              <a:t>Analysis of State-of-the-Art Tools</a:t>
            </a:r>
          </a:p>
        </p:txBody>
      </p:sp>
      <p:sp>
        <p:nvSpPr>
          <p:cNvPr id="2" name="Slide Number Placeholder 1">
            <a:extLst>
              <a:ext uri="{FF2B5EF4-FFF2-40B4-BE49-F238E27FC236}">
                <a16:creationId xmlns:a16="http://schemas.microsoft.com/office/drawing/2014/main" id="{FC076CF2-C212-0FAA-BDFD-E5A4B291476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11" name="Rounded Rectangle 6">
            <a:extLst>
              <a:ext uri="{FF2B5EF4-FFF2-40B4-BE49-F238E27FC236}">
                <a16:creationId xmlns:a16="http://schemas.microsoft.com/office/drawing/2014/main" id="{4E4181A2-45BA-BD49-6B16-950E305B38B9}"/>
              </a:ext>
            </a:extLst>
          </p:cNvPr>
          <p:cNvSpPr/>
          <p:nvPr/>
        </p:nvSpPr>
        <p:spPr>
          <a:xfrm>
            <a:off x="228600" y="4310178"/>
            <a:ext cx="8748963" cy="1938222"/>
          </a:xfrm>
          <a:prstGeom prst="roundRect">
            <a:avLst>
              <a:gd name="adj" fmla="val 1619"/>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orbel" panose="020B0503020204020204"/>
                <a:ea typeface="+mn-ea"/>
                <a:cs typeface="+mn-cs"/>
              </a:rPr>
              <a:t>HW</a:t>
            </a:r>
          </a:p>
        </p:txBody>
      </p:sp>
      <p:sp>
        <p:nvSpPr>
          <p:cNvPr id="5" name="TextBox 4">
            <a:extLst>
              <a:ext uri="{FF2B5EF4-FFF2-40B4-BE49-F238E27FC236}">
                <a16:creationId xmlns:a16="http://schemas.microsoft.com/office/drawing/2014/main" id="{CBD3CBFE-712A-59A9-B305-DB549186FD38}"/>
              </a:ext>
            </a:extLst>
          </p:cNvPr>
          <p:cNvSpPr txBox="1"/>
          <p:nvPr/>
        </p:nvSpPr>
        <p:spPr>
          <a:xfrm>
            <a:off x="228600" y="4459051"/>
            <a:ext cx="8610600" cy="1683859"/>
          </a:xfrm>
          <a:prstGeom prst="rect">
            <a:avLst/>
          </a:prstGeom>
          <a:noFill/>
        </p:spPr>
        <p:txBody>
          <a:bodyPr wrap="square">
            <a:spAutoFit/>
          </a:bodyPr>
          <a:lstStyle/>
          <a:p>
            <a:pPr marL="192088" indent="0">
              <a:lnSpc>
                <a:spcPct val="120000"/>
              </a:lnSpc>
              <a:spcBef>
                <a:spcPts val="0"/>
              </a:spcBef>
              <a:spcAft>
                <a:spcPts val="1200"/>
              </a:spcAft>
              <a:buSzPts val="1600"/>
              <a:buNone/>
            </a:pPr>
            <a:r>
              <a:rPr lang="en-US" sz="2000" b="1" dirty="0">
                <a:solidFill>
                  <a:srgbClr val="C00000"/>
                </a:solidFill>
              </a:rPr>
              <a:t>Observation </a:t>
            </a:r>
            <a:r>
              <a:rPr lang="en-US" sz="2000" b="1" dirty="0">
                <a:solidFill>
                  <a:srgbClr val="C00000"/>
                </a:solidFill>
                <a:latin typeface="Calibri" panose="020F0502020204030204" pitchFamily="34" charset="0"/>
              </a:rPr>
              <a:t>5</a:t>
            </a:r>
            <a:r>
              <a:rPr lang="en-US" sz="2000" b="1" dirty="0">
                <a:solidFill>
                  <a:srgbClr val="C00000"/>
                </a:solidFill>
              </a:rPr>
              <a:t>: </a:t>
            </a:r>
            <a:r>
              <a:rPr lang="en-US" sz="2000" dirty="0">
                <a:solidFill>
                  <a:schemeClr val="tx1"/>
                </a:solidFill>
              </a:rPr>
              <a:t>Existing S2S mapping accelerators are unsuitable </a:t>
            </a:r>
            <a:br>
              <a:rPr lang="en-US" sz="2000" dirty="0">
                <a:solidFill>
                  <a:schemeClr val="tx1"/>
                </a:solidFill>
              </a:rPr>
            </a:br>
            <a:r>
              <a:rPr lang="en-US" sz="2000" dirty="0">
                <a:solidFill>
                  <a:schemeClr val="tx1"/>
                </a:solidFill>
              </a:rPr>
              <a:t>                                 for the S2G mapping problem</a:t>
            </a:r>
          </a:p>
          <a:p>
            <a:pPr marL="192088" indent="0">
              <a:lnSpc>
                <a:spcPct val="120000"/>
              </a:lnSpc>
              <a:spcBef>
                <a:spcPts val="0"/>
              </a:spcBef>
              <a:spcAft>
                <a:spcPts val="1200"/>
              </a:spcAft>
              <a:buSzPts val="1600"/>
              <a:buNone/>
            </a:pPr>
            <a:r>
              <a:rPr lang="en-US" sz="2000" b="1" dirty="0">
                <a:solidFill>
                  <a:srgbClr val="C00000"/>
                </a:solidFill>
              </a:rPr>
              <a:t>Observation </a:t>
            </a:r>
            <a:r>
              <a:rPr lang="en-US" sz="2000" b="1" dirty="0">
                <a:solidFill>
                  <a:srgbClr val="C00000"/>
                </a:solidFill>
                <a:latin typeface="Calibri" panose="020F0502020204030204" pitchFamily="34" charset="0"/>
              </a:rPr>
              <a:t>6</a:t>
            </a:r>
            <a:r>
              <a:rPr lang="en-US" sz="2000" b="1" dirty="0">
                <a:solidFill>
                  <a:srgbClr val="C00000"/>
                </a:solidFill>
              </a:rPr>
              <a:t>: </a:t>
            </a:r>
            <a:r>
              <a:rPr lang="en-US" sz="2000" dirty="0">
                <a:solidFill>
                  <a:schemeClr val="tx1"/>
                </a:solidFill>
              </a:rPr>
              <a:t>Existing graph accelerators are unable to handle </a:t>
            </a:r>
            <a:br>
              <a:rPr lang="en-US" sz="2000" dirty="0">
                <a:solidFill>
                  <a:schemeClr val="tx1"/>
                </a:solidFill>
              </a:rPr>
            </a:br>
            <a:r>
              <a:rPr lang="en-US" sz="2000" dirty="0">
                <a:solidFill>
                  <a:schemeClr val="tx1"/>
                </a:solidFill>
              </a:rPr>
              <a:t>                                 S2G alignment</a:t>
            </a:r>
            <a:endParaRPr lang="en-US" sz="2000" dirty="0">
              <a:solidFill>
                <a:srgbClr val="C00000"/>
              </a:solidFill>
            </a:endParaRPr>
          </a:p>
        </p:txBody>
      </p:sp>
    </p:spTree>
    <p:extLst>
      <p:ext uri="{BB962C8B-B14F-4D97-AF65-F5344CB8AC3E}">
        <p14:creationId xmlns:p14="http://schemas.microsoft.com/office/powerpoint/2010/main" val="6406616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9">
          <a:extLst>
            <a:ext uri="{FF2B5EF4-FFF2-40B4-BE49-F238E27FC236}">
              <a16:creationId xmlns:a16="http://schemas.microsoft.com/office/drawing/2014/main" id="{27DF1E30-6048-4128-D876-3C7923973D30}"/>
            </a:ext>
          </a:extLst>
        </p:cNvPr>
        <p:cNvGrpSpPr/>
        <p:nvPr/>
      </p:nvGrpSpPr>
      <p:grpSpPr>
        <a:xfrm>
          <a:off x="0" y="0"/>
          <a:ext cx="0" cy="0"/>
          <a:chOff x="0" y="0"/>
          <a:chExt cx="0" cy="0"/>
        </a:xfrm>
      </p:grpSpPr>
      <p:sp>
        <p:nvSpPr>
          <p:cNvPr id="691" name="Google Shape;691;p96">
            <a:extLst>
              <a:ext uri="{FF2B5EF4-FFF2-40B4-BE49-F238E27FC236}">
                <a16:creationId xmlns:a16="http://schemas.microsoft.com/office/drawing/2014/main" id="{D5CB5AE7-8261-8726-6769-788DC5E30605}"/>
              </a:ext>
            </a:extLst>
          </p:cNvPr>
          <p:cNvSpPr txBox="1">
            <a:spLocks noGrp="1"/>
          </p:cNvSpPr>
          <p:nvPr>
            <p:ph type="body" idx="1"/>
          </p:nvPr>
        </p:nvSpPr>
        <p:spPr>
          <a:xfrm>
            <a:off x="366963" y="3916017"/>
            <a:ext cx="8410212" cy="2548303"/>
          </a:xfrm>
          <a:prstGeom prst="rect">
            <a:avLst/>
          </a:prstGeom>
          <a:noFill/>
          <a:ln>
            <a:noFill/>
          </a:ln>
        </p:spPr>
        <p:txBody>
          <a:bodyPr spcFirstLastPara="1" vert="horz" wrap="square" lIns="0" tIns="45700" rIns="0" bIns="45700" rtlCol="0" anchor="t" anchorCtr="0">
            <a:noAutofit/>
          </a:bodyPr>
          <a:lstStyle/>
          <a:p>
            <a:pPr marL="146050" indent="0">
              <a:lnSpc>
                <a:spcPct val="120000"/>
              </a:lnSpc>
              <a:spcBef>
                <a:spcPts val="0"/>
              </a:spcBef>
              <a:spcAft>
                <a:spcPts val="600"/>
              </a:spcAft>
              <a:buNone/>
            </a:pPr>
            <a:r>
              <a:rPr lang="en-US" sz="2200" b="1" dirty="0">
                <a:solidFill>
                  <a:srgbClr val="FE6200"/>
                </a:solidFill>
              </a:rPr>
              <a:t>SeGraM: </a:t>
            </a:r>
            <a:r>
              <a:rPr lang="en-US" sz="2200" i="1" dirty="0">
                <a:solidFill>
                  <a:schemeClr val="tx1"/>
                </a:solidFill>
              </a:rPr>
              <a:t>First universal algorithm/hardware co-designed genomic mapping accelerator </a:t>
            </a:r>
            <a:r>
              <a:rPr lang="en-US" sz="2200" dirty="0">
                <a:solidFill>
                  <a:schemeClr val="tx1"/>
                </a:solidFill>
              </a:rPr>
              <a:t>that can effectively and efficiently support: </a:t>
            </a:r>
          </a:p>
          <a:p>
            <a:pPr marL="488950" indent="-342900">
              <a:lnSpc>
                <a:spcPct val="120000"/>
              </a:lnSpc>
              <a:spcBef>
                <a:spcPts val="0"/>
              </a:spcBef>
              <a:spcAft>
                <a:spcPts val="600"/>
              </a:spcAft>
            </a:pPr>
            <a:r>
              <a:rPr lang="en-US" sz="2200" u="sng" dirty="0">
                <a:solidFill>
                  <a:schemeClr val="tx1"/>
                </a:solidFill>
              </a:rPr>
              <a:t>Se</a:t>
            </a:r>
            <a:r>
              <a:rPr lang="en-US" sz="2200" dirty="0">
                <a:solidFill>
                  <a:schemeClr val="tx1"/>
                </a:solidFill>
              </a:rPr>
              <a:t>quence-to-</a:t>
            </a:r>
            <a:r>
              <a:rPr lang="en-US" sz="2200" u="sng" dirty="0">
                <a:solidFill>
                  <a:schemeClr val="tx1"/>
                </a:solidFill>
              </a:rPr>
              <a:t>gra</a:t>
            </a:r>
            <a:r>
              <a:rPr lang="en-US" sz="2200" dirty="0">
                <a:solidFill>
                  <a:schemeClr val="tx1"/>
                </a:solidFill>
              </a:rPr>
              <a:t>ph </a:t>
            </a:r>
            <a:r>
              <a:rPr lang="en-US" sz="2200" u="sng" dirty="0">
                <a:solidFill>
                  <a:schemeClr val="tx1"/>
                </a:solidFill>
              </a:rPr>
              <a:t>m</a:t>
            </a:r>
            <a:r>
              <a:rPr lang="en-US" sz="2200" dirty="0">
                <a:solidFill>
                  <a:schemeClr val="tx1"/>
                </a:solidFill>
              </a:rPr>
              <a:t>apping </a:t>
            </a:r>
          </a:p>
          <a:p>
            <a:pPr marL="488950" indent="-342900">
              <a:lnSpc>
                <a:spcPct val="120000"/>
              </a:lnSpc>
              <a:spcBef>
                <a:spcPts val="0"/>
              </a:spcBef>
              <a:spcAft>
                <a:spcPts val="600"/>
              </a:spcAft>
            </a:pPr>
            <a:r>
              <a:rPr lang="en-US" sz="2200" dirty="0">
                <a:solidFill>
                  <a:schemeClr val="tx1"/>
                </a:solidFill>
              </a:rPr>
              <a:t>Sequence-to-sequence mapping</a:t>
            </a:r>
          </a:p>
          <a:p>
            <a:pPr marL="488950" indent="-342900">
              <a:lnSpc>
                <a:spcPct val="120000"/>
              </a:lnSpc>
              <a:spcBef>
                <a:spcPts val="0"/>
              </a:spcBef>
              <a:spcAft>
                <a:spcPts val="600"/>
              </a:spcAft>
            </a:pPr>
            <a:r>
              <a:rPr lang="en-US" sz="2200" dirty="0">
                <a:solidFill>
                  <a:schemeClr val="tx1"/>
                </a:solidFill>
              </a:rPr>
              <a:t>Both short and long reads</a:t>
            </a:r>
          </a:p>
        </p:txBody>
      </p:sp>
      <p:sp>
        <p:nvSpPr>
          <p:cNvPr id="3" name="Title 2">
            <a:extLst>
              <a:ext uri="{FF2B5EF4-FFF2-40B4-BE49-F238E27FC236}">
                <a16:creationId xmlns:a16="http://schemas.microsoft.com/office/drawing/2014/main" id="{A287EA67-B12C-6A74-F24B-C4FE901C12D0}"/>
              </a:ext>
            </a:extLst>
          </p:cNvPr>
          <p:cNvSpPr>
            <a:spLocks noGrp="1"/>
          </p:cNvSpPr>
          <p:nvPr>
            <p:ph type="title"/>
          </p:nvPr>
        </p:nvSpPr>
        <p:spPr/>
        <p:txBody>
          <a:bodyPr>
            <a:normAutofit fontScale="90000"/>
          </a:bodyPr>
          <a:lstStyle/>
          <a:p>
            <a:r>
              <a:rPr lang="en-US" dirty="0" err="1"/>
              <a:t>SeGraM</a:t>
            </a:r>
            <a:r>
              <a:rPr lang="en-US" dirty="0"/>
              <a:t>: </a:t>
            </a:r>
            <a:r>
              <a:rPr lang="en-US" sz="4100" dirty="0"/>
              <a:t>First Graph Mapping Accelerator</a:t>
            </a:r>
          </a:p>
        </p:txBody>
      </p:sp>
      <p:sp>
        <p:nvSpPr>
          <p:cNvPr id="2" name="Slide Number Placeholder 1">
            <a:extLst>
              <a:ext uri="{FF2B5EF4-FFF2-40B4-BE49-F238E27FC236}">
                <a16:creationId xmlns:a16="http://schemas.microsoft.com/office/drawing/2014/main" id="{1795DFA7-6F24-F98D-6A6D-4E14B22DEDC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E74CBD5-BDBB-C3F6-8B0D-3CBAABABC7D1}"/>
              </a:ext>
            </a:extLst>
          </p:cNvPr>
          <p:cNvSpPr txBox="1"/>
          <p:nvPr/>
        </p:nvSpPr>
        <p:spPr>
          <a:xfrm>
            <a:off x="366962" y="1165147"/>
            <a:ext cx="8410073" cy="2643651"/>
          </a:xfrm>
          <a:prstGeom prst="roundRect">
            <a:avLst>
              <a:gd name="adj" fmla="val 4777"/>
            </a:avLst>
          </a:prstGeom>
          <a:solidFill>
            <a:schemeClr val="accent2">
              <a:lumMod val="40000"/>
              <a:lumOff val="60000"/>
              <a:alpha val="55000"/>
            </a:schemeClr>
          </a:solidFill>
          <a:ln>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panose="020F0502020204030204" pitchFamily="34" charset="0"/>
              </a:rPr>
              <a:t>Our Goal:</a:t>
            </a:r>
          </a:p>
          <a:p>
            <a:pPr marL="0" marR="0" lvl="0" indent="0" algn="ctr" defTabSz="457200" rtl="0" eaLnBrk="1" fontAlgn="auto" latinLnBrk="0" hangingPunct="1">
              <a:lnSpc>
                <a:spcPct val="120000"/>
              </a:lnSpc>
              <a:spcBef>
                <a:spcPts val="0"/>
              </a:spcBef>
              <a:spcAft>
                <a:spcPts val="0"/>
              </a:spcAft>
              <a:buClr>
                <a:prstClr val="black"/>
              </a:buClr>
              <a:buSzTx/>
              <a:buFontTx/>
              <a:buNone/>
              <a:tabLst/>
              <a:defRPr/>
            </a:pPr>
            <a:r>
              <a:rPr kumimoji="0" lang="en-US" sz="2400" b="1" i="0" u="none" strike="noStrike" kern="1200" cap="none" spc="0" normalizeH="0" baseline="0" noProof="0" dirty="0">
                <a:ln>
                  <a:noFill/>
                </a:ln>
                <a:solidFill>
                  <a:srgbClr val="00B050"/>
                </a:solidFill>
                <a:effectLst/>
                <a:uLnTx/>
                <a:uFillTx/>
                <a:latin typeface="Corbel" panose="020B0503020204020204"/>
                <a:ea typeface="+mn-ea"/>
                <a:cs typeface="+mn-cs"/>
              </a:rPr>
              <a:t>Specialized, high-performance, scalable, and low-cost </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algorithm/hardware co-design that alleviates bottlenecks in</a:t>
            </a:r>
            <a:r>
              <a:rPr kumimoji="0" lang="en-US" sz="2400" b="1" i="0" u="none" strike="noStrike" kern="1200" cap="none" spc="0" normalizeH="0" baseline="0" noProof="0" dirty="0">
                <a:ln>
                  <a:noFill/>
                </a:ln>
                <a:solidFill>
                  <a:srgbClr val="FE6200"/>
                </a:solidFill>
                <a:effectLst/>
                <a:uLnTx/>
                <a:uFillTx/>
                <a:latin typeface="Corbel" panose="020B0503020204020204"/>
                <a:ea typeface="+mn-ea"/>
                <a:cs typeface="+mn-cs"/>
              </a:rPr>
              <a:t> </a:t>
            </a:r>
            <a:r>
              <a:rPr kumimoji="0" lang="en-US" sz="2400" b="1" i="0" u="none" strike="noStrike" kern="1200" cap="none" spc="0" normalizeH="0" baseline="0" noProof="0" dirty="0">
                <a:ln>
                  <a:noFill/>
                </a:ln>
                <a:solidFill>
                  <a:srgbClr val="7030A0"/>
                </a:solidFill>
                <a:effectLst/>
                <a:uLnTx/>
                <a:uFillTx/>
                <a:latin typeface="Corbel" panose="020B0503020204020204"/>
                <a:ea typeface="+mn-ea"/>
                <a:cs typeface="+mn-cs"/>
              </a:rPr>
              <a:t>multiple steps </a:t>
            </a:r>
            <a:r>
              <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rPr>
              <a:t>of sequence-to-graph mapping</a:t>
            </a:r>
          </a:p>
        </p:txBody>
      </p:sp>
    </p:spTree>
    <p:extLst>
      <p:ext uri="{BB962C8B-B14F-4D97-AF65-F5344CB8AC3E}">
        <p14:creationId xmlns:p14="http://schemas.microsoft.com/office/powerpoint/2010/main" val="4085814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6">
          <a:extLst>
            <a:ext uri="{FF2B5EF4-FFF2-40B4-BE49-F238E27FC236}">
              <a16:creationId xmlns:a16="http://schemas.microsoft.com/office/drawing/2014/main" id="{8123A1A7-0D86-B4FA-40B7-DD92641404D0}"/>
            </a:ext>
          </a:extLst>
        </p:cNvPr>
        <p:cNvGrpSpPr/>
        <p:nvPr/>
      </p:nvGrpSpPr>
      <p:grpSpPr>
        <a:xfrm>
          <a:off x="0" y="0"/>
          <a:ext cx="0" cy="0"/>
          <a:chOff x="0" y="0"/>
          <a:chExt cx="0" cy="0"/>
        </a:xfrm>
      </p:grpSpPr>
      <p:sp>
        <p:nvSpPr>
          <p:cNvPr id="365" name="Google Shape;3039;p22">
            <a:extLst>
              <a:ext uri="{FF2B5EF4-FFF2-40B4-BE49-F238E27FC236}">
                <a16:creationId xmlns:a16="http://schemas.microsoft.com/office/drawing/2014/main" id="{D2FCF3CB-35BC-6B40-7172-3CD0E8C7D43F}"/>
              </a:ext>
            </a:extLst>
          </p:cNvPr>
          <p:cNvSpPr/>
          <p:nvPr/>
        </p:nvSpPr>
        <p:spPr>
          <a:xfrm>
            <a:off x="2612224" y="3467539"/>
            <a:ext cx="683836" cy="1676942"/>
          </a:xfrm>
          <a:prstGeom prst="roundRect">
            <a:avLst>
              <a:gd name="adj" fmla="val 2707"/>
            </a:avLst>
          </a:prstGeom>
          <a:solidFill>
            <a:schemeClr val="bg1">
              <a:lumMod val="95000"/>
            </a:schemeClr>
          </a:solidFill>
          <a:ln w="25400" cap="flat" cmpd="sng">
            <a:solidFill>
              <a:schemeClr val="bg1">
                <a:lumMod val="50000"/>
              </a:schemeClr>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295" name="Google Shape;3012;p22">
            <a:extLst>
              <a:ext uri="{FF2B5EF4-FFF2-40B4-BE49-F238E27FC236}">
                <a16:creationId xmlns:a16="http://schemas.microsoft.com/office/drawing/2014/main" id="{943460A3-0011-78AB-B3F7-D756C61F68B4}"/>
              </a:ext>
            </a:extLst>
          </p:cNvPr>
          <p:cNvCxnSpPr>
            <a:cxnSpLocks/>
          </p:cNvCxnSpPr>
          <p:nvPr/>
        </p:nvCxnSpPr>
        <p:spPr>
          <a:xfrm flipH="1">
            <a:off x="972481" y="4711123"/>
            <a:ext cx="5674332" cy="0"/>
          </a:xfrm>
          <a:prstGeom prst="straightConnector1">
            <a:avLst/>
          </a:prstGeom>
          <a:noFill/>
          <a:ln w="25400" cap="flat" cmpd="sng">
            <a:solidFill>
              <a:schemeClr val="tx1"/>
            </a:solidFill>
            <a:prstDash val="sysDot"/>
            <a:miter lim="800000"/>
            <a:headEnd type="none" w="sm" len="sm"/>
            <a:tailEnd type="none" w="sm" len="sm"/>
          </a:ln>
        </p:spPr>
      </p:cxnSp>
      <p:cxnSp>
        <p:nvCxnSpPr>
          <p:cNvPr id="296" name="Google Shape;3012;p22">
            <a:extLst>
              <a:ext uri="{FF2B5EF4-FFF2-40B4-BE49-F238E27FC236}">
                <a16:creationId xmlns:a16="http://schemas.microsoft.com/office/drawing/2014/main" id="{F6926890-92E0-4ACB-7AC0-6EAA8F5B85FE}"/>
              </a:ext>
            </a:extLst>
          </p:cNvPr>
          <p:cNvCxnSpPr>
            <a:cxnSpLocks/>
          </p:cNvCxnSpPr>
          <p:nvPr/>
        </p:nvCxnSpPr>
        <p:spPr>
          <a:xfrm flipH="1">
            <a:off x="816344" y="3853090"/>
            <a:ext cx="5674332" cy="0"/>
          </a:xfrm>
          <a:prstGeom prst="straightConnector1">
            <a:avLst/>
          </a:prstGeom>
          <a:noFill/>
          <a:ln w="25400" cap="flat" cmpd="sng">
            <a:solidFill>
              <a:schemeClr val="tx1"/>
            </a:solidFill>
            <a:prstDash val="sysDot"/>
            <a:miter lim="800000"/>
            <a:headEnd type="none" w="sm" len="sm"/>
            <a:tailEnd type="none" w="sm" len="sm"/>
          </a:ln>
        </p:spPr>
      </p:cxnSp>
      <p:cxnSp>
        <p:nvCxnSpPr>
          <p:cNvPr id="343" name="Google Shape;3012;p22">
            <a:extLst>
              <a:ext uri="{FF2B5EF4-FFF2-40B4-BE49-F238E27FC236}">
                <a16:creationId xmlns:a16="http://schemas.microsoft.com/office/drawing/2014/main" id="{0EF5F93F-897C-635C-B252-8154F6F6E1CA}"/>
              </a:ext>
            </a:extLst>
          </p:cNvPr>
          <p:cNvCxnSpPr>
            <a:cxnSpLocks/>
          </p:cNvCxnSpPr>
          <p:nvPr/>
        </p:nvCxnSpPr>
        <p:spPr>
          <a:xfrm flipH="1">
            <a:off x="978488" y="4711123"/>
            <a:ext cx="5674332" cy="0"/>
          </a:xfrm>
          <a:prstGeom prst="straightConnector1">
            <a:avLst/>
          </a:prstGeom>
          <a:noFill/>
          <a:ln w="25400" cap="flat" cmpd="sng">
            <a:solidFill>
              <a:schemeClr val="tx1"/>
            </a:solidFill>
            <a:prstDash val="sysDot"/>
            <a:miter lim="800000"/>
            <a:headEnd type="none" w="sm" len="sm"/>
            <a:tailEnd type="none" w="sm" len="sm"/>
          </a:ln>
        </p:spPr>
      </p:cxnSp>
      <p:cxnSp>
        <p:nvCxnSpPr>
          <p:cNvPr id="344" name="Google Shape;3012;p22">
            <a:extLst>
              <a:ext uri="{FF2B5EF4-FFF2-40B4-BE49-F238E27FC236}">
                <a16:creationId xmlns:a16="http://schemas.microsoft.com/office/drawing/2014/main" id="{AC8602C0-7132-86C4-3134-5B9E40FA238B}"/>
              </a:ext>
            </a:extLst>
          </p:cNvPr>
          <p:cNvCxnSpPr>
            <a:cxnSpLocks/>
          </p:cNvCxnSpPr>
          <p:nvPr/>
        </p:nvCxnSpPr>
        <p:spPr>
          <a:xfrm flipH="1">
            <a:off x="822351" y="3853090"/>
            <a:ext cx="5674332" cy="0"/>
          </a:xfrm>
          <a:prstGeom prst="straightConnector1">
            <a:avLst/>
          </a:prstGeom>
          <a:noFill/>
          <a:ln w="25400" cap="flat" cmpd="sng">
            <a:solidFill>
              <a:schemeClr val="tx1"/>
            </a:solidFill>
            <a:prstDash val="sysDot"/>
            <a:miter lim="800000"/>
            <a:headEnd type="none" w="sm" len="sm"/>
            <a:tailEnd type="none" w="sm" len="sm"/>
          </a:ln>
        </p:spPr>
      </p:cxnSp>
      <p:sp>
        <p:nvSpPr>
          <p:cNvPr id="345" name="TextBox 344">
            <a:extLst>
              <a:ext uri="{FF2B5EF4-FFF2-40B4-BE49-F238E27FC236}">
                <a16:creationId xmlns:a16="http://schemas.microsoft.com/office/drawing/2014/main" id="{994C600D-0A93-B87C-3970-789DD87F3409}"/>
              </a:ext>
            </a:extLst>
          </p:cNvPr>
          <p:cNvSpPr txBox="1"/>
          <p:nvPr/>
        </p:nvSpPr>
        <p:spPr>
          <a:xfrm>
            <a:off x="1622898" y="3383987"/>
            <a:ext cx="5662912" cy="2750561"/>
          </a:xfrm>
          <a:prstGeom prst="rect">
            <a:avLst/>
          </a:prstGeom>
          <a:solidFill>
            <a:schemeClr val="bg1">
              <a:lumMod val="95000"/>
            </a:schemeClr>
          </a:solidFill>
          <a:ln w="25400">
            <a:solidFill>
              <a:schemeClr val="bg1">
                <a:lumMod val="5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8"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SeGraM Module </a:t>
            </a:r>
            <a:r>
              <a:rPr kumimoji="0" lang="en-US" sz="1524"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a:t>
            </a:r>
            <a:r>
              <a:rPr kumimoji="0" lang="en-US" sz="1524"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1</a:t>
            </a:r>
            <a:r>
              <a:rPr kumimoji="0" lang="en-US" sz="1524"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 x per HBM</a:t>
            </a:r>
            <a:r>
              <a:rPr kumimoji="0" lang="en-US" sz="1524"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2</a:t>
            </a:r>
            <a:r>
              <a:rPr kumimoji="0" lang="en-US" sz="1524"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E stack)</a:t>
            </a:r>
          </a:p>
        </p:txBody>
      </p:sp>
      <p:sp>
        <p:nvSpPr>
          <p:cNvPr id="507" name="TextBox 506">
            <a:extLst>
              <a:ext uri="{FF2B5EF4-FFF2-40B4-BE49-F238E27FC236}">
                <a16:creationId xmlns:a16="http://schemas.microsoft.com/office/drawing/2014/main" id="{599BF5E9-F267-276F-5942-716FEADABFD8}"/>
              </a:ext>
            </a:extLst>
          </p:cNvPr>
          <p:cNvSpPr txBox="1"/>
          <p:nvPr/>
        </p:nvSpPr>
        <p:spPr>
          <a:xfrm>
            <a:off x="1624449" y="3394638"/>
            <a:ext cx="5662912" cy="2750561"/>
          </a:xfrm>
          <a:prstGeom prst="rect">
            <a:avLst/>
          </a:prstGeom>
          <a:solidFill>
            <a:schemeClr val="bg1">
              <a:lumMod val="95000"/>
            </a:schemeClr>
          </a:solidFill>
          <a:ln w="25400">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8"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SeGraM Module </a:t>
            </a:r>
            <a:r>
              <a:rPr kumimoji="0" lang="en-US" sz="1524" b="0"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r>
              <a:rPr kumimoji="0" lang="en-US" sz="1524"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r>
              <a:rPr kumimoji="0" lang="en-US" sz="1524" b="0"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 x per HBM</a:t>
            </a:r>
            <a:r>
              <a:rPr kumimoji="0" lang="en-US" sz="1524"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524" b="0" i="1" u="none" strike="noStrike" kern="1200" cap="none" spc="0" normalizeH="0" baseline="0" noProof="0" dirty="0">
                <a:ln>
                  <a:noFill/>
                </a:ln>
                <a:solidFill>
                  <a:prstClr val="black"/>
                </a:solidFill>
                <a:effectLst/>
                <a:uLnTx/>
                <a:uFillTx/>
                <a:latin typeface="Corbel" panose="020B0503020204020204" pitchFamily="34" charset="0"/>
                <a:ea typeface="+mn-ea"/>
                <a:cs typeface="+mn-cs"/>
              </a:rPr>
              <a:t>E stack)</a:t>
            </a:r>
          </a:p>
        </p:txBody>
      </p:sp>
      <p:sp>
        <p:nvSpPr>
          <p:cNvPr id="346" name="Google Shape;3014;p22">
            <a:extLst>
              <a:ext uri="{FF2B5EF4-FFF2-40B4-BE49-F238E27FC236}">
                <a16:creationId xmlns:a16="http://schemas.microsoft.com/office/drawing/2014/main" id="{B3144952-40C3-F6E8-A377-072F48089F2B}"/>
              </a:ext>
            </a:extLst>
          </p:cNvPr>
          <p:cNvSpPr/>
          <p:nvPr/>
        </p:nvSpPr>
        <p:spPr>
          <a:xfrm>
            <a:off x="1670740" y="2491734"/>
            <a:ext cx="5528810" cy="573059"/>
          </a:xfrm>
          <a:prstGeom prst="roundRect">
            <a:avLst>
              <a:gd name="adj" fmla="val 2707"/>
            </a:avLst>
          </a:prstGeom>
          <a:solidFill>
            <a:schemeClr val="bg1">
              <a:lumMod val="95000"/>
            </a:schemeClr>
          </a:solidFill>
          <a:ln w="25400" cap="flat" cmpd="sng">
            <a:solidFill>
              <a:schemeClr val="bg1">
                <a:lumMod val="50000"/>
              </a:schemeClr>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endParaRPr>
          </a:p>
        </p:txBody>
      </p:sp>
      <p:sp>
        <p:nvSpPr>
          <p:cNvPr id="347" name="Google Shape;3017;p22">
            <a:extLst>
              <a:ext uri="{FF2B5EF4-FFF2-40B4-BE49-F238E27FC236}">
                <a16:creationId xmlns:a16="http://schemas.microsoft.com/office/drawing/2014/main" id="{222E901D-C36C-D730-1D62-8D82EAE80634}"/>
              </a:ext>
            </a:extLst>
          </p:cNvPr>
          <p:cNvSpPr/>
          <p:nvPr/>
        </p:nvSpPr>
        <p:spPr>
          <a:xfrm>
            <a:off x="1670738" y="2172539"/>
            <a:ext cx="5528810" cy="319196"/>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rPr>
              <a:t>High Bandwidth Memory (HBM</a:t>
            </a:r>
            <a:r>
              <a:rPr kumimoji="0" lang="en-US" sz="1524"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a:cs typeface="Calibri" panose="020F0502020204030204" pitchFamily="34" charset="0"/>
                <a:sym typeface="Calibri"/>
              </a:rPr>
              <a:t>2</a:t>
            </a:r>
            <a:r>
              <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rPr>
              <a:t>E) Stack</a:t>
            </a: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p:txBody>
      </p:sp>
      <p:cxnSp>
        <p:nvCxnSpPr>
          <p:cNvPr id="348" name="Google Shape;3019;p22">
            <a:extLst>
              <a:ext uri="{FF2B5EF4-FFF2-40B4-BE49-F238E27FC236}">
                <a16:creationId xmlns:a16="http://schemas.microsoft.com/office/drawing/2014/main" id="{EB5377D1-A7D4-1893-C971-470006FA56BE}"/>
              </a:ext>
            </a:extLst>
          </p:cNvPr>
          <p:cNvCxnSpPr/>
          <p:nvPr/>
        </p:nvCxnSpPr>
        <p:spPr>
          <a:xfrm rot="10800000">
            <a:off x="4243071" y="2493292"/>
            <a:ext cx="0" cy="548640"/>
          </a:xfrm>
          <a:prstGeom prst="straightConnector1">
            <a:avLst/>
          </a:prstGeom>
          <a:noFill/>
          <a:ln w="28575" cap="flat" cmpd="sng">
            <a:solidFill>
              <a:schemeClr val="dk1"/>
            </a:solidFill>
            <a:prstDash val="dot"/>
            <a:miter lim="800000"/>
            <a:headEnd type="none" w="sm" len="sm"/>
            <a:tailEnd type="none" w="sm" len="sm"/>
          </a:ln>
        </p:spPr>
      </p:cxnSp>
      <p:sp>
        <p:nvSpPr>
          <p:cNvPr id="514" name="Google Shape;3039;p22">
            <a:extLst>
              <a:ext uri="{FF2B5EF4-FFF2-40B4-BE49-F238E27FC236}">
                <a16:creationId xmlns:a16="http://schemas.microsoft.com/office/drawing/2014/main" id="{F1547AF8-62D0-C682-6D4C-68796521CBC9}"/>
              </a:ext>
            </a:extLst>
          </p:cNvPr>
          <p:cNvSpPr/>
          <p:nvPr/>
        </p:nvSpPr>
        <p:spPr>
          <a:xfrm>
            <a:off x="2617369" y="3467722"/>
            <a:ext cx="683836" cy="1676942"/>
          </a:xfrm>
          <a:prstGeom prst="roundRect">
            <a:avLst>
              <a:gd name="adj" fmla="val 2707"/>
            </a:avLst>
          </a:prstGeom>
          <a:solidFill>
            <a:schemeClr val="bg1">
              <a:lumMod val="95000"/>
            </a:schemeClr>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15" name="Google Shape;3039;p22">
            <a:extLst>
              <a:ext uri="{FF2B5EF4-FFF2-40B4-BE49-F238E27FC236}">
                <a16:creationId xmlns:a16="http://schemas.microsoft.com/office/drawing/2014/main" id="{421CA135-C30E-9D6B-D2A9-3FF4B6174AAC}"/>
              </a:ext>
            </a:extLst>
          </p:cNvPr>
          <p:cNvSpPr/>
          <p:nvPr/>
        </p:nvSpPr>
        <p:spPr>
          <a:xfrm>
            <a:off x="3479273" y="3467722"/>
            <a:ext cx="683836" cy="1676942"/>
          </a:xfrm>
          <a:prstGeom prst="roundRect">
            <a:avLst>
              <a:gd name="adj" fmla="val 2707"/>
            </a:avLst>
          </a:prstGeom>
          <a:solidFill>
            <a:schemeClr val="bg1">
              <a:lumMod val="95000"/>
            </a:schemeClr>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16" name="Google Shape;3039;p22">
            <a:extLst>
              <a:ext uri="{FF2B5EF4-FFF2-40B4-BE49-F238E27FC236}">
                <a16:creationId xmlns:a16="http://schemas.microsoft.com/office/drawing/2014/main" id="{D42203C2-CD2C-C5C3-AC41-733BAA8D0E87}"/>
              </a:ext>
            </a:extLst>
          </p:cNvPr>
          <p:cNvSpPr/>
          <p:nvPr/>
        </p:nvSpPr>
        <p:spPr>
          <a:xfrm>
            <a:off x="5563240" y="3467541"/>
            <a:ext cx="683836" cy="1676942"/>
          </a:xfrm>
          <a:prstGeom prst="roundRect">
            <a:avLst>
              <a:gd name="adj" fmla="val 2707"/>
            </a:avLst>
          </a:prstGeom>
          <a:solidFill>
            <a:schemeClr val="bg1">
              <a:lumMod val="95000"/>
            </a:schemeClr>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17" name="Google Shape;3039;p22">
            <a:extLst>
              <a:ext uri="{FF2B5EF4-FFF2-40B4-BE49-F238E27FC236}">
                <a16:creationId xmlns:a16="http://schemas.microsoft.com/office/drawing/2014/main" id="{185A211B-4577-F634-1699-744D91CF4F6A}"/>
              </a:ext>
            </a:extLst>
          </p:cNvPr>
          <p:cNvSpPr/>
          <p:nvPr/>
        </p:nvSpPr>
        <p:spPr>
          <a:xfrm>
            <a:off x="6460726" y="3467541"/>
            <a:ext cx="683836" cy="1676942"/>
          </a:xfrm>
          <a:prstGeom prst="roundRect">
            <a:avLst>
              <a:gd name="adj" fmla="val 2707"/>
            </a:avLst>
          </a:prstGeom>
          <a:solidFill>
            <a:schemeClr val="bg1">
              <a:lumMod val="95000"/>
            </a:schemeClr>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353" name="Google Shape;3029;p22">
            <a:extLst>
              <a:ext uri="{FF2B5EF4-FFF2-40B4-BE49-F238E27FC236}">
                <a16:creationId xmlns:a16="http://schemas.microsoft.com/office/drawing/2014/main" id="{1CE939E6-EF7E-B815-A346-A7824C165CED}"/>
              </a:ext>
            </a:extLst>
          </p:cNvPr>
          <p:cNvCxnSpPr/>
          <p:nvPr/>
        </p:nvCxnSpPr>
        <p:spPr>
          <a:xfrm rot="10800000">
            <a:off x="6329909" y="2493290"/>
            <a:ext cx="0" cy="548640"/>
          </a:xfrm>
          <a:prstGeom prst="straightConnector1">
            <a:avLst/>
          </a:prstGeom>
          <a:noFill/>
          <a:ln w="28575" cap="flat" cmpd="sng">
            <a:solidFill>
              <a:schemeClr val="dk1"/>
            </a:solidFill>
            <a:prstDash val="dot"/>
            <a:miter lim="800000"/>
            <a:headEnd type="none" w="sm" len="sm"/>
            <a:tailEnd type="none" w="sm" len="sm"/>
          </a:ln>
        </p:spPr>
      </p:cxnSp>
      <p:cxnSp>
        <p:nvCxnSpPr>
          <p:cNvPr id="354" name="Google Shape;3030;p22">
            <a:extLst>
              <a:ext uri="{FF2B5EF4-FFF2-40B4-BE49-F238E27FC236}">
                <a16:creationId xmlns:a16="http://schemas.microsoft.com/office/drawing/2014/main" id="{3256CCA5-8935-D5E2-97C5-64733C480999}"/>
              </a:ext>
            </a:extLst>
          </p:cNvPr>
          <p:cNvCxnSpPr/>
          <p:nvPr/>
        </p:nvCxnSpPr>
        <p:spPr>
          <a:xfrm rot="10800000">
            <a:off x="5468359" y="2493290"/>
            <a:ext cx="0" cy="548640"/>
          </a:xfrm>
          <a:prstGeom prst="straightConnector1">
            <a:avLst/>
          </a:prstGeom>
          <a:noFill/>
          <a:ln w="28575" cap="flat" cmpd="sng">
            <a:solidFill>
              <a:schemeClr val="dk1"/>
            </a:solidFill>
            <a:prstDash val="dot"/>
            <a:miter lim="800000"/>
            <a:headEnd type="none" w="sm" len="sm"/>
            <a:tailEnd type="none" w="sm" len="sm"/>
          </a:ln>
        </p:spPr>
      </p:cxnSp>
      <p:cxnSp>
        <p:nvCxnSpPr>
          <p:cNvPr id="356" name="Google Shape;3033;p22">
            <a:extLst>
              <a:ext uri="{FF2B5EF4-FFF2-40B4-BE49-F238E27FC236}">
                <a16:creationId xmlns:a16="http://schemas.microsoft.com/office/drawing/2014/main" id="{F8958FF5-5A16-6E79-B592-FDD6EDC4C5F9}"/>
              </a:ext>
            </a:extLst>
          </p:cNvPr>
          <p:cNvCxnSpPr/>
          <p:nvPr/>
        </p:nvCxnSpPr>
        <p:spPr>
          <a:xfrm rot="10800000">
            <a:off x="3331065" y="2493290"/>
            <a:ext cx="0" cy="548640"/>
          </a:xfrm>
          <a:prstGeom prst="straightConnector1">
            <a:avLst/>
          </a:prstGeom>
          <a:noFill/>
          <a:ln w="28575" cap="flat" cmpd="sng">
            <a:solidFill>
              <a:schemeClr val="dk1"/>
            </a:solidFill>
            <a:prstDash val="dot"/>
            <a:miter lim="800000"/>
            <a:headEnd type="none" w="sm" len="sm"/>
            <a:tailEnd type="none" w="sm" len="sm"/>
          </a:ln>
        </p:spPr>
      </p:cxnSp>
      <p:sp>
        <p:nvSpPr>
          <p:cNvPr id="358" name="Google Shape;3039;p22">
            <a:extLst>
              <a:ext uri="{FF2B5EF4-FFF2-40B4-BE49-F238E27FC236}">
                <a16:creationId xmlns:a16="http://schemas.microsoft.com/office/drawing/2014/main" id="{D7DC4470-ADFB-BF43-C687-381D87509143}"/>
              </a:ext>
            </a:extLst>
          </p:cNvPr>
          <p:cNvSpPr/>
          <p:nvPr/>
        </p:nvSpPr>
        <p:spPr>
          <a:xfrm>
            <a:off x="345498" y="3454457"/>
            <a:ext cx="632990" cy="1690023"/>
          </a:xfrm>
          <a:prstGeom prst="roundRect">
            <a:avLst>
              <a:gd name="adj" fmla="val 2707"/>
            </a:avLst>
          </a:prstGeom>
          <a:solidFill>
            <a:schemeClr val="bg1">
              <a:lumMod val="95000"/>
            </a:schemeClr>
          </a:solidFill>
          <a:ln w="25400" cap="flat" cmpd="sng">
            <a:solidFill>
              <a:schemeClr val="bg1">
                <a:lumMod val="50000"/>
              </a:schemeClr>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white">
                    <a:lumMod val="50000"/>
                  </a:prstClr>
                </a:solidFill>
                <a:effectLst/>
                <a:uLnTx/>
                <a:uFillTx/>
                <a:latin typeface="Corbel" panose="020B0503020204020204" pitchFamily="34" charset="0"/>
                <a:ea typeface="Calibri"/>
                <a:cs typeface="Calibri"/>
                <a:sym typeface="Calibri"/>
              </a:rPr>
              <a:t>Host</a:t>
            </a:r>
            <a:endParaRPr kumimoji="0" sz="1524" b="0" i="0"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p:txBody>
      </p:sp>
      <p:sp>
        <p:nvSpPr>
          <p:cNvPr id="362" name="Google Shape;3038;p22">
            <a:extLst>
              <a:ext uri="{FF2B5EF4-FFF2-40B4-BE49-F238E27FC236}">
                <a16:creationId xmlns:a16="http://schemas.microsoft.com/office/drawing/2014/main" id="{39DC0D5E-0D07-8732-BF2D-F8237BF53C4F}"/>
              </a:ext>
            </a:extLst>
          </p:cNvPr>
          <p:cNvSpPr/>
          <p:nvPr/>
        </p:nvSpPr>
        <p:spPr>
          <a:xfrm>
            <a:off x="3426811" y="2609585"/>
            <a:ext cx="2812152" cy="258522"/>
          </a:xfrm>
          <a:prstGeom prst="roundRect">
            <a:avLst>
              <a:gd name="adj" fmla="val 921"/>
            </a:avLst>
          </a:prstGeom>
          <a:noFill/>
          <a:ln w="28575">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 . .</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381" name="Isosceles Triangle 380">
            <a:extLst>
              <a:ext uri="{FF2B5EF4-FFF2-40B4-BE49-F238E27FC236}">
                <a16:creationId xmlns:a16="http://schemas.microsoft.com/office/drawing/2014/main" id="{FFF44C2D-9CF1-D1DF-2A83-11FC10B40C06}"/>
              </a:ext>
            </a:extLst>
          </p:cNvPr>
          <p:cNvSpPr/>
          <p:nvPr/>
        </p:nvSpPr>
        <p:spPr>
          <a:xfrm rot="5400000">
            <a:off x="1299981" y="3807585"/>
            <a:ext cx="92900" cy="929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82" name="Isosceles Triangle 381">
            <a:extLst>
              <a:ext uri="{FF2B5EF4-FFF2-40B4-BE49-F238E27FC236}">
                <a16:creationId xmlns:a16="http://schemas.microsoft.com/office/drawing/2014/main" id="{9C33EE93-554B-ECC6-7772-042DEEF9610B}"/>
              </a:ext>
            </a:extLst>
          </p:cNvPr>
          <p:cNvSpPr/>
          <p:nvPr/>
        </p:nvSpPr>
        <p:spPr>
          <a:xfrm rot="5400000" flipH="1" flipV="1">
            <a:off x="1299981" y="4659165"/>
            <a:ext cx="92900" cy="929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97885CBC-2149-D960-0D20-2E8EF1F54662}"/>
              </a:ext>
            </a:extLst>
          </p:cNvPr>
          <p:cNvSpPr>
            <a:spLocks noGrp="1"/>
          </p:cNvSpPr>
          <p:nvPr>
            <p:ph type="title"/>
          </p:nvPr>
        </p:nvSpPr>
        <p:spPr/>
        <p:txBody>
          <a:bodyPr>
            <a:normAutofit/>
          </a:bodyPr>
          <a:lstStyle/>
          <a:p>
            <a:r>
              <a:rPr lang="en-US" dirty="0"/>
              <a:t>Overall System Design of SeGraM</a:t>
            </a:r>
          </a:p>
        </p:txBody>
      </p:sp>
      <p:pic>
        <p:nvPicPr>
          <p:cNvPr id="97" name="Picture 96">
            <a:extLst>
              <a:ext uri="{FF2B5EF4-FFF2-40B4-BE49-F238E27FC236}">
                <a16:creationId xmlns:a16="http://schemas.microsoft.com/office/drawing/2014/main" id="{3F306B82-2CD6-66B4-8718-086E45DCCE13}"/>
              </a:ext>
            </a:extLst>
          </p:cNvPr>
          <p:cNvPicPr>
            <a:picLocks noChangeAspect="1"/>
          </p:cNvPicPr>
          <p:nvPr/>
        </p:nvPicPr>
        <p:blipFill rotWithShape="1">
          <a:blip r:embed="rId3"/>
          <a:srcRect r="86327"/>
          <a:stretch/>
        </p:blipFill>
        <p:spPr>
          <a:xfrm>
            <a:off x="1665733" y="2479490"/>
            <a:ext cx="783402" cy="597460"/>
          </a:xfrm>
          <a:prstGeom prst="rect">
            <a:avLst/>
          </a:prstGeom>
        </p:spPr>
      </p:pic>
      <p:sp>
        <p:nvSpPr>
          <p:cNvPr id="4" name="Slide Number Placeholder 3">
            <a:extLst>
              <a:ext uri="{FF2B5EF4-FFF2-40B4-BE49-F238E27FC236}">
                <a16:creationId xmlns:a16="http://schemas.microsoft.com/office/drawing/2014/main" id="{9775BA22-543D-0601-976A-5C2A1335F47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98" name="Google Shape;3014;p22">
            <a:extLst>
              <a:ext uri="{FF2B5EF4-FFF2-40B4-BE49-F238E27FC236}">
                <a16:creationId xmlns:a16="http://schemas.microsoft.com/office/drawing/2014/main" id="{00C714B7-E5ED-540A-2322-2BED9B61927C}"/>
              </a:ext>
            </a:extLst>
          </p:cNvPr>
          <p:cNvSpPr/>
          <p:nvPr/>
        </p:nvSpPr>
        <p:spPr>
          <a:xfrm>
            <a:off x="1673352" y="2492663"/>
            <a:ext cx="5528810" cy="573059"/>
          </a:xfrm>
          <a:prstGeom prst="roundRect">
            <a:avLst>
              <a:gd name="adj" fmla="val 2707"/>
            </a:avLst>
          </a:prstGeom>
          <a:solidFill>
            <a:srgbClr val="BBD6EE"/>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endParaRPr>
          </a:p>
        </p:txBody>
      </p:sp>
      <p:cxnSp>
        <p:nvCxnSpPr>
          <p:cNvPr id="300" name="Google Shape;3019;p22">
            <a:extLst>
              <a:ext uri="{FF2B5EF4-FFF2-40B4-BE49-F238E27FC236}">
                <a16:creationId xmlns:a16="http://schemas.microsoft.com/office/drawing/2014/main" id="{8EDEC990-8FA1-F46E-731E-8974F567E9E5}"/>
              </a:ext>
            </a:extLst>
          </p:cNvPr>
          <p:cNvCxnSpPr/>
          <p:nvPr/>
        </p:nvCxnSpPr>
        <p:spPr>
          <a:xfrm rot="10800000">
            <a:off x="4237064" y="2493292"/>
            <a:ext cx="0" cy="548640"/>
          </a:xfrm>
          <a:prstGeom prst="straightConnector1">
            <a:avLst/>
          </a:prstGeom>
          <a:noFill/>
          <a:ln w="28575" cap="flat" cmpd="sng">
            <a:solidFill>
              <a:schemeClr val="dk1"/>
            </a:solidFill>
            <a:prstDash val="dot"/>
            <a:miter lim="800000"/>
            <a:headEnd type="none" w="sm" len="sm"/>
            <a:tailEnd type="none" w="sm" len="sm"/>
          </a:ln>
        </p:spPr>
      </p:cxnSp>
      <p:cxnSp>
        <p:nvCxnSpPr>
          <p:cNvPr id="305" name="Google Shape;3029;p22">
            <a:extLst>
              <a:ext uri="{FF2B5EF4-FFF2-40B4-BE49-F238E27FC236}">
                <a16:creationId xmlns:a16="http://schemas.microsoft.com/office/drawing/2014/main" id="{805DA5F2-B9A2-6F4D-56D6-E146435AC66D}"/>
              </a:ext>
            </a:extLst>
          </p:cNvPr>
          <p:cNvCxnSpPr/>
          <p:nvPr/>
        </p:nvCxnSpPr>
        <p:spPr>
          <a:xfrm rot="10800000">
            <a:off x="6323902" y="2493290"/>
            <a:ext cx="0" cy="548640"/>
          </a:xfrm>
          <a:prstGeom prst="straightConnector1">
            <a:avLst/>
          </a:prstGeom>
          <a:noFill/>
          <a:ln w="28575" cap="flat" cmpd="sng">
            <a:solidFill>
              <a:schemeClr val="dk1"/>
            </a:solidFill>
            <a:prstDash val="dot"/>
            <a:miter lim="800000"/>
            <a:headEnd type="none" w="sm" len="sm"/>
            <a:tailEnd type="none" w="sm" len="sm"/>
          </a:ln>
        </p:spPr>
      </p:cxnSp>
      <p:cxnSp>
        <p:nvCxnSpPr>
          <p:cNvPr id="306" name="Google Shape;3030;p22">
            <a:extLst>
              <a:ext uri="{FF2B5EF4-FFF2-40B4-BE49-F238E27FC236}">
                <a16:creationId xmlns:a16="http://schemas.microsoft.com/office/drawing/2014/main" id="{FC5E6304-1EAD-6286-EA42-6E1AC75FB9D6}"/>
              </a:ext>
            </a:extLst>
          </p:cNvPr>
          <p:cNvCxnSpPr/>
          <p:nvPr/>
        </p:nvCxnSpPr>
        <p:spPr>
          <a:xfrm rot="10800000">
            <a:off x="5462352" y="2493290"/>
            <a:ext cx="0" cy="548640"/>
          </a:xfrm>
          <a:prstGeom prst="straightConnector1">
            <a:avLst/>
          </a:prstGeom>
          <a:noFill/>
          <a:ln w="28575" cap="flat" cmpd="sng">
            <a:solidFill>
              <a:schemeClr val="dk1"/>
            </a:solidFill>
            <a:prstDash val="dot"/>
            <a:miter lim="800000"/>
            <a:headEnd type="none" w="sm" len="sm"/>
            <a:tailEnd type="none" w="sm" len="sm"/>
          </a:ln>
        </p:spPr>
      </p:cxnSp>
      <p:cxnSp>
        <p:nvCxnSpPr>
          <p:cNvPr id="308" name="Google Shape;3033;p22">
            <a:extLst>
              <a:ext uri="{FF2B5EF4-FFF2-40B4-BE49-F238E27FC236}">
                <a16:creationId xmlns:a16="http://schemas.microsoft.com/office/drawing/2014/main" id="{F1D4F731-8CEB-3C1B-52DD-295142FC95B6}"/>
              </a:ext>
            </a:extLst>
          </p:cNvPr>
          <p:cNvCxnSpPr/>
          <p:nvPr/>
        </p:nvCxnSpPr>
        <p:spPr>
          <a:xfrm rot="10800000">
            <a:off x="3325058" y="2493290"/>
            <a:ext cx="0" cy="548640"/>
          </a:xfrm>
          <a:prstGeom prst="straightConnector1">
            <a:avLst/>
          </a:prstGeom>
          <a:noFill/>
          <a:ln w="28575" cap="flat" cmpd="sng">
            <a:solidFill>
              <a:schemeClr val="dk1"/>
            </a:solidFill>
            <a:prstDash val="dot"/>
            <a:miter lim="800000"/>
            <a:headEnd type="none" w="sm" len="sm"/>
            <a:tailEnd type="none" w="sm" len="sm"/>
          </a:ln>
        </p:spPr>
      </p:cxnSp>
      <p:sp>
        <p:nvSpPr>
          <p:cNvPr id="316" name="Google Shape;3038;p22">
            <a:extLst>
              <a:ext uri="{FF2B5EF4-FFF2-40B4-BE49-F238E27FC236}">
                <a16:creationId xmlns:a16="http://schemas.microsoft.com/office/drawing/2014/main" id="{A9827025-3032-0B67-4744-428231FA3E96}"/>
              </a:ext>
            </a:extLst>
          </p:cNvPr>
          <p:cNvSpPr/>
          <p:nvPr/>
        </p:nvSpPr>
        <p:spPr>
          <a:xfrm>
            <a:off x="3420804" y="2609585"/>
            <a:ext cx="2812152" cy="258522"/>
          </a:xfrm>
          <a:prstGeom prst="roundRect">
            <a:avLst>
              <a:gd name="adj" fmla="val 921"/>
            </a:avLst>
          </a:prstGeom>
          <a:noFill/>
          <a:ln w="28575">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 . .</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335" name="Isosceles Triangle 334">
            <a:extLst>
              <a:ext uri="{FF2B5EF4-FFF2-40B4-BE49-F238E27FC236}">
                <a16:creationId xmlns:a16="http://schemas.microsoft.com/office/drawing/2014/main" id="{3E885708-3D02-659C-C4F0-F2C8E01C2D8F}"/>
              </a:ext>
            </a:extLst>
          </p:cNvPr>
          <p:cNvSpPr/>
          <p:nvPr/>
        </p:nvSpPr>
        <p:spPr>
          <a:xfrm rot="5400000">
            <a:off x="1293974" y="3807585"/>
            <a:ext cx="92900" cy="929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36" name="Isosceles Triangle 335">
            <a:extLst>
              <a:ext uri="{FF2B5EF4-FFF2-40B4-BE49-F238E27FC236}">
                <a16:creationId xmlns:a16="http://schemas.microsoft.com/office/drawing/2014/main" id="{B5FA6F32-4370-C46D-397D-FDB593A4980B}"/>
              </a:ext>
            </a:extLst>
          </p:cNvPr>
          <p:cNvSpPr/>
          <p:nvPr/>
        </p:nvSpPr>
        <p:spPr>
          <a:xfrm rot="5400000" flipH="1" flipV="1">
            <a:off x="1293974" y="4659165"/>
            <a:ext cx="92900" cy="929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05" name="Google Shape;3017;p22">
            <a:extLst>
              <a:ext uri="{FF2B5EF4-FFF2-40B4-BE49-F238E27FC236}">
                <a16:creationId xmlns:a16="http://schemas.microsoft.com/office/drawing/2014/main" id="{78A2D37F-2473-622C-9A4C-2CDC9121935F}"/>
              </a:ext>
            </a:extLst>
          </p:cNvPr>
          <p:cNvSpPr/>
          <p:nvPr/>
        </p:nvSpPr>
        <p:spPr>
          <a:xfrm>
            <a:off x="1675176" y="2175889"/>
            <a:ext cx="5528810" cy="319196"/>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High Bandwidth Memory (HBM</a:t>
            </a:r>
            <a:r>
              <a:rPr kumimoji="0" lang="en-US" sz="1524" b="1"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2</a:t>
            </a: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E) Stack</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3" name="Google Shape;3017;p22">
            <a:extLst>
              <a:ext uri="{FF2B5EF4-FFF2-40B4-BE49-F238E27FC236}">
                <a16:creationId xmlns:a16="http://schemas.microsoft.com/office/drawing/2014/main" id="{8D9D7149-B9E8-EA3D-E68D-A60117279280}"/>
              </a:ext>
            </a:extLst>
          </p:cNvPr>
          <p:cNvSpPr/>
          <p:nvPr/>
        </p:nvSpPr>
        <p:spPr>
          <a:xfrm>
            <a:off x="6454622" y="5212143"/>
            <a:ext cx="683836" cy="366566"/>
          </a:xfrm>
          <a:prstGeom prst="roundRect">
            <a:avLst>
              <a:gd name="adj" fmla="val 921"/>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SeGraM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a:sym typeface="Calibri"/>
              </a:rPr>
              <a:t>Acc.</a:t>
            </a:r>
            <a:endPar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4" name="Google Shape;3017;p22">
            <a:extLst>
              <a:ext uri="{FF2B5EF4-FFF2-40B4-BE49-F238E27FC236}">
                <a16:creationId xmlns:a16="http://schemas.microsoft.com/office/drawing/2014/main" id="{BD1CD79F-8145-1F78-5035-EB9F1BD3F993}"/>
              </a:ext>
            </a:extLst>
          </p:cNvPr>
          <p:cNvSpPr/>
          <p:nvPr/>
        </p:nvSpPr>
        <p:spPr>
          <a:xfrm>
            <a:off x="5564669" y="5212515"/>
            <a:ext cx="683836" cy="366566"/>
          </a:xfrm>
          <a:prstGeom prst="roundRect">
            <a:avLst>
              <a:gd name="adj" fmla="val 921"/>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SeGraM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a:sym typeface="Calibri"/>
              </a:rPr>
              <a:t>Acc.</a:t>
            </a:r>
            <a:endPar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5" name="Google Shape;3017;p22">
            <a:extLst>
              <a:ext uri="{FF2B5EF4-FFF2-40B4-BE49-F238E27FC236}">
                <a16:creationId xmlns:a16="http://schemas.microsoft.com/office/drawing/2014/main" id="{E746C535-F803-66FC-C200-3102EEAD5E06}"/>
              </a:ext>
            </a:extLst>
          </p:cNvPr>
          <p:cNvSpPr/>
          <p:nvPr/>
        </p:nvSpPr>
        <p:spPr>
          <a:xfrm>
            <a:off x="1719883" y="5213936"/>
            <a:ext cx="683836" cy="383357"/>
          </a:xfrm>
          <a:prstGeom prst="roundRect">
            <a:avLst>
              <a:gd name="adj" fmla="val 921"/>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SeGraM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a:sym typeface="Calibri"/>
              </a:rPr>
              <a:t>Acc.</a:t>
            </a:r>
            <a:endPar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6" name="Google Shape;3017;p22">
            <a:extLst>
              <a:ext uri="{FF2B5EF4-FFF2-40B4-BE49-F238E27FC236}">
                <a16:creationId xmlns:a16="http://schemas.microsoft.com/office/drawing/2014/main" id="{2DE01F7D-4CF2-EBCF-281B-EC8F272E66E1}"/>
              </a:ext>
            </a:extLst>
          </p:cNvPr>
          <p:cNvSpPr/>
          <p:nvPr/>
        </p:nvSpPr>
        <p:spPr>
          <a:xfrm>
            <a:off x="2591629" y="5213936"/>
            <a:ext cx="683836" cy="383357"/>
          </a:xfrm>
          <a:prstGeom prst="roundRect">
            <a:avLst>
              <a:gd name="adj" fmla="val 921"/>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SeGraM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a:sym typeface="Calibri"/>
              </a:rPr>
              <a:t>Acc.</a:t>
            </a:r>
            <a:endPar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7" name="Google Shape;3017;p22">
            <a:extLst>
              <a:ext uri="{FF2B5EF4-FFF2-40B4-BE49-F238E27FC236}">
                <a16:creationId xmlns:a16="http://schemas.microsoft.com/office/drawing/2014/main" id="{6A57E14A-DF23-F63C-FCDD-4616A17DC820}"/>
              </a:ext>
            </a:extLst>
          </p:cNvPr>
          <p:cNvSpPr/>
          <p:nvPr/>
        </p:nvSpPr>
        <p:spPr>
          <a:xfrm>
            <a:off x="3481583" y="5213565"/>
            <a:ext cx="683836" cy="383357"/>
          </a:xfrm>
          <a:prstGeom prst="roundRect">
            <a:avLst>
              <a:gd name="adj" fmla="val 921"/>
            </a:avLst>
          </a:prstGeom>
          <a:noFill/>
          <a:ln>
            <a:noFill/>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SeGraM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Calibri"/>
                <a:sym typeface="Calibri"/>
              </a:rPr>
              <a:t>Acc.</a:t>
            </a:r>
            <a:endParaRPr kumimoji="0" lang="en-US"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28" name="Google Shape;3039;p22">
            <a:extLst>
              <a:ext uri="{FF2B5EF4-FFF2-40B4-BE49-F238E27FC236}">
                <a16:creationId xmlns:a16="http://schemas.microsoft.com/office/drawing/2014/main" id="{42D1BC6F-EFFF-B36C-1D33-E2C03FA85C47}"/>
              </a:ext>
            </a:extLst>
          </p:cNvPr>
          <p:cNvSpPr/>
          <p:nvPr/>
        </p:nvSpPr>
        <p:spPr>
          <a:xfrm>
            <a:off x="1719883" y="3467724"/>
            <a:ext cx="683836" cy="1676760"/>
          </a:xfrm>
          <a:prstGeom prst="roundRect">
            <a:avLst>
              <a:gd name="adj" fmla="val 2707"/>
            </a:avLst>
          </a:prstGeom>
          <a:solidFill>
            <a:schemeClr val="bg1">
              <a:lumMod val="95000"/>
            </a:schemeClr>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529" name="Google Shape;3018;p22">
            <a:extLst>
              <a:ext uri="{FF2B5EF4-FFF2-40B4-BE49-F238E27FC236}">
                <a16:creationId xmlns:a16="http://schemas.microsoft.com/office/drawing/2014/main" id="{463F218F-8E5B-8CE5-2EDD-E305D7439F36}"/>
              </a:ext>
            </a:extLst>
          </p:cNvPr>
          <p:cNvCxnSpPr>
            <a:cxnSpLocks/>
          </p:cNvCxnSpPr>
          <p:nvPr/>
        </p:nvCxnSpPr>
        <p:spPr>
          <a:xfrm flipH="1" flipV="1">
            <a:off x="2056429" y="3064191"/>
            <a:ext cx="3806" cy="394229"/>
          </a:xfrm>
          <a:prstGeom prst="straightConnector1">
            <a:avLst/>
          </a:prstGeom>
          <a:noFill/>
          <a:ln w="25400" cap="flat" cmpd="sng">
            <a:solidFill>
              <a:schemeClr val="tx1"/>
            </a:solidFill>
            <a:prstDash val="solid"/>
            <a:miter lim="800000"/>
            <a:headEnd type="none" w="sm" len="sm"/>
            <a:tailEnd type="none" w="sm" len="sm"/>
          </a:ln>
        </p:spPr>
      </p:cxnSp>
      <p:cxnSp>
        <p:nvCxnSpPr>
          <p:cNvPr id="530" name="Google Shape;3018;p22">
            <a:extLst>
              <a:ext uri="{FF2B5EF4-FFF2-40B4-BE49-F238E27FC236}">
                <a16:creationId xmlns:a16="http://schemas.microsoft.com/office/drawing/2014/main" id="{E072D0D9-0167-6B38-AC0B-72BAFB389D47}"/>
              </a:ext>
            </a:extLst>
          </p:cNvPr>
          <p:cNvCxnSpPr>
            <a:cxnSpLocks/>
          </p:cNvCxnSpPr>
          <p:nvPr/>
        </p:nvCxnSpPr>
        <p:spPr>
          <a:xfrm flipH="1" flipV="1">
            <a:off x="2931981" y="3066390"/>
            <a:ext cx="0" cy="392027"/>
          </a:xfrm>
          <a:prstGeom prst="straightConnector1">
            <a:avLst/>
          </a:prstGeom>
          <a:noFill/>
          <a:ln w="25400" cap="flat" cmpd="sng">
            <a:solidFill>
              <a:schemeClr val="tx1"/>
            </a:solidFill>
            <a:prstDash val="solid"/>
            <a:miter lim="800000"/>
            <a:headEnd type="none" w="sm" len="sm"/>
            <a:tailEnd type="none" w="sm" len="sm"/>
          </a:ln>
        </p:spPr>
      </p:cxnSp>
      <p:cxnSp>
        <p:nvCxnSpPr>
          <p:cNvPr id="531" name="Google Shape;3018;p22">
            <a:extLst>
              <a:ext uri="{FF2B5EF4-FFF2-40B4-BE49-F238E27FC236}">
                <a16:creationId xmlns:a16="http://schemas.microsoft.com/office/drawing/2014/main" id="{A6073CB5-1599-0EDF-EBA1-679832613888}"/>
              </a:ext>
            </a:extLst>
          </p:cNvPr>
          <p:cNvCxnSpPr>
            <a:cxnSpLocks/>
          </p:cNvCxnSpPr>
          <p:nvPr/>
        </p:nvCxnSpPr>
        <p:spPr>
          <a:xfrm flipH="1" flipV="1">
            <a:off x="3803727" y="3066390"/>
            <a:ext cx="0" cy="392027"/>
          </a:xfrm>
          <a:prstGeom prst="straightConnector1">
            <a:avLst/>
          </a:prstGeom>
          <a:noFill/>
          <a:ln w="25400" cap="flat" cmpd="sng">
            <a:solidFill>
              <a:schemeClr val="tx1"/>
            </a:solidFill>
            <a:prstDash val="solid"/>
            <a:miter lim="800000"/>
            <a:headEnd type="none" w="sm" len="sm"/>
            <a:tailEnd type="none" w="sm" len="sm"/>
          </a:ln>
        </p:spPr>
      </p:cxnSp>
      <p:cxnSp>
        <p:nvCxnSpPr>
          <p:cNvPr id="532" name="Google Shape;3018;p22">
            <a:extLst>
              <a:ext uri="{FF2B5EF4-FFF2-40B4-BE49-F238E27FC236}">
                <a16:creationId xmlns:a16="http://schemas.microsoft.com/office/drawing/2014/main" id="{FDC4DB5A-1060-74B7-3AE7-38BD65A2ED07}"/>
              </a:ext>
            </a:extLst>
          </p:cNvPr>
          <p:cNvCxnSpPr>
            <a:cxnSpLocks/>
          </p:cNvCxnSpPr>
          <p:nvPr/>
        </p:nvCxnSpPr>
        <p:spPr>
          <a:xfrm flipH="1" flipV="1">
            <a:off x="5896815" y="3053389"/>
            <a:ext cx="0" cy="394229"/>
          </a:xfrm>
          <a:prstGeom prst="straightConnector1">
            <a:avLst/>
          </a:prstGeom>
          <a:noFill/>
          <a:ln w="25400" cap="flat" cmpd="sng">
            <a:solidFill>
              <a:schemeClr val="tx1"/>
            </a:solidFill>
            <a:prstDash val="solid"/>
            <a:miter lim="800000"/>
            <a:headEnd type="none" w="sm" len="sm"/>
            <a:tailEnd type="none" w="sm" len="sm"/>
          </a:ln>
        </p:spPr>
      </p:cxnSp>
      <p:cxnSp>
        <p:nvCxnSpPr>
          <p:cNvPr id="533" name="Google Shape;3018;p22">
            <a:extLst>
              <a:ext uri="{FF2B5EF4-FFF2-40B4-BE49-F238E27FC236}">
                <a16:creationId xmlns:a16="http://schemas.microsoft.com/office/drawing/2014/main" id="{DFD2EE5E-88C4-B8C7-BD54-F228975DCF73}"/>
              </a:ext>
            </a:extLst>
          </p:cNvPr>
          <p:cNvCxnSpPr>
            <a:cxnSpLocks/>
          </p:cNvCxnSpPr>
          <p:nvPr/>
        </p:nvCxnSpPr>
        <p:spPr>
          <a:xfrm flipH="1" flipV="1">
            <a:off x="6772368" y="3055588"/>
            <a:ext cx="0" cy="392027"/>
          </a:xfrm>
          <a:prstGeom prst="straightConnector1">
            <a:avLst/>
          </a:prstGeom>
          <a:noFill/>
          <a:ln w="25400" cap="flat" cmpd="sng">
            <a:solidFill>
              <a:schemeClr val="tx1"/>
            </a:solidFill>
            <a:prstDash val="solid"/>
            <a:miter lim="800000"/>
            <a:headEnd type="none" w="sm" len="sm"/>
            <a:tailEnd type="none" w="sm" len="sm"/>
          </a:ln>
        </p:spPr>
      </p:cxnSp>
      <p:sp>
        <p:nvSpPr>
          <p:cNvPr id="534" name="Google Shape;3038;p22">
            <a:extLst>
              <a:ext uri="{FF2B5EF4-FFF2-40B4-BE49-F238E27FC236}">
                <a16:creationId xmlns:a16="http://schemas.microsoft.com/office/drawing/2014/main" id="{3B48C7BF-58A4-3B40-9A73-6DC8D5BC8982}"/>
              </a:ext>
            </a:extLst>
          </p:cNvPr>
          <p:cNvSpPr/>
          <p:nvPr/>
        </p:nvSpPr>
        <p:spPr>
          <a:xfrm>
            <a:off x="3434733" y="4257484"/>
            <a:ext cx="2812152" cy="258522"/>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 . .</a:t>
            </a:r>
            <a:endParaRPr kumimoji="0" sz="1524"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35" name="Google Shape;3039;p22">
            <a:extLst>
              <a:ext uri="{FF2B5EF4-FFF2-40B4-BE49-F238E27FC236}">
                <a16:creationId xmlns:a16="http://schemas.microsoft.com/office/drawing/2014/main" id="{22BE7617-276B-3142-B743-4DB22269AE05}"/>
              </a:ext>
            </a:extLst>
          </p:cNvPr>
          <p:cNvSpPr/>
          <p:nvPr/>
        </p:nvSpPr>
        <p:spPr>
          <a:xfrm>
            <a:off x="349016" y="3454458"/>
            <a:ext cx="632990" cy="1690023"/>
          </a:xfrm>
          <a:prstGeom prst="roundRect">
            <a:avLst>
              <a:gd name="adj" fmla="val 2707"/>
            </a:avLst>
          </a:prstGeom>
          <a:solidFill>
            <a:srgbClr val="FBE4D4"/>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Host</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1" name="Google Shape;3015;p22">
            <a:extLst>
              <a:ext uri="{FF2B5EF4-FFF2-40B4-BE49-F238E27FC236}">
                <a16:creationId xmlns:a16="http://schemas.microsoft.com/office/drawing/2014/main" id="{0E07EDDD-1344-291A-71F9-BFCF86322085}"/>
              </a:ext>
            </a:extLst>
          </p:cNvPr>
          <p:cNvSpPr/>
          <p:nvPr/>
        </p:nvSpPr>
        <p:spPr>
          <a:xfrm>
            <a:off x="1788125" y="3602433"/>
            <a:ext cx="536607" cy="555158"/>
          </a:xfrm>
          <a:prstGeom prst="roundRect">
            <a:avLst>
              <a:gd name="adj" fmla="val 921"/>
            </a:avLst>
          </a:prstGeom>
          <a:solidFill>
            <a:srgbClr val="D2C6FF"/>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MS</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2" name="Google Shape;3016;p22">
            <a:extLst>
              <a:ext uri="{FF2B5EF4-FFF2-40B4-BE49-F238E27FC236}">
                <a16:creationId xmlns:a16="http://schemas.microsoft.com/office/drawing/2014/main" id="{E3B99FC1-B49F-3C4D-14C6-A4B420E35E29}"/>
              </a:ext>
            </a:extLst>
          </p:cNvPr>
          <p:cNvSpPr/>
          <p:nvPr/>
        </p:nvSpPr>
        <p:spPr>
          <a:xfrm>
            <a:off x="1788123" y="4456995"/>
            <a:ext cx="536607" cy="555158"/>
          </a:xfrm>
          <a:prstGeom prst="roundRect">
            <a:avLst>
              <a:gd name="adj" fmla="val 921"/>
            </a:avLst>
          </a:prstGeom>
          <a:solidFill>
            <a:srgbClr val="A8D08C"/>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BA</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3" name="Google Shape;3015;p22">
            <a:extLst>
              <a:ext uri="{FF2B5EF4-FFF2-40B4-BE49-F238E27FC236}">
                <a16:creationId xmlns:a16="http://schemas.microsoft.com/office/drawing/2014/main" id="{F6DA358A-C7AC-B4F8-B399-51982E21F3CA}"/>
              </a:ext>
            </a:extLst>
          </p:cNvPr>
          <p:cNvSpPr/>
          <p:nvPr/>
        </p:nvSpPr>
        <p:spPr>
          <a:xfrm>
            <a:off x="2685611" y="3602433"/>
            <a:ext cx="536607" cy="555158"/>
          </a:xfrm>
          <a:prstGeom prst="roundRect">
            <a:avLst>
              <a:gd name="adj" fmla="val 921"/>
            </a:avLst>
          </a:prstGeom>
          <a:solidFill>
            <a:srgbClr val="D2C6FF"/>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MS</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4" name="Google Shape;3016;p22">
            <a:extLst>
              <a:ext uri="{FF2B5EF4-FFF2-40B4-BE49-F238E27FC236}">
                <a16:creationId xmlns:a16="http://schemas.microsoft.com/office/drawing/2014/main" id="{8719B4E9-4A52-04E0-5694-6F5192906854}"/>
              </a:ext>
            </a:extLst>
          </p:cNvPr>
          <p:cNvSpPr/>
          <p:nvPr/>
        </p:nvSpPr>
        <p:spPr>
          <a:xfrm>
            <a:off x="2685611" y="4456995"/>
            <a:ext cx="536607" cy="555158"/>
          </a:xfrm>
          <a:prstGeom prst="roundRect">
            <a:avLst>
              <a:gd name="adj" fmla="val 921"/>
            </a:avLst>
          </a:prstGeom>
          <a:solidFill>
            <a:srgbClr val="A8D08C"/>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BA</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5" name="Google Shape;3015;p22">
            <a:extLst>
              <a:ext uri="{FF2B5EF4-FFF2-40B4-BE49-F238E27FC236}">
                <a16:creationId xmlns:a16="http://schemas.microsoft.com/office/drawing/2014/main" id="{555E2826-BE4D-6550-E4E5-EB32B4652C09}"/>
              </a:ext>
            </a:extLst>
          </p:cNvPr>
          <p:cNvSpPr/>
          <p:nvPr/>
        </p:nvSpPr>
        <p:spPr>
          <a:xfrm>
            <a:off x="3547513" y="3602433"/>
            <a:ext cx="536607" cy="555158"/>
          </a:xfrm>
          <a:prstGeom prst="roundRect">
            <a:avLst>
              <a:gd name="adj" fmla="val 921"/>
            </a:avLst>
          </a:prstGeom>
          <a:solidFill>
            <a:srgbClr val="D2C6FF"/>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MS</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6" name="Google Shape;3016;p22">
            <a:extLst>
              <a:ext uri="{FF2B5EF4-FFF2-40B4-BE49-F238E27FC236}">
                <a16:creationId xmlns:a16="http://schemas.microsoft.com/office/drawing/2014/main" id="{680A388F-4D13-0F36-4066-7442F42F8CAA}"/>
              </a:ext>
            </a:extLst>
          </p:cNvPr>
          <p:cNvSpPr/>
          <p:nvPr/>
        </p:nvSpPr>
        <p:spPr>
          <a:xfrm>
            <a:off x="3547513" y="4456995"/>
            <a:ext cx="536607" cy="555158"/>
          </a:xfrm>
          <a:prstGeom prst="roundRect">
            <a:avLst>
              <a:gd name="adj" fmla="val 921"/>
            </a:avLst>
          </a:prstGeom>
          <a:solidFill>
            <a:srgbClr val="A8D08C"/>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BA</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7" name="Google Shape;3015;p22">
            <a:extLst>
              <a:ext uri="{FF2B5EF4-FFF2-40B4-BE49-F238E27FC236}">
                <a16:creationId xmlns:a16="http://schemas.microsoft.com/office/drawing/2014/main" id="{6A0A9C4B-1174-D811-2D56-97AF578F6D4A}"/>
              </a:ext>
            </a:extLst>
          </p:cNvPr>
          <p:cNvSpPr/>
          <p:nvPr/>
        </p:nvSpPr>
        <p:spPr>
          <a:xfrm>
            <a:off x="5631479" y="3602253"/>
            <a:ext cx="536607" cy="555158"/>
          </a:xfrm>
          <a:prstGeom prst="roundRect">
            <a:avLst>
              <a:gd name="adj" fmla="val 921"/>
            </a:avLst>
          </a:prstGeom>
          <a:solidFill>
            <a:srgbClr val="D2C6FF"/>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MS</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8" name="Google Shape;3016;p22">
            <a:extLst>
              <a:ext uri="{FF2B5EF4-FFF2-40B4-BE49-F238E27FC236}">
                <a16:creationId xmlns:a16="http://schemas.microsoft.com/office/drawing/2014/main" id="{C44A78E2-2ED5-E580-4258-3BF1D944D475}"/>
              </a:ext>
            </a:extLst>
          </p:cNvPr>
          <p:cNvSpPr/>
          <p:nvPr/>
        </p:nvSpPr>
        <p:spPr>
          <a:xfrm>
            <a:off x="5631481" y="4456815"/>
            <a:ext cx="536607" cy="555158"/>
          </a:xfrm>
          <a:prstGeom prst="roundRect">
            <a:avLst>
              <a:gd name="adj" fmla="val 921"/>
            </a:avLst>
          </a:prstGeom>
          <a:solidFill>
            <a:srgbClr val="A8D08C"/>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BA</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49" name="Google Shape;3015;p22">
            <a:extLst>
              <a:ext uri="{FF2B5EF4-FFF2-40B4-BE49-F238E27FC236}">
                <a16:creationId xmlns:a16="http://schemas.microsoft.com/office/drawing/2014/main" id="{D9418426-2B37-9E96-DC55-B3E98CE336FB}"/>
              </a:ext>
            </a:extLst>
          </p:cNvPr>
          <p:cNvSpPr/>
          <p:nvPr/>
        </p:nvSpPr>
        <p:spPr>
          <a:xfrm>
            <a:off x="6528967" y="3602253"/>
            <a:ext cx="536607" cy="555158"/>
          </a:xfrm>
          <a:prstGeom prst="roundRect">
            <a:avLst>
              <a:gd name="adj" fmla="val 921"/>
            </a:avLst>
          </a:prstGeom>
          <a:solidFill>
            <a:srgbClr val="D2C6FF"/>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MS</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50" name="Google Shape;3016;p22">
            <a:extLst>
              <a:ext uri="{FF2B5EF4-FFF2-40B4-BE49-F238E27FC236}">
                <a16:creationId xmlns:a16="http://schemas.microsoft.com/office/drawing/2014/main" id="{0E6DB71F-2BC1-7816-A102-0D0B89846263}"/>
              </a:ext>
            </a:extLst>
          </p:cNvPr>
          <p:cNvSpPr/>
          <p:nvPr/>
        </p:nvSpPr>
        <p:spPr>
          <a:xfrm>
            <a:off x="6528967" y="4456815"/>
            <a:ext cx="536607" cy="555158"/>
          </a:xfrm>
          <a:prstGeom prst="roundRect">
            <a:avLst>
              <a:gd name="adj" fmla="val 921"/>
            </a:avLst>
          </a:prstGeom>
          <a:solidFill>
            <a:srgbClr val="A8D08C"/>
          </a:solidFill>
          <a:ln w="25400" cap="flat" cmpd="sng">
            <a:solidFill>
              <a:schemeClr val="dk1"/>
            </a:solidFill>
            <a:prstDash val="solid"/>
            <a:round/>
            <a:headEnd type="none" w="sm" len="sm"/>
            <a:tailEnd type="none" w="sm" len="sm"/>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24" b="1" i="0" u="none" strike="noStrike" kern="1200" cap="none" spc="0" normalizeH="0" baseline="0" noProof="0" dirty="0">
                <a:ln>
                  <a:noFill/>
                </a:ln>
                <a:solidFill>
                  <a:prstClr val="black"/>
                </a:solidFill>
                <a:effectLst/>
                <a:uLnTx/>
                <a:uFillTx/>
                <a:latin typeface="Corbel" panose="020B0503020204020204" pitchFamily="34" charset="0"/>
                <a:ea typeface="Calibri"/>
                <a:cs typeface="Calibri"/>
                <a:sym typeface="Calibri"/>
              </a:rPr>
              <a:t>BA</a:t>
            </a:r>
            <a:endParaRPr kumimoji="0" sz="1524"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551" name="Google Shape;3020;p22">
            <a:extLst>
              <a:ext uri="{FF2B5EF4-FFF2-40B4-BE49-F238E27FC236}">
                <a16:creationId xmlns:a16="http://schemas.microsoft.com/office/drawing/2014/main" id="{E1C7396F-D7E2-B0FE-D225-28AAF87907C6}"/>
              </a:ext>
            </a:extLst>
          </p:cNvPr>
          <p:cNvCxnSpPr/>
          <p:nvPr/>
        </p:nvCxnSpPr>
        <p:spPr>
          <a:xfrm rot="10800000">
            <a:off x="2057427" y="4169222"/>
            <a:ext cx="0" cy="296299"/>
          </a:xfrm>
          <a:prstGeom prst="straightConnector1">
            <a:avLst/>
          </a:prstGeom>
          <a:noFill/>
          <a:ln w="25400" cap="flat" cmpd="sng">
            <a:solidFill>
              <a:schemeClr val="tx1"/>
            </a:solidFill>
            <a:prstDash val="solid"/>
            <a:miter lim="800000"/>
            <a:headEnd type="none" w="sm" len="sm"/>
            <a:tailEnd type="none" w="sm" len="sm"/>
          </a:ln>
        </p:spPr>
      </p:cxnSp>
      <p:cxnSp>
        <p:nvCxnSpPr>
          <p:cNvPr id="552" name="Google Shape;3020;p22">
            <a:extLst>
              <a:ext uri="{FF2B5EF4-FFF2-40B4-BE49-F238E27FC236}">
                <a16:creationId xmlns:a16="http://schemas.microsoft.com/office/drawing/2014/main" id="{C65B57BD-2815-0C16-4F07-7B0412531D6F}"/>
              </a:ext>
            </a:extLst>
          </p:cNvPr>
          <p:cNvCxnSpPr/>
          <p:nvPr/>
        </p:nvCxnSpPr>
        <p:spPr>
          <a:xfrm rot="10800000">
            <a:off x="5900784" y="4169040"/>
            <a:ext cx="0" cy="296299"/>
          </a:xfrm>
          <a:prstGeom prst="straightConnector1">
            <a:avLst/>
          </a:prstGeom>
          <a:noFill/>
          <a:ln w="25400" cap="flat" cmpd="sng">
            <a:solidFill>
              <a:schemeClr val="tx1"/>
            </a:solidFill>
            <a:prstDash val="solid"/>
            <a:miter lim="800000"/>
            <a:headEnd type="none" w="sm" len="sm"/>
            <a:tailEnd type="none" w="sm" len="sm"/>
          </a:ln>
        </p:spPr>
      </p:cxnSp>
      <p:cxnSp>
        <p:nvCxnSpPr>
          <p:cNvPr id="553" name="Google Shape;3020;p22">
            <a:extLst>
              <a:ext uri="{FF2B5EF4-FFF2-40B4-BE49-F238E27FC236}">
                <a16:creationId xmlns:a16="http://schemas.microsoft.com/office/drawing/2014/main" id="{28D60F19-30C7-6CCC-83EF-3AA79BF39F9D}"/>
              </a:ext>
            </a:extLst>
          </p:cNvPr>
          <p:cNvCxnSpPr/>
          <p:nvPr/>
        </p:nvCxnSpPr>
        <p:spPr>
          <a:xfrm rot="10800000">
            <a:off x="2948909" y="4169222"/>
            <a:ext cx="0" cy="296299"/>
          </a:xfrm>
          <a:prstGeom prst="straightConnector1">
            <a:avLst/>
          </a:prstGeom>
          <a:noFill/>
          <a:ln w="25400" cap="flat" cmpd="sng">
            <a:solidFill>
              <a:schemeClr val="tx1"/>
            </a:solidFill>
            <a:prstDash val="solid"/>
            <a:miter lim="800000"/>
            <a:headEnd type="none" w="sm" len="sm"/>
            <a:tailEnd type="none" w="sm" len="sm"/>
          </a:ln>
        </p:spPr>
      </p:cxnSp>
      <p:cxnSp>
        <p:nvCxnSpPr>
          <p:cNvPr id="554" name="Google Shape;3020;p22">
            <a:extLst>
              <a:ext uri="{FF2B5EF4-FFF2-40B4-BE49-F238E27FC236}">
                <a16:creationId xmlns:a16="http://schemas.microsoft.com/office/drawing/2014/main" id="{9D527E1A-7FB3-EC95-0179-D316640DCB30}"/>
              </a:ext>
            </a:extLst>
          </p:cNvPr>
          <p:cNvCxnSpPr/>
          <p:nvPr/>
        </p:nvCxnSpPr>
        <p:spPr>
          <a:xfrm rot="10800000">
            <a:off x="3810811" y="4169222"/>
            <a:ext cx="0" cy="296299"/>
          </a:xfrm>
          <a:prstGeom prst="straightConnector1">
            <a:avLst/>
          </a:prstGeom>
          <a:noFill/>
          <a:ln w="25400" cap="flat" cmpd="sng">
            <a:solidFill>
              <a:schemeClr val="tx1"/>
            </a:solidFill>
            <a:prstDash val="solid"/>
            <a:miter lim="800000"/>
            <a:headEnd type="none" w="sm" len="sm"/>
            <a:tailEnd type="none" w="sm" len="sm"/>
          </a:ln>
        </p:spPr>
      </p:cxnSp>
      <p:cxnSp>
        <p:nvCxnSpPr>
          <p:cNvPr id="555" name="Google Shape;3020;p22">
            <a:extLst>
              <a:ext uri="{FF2B5EF4-FFF2-40B4-BE49-F238E27FC236}">
                <a16:creationId xmlns:a16="http://schemas.microsoft.com/office/drawing/2014/main" id="{04A40BD3-6AC9-C5F9-C453-B38C502B9238}"/>
              </a:ext>
            </a:extLst>
          </p:cNvPr>
          <p:cNvCxnSpPr/>
          <p:nvPr/>
        </p:nvCxnSpPr>
        <p:spPr>
          <a:xfrm rot="10800000">
            <a:off x="6792264" y="4169040"/>
            <a:ext cx="0" cy="296299"/>
          </a:xfrm>
          <a:prstGeom prst="straightConnector1">
            <a:avLst/>
          </a:prstGeom>
          <a:noFill/>
          <a:ln w="25400" cap="flat" cmpd="sng">
            <a:solidFill>
              <a:schemeClr val="tx1"/>
            </a:solidFill>
            <a:prstDash val="solid"/>
            <a:miter lim="800000"/>
            <a:headEnd type="none" w="sm" len="sm"/>
            <a:tailEnd type="none" w="sm" len="sm"/>
          </a:ln>
        </p:spPr>
      </p:cxnSp>
      <p:sp>
        <p:nvSpPr>
          <p:cNvPr id="2" name="Right Brace 1">
            <a:extLst>
              <a:ext uri="{FF2B5EF4-FFF2-40B4-BE49-F238E27FC236}">
                <a16:creationId xmlns:a16="http://schemas.microsoft.com/office/drawing/2014/main" id="{A9AC85A0-D2FA-F700-EB0B-44C8221949C0}"/>
              </a:ext>
            </a:extLst>
          </p:cNvPr>
          <p:cNvSpPr/>
          <p:nvPr/>
        </p:nvSpPr>
        <p:spPr>
          <a:xfrm>
            <a:off x="7414589" y="2172539"/>
            <a:ext cx="807108" cy="420878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2" name="Google Shape;3017;p22">
            <a:extLst>
              <a:ext uri="{FF2B5EF4-FFF2-40B4-BE49-F238E27FC236}">
                <a16:creationId xmlns:a16="http://schemas.microsoft.com/office/drawing/2014/main" id="{BD4BBCF1-C2F1-80AF-05D5-59C5CCFC61C7}"/>
              </a:ext>
            </a:extLst>
          </p:cNvPr>
          <p:cNvSpPr/>
          <p:nvPr/>
        </p:nvSpPr>
        <p:spPr>
          <a:xfrm>
            <a:off x="8063508" y="4015814"/>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X</a:t>
            </a:r>
            <a:r>
              <a:rPr kumimoji="0" lang="en-US" sz="3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3" name="Google Shape;3017;p22">
            <a:extLst>
              <a:ext uri="{FF2B5EF4-FFF2-40B4-BE49-F238E27FC236}">
                <a16:creationId xmlns:a16="http://schemas.microsoft.com/office/drawing/2014/main" id="{B8BC96E2-23A3-33F0-F075-B6F2553A9EC3}"/>
              </a:ext>
            </a:extLst>
          </p:cNvPr>
          <p:cNvSpPr/>
          <p:nvPr/>
        </p:nvSpPr>
        <p:spPr>
          <a:xfrm>
            <a:off x="8305728" y="4028576"/>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a:t>
            </a:r>
            <a:r>
              <a:rPr kumimoji="0" lang="en-US" sz="3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8" name="Google Shape;3017;p22">
            <a:extLst>
              <a:ext uri="{FF2B5EF4-FFF2-40B4-BE49-F238E27FC236}">
                <a16:creationId xmlns:a16="http://schemas.microsoft.com/office/drawing/2014/main" id="{3CD7AA14-259C-8433-7670-AE41F6407870}"/>
              </a:ext>
            </a:extLst>
          </p:cNvPr>
          <p:cNvSpPr/>
          <p:nvPr/>
        </p:nvSpPr>
        <p:spPr>
          <a:xfrm>
            <a:off x="1726242" y="2714186"/>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a:t>
            </a: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a:t>
            </a: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91" name="Google Shape;3031;p22">
            <a:extLst>
              <a:ext uri="{FF2B5EF4-FFF2-40B4-BE49-F238E27FC236}">
                <a16:creationId xmlns:a16="http://schemas.microsoft.com/office/drawing/2014/main" id="{91627B59-E0E5-9802-CB7B-C72EBFCDCACD}"/>
              </a:ext>
            </a:extLst>
          </p:cNvPr>
          <p:cNvCxnSpPr/>
          <p:nvPr/>
        </p:nvCxnSpPr>
        <p:spPr>
          <a:xfrm rot="10800000">
            <a:off x="2449135" y="2493290"/>
            <a:ext cx="0" cy="548640"/>
          </a:xfrm>
          <a:prstGeom prst="straightConnector1">
            <a:avLst/>
          </a:prstGeom>
          <a:noFill/>
          <a:ln w="28575" cap="flat" cmpd="sng">
            <a:solidFill>
              <a:schemeClr val="dk1"/>
            </a:solidFill>
            <a:prstDash val="dot"/>
            <a:miter lim="800000"/>
            <a:headEnd type="none" w="sm" len="sm"/>
            <a:tailEnd type="none" w="sm" len="sm"/>
          </a:ln>
        </p:spPr>
      </p:cxnSp>
      <p:sp>
        <p:nvSpPr>
          <p:cNvPr id="99" name="Google Shape;3017;p22">
            <a:extLst>
              <a:ext uri="{FF2B5EF4-FFF2-40B4-BE49-F238E27FC236}">
                <a16:creationId xmlns:a16="http://schemas.microsoft.com/office/drawing/2014/main" id="{C553F230-8DA4-A148-199D-6C47ADFE4C3D}"/>
              </a:ext>
            </a:extLst>
          </p:cNvPr>
          <p:cNvSpPr/>
          <p:nvPr/>
        </p:nvSpPr>
        <p:spPr>
          <a:xfrm>
            <a:off x="2566938" y="2713391"/>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a:t>
            </a: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a:t>
            </a: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0" name="Google Shape;3017;p22">
            <a:extLst>
              <a:ext uri="{FF2B5EF4-FFF2-40B4-BE49-F238E27FC236}">
                <a16:creationId xmlns:a16="http://schemas.microsoft.com/office/drawing/2014/main" id="{8F9D3979-84BB-2558-8070-152B40EE6414}"/>
              </a:ext>
            </a:extLst>
          </p:cNvPr>
          <p:cNvSpPr/>
          <p:nvPr/>
        </p:nvSpPr>
        <p:spPr>
          <a:xfrm>
            <a:off x="3444288" y="2713391"/>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a:t>
            </a: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1" name="Google Shape;3017;p22">
            <a:extLst>
              <a:ext uri="{FF2B5EF4-FFF2-40B4-BE49-F238E27FC236}">
                <a16:creationId xmlns:a16="http://schemas.microsoft.com/office/drawing/2014/main" id="{353A645C-80CC-B18F-A675-61EAA018B27D}"/>
              </a:ext>
            </a:extLst>
          </p:cNvPr>
          <p:cNvSpPr/>
          <p:nvPr/>
        </p:nvSpPr>
        <p:spPr>
          <a:xfrm>
            <a:off x="5531945" y="2726901"/>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a:t>
            </a: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a:t>
            </a:r>
            <a:endParaRPr kumimoji="0"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Google Shape;3017;p22">
            <a:extLst>
              <a:ext uri="{FF2B5EF4-FFF2-40B4-BE49-F238E27FC236}">
                <a16:creationId xmlns:a16="http://schemas.microsoft.com/office/drawing/2014/main" id="{D5580D23-913B-85D7-4AF8-B125183E932D}"/>
              </a:ext>
            </a:extLst>
          </p:cNvPr>
          <p:cNvSpPr/>
          <p:nvPr/>
        </p:nvSpPr>
        <p:spPr>
          <a:xfrm>
            <a:off x="6400616" y="2723330"/>
            <a:ext cx="692863" cy="425271"/>
          </a:xfrm>
          <a:prstGeom prst="roundRect">
            <a:avLst>
              <a:gd name="adj" fmla="val 921"/>
            </a:avLst>
          </a:prstGeom>
          <a:noFill/>
          <a:ln>
            <a:noFill/>
          </a:ln>
        </p:spPr>
        <p:txBody>
          <a:bodyPr spcFirstLastPara="1" wrap="square" lIns="46442" tIns="23215" rIns="46442" bIns="23215"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a:t>
            </a: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a:t>
            </a:r>
            <a:endParaRPr kumimoji="0"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7BD1024-B780-DA61-9CC3-B1980AAA522C}"/>
              </a:ext>
            </a:extLst>
          </p:cNvPr>
          <p:cNvSpPr txBox="1"/>
          <p:nvPr/>
        </p:nvSpPr>
        <p:spPr>
          <a:xfrm>
            <a:off x="-423905" y="1391045"/>
            <a:ext cx="9425408" cy="381771"/>
          </a:xfrm>
          <a:prstGeom prst="rect">
            <a:avLst/>
          </a:prstGeom>
          <a:noFill/>
        </p:spPr>
        <p:txBody>
          <a:bodyPr wrap="square">
            <a:spAutoFit/>
          </a:bodyPr>
          <a:lstStyle/>
          <a:p>
            <a:pPr lvl="1">
              <a:lnSpc>
                <a:spcPct val="110000"/>
              </a:lnSpc>
              <a:spcBef>
                <a:spcPts val="400"/>
              </a:spcBef>
              <a:buClr>
                <a:srgbClr val="0070C0"/>
              </a:buClr>
            </a:pPr>
            <a:r>
              <a:rPr lang="en-US" b="1" dirty="0">
                <a:solidFill>
                  <a:srgbClr val="0070C0"/>
                </a:solidFill>
                <a:latin typeface="Corbel" panose="020B0503020204020204" pitchFamily="34" charset="0"/>
              </a:rPr>
              <a:t>High-Bandwidth Memory (HBM): </a:t>
            </a:r>
            <a:r>
              <a:rPr lang="en-US" b="1" dirty="0">
                <a:latin typeface="Corbel" panose="020B0503020204020204" pitchFamily="34" charset="0"/>
              </a:rPr>
              <a:t>Enables low-latency and highly-parallel memory access</a:t>
            </a:r>
          </a:p>
        </p:txBody>
      </p:sp>
    </p:spTree>
    <p:extLst>
      <p:ext uri="{BB962C8B-B14F-4D97-AF65-F5344CB8AC3E}">
        <p14:creationId xmlns:p14="http://schemas.microsoft.com/office/powerpoint/2010/main" val="30767451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1724-FAEE-51A6-8A1E-4C3CEBE49A56}"/>
              </a:ext>
            </a:extLst>
          </p:cNvPr>
          <p:cNvSpPr>
            <a:spLocks noGrp="1"/>
          </p:cNvSpPr>
          <p:nvPr>
            <p:ph type="title"/>
          </p:nvPr>
        </p:nvSpPr>
        <p:spPr/>
        <p:txBody>
          <a:bodyPr/>
          <a:lstStyle/>
          <a:p>
            <a:r>
              <a:rPr lang="en-US" sz="3400" dirty="0"/>
              <a:t>Accelerating Basecalling + Read Mapping via PIM</a:t>
            </a:r>
          </a:p>
        </p:txBody>
      </p:sp>
      <p:sp>
        <p:nvSpPr>
          <p:cNvPr id="3" name="Content Placeholder 2">
            <a:extLst>
              <a:ext uri="{FF2B5EF4-FFF2-40B4-BE49-F238E27FC236}">
                <a16:creationId xmlns:a16="http://schemas.microsoft.com/office/drawing/2014/main" id="{DDF6A3FD-64F1-0DAB-7B46-E9330EBC2FFF}"/>
              </a:ext>
            </a:extLst>
          </p:cNvPr>
          <p:cNvSpPr>
            <a:spLocks noGrp="1"/>
          </p:cNvSpPr>
          <p:nvPr>
            <p:ph idx="1"/>
          </p:nvPr>
        </p:nvSpPr>
        <p:spPr>
          <a:xfrm>
            <a:off x="228600" y="1066800"/>
            <a:ext cx="8610600" cy="5181600"/>
          </a:xfrm>
        </p:spPr>
        <p:txBody>
          <a:bodyPr/>
          <a:lstStyle/>
          <a:p>
            <a:pPr>
              <a:buClr>
                <a:srgbClr val="CC9900"/>
              </a:buClr>
              <a:defRPr/>
            </a:pPr>
            <a:r>
              <a:rPr kumimoji="0" lang="en-US" sz="1600" b="0" i="0" u="none" strike="noStrike" kern="0" cap="none" spc="0" normalizeH="0" baseline="0" noProof="0" dirty="0">
                <a:ln>
                  <a:noFill/>
                </a:ln>
                <a:solidFill>
                  <a:srgbClr val="000000"/>
                </a:solidFill>
                <a:effectLst/>
                <a:uLnTx/>
                <a:uFillTx/>
                <a:ea typeface="+mn-ea"/>
                <a:cs typeface="+mn-cs"/>
              </a:rPr>
              <a:t>Haiyu Mao, Mohammed </a:t>
            </a:r>
            <a:r>
              <a:rPr kumimoji="0" lang="en-US" sz="1600" b="0" i="0" u="none" strike="noStrike" kern="0" cap="none" spc="0" normalizeH="0" baseline="0" noProof="0" dirty="0" err="1">
                <a:ln>
                  <a:noFill/>
                </a:ln>
                <a:solidFill>
                  <a:srgbClr val="000000"/>
                </a:solidFill>
                <a:effectLst/>
                <a:uLnTx/>
                <a:uFillTx/>
                <a:ea typeface="+mn-ea"/>
                <a:cs typeface="+mn-cs"/>
              </a:rPr>
              <a:t>Alser</a:t>
            </a:r>
            <a:r>
              <a:rPr kumimoji="0" lang="en-US" sz="1600" b="0" i="0" u="none" strike="noStrike" kern="0" cap="none" spc="0" normalizeH="0" baseline="0" noProof="0" dirty="0">
                <a:ln>
                  <a:noFill/>
                </a:ln>
                <a:solidFill>
                  <a:srgbClr val="000000"/>
                </a:solidFill>
                <a:effectLst/>
                <a:uLnTx/>
                <a:uFillTx/>
                <a:ea typeface="+mn-ea"/>
                <a:cs typeface="+mn-cs"/>
              </a:rPr>
              <a:t>, Mohammad </a:t>
            </a:r>
            <a:r>
              <a:rPr kumimoji="0" lang="en-US" sz="1600" b="0" i="0" u="none" strike="noStrike" kern="0" cap="none" spc="0" normalizeH="0" baseline="0" noProof="0" dirty="0" err="1">
                <a:ln>
                  <a:noFill/>
                </a:ln>
                <a:solidFill>
                  <a:srgbClr val="000000"/>
                </a:solidFill>
                <a:effectLst/>
                <a:uLnTx/>
                <a:uFillTx/>
                <a:ea typeface="+mn-ea"/>
                <a:cs typeface="+mn-cs"/>
              </a:rPr>
              <a:t>Sadrosadati</a:t>
            </a:r>
            <a:r>
              <a:rPr kumimoji="0" lang="en-US" sz="1600" b="0" i="0" u="none" strike="noStrike" kern="0" cap="none" spc="0" normalizeH="0" baseline="0" noProof="0" dirty="0">
                <a:ln>
                  <a:noFill/>
                </a:ln>
                <a:solidFill>
                  <a:srgbClr val="000000"/>
                </a:solidFill>
                <a:effectLst/>
                <a:uLnTx/>
                <a:uFillTx/>
                <a:ea typeface="+mn-ea"/>
                <a:cs typeface="+mn-cs"/>
              </a:rPr>
              <a:t>, Can </a:t>
            </a:r>
            <a:r>
              <a:rPr kumimoji="0" lang="en-US" sz="1600" b="0" i="0" u="none" strike="noStrike" kern="0" cap="none" spc="0" normalizeH="0" baseline="0" noProof="0" dirty="0" err="1">
                <a:ln>
                  <a:noFill/>
                </a:ln>
                <a:solidFill>
                  <a:srgbClr val="000000"/>
                </a:solidFill>
                <a:effectLst/>
                <a:uLnTx/>
                <a:uFillTx/>
                <a:ea typeface="+mn-ea"/>
                <a:cs typeface="+mn-cs"/>
              </a:rPr>
              <a:t>Firtina</a:t>
            </a:r>
            <a:r>
              <a:rPr kumimoji="0" lang="en-US" sz="1600" b="0" i="0" u="none" strike="noStrike" kern="0" cap="none" spc="0" normalizeH="0" baseline="0" noProof="0" dirty="0">
                <a:ln>
                  <a:noFill/>
                </a:ln>
                <a:solidFill>
                  <a:srgbClr val="000000"/>
                </a:solidFill>
                <a:effectLst/>
                <a:uLnTx/>
                <a:uFillTx/>
                <a:ea typeface="+mn-ea"/>
                <a:cs typeface="+mn-cs"/>
              </a:rPr>
              <a:t>, Akanksha </a:t>
            </a:r>
            <a:r>
              <a:rPr kumimoji="0" lang="en-US" sz="1600" b="0" i="0" u="none" strike="noStrike" kern="0" cap="none" spc="0" normalizeH="0" baseline="0" noProof="0" dirty="0" err="1">
                <a:ln>
                  <a:noFill/>
                </a:ln>
                <a:solidFill>
                  <a:srgbClr val="000000"/>
                </a:solidFill>
                <a:effectLst/>
                <a:uLnTx/>
                <a:uFillTx/>
                <a:ea typeface="+mn-ea"/>
                <a:cs typeface="+mn-cs"/>
              </a:rPr>
              <a:t>Baranwal</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Damla</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Senol</a:t>
            </a:r>
            <a:r>
              <a:rPr kumimoji="0" lang="en-US" sz="1600" b="0" i="0" u="none" strike="noStrike" kern="0" cap="none" spc="0" normalizeH="0" baseline="0" noProof="0" dirty="0">
                <a:ln>
                  <a:noFill/>
                </a:ln>
                <a:solidFill>
                  <a:srgbClr val="000000"/>
                </a:solidFill>
                <a:effectLst/>
                <a:uLnTx/>
                <a:uFillTx/>
                <a:ea typeface="+mn-ea"/>
                <a:cs typeface="+mn-cs"/>
              </a:rPr>
              <a:t> Cali, Aditya </a:t>
            </a:r>
            <a:r>
              <a:rPr kumimoji="0" lang="en-US" sz="1600" b="0" i="0" u="none" strike="noStrike" kern="0" cap="none" spc="0" normalizeH="0" baseline="0" noProof="0" dirty="0" err="1">
                <a:ln>
                  <a:noFill/>
                </a:ln>
                <a:solidFill>
                  <a:srgbClr val="000000"/>
                </a:solidFill>
                <a:effectLst/>
                <a:uLnTx/>
                <a:uFillTx/>
                <a:ea typeface="+mn-ea"/>
                <a:cs typeface="+mn-cs"/>
              </a:rPr>
              <a:t>Manglik</a:t>
            </a:r>
            <a:r>
              <a:rPr kumimoji="0" lang="en-US" sz="1600" b="0" i="0" u="none" strike="noStrike" kern="0" cap="none" spc="0" normalizeH="0" baseline="0" noProof="0" dirty="0">
                <a:ln>
                  <a:noFill/>
                </a:ln>
                <a:solidFill>
                  <a:srgbClr val="000000"/>
                </a:solidFill>
                <a:effectLst/>
                <a:uLnTx/>
                <a:uFillTx/>
                <a:ea typeface="+mn-ea"/>
                <a:cs typeface="+mn-cs"/>
              </a:rPr>
              <a:t>, Nour </a:t>
            </a:r>
            <a:r>
              <a:rPr kumimoji="0" lang="en-US" sz="1600" b="0" i="0" u="none" strike="noStrike" kern="0" cap="none" spc="0" normalizeH="0" baseline="0" noProof="0" dirty="0" err="1">
                <a:ln>
                  <a:noFill/>
                </a:ln>
                <a:solidFill>
                  <a:srgbClr val="000000"/>
                </a:solidFill>
                <a:effectLst/>
                <a:uLnTx/>
                <a:uFillTx/>
                <a:ea typeface="+mn-ea"/>
                <a:cs typeface="+mn-cs"/>
              </a:rPr>
              <a:t>Almadhoun</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Alserr</a:t>
            </a:r>
            <a:r>
              <a:rPr kumimoji="0" lang="en-US" sz="1600" b="0" i="0" u="none" strike="noStrike" kern="0" cap="none" spc="0" normalizeH="0" baseline="0" noProof="0" dirty="0">
                <a:ln>
                  <a:noFill/>
                </a:ln>
                <a:solidFill>
                  <a:srgbClr val="000000"/>
                </a:solidFill>
                <a:effectLst/>
                <a:uLnTx/>
                <a:uFillTx/>
                <a:ea typeface="+mn-ea"/>
                <a:cs typeface="+mn-cs"/>
              </a:rPr>
              <a:t>, and </a:t>
            </a:r>
            <a:r>
              <a:rPr kumimoji="0" lang="en-US" sz="1600" b="0" i="0" strike="noStrike" kern="0" cap="none" spc="0" normalizeH="0" baseline="0" noProof="0" dirty="0">
                <a:ln>
                  <a:noFill/>
                </a:ln>
                <a:solidFill>
                  <a:srgbClr val="000000"/>
                </a:solidFill>
                <a:effectLst/>
                <a:uLnTx/>
                <a:uFillTx/>
                <a:ea typeface="+mn-ea"/>
                <a:cs typeface="+mn-cs"/>
              </a:rPr>
              <a:t>Onur Mutlu</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1" i="0" u="none" strike="noStrike" kern="0" cap="none" spc="0" normalizeH="0" baseline="0" noProof="0" dirty="0">
                <a:ln>
                  <a:noFill/>
                </a:ln>
                <a:solidFill>
                  <a:srgbClr val="0000FF"/>
                </a:solidFill>
                <a:effectLst/>
                <a:uLnTx/>
                <a:uFillTx/>
                <a:ea typeface="+mn-ea"/>
                <a:cs typeface="+mn-cs"/>
                <a:hlinkClick r:id="rId2">
                  <a:extLst>
                    <a:ext uri="{A12FA001-AC4F-418D-AE19-62706E023703}">
                      <ahyp:hlinkClr xmlns:ahyp="http://schemas.microsoft.com/office/drawing/2018/hyperlinkcolor" val="tx"/>
                    </a:ext>
                  </a:extLst>
                </a:hlinkClick>
              </a:rPr>
              <a:t>"GenPIP: In-Memory Acceleration of Genome Analysis via Tight Integration of Basecalling and Read Mapping"</a:t>
            </a:r>
            <a:br>
              <a:rPr kumimoji="0" lang="en-US" sz="1600" b="0" i="0" u="none" strike="noStrike" kern="0" cap="none" spc="0" normalizeH="0" baseline="0" noProof="0" dirty="0">
                <a:ln>
                  <a:noFill/>
                </a:ln>
                <a:solidFill>
                  <a:srgbClr val="0000FF"/>
                </a:solidFill>
                <a:effectLst/>
                <a:uLnTx/>
                <a:uFillTx/>
                <a:ea typeface="+mn-ea"/>
                <a:cs typeface="+mn-cs"/>
              </a:rPr>
            </a:br>
            <a:r>
              <a:rPr kumimoji="0" lang="en-US" sz="1600" b="0" i="1" u="none" strike="noStrike" kern="0" cap="none" spc="0" normalizeH="0" baseline="0" noProof="0" dirty="0">
                <a:ln>
                  <a:noFill/>
                </a:ln>
                <a:solidFill>
                  <a:srgbClr val="000000"/>
                </a:solidFill>
                <a:effectLst/>
                <a:uLnTx/>
                <a:uFillTx/>
                <a:ea typeface="+mn-ea"/>
                <a:cs typeface="+mn-cs"/>
              </a:rPr>
              <a:t>Proceedings of the </a:t>
            </a:r>
            <a:r>
              <a:rPr kumimoji="0" lang="en-US" sz="1600" b="0" i="1" u="none" strike="noStrike" kern="0" cap="none" spc="0" normalizeH="0" baseline="0" noProof="0" dirty="0">
                <a:ln>
                  <a:noFill/>
                </a:ln>
                <a:solidFill>
                  <a:srgbClr val="000000"/>
                </a:solidFill>
                <a:effectLst/>
                <a:uLnTx/>
                <a:uFillTx/>
                <a:ea typeface="+mn-ea"/>
                <a:cs typeface="+mn-cs"/>
                <a:hlinkClick r:id="rId3"/>
              </a:rPr>
              <a:t>55th International Symposium on Microarchitecture</a:t>
            </a:r>
            <a:r>
              <a:rPr kumimoji="0" lang="en-US" sz="1600" b="0" i="1" u="none" strike="noStrike" kern="0" cap="none" spc="0" normalizeH="0" baseline="0" noProof="0" dirty="0">
                <a:ln>
                  <a:noFill/>
                </a:ln>
                <a:solidFill>
                  <a:srgbClr val="000000"/>
                </a:solidFill>
                <a:effectLst/>
                <a:uLnTx/>
                <a:uFillTx/>
                <a:ea typeface="+mn-ea"/>
                <a:cs typeface="+mn-cs"/>
              </a:rPr>
              <a:t> (</a:t>
            </a:r>
            <a:r>
              <a:rPr kumimoji="0" lang="en-US" sz="1600" b="1" i="1" u="none" strike="noStrike" kern="0" cap="none" spc="0" normalizeH="0" baseline="0" noProof="0" dirty="0">
                <a:ln>
                  <a:noFill/>
                </a:ln>
                <a:solidFill>
                  <a:srgbClr val="000000"/>
                </a:solidFill>
                <a:effectLst/>
                <a:uLnTx/>
                <a:uFillTx/>
                <a:ea typeface="+mn-ea"/>
                <a:cs typeface="+mn-cs"/>
              </a:rPr>
              <a:t>MICRO</a:t>
            </a:r>
            <a:r>
              <a:rPr kumimoji="0" lang="en-US" sz="1600" b="0" i="1"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rPr>
              <a:t>, Chicago, IL, USA, October 2022.</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4"/>
              </a:rPr>
              <a:t>Slides (pptx)</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a:ln>
                  <a:noFill/>
                </a:ln>
                <a:solidFill>
                  <a:srgbClr val="000000"/>
                </a:solidFill>
                <a:effectLst/>
                <a:uLnTx/>
                <a:uFillTx/>
                <a:ea typeface="+mn-ea"/>
                <a:cs typeface="+mn-cs"/>
                <a:hlinkClick r:id="rId5"/>
              </a:rPr>
              <a:t>(pdf)</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6"/>
              </a:rPr>
              <a:t>Longer Lecture Slides (pptx)</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a:ln>
                  <a:noFill/>
                </a:ln>
                <a:solidFill>
                  <a:srgbClr val="000000"/>
                </a:solidFill>
                <a:effectLst/>
                <a:uLnTx/>
                <a:uFillTx/>
                <a:ea typeface="+mn-ea"/>
                <a:cs typeface="+mn-cs"/>
                <a:hlinkClick r:id="rId7"/>
              </a:rPr>
              <a:t>(pdf)</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8"/>
              </a:rPr>
              <a:t>Lecture Video</a:t>
            </a:r>
            <a:r>
              <a:rPr kumimoji="0" lang="en-US" sz="1600" b="0" i="0" u="none" strike="noStrike" kern="0" cap="none" spc="0" normalizeH="0" baseline="0" noProof="0" dirty="0">
                <a:ln>
                  <a:noFill/>
                </a:ln>
                <a:solidFill>
                  <a:srgbClr val="000000"/>
                </a:solidFill>
                <a:effectLst/>
                <a:uLnTx/>
                <a:uFillTx/>
                <a:ea typeface="+mn-ea"/>
                <a:cs typeface="+mn-cs"/>
              </a:rPr>
              <a:t> (25 minutes)]</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9"/>
              </a:rPr>
              <a:t>arXiv version</a:t>
            </a:r>
            <a:r>
              <a:rPr kumimoji="0" lang="en-US" sz="1600" b="0" i="0" u="none" strike="noStrike" kern="0" cap="none" spc="0" normalizeH="0" baseline="0" noProof="0" dirty="0">
                <a:ln>
                  <a:noFill/>
                </a:ln>
                <a:solidFill>
                  <a:srgbClr val="000000"/>
                </a:solidFill>
                <a:effectLst/>
                <a:uLnTx/>
                <a:uFillTx/>
                <a:ea typeface="+mn-ea"/>
                <a:cs typeface="+mn-cs"/>
              </a:rPr>
              <a:t>]</a:t>
            </a:r>
          </a:p>
        </p:txBody>
      </p:sp>
      <p:sp>
        <p:nvSpPr>
          <p:cNvPr id="4" name="Slide Number Placeholder 3">
            <a:extLst>
              <a:ext uri="{FF2B5EF4-FFF2-40B4-BE49-F238E27FC236}">
                <a16:creationId xmlns:a16="http://schemas.microsoft.com/office/drawing/2014/main" id="{AF71DC18-735B-0506-2D41-D42F28F6B33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5" name="Picture 4">
            <a:extLst>
              <a:ext uri="{FF2B5EF4-FFF2-40B4-BE49-F238E27FC236}">
                <a16:creationId xmlns:a16="http://schemas.microsoft.com/office/drawing/2014/main" id="{A2AE8F4F-87B3-942B-8611-2C6C43756649}"/>
              </a:ext>
            </a:extLst>
          </p:cNvPr>
          <p:cNvPicPr>
            <a:picLocks noChangeAspect="1"/>
          </p:cNvPicPr>
          <p:nvPr/>
        </p:nvPicPr>
        <p:blipFill>
          <a:blip r:embed="rId10"/>
          <a:stretch>
            <a:fillRect/>
          </a:stretch>
        </p:blipFill>
        <p:spPr>
          <a:xfrm>
            <a:off x="-848" y="4074329"/>
            <a:ext cx="9109352" cy="1716871"/>
          </a:xfrm>
          <a:prstGeom prst="rect">
            <a:avLst/>
          </a:prstGeom>
        </p:spPr>
      </p:pic>
      <p:sp>
        <p:nvSpPr>
          <p:cNvPr id="6" name="TextBox 5">
            <a:extLst>
              <a:ext uri="{FF2B5EF4-FFF2-40B4-BE49-F238E27FC236}">
                <a16:creationId xmlns:a16="http://schemas.microsoft.com/office/drawing/2014/main" id="{6A01BD8D-A802-66DB-F7BA-B7B1D731E580}"/>
              </a:ext>
            </a:extLst>
          </p:cNvPr>
          <p:cNvSpPr txBox="1"/>
          <p:nvPr/>
        </p:nvSpPr>
        <p:spPr>
          <a:xfrm>
            <a:off x="1489265" y="6351711"/>
            <a:ext cx="62552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a:ea typeface="+mn-ea"/>
                <a:cs typeface="+mn-cs"/>
                <a:hlinkClick r:id="rId2">
                  <a:extLst>
                    <a:ext uri="{A12FA001-AC4F-418D-AE19-62706E023703}">
                      <ahyp:hlinkClr xmlns:ahyp="http://schemas.microsoft.com/office/drawing/2018/hyperlinkcolor" val="tx"/>
                    </a:ext>
                  </a:extLst>
                </a:hlinkClick>
              </a:rPr>
              <a:t>https://arxiv.org/pdf/2209.08600.pdf</a:t>
            </a:r>
            <a:r>
              <a:rPr kumimoji="0" lang="en-US" sz="2400" b="1" i="0" u="none" strike="noStrike" kern="1200" cap="none" spc="0" normalizeH="0" baseline="0" noProof="0" dirty="0">
                <a:ln>
                  <a:noFill/>
                </a:ln>
                <a:solidFill>
                  <a:srgbClr val="0000FF"/>
                </a:solidFill>
                <a:effectLst/>
                <a:uLnTx/>
                <a:uFillTx/>
                <a:latin typeface="Tahoma"/>
                <a:ea typeface="+mn-ea"/>
                <a:cs typeface="+mn-cs"/>
              </a:rPr>
              <a:t> </a:t>
            </a:r>
          </a:p>
        </p:txBody>
      </p:sp>
    </p:spTree>
    <p:extLst>
      <p:ext uri="{BB962C8B-B14F-4D97-AF65-F5344CB8AC3E}">
        <p14:creationId xmlns:p14="http://schemas.microsoft.com/office/powerpoint/2010/main" val="19908226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8B31-630A-024D-AEA9-7B1D24449528}"/>
              </a:ext>
            </a:extLst>
          </p:cNvPr>
          <p:cNvSpPr>
            <a:spLocks noGrp="1"/>
          </p:cNvSpPr>
          <p:nvPr>
            <p:ph type="title"/>
          </p:nvPr>
        </p:nvSpPr>
        <p:spPr/>
        <p:txBody>
          <a:bodyPr>
            <a:normAutofit fontScale="90000"/>
          </a:bodyPr>
          <a:lstStyle/>
          <a:p>
            <a:r>
              <a:rPr lang="en-US" altLang="zh-CN" dirty="0"/>
              <a:t>Overview:</a:t>
            </a:r>
            <a:r>
              <a:rPr lang="zh-CN" altLang="en-US" dirty="0"/>
              <a:t> </a:t>
            </a:r>
            <a:r>
              <a:rPr lang="en-US" altLang="zh-CN" dirty="0"/>
              <a:t>Two</a:t>
            </a:r>
            <a:r>
              <a:rPr lang="zh-CN" altLang="en-US" dirty="0"/>
              <a:t> </a:t>
            </a:r>
            <a:r>
              <a:rPr lang="en-US" altLang="zh-CN" dirty="0"/>
              <a:t>Limitations</a:t>
            </a:r>
            <a:endParaRPr lang="en-US" dirty="0"/>
          </a:p>
        </p:txBody>
      </p:sp>
      <p:sp>
        <p:nvSpPr>
          <p:cNvPr id="4" name="Slide Number Placeholder 3">
            <a:extLst>
              <a:ext uri="{FF2B5EF4-FFF2-40B4-BE49-F238E27FC236}">
                <a16:creationId xmlns:a16="http://schemas.microsoft.com/office/drawing/2014/main" id="{D2954C6C-9E24-9249-9A9A-6134922125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AEC8F196-E19C-ED47-B632-662B6CC30938}"/>
              </a:ext>
            </a:extLst>
          </p:cNvPr>
          <p:cNvSpPr/>
          <p:nvPr/>
        </p:nvSpPr>
        <p:spPr>
          <a:xfrm>
            <a:off x="366962" y="1436914"/>
            <a:ext cx="8410073" cy="11974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rPr>
              <a:t>Multiple steps in genome analysis</a:t>
            </a:r>
          </a:p>
        </p:txBody>
      </p:sp>
      <p:sp>
        <p:nvSpPr>
          <p:cNvPr id="6" name="Rounded Rectangle 5">
            <a:extLst>
              <a:ext uri="{FF2B5EF4-FFF2-40B4-BE49-F238E27FC236}">
                <a16:creationId xmlns:a16="http://schemas.microsoft.com/office/drawing/2014/main" id="{6DE20328-D5AA-AA4B-BECB-E8FBD8644C91}"/>
              </a:ext>
            </a:extLst>
          </p:cNvPr>
          <p:cNvSpPr/>
          <p:nvPr/>
        </p:nvSpPr>
        <p:spPr>
          <a:xfrm>
            <a:off x="366962" y="3614056"/>
            <a:ext cx="4019981" cy="2416629"/>
          </a:xfrm>
          <a:prstGeom prst="roundRect">
            <a:avLst/>
          </a:prstGeom>
          <a:solidFill>
            <a:srgbClr val="C00000">
              <a:alpha val="1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orbel" panose="020B0503020204020204"/>
                <a:ea typeface="+mn-ea"/>
                <a:cs typeface="+mn-cs"/>
              </a:rPr>
              <a:t>Large data movement </a:t>
            </a:r>
            <a:r>
              <a:rPr kumimoji="0" lang="en-US" sz="2800" b="1"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rPr>
              <a:t>between </a:t>
            </a:r>
            <a:r>
              <a:rPr kumimoji="0" lang="en-US" altLang="zh-CN" sz="28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multiple </a:t>
            </a:r>
            <a:r>
              <a:rPr kumimoji="0" lang="en-US" sz="2800" b="1"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rPr>
              <a:t>steps</a:t>
            </a:r>
          </a:p>
        </p:txBody>
      </p:sp>
      <p:sp>
        <p:nvSpPr>
          <p:cNvPr id="7" name="Rounded Rectangle 6">
            <a:extLst>
              <a:ext uri="{FF2B5EF4-FFF2-40B4-BE49-F238E27FC236}">
                <a16:creationId xmlns:a16="http://schemas.microsoft.com/office/drawing/2014/main" id="{2F740899-42A3-E948-8617-97FFC989CB50}"/>
              </a:ext>
            </a:extLst>
          </p:cNvPr>
          <p:cNvSpPr/>
          <p:nvPr/>
        </p:nvSpPr>
        <p:spPr>
          <a:xfrm>
            <a:off x="4757054" y="3614055"/>
            <a:ext cx="4019981" cy="2474049"/>
          </a:xfrm>
          <a:prstGeom prst="roundRect">
            <a:avLst/>
          </a:prstGeom>
          <a:solidFill>
            <a:srgbClr val="C00000">
              <a:alpha val="10000"/>
            </a:srgb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A</a:t>
            </a:r>
            <a:r>
              <a:rPr kumimoji="0" lang="zh-CN" alt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 </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lot</a:t>
            </a:r>
            <a:r>
              <a:rPr kumimoji="0" lang="zh-CN" alt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 </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of</a:t>
            </a:r>
            <a:r>
              <a:rPr kumimoji="0" lang="zh-CN" alt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 </a:t>
            </a:r>
            <a:endParaRPr kumimoji="0" lang="en-US" altLang="zh-CN"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w</a:t>
            </a:r>
            <a:r>
              <a:rPr kumimoji="0" lang="en-US" sz="2800" b="1" i="0" u="none" strike="noStrike" kern="1200" cap="none" spc="0" normalizeH="0" baseline="0" noProof="0" dirty="0">
                <a:ln>
                  <a:noFill/>
                </a:ln>
                <a:solidFill>
                  <a:srgbClr val="C00000"/>
                </a:solidFill>
                <a:effectLst/>
                <a:uLnTx/>
                <a:uFillTx/>
                <a:latin typeface="Corbel" panose="020B0503020204020204"/>
                <a:ea typeface="+mn-ea"/>
                <a:cs typeface="+mn-cs"/>
              </a:rPr>
              <a:t>asted computation </a:t>
            </a:r>
            <a:r>
              <a:rPr kumimoji="0" 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done on data that</a:t>
            </a:r>
            <a:r>
              <a:rPr kumimoji="0" lang="zh-CN" alt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 </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is</a:t>
            </a:r>
            <a:r>
              <a:rPr kumimoji="0" lang="en-US" sz="28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rPr>
              <a:t> later discovered to be </a:t>
            </a:r>
            <a:r>
              <a:rPr kumimoji="0" lang="en-US" sz="2800" b="1" i="0" u="none" strike="noStrike" kern="1200" cap="none" spc="0" normalizeH="0" baseline="0" noProof="0" dirty="0">
                <a:ln>
                  <a:noFill/>
                </a:ln>
                <a:solidFill>
                  <a:srgbClr val="C00000"/>
                </a:solidFill>
                <a:effectLst/>
                <a:uLnTx/>
                <a:uFillTx/>
                <a:latin typeface="Corbel" panose="020B0503020204020204"/>
                <a:ea typeface="+mn-ea"/>
                <a:cs typeface="+mn-cs"/>
              </a:rPr>
              <a:t>useless</a:t>
            </a:r>
            <a:endParaRPr kumimoji="0" lang="en-US" sz="2800" b="1"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8" name="Down Arrow 7">
            <a:extLst>
              <a:ext uri="{FF2B5EF4-FFF2-40B4-BE49-F238E27FC236}">
                <a16:creationId xmlns:a16="http://schemas.microsoft.com/office/drawing/2014/main" id="{E9D8DE05-D36E-474D-99A5-F30E019EE087}"/>
              </a:ext>
            </a:extLst>
          </p:cNvPr>
          <p:cNvSpPr/>
          <p:nvPr/>
        </p:nvSpPr>
        <p:spPr>
          <a:xfrm>
            <a:off x="2039494" y="2688770"/>
            <a:ext cx="674915" cy="87085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Down Arrow 8">
            <a:extLst>
              <a:ext uri="{FF2B5EF4-FFF2-40B4-BE49-F238E27FC236}">
                <a16:creationId xmlns:a16="http://schemas.microsoft.com/office/drawing/2014/main" id="{3725E401-034C-ED48-B51D-3EC850AFE9CA}"/>
              </a:ext>
            </a:extLst>
          </p:cNvPr>
          <p:cNvSpPr/>
          <p:nvPr/>
        </p:nvSpPr>
        <p:spPr>
          <a:xfrm>
            <a:off x="6429586" y="2688770"/>
            <a:ext cx="674915" cy="870857"/>
          </a:xfrm>
          <a:prstGeom prst="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0" name="Picture 29">
            <a:extLst>
              <a:ext uri="{FF2B5EF4-FFF2-40B4-BE49-F238E27FC236}">
                <a16:creationId xmlns:a16="http://schemas.microsoft.com/office/drawing/2014/main" id="{0EC676BF-316A-1043-8240-35A2F13B2ED6}"/>
              </a:ext>
            </a:extLst>
          </p:cNvPr>
          <p:cNvPicPr>
            <a:picLocks noChangeAspect="1"/>
          </p:cNvPicPr>
          <p:nvPr/>
        </p:nvPicPr>
        <p:blipFill>
          <a:blip r:embed="rId3"/>
          <a:stretch>
            <a:fillRect/>
          </a:stretch>
        </p:blipFill>
        <p:spPr>
          <a:xfrm>
            <a:off x="4571998" y="2950027"/>
            <a:ext cx="1028972" cy="1028972"/>
          </a:xfrm>
          <a:prstGeom prst="rect">
            <a:avLst/>
          </a:prstGeom>
        </p:spPr>
      </p:pic>
      <p:pic>
        <p:nvPicPr>
          <p:cNvPr id="31" name="Picture 30">
            <a:extLst>
              <a:ext uri="{FF2B5EF4-FFF2-40B4-BE49-F238E27FC236}">
                <a16:creationId xmlns:a16="http://schemas.microsoft.com/office/drawing/2014/main" id="{61CB9524-F7E3-1545-9DF1-634B3FBE0732}"/>
              </a:ext>
            </a:extLst>
          </p:cNvPr>
          <p:cNvPicPr>
            <a:picLocks noChangeAspect="1"/>
          </p:cNvPicPr>
          <p:nvPr/>
        </p:nvPicPr>
        <p:blipFill>
          <a:blip r:embed="rId3"/>
          <a:stretch>
            <a:fillRect/>
          </a:stretch>
        </p:blipFill>
        <p:spPr>
          <a:xfrm>
            <a:off x="250369" y="2950027"/>
            <a:ext cx="1028972" cy="1028972"/>
          </a:xfrm>
          <a:prstGeom prst="rect">
            <a:avLst/>
          </a:prstGeom>
        </p:spPr>
      </p:pic>
    </p:spTree>
    <p:extLst>
      <p:ext uri="{BB962C8B-B14F-4D97-AF65-F5344CB8AC3E}">
        <p14:creationId xmlns:p14="http://schemas.microsoft.com/office/powerpoint/2010/main" val="26439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A7EE-A51F-D440-9493-936D55B2D6A1}"/>
              </a:ext>
            </a:extLst>
          </p:cNvPr>
          <p:cNvSpPr>
            <a:spLocks noGrp="1"/>
          </p:cNvSpPr>
          <p:nvPr>
            <p:ph type="title"/>
          </p:nvPr>
        </p:nvSpPr>
        <p:spPr/>
        <p:txBody>
          <a:bodyPr>
            <a:normAutofit fontScale="90000"/>
          </a:bodyPr>
          <a:lstStyle/>
          <a:p>
            <a:r>
              <a:rPr lang="en-US" altLang="zh-CN" dirty="0">
                <a:solidFill>
                  <a:schemeClr val="accent3"/>
                </a:solidFill>
              </a:rPr>
              <a:t>Limitation 1: Large Data Movement</a:t>
            </a:r>
            <a:endParaRPr lang="en-US" dirty="0"/>
          </a:p>
        </p:txBody>
      </p:sp>
      <p:sp>
        <p:nvSpPr>
          <p:cNvPr id="4" name="Slide Number Placeholder 3">
            <a:extLst>
              <a:ext uri="{FF2B5EF4-FFF2-40B4-BE49-F238E27FC236}">
                <a16:creationId xmlns:a16="http://schemas.microsoft.com/office/drawing/2014/main" id="{29F6C157-F7D3-E34D-BE81-72A07C5E36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3B14564-6644-7642-A44B-4E7A550D01C7}"/>
              </a:ext>
            </a:extLst>
          </p:cNvPr>
          <p:cNvGrpSpPr/>
          <p:nvPr/>
        </p:nvGrpSpPr>
        <p:grpSpPr>
          <a:xfrm>
            <a:off x="200796" y="2220688"/>
            <a:ext cx="1071258" cy="523206"/>
            <a:chOff x="320538" y="1839686"/>
            <a:chExt cx="1071258" cy="523206"/>
          </a:xfrm>
        </p:grpSpPr>
        <p:sp>
          <p:nvSpPr>
            <p:cNvPr id="5" name="Pentagon 4">
              <a:extLst>
                <a:ext uri="{FF2B5EF4-FFF2-40B4-BE49-F238E27FC236}">
                  <a16:creationId xmlns:a16="http://schemas.microsoft.com/office/drawing/2014/main" id="{A77BDD17-6861-1C4F-95DD-13041273C6A5}"/>
                </a:ext>
              </a:extLst>
            </p:cNvPr>
            <p:cNvSpPr/>
            <p:nvPr/>
          </p:nvSpPr>
          <p:spPr>
            <a:xfrm>
              <a:off x="366963" y="1839686"/>
              <a:ext cx="978408" cy="484632"/>
            </a:xfrm>
            <a:prstGeom prst="homePlate">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BD825C7F-A3C8-FB43-81C0-A89F5034440E}"/>
                </a:ext>
              </a:extLst>
            </p:cNvPr>
            <p:cNvSpPr txBox="1"/>
            <p:nvPr/>
          </p:nvSpPr>
          <p:spPr>
            <a:xfrm>
              <a:off x="320538" y="1850572"/>
              <a:ext cx="1071258" cy="512320"/>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Raw</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Signals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8" name="Chevron 7">
            <a:extLst>
              <a:ext uri="{FF2B5EF4-FFF2-40B4-BE49-F238E27FC236}">
                <a16:creationId xmlns:a16="http://schemas.microsoft.com/office/drawing/2014/main" id="{58330411-1327-EE43-9BE3-48B179ECCEA3}"/>
              </a:ext>
            </a:extLst>
          </p:cNvPr>
          <p:cNvSpPr/>
          <p:nvPr/>
        </p:nvSpPr>
        <p:spPr>
          <a:xfrm>
            <a:off x="1055913" y="2220688"/>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prstClr val="white"/>
                </a:solidFill>
                <a:effectLst/>
                <a:uLnTx/>
                <a:uFillTx/>
                <a:latin typeface="Corbel" panose="020B0503020204020204"/>
                <a:ea typeface="华文楷体" panose="02010600040101010101" pitchFamily="2" charset="-122"/>
                <a:cs typeface="+mn-cs"/>
              </a:rPr>
              <a:t>Basecalling</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Chevron 8">
            <a:extLst>
              <a:ext uri="{FF2B5EF4-FFF2-40B4-BE49-F238E27FC236}">
                <a16:creationId xmlns:a16="http://schemas.microsoft.com/office/drawing/2014/main" id="{90E14CAD-AE22-8D43-BD0F-BB65AEC3EFBA}"/>
              </a:ext>
            </a:extLst>
          </p:cNvPr>
          <p:cNvSpPr/>
          <p:nvPr/>
        </p:nvSpPr>
        <p:spPr>
          <a:xfrm>
            <a:off x="2721427" y="2220688"/>
            <a:ext cx="1273631"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25" name="Group 24">
            <a:extLst>
              <a:ext uri="{FF2B5EF4-FFF2-40B4-BE49-F238E27FC236}">
                <a16:creationId xmlns:a16="http://schemas.microsoft.com/office/drawing/2014/main" id="{684AEB29-0C00-7345-8914-8208F02A83CA}"/>
              </a:ext>
            </a:extLst>
          </p:cNvPr>
          <p:cNvGrpSpPr/>
          <p:nvPr/>
        </p:nvGrpSpPr>
        <p:grpSpPr>
          <a:xfrm>
            <a:off x="3820884" y="2220688"/>
            <a:ext cx="1839688" cy="523206"/>
            <a:chOff x="3820884" y="1251857"/>
            <a:chExt cx="1839688" cy="523206"/>
          </a:xfrm>
        </p:grpSpPr>
        <p:sp>
          <p:nvSpPr>
            <p:cNvPr id="10" name="Chevron 9">
              <a:extLst>
                <a:ext uri="{FF2B5EF4-FFF2-40B4-BE49-F238E27FC236}">
                  <a16:creationId xmlns:a16="http://schemas.microsoft.com/office/drawing/2014/main" id="{67646675-F4E2-EC41-9534-E487B153D943}"/>
                </a:ext>
              </a:extLst>
            </p:cNvPr>
            <p:cNvSpPr/>
            <p:nvPr/>
          </p:nvSpPr>
          <p:spPr>
            <a:xfrm>
              <a:off x="3820884" y="1251857"/>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37A294CD-9FE3-2E47-A38F-F82DE92C3085}"/>
                </a:ext>
              </a:extLst>
            </p:cNvPr>
            <p:cNvSpPr txBox="1"/>
            <p:nvPr/>
          </p:nvSpPr>
          <p:spPr>
            <a:xfrm>
              <a:off x="3995057" y="1262743"/>
              <a:ext cx="1449373"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control</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26" name="Group 25">
            <a:extLst>
              <a:ext uri="{FF2B5EF4-FFF2-40B4-BE49-F238E27FC236}">
                <a16:creationId xmlns:a16="http://schemas.microsoft.com/office/drawing/2014/main" id="{6A09DF44-2466-D340-B9CD-70170F946576}"/>
              </a:ext>
            </a:extLst>
          </p:cNvPr>
          <p:cNvGrpSpPr/>
          <p:nvPr/>
        </p:nvGrpSpPr>
        <p:grpSpPr>
          <a:xfrm>
            <a:off x="5431967" y="2210496"/>
            <a:ext cx="1578431" cy="512320"/>
            <a:chOff x="5431967" y="1241665"/>
            <a:chExt cx="1578431" cy="512320"/>
          </a:xfrm>
        </p:grpSpPr>
        <p:sp>
          <p:nvSpPr>
            <p:cNvPr id="12" name="Chevron 11">
              <a:extLst>
                <a:ext uri="{FF2B5EF4-FFF2-40B4-BE49-F238E27FC236}">
                  <a16:creationId xmlns:a16="http://schemas.microsoft.com/office/drawing/2014/main" id="{42EE639C-68A4-B540-8CBB-1BFD13B6300D}"/>
                </a:ext>
              </a:extLst>
            </p:cNvPr>
            <p:cNvSpPr/>
            <p:nvPr/>
          </p:nvSpPr>
          <p:spPr>
            <a:xfrm>
              <a:off x="5486397" y="1251857"/>
              <a:ext cx="1426030"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BB4F0F3C-9168-4542-8095-80E8C8EBEF81}"/>
                </a:ext>
              </a:extLst>
            </p:cNvPr>
            <p:cNvSpPr txBox="1"/>
            <p:nvPr/>
          </p:nvSpPr>
          <p:spPr>
            <a:xfrm>
              <a:off x="5431967" y="1241665"/>
              <a:ext cx="1578431"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High-quality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27" name="Group 26">
            <a:extLst>
              <a:ext uri="{FF2B5EF4-FFF2-40B4-BE49-F238E27FC236}">
                <a16:creationId xmlns:a16="http://schemas.microsoft.com/office/drawing/2014/main" id="{30CE8030-6FB8-F046-8630-E3301FB7CCA5}"/>
              </a:ext>
            </a:extLst>
          </p:cNvPr>
          <p:cNvGrpSpPr/>
          <p:nvPr/>
        </p:nvGrpSpPr>
        <p:grpSpPr>
          <a:xfrm>
            <a:off x="6738253" y="2220688"/>
            <a:ext cx="1328061" cy="516474"/>
            <a:chOff x="6738253" y="1251857"/>
            <a:chExt cx="1328061" cy="516474"/>
          </a:xfrm>
        </p:grpSpPr>
        <p:sp>
          <p:nvSpPr>
            <p:cNvPr id="15" name="Chevron 14">
              <a:extLst>
                <a:ext uri="{FF2B5EF4-FFF2-40B4-BE49-F238E27FC236}">
                  <a16:creationId xmlns:a16="http://schemas.microsoft.com/office/drawing/2014/main" id="{5D053280-9F7D-BC4C-A8DB-6E67E0800E06}"/>
                </a:ext>
              </a:extLst>
            </p:cNvPr>
            <p:cNvSpPr/>
            <p:nvPr/>
          </p:nvSpPr>
          <p:spPr>
            <a:xfrm>
              <a:off x="6738253" y="1251857"/>
              <a:ext cx="1328061"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F0434C3B-FD8A-4F44-9B14-A4C260FDBCF8}"/>
                </a:ext>
              </a:extLst>
            </p:cNvPr>
            <p:cNvSpPr txBox="1"/>
            <p:nvPr/>
          </p:nvSpPr>
          <p:spPr>
            <a:xfrm>
              <a:off x="6912427" y="1262743"/>
              <a:ext cx="968831" cy="505588"/>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endPar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mapping</a:t>
              </a:r>
            </a:p>
          </p:txBody>
        </p:sp>
      </p:grpSp>
      <p:grpSp>
        <p:nvGrpSpPr>
          <p:cNvPr id="28" name="Group 27">
            <a:extLst>
              <a:ext uri="{FF2B5EF4-FFF2-40B4-BE49-F238E27FC236}">
                <a16:creationId xmlns:a16="http://schemas.microsoft.com/office/drawing/2014/main" id="{684D2CD5-B24C-A142-8317-50DC1FF34C05}"/>
              </a:ext>
            </a:extLst>
          </p:cNvPr>
          <p:cNvGrpSpPr/>
          <p:nvPr/>
        </p:nvGrpSpPr>
        <p:grpSpPr>
          <a:xfrm>
            <a:off x="7826825" y="2210496"/>
            <a:ext cx="1197434" cy="512320"/>
            <a:chOff x="7826825" y="1241665"/>
            <a:chExt cx="1197434" cy="512320"/>
          </a:xfrm>
        </p:grpSpPr>
        <p:sp>
          <p:nvSpPr>
            <p:cNvPr id="17" name="Chevron 16">
              <a:extLst>
                <a:ext uri="{FF2B5EF4-FFF2-40B4-BE49-F238E27FC236}">
                  <a16:creationId xmlns:a16="http://schemas.microsoft.com/office/drawing/2014/main" id="{136C8666-0EE6-7247-BBDB-07D0209A6C22}"/>
                </a:ext>
              </a:extLst>
            </p:cNvPr>
            <p:cNvSpPr/>
            <p:nvPr/>
          </p:nvSpPr>
          <p:spPr>
            <a:xfrm>
              <a:off x="7881254" y="1251857"/>
              <a:ext cx="1055918"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26D58582-238B-404C-8895-76A49F58A519}"/>
                </a:ext>
              </a:extLst>
            </p:cNvPr>
            <p:cNvSpPr txBox="1"/>
            <p:nvPr/>
          </p:nvSpPr>
          <p:spPr>
            <a:xfrm>
              <a:off x="7826825" y="1241665"/>
              <a:ext cx="1197434"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Mapped</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33" name="Rounded Rectangle 5">
            <a:extLst>
              <a:ext uri="{FF2B5EF4-FFF2-40B4-BE49-F238E27FC236}">
                <a16:creationId xmlns:a16="http://schemas.microsoft.com/office/drawing/2014/main" id="{C763E329-B0AE-E54E-B465-791974F45761}"/>
              </a:ext>
            </a:extLst>
          </p:cNvPr>
          <p:cNvSpPr/>
          <p:nvPr/>
        </p:nvSpPr>
        <p:spPr>
          <a:xfrm>
            <a:off x="247221" y="4332514"/>
            <a:ext cx="8529815" cy="1153886"/>
          </a:xfrm>
          <a:prstGeom prst="roundRect">
            <a:avLst>
              <a:gd name="adj" fmla="val 1116"/>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Large</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data</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movement</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between</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genome</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analysis</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steps</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endPar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endParaRPr>
          </a:p>
        </p:txBody>
      </p:sp>
      <p:sp>
        <p:nvSpPr>
          <p:cNvPr id="3" name="Rectangle 2">
            <a:extLst>
              <a:ext uri="{FF2B5EF4-FFF2-40B4-BE49-F238E27FC236}">
                <a16:creationId xmlns:a16="http://schemas.microsoft.com/office/drawing/2014/main" id="{7B4EEB01-C2C3-4249-AA7C-9E6E9883C0EF}"/>
              </a:ext>
            </a:extLst>
          </p:cNvPr>
          <p:cNvSpPr/>
          <p:nvPr/>
        </p:nvSpPr>
        <p:spPr>
          <a:xfrm>
            <a:off x="567596" y="3181882"/>
            <a:ext cx="13860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3913</a:t>
            </a:r>
            <a:r>
              <a:rPr kumimoji="0" lang="en-US" sz="2400" b="1" i="0" u="none" strike="noStrike" kern="1200" cap="none" spc="0" normalizeH="0" baseline="0" noProof="0" dirty="0">
                <a:ln>
                  <a:noFill/>
                </a:ln>
                <a:solidFill>
                  <a:srgbClr val="C00000"/>
                </a:solidFill>
                <a:effectLst/>
                <a:uLnTx/>
                <a:uFillTx/>
                <a:latin typeface="Corbel" panose="020B0503020204020204"/>
                <a:ea typeface="+mn-ea"/>
                <a:cs typeface="+mn-cs"/>
              </a:rPr>
              <a:t> GB</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endParaRPr kumimoji="0" lang="en-US" sz="2400" b="0" i="0" u="none" strike="noStrike" kern="1200" cap="none" spc="0" normalizeH="0" baseline="0" noProof="0" dirty="0">
              <a:ln>
                <a:noFill/>
              </a:ln>
              <a:solidFill>
                <a:srgbClr val="C00000"/>
              </a:solidFill>
              <a:effectLst/>
              <a:uLnTx/>
              <a:uFillTx/>
              <a:latin typeface="Corbel" panose="020B0503020204020204"/>
              <a:ea typeface="+mn-ea"/>
              <a:cs typeface="+mn-cs"/>
            </a:endParaRPr>
          </a:p>
        </p:txBody>
      </p:sp>
      <p:cxnSp>
        <p:nvCxnSpPr>
          <p:cNvPr id="35" name="Elbow Connector 34">
            <a:extLst>
              <a:ext uri="{FF2B5EF4-FFF2-40B4-BE49-F238E27FC236}">
                <a16:creationId xmlns:a16="http://schemas.microsoft.com/office/drawing/2014/main" id="{002E8CB1-595B-D346-BE81-AE1EE0FA8790}"/>
              </a:ext>
            </a:extLst>
          </p:cNvPr>
          <p:cNvCxnSpPr>
            <a:cxnSpLocks/>
            <a:stCxn id="6" idx="2"/>
            <a:endCxn id="3" idx="0"/>
          </p:cNvCxnSpPr>
          <p:nvPr/>
        </p:nvCxnSpPr>
        <p:spPr>
          <a:xfrm rot="16200000" flipH="1">
            <a:off x="779538" y="2700781"/>
            <a:ext cx="437988" cy="524214"/>
          </a:xfrm>
          <a:prstGeom prst="bentConnector3">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8D00C3F-6741-8342-B4D6-C5478618D56F}"/>
              </a:ext>
            </a:extLst>
          </p:cNvPr>
          <p:cNvSpPr/>
          <p:nvPr/>
        </p:nvSpPr>
        <p:spPr>
          <a:xfrm>
            <a:off x="2635448" y="3192768"/>
            <a:ext cx="12145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546</a:t>
            </a:r>
            <a:r>
              <a:rPr kumimoji="0" lang="en-US" sz="2400" b="1" i="0" u="none" strike="noStrike" kern="1200" cap="none" spc="0" normalizeH="0" baseline="0" noProof="0" dirty="0">
                <a:ln>
                  <a:noFill/>
                </a:ln>
                <a:solidFill>
                  <a:srgbClr val="C00000"/>
                </a:solidFill>
                <a:effectLst/>
                <a:uLnTx/>
                <a:uFillTx/>
                <a:latin typeface="Corbel" panose="020B0503020204020204"/>
                <a:ea typeface="+mn-ea"/>
                <a:cs typeface="+mn-cs"/>
              </a:rPr>
              <a:t> GB</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endParaRPr kumimoji="0" lang="en-US" sz="2400" b="0" i="0" u="none" strike="noStrike" kern="1200" cap="none" spc="0" normalizeH="0" baseline="0" noProof="0" dirty="0">
              <a:ln>
                <a:noFill/>
              </a:ln>
              <a:solidFill>
                <a:srgbClr val="C00000"/>
              </a:solidFill>
              <a:effectLst/>
              <a:uLnTx/>
              <a:uFillTx/>
              <a:latin typeface="Corbel" panose="020B0503020204020204"/>
              <a:ea typeface="+mn-ea"/>
              <a:cs typeface="+mn-cs"/>
            </a:endParaRPr>
          </a:p>
        </p:txBody>
      </p:sp>
      <p:cxnSp>
        <p:nvCxnSpPr>
          <p:cNvPr id="41" name="Straight Arrow Connector 40">
            <a:extLst>
              <a:ext uri="{FF2B5EF4-FFF2-40B4-BE49-F238E27FC236}">
                <a16:creationId xmlns:a16="http://schemas.microsoft.com/office/drawing/2014/main" id="{E5A65EE0-36C6-224D-9760-34668FC3381A}"/>
              </a:ext>
            </a:extLst>
          </p:cNvPr>
          <p:cNvCxnSpPr>
            <a:stCxn id="9" idx="2"/>
            <a:endCxn id="39" idx="0"/>
          </p:cNvCxnSpPr>
          <p:nvPr/>
        </p:nvCxnSpPr>
        <p:spPr>
          <a:xfrm>
            <a:off x="3237085" y="2705320"/>
            <a:ext cx="5645" cy="487448"/>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DA4D605-4030-EB40-A089-7BA248428B49}"/>
              </a:ext>
            </a:extLst>
          </p:cNvPr>
          <p:cNvSpPr/>
          <p:nvPr/>
        </p:nvSpPr>
        <p:spPr>
          <a:xfrm>
            <a:off x="4740728" y="3192768"/>
            <a:ext cx="12145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437</a:t>
            </a:r>
            <a:r>
              <a:rPr kumimoji="0" lang="en-US" sz="2400" b="1" i="0" u="none" strike="noStrike" kern="1200" cap="none" spc="0" normalizeH="0" baseline="0" noProof="0" dirty="0">
                <a:ln>
                  <a:noFill/>
                </a:ln>
                <a:solidFill>
                  <a:srgbClr val="C00000"/>
                </a:solidFill>
                <a:effectLst/>
                <a:uLnTx/>
                <a:uFillTx/>
                <a:latin typeface="Corbel" panose="020B0503020204020204"/>
                <a:ea typeface="+mn-ea"/>
                <a:cs typeface="+mn-cs"/>
              </a:rPr>
              <a:t> GB</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endParaRPr kumimoji="0" lang="en-US" sz="2400" b="0" i="0" u="none" strike="noStrike" kern="1200" cap="none" spc="0" normalizeH="0" baseline="0" noProof="0" dirty="0">
              <a:ln>
                <a:noFill/>
              </a:ln>
              <a:solidFill>
                <a:srgbClr val="C00000"/>
              </a:solidFill>
              <a:effectLst/>
              <a:uLnTx/>
              <a:uFillTx/>
              <a:latin typeface="Corbel" panose="020B0503020204020204"/>
              <a:ea typeface="+mn-ea"/>
              <a:cs typeface="+mn-cs"/>
            </a:endParaRPr>
          </a:p>
        </p:txBody>
      </p:sp>
      <p:cxnSp>
        <p:nvCxnSpPr>
          <p:cNvPr id="45" name="Elbow Connector 44">
            <a:extLst>
              <a:ext uri="{FF2B5EF4-FFF2-40B4-BE49-F238E27FC236}">
                <a16:creationId xmlns:a16="http://schemas.microsoft.com/office/drawing/2014/main" id="{1AF80BD2-B240-2046-AE9C-AE3E5BE52D4D}"/>
              </a:ext>
            </a:extLst>
          </p:cNvPr>
          <p:cNvCxnSpPr>
            <a:stCxn id="13" idx="2"/>
            <a:endCxn id="43" idx="0"/>
          </p:cNvCxnSpPr>
          <p:nvPr/>
        </p:nvCxnSpPr>
        <p:spPr>
          <a:xfrm rot="5400000">
            <a:off x="5549621" y="2521206"/>
            <a:ext cx="469952" cy="873173"/>
          </a:xfrm>
          <a:prstGeom prst="bentConnector3">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D3B31B8-61C6-1340-A508-2A254DE647A9}"/>
              </a:ext>
            </a:extLst>
          </p:cNvPr>
          <p:cNvSpPr/>
          <p:nvPr/>
        </p:nvSpPr>
        <p:spPr>
          <a:xfrm>
            <a:off x="7689181" y="3192072"/>
            <a:ext cx="12145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8100"/>
                </a:solidFill>
                <a:effectLst/>
                <a:uLnTx/>
                <a:uFillTx/>
                <a:latin typeface="Arial" panose="020B0604020202020204" pitchFamily="34" charset="0"/>
                <a:ea typeface="+mn-ea"/>
                <a:cs typeface="Arial" panose="020B0604020202020204" pitchFamily="34" charset="0"/>
              </a:rPr>
              <a:t>382</a:t>
            </a:r>
            <a:r>
              <a:rPr kumimoji="0" lang="en-US" sz="2400" b="1" i="0" u="none" strike="noStrike" kern="1200" cap="none" spc="0" normalizeH="0" baseline="0" noProof="0" dirty="0">
                <a:ln>
                  <a:noFill/>
                </a:ln>
                <a:solidFill>
                  <a:srgbClr val="2F8100"/>
                </a:solidFill>
                <a:effectLst/>
                <a:uLnTx/>
                <a:uFillTx/>
                <a:latin typeface="Corbel" panose="020B0503020204020204"/>
                <a:ea typeface="+mn-ea"/>
                <a:cs typeface="+mn-cs"/>
              </a:rPr>
              <a:t> GB</a:t>
            </a:r>
            <a:r>
              <a:rPr kumimoji="0" lang="zh-CN" altLang="en-US" sz="2400" b="1" i="0" u="none" strike="noStrike" kern="1200" cap="none" spc="0" normalizeH="0" baseline="0" noProof="0" dirty="0">
                <a:ln>
                  <a:noFill/>
                </a:ln>
                <a:solidFill>
                  <a:srgbClr val="2F8100"/>
                </a:solidFill>
                <a:effectLst/>
                <a:uLnTx/>
                <a:uFillTx/>
                <a:latin typeface="Corbel" panose="020B0503020204020204"/>
                <a:ea typeface="华文楷体" panose="02010600040101010101" pitchFamily="2" charset="-122"/>
                <a:cs typeface="+mn-cs"/>
              </a:rPr>
              <a:t> </a:t>
            </a:r>
            <a:endParaRPr kumimoji="0" lang="en-US" sz="2400" b="0" i="0" u="none" strike="noStrike" kern="1200" cap="none" spc="0" normalizeH="0" baseline="0" noProof="0" dirty="0">
              <a:ln>
                <a:noFill/>
              </a:ln>
              <a:solidFill>
                <a:srgbClr val="2F8100"/>
              </a:solidFill>
              <a:effectLst/>
              <a:uLnTx/>
              <a:uFillTx/>
              <a:latin typeface="Corbel" panose="020B0503020204020204"/>
              <a:ea typeface="+mn-ea"/>
              <a:cs typeface="+mn-cs"/>
            </a:endParaRPr>
          </a:p>
        </p:txBody>
      </p:sp>
      <p:cxnSp>
        <p:nvCxnSpPr>
          <p:cNvPr id="50" name="Straight Arrow Connector 49">
            <a:extLst>
              <a:ext uri="{FF2B5EF4-FFF2-40B4-BE49-F238E27FC236}">
                <a16:creationId xmlns:a16="http://schemas.microsoft.com/office/drawing/2014/main" id="{7BEBFD15-879B-9D4A-952C-00255D554C62}"/>
              </a:ext>
            </a:extLst>
          </p:cNvPr>
          <p:cNvCxnSpPr>
            <a:cxnSpLocks/>
          </p:cNvCxnSpPr>
          <p:nvPr/>
        </p:nvCxnSpPr>
        <p:spPr>
          <a:xfrm>
            <a:off x="8294914" y="2732314"/>
            <a:ext cx="1549" cy="448872"/>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5">
            <a:extLst>
              <a:ext uri="{FF2B5EF4-FFF2-40B4-BE49-F238E27FC236}">
                <a16:creationId xmlns:a16="http://schemas.microsoft.com/office/drawing/2014/main" id="{8EF51BBD-E870-E946-A1F6-1E96A5838450}"/>
              </a:ext>
            </a:extLst>
          </p:cNvPr>
          <p:cNvSpPr/>
          <p:nvPr/>
        </p:nvSpPr>
        <p:spPr>
          <a:xfrm>
            <a:off x="545824" y="3199706"/>
            <a:ext cx="5387695" cy="431050"/>
          </a:xfrm>
          <a:prstGeom prst="roundRect">
            <a:avLst>
              <a:gd name="adj" fmla="val 1116"/>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endParaRPr>
          </a:p>
        </p:txBody>
      </p:sp>
      <p:sp>
        <p:nvSpPr>
          <p:cNvPr id="31" name="Content Placeholder 2">
            <a:extLst>
              <a:ext uri="{FF2B5EF4-FFF2-40B4-BE49-F238E27FC236}">
                <a16:creationId xmlns:a16="http://schemas.microsoft.com/office/drawing/2014/main" id="{0806103B-E592-FE4F-9BD6-D77EBA621510}"/>
              </a:ext>
            </a:extLst>
          </p:cNvPr>
          <p:cNvSpPr>
            <a:spLocks noGrp="1"/>
          </p:cNvSpPr>
          <p:nvPr>
            <p:ph idx="1"/>
          </p:nvPr>
        </p:nvSpPr>
        <p:spPr>
          <a:xfrm>
            <a:off x="366963" y="1153551"/>
            <a:ext cx="8410073" cy="5275384"/>
          </a:xfrm>
        </p:spPr>
        <p:txBody>
          <a:bodyPr>
            <a:normAutofit/>
          </a:bodyPr>
          <a:lstStyle/>
          <a:p>
            <a:r>
              <a:rPr lang="en-US" altLang="zh-CN" sz="2400" dirty="0"/>
              <a:t>Using</a:t>
            </a:r>
            <a:r>
              <a:rPr lang="zh-CN" altLang="en-US" sz="2400" dirty="0"/>
              <a:t> </a:t>
            </a:r>
            <a:r>
              <a:rPr lang="en-US" altLang="zh-CN" sz="2400" dirty="0"/>
              <a:t>a</a:t>
            </a:r>
            <a:r>
              <a:rPr lang="zh-CN" altLang="en-US" sz="2400" dirty="0"/>
              <a:t> </a:t>
            </a:r>
            <a:r>
              <a:rPr lang="en-US" altLang="zh-CN" sz="2400" dirty="0"/>
              <a:t>human</a:t>
            </a:r>
            <a:r>
              <a:rPr lang="zh-CN" altLang="en-US" sz="2400" dirty="0"/>
              <a:t> </a:t>
            </a:r>
            <a:r>
              <a:rPr lang="en-US" altLang="zh-CN" sz="2400" dirty="0"/>
              <a:t>dataset</a:t>
            </a:r>
            <a:r>
              <a:rPr lang="zh-CN" altLang="en-US" sz="2400" dirty="0"/>
              <a:t> </a:t>
            </a:r>
            <a:r>
              <a:rPr lang="en-US" altLang="zh-CN" sz="2400" dirty="0"/>
              <a:t>in</a:t>
            </a:r>
            <a:r>
              <a:rPr lang="zh-CN" altLang="en-US" sz="2400" dirty="0"/>
              <a:t> </a:t>
            </a:r>
            <a:r>
              <a:rPr lang="en-US" altLang="zh-CN" sz="2400" dirty="0"/>
              <a:t>[</a:t>
            </a:r>
            <a:r>
              <a:rPr lang="en-US" altLang="zh-CN" dirty="0">
                <a:latin typeface="Arial" panose="020B0604020202020204" pitchFamily="34" charset="0"/>
                <a:cs typeface="Arial" panose="020B0604020202020204" pitchFamily="34" charset="0"/>
              </a:rPr>
              <a:t>NC’19</a:t>
            </a:r>
            <a:r>
              <a:rPr lang="en-US" altLang="zh-CN" sz="2400" dirty="0"/>
              <a:t>]</a:t>
            </a:r>
            <a:r>
              <a:rPr lang="zh-CN" altLang="en-US" sz="2400" dirty="0"/>
              <a:t>  </a:t>
            </a:r>
            <a:r>
              <a:rPr lang="en-US" altLang="zh-CN" sz="2400" dirty="0"/>
              <a:t>as</a:t>
            </a:r>
            <a:r>
              <a:rPr lang="zh-CN" altLang="en-US" sz="2400" dirty="0"/>
              <a:t> </a:t>
            </a:r>
            <a:r>
              <a:rPr lang="en-US" altLang="zh-CN" sz="2400" dirty="0"/>
              <a:t>an</a:t>
            </a:r>
            <a:r>
              <a:rPr lang="zh-CN" altLang="en-US" sz="2400" dirty="0"/>
              <a:t> </a:t>
            </a:r>
            <a:r>
              <a:rPr lang="en-US" altLang="zh-CN" sz="2400" dirty="0"/>
              <a:t>example:</a:t>
            </a:r>
            <a:endParaRPr lang="en-US" sz="2400" dirty="0"/>
          </a:p>
        </p:txBody>
      </p:sp>
      <p:sp>
        <p:nvSpPr>
          <p:cNvPr id="14" name="Rectangle 13">
            <a:extLst>
              <a:ext uri="{FF2B5EF4-FFF2-40B4-BE49-F238E27FC236}">
                <a16:creationId xmlns:a16="http://schemas.microsoft.com/office/drawing/2014/main" id="{4B3938A2-E5B7-CF4F-A3C1-E1853770E422}"/>
              </a:ext>
            </a:extLst>
          </p:cNvPr>
          <p:cNvSpPr/>
          <p:nvPr/>
        </p:nvSpPr>
        <p:spPr>
          <a:xfrm>
            <a:off x="119740" y="6175367"/>
            <a:ext cx="86572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NimbusRomNo9L"/>
                <a:ea typeface="华文楷体" panose="02010600040101010101" pitchFamily="2" charset="-122"/>
                <a:cs typeface="+mn-cs"/>
              </a:rPr>
              <a:t>[NC'19]</a:t>
            </a:r>
            <a:r>
              <a:rPr kumimoji="0" lang="zh-CN" altLang="en-US" sz="900" b="0" i="0" u="none" strike="noStrike" kern="1200" cap="none" spc="0" normalizeH="0" baseline="0" noProof="0" dirty="0">
                <a:ln>
                  <a:noFill/>
                </a:ln>
                <a:solidFill>
                  <a:prstClr val="black"/>
                </a:solidFill>
                <a:effectLst/>
                <a:uLnTx/>
                <a:uFillTx/>
                <a:latin typeface="NimbusRomNo9L"/>
                <a:ea typeface="华文楷体" panose="02010600040101010101" pitchFamily="2" charset="-122"/>
                <a:cs typeface="+mn-cs"/>
              </a:rPr>
              <a:t> </a:t>
            </a:r>
            <a:r>
              <a:rPr kumimoji="0" lang="en-US" sz="900" b="0" i="0" u="none" strike="noStrike" kern="1200" cap="none" spc="0" normalizeH="0" baseline="0" noProof="0" dirty="0">
                <a:ln>
                  <a:noFill/>
                </a:ln>
                <a:solidFill>
                  <a:prstClr val="black"/>
                </a:solidFill>
                <a:effectLst/>
                <a:uLnTx/>
                <a:uFillTx/>
                <a:latin typeface="NimbusRomNo9L"/>
                <a:ea typeface="+mn-ea"/>
                <a:cs typeface="+mn-cs"/>
              </a:rPr>
              <a:t>Rory Bowden, Robert W Davies, Andreas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Heger</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Alistair 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Pagnamenta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Mariateresa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de Cesare, Laura E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Oikkonen</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Duncan Parkes, Colin Freeman, Fatima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Dhalla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Smita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Y Patel, et al. Sequencing of human genomes with nanopore technology. Nature Communications, 2019. </a:t>
            </a:r>
          </a:p>
        </p:txBody>
      </p:sp>
      <p:cxnSp>
        <p:nvCxnSpPr>
          <p:cNvPr id="20" name="Straight Connector 19">
            <a:extLst>
              <a:ext uri="{FF2B5EF4-FFF2-40B4-BE49-F238E27FC236}">
                <a16:creationId xmlns:a16="http://schemas.microsoft.com/office/drawing/2014/main" id="{F1C4A120-DB41-784C-8844-F77C792A5931}"/>
              </a:ext>
            </a:extLst>
          </p:cNvPr>
          <p:cNvCxnSpPr>
            <a:cxnSpLocks/>
          </p:cNvCxnSpPr>
          <p:nvPr/>
        </p:nvCxnSpPr>
        <p:spPr>
          <a:xfrm>
            <a:off x="0" y="6175367"/>
            <a:ext cx="9144000"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627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a:extLst>
              <a:ext uri="{FF2B5EF4-FFF2-40B4-BE49-F238E27FC236}">
                <a16:creationId xmlns:a16="http://schemas.microsoft.com/office/drawing/2014/main" id="{04851CE1-70AA-DF47-9230-FBA4B97E8F57}"/>
              </a:ext>
            </a:extLst>
          </p:cNvPr>
          <p:cNvSpPr>
            <a:spLocks noGrp="1"/>
          </p:cNvSpPr>
          <p:nvPr>
            <p:ph idx="1"/>
          </p:nvPr>
        </p:nvSpPr>
        <p:spPr>
          <a:xfrm>
            <a:off x="366963" y="1153551"/>
            <a:ext cx="8410073" cy="5275384"/>
          </a:xfrm>
        </p:spPr>
        <p:txBody>
          <a:bodyPr>
            <a:normAutofit/>
          </a:bodyPr>
          <a:lstStyle/>
          <a:p>
            <a:r>
              <a:rPr lang="en-US" altLang="zh-CN" sz="2400" dirty="0"/>
              <a:t>Using</a:t>
            </a:r>
            <a:r>
              <a:rPr lang="zh-CN" altLang="en-US" sz="2400" dirty="0"/>
              <a:t> </a:t>
            </a:r>
            <a:r>
              <a:rPr lang="en-US" altLang="zh-CN" sz="2400" dirty="0"/>
              <a:t>a</a:t>
            </a:r>
            <a:r>
              <a:rPr lang="zh-CN" altLang="en-US" sz="2400" dirty="0"/>
              <a:t> </a:t>
            </a:r>
            <a:r>
              <a:rPr lang="en-US" altLang="zh-CN" sz="2400" dirty="0"/>
              <a:t>human</a:t>
            </a:r>
            <a:r>
              <a:rPr lang="zh-CN" altLang="en-US" sz="2400" dirty="0"/>
              <a:t> </a:t>
            </a:r>
            <a:r>
              <a:rPr lang="en-US" altLang="zh-CN" sz="2400" dirty="0"/>
              <a:t>dataset</a:t>
            </a:r>
            <a:r>
              <a:rPr lang="zh-CN" altLang="en-US" sz="2400" dirty="0"/>
              <a:t> </a:t>
            </a:r>
            <a:r>
              <a:rPr lang="en-US" altLang="zh-CN" sz="2400" dirty="0"/>
              <a:t>in</a:t>
            </a:r>
            <a:r>
              <a:rPr lang="zh-CN" altLang="en-US" sz="2400" dirty="0"/>
              <a:t> </a:t>
            </a:r>
            <a:r>
              <a:rPr lang="en-US" altLang="zh-CN" sz="2400" dirty="0"/>
              <a:t>[</a:t>
            </a:r>
            <a:r>
              <a:rPr lang="en-US" altLang="zh-CN" dirty="0">
                <a:latin typeface="Arial" panose="020B0604020202020204" pitchFamily="34" charset="0"/>
                <a:cs typeface="Arial" panose="020B0604020202020204" pitchFamily="34" charset="0"/>
              </a:rPr>
              <a:t>NC’19</a:t>
            </a:r>
            <a:r>
              <a:rPr lang="en-US" altLang="zh-CN" sz="2400" dirty="0"/>
              <a:t>]</a:t>
            </a:r>
            <a:r>
              <a:rPr lang="zh-CN" altLang="en-US" sz="2400" dirty="0"/>
              <a:t> </a:t>
            </a:r>
            <a:r>
              <a:rPr lang="en-US" altLang="zh-CN" sz="2400" dirty="0"/>
              <a:t>as</a:t>
            </a:r>
            <a:r>
              <a:rPr lang="zh-CN" altLang="en-US" sz="2400" dirty="0"/>
              <a:t> </a:t>
            </a:r>
            <a:r>
              <a:rPr lang="en-US" altLang="zh-CN" sz="2400" dirty="0"/>
              <a:t>an</a:t>
            </a:r>
            <a:r>
              <a:rPr lang="zh-CN" altLang="en-US" sz="2400" dirty="0"/>
              <a:t> </a:t>
            </a:r>
            <a:r>
              <a:rPr lang="en-US" altLang="zh-CN" sz="2400" dirty="0"/>
              <a:t>example:</a:t>
            </a:r>
            <a:endParaRPr lang="en-US" sz="2400" dirty="0"/>
          </a:p>
        </p:txBody>
      </p:sp>
      <p:sp>
        <p:nvSpPr>
          <p:cNvPr id="2" name="Title 1">
            <a:extLst>
              <a:ext uri="{FF2B5EF4-FFF2-40B4-BE49-F238E27FC236}">
                <a16:creationId xmlns:a16="http://schemas.microsoft.com/office/drawing/2014/main" id="{7A33A7EE-A51F-D440-9493-936D55B2D6A1}"/>
              </a:ext>
            </a:extLst>
          </p:cNvPr>
          <p:cNvSpPr>
            <a:spLocks noGrp="1"/>
          </p:cNvSpPr>
          <p:nvPr>
            <p:ph type="title"/>
          </p:nvPr>
        </p:nvSpPr>
        <p:spPr/>
        <p:txBody>
          <a:bodyPr>
            <a:normAutofit fontScale="90000"/>
          </a:bodyPr>
          <a:lstStyle/>
          <a:p>
            <a:r>
              <a:rPr lang="en-US" altLang="zh-CN" dirty="0">
                <a:solidFill>
                  <a:schemeClr val="accent3"/>
                </a:solidFill>
              </a:rPr>
              <a:t>Limitation 2: Wasted</a:t>
            </a:r>
            <a:r>
              <a:rPr lang="zh-CN" altLang="en-US" dirty="0">
                <a:solidFill>
                  <a:schemeClr val="accent3"/>
                </a:solidFill>
              </a:rPr>
              <a:t> </a:t>
            </a:r>
            <a:r>
              <a:rPr lang="en-US" altLang="zh-CN" dirty="0">
                <a:solidFill>
                  <a:schemeClr val="accent3"/>
                </a:solidFill>
              </a:rPr>
              <a:t>Computation</a:t>
            </a:r>
            <a:endParaRPr lang="en-US" dirty="0"/>
          </a:p>
        </p:txBody>
      </p:sp>
      <p:sp>
        <p:nvSpPr>
          <p:cNvPr id="4" name="Slide Number Placeholder 3">
            <a:extLst>
              <a:ext uri="{FF2B5EF4-FFF2-40B4-BE49-F238E27FC236}">
                <a16:creationId xmlns:a16="http://schemas.microsoft.com/office/drawing/2014/main" id="{29F6C157-F7D3-E34D-BE81-72A07C5E36E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3B14564-6644-7642-A44B-4E7A550D01C7}"/>
              </a:ext>
            </a:extLst>
          </p:cNvPr>
          <p:cNvGrpSpPr/>
          <p:nvPr/>
        </p:nvGrpSpPr>
        <p:grpSpPr>
          <a:xfrm>
            <a:off x="200796" y="2220683"/>
            <a:ext cx="1071258" cy="523206"/>
            <a:chOff x="320538" y="1839686"/>
            <a:chExt cx="1071258" cy="523206"/>
          </a:xfrm>
        </p:grpSpPr>
        <p:sp>
          <p:nvSpPr>
            <p:cNvPr id="5" name="Pentagon 4">
              <a:extLst>
                <a:ext uri="{FF2B5EF4-FFF2-40B4-BE49-F238E27FC236}">
                  <a16:creationId xmlns:a16="http://schemas.microsoft.com/office/drawing/2014/main" id="{A77BDD17-6861-1C4F-95DD-13041273C6A5}"/>
                </a:ext>
              </a:extLst>
            </p:cNvPr>
            <p:cNvSpPr/>
            <p:nvPr/>
          </p:nvSpPr>
          <p:spPr>
            <a:xfrm>
              <a:off x="366963" y="1839686"/>
              <a:ext cx="978408" cy="484632"/>
            </a:xfrm>
            <a:prstGeom prst="homePlate">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BD825C7F-A3C8-FB43-81C0-A89F5034440E}"/>
                </a:ext>
              </a:extLst>
            </p:cNvPr>
            <p:cNvSpPr txBox="1"/>
            <p:nvPr/>
          </p:nvSpPr>
          <p:spPr>
            <a:xfrm>
              <a:off x="320538" y="1850572"/>
              <a:ext cx="1071258" cy="512320"/>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Raw</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Signals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8" name="Chevron 7">
            <a:extLst>
              <a:ext uri="{FF2B5EF4-FFF2-40B4-BE49-F238E27FC236}">
                <a16:creationId xmlns:a16="http://schemas.microsoft.com/office/drawing/2014/main" id="{58330411-1327-EE43-9BE3-48B179ECCEA3}"/>
              </a:ext>
            </a:extLst>
          </p:cNvPr>
          <p:cNvSpPr/>
          <p:nvPr/>
        </p:nvSpPr>
        <p:spPr>
          <a:xfrm>
            <a:off x="1055913" y="2220683"/>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prstClr val="white"/>
                </a:solidFill>
                <a:effectLst/>
                <a:uLnTx/>
                <a:uFillTx/>
                <a:latin typeface="Corbel" panose="020B0503020204020204"/>
                <a:ea typeface="华文楷体" panose="02010600040101010101" pitchFamily="2" charset="-122"/>
                <a:cs typeface="+mn-cs"/>
              </a:rPr>
              <a:t>Basecalling</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Chevron 8">
            <a:extLst>
              <a:ext uri="{FF2B5EF4-FFF2-40B4-BE49-F238E27FC236}">
                <a16:creationId xmlns:a16="http://schemas.microsoft.com/office/drawing/2014/main" id="{90E14CAD-AE22-8D43-BD0F-BB65AEC3EFBA}"/>
              </a:ext>
            </a:extLst>
          </p:cNvPr>
          <p:cNvSpPr/>
          <p:nvPr/>
        </p:nvSpPr>
        <p:spPr>
          <a:xfrm>
            <a:off x="2721427" y="2220683"/>
            <a:ext cx="1273631"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25" name="Group 24">
            <a:extLst>
              <a:ext uri="{FF2B5EF4-FFF2-40B4-BE49-F238E27FC236}">
                <a16:creationId xmlns:a16="http://schemas.microsoft.com/office/drawing/2014/main" id="{684AEB29-0C00-7345-8914-8208F02A83CA}"/>
              </a:ext>
            </a:extLst>
          </p:cNvPr>
          <p:cNvGrpSpPr/>
          <p:nvPr/>
        </p:nvGrpSpPr>
        <p:grpSpPr>
          <a:xfrm>
            <a:off x="3820884" y="2220683"/>
            <a:ext cx="1839688" cy="523206"/>
            <a:chOff x="3820884" y="1251857"/>
            <a:chExt cx="1839688" cy="523206"/>
          </a:xfrm>
        </p:grpSpPr>
        <p:sp>
          <p:nvSpPr>
            <p:cNvPr id="10" name="Chevron 9">
              <a:extLst>
                <a:ext uri="{FF2B5EF4-FFF2-40B4-BE49-F238E27FC236}">
                  <a16:creationId xmlns:a16="http://schemas.microsoft.com/office/drawing/2014/main" id="{67646675-F4E2-EC41-9534-E487B153D943}"/>
                </a:ext>
              </a:extLst>
            </p:cNvPr>
            <p:cNvSpPr/>
            <p:nvPr/>
          </p:nvSpPr>
          <p:spPr>
            <a:xfrm>
              <a:off x="3820884" y="1251857"/>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37A294CD-9FE3-2E47-A38F-F82DE92C3085}"/>
                </a:ext>
              </a:extLst>
            </p:cNvPr>
            <p:cNvSpPr txBox="1"/>
            <p:nvPr/>
          </p:nvSpPr>
          <p:spPr>
            <a:xfrm>
              <a:off x="3995057" y="1262743"/>
              <a:ext cx="1449373"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control</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26" name="Group 25">
            <a:extLst>
              <a:ext uri="{FF2B5EF4-FFF2-40B4-BE49-F238E27FC236}">
                <a16:creationId xmlns:a16="http://schemas.microsoft.com/office/drawing/2014/main" id="{6A09DF44-2466-D340-B9CD-70170F946576}"/>
              </a:ext>
            </a:extLst>
          </p:cNvPr>
          <p:cNvGrpSpPr/>
          <p:nvPr/>
        </p:nvGrpSpPr>
        <p:grpSpPr>
          <a:xfrm>
            <a:off x="5431967" y="2210491"/>
            <a:ext cx="1578431" cy="512320"/>
            <a:chOff x="5431967" y="1241665"/>
            <a:chExt cx="1578431" cy="512320"/>
          </a:xfrm>
        </p:grpSpPr>
        <p:sp>
          <p:nvSpPr>
            <p:cNvPr id="12" name="Chevron 11">
              <a:extLst>
                <a:ext uri="{FF2B5EF4-FFF2-40B4-BE49-F238E27FC236}">
                  <a16:creationId xmlns:a16="http://schemas.microsoft.com/office/drawing/2014/main" id="{42EE639C-68A4-B540-8CBB-1BFD13B6300D}"/>
                </a:ext>
              </a:extLst>
            </p:cNvPr>
            <p:cNvSpPr/>
            <p:nvPr/>
          </p:nvSpPr>
          <p:spPr>
            <a:xfrm>
              <a:off x="5486397" y="1251857"/>
              <a:ext cx="1426030"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BB4F0F3C-9168-4542-8095-80E8C8EBEF81}"/>
                </a:ext>
              </a:extLst>
            </p:cNvPr>
            <p:cNvSpPr txBox="1"/>
            <p:nvPr/>
          </p:nvSpPr>
          <p:spPr>
            <a:xfrm>
              <a:off x="5431967" y="1241665"/>
              <a:ext cx="1578431"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High-quality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27" name="Group 26">
            <a:extLst>
              <a:ext uri="{FF2B5EF4-FFF2-40B4-BE49-F238E27FC236}">
                <a16:creationId xmlns:a16="http://schemas.microsoft.com/office/drawing/2014/main" id="{30CE8030-6FB8-F046-8630-E3301FB7CCA5}"/>
              </a:ext>
            </a:extLst>
          </p:cNvPr>
          <p:cNvGrpSpPr/>
          <p:nvPr/>
        </p:nvGrpSpPr>
        <p:grpSpPr>
          <a:xfrm>
            <a:off x="6738253" y="2220683"/>
            <a:ext cx="1328061" cy="516474"/>
            <a:chOff x="6738253" y="1251857"/>
            <a:chExt cx="1328061" cy="516474"/>
          </a:xfrm>
        </p:grpSpPr>
        <p:sp>
          <p:nvSpPr>
            <p:cNvPr id="15" name="Chevron 14">
              <a:extLst>
                <a:ext uri="{FF2B5EF4-FFF2-40B4-BE49-F238E27FC236}">
                  <a16:creationId xmlns:a16="http://schemas.microsoft.com/office/drawing/2014/main" id="{5D053280-9F7D-BC4C-A8DB-6E67E0800E06}"/>
                </a:ext>
              </a:extLst>
            </p:cNvPr>
            <p:cNvSpPr/>
            <p:nvPr/>
          </p:nvSpPr>
          <p:spPr>
            <a:xfrm>
              <a:off x="6738253" y="1251857"/>
              <a:ext cx="1328061"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F0434C3B-FD8A-4F44-9B14-A4C260FDBCF8}"/>
                </a:ext>
              </a:extLst>
            </p:cNvPr>
            <p:cNvSpPr txBox="1"/>
            <p:nvPr/>
          </p:nvSpPr>
          <p:spPr>
            <a:xfrm>
              <a:off x="6912427" y="1262743"/>
              <a:ext cx="968831" cy="505588"/>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endPar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mapping</a:t>
              </a:r>
            </a:p>
          </p:txBody>
        </p:sp>
      </p:grpSp>
      <p:grpSp>
        <p:nvGrpSpPr>
          <p:cNvPr id="28" name="Group 27">
            <a:extLst>
              <a:ext uri="{FF2B5EF4-FFF2-40B4-BE49-F238E27FC236}">
                <a16:creationId xmlns:a16="http://schemas.microsoft.com/office/drawing/2014/main" id="{684D2CD5-B24C-A142-8317-50DC1FF34C05}"/>
              </a:ext>
            </a:extLst>
          </p:cNvPr>
          <p:cNvGrpSpPr/>
          <p:nvPr/>
        </p:nvGrpSpPr>
        <p:grpSpPr>
          <a:xfrm>
            <a:off x="7826825" y="2210491"/>
            <a:ext cx="1197434" cy="512320"/>
            <a:chOff x="7826825" y="1241665"/>
            <a:chExt cx="1197434" cy="512320"/>
          </a:xfrm>
        </p:grpSpPr>
        <p:sp>
          <p:nvSpPr>
            <p:cNvPr id="17" name="Chevron 16">
              <a:extLst>
                <a:ext uri="{FF2B5EF4-FFF2-40B4-BE49-F238E27FC236}">
                  <a16:creationId xmlns:a16="http://schemas.microsoft.com/office/drawing/2014/main" id="{136C8666-0EE6-7247-BBDB-07D0209A6C22}"/>
                </a:ext>
              </a:extLst>
            </p:cNvPr>
            <p:cNvSpPr/>
            <p:nvPr/>
          </p:nvSpPr>
          <p:spPr>
            <a:xfrm>
              <a:off x="7881254" y="1251857"/>
              <a:ext cx="1055918"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26D58582-238B-404C-8895-76A49F58A519}"/>
                </a:ext>
              </a:extLst>
            </p:cNvPr>
            <p:cNvSpPr txBox="1"/>
            <p:nvPr/>
          </p:nvSpPr>
          <p:spPr>
            <a:xfrm>
              <a:off x="7826825" y="1241665"/>
              <a:ext cx="1197434"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Mapped</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31" name="Group 30">
            <a:extLst>
              <a:ext uri="{FF2B5EF4-FFF2-40B4-BE49-F238E27FC236}">
                <a16:creationId xmlns:a16="http://schemas.microsoft.com/office/drawing/2014/main" id="{AB43DD66-7900-DA49-A2BD-C459A81C09E1}"/>
              </a:ext>
            </a:extLst>
          </p:cNvPr>
          <p:cNvGrpSpPr/>
          <p:nvPr/>
        </p:nvGrpSpPr>
        <p:grpSpPr>
          <a:xfrm>
            <a:off x="5074307" y="2712321"/>
            <a:ext cx="1914320" cy="1050090"/>
            <a:chOff x="5074307" y="1743495"/>
            <a:chExt cx="1914320" cy="1050090"/>
          </a:xfrm>
        </p:grpSpPr>
        <p:grpSp>
          <p:nvGrpSpPr>
            <p:cNvPr id="23" name="Group 22">
              <a:extLst>
                <a:ext uri="{FF2B5EF4-FFF2-40B4-BE49-F238E27FC236}">
                  <a16:creationId xmlns:a16="http://schemas.microsoft.com/office/drawing/2014/main" id="{04781F91-C17A-604D-8C58-7DF3853D3498}"/>
                </a:ext>
              </a:extLst>
            </p:cNvPr>
            <p:cNvGrpSpPr/>
            <p:nvPr/>
          </p:nvGrpSpPr>
          <p:grpSpPr>
            <a:xfrm>
              <a:off x="5074307" y="2281265"/>
              <a:ext cx="1914320" cy="512320"/>
              <a:chOff x="5074307" y="2281265"/>
              <a:chExt cx="1914320" cy="512320"/>
            </a:xfrm>
          </p:grpSpPr>
          <p:sp>
            <p:nvSpPr>
              <p:cNvPr id="20" name="TextBox 19">
                <a:extLst>
                  <a:ext uri="{FF2B5EF4-FFF2-40B4-BE49-F238E27FC236}">
                    <a16:creationId xmlns:a16="http://schemas.microsoft.com/office/drawing/2014/main" id="{C5D2B574-AA90-2D4C-935D-53CF02AAA827}"/>
                  </a:ext>
                </a:extLst>
              </p:cNvPr>
              <p:cNvSpPr txBox="1"/>
              <p:nvPr/>
            </p:nvSpPr>
            <p:spPr>
              <a:xfrm>
                <a:off x="5410196" y="2281265"/>
                <a:ext cx="1578431"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Low-quality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endParaRPr>
              </a:p>
            </p:txBody>
          </p:sp>
          <p:sp>
            <p:nvSpPr>
              <p:cNvPr id="19" name="Multiply 18">
                <a:extLst>
                  <a:ext uri="{FF2B5EF4-FFF2-40B4-BE49-F238E27FC236}">
                    <a16:creationId xmlns:a16="http://schemas.microsoft.com/office/drawing/2014/main" id="{E7CED750-05BC-124E-99CF-A38E48F11FBE}"/>
                  </a:ext>
                </a:extLst>
              </p:cNvPr>
              <p:cNvSpPr/>
              <p:nvPr/>
            </p:nvSpPr>
            <p:spPr>
              <a:xfrm>
                <a:off x="5074307" y="2287997"/>
                <a:ext cx="424546" cy="424542"/>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9" name="Bent Arrow 28">
              <a:extLst>
                <a:ext uri="{FF2B5EF4-FFF2-40B4-BE49-F238E27FC236}">
                  <a16:creationId xmlns:a16="http://schemas.microsoft.com/office/drawing/2014/main" id="{D38B3CCE-1FCA-0745-BDFA-FA16706E1E46}"/>
                </a:ext>
              </a:extLst>
            </p:cNvPr>
            <p:cNvSpPr/>
            <p:nvPr/>
          </p:nvSpPr>
          <p:spPr>
            <a:xfrm flipV="1">
              <a:off x="5472010" y="1743495"/>
              <a:ext cx="323086" cy="945273"/>
            </a:xfrm>
            <a:prstGeom prst="bentArrow">
              <a:avLst>
                <a:gd name="adj1" fmla="val 25000"/>
                <a:gd name="adj2" fmla="val 23393"/>
                <a:gd name="adj3" fmla="val 25000"/>
                <a:gd name="adj4" fmla="val 43750"/>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grpSp>
        <p:nvGrpSpPr>
          <p:cNvPr id="32" name="Group 31">
            <a:extLst>
              <a:ext uri="{FF2B5EF4-FFF2-40B4-BE49-F238E27FC236}">
                <a16:creationId xmlns:a16="http://schemas.microsoft.com/office/drawing/2014/main" id="{7BE484A0-5A1C-3C4D-BC53-C817D4E3A9C4}"/>
              </a:ext>
            </a:extLst>
          </p:cNvPr>
          <p:cNvGrpSpPr/>
          <p:nvPr/>
        </p:nvGrpSpPr>
        <p:grpSpPr>
          <a:xfrm>
            <a:off x="7483932" y="2712320"/>
            <a:ext cx="1790704" cy="1053750"/>
            <a:chOff x="7574127" y="1212555"/>
            <a:chExt cx="1790704" cy="1053750"/>
          </a:xfrm>
        </p:grpSpPr>
        <p:grpSp>
          <p:nvGrpSpPr>
            <p:cNvPr id="24" name="Group 23">
              <a:extLst>
                <a:ext uri="{FF2B5EF4-FFF2-40B4-BE49-F238E27FC236}">
                  <a16:creationId xmlns:a16="http://schemas.microsoft.com/office/drawing/2014/main" id="{7523F553-B997-7745-96C9-E6BB5A4C496B}"/>
                </a:ext>
              </a:extLst>
            </p:cNvPr>
            <p:cNvGrpSpPr/>
            <p:nvPr/>
          </p:nvGrpSpPr>
          <p:grpSpPr>
            <a:xfrm>
              <a:off x="7574127" y="1753985"/>
              <a:ext cx="1790704" cy="512320"/>
              <a:chOff x="7516584" y="1764177"/>
              <a:chExt cx="1790704" cy="512320"/>
            </a:xfrm>
          </p:grpSpPr>
          <p:sp>
            <p:nvSpPr>
              <p:cNvPr id="21" name="TextBox 20">
                <a:extLst>
                  <a:ext uri="{FF2B5EF4-FFF2-40B4-BE49-F238E27FC236}">
                    <a16:creationId xmlns:a16="http://schemas.microsoft.com/office/drawing/2014/main" id="{008952EE-D673-4542-89B2-0BFD81B68A6D}"/>
                  </a:ext>
                </a:extLst>
              </p:cNvPr>
              <p:cNvSpPr txBox="1"/>
              <p:nvPr/>
            </p:nvSpPr>
            <p:spPr>
              <a:xfrm>
                <a:off x="7728857" y="1764177"/>
                <a:ext cx="1578431"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Unmapped</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black">
                      <a:lumMod val="75000"/>
                      <a:lumOff val="25000"/>
                    </a:prstClr>
                  </a:solidFill>
                  <a:effectLst/>
                  <a:uLnTx/>
                  <a:uFillTx/>
                  <a:latin typeface="Corbel" panose="020B0503020204020204"/>
                  <a:ea typeface="+mn-ea"/>
                  <a:cs typeface="+mn-cs"/>
                </a:endParaRPr>
              </a:p>
            </p:txBody>
          </p:sp>
          <p:sp>
            <p:nvSpPr>
              <p:cNvPr id="22" name="Multiply 21">
                <a:extLst>
                  <a:ext uri="{FF2B5EF4-FFF2-40B4-BE49-F238E27FC236}">
                    <a16:creationId xmlns:a16="http://schemas.microsoft.com/office/drawing/2014/main" id="{765FEBAD-8FA8-0F40-8D85-653EF6DBB33B}"/>
                  </a:ext>
                </a:extLst>
              </p:cNvPr>
              <p:cNvSpPr/>
              <p:nvPr/>
            </p:nvSpPr>
            <p:spPr>
              <a:xfrm>
                <a:off x="7516584" y="1778523"/>
                <a:ext cx="424546" cy="424542"/>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30" name="Bent Arrow 29">
              <a:extLst>
                <a:ext uri="{FF2B5EF4-FFF2-40B4-BE49-F238E27FC236}">
                  <a16:creationId xmlns:a16="http://schemas.microsoft.com/office/drawing/2014/main" id="{C36A4412-9377-1144-9A6E-6EFB17B340D3}"/>
                </a:ext>
              </a:extLst>
            </p:cNvPr>
            <p:cNvSpPr/>
            <p:nvPr/>
          </p:nvSpPr>
          <p:spPr>
            <a:xfrm flipV="1">
              <a:off x="7971449" y="1212555"/>
              <a:ext cx="286179" cy="945273"/>
            </a:xfrm>
            <a:prstGeom prst="bentArrow">
              <a:avLst>
                <a:gd name="adj1" fmla="val 25000"/>
                <a:gd name="adj2" fmla="val 23393"/>
                <a:gd name="adj3" fmla="val 25000"/>
                <a:gd name="adj4" fmla="val 43750"/>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sp>
        <p:nvSpPr>
          <p:cNvPr id="34" name="Rounded Rectangle 5">
            <a:extLst>
              <a:ext uri="{FF2B5EF4-FFF2-40B4-BE49-F238E27FC236}">
                <a16:creationId xmlns:a16="http://schemas.microsoft.com/office/drawing/2014/main" id="{8D1A36D8-F471-204E-B3FB-20BDB852AF01}"/>
              </a:ext>
            </a:extLst>
          </p:cNvPr>
          <p:cNvSpPr/>
          <p:nvPr/>
        </p:nvSpPr>
        <p:spPr>
          <a:xfrm>
            <a:off x="247221" y="4487264"/>
            <a:ext cx="8529815" cy="1278237"/>
          </a:xfrm>
          <a:prstGeom prst="roundRect">
            <a:avLst>
              <a:gd name="adj" fmla="val 1116"/>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A</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considerable</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amount</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of computation on</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useless</a:t>
            </a:r>
            <a:r>
              <a:rPr kumimoji="0" lang="zh-CN" altLang="en-US"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data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due to </a:t>
            </a:r>
          </a:p>
          <a:p>
            <a:pPr marL="342900" marR="0" lvl="0" indent="-34290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Low-quality</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reads</a:t>
            </a:r>
          </a:p>
          <a:p>
            <a:pPr marL="342900" marR="0" lvl="0" indent="-34290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Unmapped</a:t>
            </a:r>
            <a:r>
              <a:rPr kumimoji="0" lang="zh-CN" altLang="en-US"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reads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sp>
        <p:nvSpPr>
          <p:cNvPr id="35" name="Rectangle 34">
            <a:extLst>
              <a:ext uri="{FF2B5EF4-FFF2-40B4-BE49-F238E27FC236}">
                <a16:creationId xmlns:a16="http://schemas.microsoft.com/office/drawing/2014/main" id="{9F3567E7-ECD5-A646-9688-8D118A11F74D}"/>
              </a:ext>
            </a:extLst>
          </p:cNvPr>
          <p:cNvSpPr/>
          <p:nvPr/>
        </p:nvSpPr>
        <p:spPr>
          <a:xfrm>
            <a:off x="2743203" y="1769904"/>
            <a:ext cx="9733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100%</a:t>
            </a:r>
            <a:endParaRPr kumimoji="0" lang="en-US" sz="24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37" name="Rectangle 36">
            <a:extLst>
              <a:ext uri="{FF2B5EF4-FFF2-40B4-BE49-F238E27FC236}">
                <a16:creationId xmlns:a16="http://schemas.microsoft.com/office/drawing/2014/main" id="{909AD344-DFB7-8148-A12F-4CD27D66282B}"/>
              </a:ext>
            </a:extLst>
          </p:cNvPr>
          <p:cNvSpPr/>
          <p:nvPr/>
        </p:nvSpPr>
        <p:spPr>
          <a:xfrm>
            <a:off x="5681116" y="1781327"/>
            <a:ext cx="10583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79.5%</a:t>
            </a:r>
            <a:endParaRPr kumimoji="0" lang="en-US" sz="2400" b="0" i="0" u="none" strike="noStrike" kern="1200" cap="none" spc="0" normalizeH="0" baseline="0" noProof="0" dirty="0">
              <a:ln>
                <a:noFill/>
              </a:ln>
              <a:solidFill>
                <a:prstClr val="black">
                  <a:lumMod val="85000"/>
                  <a:lumOff val="15000"/>
                </a:prstClr>
              </a:solidFill>
              <a:effectLst/>
              <a:uLnTx/>
              <a:uFillTx/>
              <a:latin typeface="Corbel" panose="020B0503020204020204"/>
              <a:ea typeface="+mn-ea"/>
              <a:cs typeface="+mn-cs"/>
            </a:endParaRPr>
          </a:p>
        </p:txBody>
      </p:sp>
      <p:sp>
        <p:nvSpPr>
          <p:cNvPr id="38" name="Rectangle 37">
            <a:extLst>
              <a:ext uri="{FF2B5EF4-FFF2-40B4-BE49-F238E27FC236}">
                <a16:creationId xmlns:a16="http://schemas.microsoft.com/office/drawing/2014/main" id="{ABB2831A-4F8A-5740-AD2E-13C5DA117219}"/>
              </a:ext>
            </a:extLst>
          </p:cNvPr>
          <p:cNvSpPr/>
          <p:nvPr/>
        </p:nvSpPr>
        <p:spPr>
          <a:xfrm>
            <a:off x="7794167" y="1781326"/>
            <a:ext cx="10583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8100"/>
                </a:solidFill>
                <a:effectLst/>
                <a:uLnTx/>
                <a:uFillTx/>
                <a:latin typeface="Arial" panose="020B0604020202020204" pitchFamily="34" charset="0"/>
                <a:ea typeface="+mn-ea"/>
                <a:cs typeface="Arial" panose="020B0604020202020204" pitchFamily="34" charset="0"/>
              </a:rPr>
              <a:t>69.5%</a:t>
            </a:r>
            <a:endParaRPr kumimoji="0" lang="en-US" sz="2400" b="0" i="0" u="none" strike="noStrike" kern="1200" cap="none" spc="0" normalizeH="0" baseline="0" noProof="0" dirty="0">
              <a:ln>
                <a:noFill/>
              </a:ln>
              <a:solidFill>
                <a:srgbClr val="2F8100"/>
              </a:solidFill>
              <a:effectLst/>
              <a:uLnTx/>
              <a:uFillTx/>
              <a:latin typeface="Corbel" panose="020B0503020204020204"/>
              <a:ea typeface="+mn-ea"/>
              <a:cs typeface="+mn-cs"/>
            </a:endParaRPr>
          </a:p>
        </p:txBody>
      </p:sp>
      <p:sp>
        <p:nvSpPr>
          <p:cNvPr id="39" name="Rectangle 38">
            <a:extLst>
              <a:ext uri="{FF2B5EF4-FFF2-40B4-BE49-F238E27FC236}">
                <a16:creationId xmlns:a16="http://schemas.microsoft.com/office/drawing/2014/main" id="{25E6C1E1-155F-CC47-A80E-6EAFE940F223}"/>
              </a:ext>
            </a:extLst>
          </p:cNvPr>
          <p:cNvSpPr/>
          <p:nvPr/>
        </p:nvSpPr>
        <p:spPr>
          <a:xfrm>
            <a:off x="5650443" y="3690401"/>
            <a:ext cx="10583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20.5%</a:t>
            </a:r>
            <a:endParaRPr kumimoji="0" lang="en-US" sz="2400" b="0" i="0" u="none" strike="noStrike" kern="1200" cap="none" spc="0" normalizeH="0" baseline="0" noProof="0" dirty="0">
              <a:ln>
                <a:noFill/>
              </a:ln>
              <a:solidFill>
                <a:srgbClr val="C00000"/>
              </a:solidFill>
              <a:effectLst/>
              <a:uLnTx/>
              <a:uFillTx/>
              <a:latin typeface="Corbel" panose="020B0503020204020204"/>
              <a:ea typeface="+mn-ea"/>
              <a:cs typeface="+mn-cs"/>
            </a:endParaRPr>
          </a:p>
        </p:txBody>
      </p:sp>
      <p:sp>
        <p:nvSpPr>
          <p:cNvPr id="40" name="Rectangle 39">
            <a:extLst>
              <a:ext uri="{FF2B5EF4-FFF2-40B4-BE49-F238E27FC236}">
                <a16:creationId xmlns:a16="http://schemas.microsoft.com/office/drawing/2014/main" id="{B8D28436-0FE6-BA41-8FEA-089494F5EE97}"/>
              </a:ext>
            </a:extLst>
          </p:cNvPr>
          <p:cNvSpPr/>
          <p:nvPr/>
        </p:nvSpPr>
        <p:spPr>
          <a:xfrm>
            <a:off x="7881254" y="3690401"/>
            <a:ext cx="8018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a:t>
            </a:r>
            <a:endParaRPr kumimoji="0" lang="en-US" sz="2400" b="0" i="0" u="none" strike="noStrike" kern="1200" cap="none" spc="0" normalizeH="0" baseline="0" noProof="0" dirty="0">
              <a:ln>
                <a:noFill/>
              </a:ln>
              <a:solidFill>
                <a:srgbClr val="C00000"/>
              </a:solidFill>
              <a:effectLst/>
              <a:uLnTx/>
              <a:uFillTx/>
              <a:latin typeface="Corbel" panose="020B0503020204020204"/>
              <a:ea typeface="+mn-ea"/>
              <a:cs typeface="+mn-cs"/>
            </a:endParaRPr>
          </a:p>
        </p:txBody>
      </p:sp>
      <p:sp>
        <p:nvSpPr>
          <p:cNvPr id="43" name="Rectangle 42">
            <a:extLst>
              <a:ext uri="{FF2B5EF4-FFF2-40B4-BE49-F238E27FC236}">
                <a16:creationId xmlns:a16="http://schemas.microsoft.com/office/drawing/2014/main" id="{73D40A04-AEC5-324A-8568-C19A60664BAA}"/>
              </a:ext>
            </a:extLst>
          </p:cNvPr>
          <p:cNvSpPr/>
          <p:nvPr/>
        </p:nvSpPr>
        <p:spPr>
          <a:xfrm>
            <a:off x="119740" y="6175367"/>
            <a:ext cx="86572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NimbusRomNo9L"/>
                <a:ea typeface="华文楷体" panose="02010600040101010101" pitchFamily="2" charset="-122"/>
                <a:cs typeface="+mn-cs"/>
              </a:rPr>
              <a:t>[NC'19]</a:t>
            </a:r>
            <a:r>
              <a:rPr kumimoji="0" lang="zh-CN" altLang="en-US" sz="900" b="0" i="0" u="none" strike="noStrike" kern="1200" cap="none" spc="0" normalizeH="0" baseline="0" noProof="0" dirty="0">
                <a:ln>
                  <a:noFill/>
                </a:ln>
                <a:solidFill>
                  <a:prstClr val="black"/>
                </a:solidFill>
                <a:effectLst/>
                <a:uLnTx/>
                <a:uFillTx/>
                <a:latin typeface="NimbusRomNo9L"/>
                <a:ea typeface="华文楷体" panose="02010600040101010101" pitchFamily="2" charset="-122"/>
                <a:cs typeface="+mn-cs"/>
              </a:rPr>
              <a:t> </a:t>
            </a:r>
            <a:r>
              <a:rPr kumimoji="0" lang="en-US" sz="900" b="0" i="0" u="none" strike="noStrike" kern="1200" cap="none" spc="0" normalizeH="0" baseline="0" noProof="0" dirty="0">
                <a:ln>
                  <a:noFill/>
                </a:ln>
                <a:solidFill>
                  <a:prstClr val="black"/>
                </a:solidFill>
                <a:effectLst/>
                <a:uLnTx/>
                <a:uFillTx/>
                <a:latin typeface="NimbusRomNo9L"/>
                <a:ea typeface="+mn-ea"/>
                <a:cs typeface="+mn-cs"/>
              </a:rPr>
              <a:t>Rory Bowden, Robert W Davies, Andreas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Heger</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Alistair 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Pagnamenta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Mariateresa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de Cesare, Laura E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Oikkonen</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Duncan Parkes, Colin Freeman, Fatima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Dhalla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a:t>
            </a:r>
            <a:r>
              <a:rPr kumimoji="0" lang="en-US" sz="900" b="0" i="0" u="none" strike="noStrike" kern="1200" cap="none" spc="0" normalizeH="0" baseline="0" noProof="0" dirty="0" err="1">
                <a:ln>
                  <a:noFill/>
                </a:ln>
                <a:solidFill>
                  <a:prstClr val="black"/>
                </a:solidFill>
                <a:effectLst/>
                <a:uLnTx/>
                <a:uFillTx/>
                <a:latin typeface="NimbusRomNo9L"/>
                <a:ea typeface="+mn-ea"/>
                <a:cs typeface="+mn-cs"/>
              </a:rPr>
              <a:t>Smita</a:t>
            </a:r>
            <a:r>
              <a:rPr kumimoji="0" lang="en-US" sz="900" b="0" i="0" u="none" strike="noStrike" kern="1200" cap="none" spc="0" normalizeH="0" baseline="0" noProof="0" dirty="0">
                <a:ln>
                  <a:noFill/>
                </a:ln>
                <a:solidFill>
                  <a:prstClr val="black"/>
                </a:solidFill>
                <a:effectLst/>
                <a:uLnTx/>
                <a:uFillTx/>
                <a:latin typeface="NimbusRomNo9L"/>
                <a:ea typeface="+mn-ea"/>
                <a:cs typeface="+mn-cs"/>
              </a:rPr>
              <a:t> Y Patel, et al. Sequencing of human genomes with nanopore technology. Nature Communications, 2019. </a:t>
            </a:r>
          </a:p>
        </p:txBody>
      </p:sp>
      <p:cxnSp>
        <p:nvCxnSpPr>
          <p:cNvPr id="44" name="Straight Connector 43">
            <a:extLst>
              <a:ext uri="{FF2B5EF4-FFF2-40B4-BE49-F238E27FC236}">
                <a16:creationId xmlns:a16="http://schemas.microsoft.com/office/drawing/2014/main" id="{515661D5-870F-9548-B6E8-41F4219BD5E1}"/>
              </a:ext>
            </a:extLst>
          </p:cNvPr>
          <p:cNvCxnSpPr>
            <a:cxnSpLocks/>
          </p:cNvCxnSpPr>
          <p:nvPr/>
        </p:nvCxnSpPr>
        <p:spPr>
          <a:xfrm>
            <a:off x="0" y="6175367"/>
            <a:ext cx="9144000"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027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8ACC-4FE6-EF45-BCC1-FE92F117FDE0}"/>
              </a:ext>
            </a:extLst>
          </p:cNvPr>
          <p:cNvSpPr>
            <a:spLocks noGrp="1"/>
          </p:cNvSpPr>
          <p:nvPr>
            <p:ph type="title"/>
          </p:nvPr>
        </p:nvSpPr>
        <p:spPr/>
        <p:txBody>
          <a:bodyPr>
            <a:normAutofit fontScale="90000"/>
          </a:bodyPr>
          <a:lstStyle/>
          <a:p>
            <a:r>
              <a:rPr lang="en-US" dirty="0"/>
              <a:t>State-of-the-art Works</a:t>
            </a:r>
          </a:p>
        </p:txBody>
      </p:sp>
      <p:sp>
        <p:nvSpPr>
          <p:cNvPr id="3" name="Content Placeholder 2">
            <a:extLst>
              <a:ext uri="{FF2B5EF4-FFF2-40B4-BE49-F238E27FC236}">
                <a16:creationId xmlns:a16="http://schemas.microsoft.com/office/drawing/2014/main" id="{3CF6A479-61BD-6241-B612-BFBEAB82D1CA}"/>
              </a:ext>
            </a:extLst>
          </p:cNvPr>
          <p:cNvSpPr>
            <a:spLocks noGrp="1"/>
          </p:cNvSpPr>
          <p:nvPr>
            <p:ph idx="1"/>
          </p:nvPr>
        </p:nvSpPr>
        <p:spPr/>
        <p:txBody>
          <a:bodyPr>
            <a:normAutofit/>
          </a:bodyPr>
          <a:lstStyle/>
          <a:p>
            <a:r>
              <a:rPr lang="en-US" altLang="zh-CN" sz="2400" dirty="0"/>
              <a:t>NVM-based</a:t>
            </a:r>
            <a:r>
              <a:rPr lang="zh-CN" altLang="en-US" sz="2400" dirty="0"/>
              <a:t> </a:t>
            </a:r>
            <a:r>
              <a:rPr lang="en-US" altLang="zh-CN" sz="2400" dirty="0"/>
              <a:t>PIM</a:t>
            </a:r>
            <a:r>
              <a:rPr lang="zh-CN" altLang="en-US" sz="2400" dirty="0"/>
              <a:t> </a:t>
            </a:r>
            <a:r>
              <a:rPr lang="en-US" altLang="zh-CN" sz="2400" dirty="0"/>
              <a:t>is</a:t>
            </a:r>
            <a:r>
              <a:rPr lang="zh-CN" altLang="en-US" sz="2400" dirty="0"/>
              <a:t> </a:t>
            </a:r>
            <a:r>
              <a:rPr lang="en-US" altLang="zh-CN" sz="2400" dirty="0"/>
              <a:t>an</a:t>
            </a:r>
            <a:r>
              <a:rPr lang="zh-CN" altLang="en-US" sz="2400" dirty="0"/>
              <a:t> </a:t>
            </a:r>
            <a:r>
              <a:rPr lang="en-US" altLang="zh-CN" sz="2400" dirty="0"/>
              <a:t>efficient technique to</a:t>
            </a:r>
            <a:r>
              <a:rPr lang="zh-CN" altLang="en-US" sz="2400" dirty="0"/>
              <a:t> </a:t>
            </a:r>
            <a:r>
              <a:rPr lang="en-US" altLang="zh-CN" sz="2400" dirty="0"/>
              <a:t>reduce</a:t>
            </a:r>
            <a:r>
              <a:rPr lang="zh-CN" altLang="en-US" sz="2400" dirty="0"/>
              <a:t> </a:t>
            </a:r>
            <a:r>
              <a:rPr lang="en-US" altLang="zh-CN" sz="2400" dirty="0"/>
              <a:t>data</a:t>
            </a:r>
            <a:r>
              <a:rPr lang="zh-CN" altLang="en-US" sz="2400" dirty="0"/>
              <a:t> </a:t>
            </a:r>
            <a:r>
              <a:rPr lang="en-US" altLang="zh-CN" sz="2400" dirty="0"/>
              <a:t>movement</a:t>
            </a:r>
            <a:r>
              <a:rPr lang="zh-CN" altLang="en-US" sz="2400" dirty="0"/>
              <a:t> </a:t>
            </a:r>
            <a:r>
              <a:rPr lang="en-US" altLang="zh-CN" sz="2400" dirty="0"/>
              <a:t>by</a:t>
            </a:r>
            <a:r>
              <a:rPr lang="zh-CN" altLang="en-US" sz="2400" dirty="0"/>
              <a:t> </a:t>
            </a:r>
            <a:r>
              <a:rPr lang="en-US" altLang="zh-CN" sz="2400" dirty="0"/>
              <a:t>processing</a:t>
            </a:r>
            <a:r>
              <a:rPr lang="zh-CN" altLang="en-US" sz="2400" dirty="0"/>
              <a:t> </a:t>
            </a:r>
            <a:r>
              <a:rPr lang="en-US" altLang="zh-CN" sz="2400" dirty="0"/>
              <a:t>data</a:t>
            </a:r>
            <a:r>
              <a:rPr lang="zh-CN" altLang="en-US" sz="2400" dirty="0"/>
              <a:t> </a:t>
            </a:r>
            <a:r>
              <a:rPr lang="en-US" altLang="zh-CN" sz="2400" dirty="0"/>
              <a:t>using</a:t>
            </a:r>
            <a:r>
              <a:rPr lang="zh-CN" altLang="en-US" sz="2400" dirty="0"/>
              <a:t> </a:t>
            </a:r>
            <a:r>
              <a:rPr lang="en-US" altLang="zh-CN" sz="2400" dirty="0"/>
              <a:t>or</a:t>
            </a:r>
            <a:r>
              <a:rPr lang="zh-CN" altLang="en-US" sz="2400" dirty="0"/>
              <a:t> </a:t>
            </a:r>
            <a:r>
              <a:rPr lang="en-US" altLang="zh-CN" sz="2400" dirty="0"/>
              <a:t>near</a:t>
            </a:r>
            <a:r>
              <a:rPr lang="zh-CN" altLang="en-US" sz="2400" dirty="0"/>
              <a:t> </a:t>
            </a:r>
            <a:r>
              <a:rPr lang="en-US" altLang="zh-CN" sz="2400" dirty="0"/>
              <a:t>memory</a:t>
            </a:r>
            <a:endParaRPr lang="en-US" sz="2400" dirty="0"/>
          </a:p>
          <a:p>
            <a:endParaRPr lang="en-US" sz="2400" dirty="0"/>
          </a:p>
          <a:p>
            <a:endParaRPr lang="en-US" sz="2400" dirty="0"/>
          </a:p>
          <a:p>
            <a:endParaRPr lang="en-US" sz="2400" dirty="0"/>
          </a:p>
          <a:p>
            <a:endParaRPr lang="en-US" sz="2400" dirty="0"/>
          </a:p>
          <a:p>
            <a:endParaRPr lang="en-US" sz="2400" dirty="0"/>
          </a:p>
          <a:p>
            <a:pPr lvl="1"/>
            <a:r>
              <a:rPr lang="en-US" sz="2000" dirty="0"/>
              <a:t>Reduce the data movement in a single</a:t>
            </a:r>
            <a:r>
              <a:rPr lang="zh-CN" altLang="en-US" sz="2000" dirty="0"/>
              <a:t> </a:t>
            </a:r>
            <a:r>
              <a:rPr lang="en-US" altLang="zh-CN" sz="2000" dirty="0"/>
              <a:t>genome</a:t>
            </a:r>
            <a:r>
              <a:rPr lang="zh-CN" altLang="en-US" sz="2000" dirty="0"/>
              <a:t> </a:t>
            </a:r>
            <a:r>
              <a:rPr lang="en-US" altLang="zh-CN" sz="2000" dirty="0"/>
              <a:t>analysis</a:t>
            </a:r>
            <a:r>
              <a:rPr lang="en-US" sz="2000" dirty="0"/>
              <a:t> step</a:t>
            </a:r>
          </a:p>
          <a:p>
            <a:pPr lvl="1"/>
            <a:r>
              <a:rPr lang="en-US" sz="2000" dirty="0"/>
              <a:t>Exacerbate the data movement</a:t>
            </a:r>
            <a:r>
              <a:rPr lang="zh-CN" altLang="en-US" sz="2000" dirty="0"/>
              <a:t> </a:t>
            </a:r>
            <a:r>
              <a:rPr lang="en-US" altLang="zh-CN" sz="2000" dirty="0"/>
              <a:t>overhead</a:t>
            </a:r>
            <a:r>
              <a:rPr lang="en-US" sz="2000" dirty="0"/>
              <a:t> between analysis steps</a:t>
            </a:r>
          </a:p>
        </p:txBody>
      </p:sp>
      <p:sp>
        <p:nvSpPr>
          <p:cNvPr id="4" name="Slide Number Placeholder 3">
            <a:extLst>
              <a:ext uri="{FF2B5EF4-FFF2-40B4-BE49-F238E27FC236}">
                <a16:creationId xmlns:a16="http://schemas.microsoft.com/office/drawing/2014/main" id="{0F21BC47-EEB1-7942-AA1C-833C701E35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5E030FA-FE63-8D46-8CFF-B32988661536}"/>
              </a:ext>
            </a:extLst>
          </p:cNvPr>
          <p:cNvGrpSpPr/>
          <p:nvPr/>
        </p:nvGrpSpPr>
        <p:grpSpPr>
          <a:xfrm>
            <a:off x="200796" y="2035622"/>
            <a:ext cx="1071258" cy="523206"/>
            <a:chOff x="320538" y="1839686"/>
            <a:chExt cx="1071258" cy="523206"/>
          </a:xfrm>
        </p:grpSpPr>
        <p:sp>
          <p:nvSpPr>
            <p:cNvPr id="6" name="Pentagon 5">
              <a:extLst>
                <a:ext uri="{FF2B5EF4-FFF2-40B4-BE49-F238E27FC236}">
                  <a16:creationId xmlns:a16="http://schemas.microsoft.com/office/drawing/2014/main" id="{AC9B1FC5-C38D-8B4C-9D65-6DD715CD41AF}"/>
                </a:ext>
              </a:extLst>
            </p:cNvPr>
            <p:cNvSpPr/>
            <p:nvPr/>
          </p:nvSpPr>
          <p:spPr>
            <a:xfrm>
              <a:off x="366963" y="1839686"/>
              <a:ext cx="978408" cy="484632"/>
            </a:xfrm>
            <a:prstGeom prst="homePlate">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7F7484C9-8B42-0A43-81C6-4812F17A1A83}"/>
                </a:ext>
              </a:extLst>
            </p:cNvPr>
            <p:cNvSpPr txBox="1"/>
            <p:nvPr/>
          </p:nvSpPr>
          <p:spPr>
            <a:xfrm>
              <a:off x="320538" y="1850572"/>
              <a:ext cx="1071258" cy="512320"/>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Raw</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Signals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8" name="Chevron 7">
            <a:extLst>
              <a:ext uri="{FF2B5EF4-FFF2-40B4-BE49-F238E27FC236}">
                <a16:creationId xmlns:a16="http://schemas.microsoft.com/office/drawing/2014/main" id="{76C42C9B-D9CF-A547-B043-20856553EAFE}"/>
              </a:ext>
            </a:extLst>
          </p:cNvPr>
          <p:cNvSpPr/>
          <p:nvPr/>
        </p:nvSpPr>
        <p:spPr>
          <a:xfrm>
            <a:off x="1055913" y="2035622"/>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err="1">
                <a:ln>
                  <a:noFill/>
                </a:ln>
                <a:solidFill>
                  <a:prstClr val="white"/>
                </a:solidFill>
                <a:effectLst/>
                <a:uLnTx/>
                <a:uFillTx/>
                <a:latin typeface="Corbel" panose="020B0503020204020204"/>
                <a:ea typeface="华文楷体" panose="02010600040101010101" pitchFamily="2" charset="-122"/>
                <a:cs typeface="+mn-cs"/>
              </a:rPr>
              <a:t>Basecalling</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Chevron 8">
            <a:extLst>
              <a:ext uri="{FF2B5EF4-FFF2-40B4-BE49-F238E27FC236}">
                <a16:creationId xmlns:a16="http://schemas.microsoft.com/office/drawing/2014/main" id="{505BEAE7-7D69-714B-9825-BAB6D4F8CBA7}"/>
              </a:ext>
            </a:extLst>
          </p:cNvPr>
          <p:cNvSpPr/>
          <p:nvPr/>
        </p:nvSpPr>
        <p:spPr>
          <a:xfrm>
            <a:off x="2721427" y="2035622"/>
            <a:ext cx="1273631"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0" name="Group 9">
            <a:extLst>
              <a:ext uri="{FF2B5EF4-FFF2-40B4-BE49-F238E27FC236}">
                <a16:creationId xmlns:a16="http://schemas.microsoft.com/office/drawing/2014/main" id="{9E203B55-D3A9-514E-834E-FC2E45B7BC36}"/>
              </a:ext>
            </a:extLst>
          </p:cNvPr>
          <p:cNvGrpSpPr/>
          <p:nvPr/>
        </p:nvGrpSpPr>
        <p:grpSpPr>
          <a:xfrm>
            <a:off x="3820884" y="2035622"/>
            <a:ext cx="1839688" cy="523206"/>
            <a:chOff x="3820884" y="1251857"/>
            <a:chExt cx="1839688" cy="523206"/>
          </a:xfrm>
        </p:grpSpPr>
        <p:sp>
          <p:nvSpPr>
            <p:cNvPr id="11" name="Chevron 10">
              <a:extLst>
                <a:ext uri="{FF2B5EF4-FFF2-40B4-BE49-F238E27FC236}">
                  <a16:creationId xmlns:a16="http://schemas.microsoft.com/office/drawing/2014/main" id="{8A9E5BAA-F949-8F4E-8800-A393D3409A2B}"/>
                </a:ext>
              </a:extLst>
            </p:cNvPr>
            <p:cNvSpPr/>
            <p:nvPr/>
          </p:nvSpPr>
          <p:spPr>
            <a:xfrm>
              <a:off x="3820884" y="1251857"/>
              <a:ext cx="1839688"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BF132898-4679-4E49-B706-E273750BA10C}"/>
                </a:ext>
              </a:extLst>
            </p:cNvPr>
            <p:cNvSpPr txBox="1"/>
            <p:nvPr/>
          </p:nvSpPr>
          <p:spPr>
            <a:xfrm>
              <a:off x="3995057" y="1262743"/>
              <a:ext cx="1449373"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control</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13" name="Group 12">
            <a:extLst>
              <a:ext uri="{FF2B5EF4-FFF2-40B4-BE49-F238E27FC236}">
                <a16:creationId xmlns:a16="http://schemas.microsoft.com/office/drawing/2014/main" id="{57A1E56E-25D0-6643-B6CA-4B1F5D325D82}"/>
              </a:ext>
            </a:extLst>
          </p:cNvPr>
          <p:cNvGrpSpPr/>
          <p:nvPr/>
        </p:nvGrpSpPr>
        <p:grpSpPr>
          <a:xfrm>
            <a:off x="5431967" y="2025430"/>
            <a:ext cx="1578431" cy="512320"/>
            <a:chOff x="5431967" y="1241665"/>
            <a:chExt cx="1578431" cy="512320"/>
          </a:xfrm>
        </p:grpSpPr>
        <p:sp>
          <p:nvSpPr>
            <p:cNvPr id="14" name="Chevron 13">
              <a:extLst>
                <a:ext uri="{FF2B5EF4-FFF2-40B4-BE49-F238E27FC236}">
                  <a16:creationId xmlns:a16="http://schemas.microsoft.com/office/drawing/2014/main" id="{02B7E00B-BB16-2245-A894-30BA547A797A}"/>
                </a:ext>
              </a:extLst>
            </p:cNvPr>
            <p:cNvSpPr/>
            <p:nvPr/>
          </p:nvSpPr>
          <p:spPr>
            <a:xfrm>
              <a:off x="5486397" y="1251857"/>
              <a:ext cx="1426030"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039343AD-826A-F746-B793-4E47A4C5B224}"/>
                </a:ext>
              </a:extLst>
            </p:cNvPr>
            <p:cNvSpPr txBox="1"/>
            <p:nvPr/>
          </p:nvSpPr>
          <p:spPr>
            <a:xfrm>
              <a:off x="5431967" y="1241665"/>
              <a:ext cx="1578431"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High-quality</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16" name="Group 15">
            <a:extLst>
              <a:ext uri="{FF2B5EF4-FFF2-40B4-BE49-F238E27FC236}">
                <a16:creationId xmlns:a16="http://schemas.microsoft.com/office/drawing/2014/main" id="{4BE10151-B748-6441-9398-244920FE0D87}"/>
              </a:ext>
            </a:extLst>
          </p:cNvPr>
          <p:cNvGrpSpPr/>
          <p:nvPr/>
        </p:nvGrpSpPr>
        <p:grpSpPr>
          <a:xfrm>
            <a:off x="6738253" y="2035622"/>
            <a:ext cx="1328061" cy="516474"/>
            <a:chOff x="6738253" y="1251857"/>
            <a:chExt cx="1328061" cy="516474"/>
          </a:xfrm>
        </p:grpSpPr>
        <p:sp>
          <p:nvSpPr>
            <p:cNvPr id="17" name="Chevron 16">
              <a:extLst>
                <a:ext uri="{FF2B5EF4-FFF2-40B4-BE49-F238E27FC236}">
                  <a16:creationId xmlns:a16="http://schemas.microsoft.com/office/drawing/2014/main" id="{58933C07-0244-D24F-AF62-C2B66AFB1017}"/>
                </a:ext>
              </a:extLst>
            </p:cNvPr>
            <p:cNvSpPr/>
            <p:nvPr/>
          </p:nvSpPr>
          <p:spPr>
            <a:xfrm>
              <a:off x="6738253" y="1251857"/>
              <a:ext cx="1328061" cy="48463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8" name="TextBox 17">
              <a:extLst>
                <a:ext uri="{FF2B5EF4-FFF2-40B4-BE49-F238E27FC236}">
                  <a16:creationId xmlns:a16="http://schemas.microsoft.com/office/drawing/2014/main" id="{A342F3BD-7E07-4643-BEE2-18F35A0ACA89}"/>
                </a:ext>
              </a:extLst>
            </p:cNvPr>
            <p:cNvSpPr txBox="1"/>
            <p:nvPr/>
          </p:nvSpPr>
          <p:spPr>
            <a:xfrm>
              <a:off x="6912427" y="1262743"/>
              <a:ext cx="968831" cy="505588"/>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a:t>
              </a:r>
              <a:r>
                <a:rPr kumimoji="0" lang="zh-CN" altLang="en-US"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 </a:t>
              </a:r>
              <a:endPar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mapping</a:t>
              </a:r>
            </a:p>
          </p:txBody>
        </p:sp>
      </p:grpSp>
      <p:grpSp>
        <p:nvGrpSpPr>
          <p:cNvPr id="19" name="Group 18">
            <a:extLst>
              <a:ext uri="{FF2B5EF4-FFF2-40B4-BE49-F238E27FC236}">
                <a16:creationId xmlns:a16="http://schemas.microsoft.com/office/drawing/2014/main" id="{2486223A-9318-DE4C-85FE-14C6A2E74B53}"/>
              </a:ext>
            </a:extLst>
          </p:cNvPr>
          <p:cNvGrpSpPr/>
          <p:nvPr/>
        </p:nvGrpSpPr>
        <p:grpSpPr>
          <a:xfrm>
            <a:off x="7826825" y="2025430"/>
            <a:ext cx="1197434" cy="512320"/>
            <a:chOff x="7826825" y="1241665"/>
            <a:chExt cx="1197434" cy="512320"/>
          </a:xfrm>
        </p:grpSpPr>
        <p:sp>
          <p:nvSpPr>
            <p:cNvPr id="20" name="Chevron 19">
              <a:extLst>
                <a:ext uri="{FF2B5EF4-FFF2-40B4-BE49-F238E27FC236}">
                  <a16:creationId xmlns:a16="http://schemas.microsoft.com/office/drawing/2014/main" id="{1C5663D6-BB68-BD44-84E7-76D667009A5D}"/>
                </a:ext>
              </a:extLst>
            </p:cNvPr>
            <p:cNvSpPr/>
            <p:nvPr/>
          </p:nvSpPr>
          <p:spPr>
            <a:xfrm>
              <a:off x="7881254" y="1251857"/>
              <a:ext cx="1055918" cy="484632"/>
            </a:xfrm>
            <a:prstGeom prst="chevron">
              <a:avLst/>
            </a:prstGeom>
            <a:solidFill>
              <a:srgbClr val="FE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TextBox 20">
              <a:extLst>
                <a:ext uri="{FF2B5EF4-FFF2-40B4-BE49-F238E27FC236}">
                  <a16:creationId xmlns:a16="http://schemas.microsoft.com/office/drawing/2014/main" id="{B2E96278-A836-B741-8B26-0E6D150856A1}"/>
                </a:ext>
              </a:extLst>
            </p:cNvPr>
            <p:cNvSpPr txBox="1"/>
            <p:nvPr/>
          </p:nvSpPr>
          <p:spPr>
            <a:xfrm>
              <a:off x="7826825" y="1241665"/>
              <a:ext cx="1197434" cy="512320"/>
            </a:xfrm>
            <a:prstGeom prst="rect">
              <a:avLst/>
            </a:prstGeom>
            <a:noFill/>
          </p:spPr>
          <p:txBody>
            <a:bodyPr wrap="square" rtlCol="0">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Mapped</a:t>
              </a:r>
            </a:p>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white"/>
                  </a:solidFill>
                  <a:effectLst/>
                  <a:uLnTx/>
                  <a:uFillTx/>
                  <a:latin typeface="Corbel" panose="020B0503020204020204"/>
                  <a:ea typeface="华文楷体" panose="02010600040101010101" pitchFamily="2" charset="-122"/>
                  <a:cs typeface="+mn-cs"/>
                </a:rPr>
                <a:t>reads</a:t>
              </a:r>
              <a:endParaRPr kumimoji="0" lang="en-US" sz="1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22" name="Rounded Rectangle 5">
            <a:extLst>
              <a:ext uri="{FF2B5EF4-FFF2-40B4-BE49-F238E27FC236}">
                <a16:creationId xmlns:a16="http://schemas.microsoft.com/office/drawing/2014/main" id="{83C094C9-8AC7-8D46-A3D5-6BDF519FA08E}"/>
              </a:ext>
            </a:extLst>
          </p:cNvPr>
          <p:cNvSpPr/>
          <p:nvPr/>
        </p:nvSpPr>
        <p:spPr>
          <a:xfrm>
            <a:off x="247221" y="5312228"/>
            <a:ext cx="8529815" cy="1045031"/>
          </a:xfrm>
          <a:prstGeom prst="roundRect">
            <a:avLst>
              <a:gd name="adj" fmla="val 1116"/>
            </a:avLst>
          </a:prstGeom>
          <a:solidFill>
            <a:srgbClr val="C00000">
              <a:alpha val="17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No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prior work tackles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data movement between analysis steps </a:t>
            </a:r>
            <a:r>
              <a:rPr kumimoji="0" lang="en-US" altLang="zh-CN" sz="2400" b="1" i="0" u="none" strike="noStrike" kern="1200" cap="none" spc="0" normalizeH="0" baseline="0" noProof="0" dirty="0">
                <a:ln>
                  <a:noFill/>
                </a:ln>
                <a:solidFill>
                  <a:prstClr val="black">
                    <a:lumMod val="85000"/>
                    <a:lumOff val="15000"/>
                  </a:prstClr>
                </a:solidFill>
                <a:effectLst/>
                <a:uLnTx/>
                <a:uFillTx/>
                <a:latin typeface="Corbel" panose="020B0503020204020204"/>
                <a:ea typeface="华文楷体" panose="02010600040101010101" pitchFamily="2" charset="-122"/>
                <a:cs typeface="+mn-cs"/>
              </a:rPr>
              <a:t>and reduces </a:t>
            </a:r>
            <a:r>
              <a:rPr kumimoji="0" lang="en-US" altLang="zh-CN" sz="2400" b="1" i="0" u="none" strike="noStrike" kern="1200" cap="none" spc="0" normalizeH="0" baseline="0" noProof="0" dirty="0">
                <a:ln>
                  <a:noFill/>
                </a:ln>
                <a:solidFill>
                  <a:srgbClr val="C00000"/>
                </a:solidFill>
                <a:effectLst/>
                <a:uLnTx/>
                <a:uFillTx/>
                <a:latin typeface="Corbel" panose="020B0503020204020204"/>
                <a:ea typeface="华文楷体" panose="02010600040101010101" pitchFamily="2" charset="-122"/>
                <a:cs typeface="+mn-cs"/>
              </a:rPr>
              <a:t>useless computation</a:t>
            </a:r>
          </a:p>
        </p:txBody>
      </p:sp>
      <p:grpSp>
        <p:nvGrpSpPr>
          <p:cNvPr id="33" name="Group 32">
            <a:extLst>
              <a:ext uri="{FF2B5EF4-FFF2-40B4-BE49-F238E27FC236}">
                <a16:creationId xmlns:a16="http://schemas.microsoft.com/office/drawing/2014/main" id="{F3C55950-8989-EA45-A0CE-2533F2AD60FE}"/>
              </a:ext>
            </a:extLst>
          </p:cNvPr>
          <p:cNvGrpSpPr/>
          <p:nvPr/>
        </p:nvGrpSpPr>
        <p:grpSpPr>
          <a:xfrm>
            <a:off x="247221" y="2701478"/>
            <a:ext cx="4226808" cy="1499319"/>
            <a:chOff x="247221" y="3670306"/>
            <a:chExt cx="3453922" cy="1499319"/>
          </a:xfrm>
        </p:grpSpPr>
        <p:sp>
          <p:nvSpPr>
            <p:cNvPr id="23" name="Rounded Rectangular Callout 22">
              <a:extLst>
                <a:ext uri="{FF2B5EF4-FFF2-40B4-BE49-F238E27FC236}">
                  <a16:creationId xmlns:a16="http://schemas.microsoft.com/office/drawing/2014/main" id="{6F2303F5-9ACE-A14A-86A4-FC3DE99AB15C}"/>
                </a:ext>
              </a:extLst>
            </p:cNvPr>
            <p:cNvSpPr/>
            <p:nvPr/>
          </p:nvSpPr>
          <p:spPr>
            <a:xfrm>
              <a:off x="247221" y="3670306"/>
              <a:ext cx="3453922" cy="1499319"/>
            </a:xfrm>
            <a:prstGeom prst="wedgeRoundRectCallout">
              <a:avLst>
                <a:gd name="adj1" fmla="val -2877"/>
                <a:gd name="adj2" fmla="val -62387"/>
                <a:gd name="adj3" fmla="val 16667"/>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26" name="Picture 25">
              <a:extLst>
                <a:ext uri="{FF2B5EF4-FFF2-40B4-BE49-F238E27FC236}">
                  <a16:creationId xmlns:a16="http://schemas.microsoft.com/office/drawing/2014/main" id="{BC43EB15-1AAD-1B46-9471-28B00875B402}"/>
                </a:ext>
              </a:extLst>
            </p:cNvPr>
            <p:cNvPicPr>
              <a:picLocks noChangeAspect="1"/>
            </p:cNvPicPr>
            <p:nvPr/>
          </p:nvPicPr>
          <p:blipFill>
            <a:blip r:embed="rId3"/>
            <a:stretch>
              <a:fillRect/>
            </a:stretch>
          </p:blipFill>
          <p:spPr>
            <a:xfrm>
              <a:off x="358400" y="3791243"/>
              <a:ext cx="1430269" cy="1286548"/>
            </a:xfrm>
            <a:prstGeom prst="rect">
              <a:avLst/>
            </a:prstGeom>
          </p:spPr>
        </p:pic>
        <p:sp>
          <p:nvSpPr>
            <p:cNvPr id="31" name="TextBox 30">
              <a:extLst>
                <a:ext uri="{FF2B5EF4-FFF2-40B4-BE49-F238E27FC236}">
                  <a16:creationId xmlns:a16="http://schemas.microsoft.com/office/drawing/2014/main" id="{80B31A60-580C-9F45-A5B6-5C0783D1E6E0}"/>
                </a:ext>
              </a:extLst>
            </p:cNvPr>
            <p:cNvSpPr txBox="1"/>
            <p:nvPr/>
          </p:nvSpPr>
          <p:spPr>
            <a:xfrm>
              <a:off x="1853581" y="4019018"/>
              <a:ext cx="1825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NVM-based</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PIM</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for</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dot-product</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operation</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[Helix,</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PACT’20] </a:t>
              </a: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34" name="Group 33">
            <a:extLst>
              <a:ext uri="{FF2B5EF4-FFF2-40B4-BE49-F238E27FC236}">
                <a16:creationId xmlns:a16="http://schemas.microsoft.com/office/drawing/2014/main" id="{86452B35-51A9-D14A-B722-40505DA1F01D}"/>
              </a:ext>
            </a:extLst>
          </p:cNvPr>
          <p:cNvGrpSpPr/>
          <p:nvPr/>
        </p:nvGrpSpPr>
        <p:grpSpPr>
          <a:xfrm>
            <a:off x="4767943" y="2690915"/>
            <a:ext cx="4169229" cy="1499319"/>
            <a:chOff x="4767943" y="3659743"/>
            <a:chExt cx="4169229" cy="1499319"/>
          </a:xfrm>
        </p:grpSpPr>
        <p:sp>
          <p:nvSpPr>
            <p:cNvPr id="24" name="Rounded Rectangular Callout 23">
              <a:extLst>
                <a:ext uri="{FF2B5EF4-FFF2-40B4-BE49-F238E27FC236}">
                  <a16:creationId xmlns:a16="http://schemas.microsoft.com/office/drawing/2014/main" id="{8F7CB575-6A0C-AC48-B52C-8A66A0718147}"/>
                </a:ext>
              </a:extLst>
            </p:cNvPr>
            <p:cNvSpPr/>
            <p:nvPr/>
          </p:nvSpPr>
          <p:spPr>
            <a:xfrm>
              <a:off x="4767943" y="3659743"/>
              <a:ext cx="4169229" cy="1499319"/>
            </a:xfrm>
            <a:prstGeom prst="wedgeRoundRectCallout">
              <a:avLst>
                <a:gd name="adj1" fmla="val 8877"/>
                <a:gd name="adj2" fmla="val -60935"/>
                <a:gd name="adj3" fmla="val 16667"/>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30" name="Picture 29">
              <a:extLst>
                <a:ext uri="{FF2B5EF4-FFF2-40B4-BE49-F238E27FC236}">
                  <a16:creationId xmlns:a16="http://schemas.microsoft.com/office/drawing/2014/main" id="{3CD75502-1B49-C348-A2E3-3D8AB899E089}"/>
                </a:ext>
              </a:extLst>
            </p:cNvPr>
            <p:cNvPicPr>
              <a:picLocks noChangeAspect="1"/>
            </p:cNvPicPr>
            <p:nvPr/>
          </p:nvPicPr>
          <p:blipFill>
            <a:blip r:embed="rId4"/>
            <a:stretch>
              <a:fillRect/>
            </a:stretch>
          </p:blipFill>
          <p:spPr>
            <a:xfrm>
              <a:off x="4989950" y="3701097"/>
              <a:ext cx="1748303" cy="1416609"/>
            </a:xfrm>
            <a:prstGeom prst="rect">
              <a:avLst/>
            </a:prstGeom>
          </p:spPr>
        </p:pic>
        <p:sp>
          <p:nvSpPr>
            <p:cNvPr id="32" name="TextBox 31">
              <a:extLst>
                <a:ext uri="{FF2B5EF4-FFF2-40B4-BE49-F238E27FC236}">
                  <a16:creationId xmlns:a16="http://schemas.microsoft.com/office/drawing/2014/main" id="{DC56E6E3-8F4E-324D-B5A0-E12727CF8CA7}"/>
                </a:ext>
              </a:extLst>
            </p:cNvPr>
            <p:cNvSpPr txBox="1"/>
            <p:nvPr/>
          </p:nvSpPr>
          <p:spPr>
            <a:xfrm>
              <a:off x="6889076" y="4019017"/>
              <a:ext cx="20387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NVM-based</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PIM</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for</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search</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and</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addition </a:t>
              </a:r>
              <a:endPar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[PARC,</a:t>
              </a:r>
              <a:r>
                <a:rPr kumimoji="0" lang="zh-CN" altLang="en-US"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 </a:t>
              </a:r>
              <a:r>
                <a:rPr kumimoji="0" lang="en-US" altLang="zh-CN" sz="1600" b="0" i="0" u="none" strike="noStrike" kern="1200" cap="none" spc="0" normalizeH="0" baseline="0" noProof="0" dirty="0">
                  <a:ln>
                    <a:noFill/>
                  </a:ln>
                  <a:solidFill>
                    <a:prstClr val="black"/>
                  </a:solidFill>
                  <a:effectLst/>
                  <a:uLnTx/>
                  <a:uFillTx/>
                  <a:latin typeface="Corbel" panose="020B0503020204020204"/>
                  <a:ea typeface="华文楷体" panose="02010600040101010101" pitchFamily="2" charset="-122"/>
                  <a:cs typeface="+mn-cs"/>
                </a:rPr>
                <a:t>ASPDAC’20]</a:t>
              </a:r>
              <a:endParaRPr kumimoji="0" 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24631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0E41-73C7-A943-9055-081A7B3BB755}"/>
              </a:ext>
            </a:extLst>
          </p:cNvPr>
          <p:cNvSpPr>
            <a:spLocks noGrp="1"/>
          </p:cNvSpPr>
          <p:nvPr>
            <p:ph type="title"/>
          </p:nvPr>
        </p:nvSpPr>
        <p:spPr/>
        <p:txBody>
          <a:bodyPr>
            <a:normAutofit fontScale="90000"/>
          </a:bodyPr>
          <a:lstStyle/>
          <a:p>
            <a:r>
              <a:rPr lang="en-US" dirty="0"/>
              <a:t>Goal</a:t>
            </a:r>
            <a:r>
              <a:rPr lang="zh-CN" altLang="en-US" dirty="0"/>
              <a:t> </a:t>
            </a:r>
            <a:r>
              <a:rPr lang="en-US" altLang="zh-CN" dirty="0"/>
              <a:t>and</a:t>
            </a:r>
            <a:r>
              <a:rPr lang="zh-CN" altLang="en-US" dirty="0"/>
              <a:t> </a:t>
            </a:r>
            <a:r>
              <a:rPr lang="en-US" dirty="0"/>
              <a:t>Opportunities</a:t>
            </a:r>
          </a:p>
        </p:txBody>
      </p:sp>
      <p:graphicFrame>
        <p:nvGraphicFramePr>
          <p:cNvPr id="5" name="Content Placeholder 4">
            <a:extLst>
              <a:ext uri="{FF2B5EF4-FFF2-40B4-BE49-F238E27FC236}">
                <a16:creationId xmlns:a16="http://schemas.microsoft.com/office/drawing/2014/main" id="{C7388561-1ED4-0D47-91FD-17C87D8DC86B}"/>
              </a:ext>
            </a:extLst>
          </p:cNvPr>
          <p:cNvGraphicFramePr>
            <a:graphicFrameLocks noGrp="1"/>
          </p:cNvGraphicFramePr>
          <p:nvPr>
            <p:ph idx="1"/>
          </p:nvPr>
        </p:nvGraphicFramePr>
        <p:xfrm>
          <a:off x="-174172" y="3307584"/>
          <a:ext cx="9164298" cy="20728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C482900-7464-4245-9F8C-7945EE49EA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5C81199D-DF79-874E-A37E-E27D3BA29297}"/>
              </a:ext>
            </a:extLst>
          </p:cNvPr>
          <p:cNvSpPr txBox="1">
            <a:spLocks/>
          </p:cNvSpPr>
          <p:nvPr/>
        </p:nvSpPr>
        <p:spPr>
          <a:xfrm>
            <a:off x="366963" y="2569344"/>
            <a:ext cx="8655821" cy="1050683"/>
          </a:xfrm>
          <a:prstGeom prst="rect">
            <a:avLst/>
          </a:prstGeom>
        </p:spPr>
        <p:txBody>
          <a:bodyPr vert="horz" lIns="0" tIns="45720" rIns="0" bIns="45720" rtlCol="0">
            <a:norm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342900" algn="l" defTabSz="914400" rtl="0" eaLnBrk="1" fontAlgn="auto" latinLnBrk="0" hangingPunct="1">
              <a:lnSpc>
                <a:spcPct val="110000"/>
              </a:lnSpc>
              <a:spcBef>
                <a:spcPts val="600"/>
              </a:spcBef>
              <a:spcAft>
                <a:spcPts val="0"/>
              </a:spcAft>
              <a:buClr>
                <a:srgbClr val="4A66AC"/>
              </a:buClr>
              <a:buSzPct val="90000"/>
              <a:buFont typeface="Wingdings" pitchFamily="2" charset="2"/>
              <a:buChar char="q"/>
              <a:tabLst/>
              <a:defRPr/>
            </a:pPr>
            <a:r>
              <a:rPr kumimoji="0" lang="en-US" altLang="zh-CN" sz="22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We</a:t>
            </a:r>
            <a:r>
              <a:rPr kumimoji="0" lang="zh-CN" altLang="en-US" sz="22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2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perform a study to quantify potential performance benefits</a:t>
            </a:r>
          </a:p>
          <a:p>
            <a:pPr marL="606425" marR="0" lvl="1" indent="-342900" algn="l" defTabSz="914400" rtl="0" eaLnBrk="1" fontAlgn="auto" latinLnBrk="0" hangingPunct="1">
              <a:lnSpc>
                <a:spcPct val="110000"/>
              </a:lnSpc>
              <a:spcBef>
                <a:spcPts val="600"/>
              </a:spcBef>
              <a:spcAft>
                <a:spcPts val="0"/>
              </a:spcAft>
              <a:buClr>
                <a:srgbClr val="4A66AC"/>
              </a:buClr>
              <a:buSzPct val="90000"/>
              <a:buFont typeface="Courier New" panose="02070309020205020404" pitchFamily="49" charset="0"/>
              <a:buChar char="o"/>
              <a:tabLst/>
              <a:defRPr/>
            </a:pP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Results</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are</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normalized</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to</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the</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performance</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of</a:t>
            </a:r>
            <a:r>
              <a:rPr kumimoji="0" lang="zh-CN" altLang="en-US"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GPU</a:t>
            </a:r>
          </a:p>
        </p:txBody>
      </p:sp>
      <p:sp>
        <p:nvSpPr>
          <p:cNvPr id="9" name="Rounded Rectangle 8">
            <a:extLst>
              <a:ext uri="{FF2B5EF4-FFF2-40B4-BE49-F238E27FC236}">
                <a16:creationId xmlns:a16="http://schemas.microsoft.com/office/drawing/2014/main" id="{5C8550AD-A54F-FC48-BF13-7CB7A24B5BB9}"/>
              </a:ext>
            </a:extLst>
          </p:cNvPr>
          <p:cNvSpPr/>
          <p:nvPr/>
        </p:nvSpPr>
        <p:spPr>
          <a:xfrm>
            <a:off x="411054" y="1360152"/>
            <a:ext cx="8365982" cy="957943"/>
          </a:xfrm>
          <a:prstGeom prst="roundRect">
            <a:avLst>
              <a:gd name="adj" fmla="val 1116"/>
            </a:avLst>
          </a:prstGeom>
          <a:solidFill>
            <a:srgbClr val="FFD89B">
              <a:alpha val="17000"/>
            </a:srgbClr>
          </a:solidFill>
          <a:ln w="28575">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rPr>
              <a:t>	</a:t>
            </a:r>
          </a:p>
        </p:txBody>
      </p:sp>
      <p:sp>
        <p:nvSpPr>
          <p:cNvPr id="10" name="Content Placeholder 2">
            <a:extLst>
              <a:ext uri="{FF2B5EF4-FFF2-40B4-BE49-F238E27FC236}">
                <a16:creationId xmlns:a16="http://schemas.microsoft.com/office/drawing/2014/main" id="{A6CF35F4-841C-8240-9EE6-0C2664493AC3}"/>
              </a:ext>
            </a:extLst>
          </p:cNvPr>
          <p:cNvSpPr txBox="1">
            <a:spLocks/>
          </p:cNvSpPr>
          <p:nvPr/>
        </p:nvSpPr>
        <p:spPr>
          <a:xfrm>
            <a:off x="322870" y="1482064"/>
            <a:ext cx="8410073" cy="617896"/>
          </a:xfrm>
          <a:prstGeom prst="rect">
            <a:avLst/>
          </a:prstGeom>
        </p:spPr>
        <p:txBody>
          <a:bodyPr vert="horz" lIns="0" tIns="45720" rIns="0" bIns="45720" rtlCol="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9387" marR="0" lvl="0" indent="0" algn="ctr" defTabSz="914400" rtl="0" eaLnBrk="1" fontAlgn="auto" latinLnBrk="0" hangingPunct="1">
              <a:lnSpc>
                <a:spcPct val="90000"/>
              </a:lnSpc>
              <a:spcBef>
                <a:spcPts val="1200"/>
              </a:spcBef>
              <a:spcAft>
                <a:spcPts val="200"/>
              </a:spcAft>
              <a:buClr>
                <a:srgbClr val="4A66AC"/>
              </a:buClr>
              <a:buSzPct val="90000"/>
              <a:buFont typeface="Wingdings" pitchFamily="2" charset="2"/>
              <a:buNone/>
              <a:tabLst/>
              <a:defRPr/>
            </a:pPr>
            <a:r>
              <a:rPr kumimoji="0" lang="en-US" altLang="zh-CN" sz="2400" b="1" i="0" u="none" strike="noStrike" kern="1200" cap="none" spc="0" normalizeH="0" baseline="0" noProof="0" dirty="0">
                <a:ln>
                  <a:noFill/>
                </a:ln>
                <a:solidFill>
                  <a:srgbClr val="FE6200"/>
                </a:solidFill>
                <a:effectLst/>
                <a:uLnTx/>
                <a:uFillTx/>
                <a:latin typeface="Corbel" panose="020B0503020204020204" pitchFamily="34" charset="0"/>
                <a:ea typeface="华文楷体" panose="02010600040101010101" pitchFamily="2" charset="-122"/>
                <a:cs typeface="Calibri" panose="020F0502020204030204" pitchFamily="34" charset="0"/>
              </a:rPr>
              <a:t>Goal:</a:t>
            </a:r>
            <a:r>
              <a:rPr kumimoji="0" lang="zh-CN" altLang="en-US" sz="2400" b="1" i="0" u="none" strike="noStrike" kern="1200" cap="none" spc="0" normalizeH="0" baseline="0" noProof="0" dirty="0">
                <a:ln>
                  <a:noFill/>
                </a:ln>
                <a:solidFill>
                  <a:srgbClr val="FE620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Efficiently</a:t>
            </a:r>
            <a:r>
              <a:rPr kumimoji="0" lang="zh-CN" altLang="en-US"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accelerate</a:t>
            </a:r>
            <a:r>
              <a:rPr kumimoji="0" lang="zh-CN" altLang="en-US"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the entire genome analysis pipeline while </a:t>
            </a:r>
            <a:r>
              <a:rPr kumimoji="0" lang="en-US" sz="2400" b="1" i="0" u="none" strike="noStrike" kern="1200" cap="none" spc="0" normalizeH="0" baseline="0" noProof="0" dirty="0">
                <a:ln>
                  <a:noFill/>
                </a:ln>
                <a:solidFill>
                  <a:srgbClr val="FE6200"/>
                </a:solidFill>
                <a:effectLst/>
                <a:uLnTx/>
                <a:uFillTx/>
                <a:latin typeface="Corbel" panose="020B0503020204020204" pitchFamily="34" charset="0"/>
                <a:ea typeface="+mn-ea"/>
                <a:cs typeface="Calibri" panose="020F0502020204030204" pitchFamily="34" charset="0"/>
              </a:rPr>
              <a:t>minimizing data movement and useless computation</a:t>
            </a:r>
            <a:endParaRPr kumimoji="0" lang="en-US" sz="24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CE35736B-0445-B649-93FD-22148E164C73}"/>
              </a:ext>
            </a:extLst>
          </p:cNvPr>
          <p:cNvGrpSpPr/>
          <p:nvPr/>
        </p:nvGrpSpPr>
        <p:grpSpPr>
          <a:xfrm>
            <a:off x="1545771" y="4974215"/>
            <a:ext cx="1917357" cy="1361278"/>
            <a:chOff x="3135086" y="3156294"/>
            <a:chExt cx="1917357" cy="1361278"/>
          </a:xfrm>
        </p:grpSpPr>
        <p:sp>
          <p:nvSpPr>
            <p:cNvPr id="13" name="Content Placeholder 2">
              <a:extLst>
                <a:ext uri="{FF2B5EF4-FFF2-40B4-BE49-F238E27FC236}">
                  <a16:creationId xmlns:a16="http://schemas.microsoft.com/office/drawing/2014/main" id="{5E1CE7F3-CA06-1744-9825-EBB6BEA9D744}"/>
                </a:ext>
              </a:extLst>
            </p:cNvPr>
            <p:cNvSpPr txBox="1">
              <a:spLocks/>
            </p:cNvSpPr>
            <p:nvPr/>
          </p:nvSpPr>
          <p:spPr>
            <a:xfrm>
              <a:off x="3135086" y="3156294"/>
              <a:ext cx="1854872" cy="1361278"/>
            </a:xfrm>
            <a:prstGeom prst="rect">
              <a:avLst/>
            </a:prstGeom>
          </p:spPr>
          <p:txBody>
            <a:bodyPr vert="horz" lIns="0" tIns="45720" rIns="0" bIns="45720" rtlCol="0">
              <a:no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altLang="zh-CN" sz="16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NVM-based</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16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PIM</a:t>
              </a:r>
              <a:r>
                <a:rPr kumimoji="0" lang="en-US" sz="16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mn-ea"/>
                  <a:cs typeface="Calibri" panose="020F0502020204030204" pitchFamily="34" charset="0"/>
                </a:rPr>
                <a:t> accelerators</a:t>
              </a:r>
              <a:r>
                <a:rPr kumimoji="0" lang="zh-CN" altLang="en-US" sz="16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for separate </a:t>
              </a:r>
              <a:r>
                <a:rPr kumimoji="0" lang="en-US" altLang="zh-CN" sz="1600" b="0" i="0" u="none" strike="noStrike" kern="1200" cap="none" spc="0" normalizeH="0" baseline="0" noProof="0" dirty="0" err="1">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basecalling</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and</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read</a:t>
              </a:r>
              <a:r>
                <a:rPr kumimoji="0" lang="zh-CN" altLang="en-US"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mapping</a:t>
              </a:r>
              <a:endParaRPr kumimoji="0" lang="en-US" sz="16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554410F1-23B6-D144-9921-5577625BE515}"/>
                </a:ext>
              </a:extLst>
            </p:cNvPr>
            <p:cNvSpPr/>
            <p:nvPr/>
          </p:nvSpPr>
          <p:spPr>
            <a:xfrm>
              <a:off x="3135086" y="3168961"/>
              <a:ext cx="1917357" cy="1163554"/>
            </a:xfrm>
            <a:prstGeom prst="rect">
              <a:avLst/>
            </a:prstGeom>
            <a:noFill/>
            <a:ln w="25400">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20" name="Group 19">
            <a:extLst>
              <a:ext uri="{FF2B5EF4-FFF2-40B4-BE49-F238E27FC236}">
                <a16:creationId xmlns:a16="http://schemas.microsoft.com/office/drawing/2014/main" id="{2AAF1810-3135-064D-A18C-0E6CEA7DB56F}"/>
              </a:ext>
            </a:extLst>
          </p:cNvPr>
          <p:cNvGrpSpPr/>
          <p:nvPr/>
        </p:nvGrpSpPr>
        <p:grpSpPr>
          <a:xfrm>
            <a:off x="4038599" y="4986880"/>
            <a:ext cx="1889901" cy="1163556"/>
            <a:chOff x="5072743" y="3168959"/>
            <a:chExt cx="1889901" cy="1163556"/>
          </a:xfrm>
        </p:grpSpPr>
        <p:sp>
          <p:nvSpPr>
            <p:cNvPr id="12" name="Content Placeholder 2">
              <a:extLst>
                <a:ext uri="{FF2B5EF4-FFF2-40B4-BE49-F238E27FC236}">
                  <a16:creationId xmlns:a16="http://schemas.microsoft.com/office/drawing/2014/main" id="{09FA4D40-DFB9-AC40-AF02-6A95F935A50B}"/>
                </a:ext>
              </a:extLst>
            </p:cNvPr>
            <p:cNvSpPr txBox="1">
              <a:spLocks/>
            </p:cNvSpPr>
            <p:nvPr/>
          </p:nvSpPr>
          <p:spPr>
            <a:xfrm>
              <a:off x="5157542" y="3190083"/>
              <a:ext cx="1719943" cy="1066231"/>
            </a:xfrm>
            <a:prstGeom prst="rect">
              <a:avLst/>
            </a:prstGeom>
          </p:spPr>
          <p:txBody>
            <a:bodyPr vert="horz" lIns="0" tIns="45720" rIns="0" bIns="45720" rtlCol="0">
              <a:normAutofit fontScale="77500" lnSpcReduction="20000"/>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sz="2000" b="1" i="0" u="none" strike="noStrike" kern="1200" cap="none" spc="0" normalizeH="0" baseline="0" noProof="0" dirty="0">
                  <a:ln>
                    <a:noFill/>
                  </a:ln>
                  <a:solidFill>
                    <a:srgbClr val="C00000"/>
                  </a:solidFill>
                  <a:effectLst/>
                  <a:uLnTx/>
                  <a:uFillTx/>
                  <a:latin typeface="Corbel" panose="020B0503020204020204" pitchFamily="34" charset="0"/>
                  <a:ea typeface="+mn-ea"/>
                  <a:cs typeface="Calibri" panose="020F0502020204030204" pitchFamily="34" charset="0"/>
                </a:rPr>
                <a:t>no data movement</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华文楷体" panose="02010600040101010101" pitchFamily="2" charset="-122"/>
                <a:cs typeface="Calibri" panose="020F0502020204030204" pitchFamily="34" charset="0"/>
              </a:endParaRPr>
            </a:p>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between </a:t>
              </a:r>
              <a:r>
                <a:rPr kumimoji="0" lang="en-US" altLang="zh-CN" sz="21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the</a:t>
              </a:r>
              <a:r>
                <a:rPr kumimoji="0" lang="zh-CN" altLang="en-US" sz="21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sz="21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accelerators of analysis steps</a:t>
              </a:r>
            </a:p>
          </p:txBody>
        </p:sp>
        <p:sp>
          <p:nvSpPr>
            <p:cNvPr id="17" name="Rectangle 16">
              <a:extLst>
                <a:ext uri="{FF2B5EF4-FFF2-40B4-BE49-F238E27FC236}">
                  <a16:creationId xmlns:a16="http://schemas.microsoft.com/office/drawing/2014/main" id="{98BB762F-B17D-154D-AAA3-5864C13F4CFB}"/>
                </a:ext>
              </a:extLst>
            </p:cNvPr>
            <p:cNvSpPr/>
            <p:nvPr/>
          </p:nvSpPr>
          <p:spPr>
            <a:xfrm>
              <a:off x="5072743" y="3168959"/>
              <a:ext cx="1889901" cy="1163556"/>
            </a:xfrm>
            <a:prstGeom prst="rect">
              <a:avLst/>
            </a:prstGeom>
            <a:noFill/>
            <a:ln w="25400">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grpSp>
        <p:nvGrpSpPr>
          <p:cNvPr id="21" name="Group 20">
            <a:extLst>
              <a:ext uri="{FF2B5EF4-FFF2-40B4-BE49-F238E27FC236}">
                <a16:creationId xmlns:a16="http://schemas.microsoft.com/office/drawing/2014/main" id="{9EAC0927-748A-1741-993D-106F415BF917}"/>
              </a:ext>
            </a:extLst>
          </p:cNvPr>
          <p:cNvGrpSpPr/>
          <p:nvPr/>
        </p:nvGrpSpPr>
        <p:grpSpPr>
          <a:xfrm>
            <a:off x="6503971" y="4974215"/>
            <a:ext cx="2004785" cy="1242325"/>
            <a:chOff x="6917629" y="3156294"/>
            <a:chExt cx="2004785" cy="1242325"/>
          </a:xfrm>
        </p:grpSpPr>
        <p:sp>
          <p:nvSpPr>
            <p:cNvPr id="7" name="Content Placeholder 2">
              <a:extLst>
                <a:ext uri="{FF2B5EF4-FFF2-40B4-BE49-F238E27FC236}">
                  <a16:creationId xmlns:a16="http://schemas.microsoft.com/office/drawing/2014/main" id="{EFA4C144-C6E9-CF46-915C-00766BB82376}"/>
                </a:ext>
              </a:extLst>
            </p:cNvPr>
            <p:cNvSpPr txBox="1">
              <a:spLocks/>
            </p:cNvSpPr>
            <p:nvPr/>
          </p:nvSpPr>
          <p:spPr>
            <a:xfrm>
              <a:off x="6917629" y="3156294"/>
              <a:ext cx="2004785" cy="1242325"/>
            </a:xfrm>
            <a:prstGeom prst="rect">
              <a:avLst/>
            </a:prstGeom>
          </p:spPr>
          <p:txBody>
            <a:bodyPr vert="horz" lIns="0" tIns="45720" rIns="0" bIns="45720" rtlCol="0">
              <a:normAutofit fontScale="85000" lnSpcReduction="20000"/>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altLang="zh-CN" sz="1900" b="1" i="0" u="none" strike="noStrike" kern="1200" cap="none" spc="0" normalizeH="0" baseline="0" noProof="0" dirty="0">
                  <a:ln>
                    <a:noFill/>
                  </a:ln>
                  <a:solidFill>
                    <a:srgbClr val="C00000"/>
                  </a:solidFill>
                  <a:effectLst/>
                  <a:uLnTx/>
                  <a:uFillTx/>
                  <a:latin typeface="Corbel" panose="020B0503020204020204" pitchFamily="34" charset="0"/>
                  <a:ea typeface="华文楷体" panose="02010600040101010101" pitchFamily="2" charset="-122"/>
                  <a:cs typeface="Calibri" panose="020F0502020204030204" pitchFamily="34" charset="0"/>
                </a:rPr>
                <a:t>n</a:t>
              </a:r>
              <a:r>
                <a:rPr kumimoji="0" lang="en-US" sz="1900" b="1" i="0" u="none" strike="noStrike" kern="1200" cap="none" spc="0" normalizeH="0" baseline="0" noProof="0" dirty="0">
                  <a:ln>
                    <a:noFill/>
                  </a:ln>
                  <a:solidFill>
                    <a:srgbClr val="C00000"/>
                  </a:solidFill>
                  <a:effectLst/>
                  <a:uLnTx/>
                  <a:uFillTx/>
                  <a:latin typeface="Corbel" panose="020B0503020204020204" pitchFamily="34" charset="0"/>
                  <a:ea typeface="+mn-ea"/>
                  <a:cs typeface="Calibri" panose="020F0502020204030204" pitchFamily="34" charset="0"/>
                </a:rPr>
                <a:t>o data movement </a:t>
              </a:r>
            </a:p>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Corbel" panose="020B0503020204020204" pitchFamily="34" charset="0"/>
                  <a:ea typeface="+mn-ea"/>
                  <a:cs typeface="Calibri" panose="020F0502020204030204" pitchFamily="34" charset="0"/>
                </a:rPr>
                <a:t>and </a:t>
              </a:r>
            </a:p>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sz="1900" b="1" i="0" u="none" strike="noStrike" kern="1200" cap="none" spc="0" normalizeH="0" baseline="0" noProof="0" dirty="0">
                  <a:ln>
                    <a:noFill/>
                  </a:ln>
                  <a:solidFill>
                    <a:srgbClr val="C00000"/>
                  </a:solidFill>
                  <a:effectLst/>
                  <a:uLnTx/>
                  <a:uFillTx/>
                  <a:latin typeface="Corbel" panose="020B0503020204020204" pitchFamily="34" charset="0"/>
                  <a:ea typeface="+mn-ea"/>
                  <a:cs typeface="Calibri" panose="020F0502020204030204" pitchFamily="34" charset="0"/>
                </a:rPr>
                <a:t>no useless reads</a:t>
              </a:r>
            </a:p>
            <a:p>
              <a:pPr marL="0" marR="0" lvl="0" indent="0" algn="ctr" defTabSz="914400" rtl="0" eaLnBrk="1" fontAlgn="auto" latinLnBrk="0" hangingPunct="1">
                <a:lnSpc>
                  <a:spcPct val="110000"/>
                </a:lnSpc>
                <a:spcBef>
                  <a:spcPts val="600"/>
                </a:spcBef>
                <a:spcAft>
                  <a:spcPts val="0"/>
                </a:spcAft>
                <a:buClr>
                  <a:srgbClr val="4A66AC"/>
                </a:buClr>
                <a:buSzPct val="90000"/>
                <a:buFont typeface="Wingdings" pitchFamily="2" charset="2"/>
                <a:buNone/>
                <a:tabLst/>
                <a:defRPr/>
              </a:pPr>
              <a:r>
                <a:rPr kumimoji="0" lang="en-US" altLang="zh-CN" sz="2100" b="1" i="0" u="none" strike="noStrike" kern="1200" cap="none" spc="0" normalizeH="0" baseline="0" noProof="0" dirty="0">
                  <a:ln>
                    <a:noFill/>
                  </a:ln>
                  <a:solidFill>
                    <a:srgbClr val="0937FF"/>
                  </a:solidFill>
                  <a:effectLst/>
                  <a:uLnTx/>
                  <a:uFillTx/>
                  <a:latin typeface="Corbel" panose="020B0503020204020204" pitchFamily="34" charset="0"/>
                  <a:ea typeface="华文楷体" panose="02010600040101010101" pitchFamily="2" charset="-122"/>
                  <a:cs typeface="Calibri" panose="020F0502020204030204" pitchFamily="34" charset="0"/>
                </a:rPr>
                <a:t>(ideal</a:t>
              </a:r>
              <a:r>
                <a:rPr kumimoji="0" lang="zh-CN" altLang="en-US" sz="2100" b="1" i="0" u="none" strike="noStrike" kern="1200" cap="none" spc="0" normalizeH="0" baseline="0" noProof="0" dirty="0">
                  <a:ln>
                    <a:noFill/>
                  </a:ln>
                  <a:solidFill>
                    <a:srgbClr val="0937FF"/>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100" b="1" i="0" u="none" strike="noStrike" kern="1200" cap="none" spc="0" normalizeH="0" baseline="0" noProof="0" dirty="0">
                  <a:ln>
                    <a:noFill/>
                  </a:ln>
                  <a:solidFill>
                    <a:srgbClr val="0937FF"/>
                  </a:solidFill>
                  <a:effectLst/>
                  <a:uLnTx/>
                  <a:uFillTx/>
                  <a:latin typeface="Corbel" panose="020B0503020204020204" pitchFamily="34" charset="0"/>
                  <a:ea typeface="华文楷体" panose="02010600040101010101" pitchFamily="2" charset="-122"/>
                  <a:cs typeface="Calibri" panose="020F0502020204030204" pitchFamily="34" charset="0"/>
                </a:rPr>
                <a:t>case)</a:t>
              </a:r>
              <a:endParaRPr kumimoji="0" lang="en-US" sz="2100" b="1" i="0" u="none" strike="noStrike" kern="1200" cap="none" spc="0" normalizeH="0" baseline="0" noProof="0" dirty="0">
                <a:ln>
                  <a:noFill/>
                </a:ln>
                <a:solidFill>
                  <a:srgbClr val="0937FF"/>
                </a:solidFill>
                <a:effectLst/>
                <a:uLnTx/>
                <a:uFillTx/>
                <a:latin typeface="Corbel" panose="020B050302020402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302920F4-1C58-194B-8421-690350A95BF6}"/>
                </a:ext>
              </a:extLst>
            </p:cNvPr>
            <p:cNvSpPr/>
            <p:nvPr/>
          </p:nvSpPr>
          <p:spPr>
            <a:xfrm>
              <a:off x="6927840" y="3168960"/>
              <a:ext cx="1900473" cy="1163556"/>
            </a:xfrm>
            <a:prstGeom prst="rect">
              <a:avLst/>
            </a:prstGeom>
            <a:noFill/>
            <a:ln w="25400">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5141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down)">
                                      <p:cBhvr>
                                        <p:cTn id="23" dur="500"/>
                                        <p:tgtEl>
                                          <p:spTgt spid="5">
                                            <p:graphicEl>
                                              <a:chart seriesIdx="0" categoryIdx="0"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wipe(down)">
                                      <p:cBhvr>
                                        <p:cTn id="32" dur="500"/>
                                        <p:tgtEl>
                                          <p:spTgt spid="5">
                                            <p:graphicEl>
                                              <a:chart seriesIdx="0" categoryIdx="1"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wipe(down)">
                                      <p:cBhvr>
                                        <p:cTn id="41" dur="500"/>
                                        <p:tgtEl>
                                          <p:spTgt spid="5">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P spid="8" grpId="0"/>
      <p:bldP spid="9" grpId="0" animBg="1"/>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AA0B-C5C3-9240-92A3-02B03E2EE213}"/>
              </a:ext>
            </a:extLst>
          </p:cNvPr>
          <p:cNvSpPr>
            <a:spLocks noGrp="1"/>
          </p:cNvSpPr>
          <p:nvPr>
            <p:ph type="title"/>
          </p:nvPr>
        </p:nvSpPr>
        <p:spPr>
          <a:xfrm>
            <a:off x="366963" y="257434"/>
            <a:ext cx="8531710" cy="753467"/>
          </a:xfrm>
        </p:spPr>
        <p:txBody>
          <a:bodyPr>
            <a:normAutofit fontScale="90000"/>
          </a:bodyPr>
          <a:lstStyle/>
          <a:p>
            <a:r>
              <a:rPr lang="en-US" altLang="zh-CN" dirty="0"/>
              <a:t>Overview:</a:t>
            </a:r>
            <a:r>
              <a:rPr lang="zh-CN" altLang="en-US" dirty="0"/>
              <a:t> </a:t>
            </a:r>
            <a:r>
              <a:rPr lang="en-US" altLang="zh-CN" dirty="0" err="1"/>
              <a:t>GenPIP</a:t>
            </a:r>
            <a:endParaRPr lang="en-US" dirty="0"/>
          </a:p>
        </p:txBody>
      </p:sp>
      <p:sp>
        <p:nvSpPr>
          <p:cNvPr id="4" name="Slide Number Placeholder 3">
            <a:extLst>
              <a:ext uri="{FF2B5EF4-FFF2-40B4-BE49-F238E27FC236}">
                <a16:creationId xmlns:a16="http://schemas.microsoft.com/office/drawing/2014/main" id="{DD79D8AC-4474-2046-90E6-D041E64399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25A3B192-76C9-CA4B-88D0-2405B29139B9}"/>
              </a:ext>
            </a:extLst>
          </p:cNvPr>
          <p:cNvSpPr/>
          <p:nvPr/>
        </p:nvSpPr>
        <p:spPr>
          <a:xfrm>
            <a:off x="455146" y="2971800"/>
            <a:ext cx="8321889" cy="766019"/>
          </a:xfrm>
          <a:prstGeom prst="roundRect">
            <a:avLst>
              <a:gd name="adj" fmla="val 1116"/>
            </a:avLst>
          </a:prstGeom>
          <a:solidFill>
            <a:srgbClr val="8FC56D">
              <a:alpha val="17000"/>
            </a:srgbClr>
          </a:solidFill>
          <a:ln w="28575">
            <a:solidFill>
              <a:srgbClr val="2F81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rPr>
              <a:t>	</a:t>
            </a:r>
          </a:p>
        </p:txBody>
      </p:sp>
      <p:sp>
        <p:nvSpPr>
          <p:cNvPr id="8" name="Rounded Rectangle 7">
            <a:extLst>
              <a:ext uri="{FF2B5EF4-FFF2-40B4-BE49-F238E27FC236}">
                <a16:creationId xmlns:a16="http://schemas.microsoft.com/office/drawing/2014/main" id="{3C1D5163-5291-5446-8198-E202043665DE}"/>
              </a:ext>
            </a:extLst>
          </p:cNvPr>
          <p:cNvSpPr/>
          <p:nvPr/>
        </p:nvSpPr>
        <p:spPr>
          <a:xfrm>
            <a:off x="455146" y="1488119"/>
            <a:ext cx="8321889" cy="740805"/>
          </a:xfrm>
          <a:prstGeom prst="roundRect">
            <a:avLst>
              <a:gd name="adj" fmla="val 1116"/>
            </a:avLst>
          </a:prstGeom>
          <a:solidFill>
            <a:srgbClr val="0070C0">
              <a:alpha val="17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rPr>
              <a:t>	</a:t>
            </a:r>
          </a:p>
        </p:txBody>
      </p:sp>
      <p:sp>
        <p:nvSpPr>
          <p:cNvPr id="9" name="Rounded Rectangle 8">
            <a:extLst>
              <a:ext uri="{FF2B5EF4-FFF2-40B4-BE49-F238E27FC236}">
                <a16:creationId xmlns:a16="http://schemas.microsoft.com/office/drawing/2014/main" id="{393B7C8D-8E25-FA48-A827-71274261777C}"/>
              </a:ext>
            </a:extLst>
          </p:cNvPr>
          <p:cNvSpPr/>
          <p:nvPr/>
        </p:nvSpPr>
        <p:spPr>
          <a:xfrm>
            <a:off x="471873" y="5367568"/>
            <a:ext cx="8321889" cy="815519"/>
          </a:xfrm>
          <a:prstGeom prst="roundRect">
            <a:avLst>
              <a:gd name="adj" fmla="val 1116"/>
            </a:avLst>
          </a:prstGeom>
          <a:solidFill>
            <a:schemeClr val="tx2">
              <a:lumMod val="60000"/>
              <a:lumOff val="40000"/>
              <a:alpha val="17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2852">
                    <a:lumMod val="60000"/>
                    <a:lumOff val="40000"/>
                  </a:srgbClr>
                </a:solidFill>
                <a:effectLst/>
                <a:uLnTx/>
                <a:uFillTx/>
                <a:latin typeface="Corbel" panose="020B0503020204020204"/>
                <a:ea typeface="+mn-ea"/>
                <a:cs typeface="+mn-cs"/>
              </a:rPr>
              <a:t>	</a:t>
            </a:r>
          </a:p>
        </p:txBody>
      </p:sp>
      <p:sp>
        <p:nvSpPr>
          <p:cNvPr id="10" name="Content Placeholder 2">
            <a:extLst>
              <a:ext uri="{FF2B5EF4-FFF2-40B4-BE49-F238E27FC236}">
                <a16:creationId xmlns:a16="http://schemas.microsoft.com/office/drawing/2014/main" id="{866A35F7-2F8C-BD4B-A7E0-CE2381A92B41}"/>
              </a:ext>
            </a:extLst>
          </p:cNvPr>
          <p:cNvSpPr txBox="1">
            <a:spLocks/>
          </p:cNvSpPr>
          <p:nvPr/>
        </p:nvSpPr>
        <p:spPr>
          <a:xfrm>
            <a:off x="389007" y="1531795"/>
            <a:ext cx="8410073" cy="730821"/>
          </a:xfrm>
          <a:prstGeom prst="rect">
            <a:avLst/>
          </a:prstGeom>
        </p:spPr>
        <p:txBody>
          <a:bodyPr vert="horz" lIns="0" tIns="45720" rIns="0" bIns="45720" rtlCol="0">
            <a:norm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4025" marR="0" lvl="0" indent="-274638" algn="l" defTabSz="914400" rtl="0" eaLnBrk="1" fontAlgn="auto" latinLnBrk="0" hangingPunct="1">
              <a:lnSpc>
                <a:spcPct val="90000"/>
              </a:lnSpc>
              <a:spcBef>
                <a:spcPts val="1200"/>
              </a:spcBef>
              <a:spcAft>
                <a:spcPts val="200"/>
              </a:spcAft>
              <a:buClr>
                <a:srgbClr val="4A66AC"/>
              </a:buClr>
              <a:buSzPct val="90000"/>
              <a:buFont typeface="Wingdings" pitchFamily="2" charset="2"/>
              <a:buChar char="q"/>
              <a:tabLst/>
              <a:defRPr/>
            </a:pPr>
            <a:r>
              <a:rPr kumimoji="0" lang="en-US" sz="2000" b="1" i="0" u="none" strike="noStrike" kern="1200" cap="none" spc="0" normalizeH="0" baseline="0" noProof="0" dirty="0" err="1">
                <a:ln>
                  <a:noFill/>
                </a:ln>
                <a:solidFill>
                  <a:srgbClr val="0070C0"/>
                </a:solidFill>
                <a:effectLst/>
                <a:uLnTx/>
                <a:uFillTx/>
                <a:latin typeface="Corbel" panose="020B0503020204020204" pitchFamily="34" charset="0"/>
                <a:ea typeface="+mn-ea"/>
                <a:cs typeface="Calibri" panose="020F0502020204030204" pitchFamily="34" charset="0"/>
              </a:rPr>
              <a:t>GenPIP</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a:t>
            </a:r>
            <a:r>
              <a:rPr kumimoji="0" lang="en-US" sz="2000" b="1" i="0" u="none" strike="noStrike" kern="1200" cap="none" spc="0" normalizeH="0" baseline="0" noProof="0" dirty="0">
                <a:ln>
                  <a:noFill/>
                </a:ln>
                <a:solidFill>
                  <a:srgbClr val="0070C0"/>
                </a:solidFill>
                <a:effectLst/>
                <a:uLnTx/>
                <a:uFillTx/>
                <a:latin typeface="Corbel" panose="020B0503020204020204" pitchFamily="34" charset="0"/>
                <a:ea typeface="+mn-ea"/>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fast and energy-efficient </a:t>
            </a:r>
            <a:r>
              <a:rPr kumimoji="0" lang="en-US" sz="2000" b="1" i="0" u="none" strike="noStrike" kern="1200" cap="none" spc="0" normalizeH="0" baseline="0" noProof="0" dirty="0">
                <a:ln>
                  <a:noFill/>
                </a:ln>
                <a:solidFill>
                  <a:srgbClr val="0070C0"/>
                </a:solidFill>
                <a:effectLst/>
                <a:uLnTx/>
                <a:uFillTx/>
                <a:latin typeface="Corbel" panose="020B0503020204020204" pitchFamily="34" charset="0"/>
                <a:ea typeface="+mn-ea"/>
                <a:cs typeface="Calibri" panose="020F0502020204030204" pitchFamily="34" charset="0"/>
              </a:rPr>
              <a:t>in-memory</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acceleration system for the </a:t>
            </a:r>
            <a:r>
              <a:rPr kumimoji="0" lang="en-US" sz="2000" b="0" i="0" u="sng"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Gen</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ome analysis </a:t>
            </a:r>
            <a:r>
              <a:rPr kumimoji="0" lang="en-US" sz="2000" b="0" i="0" u="sng" strike="noStrike" kern="1200" cap="none" spc="0" normalizeH="0" baseline="0" noProof="0" dirty="0" err="1">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PIP</a:t>
            </a:r>
            <a:r>
              <a:rPr kumimoji="0" lang="en-US" sz="2000" b="0" i="0" u="none" strike="noStrike" kern="1200" cap="none" spc="0" normalizeH="0" baseline="0" noProof="0" dirty="0" err="1">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eline</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via</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tight</a:t>
            </a:r>
            <a:r>
              <a:rPr kumimoji="0" lang="zh-CN" altLang="en-US"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integration of</a:t>
            </a:r>
            <a:r>
              <a:rPr kumimoji="0" lang="zh-CN" altLang="en-US"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genome</a:t>
            </a:r>
            <a:r>
              <a:rPr kumimoji="0" lang="zh-CN" altLang="en-US"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analysis</a:t>
            </a:r>
            <a:r>
              <a:rPr kumimoji="0" lang="zh-CN" altLang="en-US"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70C0"/>
                </a:solidFill>
                <a:effectLst/>
                <a:uLnTx/>
                <a:uFillTx/>
                <a:latin typeface="Corbel" panose="020B0503020204020204" pitchFamily="34" charset="0"/>
                <a:ea typeface="华文楷体" panose="02010600040101010101" pitchFamily="2" charset="-122"/>
                <a:cs typeface="Calibri" panose="020F0502020204030204" pitchFamily="34" charset="0"/>
              </a:rPr>
              <a:t>steps</a:t>
            </a:r>
            <a:endPar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endParaRPr>
          </a:p>
        </p:txBody>
      </p:sp>
      <p:sp>
        <p:nvSpPr>
          <p:cNvPr id="11" name="Content Placeholder 2">
            <a:extLst>
              <a:ext uri="{FF2B5EF4-FFF2-40B4-BE49-F238E27FC236}">
                <a16:creationId xmlns:a16="http://schemas.microsoft.com/office/drawing/2014/main" id="{7315800E-502D-6A44-AC4F-34B1417CF3B5}"/>
              </a:ext>
            </a:extLst>
          </p:cNvPr>
          <p:cNvSpPr txBox="1">
            <a:spLocks/>
          </p:cNvSpPr>
          <p:nvPr/>
        </p:nvSpPr>
        <p:spPr>
          <a:xfrm>
            <a:off x="366960" y="2613240"/>
            <a:ext cx="8410073" cy="1102843"/>
          </a:xfrm>
          <a:prstGeom prst="rect">
            <a:avLst/>
          </a:prstGeom>
        </p:spPr>
        <p:txBody>
          <a:bodyPr vert="horz" lIns="0" tIns="45720" rIns="0" bIns="45720" rtlCol="0">
            <a:norm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4025" marR="0" lvl="0" indent="-274638" algn="l" defTabSz="914400" rtl="0" eaLnBrk="1" fontAlgn="auto" latinLnBrk="0" hangingPunct="1">
              <a:lnSpc>
                <a:spcPct val="90000"/>
              </a:lnSpc>
              <a:spcBef>
                <a:spcPts val="1200"/>
              </a:spcBef>
              <a:spcAft>
                <a:spcPts val="200"/>
              </a:spcAft>
              <a:buClr>
                <a:srgbClr val="4A66AC"/>
              </a:buClr>
              <a:buSzPct val="90000"/>
              <a:buFont typeface="Wingdings" pitchFamily="2" charset="2"/>
              <a:buChar char="q"/>
              <a:tabLst/>
              <a:defRPr/>
            </a:pPr>
            <a:r>
              <a:rPr kumimoji="0" lang="en-US" sz="2000" b="1" i="0" u="none" strike="noStrike" kern="1200" cap="none" spc="0" normalizeH="0" baseline="0" noProof="0" dirty="0" err="1">
                <a:ln>
                  <a:noFill/>
                </a:ln>
                <a:solidFill>
                  <a:srgbClr val="2F8100"/>
                </a:solidFill>
                <a:effectLst/>
                <a:uLnTx/>
                <a:uFillTx/>
                <a:latin typeface="Corbel" panose="020B0503020204020204" pitchFamily="34" charset="0"/>
                <a:ea typeface="+mn-ea"/>
                <a:cs typeface="Calibri" panose="020F0502020204030204" pitchFamily="34" charset="0"/>
              </a:rPr>
              <a:t>GenPIP</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has</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two key techniques </a:t>
            </a:r>
          </a:p>
        </p:txBody>
      </p:sp>
      <p:sp>
        <p:nvSpPr>
          <p:cNvPr id="12" name="Content Placeholder 2">
            <a:extLst>
              <a:ext uri="{FF2B5EF4-FFF2-40B4-BE49-F238E27FC236}">
                <a16:creationId xmlns:a16="http://schemas.microsoft.com/office/drawing/2014/main" id="{2549261A-DD95-F246-BDD2-9DC6F75280CC}"/>
              </a:ext>
            </a:extLst>
          </p:cNvPr>
          <p:cNvSpPr txBox="1">
            <a:spLocks/>
          </p:cNvSpPr>
          <p:nvPr/>
        </p:nvSpPr>
        <p:spPr>
          <a:xfrm>
            <a:off x="383689" y="5429567"/>
            <a:ext cx="8410073" cy="791974"/>
          </a:xfrm>
          <a:prstGeom prst="rect">
            <a:avLst/>
          </a:prstGeom>
        </p:spPr>
        <p:txBody>
          <a:bodyPr vert="horz" lIns="0" tIns="45720" rIns="0" bIns="45720" rtlCol="0">
            <a:norm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4025" marR="0" lvl="0" indent="-274638" algn="l" defTabSz="914400" rtl="0" eaLnBrk="1" fontAlgn="auto" latinLnBrk="0" hangingPunct="1">
              <a:lnSpc>
                <a:spcPct val="90000"/>
              </a:lnSpc>
              <a:spcBef>
                <a:spcPts val="1200"/>
              </a:spcBef>
              <a:spcAft>
                <a:spcPts val="200"/>
              </a:spcAft>
              <a:buClr>
                <a:srgbClr val="4A66AC"/>
              </a:buClr>
              <a:buSzPct val="90000"/>
              <a:buFont typeface="Wingdings" pitchFamily="2" charset="2"/>
              <a:buChar char="q"/>
              <a:tabLst/>
              <a:defRPr/>
            </a:pPr>
            <a:r>
              <a:rPr kumimoji="0" lang="en-US" sz="2000" b="1" i="0" u="none" strike="noStrike" kern="1200" cap="none" spc="0" normalizeH="0" baseline="0" noProof="0" dirty="0" err="1">
                <a:ln>
                  <a:noFill/>
                </a:ln>
                <a:solidFill>
                  <a:srgbClr val="7030A0"/>
                </a:solidFill>
                <a:effectLst/>
                <a:uLnTx/>
                <a:uFillTx/>
                <a:latin typeface="Corbel" panose="020B0503020204020204" pitchFamily="34" charset="0"/>
                <a:ea typeface="+mn-ea"/>
                <a:cs typeface="Calibri" panose="020F0502020204030204" pitchFamily="34" charset="0"/>
              </a:rPr>
              <a:t>GenPIP</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outperforms state-of-the-art software &amp; hardware solutions using </a:t>
            </a:r>
            <a:r>
              <a:rPr kumimoji="0" lang="en-US" sz="2000" b="1" i="0" u="none" strike="noStrike" kern="1200" cap="none" spc="0" normalizeH="0" baseline="0" noProof="0" dirty="0">
                <a:ln>
                  <a:noFill/>
                </a:ln>
                <a:solidFill>
                  <a:srgbClr val="7030A0"/>
                </a:solidFill>
                <a:effectLst/>
                <a:uLnTx/>
                <a:uFillTx/>
                <a:latin typeface="Corbel" panose="020B0503020204020204" pitchFamily="34" charset="0"/>
                <a:ea typeface="+mn-ea"/>
                <a:cs typeface="Calibri" panose="020F0502020204030204" pitchFamily="34" charset="0"/>
              </a:rPr>
              <a:t>CPU</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t>
            </a:r>
            <a:r>
              <a:rPr kumimoji="0" lang="en-US" sz="2000" b="1" i="0" u="none" strike="noStrike" kern="1200" cap="none" spc="0" normalizeH="0" baseline="0" noProof="0" dirty="0">
                <a:ln>
                  <a:noFill/>
                </a:ln>
                <a:solidFill>
                  <a:srgbClr val="7030A0"/>
                </a:solidFill>
                <a:effectLst/>
                <a:uLnTx/>
                <a:uFillTx/>
                <a:latin typeface="Corbel" panose="020B0503020204020204" pitchFamily="34" charset="0"/>
                <a:ea typeface="+mn-ea"/>
                <a:cs typeface="Calibri" panose="020F0502020204030204" pitchFamily="34" charset="0"/>
              </a:rPr>
              <a:t>GPU</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and </a:t>
            </a:r>
            <a:r>
              <a:rPr kumimoji="0" lang="en-US" altLang="zh-CN" sz="2000" b="1" i="0" u="none" strike="noStrike" kern="1200" cap="none" spc="0" normalizeH="0" baseline="0" noProof="0" dirty="0">
                <a:ln>
                  <a:noFill/>
                </a:ln>
                <a:solidFill>
                  <a:srgbClr val="7030A0"/>
                </a:solidFill>
                <a:effectLst/>
                <a:uLnTx/>
                <a:uFillTx/>
                <a:latin typeface="Corbel" panose="020B0503020204020204" pitchFamily="34" charset="0"/>
                <a:ea typeface="华文楷体" panose="02010600040101010101" pitchFamily="2" charset="-122"/>
                <a:cs typeface="Calibri" panose="020F0502020204030204" pitchFamily="34" charset="0"/>
              </a:rPr>
              <a:t>optimistic </a:t>
            </a:r>
            <a:r>
              <a:rPr kumimoji="0" lang="en-US" sz="2000" b="1" i="0" u="none" strike="noStrike" kern="1200" cap="none" spc="0" normalizeH="0" baseline="0" noProof="0" dirty="0">
                <a:ln>
                  <a:noFill/>
                </a:ln>
                <a:solidFill>
                  <a:srgbClr val="7030A0"/>
                </a:solidFill>
                <a:effectLst/>
                <a:uLnTx/>
                <a:uFillTx/>
                <a:latin typeface="Corbel" panose="020B0503020204020204" pitchFamily="34" charset="0"/>
                <a:ea typeface="+mn-ea"/>
                <a:cs typeface="Calibri" panose="020F0502020204030204" pitchFamily="34" charset="0"/>
              </a:rPr>
              <a:t>PIM</a:t>
            </a:r>
            <a:r>
              <a:rPr kumimoji="0" lang="zh-CN" altLang="en-US" sz="2000" b="1" i="0" u="none" strike="noStrike" kern="1200" cap="none" spc="0" normalizeH="0" baseline="0" noProof="0" dirty="0">
                <a:ln>
                  <a:noFill/>
                </a:ln>
                <a:solidFill>
                  <a:srgbClr val="7030A0"/>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by</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sz="2000" b="1" i="0" u="none" strike="noStrike" kern="1200" cap="none" spc="0" normalizeH="0" baseline="0" noProof="0" dirty="0">
                <a:ln>
                  <a:noFill/>
                </a:ln>
                <a:solidFill>
                  <a:srgbClr val="7030A0"/>
                </a:solidFill>
                <a:effectLst/>
                <a:uLnTx/>
                <a:uFillTx/>
                <a:latin typeface="Corbel" panose="020B0503020204020204" pitchFamily="34" charset="0"/>
                <a:ea typeface="+mn-ea"/>
                <a:cs typeface="Calibri" panose="020F0502020204030204" pitchFamily="34" charset="0"/>
              </a:rPr>
              <a:t>41.6×</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7030A0"/>
                </a:solidFill>
                <a:effectLst/>
                <a:uLnTx/>
                <a:uFillTx/>
                <a:latin typeface="Corbel" panose="020B0503020204020204" pitchFamily="34" charset="0"/>
                <a:ea typeface="华文楷体" panose="02010600040101010101" pitchFamily="2" charset="-122"/>
                <a:cs typeface="Calibri" panose="020F0502020204030204" pitchFamily="34" charset="0"/>
              </a:rPr>
              <a:t>8.4x</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and</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7030A0"/>
                </a:solidFill>
                <a:effectLst/>
                <a:uLnTx/>
                <a:uFillTx/>
                <a:latin typeface="Corbel" panose="020B0503020204020204" pitchFamily="34" charset="0"/>
                <a:ea typeface="华文楷体" panose="02010600040101010101" pitchFamily="2" charset="-122"/>
                <a:cs typeface="Calibri" panose="020F0502020204030204" pitchFamily="34" charset="0"/>
              </a:rPr>
              <a:t>1.4x</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respectively.</a:t>
            </a:r>
            <a:endPar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endParaRPr>
          </a:p>
        </p:txBody>
      </p:sp>
      <p:sp>
        <p:nvSpPr>
          <p:cNvPr id="13" name="Rounded Rectangle 12">
            <a:extLst>
              <a:ext uri="{FF2B5EF4-FFF2-40B4-BE49-F238E27FC236}">
                <a16:creationId xmlns:a16="http://schemas.microsoft.com/office/drawing/2014/main" id="{86FFF72C-FDD8-7D43-BE14-03011D86E005}"/>
              </a:ext>
            </a:extLst>
          </p:cNvPr>
          <p:cNvSpPr/>
          <p:nvPr/>
        </p:nvSpPr>
        <p:spPr>
          <a:xfrm>
            <a:off x="455145" y="3875308"/>
            <a:ext cx="8321889" cy="947063"/>
          </a:xfrm>
          <a:prstGeom prst="roundRect">
            <a:avLst>
              <a:gd name="adj" fmla="val 1116"/>
            </a:avLst>
          </a:prstGeom>
          <a:solidFill>
            <a:srgbClr val="8FC56D">
              <a:alpha val="17000"/>
            </a:srgbClr>
          </a:solidFill>
          <a:ln w="28575">
            <a:solidFill>
              <a:srgbClr val="2F81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orbel" panose="020B0503020204020204"/>
                <a:ea typeface="+mn-ea"/>
                <a:cs typeface="+mn-cs"/>
              </a:rPr>
              <a:t>	</a:t>
            </a:r>
          </a:p>
        </p:txBody>
      </p:sp>
      <p:sp>
        <p:nvSpPr>
          <p:cNvPr id="15" name="Content Placeholder 2">
            <a:extLst>
              <a:ext uri="{FF2B5EF4-FFF2-40B4-BE49-F238E27FC236}">
                <a16:creationId xmlns:a16="http://schemas.microsoft.com/office/drawing/2014/main" id="{33E39FA7-CCA0-014F-A3AB-64DDF7AFC349}"/>
              </a:ext>
            </a:extLst>
          </p:cNvPr>
          <p:cNvSpPr txBox="1">
            <a:spLocks/>
          </p:cNvSpPr>
          <p:nvPr/>
        </p:nvSpPr>
        <p:spPr>
          <a:xfrm>
            <a:off x="366962" y="3897080"/>
            <a:ext cx="8254524" cy="947063"/>
          </a:xfrm>
          <a:prstGeom prst="rect">
            <a:avLst/>
          </a:prstGeom>
        </p:spPr>
        <p:txBody>
          <a:bodyPr vert="horz" lIns="0" tIns="45720" rIns="0" bIns="45720" rtlCol="0">
            <a:normAutofit lnSpcReduction="10000"/>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17550" marR="0" lvl="1" indent="-263525" algn="l" defTabSz="914400" rtl="0" eaLnBrk="1" fontAlgn="auto" latinLnBrk="0" hangingPunct="1">
              <a:lnSpc>
                <a:spcPct val="90000"/>
              </a:lnSpc>
              <a:spcBef>
                <a:spcPts val="200"/>
              </a:spcBef>
              <a:spcAft>
                <a:spcPts val="400"/>
              </a:spcAft>
              <a:buClr>
                <a:srgbClr val="4A66AC"/>
              </a:buClr>
              <a:buSzPct val="90000"/>
              <a:buFont typeface="Courier New" panose="02070309020205020404" pitchFamily="49" charset="0"/>
              <a:buChar char="o"/>
              <a:tabLst/>
              <a:defRPr/>
            </a:pP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E</a:t>
            </a: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arly rejection (ER) </a:t>
            </a:r>
          </a:p>
          <a:p>
            <a:pPr marL="896938" marR="0" lvl="2" indent="-179388" algn="l" defTabSz="914400" rtl="0" eaLnBrk="1" fontAlgn="auto" latinLnBrk="0" hangingPunct="1">
              <a:lnSpc>
                <a:spcPct val="90000"/>
              </a:lnSpc>
              <a:spcBef>
                <a:spcPts val="200"/>
              </a:spcBef>
              <a:spcAft>
                <a:spcPts val="400"/>
              </a:spcAft>
              <a:buClr>
                <a:srgbClr val="4A66AC"/>
              </a:buClr>
              <a:buSzPct val="90000"/>
              <a:buFont typeface="Wingdings" pitchFamily="2" charset="2"/>
              <a:buChar char="§"/>
              <a:tabLst/>
              <a:defRPr/>
            </a:pP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Timely stop</a:t>
            </a: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s</a:t>
            </a: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 the execution on useless </a:t>
            </a: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data</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by predicting which reads will not be useful </a:t>
            </a:r>
          </a:p>
        </p:txBody>
      </p:sp>
      <p:sp>
        <p:nvSpPr>
          <p:cNvPr id="14" name="Content Placeholder 2">
            <a:extLst>
              <a:ext uri="{FF2B5EF4-FFF2-40B4-BE49-F238E27FC236}">
                <a16:creationId xmlns:a16="http://schemas.microsoft.com/office/drawing/2014/main" id="{F711C4D2-8D74-0A42-B08D-D40DABBD00D8}"/>
              </a:ext>
            </a:extLst>
          </p:cNvPr>
          <p:cNvSpPr txBox="1">
            <a:spLocks/>
          </p:cNvSpPr>
          <p:nvPr/>
        </p:nvSpPr>
        <p:spPr>
          <a:xfrm>
            <a:off x="377572" y="2693683"/>
            <a:ext cx="8410073" cy="1102843"/>
          </a:xfrm>
          <a:prstGeom prst="rect">
            <a:avLst/>
          </a:prstGeom>
        </p:spPr>
        <p:txBody>
          <a:bodyPr vert="horz" lIns="0" tIns="45720" rIns="0" bIns="45720" rtlCol="0">
            <a:normAutofit/>
          </a:bodyPr>
          <a:lstStyle>
            <a:lvl1pPr marL="454025" indent="-274638" algn="l" defTabSz="914400" rtl="0" eaLnBrk="1" latinLnBrk="0" hangingPunct="1">
              <a:lnSpc>
                <a:spcPct val="90000"/>
              </a:lnSpc>
              <a:spcBef>
                <a:spcPts val="1200"/>
              </a:spcBef>
              <a:spcAft>
                <a:spcPts val="200"/>
              </a:spcAft>
              <a:buClr>
                <a:schemeClr val="accent1"/>
              </a:buClr>
              <a:buSzPct val="90000"/>
              <a:buFont typeface="Wingdings" pitchFamily="2" charset="2"/>
              <a:buChar char="q"/>
              <a:tabLst/>
              <a:defRPr sz="2000" kern="1200">
                <a:solidFill>
                  <a:schemeClr val="tx1">
                    <a:lumMod val="75000"/>
                    <a:lumOff val="25000"/>
                  </a:schemeClr>
                </a:solidFill>
                <a:latin typeface="Corbel" panose="020B0503020204020204" pitchFamily="34" charset="0"/>
                <a:ea typeface="+mn-ea"/>
                <a:cs typeface="Calibri" panose="020F0502020204030204" pitchFamily="34" charset="0"/>
              </a:defRPr>
            </a:lvl1pPr>
            <a:lvl2pPr marL="717550" indent="-263525" algn="l" defTabSz="914400" rtl="0" eaLnBrk="1" latinLnBrk="0" hangingPunct="1">
              <a:lnSpc>
                <a:spcPct val="90000"/>
              </a:lnSpc>
              <a:spcBef>
                <a:spcPts val="200"/>
              </a:spcBef>
              <a:spcAft>
                <a:spcPts val="400"/>
              </a:spcAft>
              <a:buClr>
                <a:schemeClr val="accent1"/>
              </a:buClr>
              <a:buSzPct val="90000"/>
              <a:buFont typeface="Courier New" panose="02070309020205020404" pitchFamily="49" charset="0"/>
              <a:buChar char="o"/>
              <a:tabLst/>
              <a:defRPr sz="1800" kern="1200">
                <a:solidFill>
                  <a:schemeClr val="tx1">
                    <a:lumMod val="75000"/>
                    <a:lumOff val="25000"/>
                  </a:schemeClr>
                </a:solidFill>
                <a:latin typeface="Corbel" panose="020B0503020204020204" pitchFamily="34" charset="0"/>
                <a:ea typeface="+mn-ea"/>
                <a:cs typeface="Calibri" panose="020F0502020204030204" pitchFamily="34" charset="0"/>
              </a:defRPr>
            </a:lvl2pPr>
            <a:lvl3pPr marL="896938" indent="-179388" algn="l" defTabSz="914400" rtl="0" eaLnBrk="1" latinLnBrk="0" hangingPunct="1">
              <a:lnSpc>
                <a:spcPct val="90000"/>
              </a:lnSpc>
              <a:spcBef>
                <a:spcPts val="200"/>
              </a:spcBef>
              <a:spcAft>
                <a:spcPts val="400"/>
              </a:spcAft>
              <a:buClr>
                <a:schemeClr val="accent1"/>
              </a:buClr>
              <a:buSzPct val="90000"/>
              <a:buFont typeface="Wingdings" pitchFamily="2" charset="2"/>
              <a:buChar char="§"/>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3pPr>
            <a:lvl4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4pPr>
            <a:lvl5pPr marL="454025" indent="-274638"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tabLst/>
              <a:defRPr sz="1400" kern="1200">
                <a:solidFill>
                  <a:schemeClr val="tx1">
                    <a:lumMod val="75000"/>
                    <a:lumOff val="25000"/>
                  </a:schemeClr>
                </a:solidFill>
                <a:latin typeface="Corbel" panose="020B050302020402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9387" marR="0" lvl="0" indent="0" algn="l" defTabSz="914400" rtl="0" eaLnBrk="1" fontAlgn="auto" latinLnBrk="0" hangingPunct="1">
              <a:lnSpc>
                <a:spcPct val="90000"/>
              </a:lnSpc>
              <a:spcBef>
                <a:spcPts val="1200"/>
              </a:spcBef>
              <a:spcAft>
                <a:spcPts val="200"/>
              </a:spcAft>
              <a:buClr>
                <a:srgbClr val="4A66AC"/>
              </a:buClr>
              <a:buSzPct val="90000"/>
              <a:buFont typeface="Wingdings" pitchFamily="2" charset="2"/>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 </a:t>
            </a:r>
          </a:p>
          <a:p>
            <a:pPr marL="717550" marR="0" lvl="1" indent="-263525" algn="l" defTabSz="914400" rtl="0" eaLnBrk="1" fontAlgn="auto" latinLnBrk="0" hangingPunct="1">
              <a:lnSpc>
                <a:spcPct val="90000"/>
              </a:lnSpc>
              <a:spcBef>
                <a:spcPts val="200"/>
              </a:spcBef>
              <a:spcAft>
                <a:spcPts val="400"/>
              </a:spcAft>
              <a:buClr>
                <a:srgbClr val="4A66AC"/>
              </a:buClr>
              <a:buSzPct val="90000"/>
              <a:buFont typeface="Courier New" panose="02070309020205020404" pitchFamily="49" charset="0"/>
              <a:buChar char="o"/>
              <a:tabLst/>
              <a:defRPr/>
            </a:pP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C</a:t>
            </a: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hunk-based pipeline (CP</a:t>
            </a: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a:t>
            </a:r>
          </a:p>
          <a:p>
            <a:pPr marL="896938" marR="0" lvl="2" indent="-179388" algn="l" defTabSz="914400" rtl="0" eaLnBrk="1" fontAlgn="auto" latinLnBrk="0" hangingPunct="1">
              <a:lnSpc>
                <a:spcPct val="90000"/>
              </a:lnSpc>
              <a:spcBef>
                <a:spcPts val="200"/>
              </a:spcBef>
              <a:spcAft>
                <a:spcPts val="400"/>
              </a:spcAft>
              <a:buClr>
                <a:srgbClr val="4A66AC"/>
              </a:buClr>
              <a:buSzPct val="90000"/>
              <a:buFont typeface="Wingdings" pitchFamily="2" charset="2"/>
              <a:buChar char="§"/>
              <a:tabLst/>
              <a:defRPr/>
            </a:pP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P</a:t>
            </a: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rovide</a:t>
            </a:r>
            <a:r>
              <a:rPr kumimoji="0" lang="en-US" altLang="zh-CN" sz="2000" b="1" i="0" u="none" strike="noStrike" kern="1200" cap="none" spc="0" normalizeH="0" baseline="0" noProof="0" dirty="0">
                <a:ln>
                  <a:noFill/>
                </a:ln>
                <a:solidFill>
                  <a:srgbClr val="2F8100"/>
                </a:solidFill>
                <a:effectLst/>
                <a:uLnTx/>
                <a:uFillTx/>
                <a:latin typeface="Corbel" panose="020B0503020204020204" pitchFamily="34" charset="0"/>
                <a:ea typeface="华文楷体" panose="02010600040101010101" pitchFamily="2" charset="-122"/>
                <a:cs typeface="Calibri" panose="020F0502020204030204" pitchFamily="34" charset="0"/>
              </a:rPr>
              <a:t>s</a:t>
            </a:r>
            <a:r>
              <a:rPr kumimoji="0" lang="en-US" sz="2000" b="1" i="0" u="none" strike="noStrike" kern="1200" cap="none" spc="0" normalizeH="0" baseline="0" noProof="0" dirty="0">
                <a:ln>
                  <a:noFill/>
                </a:ln>
                <a:solidFill>
                  <a:srgbClr val="2F8100"/>
                </a:solidFill>
                <a:effectLst/>
                <a:uLnTx/>
                <a:uFillTx/>
                <a:latin typeface="Corbel" panose="020B0503020204020204" pitchFamily="34" charset="0"/>
                <a:ea typeface="+mn-ea"/>
                <a:cs typeface="Calibri" panose="020F0502020204030204" pitchFamily="34" charset="0"/>
              </a:rPr>
              <a:t> fine-grained collaboration </a:t>
            </a:r>
            <a:r>
              <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rPr>
              <a:t>of</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genome</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analysis</a:t>
            </a:r>
            <a:r>
              <a:rPr kumimoji="0" lang="zh-CN" alt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 </a:t>
            </a:r>
            <a:r>
              <a:rPr kumimoji="0" lang="en-US" altLang="zh-CN"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华文楷体" panose="02010600040101010101" pitchFamily="2" charset="-122"/>
                <a:cs typeface="Calibri" panose="020F0502020204030204" pitchFamily="34" charset="0"/>
              </a:rPr>
              <a:t>steps</a:t>
            </a:r>
            <a:endParaRPr kumimoji="0" lang="en-US" sz="2000" b="0" i="0" u="none" strike="noStrike" kern="1200" cap="none" spc="0" normalizeH="0" baseline="0" noProof="0" dirty="0">
              <a:ln>
                <a:noFill/>
              </a:ln>
              <a:solidFill>
                <a:prstClr val="black">
                  <a:lumMod val="75000"/>
                  <a:lumOff val="25000"/>
                </a:prstClr>
              </a:solidFill>
              <a:effectLst/>
              <a:uLnTx/>
              <a:uFillTx/>
              <a:latin typeface="Corbel" panose="020B0503020204020204" pitchFamily="34" charset="0"/>
              <a:ea typeface="+mn-ea"/>
              <a:cs typeface="Calibri" panose="020F0502020204030204" pitchFamily="34" charset="0"/>
            </a:endParaRPr>
          </a:p>
        </p:txBody>
      </p:sp>
    </p:spTree>
    <p:extLst>
      <p:ext uri="{BB962C8B-B14F-4D97-AF65-F5344CB8AC3E}">
        <p14:creationId xmlns:p14="http://schemas.microsoft.com/office/powerpoint/2010/main" val="347375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FEDF-EF5F-2343-9008-0C2639C7F00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6DEF487-252E-3F42-9947-AC1AA9333552}"/>
              </a:ext>
            </a:extLst>
          </p:cNvPr>
          <p:cNvSpPr>
            <a:spLocks noGrp="1"/>
          </p:cNvSpPr>
          <p:nvPr>
            <p:ph idx="1"/>
          </p:nvPr>
        </p:nvSpPr>
        <p:spPr>
          <a:xfrm>
            <a:off x="228600" y="1052736"/>
            <a:ext cx="8915400" cy="5029200"/>
          </a:xfrm>
        </p:spPr>
        <p:txBody>
          <a:bodyPr/>
          <a:lstStyle/>
          <a:p>
            <a:r>
              <a:rPr lang="en-US" dirty="0">
                <a:solidFill>
                  <a:srgbClr val="0000FF"/>
                </a:solidFill>
              </a:rPr>
              <a:t>Brief Introduction </a:t>
            </a:r>
            <a:r>
              <a:rPr lang="en-US" dirty="0">
                <a:solidFill>
                  <a:schemeClr val="tx1">
                    <a:lumMod val="75000"/>
                    <a:lumOff val="25000"/>
                  </a:schemeClr>
                </a:solidFill>
              </a:rPr>
              <a:t>to Genomics</a:t>
            </a:r>
          </a:p>
          <a:p>
            <a:endParaRPr lang="en-US" dirty="0">
              <a:solidFill>
                <a:srgbClr val="0000FF"/>
              </a:solidFill>
            </a:endParaRPr>
          </a:p>
          <a:p>
            <a:r>
              <a:rPr lang="en-US" dirty="0">
                <a:solidFill>
                  <a:srgbClr val="7030A0"/>
                </a:solidFill>
              </a:rPr>
              <a:t>Data Movement Bottlenecks </a:t>
            </a:r>
            <a:r>
              <a:rPr lang="en-US" dirty="0"/>
              <a:t>during analysis</a:t>
            </a:r>
          </a:p>
          <a:p>
            <a:endParaRPr lang="en-US" dirty="0"/>
          </a:p>
          <a:p>
            <a:r>
              <a:rPr lang="en-US" dirty="0"/>
              <a:t>Designing </a:t>
            </a:r>
            <a:r>
              <a:rPr lang="en-US" dirty="0">
                <a:solidFill>
                  <a:srgbClr val="00B050"/>
                </a:solidFill>
              </a:rPr>
              <a:t>algorithms</a:t>
            </a:r>
            <a:r>
              <a:rPr lang="en-US" dirty="0"/>
              <a:t> and </a:t>
            </a:r>
            <a:r>
              <a:rPr lang="en-US" dirty="0">
                <a:solidFill>
                  <a:srgbClr val="00B050"/>
                </a:solidFill>
              </a:rPr>
              <a:t>architectures</a:t>
            </a:r>
            <a:r>
              <a:rPr lang="en-US" dirty="0"/>
              <a:t> that tackle data movement overhead</a:t>
            </a:r>
          </a:p>
          <a:p>
            <a:pPr lvl="1"/>
            <a:r>
              <a:rPr lang="en-US" dirty="0"/>
              <a:t>Target Multiple Steps of Pipeline</a:t>
            </a:r>
          </a:p>
          <a:p>
            <a:pPr lvl="1"/>
            <a:r>
              <a:rPr lang="en-US" dirty="0"/>
              <a:t>Leverage Processing-In-Memory</a:t>
            </a:r>
          </a:p>
          <a:p>
            <a:pPr lvl="1"/>
            <a:r>
              <a:rPr lang="en-US" dirty="0"/>
              <a:t>Leverage In-Storage Processing</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D852A5-EE62-484B-A021-ACAA12743B7A}"/>
              </a:ext>
            </a:extLst>
          </p:cNvPr>
          <p:cNvSpPr>
            <a:spLocks noGrp="1"/>
          </p:cNvSpPr>
          <p:nvPr>
            <p:ph type="sldNum" sz="quarter" idx="11"/>
          </p:nvPr>
        </p:nvSpPr>
        <p:spPr/>
        <p:txBody>
          <a:bodyPr/>
          <a:lstStyle/>
          <a:p>
            <a:fld id="{323594FA-E141-4234-AE05-360401972BE7}" type="slidenum">
              <a:rPr lang="en-US" altLang="en-US" smtClean="0"/>
              <a:pPr/>
              <a:t>3</a:t>
            </a:fld>
            <a:endParaRPr lang="en-US" altLang="en-US"/>
          </a:p>
        </p:txBody>
      </p:sp>
    </p:spTree>
    <p:extLst>
      <p:ext uri="{BB962C8B-B14F-4D97-AF65-F5344CB8AC3E}">
        <p14:creationId xmlns:p14="http://schemas.microsoft.com/office/powerpoint/2010/main" val="24110386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AA6-3A0A-2F4C-A80B-EA44E1C283BC}"/>
              </a:ext>
            </a:extLst>
          </p:cNvPr>
          <p:cNvSpPr>
            <a:spLocks noGrp="1"/>
          </p:cNvSpPr>
          <p:nvPr>
            <p:ph type="title"/>
          </p:nvPr>
        </p:nvSpPr>
        <p:spPr/>
        <p:txBody>
          <a:bodyPr>
            <a:normAutofit fontScale="90000"/>
          </a:bodyPr>
          <a:lstStyle/>
          <a:p>
            <a:r>
              <a:rPr lang="en-US" altLang="zh-CN" dirty="0"/>
              <a:t>Key</a:t>
            </a:r>
            <a:r>
              <a:rPr lang="zh-CN" altLang="en-US" dirty="0"/>
              <a:t> </a:t>
            </a:r>
            <a:r>
              <a:rPr lang="en-US" altLang="zh-CN" dirty="0"/>
              <a:t>Results</a:t>
            </a:r>
            <a:r>
              <a:rPr lang="zh-CN" altLang="en-US" dirty="0"/>
              <a:t> </a:t>
            </a:r>
            <a:r>
              <a:rPr lang="en-US" altLang="zh-CN" dirty="0"/>
              <a:t>–</a:t>
            </a:r>
            <a:r>
              <a:rPr lang="zh-CN" altLang="en-US" dirty="0"/>
              <a:t> </a:t>
            </a:r>
            <a:r>
              <a:rPr lang="en-US" altLang="zh-CN" dirty="0"/>
              <a:t>Performance </a:t>
            </a:r>
            <a:endParaRPr lang="en-US" dirty="0"/>
          </a:p>
        </p:txBody>
      </p:sp>
      <p:sp>
        <p:nvSpPr>
          <p:cNvPr id="4" name="Slide Number Placeholder 3">
            <a:extLst>
              <a:ext uri="{FF2B5EF4-FFF2-40B4-BE49-F238E27FC236}">
                <a16:creationId xmlns:a16="http://schemas.microsoft.com/office/drawing/2014/main" id="{E189DDBC-0BCE-1A48-BCCB-9BBAD1A002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0BDD657-B6B4-9E45-8B24-85FC0F259C02}"/>
              </a:ext>
            </a:extLst>
          </p:cNvPr>
          <p:cNvSpPr/>
          <p:nvPr/>
        </p:nvSpPr>
        <p:spPr>
          <a:xfrm>
            <a:off x="366962" y="5018049"/>
            <a:ext cx="8410073" cy="686065"/>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err="1">
                <a:ln>
                  <a:noFill/>
                </a:ln>
                <a:solidFill>
                  <a:srgbClr val="002060"/>
                </a:solidFill>
                <a:effectLst/>
                <a:uLnTx/>
                <a:uFillTx/>
                <a:latin typeface="Corbel" panose="020B0503020204020204"/>
                <a:ea typeface="华文楷体" panose="02010600040101010101" pitchFamily="2" charset="-122"/>
                <a:cs typeface="+mn-cs"/>
              </a:rPr>
              <a:t>GenPIP</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provides</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7030A0"/>
                </a:solidFill>
                <a:effectLst/>
                <a:uLnTx/>
                <a:uFillTx/>
                <a:latin typeface="Corbel" panose="020B0503020204020204"/>
                <a:ea typeface="华文楷体" panose="02010600040101010101" pitchFamily="2" charset="-122"/>
                <a:cs typeface="+mn-cs"/>
              </a:rPr>
              <a:t>41.6x</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F9800"/>
                </a:solidFill>
                <a:effectLst/>
                <a:uLnTx/>
                <a:uFillTx/>
                <a:latin typeface="Corbel" panose="020B0503020204020204"/>
                <a:ea typeface="华文楷体" panose="02010600040101010101" pitchFamily="2" charset="-122"/>
                <a:cs typeface="+mn-cs"/>
              </a:rPr>
              <a:t>8.4x</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and</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1.4x</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speedup</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over</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CPU,</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GPU,</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and</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optimistic</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PIM</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endParaRPr kumimoji="0" lang="en-US" sz="18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graphicFrame>
        <p:nvGraphicFramePr>
          <p:cNvPr id="7" name="Content Placeholder 6">
            <a:extLst>
              <a:ext uri="{FF2B5EF4-FFF2-40B4-BE49-F238E27FC236}">
                <a16:creationId xmlns:a16="http://schemas.microsoft.com/office/drawing/2014/main" id="{27E8A6FF-54C5-FD40-B83B-EFE07AD49A83}"/>
              </a:ext>
            </a:extLst>
          </p:cNvPr>
          <p:cNvGraphicFramePr>
            <a:graphicFrameLocks noGrp="1"/>
          </p:cNvGraphicFramePr>
          <p:nvPr>
            <p:ph idx="1"/>
          </p:nvPr>
        </p:nvGraphicFramePr>
        <p:xfrm>
          <a:off x="366713" y="1154113"/>
          <a:ext cx="8410575" cy="376623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16E945E-78E9-5749-8062-B81890A51332}"/>
              </a:ext>
            </a:extLst>
          </p:cNvPr>
          <p:cNvCxnSpPr>
            <a:cxnSpLocks/>
          </p:cNvCxnSpPr>
          <p:nvPr/>
        </p:nvCxnSpPr>
        <p:spPr>
          <a:xfrm flipH="1">
            <a:off x="6204039" y="1818036"/>
            <a:ext cx="5234" cy="2656115"/>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7D08ED4A-429D-564F-9104-C6C412979E84}"/>
              </a:ext>
            </a:extLst>
          </p:cNvPr>
          <p:cNvGrpSpPr/>
          <p:nvPr/>
        </p:nvGrpSpPr>
        <p:grpSpPr>
          <a:xfrm>
            <a:off x="6236845" y="2243007"/>
            <a:ext cx="821870" cy="2209800"/>
            <a:chOff x="7309312" y="2198914"/>
            <a:chExt cx="821870" cy="2209800"/>
          </a:xfrm>
        </p:grpSpPr>
        <p:cxnSp>
          <p:nvCxnSpPr>
            <p:cNvPr id="20" name="Straight Arrow Connector 19">
              <a:extLst>
                <a:ext uri="{FF2B5EF4-FFF2-40B4-BE49-F238E27FC236}">
                  <a16:creationId xmlns:a16="http://schemas.microsoft.com/office/drawing/2014/main" id="{3ADD119C-FE2A-C044-98F8-E7B4485E4A16}"/>
                </a:ext>
              </a:extLst>
            </p:cNvPr>
            <p:cNvCxnSpPr>
              <a:cxnSpLocks/>
            </p:cNvCxnSpPr>
            <p:nvPr/>
          </p:nvCxnSpPr>
          <p:spPr>
            <a:xfrm flipV="1">
              <a:off x="7663543" y="2198914"/>
              <a:ext cx="0" cy="2209800"/>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E023088E-4E94-0042-A1E2-BADA0AAFDF03}"/>
                </a:ext>
              </a:extLst>
            </p:cNvPr>
            <p:cNvGrpSpPr/>
            <p:nvPr/>
          </p:nvGrpSpPr>
          <p:grpSpPr>
            <a:xfrm>
              <a:off x="7309312" y="3345194"/>
              <a:ext cx="821870" cy="369332"/>
              <a:chOff x="7309312" y="3345194"/>
              <a:chExt cx="821870" cy="369332"/>
            </a:xfrm>
          </p:grpSpPr>
          <p:sp>
            <p:nvSpPr>
              <p:cNvPr id="39" name="Rectangle 38">
                <a:extLst>
                  <a:ext uri="{FF2B5EF4-FFF2-40B4-BE49-F238E27FC236}">
                    <a16:creationId xmlns:a16="http://schemas.microsoft.com/office/drawing/2014/main" id="{FD2D5111-B588-DC40-9C54-3AB0CD4425C0}"/>
                  </a:ext>
                </a:extLst>
              </p:cNvPr>
              <p:cNvSpPr/>
              <p:nvPr/>
            </p:nvSpPr>
            <p:spPr>
              <a:xfrm rot="5400000">
                <a:off x="7490116" y="3279367"/>
                <a:ext cx="281679" cy="554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8" name="TextBox 37">
                <a:extLst>
                  <a:ext uri="{FF2B5EF4-FFF2-40B4-BE49-F238E27FC236}">
                    <a16:creationId xmlns:a16="http://schemas.microsoft.com/office/drawing/2014/main" id="{3620E0A6-E196-D24C-B44F-053048603A6F}"/>
                  </a:ext>
                </a:extLst>
              </p:cNvPr>
              <p:cNvSpPr txBox="1"/>
              <p:nvPr/>
            </p:nvSpPr>
            <p:spPr>
              <a:xfrm>
                <a:off x="7309312" y="3345194"/>
                <a:ext cx="821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7030A0"/>
                    </a:solidFill>
                    <a:effectLst/>
                    <a:uLnTx/>
                    <a:uFillTx/>
                    <a:latin typeface="Corbel" panose="020B0503020204020204"/>
                    <a:ea typeface="华文楷体" panose="02010600040101010101" pitchFamily="2" charset="-122"/>
                    <a:cs typeface="+mn-cs"/>
                  </a:rPr>
                  <a:t>41.6x</a:t>
                </a:r>
                <a:endParaRPr kumimoji="0" lang="en-US" sz="1400" b="1" i="0" u="none" strike="noStrike" kern="1200" cap="none" spc="0" normalizeH="0" baseline="0" noProof="0" dirty="0">
                  <a:ln>
                    <a:noFill/>
                  </a:ln>
                  <a:solidFill>
                    <a:srgbClr val="7030A0"/>
                  </a:solidFill>
                  <a:effectLst/>
                  <a:uLnTx/>
                  <a:uFillTx/>
                  <a:latin typeface="Corbel" panose="020B0503020204020204"/>
                  <a:ea typeface="+mn-ea"/>
                  <a:cs typeface="+mn-cs"/>
                </a:endParaRPr>
              </a:p>
            </p:txBody>
          </p:sp>
        </p:grpSp>
      </p:grpSp>
      <p:grpSp>
        <p:nvGrpSpPr>
          <p:cNvPr id="51" name="Group 50">
            <a:extLst>
              <a:ext uri="{FF2B5EF4-FFF2-40B4-BE49-F238E27FC236}">
                <a16:creationId xmlns:a16="http://schemas.microsoft.com/office/drawing/2014/main" id="{F70412C4-720F-E34B-99F3-444CB5EAFD8B}"/>
              </a:ext>
            </a:extLst>
          </p:cNvPr>
          <p:cNvGrpSpPr/>
          <p:nvPr/>
        </p:nvGrpSpPr>
        <p:grpSpPr>
          <a:xfrm>
            <a:off x="6848469" y="2240715"/>
            <a:ext cx="692350" cy="1980000"/>
            <a:chOff x="7568136" y="2198914"/>
            <a:chExt cx="692350" cy="1980000"/>
          </a:xfrm>
        </p:grpSpPr>
        <p:cxnSp>
          <p:nvCxnSpPr>
            <p:cNvPr id="35" name="Straight Arrow Connector 34">
              <a:extLst>
                <a:ext uri="{FF2B5EF4-FFF2-40B4-BE49-F238E27FC236}">
                  <a16:creationId xmlns:a16="http://schemas.microsoft.com/office/drawing/2014/main" id="{850E528D-DAD3-5346-A2F6-3E36FB513D5A}"/>
                </a:ext>
              </a:extLst>
            </p:cNvPr>
            <p:cNvCxnSpPr>
              <a:cxnSpLocks/>
            </p:cNvCxnSpPr>
            <p:nvPr/>
          </p:nvCxnSpPr>
          <p:spPr>
            <a:xfrm flipV="1">
              <a:off x="7859487" y="2198914"/>
              <a:ext cx="0" cy="1980000"/>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DB1DBF82-5E3F-3848-9189-F7CF1468A492}"/>
                </a:ext>
              </a:extLst>
            </p:cNvPr>
            <p:cNvGrpSpPr/>
            <p:nvPr/>
          </p:nvGrpSpPr>
          <p:grpSpPr>
            <a:xfrm>
              <a:off x="7568136" y="2905345"/>
              <a:ext cx="692350" cy="408125"/>
              <a:chOff x="7381770" y="3303814"/>
              <a:chExt cx="692350" cy="408125"/>
            </a:xfrm>
          </p:grpSpPr>
          <p:sp>
            <p:nvSpPr>
              <p:cNvPr id="42" name="Rectangle 41">
                <a:extLst>
                  <a:ext uri="{FF2B5EF4-FFF2-40B4-BE49-F238E27FC236}">
                    <a16:creationId xmlns:a16="http://schemas.microsoft.com/office/drawing/2014/main" id="{C6EA18F8-3CC5-D048-B8D2-F3379376DFF3}"/>
                  </a:ext>
                </a:extLst>
              </p:cNvPr>
              <p:cNvSpPr/>
              <p:nvPr/>
            </p:nvSpPr>
            <p:spPr>
              <a:xfrm>
                <a:off x="7554685" y="3303814"/>
                <a:ext cx="217715" cy="40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3" name="TextBox 42">
                <a:extLst>
                  <a:ext uri="{FF2B5EF4-FFF2-40B4-BE49-F238E27FC236}">
                    <a16:creationId xmlns:a16="http://schemas.microsoft.com/office/drawing/2014/main" id="{DC9AE3E4-5065-A144-A1FA-43DFD193B608}"/>
                  </a:ext>
                </a:extLst>
              </p:cNvPr>
              <p:cNvSpPr txBox="1"/>
              <p:nvPr/>
            </p:nvSpPr>
            <p:spPr>
              <a:xfrm>
                <a:off x="7381770" y="3342607"/>
                <a:ext cx="6923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9800"/>
                    </a:solidFill>
                    <a:effectLst/>
                    <a:uLnTx/>
                    <a:uFillTx/>
                    <a:latin typeface="Corbel" panose="020B0503020204020204"/>
                    <a:ea typeface="华文楷体" panose="02010600040101010101" pitchFamily="2" charset="-122"/>
                    <a:cs typeface="+mn-cs"/>
                  </a:rPr>
                  <a:t>8.4x</a:t>
                </a:r>
                <a:endParaRPr kumimoji="0" lang="en-US" sz="1800" b="1" i="0" u="none" strike="noStrike" kern="1200" cap="none" spc="0" normalizeH="0" baseline="0" noProof="0" dirty="0">
                  <a:ln>
                    <a:noFill/>
                  </a:ln>
                  <a:solidFill>
                    <a:srgbClr val="FF9800"/>
                  </a:solidFill>
                  <a:effectLst/>
                  <a:uLnTx/>
                  <a:uFillTx/>
                  <a:latin typeface="Corbel" panose="020B0503020204020204"/>
                  <a:ea typeface="+mn-ea"/>
                  <a:cs typeface="+mn-cs"/>
                </a:endParaRPr>
              </a:p>
            </p:txBody>
          </p:sp>
        </p:grpSp>
      </p:grpSp>
      <p:grpSp>
        <p:nvGrpSpPr>
          <p:cNvPr id="52" name="Group 51">
            <a:extLst>
              <a:ext uri="{FF2B5EF4-FFF2-40B4-BE49-F238E27FC236}">
                <a16:creationId xmlns:a16="http://schemas.microsoft.com/office/drawing/2014/main" id="{F42AA176-3BBD-CD40-B671-4E1FA2584C8C}"/>
              </a:ext>
            </a:extLst>
          </p:cNvPr>
          <p:cNvGrpSpPr/>
          <p:nvPr/>
        </p:nvGrpSpPr>
        <p:grpSpPr>
          <a:xfrm>
            <a:off x="7418945" y="2240715"/>
            <a:ext cx="679178" cy="642257"/>
            <a:chOff x="7800157" y="2198914"/>
            <a:chExt cx="679178" cy="642257"/>
          </a:xfrm>
        </p:grpSpPr>
        <p:cxnSp>
          <p:nvCxnSpPr>
            <p:cNvPr id="36" name="Straight Arrow Connector 35">
              <a:extLst>
                <a:ext uri="{FF2B5EF4-FFF2-40B4-BE49-F238E27FC236}">
                  <a16:creationId xmlns:a16="http://schemas.microsoft.com/office/drawing/2014/main" id="{75FF65BB-25E4-404F-B7D7-469E23620E02}"/>
                </a:ext>
              </a:extLst>
            </p:cNvPr>
            <p:cNvCxnSpPr>
              <a:cxnSpLocks/>
            </p:cNvCxnSpPr>
            <p:nvPr/>
          </p:nvCxnSpPr>
          <p:spPr>
            <a:xfrm flipV="1">
              <a:off x="8079817" y="2198914"/>
              <a:ext cx="0" cy="642257"/>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AB99112-EAF1-464D-85A8-7E2EF86D02C7}"/>
                </a:ext>
              </a:extLst>
            </p:cNvPr>
            <p:cNvGrpSpPr/>
            <p:nvPr/>
          </p:nvGrpSpPr>
          <p:grpSpPr>
            <a:xfrm>
              <a:off x="7800157" y="2316436"/>
              <a:ext cx="679178" cy="408553"/>
              <a:chOff x="7059929" y="4155286"/>
              <a:chExt cx="679178" cy="408553"/>
            </a:xfrm>
          </p:grpSpPr>
          <p:sp>
            <p:nvSpPr>
              <p:cNvPr id="45" name="Rectangle 44">
                <a:extLst>
                  <a:ext uri="{FF2B5EF4-FFF2-40B4-BE49-F238E27FC236}">
                    <a16:creationId xmlns:a16="http://schemas.microsoft.com/office/drawing/2014/main" id="{E66F25FA-55DE-7541-8A6A-B47E7BF6CAF8}"/>
                  </a:ext>
                </a:extLst>
              </p:cNvPr>
              <p:cNvSpPr/>
              <p:nvPr/>
            </p:nvSpPr>
            <p:spPr>
              <a:xfrm>
                <a:off x="7181803" y="4163078"/>
                <a:ext cx="217715" cy="40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6" name="TextBox 45">
                <a:extLst>
                  <a:ext uri="{FF2B5EF4-FFF2-40B4-BE49-F238E27FC236}">
                    <a16:creationId xmlns:a16="http://schemas.microsoft.com/office/drawing/2014/main" id="{7BB6F788-33EF-3046-9E7A-433C1E3EE96C}"/>
                  </a:ext>
                </a:extLst>
              </p:cNvPr>
              <p:cNvSpPr txBox="1"/>
              <p:nvPr/>
            </p:nvSpPr>
            <p:spPr>
              <a:xfrm>
                <a:off x="7059929" y="4155286"/>
                <a:ext cx="6791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1.4x</a:t>
                </a:r>
                <a:endParaRPr kumimoji="0" lang="en-US" sz="1800" b="1"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grpSp>
      </p:grpSp>
      <p:sp>
        <p:nvSpPr>
          <p:cNvPr id="30" name="Rounded Rectangle 29">
            <a:extLst>
              <a:ext uri="{FF2B5EF4-FFF2-40B4-BE49-F238E27FC236}">
                <a16:creationId xmlns:a16="http://schemas.microsoft.com/office/drawing/2014/main" id="{E69660A0-25DB-374F-8E9E-B08B636B9F5E}"/>
              </a:ext>
            </a:extLst>
          </p:cNvPr>
          <p:cNvSpPr/>
          <p:nvPr/>
        </p:nvSpPr>
        <p:spPr>
          <a:xfrm>
            <a:off x="366962" y="5787767"/>
            <a:ext cx="8410073" cy="686065"/>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Both</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CP</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and</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ER</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are</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critical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to</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the</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speedup</a:t>
            </a:r>
            <a:endParaRPr kumimoji="0" lang="en-US" sz="18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9222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AA6-3A0A-2F4C-A80B-EA44E1C283BC}"/>
              </a:ext>
            </a:extLst>
          </p:cNvPr>
          <p:cNvSpPr>
            <a:spLocks noGrp="1"/>
          </p:cNvSpPr>
          <p:nvPr>
            <p:ph type="title"/>
          </p:nvPr>
        </p:nvSpPr>
        <p:spPr/>
        <p:txBody>
          <a:bodyPr>
            <a:normAutofit fontScale="90000"/>
          </a:bodyPr>
          <a:lstStyle/>
          <a:p>
            <a:r>
              <a:rPr lang="en-US" altLang="zh-CN" dirty="0"/>
              <a:t>Key</a:t>
            </a:r>
            <a:r>
              <a:rPr lang="zh-CN" altLang="en-US" dirty="0"/>
              <a:t> </a:t>
            </a:r>
            <a:r>
              <a:rPr lang="en-US" altLang="zh-CN" dirty="0"/>
              <a:t>Results</a:t>
            </a:r>
            <a:r>
              <a:rPr lang="zh-CN" altLang="en-US" dirty="0"/>
              <a:t> </a:t>
            </a:r>
            <a:r>
              <a:rPr lang="en-US" altLang="zh-CN" dirty="0"/>
              <a:t>–</a:t>
            </a:r>
            <a:r>
              <a:rPr lang="zh-CN" altLang="en-US" dirty="0"/>
              <a:t> </a:t>
            </a:r>
            <a:r>
              <a:rPr lang="en-US" altLang="zh-CN" dirty="0"/>
              <a:t>Energy</a:t>
            </a:r>
            <a:r>
              <a:rPr lang="zh-CN" altLang="en-US" dirty="0"/>
              <a:t> </a:t>
            </a:r>
            <a:r>
              <a:rPr lang="en-US" altLang="zh-CN" dirty="0"/>
              <a:t>Efficiency  </a:t>
            </a:r>
            <a:endParaRPr lang="en-US" dirty="0"/>
          </a:p>
        </p:txBody>
      </p:sp>
      <p:sp>
        <p:nvSpPr>
          <p:cNvPr id="4" name="Slide Number Placeholder 3">
            <a:extLst>
              <a:ext uri="{FF2B5EF4-FFF2-40B4-BE49-F238E27FC236}">
                <a16:creationId xmlns:a16="http://schemas.microsoft.com/office/drawing/2014/main" id="{E189DDBC-0BCE-1A48-BCCB-9BBAD1A002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7019E-6B59-9444-A8F8-0CFAB6B6981D}" type="slidenum">
              <a:rPr kumimoji="0" lang="en-US" sz="1600" b="1" i="0" u="none" strike="noStrike" kern="1200" cap="none" spc="0" normalizeH="0" baseline="0" noProof="0" smtClean="0">
                <a:ln>
                  <a:noFill/>
                </a:ln>
                <a:solidFill>
                  <a:srgbClr val="0070C0"/>
                </a:solidFill>
                <a:effectLst/>
                <a:uLnTx/>
                <a:uFillTx/>
                <a:latin typeface="Calibri" panose="020F050202020403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0BDD657-B6B4-9E45-8B24-85FC0F259C02}"/>
              </a:ext>
            </a:extLst>
          </p:cNvPr>
          <p:cNvSpPr/>
          <p:nvPr/>
        </p:nvSpPr>
        <p:spPr>
          <a:xfrm>
            <a:off x="366962" y="5018050"/>
            <a:ext cx="8410073" cy="666646"/>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err="1">
                <a:ln>
                  <a:noFill/>
                </a:ln>
                <a:solidFill>
                  <a:srgbClr val="002060"/>
                </a:solidFill>
                <a:effectLst/>
                <a:uLnTx/>
                <a:uFillTx/>
                <a:latin typeface="Corbel" panose="020B0503020204020204"/>
                <a:ea typeface="华文楷体" panose="02010600040101010101" pitchFamily="2" charset="-122"/>
                <a:cs typeface="+mn-cs"/>
              </a:rPr>
              <a:t>GenPIP</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provides</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7030A0"/>
                </a:solidFill>
                <a:effectLst/>
                <a:uLnTx/>
                <a:uFillTx/>
                <a:latin typeface="Corbel" panose="020B0503020204020204"/>
                <a:ea typeface="华文楷体" panose="02010600040101010101" pitchFamily="2" charset="-122"/>
                <a:cs typeface="+mn-cs"/>
              </a:rPr>
              <a:t>32.8x</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F9800"/>
                </a:solidFill>
                <a:effectLst/>
                <a:uLnTx/>
                <a:uFillTx/>
                <a:latin typeface="Corbel" panose="020B0503020204020204"/>
                <a:ea typeface="华文楷体" panose="02010600040101010101" pitchFamily="2" charset="-122"/>
                <a:cs typeface="+mn-cs"/>
              </a:rPr>
              <a:t>20.8x</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and</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1.37x</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energy</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savings</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endPar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over</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CPU,</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GPU,</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and</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optimistic</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PIM</a:t>
            </a:r>
            <a:r>
              <a:rPr kumimoji="0" lang="zh-CN" altLang="en-US"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 </a:t>
            </a:r>
            <a:endParaRPr kumimoji="0" lang="en-US" sz="18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graphicFrame>
        <p:nvGraphicFramePr>
          <p:cNvPr id="7" name="Content Placeholder 6">
            <a:extLst>
              <a:ext uri="{FF2B5EF4-FFF2-40B4-BE49-F238E27FC236}">
                <a16:creationId xmlns:a16="http://schemas.microsoft.com/office/drawing/2014/main" id="{27E8A6FF-54C5-FD40-B83B-EFE07AD49A83}"/>
              </a:ext>
            </a:extLst>
          </p:cNvPr>
          <p:cNvGraphicFramePr>
            <a:graphicFrameLocks noGrp="1"/>
          </p:cNvGraphicFramePr>
          <p:nvPr>
            <p:ph idx="1"/>
          </p:nvPr>
        </p:nvGraphicFramePr>
        <p:xfrm>
          <a:off x="366713" y="1154113"/>
          <a:ext cx="8410575" cy="386393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16E945E-78E9-5749-8062-B81890A51332}"/>
              </a:ext>
            </a:extLst>
          </p:cNvPr>
          <p:cNvCxnSpPr>
            <a:cxnSpLocks/>
          </p:cNvCxnSpPr>
          <p:nvPr/>
        </p:nvCxnSpPr>
        <p:spPr>
          <a:xfrm>
            <a:off x="6204857" y="1820759"/>
            <a:ext cx="0" cy="2751241"/>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10834B2-48A4-5849-A262-20050952802F}"/>
              </a:ext>
            </a:extLst>
          </p:cNvPr>
          <p:cNvGrpSpPr/>
          <p:nvPr/>
        </p:nvGrpSpPr>
        <p:grpSpPr>
          <a:xfrm>
            <a:off x="6217167" y="2557818"/>
            <a:ext cx="821870" cy="1926325"/>
            <a:chOff x="7313797" y="2482389"/>
            <a:chExt cx="821870" cy="1926325"/>
          </a:xfrm>
        </p:grpSpPr>
        <p:cxnSp>
          <p:nvCxnSpPr>
            <p:cNvPr id="14" name="Straight Arrow Connector 13">
              <a:extLst>
                <a:ext uri="{FF2B5EF4-FFF2-40B4-BE49-F238E27FC236}">
                  <a16:creationId xmlns:a16="http://schemas.microsoft.com/office/drawing/2014/main" id="{37EF429A-43FB-E744-B03A-30C860D90DD5}"/>
                </a:ext>
              </a:extLst>
            </p:cNvPr>
            <p:cNvCxnSpPr>
              <a:cxnSpLocks/>
            </p:cNvCxnSpPr>
            <p:nvPr/>
          </p:nvCxnSpPr>
          <p:spPr>
            <a:xfrm flipV="1">
              <a:off x="7663543" y="2482389"/>
              <a:ext cx="0" cy="1926325"/>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FFC1DDF-D93C-474D-85AD-D5D2356E9C5A}"/>
                </a:ext>
              </a:extLst>
            </p:cNvPr>
            <p:cNvGrpSpPr/>
            <p:nvPr/>
          </p:nvGrpSpPr>
          <p:grpSpPr>
            <a:xfrm>
              <a:off x="7313797" y="3463638"/>
              <a:ext cx="821870" cy="369332"/>
              <a:chOff x="7313797" y="3463638"/>
              <a:chExt cx="821870" cy="369332"/>
            </a:xfrm>
          </p:grpSpPr>
          <p:sp>
            <p:nvSpPr>
              <p:cNvPr id="16" name="Rectangle 15">
                <a:extLst>
                  <a:ext uri="{FF2B5EF4-FFF2-40B4-BE49-F238E27FC236}">
                    <a16:creationId xmlns:a16="http://schemas.microsoft.com/office/drawing/2014/main" id="{FB49260E-EE72-4B43-BE75-DE1202C52B4B}"/>
                  </a:ext>
                </a:extLst>
              </p:cNvPr>
              <p:cNvSpPr/>
              <p:nvPr/>
            </p:nvSpPr>
            <p:spPr>
              <a:xfrm rot="5400000">
                <a:off x="7561073" y="3332219"/>
                <a:ext cx="298253" cy="67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D9AC1FF2-8410-7749-B06D-54896041022F}"/>
                  </a:ext>
                </a:extLst>
              </p:cNvPr>
              <p:cNvSpPr txBox="1"/>
              <p:nvPr/>
            </p:nvSpPr>
            <p:spPr>
              <a:xfrm>
                <a:off x="7313797" y="3463638"/>
                <a:ext cx="8218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7030A0"/>
                    </a:solidFill>
                    <a:effectLst/>
                    <a:uLnTx/>
                    <a:uFillTx/>
                    <a:latin typeface="Corbel" panose="020B0503020204020204"/>
                    <a:ea typeface="华文楷体" panose="02010600040101010101" pitchFamily="2" charset="-122"/>
                    <a:cs typeface="+mn-cs"/>
                  </a:rPr>
                  <a:t>32.8x</a:t>
                </a:r>
                <a:endParaRPr kumimoji="0" lang="en-US" sz="1800" b="1" i="0" u="none" strike="noStrike" kern="1200" cap="none" spc="0" normalizeH="0" baseline="0" noProof="0" dirty="0">
                  <a:ln>
                    <a:noFill/>
                  </a:ln>
                  <a:solidFill>
                    <a:srgbClr val="7030A0"/>
                  </a:solidFill>
                  <a:effectLst/>
                  <a:uLnTx/>
                  <a:uFillTx/>
                  <a:latin typeface="Corbel" panose="020B0503020204020204"/>
                  <a:ea typeface="+mn-ea"/>
                  <a:cs typeface="+mn-cs"/>
                </a:endParaRPr>
              </a:p>
            </p:txBody>
          </p:sp>
        </p:grpSp>
      </p:grpSp>
      <p:grpSp>
        <p:nvGrpSpPr>
          <p:cNvPr id="18" name="Group 17">
            <a:extLst>
              <a:ext uri="{FF2B5EF4-FFF2-40B4-BE49-F238E27FC236}">
                <a16:creationId xmlns:a16="http://schemas.microsoft.com/office/drawing/2014/main" id="{0873D0A7-D4DF-B04D-8673-706A3DBB9BA7}"/>
              </a:ext>
            </a:extLst>
          </p:cNvPr>
          <p:cNvGrpSpPr/>
          <p:nvPr/>
        </p:nvGrpSpPr>
        <p:grpSpPr>
          <a:xfrm>
            <a:off x="6761650" y="2568704"/>
            <a:ext cx="754725" cy="1901615"/>
            <a:chOff x="7495625" y="2277299"/>
            <a:chExt cx="754725" cy="1901615"/>
          </a:xfrm>
        </p:grpSpPr>
        <p:cxnSp>
          <p:nvCxnSpPr>
            <p:cNvPr id="19" name="Straight Arrow Connector 18">
              <a:extLst>
                <a:ext uri="{FF2B5EF4-FFF2-40B4-BE49-F238E27FC236}">
                  <a16:creationId xmlns:a16="http://schemas.microsoft.com/office/drawing/2014/main" id="{2D129672-6B2C-DD47-A2F8-33FB09CD9BF0}"/>
                </a:ext>
              </a:extLst>
            </p:cNvPr>
            <p:cNvCxnSpPr>
              <a:cxnSpLocks/>
            </p:cNvCxnSpPr>
            <p:nvPr/>
          </p:nvCxnSpPr>
          <p:spPr>
            <a:xfrm flipV="1">
              <a:off x="7859487" y="2277299"/>
              <a:ext cx="0" cy="1901615"/>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E52C256-2EC5-5845-9D93-A2DFDFF99D65}"/>
                </a:ext>
              </a:extLst>
            </p:cNvPr>
            <p:cNvGrpSpPr/>
            <p:nvPr/>
          </p:nvGrpSpPr>
          <p:grpSpPr>
            <a:xfrm>
              <a:off x="7495625" y="2905345"/>
              <a:ext cx="754725" cy="401344"/>
              <a:chOff x="7309259" y="3303814"/>
              <a:chExt cx="754725" cy="401344"/>
            </a:xfrm>
          </p:grpSpPr>
          <p:sp>
            <p:nvSpPr>
              <p:cNvPr id="21" name="Rectangle 20">
                <a:extLst>
                  <a:ext uri="{FF2B5EF4-FFF2-40B4-BE49-F238E27FC236}">
                    <a16:creationId xmlns:a16="http://schemas.microsoft.com/office/drawing/2014/main" id="{9D3881C3-831E-6E46-8027-9D02BFA3F121}"/>
                  </a:ext>
                </a:extLst>
              </p:cNvPr>
              <p:cNvSpPr/>
              <p:nvPr/>
            </p:nvSpPr>
            <p:spPr>
              <a:xfrm>
                <a:off x="7554685" y="3303814"/>
                <a:ext cx="217715" cy="400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 name="TextBox 21">
                <a:extLst>
                  <a:ext uri="{FF2B5EF4-FFF2-40B4-BE49-F238E27FC236}">
                    <a16:creationId xmlns:a16="http://schemas.microsoft.com/office/drawing/2014/main" id="{5C52190F-6EB1-C740-B85F-C0BD0811914D}"/>
                  </a:ext>
                </a:extLst>
              </p:cNvPr>
              <p:cNvSpPr txBox="1"/>
              <p:nvPr/>
            </p:nvSpPr>
            <p:spPr>
              <a:xfrm>
                <a:off x="7309259" y="3335826"/>
                <a:ext cx="754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9800"/>
                    </a:solidFill>
                    <a:effectLst/>
                    <a:uLnTx/>
                    <a:uFillTx/>
                    <a:latin typeface="Corbel" panose="020B0503020204020204"/>
                    <a:ea typeface="华文楷体" panose="02010600040101010101" pitchFamily="2" charset="-122"/>
                    <a:cs typeface="+mn-cs"/>
                  </a:rPr>
                  <a:t>20.8x</a:t>
                </a:r>
                <a:endParaRPr kumimoji="0" lang="en-US" sz="1800" b="1" i="0" u="none" strike="noStrike" kern="1200" cap="none" spc="0" normalizeH="0" baseline="0" noProof="0" dirty="0">
                  <a:ln>
                    <a:noFill/>
                  </a:ln>
                  <a:solidFill>
                    <a:srgbClr val="FF9800"/>
                  </a:solidFill>
                  <a:effectLst/>
                  <a:uLnTx/>
                  <a:uFillTx/>
                  <a:latin typeface="Corbel" panose="020B0503020204020204"/>
                  <a:ea typeface="+mn-ea"/>
                  <a:cs typeface="+mn-cs"/>
                </a:endParaRPr>
              </a:p>
            </p:txBody>
          </p:sp>
        </p:grpSp>
      </p:grpSp>
      <p:grpSp>
        <p:nvGrpSpPr>
          <p:cNvPr id="23" name="Group 22">
            <a:extLst>
              <a:ext uri="{FF2B5EF4-FFF2-40B4-BE49-F238E27FC236}">
                <a16:creationId xmlns:a16="http://schemas.microsoft.com/office/drawing/2014/main" id="{87ED44DD-D25A-A748-8888-3A67FA36925E}"/>
              </a:ext>
            </a:extLst>
          </p:cNvPr>
          <p:cNvGrpSpPr/>
          <p:nvPr/>
        </p:nvGrpSpPr>
        <p:grpSpPr>
          <a:xfrm>
            <a:off x="7329702" y="2579311"/>
            <a:ext cx="708817" cy="516944"/>
            <a:chOff x="7721922" y="2324228"/>
            <a:chExt cx="708817" cy="516944"/>
          </a:xfrm>
        </p:grpSpPr>
        <p:cxnSp>
          <p:nvCxnSpPr>
            <p:cNvPr id="24" name="Straight Arrow Connector 23">
              <a:extLst>
                <a:ext uri="{FF2B5EF4-FFF2-40B4-BE49-F238E27FC236}">
                  <a16:creationId xmlns:a16="http://schemas.microsoft.com/office/drawing/2014/main" id="{C1812B29-952E-2C4F-BD5B-CBF32446D82C}"/>
                </a:ext>
              </a:extLst>
            </p:cNvPr>
            <p:cNvCxnSpPr>
              <a:cxnSpLocks/>
            </p:cNvCxnSpPr>
            <p:nvPr/>
          </p:nvCxnSpPr>
          <p:spPr>
            <a:xfrm flipV="1">
              <a:off x="8079817" y="2324228"/>
              <a:ext cx="0" cy="516944"/>
            </a:xfrm>
            <a:prstGeom prst="straightConnector1">
              <a:avLst/>
            </a:prstGeom>
            <a:ln w="25400">
              <a:solidFill>
                <a:schemeClr val="tx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BED0841-9E34-A74A-A793-D08E00EECC0F}"/>
                </a:ext>
              </a:extLst>
            </p:cNvPr>
            <p:cNvGrpSpPr/>
            <p:nvPr/>
          </p:nvGrpSpPr>
          <p:grpSpPr>
            <a:xfrm>
              <a:off x="7721922" y="2403675"/>
              <a:ext cx="708817" cy="369332"/>
              <a:chOff x="6981694" y="4242525"/>
              <a:chExt cx="708817" cy="369332"/>
            </a:xfrm>
          </p:grpSpPr>
          <p:sp>
            <p:nvSpPr>
              <p:cNvPr id="26" name="Rectangle 25">
                <a:extLst>
                  <a:ext uri="{FF2B5EF4-FFF2-40B4-BE49-F238E27FC236}">
                    <a16:creationId xmlns:a16="http://schemas.microsoft.com/office/drawing/2014/main" id="{17D0442E-B78A-8348-B253-7B1D32548C4A}"/>
                  </a:ext>
                </a:extLst>
              </p:cNvPr>
              <p:cNvSpPr/>
              <p:nvPr/>
            </p:nvSpPr>
            <p:spPr>
              <a:xfrm rot="5400000">
                <a:off x="7193964" y="4189552"/>
                <a:ext cx="260257" cy="486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7" name="TextBox 26">
                <a:extLst>
                  <a:ext uri="{FF2B5EF4-FFF2-40B4-BE49-F238E27FC236}">
                    <a16:creationId xmlns:a16="http://schemas.microsoft.com/office/drawing/2014/main" id="{017054C7-9F78-AA4F-8465-8F8223B39833}"/>
                  </a:ext>
                </a:extLst>
              </p:cNvPr>
              <p:cNvSpPr txBox="1"/>
              <p:nvPr/>
            </p:nvSpPr>
            <p:spPr>
              <a:xfrm>
                <a:off x="6981694" y="4242525"/>
                <a:ext cx="7088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0070C0"/>
                    </a:solidFill>
                    <a:effectLst/>
                    <a:uLnTx/>
                    <a:uFillTx/>
                    <a:latin typeface="Corbel" panose="020B0503020204020204"/>
                    <a:ea typeface="华文楷体" panose="02010600040101010101" pitchFamily="2" charset="-122"/>
                    <a:cs typeface="+mn-cs"/>
                  </a:rPr>
                  <a:t>1.37x</a:t>
                </a:r>
                <a:endParaRPr kumimoji="0" lang="en-US" sz="1800" b="1" i="0" u="none" strike="noStrike" kern="1200" cap="none" spc="0" normalizeH="0" baseline="0" noProof="0" dirty="0">
                  <a:ln>
                    <a:noFill/>
                  </a:ln>
                  <a:solidFill>
                    <a:srgbClr val="0070C0"/>
                  </a:solidFill>
                  <a:effectLst/>
                  <a:uLnTx/>
                  <a:uFillTx/>
                  <a:latin typeface="Corbel" panose="020B0503020204020204"/>
                  <a:ea typeface="+mn-ea"/>
                  <a:cs typeface="+mn-cs"/>
                </a:endParaRPr>
              </a:p>
            </p:txBody>
          </p:sp>
        </p:grpSp>
      </p:grpSp>
      <p:sp>
        <p:nvSpPr>
          <p:cNvPr id="33" name="Rounded Rectangle 32">
            <a:extLst>
              <a:ext uri="{FF2B5EF4-FFF2-40B4-BE49-F238E27FC236}">
                <a16:creationId xmlns:a16="http://schemas.microsoft.com/office/drawing/2014/main" id="{B8094166-8F15-C741-B1F9-D036661BF198}"/>
              </a:ext>
            </a:extLst>
          </p:cNvPr>
          <p:cNvSpPr/>
          <p:nvPr/>
        </p:nvSpPr>
        <p:spPr>
          <a:xfrm>
            <a:off x="366962" y="5790007"/>
            <a:ext cx="8410073" cy="666646"/>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ER is</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especially critical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to</a:t>
            </a:r>
            <a:r>
              <a:rPr kumimoji="0" lang="zh-CN" altLang="en-US" sz="1800" b="1" i="0" u="none" strike="noStrike" kern="1200" cap="none" spc="0" normalizeH="0" baseline="0" noProof="0" dirty="0">
                <a:ln>
                  <a:noFill/>
                </a:ln>
                <a:solidFill>
                  <a:srgbClr val="FE6200"/>
                </a:solidFill>
                <a:effectLst/>
                <a:uLnTx/>
                <a:uFillTx/>
                <a:latin typeface="Corbel" panose="020B0503020204020204"/>
                <a:ea typeface="华文楷体" panose="02010600040101010101" pitchFamily="2" charset="-122"/>
                <a:cs typeface="+mn-cs"/>
              </a:rPr>
              <a:t> </a:t>
            </a:r>
            <a:r>
              <a:rPr kumimoji="0" lang="en-US" altLang="zh-CN" sz="1800" b="1" i="0" u="none" strike="noStrike" kern="1200" cap="none" spc="0" normalizeH="0" baseline="0" noProof="0" dirty="0">
                <a:ln>
                  <a:noFill/>
                </a:ln>
                <a:solidFill>
                  <a:srgbClr val="002060"/>
                </a:solidFill>
                <a:effectLst/>
                <a:uLnTx/>
                <a:uFillTx/>
                <a:latin typeface="Corbel" panose="020B0503020204020204"/>
                <a:ea typeface="华文楷体" panose="02010600040101010101" pitchFamily="2" charset="-122"/>
                <a:cs typeface="+mn-cs"/>
              </a:rPr>
              <a:t>the energy efficiency</a:t>
            </a:r>
            <a:endParaRPr kumimoji="0" lang="en-US" sz="18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77018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1724-FAEE-51A6-8A1E-4C3CEBE49A56}"/>
              </a:ext>
            </a:extLst>
          </p:cNvPr>
          <p:cNvSpPr>
            <a:spLocks noGrp="1"/>
          </p:cNvSpPr>
          <p:nvPr>
            <p:ph type="title"/>
          </p:nvPr>
        </p:nvSpPr>
        <p:spPr/>
        <p:txBody>
          <a:bodyPr/>
          <a:lstStyle/>
          <a:p>
            <a:r>
              <a:rPr lang="en-US" sz="3400" dirty="0"/>
              <a:t>Accelerating Basecalling + Read Mapping via PIM</a:t>
            </a:r>
          </a:p>
        </p:txBody>
      </p:sp>
      <p:sp>
        <p:nvSpPr>
          <p:cNvPr id="3" name="Content Placeholder 2">
            <a:extLst>
              <a:ext uri="{FF2B5EF4-FFF2-40B4-BE49-F238E27FC236}">
                <a16:creationId xmlns:a16="http://schemas.microsoft.com/office/drawing/2014/main" id="{DDF6A3FD-64F1-0DAB-7B46-E9330EBC2FFF}"/>
              </a:ext>
            </a:extLst>
          </p:cNvPr>
          <p:cNvSpPr>
            <a:spLocks noGrp="1"/>
          </p:cNvSpPr>
          <p:nvPr>
            <p:ph idx="1"/>
          </p:nvPr>
        </p:nvSpPr>
        <p:spPr>
          <a:xfrm>
            <a:off x="228600" y="1066800"/>
            <a:ext cx="8610600" cy="5181600"/>
          </a:xfrm>
        </p:spPr>
        <p:txBody>
          <a:bodyPr/>
          <a:lstStyle/>
          <a:p>
            <a:pPr>
              <a:buClr>
                <a:srgbClr val="CC9900"/>
              </a:buClr>
              <a:defRPr/>
            </a:pPr>
            <a:r>
              <a:rPr kumimoji="0" lang="en-US" sz="1600" b="0" i="0" u="none" strike="noStrike" kern="0" cap="none" spc="0" normalizeH="0" baseline="0" noProof="0" dirty="0">
                <a:ln>
                  <a:noFill/>
                </a:ln>
                <a:solidFill>
                  <a:srgbClr val="000000"/>
                </a:solidFill>
                <a:effectLst/>
                <a:uLnTx/>
                <a:uFillTx/>
                <a:ea typeface="+mn-ea"/>
                <a:cs typeface="+mn-cs"/>
              </a:rPr>
              <a:t>Haiyu Mao, Mohammed </a:t>
            </a:r>
            <a:r>
              <a:rPr kumimoji="0" lang="en-US" sz="1600" b="0" i="0" u="none" strike="noStrike" kern="0" cap="none" spc="0" normalizeH="0" baseline="0" noProof="0" dirty="0" err="1">
                <a:ln>
                  <a:noFill/>
                </a:ln>
                <a:solidFill>
                  <a:srgbClr val="000000"/>
                </a:solidFill>
                <a:effectLst/>
                <a:uLnTx/>
                <a:uFillTx/>
                <a:ea typeface="+mn-ea"/>
                <a:cs typeface="+mn-cs"/>
              </a:rPr>
              <a:t>Alser</a:t>
            </a:r>
            <a:r>
              <a:rPr kumimoji="0" lang="en-US" sz="1600" b="0" i="0" u="none" strike="noStrike" kern="0" cap="none" spc="0" normalizeH="0" baseline="0" noProof="0" dirty="0">
                <a:ln>
                  <a:noFill/>
                </a:ln>
                <a:solidFill>
                  <a:srgbClr val="000000"/>
                </a:solidFill>
                <a:effectLst/>
                <a:uLnTx/>
                <a:uFillTx/>
                <a:ea typeface="+mn-ea"/>
                <a:cs typeface="+mn-cs"/>
              </a:rPr>
              <a:t>, Mohammad </a:t>
            </a:r>
            <a:r>
              <a:rPr kumimoji="0" lang="en-US" sz="1600" b="0" i="0" u="none" strike="noStrike" kern="0" cap="none" spc="0" normalizeH="0" baseline="0" noProof="0" dirty="0" err="1">
                <a:ln>
                  <a:noFill/>
                </a:ln>
                <a:solidFill>
                  <a:srgbClr val="000000"/>
                </a:solidFill>
                <a:effectLst/>
                <a:uLnTx/>
                <a:uFillTx/>
                <a:ea typeface="+mn-ea"/>
                <a:cs typeface="+mn-cs"/>
              </a:rPr>
              <a:t>Sadrosadati</a:t>
            </a:r>
            <a:r>
              <a:rPr kumimoji="0" lang="en-US" sz="1600" b="0" i="0" u="none" strike="noStrike" kern="0" cap="none" spc="0" normalizeH="0" baseline="0" noProof="0" dirty="0">
                <a:ln>
                  <a:noFill/>
                </a:ln>
                <a:solidFill>
                  <a:srgbClr val="000000"/>
                </a:solidFill>
                <a:effectLst/>
                <a:uLnTx/>
                <a:uFillTx/>
                <a:ea typeface="+mn-ea"/>
                <a:cs typeface="+mn-cs"/>
              </a:rPr>
              <a:t>, Can </a:t>
            </a:r>
            <a:r>
              <a:rPr kumimoji="0" lang="en-US" sz="1600" b="0" i="0" u="none" strike="noStrike" kern="0" cap="none" spc="0" normalizeH="0" baseline="0" noProof="0" dirty="0" err="1">
                <a:ln>
                  <a:noFill/>
                </a:ln>
                <a:solidFill>
                  <a:srgbClr val="000000"/>
                </a:solidFill>
                <a:effectLst/>
                <a:uLnTx/>
                <a:uFillTx/>
                <a:ea typeface="+mn-ea"/>
                <a:cs typeface="+mn-cs"/>
              </a:rPr>
              <a:t>Firtina</a:t>
            </a:r>
            <a:r>
              <a:rPr kumimoji="0" lang="en-US" sz="1600" b="0" i="0" u="none" strike="noStrike" kern="0" cap="none" spc="0" normalizeH="0" baseline="0" noProof="0" dirty="0">
                <a:ln>
                  <a:noFill/>
                </a:ln>
                <a:solidFill>
                  <a:srgbClr val="000000"/>
                </a:solidFill>
                <a:effectLst/>
                <a:uLnTx/>
                <a:uFillTx/>
                <a:ea typeface="+mn-ea"/>
                <a:cs typeface="+mn-cs"/>
              </a:rPr>
              <a:t>, Akanksha </a:t>
            </a:r>
            <a:r>
              <a:rPr kumimoji="0" lang="en-US" sz="1600" b="0" i="0" u="none" strike="noStrike" kern="0" cap="none" spc="0" normalizeH="0" baseline="0" noProof="0" dirty="0" err="1">
                <a:ln>
                  <a:noFill/>
                </a:ln>
                <a:solidFill>
                  <a:srgbClr val="000000"/>
                </a:solidFill>
                <a:effectLst/>
                <a:uLnTx/>
                <a:uFillTx/>
                <a:ea typeface="+mn-ea"/>
                <a:cs typeface="+mn-cs"/>
              </a:rPr>
              <a:t>Baranwal</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Damla</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Senol</a:t>
            </a:r>
            <a:r>
              <a:rPr kumimoji="0" lang="en-US" sz="1600" b="0" i="0" u="none" strike="noStrike" kern="0" cap="none" spc="0" normalizeH="0" baseline="0" noProof="0" dirty="0">
                <a:ln>
                  <a:noFill/>
                </a:ln>
                <a:solidFill>
                  <a:srgbClr val="000000"/>
                </a:solidFill>
                <a:effectLst/>
                <a:uLnTx/>
                <a:uFillTx/>
                <a:ea typeface="+mn-ea"/>
                <a:cs typeface="+mn-cs"/>
              </a:rPr>
              <a:t> Cali, Aditya </a:t>
            </a:r>
            <a:r>
              <a:rPr kumimoji="0" lang="en-US" sz="1600" b="0" i="0" u="none" strike="noStrike" kern="0" cap="none" spc="0" normalizeH="0" baseline="0" noProof="0" dirty="0" err="1">
                <a:ln>
                  <a:noFill/>
                </a:ln>
                <a:solidFill>
                  <a:srgbClr val="000000"/>
                </a:solidFill>
                <a:effectLst/>
                <a:uLnTx/>
                <a:uFillTx/>
                <a:ea typeface="+mn-ea"/>
                <a:cs typeface="+mn-cs"/>
              </a:rPr>
              <a:t>Manglik</a:t>
            </a:r>
            <a:r>
              <a:rPr kumimoji="0" lang="en-US" sz="1600" b="0" i="0" u="none" strike="noStrike" kern="0" cap="none" spc="0" normalizeH="0" baseline="0" noProof="0" dirty="0">
                <a:ln>
                  <a:noFill/>
                </a:ln>
                <a:solidFill>
                  <a:srgbClr val="000000"/>
                </a:solidFill>
                <a:effectLst/>
                <a:uLnTx/>
                <a:uFillTx/>
                <a:ea typeface="+mn-ea"/>
                <a:cs typeface="+mn-cs"/>
              </a:rPr>
              <a:t>, Nour </a:t>
            </a:r>
            <a:r>
              <a:rPr kumimoji="0" lang="en-US" sz="1600" b="0" i="0" u="none" strike="noStrike" kern="0" cap="none" spc="0" normalizeH="0" baseline="0" noProof="0" dirty="0" err="1">
                <a:ln>
                  <a:noFill/>
                </a:ln>
                <a:solidFill>
                  <a:srgbClr val="000000"/>
                </a:solidFill>
                <a:effectLst/>
                <a:uLnTx/>
                <a:uFillTx/>
                <a:ea typeface="+mn-ea"/>
                <a:cs typeface="+mn-cs"/>
              </a:rPr>
              <a:t>Almadhoun</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err="1">
                <a:ln>
                  <a:noFill/>
                </a:ln>
                <a:solidFill>
                  <a:srgbClr val="000000"/>
                </a:solidFill>
                <a:effectLst/>
                <a:uLnTx/>
                <a:uFillTx/>
                <a:ea typeface="+mn-ea"/>
                <a:cs typeface="+mn-cs"/>
              </a:rPr>
              <a:t>Alserr</a:t>
            </a:r>
            <a:r>
              <a:rPr kumimoji="0" lang="en-US" sz="1600" b="0" i="0" u="none" strike="noStrike" kern="0" cap="none" spc="0" normalizeH="0" baseline="0" noProof="0" dirty="0">
                <a:ln>
                  <a:noFill/>
                </a:ln>
                <a:solidFill>
                  <a:srgbClr val="000000"/>
                </a:solidFill>
                <a:effectLst/>
                <a:uLnTx/>
                <a:uFillTx/>
                <a:ea typeface="+mn-ea"/>
                <a:cs typeface="+mn-cs"/>
              </a:rPr>
              <a:t>, and </a:t>
            </a:r>
            <a:r>
              <a:rPr kumimoji="0" lang="en-US" sz="1600" b="0" i="0" strike="noStrike" kern="0" cap="none" spc="0" normalizeH="0" baseline="0" noProof="0" dirty="0">
                <a:ln>
                  <a:noFill/>
                </a:ln>
                <a:solidFill>
                  <a:srgbClr val="000000"/>
                </a:solidFill>
                <a:effectLst/>
                <a:uLnTx/>
                <a:uFillTx/>
                <a:ea typeface="+mn-ea"/>
                <a:cs typeface="+mn-cs"/>
              </a:rPr>
              <a:t>Onur Mutlu</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1" i="0" u="none" strike="noStrike" kern="0" cap="none" spc="0" normalizeH="0" baseline="0" noProof="0" dirty="0">
                <a:ln>
                  <a:noFill/>
                </a:ln>
                <a:solidFill>
                  <a:srgbClr val="0000FF"/>
                </a:solidFill>
                <a:effectLst/>
                <a:uLnTx/>
                <a:uFillTx/>
                <a:ea typeface="+mn-ea"/>
                <a:cs typeface="+mn-cs"/>
                <a:hlinkClick r:id="rId2">
                  <a:extLst>
                    <a:ext uri="{A12FA001-AC4F-418D-AE19-62706E023703}">
                      <ahyp:hlinkClr xmlns:ahyp="http://schemas.microsoft.com/office/drawing/2018/hyperlinkcolor" val="tx"/>
                    </a:ext>
                  </a:extLst>
                </a:hlinkClick>
              </a:rPr>
              <a:t>"GenPIP: In-Memory Acceleration of Genome Analysis via Tight Integration of Basecalling and Read Mapping"</a:t>
            </a:r>
            <a:br>
              <a:rPr kumimoji="0" lang="en-US" sz="1600" b="0" i="0" u="none" strike="noStrike" kern="0" cap="none" spc="0" normalizeH="0" baseline="0" noProof="0" dirty="0">
                <a:ln>
                  <a:noFill/>
                </a:ln>
                <a:solidFill>
                  <a:srgbClr val="0000FF"/>
                </a:solidFill>
                <a:effectLst/>
                <a:uLnTx/>
                <a:uFillTx/>
                <a:ea typeface="+mn-ea"/>
                <a:cs typeface="+mn-cs"/>
              </a:rPr>
            </a:br>
            <a:r>
              <a:rPr kumimoji="0" lang="en-US" sz="1600" b="0" i="1" u="none" strike="noStrike" kern="0" cap="none" spc="0" normalizeH="0" baseline="0" noProof="0" dirty="0">
                <a:ln>
                  <a:noFill/>
                </a:ln>
                <a:solidFill>
                  <a:srgbClr val="000000"/>
                </a:solidFill>
                <a:effectLst/>
                <a:uLnTx/>
                <a:uFillTx/>
                <a:ea typeface="+mn-ea"/>
                <a:cs typeface="+mn-cs"/>
              </a:rPr>
              <a:t>Proceedings of the </a:t>
            </a:r>
            <a:r>
              <a:rPr kumimoji="0" lang="en-US" sz="1600" b="0" i="1" u="none" strike="noStrike" kern="0" cap="none" spc="0" normalizeH="0" baseline="0" noProof="0" dirty="0">
                <a:ln>
                  <a:noFill/>
                </a:ln>
                <a:solidFill>
                  <a:srgbClr val="000000"/>
                </a:solidFill>
                <a:effectLst/>
                <a:uLnTx/>
                <a:uFillTx/>
                <a:ea typeface="+mn-ea"/>
                <a:cs typeface="+mn-cs"/>
                <a:hlinkClick r:id="rId3"/>
              </a:rPr>
              <a:t>55th International Symposium on Microarchitecture</a:t>
            </a:r>
            <a:r>
              <a:rPr kumimoji="0" lang="en-US" sz="1600" b="0" i="1" u="none" strike="noStrike" kern="0" cap="none" spc="0" normalizeH="0" baseline="0" noProof="0" dirty="0">
                <a:ln>
                  <a:noFill/>
                </a:ln>
                <a:solidFill>
                  <a:srgbClr val="000000"/>
                </a:solidFill>
                <a:effectLst/>
                <a:uLnTx/>
                <a:uFillTx/>
                <a:ea typeface="+mn-ea"/>
                <a:cs typeface="+mn-cs"/>
              </a:rPr>
              <a:t> (</a:t>
            </a:r>
            <a:r>
              <a:rPr kumimoji="0" lang="en-US" sz="1600" b="1" i="1" u="none" strike="noStrike" kern="0" cap="none" spc="0" normalizeH="0" baseline="0" noProof="0" dirty="0">
                <a:ln>
                  <a:noFill/>
                </a:ln>
                <a:solidFill>
                  <a:srgbClr val="000000"/>
                </a:solidFill>
                <a:effectLst/>
                <a:uLnTx/>
                <a:uFillTx/>
                <a:ea typeface="+mn-ea"/>
                <a:cs typeface="+mn-cs"/>
              </a:rPr>
              <a:t>MICRO</a:t>
            </a:r>
            <a:r>
              <a:rPr kumimoji="0" lang="en-US" sz="1600" b="0" i="1"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rPr>
              <a:t>, Chicago, IL, USA, October 2022.</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4"/>
              </a:rPr>
              <a:t>Slides (pptx)</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a:ln>
                  <a:noFill/>
                </a:ln>
                <a:solidFill>
                  <a:srgbClr val="000000"/>
                </a:solidFill>
                <a:effectLst/>
                <a:uLnTx/>
                <a:uFillTx/>
                <a:ea typeface="+mn-ea"/>
                <a:cs typeface="+mn-cs"/>
                <a:hlinkClick r:id="rId5"/>
              </a:rPr>
              <a:t>(pdf)</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6"/>
              </a:rPr>
              <a:t>Longer Lecture Slides (pptx)</a:t>
            </a:r>
            <a:r>
              <a:rPr kumimoji="0" lang="en-US" sz="1600" b="0" i="0" u="none" strike="noStrike" kern="0" cap="none" spc="0" normalizeH="0" baseline="0" noProof="0" dirty="0">
                <a:ln>
                  <a:noFill/>
                </a:ln>
                <a:solidFill>
                  <a:srgbClr val="000000"/>
                </a:solidFill>
                <a:effectLst/>
                <a:uLnTx/>
                <a:uFillTx/>
                <a:ea typeface="+mn-ea"/>
                <a:cs typeface="+mn-cs"/>
              </a:rPr>
              <a:t> </a:t>
            </a:r>
            <a:r>
              <a:rPr kumimoji="0" lang="en-US" sz="1600" b="0" i="0" u="none" strike="noStrike" kern="0" cap="none" spc="0" normalizeH="0" baseline="0" noProof="0" dirty="0">
                <a:ln>
                  <a:noFill/>
                </a:ln>
                <a:solidFill>
                  <a:srgbClr val="000000"/>
                </a:solidFill>
                <a:effectLst/>
                <a:uLnTx/>
                <a:uFillTx/>
                <a:ea typeface="+mn-ea"/>
                <a:cs typeface="+mn-cs"/>
                <a:hlinkClick r:id="rId7"/>
              </a:rPr>
              <a:t>(pdf)</a:t>
            </a:r>
            <a:r>
              <a:rPr kumimoji="0" lang="en-US" sz="1600" b="0" i="0" u="none" strike="noStrike" kern="0" cap="none" spc="0" normalizeH="0" baseline="0" noProof="0" dirty="0">
                <a:ln>
                  <a:noFill/>
                </a:ln>
                <a:solidFill>
                  <a:srgbClr val="000000"/>
                </a:solidFill>
                <a:effectLst/>
                <a:uLnTx/>
                <a:uFillTx/>
                <a:ea typeface="+mn-ea"/>
                <a:cs typeface="+mn-cs"/>
              </a:rPr>
              <a:t>]</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8"/>
              </a:rPr>
              <a:t>Lecture Video</a:t>
            </a:r>
            <a:r>
              <a:rPr kumimoji="0" lang="en-US" sz="1600" b="0" i="0" u="none" strike="noStrike" kern="0" cap="none" spc="0" normalizeH="0" baseline="0" noProof="0" dirty="0">
                <a:ln>
                  <a:noFill/>
                </a:ln>
                <a:solidFill>
                  <a:srgbClr val="000000"/>
                </a:solidFill>
                <a:effectLst/>
                <a:uLnTx/>
                <a:uFillTx/>
                <a:ea typeface="+mn-ea"/>
                <a:cs typeface="+mn-cs"/>
              </a:rPr>
              <a:t> (25 minutes)]</a:t>
            </a:r>
            <a:br>
              <a:rPr kumimoji="0" lang="en-US" sz="1600" b="0" i="0" u="none" strike="noStrike" kern="0" cap="none" spc="0" normalizeH="0" baseline="0" noProof="0" dirty="0">
                <a:ln>
                  <a:noFill/>
                </a:ln>
                <a:solidFill>
                  <a:srgbClr val="000000"/>
                </a:solidFill>
                <a:effectLst/>
                <a:uLnTx/>
                <a:uFillTx/>
                <a:ea typeface="+mn-ea"/>
                <a:cs typeface="+mn-cs"/>
              </a:rPr>
            </a:br>
            <a:r>
              <a:rPr kumimoji="0" lang="en-US" sz="1600" b="0" i="0" u="none" strike="noStrike" kern="0" cap="none" spc="0" normalizeH="0" baseline="0" noProof="0" dirty="0">
                <a:ln>
                  <a:noFill/>
                </a:ln>
                <a:solidFill>
                  <a:srgbClr val="000000"/>
                </a:solidFill>
                <a:effectLst/>
                <a:uLnTx/>
                <a:uFillTx/>
                <a:ea typeface="+mn-ea"/>
                <a:cs typeface="+mn-cs"/>
              </a:rPr>
              <a:t>[</a:t>
            </a:r>
            <a:r>
              <a:rPr kumimoji="0" lang="en-US" sz="1600" b="0" i="0" u="none" strike="noStrike" kern="0" cap="none" spc="0" normalizeH="0" baseline="0" noProof="0" dirty="0">
                <a:ln>
                  <a:noFill/>
                </a:ln>
                <a:solidFill>
                  <a:srgbClr val="000000"/>
                </a:solidFill>
                <a:effectLst/>
                <a:uLnTx/>
                <a:uFillTx/>
                <a:ea typeface="+mn-ea"/>
                <a:cs typeface="+mn-cs"/>
                <a:hlinkClick r:id="rId9"/>
              </a:rPr>
              <a:t>arXiv version</a:t>
            </a:r>
            <a:r>
              <a:rPr kumimoji="0" lang="en-US" sz="1600" b="0" i="0" u="none" strike="noStrike" kern="0" cap="none" spc="0" normalizeH="0" baseline="0" noProof="0" dirty="0">
                <a:ln>
                  <a:noFill/>
                </a:ln>
                <a:solidFill>
                  <a:srgbClr val="000000"/>
                </a:solidFill>
                <a:effectLst/>
                <a:uLnTx/>
                <a:uFillTx/>
                <a:ea typeface="+mn-ea"/>
                <a:cs typeface="+mn-cs"/>
              </a:rPr>
              <a:t>]</a:t>
            </a:r>
          </a:p>
        </p:txBody>
      </p:sp>
      <p:sp>
        <p:nvSpPr>
          <p:cNvPr id="4" name="Slide Number Placeholder 3">
            <a:extLst>
              <a:ext uri="{FF2B5EF4-FFF2-40B4-BE49-F238E27FC236}">
                <a16:creationId xmlns:a16="http://schemas.microsoft.com/office/drawing/2014/main" id="{AF71DC18-735B-0506-2D41-D42F28F6B33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pic>
        <p:nvPicPr>
          <p:cNvPr id="5" name="Picture 4">
            <a:extLst>
              <a:ext uri="{FF2B5EF4-FFF2-40B4-BE49-F238E27FC236}">
                <a16:creationId xmlns:a16="http://schemas.microsoft.com/office/drawing/2014/main" id="{A2AE8F4F-87B3-942B-8611-2C6C43756649}"/>
              </a:ext>
            </a:extLst>
          </p:cNvPr>
          <p:cNvPicPr>
            <a:picLocks noChangeAspect="1"/>
          </p:cNvPicPr>
          <p:nvPr/>
        </p:nvPicPr>
        <p:blipFill>
          <a:blip r:embed="rId10"/>
          <a:stretch>
            <a:fillRect/>
          </a:stretch>
        </p:blipFill>
        <p:spPr>
          <a:xfrm>
            <a:off x="-848" y="4074329"/>
            <a:ext cx="9109352" cy="1716871"/>
          </a:xfrm>
          <a:prstGeom prst="rect">
            <a:avLst/>
          </a:prstGeom>
        </p:spPr>
      </p:pic>
      <p:sp>
        <p:nvSpPr>
          <p:cNvPr id="6" name="TextBox 5">
            <a:extLst>
              <a:ext uri="{FF2B5EF4-FFF2-40B4-BE49-F238E27FC236}">
                <a16:creationId xmlns:a16="http://schemas.microsoft.com/office/drawing/2014/main" id="{6A01BD8D-A802-66DB-F7BA-B7B1D731E580}"/>
              </a:ext>
            </a:extLst>
          </p:cNvPr>
          <p:cNvSpPr txBox="1"/>
          <p:nvPr/>
        </p:nvSpPr>
        <p:spPr>
          <a:xfrm>
            <a:off x="1489265" y="6351711"/>
            <a:ext cx="62552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a:ea typeface="+mn-ea"/>
                <a:cs typeface="+mn-cs"/>
                <a:hlinkClick r:id="rId2">
                  <a:extLst>
                    <a:ext uri="{A12FA001-AC4F-418D-AE19-62706E023703}">
                      <ahyp:hlinkClr xmlns:ahyp="http://schemas.microsoft.com/office/drawing/2018/hyperlinkcolor" val="tx"/>
                    </a:ext>
                  </a:extLst>
                </a:hlinkClick>
              </a:rPr>
              <a:t>https://arxiv.org/pdf/2209.08600.pdf</a:t>
            </a:r>
            <a:r>
              <a:rPr kumimoji="0" lang="en-US" sz="2400" b="1" i="0" u="none" strike="noStrike" kern="1200" cap="none" spc="0" normalizeH="0" baseline="0" noProof="0" dirty="0">
                <a:ln>
                  <a:noFill/>
                </a:ln>
                <a:solidFill>
                  <a:srgbClr val="0000FF"/>
                </a:solidFill>
                <a:effectLst/>
                <a:uLnTx/>
                <a:uFillTx/>
                <a:latin typeface="Tahoma"/>
                <a:ea typeface="+mn-ea"/>
                <a:cs typeface="+mn-cs"/>
              </a:rPr>
              <a:t> </a:t>
            </a:r>
          </a:p>
        </p:txBody>
      </p:sp>
    </p:spTree>
    <p:extLst>
      <p:ext uri="{BB962C8B-B14F-4D97-AF65-F5344CB8AC3E}">
        <p14:creationId xmlns:p14="http://schemas.microsoft.com/office/powerpoint/2010/main" val="6073722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1948-FA20-0A4E-8651-2A3C2835D9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850B2-C4FB-1E4D-3747-6F9D78BAB76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Content Placeholder 2">
            <a:extLst>
              <a:ext uri="{FF2B5EF4-FFF2-40B4-BE49-F238E27FC236}">
                <a16:creationId xmlns:a16="http://schemas.microsoft.com/office/drawing/2014/main" id="{F008FB84-F955-A107-06E2-0EDFE0C20C42}"/>
              </a:ext>
            </a:extLst>
          </p:cNvPr>
          <p:cNvSpPr txBox="1">
            <a:spLocks/>
          </p:cNvSpPr>
          <p:nvPr/>
        </p:nvSpPr>
        <p:spPr>
          <a:xfrm>
            <a:off x="266700" y="2564904"/>
            <a:ext cx="8610600" cy="1728192"/>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CC9900"/>
              </a:buClr>
              <a:buSzPct val="65000"/>
              <a:buFont typeface="Wingdings" pitchFamily="2" charset="2"/>
              <a:buNone/>
              <a:tabLst/>
              <a:defRPr/>
            </a:pPr>
            <a:r>
              <a:rPr kumimoji="0" lang="en-US" sz="4800" b="0" i="0" u="none" strike="noStrike" kern="0" cap="none" spc="0" normalizeH="0" baseline="0" noProof="0" dirty="0">
                <a:ln>
                  <a:noFill/>
                </a:ln>
                <a:solidFill>
                  <a:srgbClr val="000000"/>
                </a:solidFill>
                <a:effectLst/>
                <a:uLnTx/>
                <a:uFillTx/>
                <a:latin typeface="Tahoma"/>
                <a:ea typeface="+mn-ea"/>
                <a:cs typeface="+mn-cs"/>
              </a:rPr>
              <a:t>Can we </a:t>
            </a:r>
            <a:r>
              <a:rPr kumimoji="0" lang="en-US" sz="4800" b="1" i="0" u="none" strike="noStrike" kern="0" cap="none" spc="0" normalizeH="0" baseline="0" noProof="0" dirty="0">
                <a:ln>
                  <a:noFill/>
                </a:ln>
                <a:solidFill>
                  <a:srgbClr val="0000FF"/>
                </a:solidFill>
                <a:effectLst/>
                <a:uLnTx/>
                <a:uFillTx/>
                <a:latin typeface="Tahoma"/>
                <a:ea typeface="+mn-ea"/>
                <a:cs typeface="+mn-cs"/>
              </a:rPr>
              <a:t>process data closer</a:t>
            </a:r>
            <a:r>
              <a:rPr kumimoji="0" lang="en-US" sz="4800" b="0" i="0" u="none" strike="noStrike" kern="0" cap="none" spc="0" normalizeH="0" baseline="0" noProof="0" dirty="0">
                <a:ln>
                  <a:noFill/>
                </a:ln>
                <a:solidFill>
                  <a:srgbClr val="000000"/>
                </a:solidFill>
                <a:effectLst/>
                <a:uLnTx/>
                <a:uFillTx/>
                <a:latin typeface="Tahoma"/>
                <a:ea typeface="+mn-ea"/>
                <a:cs typeface="+mn-cs"/>
              </a:rPr>
              <a:t> to where it is </a:t>
            </a:r>
            <a:r>
              <a:rPr kumimoji="0" lang="en-US" sz="4800" b="1" i="0" u="none" strike="noStrike" kern="0" cap="none" spc="0" normalizeH="0" baseline="0" noProof="0" dirty="0">
                <a:ln>
                  <a:noFill/>
                </a:ln>
                <a:solidFill>
                  <a:srgbClr val="0000FF"/>
                </a:solidFill>
                <a:effectLst/>
                <a:uLnTx/>
                <a:uFillTx/>
                <a:latin typeface="Tahoma"/>
                <a:ea typeface="+mn-ea"/>
                <a:cs typeface="+mn-cs"/>
              </a:rPr>
              <a:t>stored</a:t>
            </a:r>
            <a:r>
              <a:rPr kumimoji="0" lang="en-US" sz="4800" b="1" i="0" u="none" strike="noStrike" kern="0" cap="none" spc="0" normalizeH="0" baseline="0" noProof="0" dirty="0">
                <a:ln>
                  <a:noFill/>
                </a:ln>
                <a:solidFill>
                  <a:srgbClr val="000000"/>
                </a:solidFill>
                <a:effectLst/>
                <a:uLnTx/>
                <a:uFillTx/>
                <a:latin typeface="Tahoma"/>
                <a:ea typeface="+mn-ea"/>
                <a:cs typeface="+mn-cs"/>
              </a:rPr>
              <a:t>?</a:t>
            </a:r>
          </a:p>
        </p:txBody>
      </p:sp>
    </p:spTree>
    <p:extLst>
      <p:ext uri="{BB962C8B-B14F-4D97-AF65-F5344CB8AC3E}">
        <p14:creationId xmlns:p14="http://schemas.microsoft.com/office/powerpoint/2010/main" val="32107161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40E11-083E-C8FE-8318-C1191EE9E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1839B-B8D0-19DC-C23F-295468895ED9}"/>
              </a:ext>
            </a:extLst>
          </p:cNvPr>
          <p:cNvSpPr>
            <a:spLocks noGrp="1"/>
          </p:cNvSpPr>
          <p:nvPr>
            <p:ph type="title"/>
          </p:nvPr>
        </p:nvSpPr>
        <p:spPr/>
        <p:txBody>
          <a:bodyPr/>
          <a:lstStyle/>
          <a:p>
            <a:r>
              <a:rPr lang="en-US" dirty="0"/>
              <a:t>In-Storage Genome Filtering </a:t>
            </a:r>
            <a:r>
              <a:rPr lang="en-US" sz="3000" b="1" dirty="0">
                <a:solidFill>
                  <a:srgbClr val="006633"/>
                </a:solidFill>
              </a:rPr>
              <a:t>[ASPLOS 2022]</a:t>
            </a:r>
            <a:r>
              <a:rPr lang="en-US" dirty="0"/>
              <a:t> </a:t>
            </a:r>
          </a:p>
        </p:txBody>
      </p:sp>
      <p:sp>
        <p:nvSpPr>
          <p:cNvPr id="3" name="Content Placeholder 2">
            <a:extLst>
              <a:ext uri="{FF2B5EF4-FFF2-40B4-BE49-F238E27FC236}">
                <a16:creationId xmlns:a16="http://schemas.microsoft.com/office/drawing/2014/main" id="{81CA5449-8663-52BF-198F-44A3A0EE5A1A}"/>
              </a:ext>
            </a:extLst>
          </p:cNvPr>
          <p:cNvSpPr>
            <a:spLocks noGrp="1"/>
          </p:cNvSpPr>
          <p:nvPr>
            <p:ph idx="1"/>
          </p:nvPr>
        </p:nvSpPr>
        <p:spPr>
          <a:xfrm>
            <a:off x="228600" y="1124744"/>
            <a:ext cx="8610600" cy="5123656"/>
          </a:xfrm>
        </p:spPr>
        <p:txBody>
          <a:bodyPr/>
          <a:lstStyle/>
          <a:p>
            <a:r>
              <a:rPr lang="en-US" sz="1600" dirty="0"/>
              <a:t>Nika Mansouri </a:t>
            </a:r>
            <a:r>
              <a:rPr lang="en-US" sz="1600" dirty="0" err="1"/>
              <a:t>Ghiasi</a:t>
            </a:r>
            <a:r>
              <a:rPr lang="en-US" sz="1600" dirty="0"/>
              <a:t>, </a:t>
            </a:r>
            <a:r>
              <a:rPr lang="en-US" sz="1600" dirty="0" err="1"/>
              <a:t>Jisung</a:t>
            </a:r>
            <a:r>
              <a:rPr lang="en-US" sz="1600" dirty="0"/>
              <a:t> Park, Harun Mustafa, </a:t>
            </a:r>
            <a:r>
              <a:rPr lang="en-US" sz="1600" dirty="0" err="1"/>
              <a:t>Jeremie</a:t>
            </a:r>
            <a:r>
              <a:rPr lang="en-US" sz="1600" dirty="0"/>
              <a:t> Kim, </a:t>
            </a:r>
            <a:r>
              <a:rPr lang="en-US" sz="1600" dirty="0" err="1"/>
              <a:t>Ataberk</a:t>
            </a:r>
            <a:r>
              <a:rPr lang="en-US" sz="1600" dirty="0"/>
              <a:t> </a:t>
            </a:r>
            <a:r>
              <a:rPr lang="en-US" sz="1600" dirty="0" err="1"/>
              <a:t>Olgun</a:t>
            </a:r>
            <a:r>
              <a:rPr lang="en-US" sz="1600" dirty="0"/>
              <a:t>, </a:t>
            </a:r>
            <a:r>
              <a:rPr lang="en-US" sz="1600" dirty="0" err="1"/>
              <a:t>Arvid</a:t>
            </a:r>
            <a:r>
              <a:rPr lang="en-US" sz="1600" dirty="0"/>
              <a:t> Gollwitzer, </a:t>
            </a:r>
            <a:r>
              <a:rPr lang="en-US" sz="1600" dirty="0" err="1"/>
              <a:t>Damla</a:t>
            </a:r>
            <a:r>
              <a:rPr lang="en-US" sz="1600" dirty="0"/>
              <a:t> </a:t>
            </a:r>
            <a:r>
              <a:rPr lang="en-US" sz="1600" dirty="0" err="1"/>
              <a:t>Senol</a:t>
            </a:r>
            <a:r>
              <a:rPr lang="en-US" sz="1600" dirty="0"/>
              <a:t> Cali, Can </a:t>
            </a:r>
            <a:r>
              <a:rPr lang="en-US" sz="1600" dirty="0" err="1"/>
              <a:t>Firtina</a:t>
            </a:r>
            <a:r>
              <a:rPr lang="en-US" sz="1600" dirty="0"/>
              <a:t>, </a:t>
            </a:r>
            <a:r>
              <a:rPr lang="en-US" sz="1600" dirty="0" err="1"/>
              <a:t>Haiyu</a:t>
            </a:r>
            <a:r>
              <a:rPr lang="en-US" sz="1600" dirty="0"/>
              <a:t> Mao, Nour </a:t>
            </a:r>
            <a:r>
              <a:rPr lang="en-US" sz="1600" dirty="0" err="1"/>
              <a:t>Almadhoun</a:t>
            </a:r>
            <a:r>
              <a:rPr lang="en-US" sz="1600" dirty="0"/>
              <a:t> </a:t>
            </a:r>
            <a:r>
              <a:rPr lang="en-US" sz="1600" dirty="0" err="1"/>
              <a:t>Alserr</a:t>
            </a:r>
            <a:r>
              <a:rPr lang="en-US" sz="1600" dirty="0"/>
              <a:t>, </a:t>
            </a:r>
            <a:r>
              <a:rPr lang="en-US" sz="1600" dirty="0" err="1"/>
              <a:t>Rachata</a:t>
            </a:r>
            <a:r>
              <a:rPr lang="en-US" sz="1600" dirty="0"/>
              <a:t> </a:t>
            </a:r>
            <a:r>
              <a:rPr lang="en-US" sz="1600" dirty="0" err="1"/>
              <a:t>Ausavarungnirun</a:t>
            </a:r>
            <a:r>
              <a:rPr lang="en-US" sz="1600" dirty="0"/>
              <a:t>, Nandita Vijaykumar, Mohammed </a:t>
            </a:r>
            <a:r>
              <a:rPr lang="en-US" sz="1600" dirty="0" err="1"/>
              <a:t>Alser</a:t>
            </a:r>
            <a:r>
              <a:rPr lang="en-US" sz="1600" dirty="0"/>
              <a:t>, and Onur Mutlu,</a:t>
            </a:r>
            <a:br>
              <a:rPr lang="en-US" sz="1600" dirty="0"/>
            </a:br>
            <a:r>
              <a:rPr lang="en-US" sz="1600" b="1" dirty="0">
                <a:solidFill>
                  <a:srgbClr val="0432FF"/>
                </a:solidFill>
                <a:hlinkClick r:id="rId2">
                  <a:extLst>
                    <a:ext uri="{A12FA001-AC4F-418D-AE19-62706E023703}">
                      <ahyp:hlinkClr xmlns:ahyp="http://schemas.microsoft.com/office/drawing/2018/hyperlinkcolor" val="tx"/>
                    </a:ext>
                  </a:extLst>
                </a:hlinkClick>
              </a:rPr>
              <a:t>"GenStore: A High-Performance and Energy-Efficient In-Storage Computing System for Genome Sequence Analysis"</a:t>
            </a:r>
            <a:br>
              <a:rPr lang="en-US" sz="1600" dirty="0">
                <a:solidFill>
                  <a:srgbClr val="0432FF"/>
                </a:solidFill>
              </a:rPr>
            </a:br>
            <a:r>
              <a:rPr lang="en-US" sz="1600" i="1" dirty="0"/>
              <a:t>Proceedings of the </a:t>
            </a:r>
            <a:r>
              <a:rPr lang="en-US" sz="1600" i="1" dirty="0">
                <a:hlinkClick r:id="rId3"/>
              </a:rPr>
              <a:t>27th International Conference on Architectural Support for Programming Languages and Operating Systems</a:t>
            </a:r>
            <a:r>
              <a:rPr lang="en-US" sz="1600" i="1" dirty="0"/>
              <a:t> (</a:t>
            </a:r>
            <a:r>
              <a:rPr lang="en-US" sz="1600" b="1" i="1" dirty="0"/>
              <a:t>ASPLOS</a:t>
            </a:r>
            <a:r>
              <a:rPr lang="en-US" sz="1600" i="1" dirty="0"/>
              <a:t>)</a:t>
            </a:r>
            <a:r>
              <a:rPr lang="en-US" sz="1600" dirty="0"/>
              <a:t>, Virtual, February-March 2022.</a:t>
            </a:r>
            <a:br>
              <a:rPr lang="en-US" sz="1600" dirty="0"/>
            </a:br>
            <a:r>
              <a:rPr lang="en-US" sz="1600" dirty="0"/>
              <a:t>[</a:t>
            </a:r>
            <a:r>
              <a:rPr lang="en-US" sz="1600" dirty="0">
                <a:hlinkClick r:id="rId4"/>
              </a:rPr>
              <a:t>Lightning Talk Slides (pptx)</a:t>
            </a:r>
            <a:r>
              <a:rPr lang="en-US" sz="1600" dirty="0"/>
              <a:t> </a:t>
            </a:r>
            <a:r>
              <a:rPr lang="en-US" sz="1600" dirty="0">
                <a:hlinkClick r:id="rId5"/>
              </a:rPr>
              <a:t>(pdf)</a:t>
            </a:r>
            <a:r>
              <a:rPr lang="en-US" sz="1600" dirty="0"/>
              <a:t>]</a:t>
            </a:r>
            <a:br>
              <a:rPr lang="en-US" sz="1600" dirty="0"/>
            </a:br>
            <a:r>
              <a:rPr lang="en-US" sz="1600" dirty="0"/>
              <a:t>[</a:t>
            </a:r>
            <a:r>
              <a:rPr lang="en-US" sz="1600" dirty="0">
                <a:hlinkClick r:id="rId6"/>
              </a:rPr>
              <a:t>Lightning Talk Video</a:t>
            </a:r>
            <a:r>
              <a:rPr lang="en-US" sz="1600" dirty="0"/>
              <a:t> (90 seconds)]</a:t>
            </a:r>
          </a:p>
          <a:p>
            <a:pPr marL="0" indent="0">
              <a:buNone/>
            </a:pPr>
            <a:br>
              <a:rPr lang="en-US" sz="1600" dirty="0"/>
            </a:br>
            <a:endParaRPr lang="en-US" sz="1600" dirty="0"/>
          </a:p>
        </p:txBody>
      </p:sp>
      <p:sp>
        <p:nvSpPr>
          <p:cNvPr id="4" name="Slide Number Placeholder 3">
            <a:extLst>
              <a:ext uri="{FF2B5EF4-FFF2-40B4-BE49-F238E27FC236}">
                <a16:creationId xmlns:a16="http://schemas.microsoft.com/office/drawing/2014/main" id="{0AA24668-A74F-A7F9-9E3F-9A83E90A04A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A1D982EF-7FAD-143B-6010-5293EE1B5FFB}"/>
              </a:ext>
            </a:extLst>
          </p:cNvPr>
          <p:cNvPicPr>
            <a:picLocks noChangeAspect="1"/>
          </p:cNvPicPr>
          <p:nvPr/>
        </p:nvPicPr>
        <p:blipFill>
          <a:blip r:embed="rId7"/>
          <a:stretch>
            <a:fillRect/>
          </a:stretch>
        </p:blipFill>
        <p:spPr>
          <a:xfrm>
            <a:off x="0" y="4114800"/>
            <a:ext cx="9144000" cy="2009981"/>
          </a:xfrm>
          <a:prstGeom prst="rect">
            <a:avLst/>
          </a:prstGeom>
        </p:spPr>
      </p:pic>
    </p:spTree>
    <p:extLst>
      <p:ext uri="{BB962C8B-B14F-4D97-AF65-F5344CB8AC3E}">
        <p14:creationId xmlns:p14="http://schemas.microsoft.com/office/powerpoint/2010/main" val="12924412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747F0-4FB9-62E5-BB71-0CA97C0F9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12391-79BA-7200-6C44-8FE96B6535E4}"/>
              </a:ext>
            </a:extLst>
          </p:cNvPr>
          <p:cNvSpPr>
            <a:spLocks noGrp="1"/>
          </p:cNvSpPr>
          <p:nvPr>
            <p:ph type="title"/>
          </p:nvPr>
        </p:nvSpPr>
        <p:spPr/>
        <p:txBody>
          <a:bodyPr/>
          <a:lstStyle/>
          <a:p>
            <a:r>
              <a:rPr lang="en-CH" dirty="0"/>
              <a:t>Genome Sequence Analysis</a:t>
            </a:r>
          </a:p>
        </p:txBody>
      </p:sp>
      <p:sp>
        <p:nvSpPr>
          <p:cNvPr id="21" name="Rectangle 20">
            <a:extLst>
              <a:ext uri="{FF2B5EF4-FFF2-40B4-BE49-F238E27FC236}">
                <a16:creationId xmlns:a16="http://schemas.microsoft.com/office/drawing/2014/main" id="{E312D6D5-CFBA-6F19-EF49-64A86C7BA1B0}"/>
              </a:ext>
            </a:extLst>
          </p:cNvPr>
          <p:cNvSpPr/>
          <p:nvPr/>
        </p:nvSpPr>
        <p:spPr>
          <a:xfrm>
            <a:off x="0" y="4374560"/>
            <a:ext cx="9144000" cy="7639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Computation overhead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22" name="Rectangle 21">
            <a:extLst>
              <a:ext uri="{FF2B5EF4-FFF2-40B4-BE49-F238E27FC236}">
                <a16:creationId xmlns:a16="http://schemas.microsoft.com/office/drawing/2014/main" id="{60EA2099-AD33-0D0D-B7B7-BE85D1CC4288}"/>
              </a:ext>
            </a:extLst>
          </p:cNvPr>
          <p:cNvSpPr/>
          <p:nvPr/>
        </p:nvSpPr>
        <p:spPr>
          <a:xfrm>
            <a:off x="-1" y="5303763"/>
            <a:ext cx="9144000" cy="7489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Data </a:t>
            </a:r>
            <a:r>
              <a:rPr kumimoji="0" lang="en-GB"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movement overhead </a:t>
            </a:r>
            <a:r>
              <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pic>
        <p:nvPicPr>
          <p:cNvPr id="24" name="Graphic 23" descr="Close">
            <a:extLst>
              <a:ext uri="{FF2B5EF4-FFF2-40B4-BE49-F238E27FC236}">
                <a16:creationId xmlns:a16="http://schemas.microsoft.com/office/drawing/2014/main" id="{7F6B63EB-7330-0888-5A9E-5DBD7A5E07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37" y="4306723"/>
            <a:ext cx="914400" cy="914400"/>
          </a:xfrm>
          <a:prstGeom prst="rect">
            <a:avLst/>
          </a:prstGeom>
        </p:spPr>
      </p:pic>
      <p:sp>
        <p:nvSpPr>
          <p:cNvPr id="26" name="Rounded Rectangle 25">
            <a:extLst>
              <a:ext uri="{FF2B5EF4-FFF2-40B4-BE49-F238E27FC236}">
                <a16:creationId xmlns:a16="http://schemas.microsoft.com/office/drawing/2014/main" id="{40BA9526-6AF6-5DC9-01F8-311E93B06093}"/>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Computation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srgbClr val="A5A5A5">
                    <a:lumMod val="75000"/>
                  </a:srgbClr>
                </a:solidFill>
                <a:effectLst/>
                <a:uLnTx/>
                <a:uFillTx/>
                <a:latin typeface="Corbel" panose="020B0503020204020204" pitchFamily="34" charset="0"/>
                <a:ea typeface="+mn-ea"/>
                <a:cs typeface="+mn-cs"/>
              </a:rPr>
              <a:t>(CPU or Accelerator)</a:t>
            </a:r>
          </a:p>
        </p:txBody>
      </p:sp>
      <p:sp>
        <p:nvSpPr>
          <p:cNvPr id="27" name="Rounded Rectangle 26">
            <a:extLst>
              <a:ext uri="{FF2B5EF4-FFF2-40B4-BE49-F238E27FC236}">
                <a16:creationId xmlns:a16="http://schemas.microsoft.com/office/drawing/2014/main" id="{6B204CF7-1411-6982-9C5B-E7F02A36ACEA}"/>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Cache</a:t>
            </a:r>
            <a:endPar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28" name="Rounded Rectangle 27">
            <a:extLst>
              <a:ext uri="{FF2B5EF4-FFF2-40B4-BE49-F238E27FC236}">
                <a16:creationId xmlns:a16="http://schemas.microsoft.com/office/drawing/2014/main" id="{EF4EF6D1-545C-A81F-9BB9-D6999A93BC28}"/>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Memory</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30" name="Rectangle 29">
            <a:extLst>
              <a:ext uri="{FF2B5EF4-FFF2-40B4-BE49-F238E27FC236}">
                <a16:creationId xmlns:a16="http://schemas.microsoft.com/office/drawing/2014/main" id="{7E7D09C1-2877-BD57-FD9F-2D6F77E96D2E}"/>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31" name="Rectangle 30">
            <a:extLst>
              <a:ext uri="{FF2B5EF4-FFF2-40B4-BE49-F238E27FC236}">
                <a16:creationId xmlns:a16="http://schemas.microsoft.com/office/drawing/2014/main" id="{5DA7F7EE-ACAD-635F-0B52-223CA74FF394}"/>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32" name="Rectangle 31">
            <a:extLst>
              <a:ext uri="{FF2B5EF4-FFF2-40B4-BE49-F238E27FC236}">
                <a16:creationId xmlns:a16="http://schemas.microsoft.com/office/drawing/2014/main" id="{960C30A2-E591-73A8-41BD-99C396E472B7}"/>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TTTTTT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t>
            </a:r>
          </a:p>
        </p:txBody>
      </p:sp>
      <p:sp>
        <p:nvSpPr>
          <p:cNvPr id="14" name="Rectangle 13">
            <a:extLst>
              <a:ext uri="{FF2B5EF4-FFF2-40B4-BE49-F238E27FC236}">
                <a16:creationId xmlns:a16="http://schemas.microsoft.com/office/drawing/2014/main" id="{C812B2D1-C95A-1064-EB0D-CA62CD9BF26F}"/>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15" name="Rectangle 14">
            <a:extLst>
              <a:ext uri="{FF2B5EF4-FFF2-40B4-BE49-F238E27FC236}">
                <a16:creationId xmlns:a16="http://schemas.microsoft.com/office/drawing/2014/main" id="{E45CA494-958E-5E0C-356F-84CE03FDE096}"/>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16" name="Rectangle 15">
            <a:extLst>
              <a:ext uri="{FF2B5EF4-FFF2-40B4-BE49-F238E27FC236}">
                <a16:creationId xmlns:a16="http://schemas.microsoft.com/office/drawing/2014/main" id="{5CB68CDC-A07C-83C1-87CE-E1FE1110D70C}"/>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EE7BAB61-8A43-1223-77C5-EB194417E418}"/>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CCCC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FE2F0C65-A3AB-C8C8-862F-B01EFA0D75D5}"/>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DB562493-376E-6C8D-4606-8401069702D4}"/>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GT</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8177D28B-E668-9787-D37F-7EC1C13386F8}"/>
              </a:ext>
            </a:extLst>
          </p:cNvPr>
          <p:cNvSpPr txBox="1"/>
          <p:nvPr/>
        </p:nvSpPr>
        <p:spPr>
          <a:xfrm>
            <a:off x="6841354" y="1768561"/>
            <a:ext cx="18149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Alignment</a:t>
            </a:r>
          </a:p>
        </p:txBody>
      </p:sp>
      <p:sp>
        <p:nvSpPr>
          <p:cNvPr id="5" name="Striped Right Arrow 4">
            <a:extLst>
              <a:ext uri="{FF2B5EF4-FFF2-40B4-BE49-F238E27FC236}">
                <a16:creationId xmlns:a16="http://schemas.microsoft.com/office/drawing/2014/main" id="{B763CF28-6BEB-976E-6ECC-89947DF186D7}"/>
              </a:ext>
            </a:extLst>
          </p:cNvPr>
          <p:cNvSpPr/>
          <p:nvPr/>
        </p:nvSpPr>
        <p:spPr>
          <a:xfrm>
            <a:off x="1445366" y="910326"/>
            <a:ext cx="5886717" cy="985838"/>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Data Movement from Storage</a:t>
            </a:r>
          </a:p>
        </p:txBody>
      </p:sp>
      <p:pic>
        <p:nvPicPr>
          <p:cNvPr id="23" name="Graphic 22" descr="Close">
            <a:extLst>
              <a:ext uri="{FF2B5EF4-FFF2-40B4-BE49-F238E27FC236}">
                <a16:creationId xmlns:a16="http://schemas.microsoft.com/office/drawing/2014/main" id="{6A7B6AED-B07B-D562-FF9D-FF935E2E11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37" y="5219357"/>
            <a:ext cx="914400" cy="914400"/>
          </a:xfrm>
          <a:prstGeom prst="rect">
            <a:avLst/>
          </a:prstGeom>
        </p:spPr>
      </p:pic>
      <p:sp>
        <p:nvSpPr>
          <p:cNvPr id="25" name="Rounded Rectangle 24">
            <a:extLst>
              <a:ext uri="{FF2B5EF4-FFF2-40B4-BE49-F238E27FC236}">
                <a16:creationId xmlns:a16="http://schemas.microsoft.com/office/drawing/2014/main" id="{54CB5CFD-30F7-6C98-0D0C-E0F48FAF2E9C}"/>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System</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Tree>
    <p:custDataLst>
      <p:tags r:id="rId1"/>
    </p:custDataLst>
    <p:extLst>
      <p:ext uri="{BB962C8B-B14F-4D97-AF65-F5344CB8AC3E}">
        <p14:creationId xmlns:p14="http://schemas.microsoft.com/office/powerpoint/2010/main" val="1958204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CBC5F-BA13-BB57-5BFA-BEFACED4CEC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1066A77-DAB7-6290-11E0-8E9CFB090E74}"/>
              </a:ext>
            </a:extLst>
          </p:cNvPr>
          <p:cNvSpPr/>
          <p:nvPr/>
        </p:nvSpPr>
        <p:spPr>
          <a:xfrm>
            <a:off x="3721994" y="2113937"/>
            <a:ext cx="5232447" cy="18330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Processor">
            <a:extLst>
              <a:ext uri="{FF2B5EF4-FFF2-40B4-BE49-F238E27FC236}">
                <a16:creationId xmlns:a16="http://schemas.microsoft.com/office/drawing/2014/main" id="{89AB05E5-3643-C0AA-BEB7-456B0FA626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9529" y="1207214"/>
            <a:ext cx="955855" cy="955855"/>
          </a:xfrm>
          <a:prstGeom prst="rect">
            <a:avLst/>
          </a:prstGeom>
        </p:spPr>
      </p:pic>
      <p:pic>
        <p:nvPicPr>
          <p:cNvPr id="10" name="Graphic 9" descr="Gears">
            <a:extLst>
              <a:ext uri="{FF2B5EF4-FFF2-40B4-BE49-F238E27FC236}">
                <a16:creationId xmlns:a16="http://schemas.microsoft.com/office/drawing/2014/main" id="{37C10694-6F5E-D98A-BCA2-BF1BAF186E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410" y="1249505"/>
            <a:ext cx="955854" cy="955854"/>
          </a:xfrm>
          <a:prstGeom prst="rect">
            <a:avLst/>
          </a:prstGeom>
        </p:spPr>
      </p:pic>
      <p:pic>
        <p:nvPicPr>
          <p:cNvPr id="12" name="Graphic 11" descr="Filter">
            <a:extLst>
              <a:ext uri="{FF2B5EF4-FFF2-40B4-BE49-F238E27FC236}">
                <a16:creationId xmlns:a16="http://schemas.microsoft.com/office/drawing/2014/main" id="{95CC05FE-BAC4-254F-246E-1021B17EA9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7325" y="1258620"/>
            <a:ext cx="914400" cy="914400"/>
          </a:xfrm>
          <a:prstGeom prst="rect">
            <a:avLst/>
          </a:prstGeom>
        </p:spPr>
      </p:pic>
      <p:sp>
        <p:nvSpPr>
          <p:cNvPr id="13" name="TextBox 12">
            <a:extLst>
              <a:ext uri="{FF2B5EF4-FFF2-40B4-BE49-F238E27FC236}">
                <a16:creationId xmlns:a16="http://schemas.microsoft.com/office/drawing/2014/main" id="{B6C4808B-4471-5782-473D-EBD9457F6590}"/>
              </a:ext>
            </a:extLst>
          </p:cNvPr>
          <p:cNvSpPr txBox="1"/>
          <p:nvPr/>
        </p:nvSpPr>
        <p:spPr>
          <a:xfrm>
            <a:off x="3986741" y="897913"/>
            <a:ext cx="1740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Heuristics</a:t>
            </a:r>
          </a:p>
        </p:txBody>
      </p:sp>
      <p:sp>
        <p:nvSpPr>
          <p:cNvPr id="23" name="TextBox 22">
            <a:extLst>
              <a:ext uri="{FF2B5EF4-FFF2-40B4-BE49-F238E27FC236}">
                <a16:creationId xmlns:a16="http://schemas.microsoft.com/office/drawing/2014/main" id="{12F651C8-FE59-F8E4-14AE-8895F1E37124}"/>
              </a:ext>
            </a:extLst>
          </p:cNvPr>
          <p:cNvSpPr txBox="1"/>
          <p:nvPr/>
        </p:nvSpPr>
        <p:spPr>
          <a:xfrm>
            <a:off x="5620127" y="910197"/>
            <a:ext cx="21314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Accelerators</a:t>
            </a:r>
          </a:p>
        </p:txBody>
      </p:sp>
      <p:sp>
        <p:nvSpPr>
          <p:cNvPr id="26" name="TextBox 25">
            <a:extLst>
              <a:ext uri="{FF2B5EF4-FFF2-40B4-BE49-F238E27FC236}">
                <a16:creationId xmlns:a16="http://schemas.microsoft.com/office/drawing/2014/main" id="{389C8596-0952-F95A-E8E4-BF526A4C76A9}"/>
              </a:ext>
            </a:extLst>
          </p:cNvPr>
          <p:cNvSpPr txBox="1"/>
          <p:nvPr/>
        </p:nvSpPr>
        <p:spPr>
          <a:xfrm>
            <a:off x="7503786" y="910197"/>
            <a:ext cx="10614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Filters</a:t>
            </a:r>
          </a:p>
        </p:txBody>
      </p:sp>
      <p:sp>
        <p:nvSpPr>
          <p:cNvPr id="27" name="Rectangle 26">
            <a:extLst>
              <a:ext uri="{FF2B5EF4-FFF2-40B4-BE49-F238E27FC236}">
                <a16:creationId xmlns:a16="http://schemas.microsoft.com/office/drawing/2014/main" id="{2DF84FAF-2097-B0EA-903A-A584E7ACF910}"/>
              </a:ext>
            </a:extLst>
          </p:cNvPr>
          <p:cNvSpPr/>
          <p:nvPr/>
        </p:nvSpPr>
        <p:spPr>
          <a:xfrm>
            <a:off x="0" y="4266028"/>
            <a:ext cx="9144000" cy="7639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 Computation overhead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sp>
        <p:nvSpPr>
          <p:cNvPr id="52" name="Rectangle 51">
            <a:extLst>
              <a:ext uri="{FF2B5EF4-FFF2-40B4-BE49-F238E27FC236}">
                <a16:creationId xmlns:a16="http://schemas.microsoft.com/office/drawing/2014/main" id="{687049ED-6523-C609-E1E6-E15EBE4A1E9F}"/>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53" name="Rectangle 52">
            <a:extLst>
              <a:ext uri="{FF2B5EF4-FFF2-40B4-BE49-F238E27FC236}">
                <a16:creationId xmlns:a16="http://schemas.microsoft.com/office/drawing/2014/main" id="{672468B2-3ED8-DCEF-32CD-D45029E8C26E}"/>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54" name="Rectangle 53">
            <a:extLst>
              <a:ext uri="{FF2B5EF4-FFF2-40B4-BE49-F238E27FC236}">
                <a16:creationId xmlns:a16="http://schemas.microsoft.com/office/drawing/2014/main" id="{5314A753-8B74-5617-033F-1D2022C2B434}"/>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TTTTTT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t>
            </a:r>
          </a:p>
        </p:txBody>
      </p:sp>
      <p:sp>
        <p:nvSpPr>
          <p:cNvPr id="55" name="Rectangle 54">
            <a:extLst>
              <a:ext uri="{FF2B5EF4-FFF2-40B4-BE49-F238E27FC236}">
                <a16:creationId xmlns:a16="http://schemas.microsoft.com/office/drawing/2014/main" id="{F13702E0-BBD4-C476-1A2E-9A12C6F5A75B}"/>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56" name="Rectangle 55">
            <a:extLst>
              <a:ext uri="{FF2B5EF4-FFF2-40B4-BE49-F238E27FC236}">
                <a16:creationId xmlns:a16="http://schemas.microsoft.com/office/drawing/2014/main" id="{3CBFCAC6-4FEA-1126-8915-5BBF1AF0FADB}"/>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57" name="Rectangle 56">
            <a:extLst>
              <a:ext uri="{FF2B5EF4-FFF2-40B4-BE49-F238E27FC236}">
                <a16:creationId xmlns:a16="http://schemas.microsoft.com/office/drawing/2014/main" id="{5D3F969F-F083-3761-C187-7311749B54A7}"/>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FDBCF3FC-453E-35DC-ECFA-142C3248F551}"/>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CCCC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5C922BC9-548A-694A-F16A-424BF832FDBF}"/>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2F80120F-D967-8001-5717-D8705B702543}"/>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GT</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30" name="Rounded Rectangle 29">
            <a:extLst>
              <a:ext uri="{FF2B5EF4-FFF2-40B4-BE49-F238E27FC236}">
                <a16:creationId xmlns:a16="http://schemas.microsoft.com/office/drawing/2014/main" id="{7C63B466-0E03-049F-F366-27F4CACF129E}"/>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Computation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srgbClr val="A5A5A5">
                    <a:lumMod val="75000"/>
                  </a:srgbClr>
                </a:solidFill>
                <a:effectLst/>
                <a:uLnTx/>
                <a:uFillTx/>
                <a:latin typeface="Corbel" panose="020B0503020204020204" pitchFamily="34" charset="0"/>
                <a:ea typeface="+mn-ea"/>
                <a:cs typeface="+mn-cs"/>
              </a:rPr>
              <a:t>(CPU or Accelerator)</a:t>
            </a:r>
          </a:p>
        </p:txBody>
      </p:sp>
      <p:sp>
        <p:nvSpPr>
          <p:cNvPr id="31" name="Rounded Rectangle 30">
            <a:extLst>
              <a:ext uri="{FF2B5EF4-FFF2-40B4-BE49-F238E27FC236}">
                <a16:creationId xmlns:a16="http://schemas.microsoft.com/office/drawing/2014/main" id="{37A8EC8A-B4E4-4003-E642-EE8CFECD4772}"/>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Cache</a:t>
            </a:r>
            <a:endPar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32" name="Rounded Rectangle 31">
            <a:extLst>
              <a:ext uri="{FF2B5EF4-FFF2-40B4-BE49-F238E27FC236}">
                <a16:creationId xmlns:a16="http://schemas.microsoft.com/office/drawing/2014/main" id="{5AA90E2F-D89D-51FF-E8F3-08ADD48853A4}"/>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Memory</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34" name="Rounded Rectangle 33">
            <a:extLst>
              <a:ext uri="{FF2B5EF4-FFF2-40B4-BE49-F238E27FC236}">
                <a16:creationId xmlns:a16="http://schemas.microsoft.com/office/drawing/2014/main" id="{23567D31-C058-1778-F03C-FEF6FB980AF9}"/>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System</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33" name="Rectangle 32">
            <a:extLst>
              <a:ext uri="{FF2B5EF4-FFF2-40B4-BE49-F238E27FC236}">
                <a16:creationId xmlns:a16="http://schemas.microsoft.com/office/drawing/2014/main" id="{1E21F010-4E7A-8C0C-9C51-49E559990CD3}"/>
              </a:ext>
            </a:extLst>
          </p:cNvPr>
          <p:cNvSpPr/>
          <p:nvPr/>
        </p:nvSpPr>
        <p:spPr>
          <a:xfrm>
            <a:off x="-1" y="5303763"/>
            <a:ext cx="9144000" cy="7489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Data </a:t>
            </a:r>
            <a:r>
              <a:rPr kumimoji="0" lang="en-GB"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movement overhead </a:t>
            </a:r>
            <a:r>
              <a:rPr kumimoji="0" lang="en-CH"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pic>
        <p:nvPicPr>
          <p:cNvPr id="35" name="Graphic 34" descr="Close">
            <a:extLst>
              <a:ext uri="{FF2B5EF4-FFF2-40B4-BE49-F238E27FC236}">
                <a16:creationId xmlns:a16="http://schemas.microsoft.com/office/drawing/2014/main" id="{E2AC3457-6F33-EDF1-9E29-A01C997066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837" y="5219357"/>
            <a:ext cx="914400" cy="914400"/>
          </a:xfrm>
          <a:prstGeom prst="rect">
            <a:avLst/>
          </a:prstGeom>
        </p:spPr>
      </p:pic>
      <p:sp>
        <p:nvSpPr>
          <p:cNvPr id="36" name="TextBox 35">
            <a:extLst>
              <a:ext uri="{FF2B5EF4-FFF2-40B4-BE49-F238E27FC236}">
                <a16:creationId xmlns:a16="http://schemas.microsoft.com/office/drawing/2014/main" id="{C353ED31-A360-425D-8AE3-2CEEC6DBB3FD}"/>
              </a:ext>
            </a:extLst>
          </p:cNvPr>
          <p:cNvSpPr txBox="1"/>
          <p:nvPr/>
        </p:nvSpPr>
        <p:spPr>
          <a:xfrm>
            <a:off x="632697" y="4093991"/>
            <a:ext cx="109969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6600" b="1" i="0" u="none" strike="noStrike" kern="1200" cap="none" spc="0" normalizeH="0" baseline="0" noProof="0" dirty="0">
                <a:ln>
                  <a:noFill/>
                </a:ln>
                <a:solidFill>
                  <a:srgbClr val="629B3C"/>
                </a:solidFill>
                <a:effectLst/>
                <a:uLnTx/>
                <a:uFillTx/>
                <a:latin typeface="arial" panose="020B0604020202020204" pitchFamily="34" charset="0"/>
                <a:ea typeface="+mn-ea"/>
                <a:cs typeface="+mn-cs"/>
              </a:rPr>
              <a:t>✓</a:t>
            </a:r>
            <a:endParaRPr kumimoji="0" lang="en-CH" sz="7200" b="0" i="0" u="none" strike="noStrike" kern="1200" cap="none" spc="0" normalizeH="0" baseline="0" noProof="0" dirty="0">
              <a:ln>
                <a:noFill/>
              </a:ln>
              <a:solidFill>
                <a:srgbClr val="629B3C"/>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EC0F3B3-9321-C992-701A-0F1948748D1F}"/>
              </a:ext>
            </a:extLst>
          </p:cNvPr>
          <p:cNvSpPr>
            <a:spLocks noGrp="1"/>
          </p:cNvSpPr>
          <p:nvPr>
            <p:ph type="title"/>
          </p:nvPr>
        </p:nvSpPr>
        <p:spPr/>
        <p:txBody>
          <a:bodyPr/>
          <a:lstStyle/>
          <a:p>
            <a:r>
              <a:rPr lang="en-CH" dirty="0"/>
              <a:t>Accelerating Genome Sequence Analysis</a:t>
            </a:r>
          </a:p>
        </p:txBody>
      </p:sp>
    </p:spTree>
    <p:custDataLst>
      <p:tags r:id="rId1"/>
    </p:custDataLst>
    <p:extLst>
      <p:ext uri="{BB962C8B-B14F-4D97-AF65-F5344CB8AC3E}">
        <p14:creationId xmlns:p14="http://schemas.microsoft.com/office/powerpoint/2010/main" val="333703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4FD9-56C5-A2BF-94EA-BC1559140E5A}"/>
            </a:ext>
          </a:extLst>
        </p:cNvPr>
        <p:cNvGrpSpPr/>
        <p:nvPr/>
      </p:nvGrpSpPr>
      <p:grpSpPr>
        <a:xfrm>
          <a:off x="0" y="0"/>
          <a:ext cx="0" cy="0"/>
          <a:chOff x="0" y="0"/>
          <a:chExt cx="0" cy="0"/>
        </a:xfrm>
      </p:grpSpPr>
      <p:sp>
        <p:nvSpPr>
          <p:cNvPr id="42" name="Rounded Rectangle 41">
            <a:extLst>
              <a:ext uri="{FF2B5EF4-FFF2-40B4-BE49-F238E27FC236}">
                <a16:creationId xmlns:a16="http://schemas.microsoft.com/office/drawing/2014/main" id="{7AE01C17-B331-8EA4-B89E-17B582B0315E}"/>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System</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2" name="Title 1">
            <a:extLst>
              <a:ext uri="{FF2B5EF4-FFF2-40B4-BE49-F238E27FC236}">
                <a16:creationId xmlns:a16="http://schemas.microsoft.com/office/drawing/2014/main" id="{7A813F69-D95D-0C61-35A6-51AD05E0EE48}"/>
              </a:ext>
            </a:extLst>
          </p:cNvPr>
          <p:cNvSpPr>
            <a:spLocks noGrp="1"/>
          </p:cNvSpPr>
          <p:nvPr>
            <p:ph type="title"/>
          </p:nvPr>
        </p:nvSpPr>
        <p:spPr/>
        <p:txBody>
          <a:bodyPr/>
          <a:lstStyle/>
          <a:p>
            <a:r>
              <a:rPr lang="en-CH" dirty="0"/>
              <a:t>Key Idea</a:t>
            </a:r>
          </a:p>
        </p:txBody>
      </p:sp>
      <p:sp>
        <p:nvSpPr>
          <p:cNvPr id="31" name="Rectangle 30">
            <a:extLst>
              <a:ext uri="{FF2B5EF4-FFF2-40B4-BE49-F238E27FC236}">
                <a16:creationId xmlns:a16="http://schemas.microsoft.com/office/drawing/2014/main" id="{73E04E7B-6089-B975-855F-FC2C3CA1B971}"/>
              </a:ext>
            </a:extLst>
          </p:cNvPr>
          <p:cNvSpPr/>
          <p:nvPr/>
        </p:nvSpPr>
        <p:spPr>
          <a:xfrm>
            <a:off x="1" y="5233752"/>
            <a:ext cx="9143999" cy="9086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Non-matching</a:t>
            </a:r>
            <a:r>
              <a:rPr kumimoji="0" lang="en-GB"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Do not have potential matching locations and can skip alignment</a:t>
            </a:r>
          </a:p>
        </p:txBody>
      </p:sp>
      <p:pic>
        <p:nvPicPr>
          <p:cNvPr id="23" name="Graphic 22" descr="Filter">
            <a:extLst>
              <a:ext uri="{FF2B5EF4-FFF2-40B4-BE49-F238E27FC236}">
                <a16:creationId xmlns:a16="http://schemas.microsoft.com/office/drawing/2014/main" id="{F34AA11A-1B03-8F25-3437-FA44203F5C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60" y="1084746"/>
            <a:ext cx="914400" cy="914400"/>
          </a:xfrm>
          <a:prstGeom prst="rect">
            <a:avLst/>
          </a:prstGeom>
        </p:spPr>
      </p:pic>
      <p:sp>
        <p:nvSpPr>
          <p:cNvPr id="27" name="TextBox 26">
            <a:extLst>
              <a:ext uri="{FF2B5EF4-FFF2-40B4-BE49-F238E27FC236}">
                <a16:creationId xmlns:a16="http://schemas.microsoft.com/office/drawing/2014/main" id="{A613C407-C37E-8C6F-22C4-519D8BA74512}"/>
              </a:ext>
            </a:extLst>
          </p:cNvPr>
          <p:cNvSpPr txBox="1"/>
          <p:nvPr/>
        </p:nvSpPr>
        <p:spPr>
          <a:xfrm>
            <a:off x="1103960" y="1191465"/>
            <a:ext cx="55781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Filter</a:t>
            </a:r>
            <a:r>
              <a:rPr kumimoji="0" lang="en-CH"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 reads that do </a:t>
            </a: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not</a:t>
            </a:r>
            <a:r>
              <a:rPr kumimoji="0" lang="en-CH"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 require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i</a:t>
            </a: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nside the storage system</a:t>
            </a:r>
          </a:p>
        </p:txBody>
      </p:sp>
      <p:sp>
        <p:nvSpPr>
          <p:cNvPr id="46" name="Rectangle 45">
            <a:extLst>
              <a:ext uri="{FF2B5EF4-FFF2-40B4-BE49-F238E27FC236}">
                <a16:creationId xmlns:a16="http://schemas.microsoft.com/office/drawing/2014/main" id="{0AC7FCC1-C735-732C-B0E3-754FD2F7081B}"/>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47" name="Rectangle 46">
            <a:extLst>
              <a:ext uri="{FF2B5EF4-FFF2-40B4-BE49-F238E27FC236}">
                <a16:creationId xmlns:a16="http://schemas.microsoft.com/office/drawing/2014/main" id="{93D8D33E-1AFD-4D80-4900-CAB27B2EC57A}"/>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p>
        </p:txBody>
      </p:sp>
      <p:sp>
        <p:nvSpPr>
          <p:cNvPr id="48" name="Rectangle 47">
            <a:extLst>
              <a:ext uri="{FF2B5EF4-FFF2-40B4-BE49-F238E27FC236}">
                <a16:creationId xmlns:a16="http://schemas.microsoft.com/office/drawing/2014/main" id="{A8C3F7E1-0FFD-E7D1-F604-1BBBBBB86736}"/>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TTTTTT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AAA</a:t>
            </a:r>
          </a:p>
        </p:txBody>
      </p:sp>
      <p:sp>
        <p:nvSpPr>
          <p:cNvPr id="49" name="Rectangle 48">
            <a:extLst>
              <a:ext uri="{FF2B5EF4-FFF2-40B4-BE49-F238E27FC236}">
                <a16:creationId xmlns:a16="http://schemas.microsoft.com/office/drawing/2014/main" id="{C41CC47C-B7B1-7551-4AD8-604CE7005E35}"/>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50" name="Rectangle 49">
            <a:extLst>
              <a:ext uri="{FF2B5EF4-FFF2-40B4-BE49-F238E27FC236}">
                <a16:creationId xmlns:a16="http://schemas.microsoft.com/office/drawing/2014/main" id="{5DBC09FD-4D02-AA2A-8AB5-FBF5BC9D76F2}"/>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sp>
        <p:nvSpPr>
          <p:cNvPr id="51" name="Rectangle 50">
            <a:extLst>
              <a:ext uri="{FF2B5EF4-FFF2-40B4-BE49-F238E27FC236}">
                <a16:creationId xmlns:a16="http://schemas.microsoft.com/office/drawing/2014/main" id="{58085A36-66AD-0953-025B-4D53547C4FAB}"/>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a:t>
            </a:r>
            <a:r>
              <a:rPr kumimoji="0" lang="en-CH" sz="16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83AD3008-DC08-FB14-D08E-C3C727898A25}"/>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CCCC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CE3006F0-E71E-13E0-1A80-56BFB9BCF67E}"/>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GGG</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275EC46C-446A-35DF-36D1-C4AB25C5E8FB}"/>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GT</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CC</a:t>
            </a:r>
            <a:r>
              <a:rPr kumimoji="0" lang="en-CH" sz="16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TT</a:t>
            </a:r>
            <a:r>
              <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GG</a:t>
            </a:r>
            <a:r>
              <a:rPr kumimoji="0" lang="en-CH" sz="16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6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6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57" name="TextBox 56">
            <a:extLst>
              <a:ext uri="{FF2B5EF4-FFF2-40B4-BE49-F238E27FC236}">
                <a16:creationId xmlns:a16="http://schemas.microsoft.com/office/drawing/2014/main" id="{53D3966B-E99B-E661-8380-B0ADF60FB761}"/>
              </a:ext>
            </a:extLst>
          </p:cNvPr>
          <p:cNvSpPr txBox="1"/>
          <p:nvPr/>
        </p:nvSpPr>
        <p:spPr>
          <a:xfrm>
            <a:off x="401293" y="3750196"/>
            <a:ext cx="2081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Filtered Reads</a:t>
            </a:r>
            <a:endParaRPr kumimoji="0" lang="en-CH"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endParaRPr>
          </a:p>
        </p:txBody>
      </p:sp>
      <p:sp>
        <p:nvSpPr>
          <p:cNvPr id="21" name="Rounded Rectangle 20">
            <a:extLst>
              <a:ext uri="{FF2B5EF4-FFF2-40B4-BE49-F238E27FC236}">
                <a16:creationId xmlns:a16="http://schemas.microsoft.com/office/drawing/2014/main" id="{0029BB68-FF57-339C-0CD5-79CA23837100}"/>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Computation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srgbClr val="A5A5A5">
                    <a:lumMod val="75000"/>
                  </a:srgbClr>
                </a:solidFill>
                <a:effectLst/>
                <a:uLnTx/>
                <a:uFillTx/>
                <a:latin typeface="Corbel" panose="020B0503020204020204" pitchFamily="34" charset="0"/>
                <a:ea typeface="+mn-ea"/>
                <a:cs typeface="+mn-cs"/>
              </a:rPr>
              <a:t>(CPU or Accelerator)</a:t>
            </a:r>
          </a:p>
        </p:txBody>
      </p:sp>
      <p:sp>
        <p:nvSpPr>
          <p:cNvPr id="22" name="Rounded Rectangle 21">
            <a:extLst>
              <a:ext uri="{FF2B5EF4-FFF2-40B4-BE49-F238E27FC236}">
                <a16:creationId xmlns:a16="http://schemas.microsoft.com/office/drawing/2014/main" id="{49EF6E09-E9F7-3333-780F-85CD1CC2EEDB}"/>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Cache</a:t>
            </a:r>
            <a:endPar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24" name="Rounded Rectangle 23">
            <a:extLst>
              <a:ext uri="{FF2B5EF4-FFF2-40B4-BE49-F238E27FC236}">
                <a16:creationId xmlns:a16="http://schemas.microsoft.com/office/drawing/2014/main" id="{BDB600E1-5A9A-D9B4-50D1-D91024BC3577}"/>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Memory</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C6B7D2B8-7EF9-9496-8B02-7657F25203EF}"/>
              </a:ext>
            </a:extLst>
          </p:cNvPr>
          <p:cNvSpPr/>
          <p:nvPr/>
        </p:nvSpPr>
        <p:spPr>
          <a:xfrm>
            <a:off x="-223" y="4267200"/>
            <a:ext cx="9143999" cy="9086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Exactly-matching</a:t>
            </a:r>
            <a:r>
              <a:rPr kumimoji="0" lang="en-GB"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Do not need expensive approximate string matching during alignment</a:t>
            </a:r>
          </a:p>
        </p:txBody>
      </p:sp>
    </p:spTree>
    <p:custDataLst>
      <p:tags r:id="rId1"/>
    </p:custDataLst>
    <p:extLst>
      <p:ext uri="{BB962C8B-B14F-4D97-AF65-F5344CB8AC3E}">
        <p14:creationId xmlns:p14="http://schemas.microsoft.com/office/powerpoint/2010/main" val="3683391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3189-DEF8-EBE1-90F7-E4D7AF199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B5529-8EE9-A39D-AA79-47EE50634DC6}"/>
              </a:ext>
            </a:extLst>
          </p:cNvPr>
          <p:cNvSpPr>
            <a:spLocks noGrp="1"/>
          </p:cNvSpPr>
          <p:nvPr>
            <p:ph type="title"/>
          </p:nvPr>
        </p:nvSpPr>
        <p:spPr/>
        <p:txBody>
          <a:bodyPr/>
          <a:lstStyle/>
          <a:p>
            <a:r>
              <a:rPr lang="en-CH" dirty="0"/>
              <a:t>GenStore</a:t>
            </a:r>
          </a:p>
        </p:txBody>
      </p:sp>
      <p:sp>
        <p:nvSpPr>
          <p:cNvPr id="16" name="Rectangle 15">
            <a:extLst>
              <a:ext uri="{FF2B5EF4-FFF2-40B4-BE49-F238E27FC236}">
                <a16:creationId xmlns:a16="http://schemas.microsoft.com/office/drawing/2014/main" id="{02988D12-916F-6D72-C6D7-7B9D452A0261}"/>
              </a:ext>
            </a:extLst>
          </p:cNvPr>
          <p:cNvSpPr/>
          <p:nvPr/>
        </p:nvSpPr>
        <p:spPr>
          <a:xfrm>
            <a:off x="-1" y="3816725"/>
            <a:ext cx="9144000" cy="7487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Computation overhead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 </a:t>
            </a:r>
          </a:p>
        </p:txBody>
      </p:sp>
      <p:sp>
        <p:nvSpPr>
          <p:cNvPr id="17" name="Rectangle 16">
            <a:extLst>
              <a:ext uri="{FF2B5EF4-FFF2-40B4-BE49-F238E27FC236}">
                <a16:creationId xmlns:a16="http://schemas.microsoft.com/office/drawing/2014/main" id="{6A1E2BB3-EAB0-D5A0-20D4-DBC6E03741B3}"/>
              </a:ext>
            </a:extLst>
          </p:cNvPr>
          <p:cNvSpPr/>
          <p:nvPr/>
        </p:nvSpPr>
        <p:spPr>
          <a:xfrm>
            <a:off x="-1" y="4673964"/>
            <a:ext cx="9144000" cy="748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Data </a:t>
            </a:r>
            <a:r>
              <a:rPr kumimoji="0" lang="en-GB"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movement overhead </a:t>
            </a:r>
            <a:r>
              <a:rPr kumimoji="0" lang="en-CH" sz="2800" b="1" i="0" u="none" strike="noStrike" kern="1200" cap="none" spc="0" normalizeH="0" baseline="0" noProof="0" dirty="0">
                <a:ln>
                  <a:noFill/>
                </a:ln>
                <a:solidFill>
                  <a:srgbClr val="629B3C"/>
                </a:solidFill>
                <a:effectLst/>
                <a:uLnTx/>
                <a:uFillTx/>
                <a:latin typeface="Corbel" panose="020B0503020204020204" pitchFamily="34" charset="0"/>
                <a:ea typeface="+mn-ea"/>
                <a:cs typeface="+mn-cs"/>
              </a:rPr>
              <a:t> </a:t>
            </a:r>
          </a:p>
        </p:txBody>
      </p:sp>
      <p:sp>
        <p:nvSpPr>
          <p:cNvPr id="27" name="Rectangle 26">
            <a:extLst>
              <a:ext uri="{FF2B5EF4-FFF2-40B4-BE49-F238E27FC236}">
                <a16:creationId xmlns:a16="http://schemas.microsoft.com/office/drawing/2014/main" id="{1FAADD7D-AB4B-85A8-4BAD-AC24E3FE8B44}"/>
              </a:ext>
            </a:extLst>
          </p:cNvPr>
          <p:cNvSpPr/>
          <p:nvPr/>
        </p:nvSpPr>
        <p:spPr>
          <a:xfrm>
            <a:off x="-1" y="5504396"/>
            <a:ext cx="9144000" cy="9207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1" indent="-185738" algn="ctr"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Corbel" panose="020B0503020204020204" pitchFamily="34" charset="0"/>
                <a:ea typeface="Segoe UI Symbol" panose="020B0502040204020203" pitchFamily="34" charset="0"/>
                <a:cs typeface="Segoe UI Historic" panose="020B0502040204020203" pitchFamily="34" charset="0"/>
              </a:rPr>
              <a:t>GenStore</a:t>
            </a:r>
            <a:r>
              <a:rPr kumimoji="0" lang="en-US" sz="2800" b="1" i="0" u="none" strike="noStrike" kern="1200" cap="none" spc="0" normalizeH="0" baseline="0" noProof="0" dirty="0">
                <a:ln>
                  <a:noFill/>
                </a:ln>
                <a:solidFill>
                  <a:srgbClr val="7030A0"/>
                </a:solidFill>
                <a:effectLst/>
                <a:uLnTx/>
                <a:uFillTx/>
                <a:latin typeface="Corbel" panose="020B0503020204020204" pitchFamily="34" charset="0"/>
                <a:ea typeface="Segoe UI Symbol" panose="020B0502040204020203" pitchFamily="34" charset="0"/>
                <a:cs typeface="Segoe UI Historic" panose="020B0502040204020203" pitchFamily="34" charset="0"/>
              </a:rPr>
              <a:t> provides significant speedup (</a:t>
            </a:r>
            <a:r>
              <a:rPr kumimoji="0" lang="en-US" sz="2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1.4x - 33.6x</a:t>
            </a:r>
            <a:r>
              <a:rPr kumimoji="0" lang="en-US" sz="2800" b="1" i="0" u="none" strike="noStrike" kern="1200" cap="none" spc="0" normalizeH="0" baseline="0" noProof="0" dirty="0">
                <a:ln>
                  <a:noFill/>
                </a:ln>
                <a:solidFill>
                  <a:srgbClr val="7030A0"/>
                </a:solidFill>
                <a:effectLst/>
                <a:uLnTx/>
                <a:uFillTx/>
                <a:latin typeface="Corbel" panose="020B0503020204020204" pitchFamily="34" charset="0"/>
                <a:ea typeface="Segoe UI Symbol" panose="020B0502040204020203" pitchFamily="34" charset="0"/>
                <a:cs typeface="Segoe UI Historic" panose="020B0502040204020203" pitchFamily="34" charset="0"/>
              </a:rPr>
              <a:t>) and  </a:t>
            </a:r>
          </a:p>
          <a:p>
            <a:pPr marL="363538" marR="0" lvl="1" indent="-185738" algn="ctr"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Corbel" panose="020B0503020204020204" pitchFamily="34" charset="0"/>
                <a:ea typeface="Segoe UI Symbol" panose="020B0502040204020203" pitchFamily="34" charset="0"/>
                <a:cs typeface="Segoe UI Historic" panose="020B0502040204020203" pitchFamily="34" charset="0"/>
              </a:rPr>
              <a:t>energy reduction </a:t>
            </a:r>
            <a:r>
              <a:rPr kumimoji="0" lang="en-US" sz="2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Verdana" panose="020B0604030504040204" pitchFamily="34" charset="0"/>
              </a:rPr>
              <a:t>(3.9x – 29.2x) </a:t>
            </a:r>
            <a:r>
              <a:rPr kumimoji="0" lang="en-US" sz="2800" b="1" i="0" u="none" strike="noStrike" kern="1200" cap="none" spc="0" normalizeH="0" baseline="0" noProof="0" dirty="0">
                <a:ln>
                  <a:noFill/>
                </a:ln>
                <a:solidFill>
                  <a:srgbClr val="7030A0"/>
                </a:solidFill>
                <a:effectLst/>
                <a:uLnTx/>
                <a:uFillTx/>
                <a:latin typeface="Corbel" panose="020B0503020204020204" pitchFamily="34" charset="0"/>
                <a:ea typeface="Segoe UI Symbol" panose="020B0502040204020203" pitchFamily="34" charset="0"/>
                <a:cs typeface="Segoe UI Historic" panose="020B0502040204020203" pitchFamily="34" charset="0"/>
              </a:rPr>
              <a:t>at low cost</a:t>
            </a:r>
          </a:p>
        </p:txBody>
      </p:sp>
      <p:pic>
        <p:nvPicPr>
          <p:cNvPr id="25" name="Graphic 24" descr="Filter">
            <a:extLst>
              <a:ext uri="{FF2B5EF4-FFF2-40B4-BE49-F238E27FC236}">
                <a16:creationId xmlns:a16="http://schemas.microsoft.com/office/drawing/2014/main" id="{604A9BC5-06C5-1298-C9BD-97A73DDFA3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60" y="1084746"/>
            <a:ext cx="914400" cy="914400"/>
          </a:xfrm>
          <a:prstGeom prst="rect">
            <a:avLst/>
          </a:prstGeom>
        </p:spPr>
      </p:pic>
      <p:sp>
        <p:nvSpPr>
          <p:cNvPr id="28" name="TextBox 27">
            <a:extLst>
              <a:ext uri="{FF2B5EF4-FFF2-40B4-BE49-F238E27FC236}">
                <a16:creationId xmlns:a16="http://schemas.microsoft.com/office/drawing/2014/main" id="{B11064D2-EDB1-BC30-04A3-A08F63E535D0}"/>
              </a:ext>
            </a:extLst>
          </p:cNvPr>
          <p:cNvSpPr txBox="1"/>
          <p:nvPr/>
        </p:nvSpPr>
        <p:spPr>
          <a:xfrm>
            <a:off x="1103960" y="1191465"/>
            <a:ext cx="557819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Filter</a:t>
            </a:r>
            <a:r>
              <a:rPr kumimoji="0" lang="en-CH"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 reads that do </a:t>
            </a: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not</a:t>
            </a:r>
            <a:r>
              <a:rPr kumimoji="0" lang="en-CH" sz="2400" b="1" i="0" u="none" strike="noStrike" kern="1200" cap="none" spc="0" normalizeH="0" baseline="0" noProof="0" dirty="0">
                <a:ln>
                  <a:noFill/>
                </a:ln>
                <a:solidFill>
                  <a:srgbClr val="1982C3"/>
                </a:solidFill>
                <a:effectLst/>
                <a:uLnTx/>
                <a:uFillTx/>
                <a:latin typeface="Corbel" panose="020B0503020204020204" pitchFamily="34" charset="0"/>
                <a:ea typeface="+mn-ea"/>
                <a:cs typeface="+mn-cs"/>
              </a:rPr>
              <a:t> require alignment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i</a:t>
            </a:r>
            <a:r>
              <a:rPr kumimoji="0" lang="en-CH" sz="2400" b="1" i="1" u="none" strike="noStrike" kern="1200" cap="none" spc="0" normalizeH="0" baseline="0" noProof="0" dirty="0">
                <a:ln>
                  <a:noFill/>
                </a:ln>
                <a:solidFill>
                  <a:srgbClr val="1982C3"/>
                </a:solidFill>
                <a:effectLst/>
                <a:uLnTx/>
                <a:uFillTx/>
                <a:latin typeface="Corbel" panose="020B0503020204020204" pitchFamily="34" charset="0"/>
                <a:ea typeface="+mn-ea"/>
                <a:cs typeface="+mn-cs"/>
              </a:rPr>
              <a:t>nside the storage system</a:t>
            </a:r>
          </a:p>
        </p:txBody>
      </p:sp>
      <p:sp>
        <p:nvSpPr>
          <p:cNvPr id="24" name="Rounded Rectangle 23">
            <a:extLst>
              <a:ext uri="{FF2B5EF4-FFF2-40B4-BE49-F238E27FC236}">
                <a16:creationId xmlns:a16="http://schemas.microsoft.com/office/drawing/2014/main" id="{D1336B26-4011-8498-3CBD-77215EEC10D8}"/>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Computation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Unit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srgbClr val="A5A5A5">
                    <a:lumMod val="75000"/>
                  </a:srgbClr>
                </a:solidFill>
                <a:effectLst/>
                <a:uLnTx/>
                <a:uFillTx/>
                <a:latin typeface="Corbel" panose="020B0503020204020204" pitchFamily="34" charset="0"/>
                <a:ea typeface="+mn-ea"/>
                <a:cs typeface="+mn-cs"/>
              </a:rPr>
              <a:t>(CPU or Accelerator)</a:t>
            </a:r>
          </a:p>
        </p:txBody>
      </p:sp>
      <p:sp>
        <p:nvSpPr>
          <p:cNvPr id="26" name="Rounded Rectangle 25">
            <a:extLst>
              <a:ext uri="{FF2B5EF4-FFF2-40B4-BE49-F238E27FC236}">
                <a16:creationId xmlns:a16="http://schemas.microsoft.com/office/drawing/2014/main" id="{EEC1480B-49C1-F8E4-03E1-31A6CB2354C0}"/>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Cache</a:t>
            </a:r>
            <a:endPar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33" name="Rounded Rectangle 32">
            <a:extLst>
              <a:ext uri="{FF2B5EF4-FFF2-40B4-BE49-F238E27FC236}">
                <a16:creationId xmlns:a16="http://schemas.microsoft.com/office/drawing/2014/main" id="{6152F6A1-DB5D-20CC-6E54-4199794EC2D3}"/>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Main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Memory</a:t>
            </a:r>
            <a:endParaRPr kumimoji="0" lang="en-CH" sz="24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34" name="Rounded Rectangle 33">
            <a:extLst>
              <a:ext uri="{FF2B5EF4-FFF2-40B4-BE49-F238E27FC236}">
                <a16:creationId xmlns:a16="http://schemas.microsoft.com/office/drawing/2014/main" id="{84586EC4-2364-5AC1-6D85-E89B0BE08A58}"/>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1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GenStore-Enabled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1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1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System</a:t>
            </a:r>
            <a:endParaRPr kumimoji="0" lang="en-CH" sz="21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5E7C0E69-A646-7109-7A06-F9A21EF0452E}"/>
              </a:ext>
            </a:extLst>
          </p:cNvPr>
          <p:cNvSpPr txBox="1"/>
          <p:nvPr/>
        </p:nvSpPr>
        <p:spPr>
          <a:xfrm>
            <a:off x="646760" y="3637091"/>
            <a:ext cx="109969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6600" b="1" i="0" u="none" strike="noStrike" kern="1200" cap="none" spc="0" normalizeH="0" baseline="0" noProof="0" dirty="0">
                <a:ln>
                  <a:noFill/>
                </a:ln>
                <a:solidFill>
                  <a:srgbClr val="629B3C"/>
                </a:solidFill>
                <a:effectLst/>
                <a:uLnTx/>
                <a:uFillTx/>
                <a:latin typeface="arial" panose="020B0604020202020204" pitchFamily="34" charset="0"/>
                <a:ea typeface="+mn-ea"/>
                <a:cs typeface="+mn-cs"/>
              </a:rPr>
              <a:t>✓</a:t>
            </a:r>
            <a:endParaRPr kumimoji="0" lang="en-CH" sz="7200" b="0" i="0" u="none" strike="noStrike" kern="1200" cap="none" spc="0" normalizeH="0" baseline="0" noProof="0" dirty="0">
              <a:ln>
                <a:noFill/>
              </a:ln>
              <a:solidFill>
                <a:srgbClr val="629B3C"/>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828599C-BF91-9F2F-6CF2-F19F9D6C7126}"/>
              </a:ext>
            </a:extLst>
          </p:cNvPr>
          <p:cNvSpPr txBox="1"/>
          <p:nvPr/>
        </p:nvSpPr>
        <p:spPr>
          <a:xfrm>
            <a:off x="646759" y="4494329"/>
            <a:ext cx="109969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H" sz="6600" b="1" i="0" u="none" strike="noStrike" kern="1200" cap="none" spc="0" normalizeH="0" baseline="0" noProof="0" dirty="0">
                <a:ln>
                  <a:noFill/>
                </a:ln>
                <a:solidFill>
                  <a:srgbClr val="629B3C"/>
                </a:solidFill>
                <a:effectLst/>
                <a:uLnTx/>
                <a:uFillTx/>
                <a:latin typeface="arial" panose="020B0604020202020204" pitchFamily="34" charset="0"/>
                <a:ea typeface="+mn-ea"/>
                <a:cs typeface="+mn-cs"/>
              </a:rPr>
              <a:t>✓</a:t>
            </a:r>
            <a:endParaRPr kumimoji="0" lang="en-CH" sz="7200" b="0" i="0" u="none" strike="noStrike" kern="1200" cap="none" spc="0" normalizeH="0" baseline="0" noProof="0" dirty="0">
              <a:ln>
                <a:noFill/>
              </a:ln>
              <a:solidFill>
                <a:srgbClr val="629B3C"/>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10084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7AD52-3A5E-59B8-247D-E913C5983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06084-048B-9F2F-E909-F43C82E54B2C}"/>
              </a:ext>
            </a:extLst>
          </p:cNvPr>
          <p:cNvSpPr>
            <a:spLocks noGrp="1"/>
          </p:cNvSpPr>
          <p:nvPr>
            <p:ph type="title"/>
          </p:nvPr>
        </p:nvSpPr>
        <p:spPr/>
        <p:txBody>
          <a:bodyPr/>
          <a:lstStyle/>
          <a:p>
            <a:r>
              <a:rPr lang="en-US" dirty="0"/>
              <a:t>In-Storage Genome Filtering </a:t>
            </a:r>
            <a:r>
              <a:rPr lang="en-US" sz="3000" b="1" dirty="0">
                <a:solidFill>
                  <a:srgbClr val="006633"/>
                </a:solidFill>
              </a:rPr>
              <a:t>[ASPLOS 2022]</a:t>
            </a:r>
            <a:r>
              <a:rPr lang="en-US" dirty="0"/>
              <a:t> </a:t>
            </a:r>
          </a:p>
        </p:txBody>
      </p:sp>
      <p:sp>
        <p:nvSpPr>
          <p:cNvPr id="3" name="Content Placeholder 2">
            <a:extLst>
              <a:ext uri="{FF2B5EF4-FFF2-40B4-BE49-F238E27FC236}">
                <a16:creationId xmlns:a16="http://schemas.microsoft.com/office/drawing/2014/main" id="{0994AB25-91CD-69C1-7772-E3D636EC6FC1}"/>
              </a:ext>
            </a:extLst>
          </p:cNvPr>
          <p:cNvSpPr>
            <a:spLocks noGrp="1"/>
          </p:cNvSpPr>
          <p:nvPr>
            <p:ph idx="1"/>
          </p:nvPr>
        </p:nvSpPr>
        <p:spPr>
          <a:xfrm>
            <a:off x="228600" y="1124744"/>
            <a:ext cx="8610600" cy="5123656"/>
          </a:xfrm>
        </p:spPr>
        <p:txBody>
          <a:bodyPr/>
          <a:lstStyle/>
          <a:p>
            <a:r>
              <a:rPr lang="en-US" sz="1600" dirty="0"/>
              <a:t>Nika Mansouri </a:t>
            </a:r>
            <a:r>
              <a:rPr lang="en-US" sz="1600" dirty="0" err="1"/>
              <a:t>Ghiasi</a:t>
            </a:r>
            <a:r>
              <a:rPr lang="en-US" sz="1600" dirty="0"/>
              <a:t>, </a:t>
            </a:r>
            <a:r>
              <a:rPr lang="en-US" sz="1600" dirty="0" err="1"/>
              <a:t>Jisung</a:t>
            </a:r>
            <a:r>
              <a:rPr lang="en-US" sz="1600" dirty="0"/>
              <a:t> Park, Harun Mustafa, </a:t>
            </a:r>
            <a:r>
              <a:rPr lang="en-US" sz="1600" dirty="0" err="1"/>
              <a:t>Jeremie</a:t>
            </a:r>
            <a:r>
              <a:rPr lang="en-US" sz="1600" dirty="0"/>
              <a:t> Kim, </a:t>
            </a:r>
            <a:r>
              <a:rPr lang="en-US" sz="1600" dirty="0" err="1"/>
              <a:t>Ataberk</a:t>
            </a:r>
            <a:r>
              <a:rPr lang="en-US" sz="1600" dirty="0"/>
              <a:t> </a:t>
            </a:r>
            <a:r>
              <a:rPr lang="en-US" sz="1600" dirty="0" err="1"/>
              <a:t>Olgun</a:t>
            </a:r>
            <a:r>
              <a:rPr lang="en-US" sz="1600" dirty="0"/>
              <a:t>, </a:t>
            </a:r>
            <a:r>
              <a:rPr lang="en-US" sz="1600" dirty="0" err="1"/>
              <a:t>Arvid</a:t>
            </a:r>
            <a:r>
              <a:rPr lang="en-US" sz="1600" dirty="0"/>
              <a:t> Gollwitzer, </a:t>
            </a:r>
            <a:r>
              <a:rPr lang="en-US" sz="1600" dirty="0" err="1"/>
              <a:t>Damla</a:t>
            </a:r>
            <a:r>
              <a:rPr lang="en-US" sz="1600" dirty="0"/>
              <a:t> </a:t>
            </a:r>
            <a:r>
              <a:rPr lang="en-US" sz="1600" dirty="0" err="1"/>
              <a:t>Senol</a:t>
            </a:r>
            <a:r>
              <a:rPr lang="en-US" sz="1600" dirty="0"/>
              <a:t> Cali, Can </a:t>
            </a:r>
            <a:r>
              <a:rPr lang="en-US" sz="1600" dirty="0" err="1"/>
              <a:t>Firtina</a:t>
            </a:r>
            <a:r>
              <a:rPr lang="en-US" sz="1600" dirty="0"/>
              <a:t>, </a:t>
            </a:r>
            <a:r>
              <a:rPr lang="en-US" sz="1600" dirty="0" err="1"/>
              <a:t>Haiyu</a:t>
            </a:r>
            <a:r>
              <a:rPr lang="en-US" sz="1600" dirty="0"/>
              <a:t> Mao, Nour </a:t>
            </a:r>
            <a:r>
              <a:rPr lang="en-US" sz="1600" dirty="0" err="1"/>
              <a:t>Almadhoun</a:t>
            </a:r>
            <a:r>
              <a:rPr lang="en-US" sz="1600" dirty="0"/>
              <a:t> </a:t>
            </a:r>
            <a:r>
              <a:rPr lang="en-US" sz="1600" dirty="0" err="1"/>
              <a:t>Alserr</a:t>
            </a:r>
            <a:r>
              <a:rPr lang="en-US" sz="1600" dirty="0"/>
              <a:t>, </a:t>
            </a:r>
            <a:r>
              <a:rPr lang="en-US" sz="1600" dirty="0" err="1"/>
              <a:t>Rachata</a:t>
            </a:r>
            <a:r>
              <a:rPr lang="en-US" sz="1600" dirty="0"/>
              <a:t> </a:t>
            </a:r>
            <a:r>
              <a:rPr lang="en-US" sz="1600" dirty="0" err="1"/>
              <a:t>Ausavarungnirun</a:t>
            </a:r>
            <a:r>
              <a:rPr lang="en-US" sz="1600" dirty="0"/>
              <a:t>, Nandita Vijaykumar, Mohammed </a:t>
            </a:r>
            <a:r>
              <a:rPr lang="en-US" sz="1600" dirty="0" err="1"/>
              <a:t>Alser</a:t>
            </a:r>
            <a:r>
              <a:rPr lang="en-US" sz="1600" dirty="0"/>
              <a:t>, and Onur Mutlu,</a:t>
            </a:r>
            <a:br>
              <a:rPr lang="en-US" sz="1600" dirty="0"/>
            </a:br>
            <a:r>
              <a:rPr lang="en-US" sz="1600" b="1" dirty="0">
                <a:solidFill>
                  <a:srgbClr val="0432FF"/>
                </a:solidFill>
                <a:hlinkClick r:id="rId2">
                  <a:extLst>
                    <a:ext uri="{A12FA001-AC4F-418D-AE19-62706E023703}">
                      <ahyp:hlinkClr xmlns:ahyp="http://schemas.microsoft.com/office/drawing/2018/hyperlinkcolor" val="tx"/>
                    </a:ext>
                  </a:extLst>
                </a:hlinkClick>
              </a:rPr>
              <a:t>"GenStore: A High-Performance and Energy-Efficient In-Storage Computing System for Genome Sequence Analysis"</a:t>
            </a:r>
            <a:br>
              <a:rPr lang="en-US" sz="1600" dirty="0">
                <a:solidFill>
                  <a:srgbClr val="0432FF"/>
                </a:solidFill>
              </a:rPr>
            </a:br>
            <a:r>
              <a:rPr lang="en-US" sz="1600" i="1" dirty="0"/>
              <a:t>Proceedings of the </a:t>
            </a:r>
            <a:r>
              <a:rPr lang="en-US" sz="1600" i="1" dirty="0">
                <a:hlinkClick r:id="rId3"/>
              </a:rPr>
              <a:t>27th International Conference on Architectural Support for Programming Languages and Operating Systems</a:t>
            </a:r>
            <a:r>
              <a:rPr lang="en-US" sz="1600" i="1" dirty="0"/>
              <a:t> (</a:t>
            </a:r>
            <a:r>
              <a:rPr lang="en-US" sz="1600" b="1" i="1" dirty="0"/>
              <a:t>ASPLOS</a:t>
            </a:r>
            <a:r>
              <a:rPr lang="en-US" sz="1600" i="1" dirty="0"/>
              <a:t>)</a:t>
            </a:r>
            <a:r>
              <a:rPr lang="en-US" sz="1600" dirty="0"/>
              <a:t>, Virtual, February-March 2022.</a:t>
            </a:r>
            <a:br>
              <a:rPr lang="en-US" sz="1600" dirty="0"/>
            </a:br>
            <a:r>
              <a:rPr lang="en-US" sz="1600" dirty="0"/>
              <a:t>[</a:t>
            </a:r>
            <a:r>
              <a:rPr lang="en-US" sz="1600" dirty="0">
                <a:hlinkClick r:id="rId4"/>
              </a:rPr>
              <a:t>Lightning Talk Slides (pptx)</a:t>
            </a:r>
            <a:r>
              <a:rPr lang="en-US" sz="1600" dirty="0"/>
              <a:t> </a:t>
            </a:r>
            <a:r>
              <a:rPr lang="en-US" sz="1600" dirty="0">
                <a:hlinkClick r:id="rId5"/>
              </a:rPr>
              <a:t>(pdf)</a:t>
            </a:r>
            <a:r>
              <a:rPr lang="en-US" sz="1600" dirty="0"/>
              <a:t>]</a:t>
            </a:r>
            <a:br>
              <a:rPr lang="en-US" sz="1600" dirty="0"/>
            </a:br>
            <a:r>
              <a:rPr lang="en-US" sz="1600" dirty="0"/>
              <a:t>[</a:t>
            </a:r>
            <a:r>
              <a:rPr lang="en-US" sz="1600" dirty="0">
                <a:hlinkClick r:id="rId6"/>
              </a:rPr>
              <a:t>Lightning Talk Video</a:t>
            </a:r>
            <a:r>
              <a:rPr lang="en-US" sz="1600" dirty="0"/>
              <a:t> (90 seconds)]</a:t>
            </a:r>
          </a:p>
          <a:p>
            <a:pPr marL="0" indent="0">
              <a:buNone/>
            </a:pPr>
            <a:br>
              <a:rPr lang="en-US" sz="1600" dirty="0"/>
            </a:br>
            <a:endParaRPr lang="en-US" sz="1600" dirty="0"/>
          </a:p>
        </p:txBody>
      </p:sp>
      <p:sp>
        <p:nvSpPr>
          <p:cNvPr id="4" name="Slide Number Placeholder 3">
            <a:extLst>
              <a:ext uri="{FF2B5EF4-FFF2-40B4-BE49-F238E27FC236}">
                <a16:creationId xmlns:a16="http://schemas.microsoft.com/office/drawing/2014/main" id="{CA1C0A44-4AA2-4C58-6680-257D0DBC9C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6" name="Picture 5">
            <a:extLst>
              <a:ext uri="{FF2B5EF4-FFF2-40B4-BE49-F238E27FC236}">
                <a16:creationId xmlns:a16="http://schemas.microsoft.com/office/drawing/2014/main" id="{76F9B6C2-C4C0-D552-0E1D-51EBFD080C5A}"/>
              </a:ext>
            </a:extLst>
          </p:cNvPr>
          <p:cNvPicPr>
            <a:picLocks noChangeAspect="1"/>
          </p:cNvPicPr>
          <p:nvPr/>
        </p:nvPicPr>
        <p:blipFill>
          <a:blip r:embed="rId7"/>
          <a:stretch>
            <a:fillRect/>
          </a:stretch>
        </p:blipFill>
        <p:spPr>
          <a:xfrm>
            <a:off x="0" y="4114800"/>
            <a:ext cx="9144000" cy="2009981"/>
          </a:xfrm>
          <a:prstGeom prst="rect">
            <a:avLst/>
          </a:prstGeom>
        </p:spPr>
      </p:pic>
    </p:spTree>
    <p:extLst>
      <p:ext uri="{BB962C8B-B14F-4D97-AF65-F5344CB8AC3E}">
        <p14:creationId xmlns:p14="http://schemas.microsoft.com/office/powerpoint/2010/main" val="28365763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71BB7E-7845-6244-9D6F-DC2B6B02D6D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6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
        <p:nvSpPr>
          <p:cNvPr id="35" name="Rectangle 34">
            <a:extLst>
              <a:ext uri="{FF2B5EF4-FFF2-40B4-BE49-F238E27FC236}">
                <a16:creationId xmlns:a16="http://schemas.microsoft.com/office/drawing/2014/main" id="{470B46ED-CFE3-1B42-9238-85E51E7AF537}"/>
              </a:ext>
            </a:extLst>
          </p:cNvPr>
          <p:cNvSpPr/>
          <p:nvPr/>
        </p:nvSpPr>
        <p:spPr>
          <a:xfrm>
            <a:off x="2267744" y="6444044"/>
            <a:ext cx="496855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And, many, many other applications …</a:t>
            </a:r>
          </a:p>
        </p:txBody>
      </p:sp>
      <p:sp>
        <p:nvSpPr>
          <p:cNvPr id="9" name="Title 1">
            <a:extLst>
              <a:ext uri="{FF2B5EF4-FFF2-40B4-BE49-F238E27FC236}">
                <a16:creationId xmlns:a16="http://schemas.microsoft.com/office/drawing/2014/main" id="{13322541-55A8-2B4A-5396-6B44B19A4EDC}"/>
              </a:ext>
            </a:extLst>
          </p:cNvPr>
          <p:cNvSpPr>
            <a:spLocks noGrp="1"/>
          </p:cNvSpPr>
          <p:nvPr>
            <p:ph type="title"/>
          </p:nvPr>
        </p:nvSpPr>
        <p:spPr>
          <a:xfrm>
            <a:off x="228600" y="152400"/>
            <a:ext cx="8610600" cy="828328"/>
          </a:xfrm>
        </p:spPr>
        <p:txBody>
          <a:bodyPr/>
          <a:lstStyle/>
          <a:p>
            <a:r>
              <a:rPr lang="en-US" sz="3600" dirty="0"/>
              <a:t>Faster, Scalable &amp; Accurate Genome Analysis</a:t>
            </a:r>
          </a:p>
        </p:txBody>
      </p:sp>
      <p:grpSp>
        <p:nvGrpSpPr>
          <p:cNvPr id="2" name="Group 1">
            <a:extLst>
              <a:ext uri="{FF2B5EF4-FFF2-40B4-BE49-F238E27FC236}">
                <a16:creationId xmlns:a16="http://schemas.microsoft.com/office/drawing/2014/main" id="{06E9B088-1ED2-8C35-F1D1-F78947C89CA9}"/>
              </a:ext>
            </a:extLst>
          </p:cNvPr>
          <p:cNvGrpSpPr/>
          <p:nvPr/>
        </p:nvGrpSpPr>
        <p:grpSpPr>
          <a:xfrm>
            <a:off x="207154" y="989275"/>
            <a:ext cx="4297680" cy="2666844"/>
            <a:chOff x="207154" y="989275"/>
            <a:chExt cx="4297680" cy="2666844"/>
          </a:xfrm>
        </p:grpSpPr>
        <p:pic>
          <p:nvPicPr>
            <p:cNvPr id="5" name="Content Placeholder 5">
              <a:extLst>
                <a:ext uri="{FF2B5EF4-FFF2-40B4-BE49-F238E27FC236}">
                  <a16:creationId xmlns:a16="http://schemas.microsoft.com/office/drawing/2014/main" id="{40591108-7F41-F8D7-9B17-9D2087A33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0" r="632" b="390"/>
            <a:stretch/>
          </p:blipFill>
          <p:spPr>
            <a:xfrm>
              <a:off x="1371547" y="989275"/>
              <a:ext cx="1968896" cy="1965960"/>
            </a:xfrm>
            <a:prstGeom prst="roundRect">
              <a:avLst>
                <a:gd name="adj" fmla="val 35390"/>
              </a:avLst>
            </a:prstGeom>
          </p:spPr>
        </p:pic>
        <p:sp>
          <p:nvSpPr>
            <p:cNvPr id="6" name="Rectangle 5">
              <a:extLst>
                <a:ext uri="{FF2B5EF4-FFF2-40B4-BE49-F238E27FC236}">
                  <a16:creationId xmlns:a16="http://schemas.microsoft.com/office/drawing/2014/main" id="{D4F8C0FC-7A03-C75C-F477-6072CB3568F6}"/>
                </a:ext>
              </a:extLst>
            </p:cNvPr>
            <p:cNvSpPr/>
            <p:nvPr/>
          </p:nvSpPr>
          <p:spPr>
            <a:xfrm>
              <a:off x="207154" y="3040566"/>
              <a:ext cx="429768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3C4"/>
                  </a:solidFill>
                  <a:effectLst/>
                  <a:uLnTx/>
                  <a:uFillTx/>
                  <a:latin typeface="Tahoma"/>
                  <a:ea typeface="Tahoma" panose="020B0604030504040204" pitchFamily="34" charset="0"/>
                  <a:cs typeface="Tahoma" panose="020B0604030504040204" pitchFamily="34" charset="0"/>
                </a:rPr>
                <a:t>Uncovering and treating diseases</a:t>
              </a:r>
              <a:b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b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linked to genomic variations</a:t>
              </a:r>
              <a:endParaRPr kumimoji="0" lang="en-US" sz="2000" b="0" i="0" u="none" strike="noStrike" kern="1200" cap="none" spc="0" normalizeH="0" baseline="0" noProof="0" dirty="0">
                <a:ln>
                  <a:noFill/>
                </a:ln>
                <a:solidFill>
                  <a:srgbClr val="4472C4"/>
                </a:solidFill>
                <a:effectLst/>
                <a:uLnTx/>
                <a:uFillTx/>
                <a:latin typeface="Tahoma"/>
                <a:ea typeface="Tahoma" panose="020B0604030504040204" pitchFamily="34" charset="0"/>
                <a:cs typeface="Tahoma" panose="020B0604030504040204" pitchFamily="34" charset="0"/>
              </a:endParaRPr>
            </a:p>
          </p:txBody>
        </p:sp>
      </p:grpSp>
      <p:grpSp>
        <p:nvGrpSpPr>
          <p:cNvPr id="10" name="Group 9">
            <a:extLst>
              <a:ext uri="{FF2B5EF4-FFF2-40B4-BE49-F238E27FC236}">
                <a16:creationId xmlns:a16="http://schemas.microsoft.com/office/drawing/2014/main" id="{156A92A8-C644-6F90-1EEF-790EE85CB2DC}"/>
              </a:ext>
            </a:extLst>
          </p:cNvPr>
          <p:cNvGrpSpPr/>
          <p:nvPr/>
        </p:nvGrpSpPr>
        <p:grpSpPr>
          <a:xfrm>
            <a:off x="1088927" y="3797082"/>
            <a:ext cx="2534134" cy="2524403"/>
            <a:chOff x="1088927" y="4035225"/>
            <a:chExt cx="2534134" cy="2524403"/>
          </a:xfrm>
        </p:grpSpPr>
        <p:sp>
          <p:nvSpPr>
            <p:cNvPr id="13" name="Rectangle 12">
              <a:extLst>
                <a:ext uri="{FF2B5EF4-FFF2-40B4-BE49-F238E27FC236}">
                  <a16:creationId xmlns:a16="http://schemas.microsoft.com/office/drawing/2014/main" id="{00E4911B-7150-BC70-FBAF-0F8A9230AA81}"/>
                </a:ext>
              </a:extLst>
            </p:cNvPr>
            <p:cNvSpPr/>
            <p:nvPr/>
          </p:nvSpPr>
          <p:spPr>
            <a:xfrm>
              <a:off x="1088927" y="5944075"/>
              <a:ext cx="2534134"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Detecting</a:t>
              </a:r>
              <a:r>
                <a:rPr kumimoji="0" lang="en-US" sz="2000" b="1" i="0" u="none" strike="noStrike" kern="1200" cap="none" spc="0" normalizeH="0" baseline="0" noProof="0" dirty="0">
                  <a:ln>
                    <a:noFill/>
                  </a:ln>
                  <a:solidFill>
                    <a:srgbClr val="4472C4"/>
                  </a:solidFill>
                  <a:effectLst/>
                  <a:uLnTx/>
                  <a:uFillTx/>
                  <a:latin typeface="Tahoma"/>
                  <a:ea typeface="Tahoma" panose="020B0604030504040204" pitchFamily="34" charset="0"/>
                  <a:cs typeface="Tahoma" panose="020B0604030504040204" pitchFamily="34" charset="0"/>
                </a:rPr>
                <a:t> </a:t>
              </a:r>
              <a:r>
                <a:rPr kumimoji="0" lang="en-US" sz="2000" b="1" i="0" u="none" strike="noStrike" kern="1200" cap="none" spc="0" normalizeH="0" baseline="0" noProof="0" dirty="0">
                  <a:ln>
                    <a:noFill/>
                  </a:ln>
                  <a:solidFill>
                    <a:srgbClr val="4473C4"/>
                  </a:solidFill>
                  <a:effectLst/>
                  <a:uLnTx/>
                  <a:uFillTx/>
                  <a:latin typeface="Tahoma"/>
                  <a:ea typeface="Tahoma" panose="020B0604030504040204" pitchFamily="34" charset="0"/>
                  <a:cs typeface="Tahoma" panose="020B0604030504040204" pitchFamily="34" charset="0"/>
                </a:rPr>
                <a:t>pathogens</a:t>
              </a: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 </a:t>
              </a:r>
              <a:b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b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in the environment</a:t>
              </a:r>
            </a:p>
          </p:txBody>
        </p:sp>
        <p:pic>
          <p:nvPicPr>
            <p:cNvPr id="17" name="Picture 16" descr="A white oval with colorful bacteria and germs&#10;&#10;Description automatically generated">
              <a:extLst>
                <a:ext uri="{FF2B5EF4-FFF2-40B4-BE49-F238E27FC236}">
                  <a16:creationId xmlns:a16="http://schemas.microsoft.com/office/drawing/2014/main" id="{53640658-F2CC-B5B9-12F5-5AA15906C2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6" t="10156" r="1756" b="11609"/>
            <a:stretch/>
          </p:blipFill>
          <p:spPr>
            <a:xfrm>
              <a:off x="1216853" y="4035225"/>
              <a:ext cx="2281627" cy="1828800"/>
            </a:xfrm>
            <a:prstGeom prst="rect">
              <a:avLst/>
            </a:prstGeom>
          </p:spPr>
        </p:pic>
      </p:grpSp>
      <p:grpSp>
        <p:nvGrpSpPr>
          <p:cNvPr id="18" name="Group 17">
            <a:extLst>
              <a:ext uri="{FF2B5EF4-FFF2-40B4-BE49-F238E27FC236}">
                <a16:creationId xmlns:a16="http://schemas.microsoft.com/office/drawing/2014/main" id="{B6C3DBF1-ED25-31E5-6CF2-2AC2E52163AF}"/>
              </a:ext>
            </a:extLst>
          </p:cNvPr>
          <p:cNvGrpSpPr/>
          <p:nvPr/>
        </p:nvGrpSpPr>
        <p:grpSpPr>
          <a:xfrm>
            <a:off x="5608996" y="3717032"/>
            <a:ext cx="2446077" cy="2612207"/>
            <a:chOff x="5608996" y="3955175"/>
            <a:chExt cx="2446077" cy="2612207"/>
          </a:xfrm>
        </p:grpSpPr>
        <p:sp>
          <p:nvSpPr>
            <p:cNvPr id="20" name="Rectangle 19">
              <a:extLst>
                <a:ext uri="{FF2B5EF4-FFF2-40B4-BE49-F238E27FC236}">
                  <a16:creationId xmlns:a16="http://schemas.microsoft.com/office/drawing/2014/main" id="{D85BB632-44FB-CA7F-FBFC-2B392D80F01F}"/>
                </a:ext>
              </a:extLst>
            </p:cNvPr>
            <p:cNvSpPr/>
            <p:nvPr/>
          </p:nvSpPr>
          <p:spPr>
            <a:xfrm>
              <a:off x="5608996" y="5951829"/>
              <a:ext cx="2446077"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Rapid surveillance of</a:t>
              </a:r>
              <a:b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br>
              <a:r>
                <a:rPr kumimoji="0" lang="en-US" sz="2000" b="1" i="0" u="none" strike="noStrike" kern="1200" cap="none" spc="0" normalizeH="0" baseline="0" noProof="0" dirty="0">
                  <a:ln>
                    <a:noFill/>
                  </a:ln>
                  <a:solidFill>
                    <a:srgbClr val="4472C4"/>
                  </a:solidFill>
                  <a:effectLst/>
                  <a:uLnTx/>
                  <a:uFillTx/>
                  <a:latin typeface="Tahoma"/>
                  <a:ea typeface="Tahoma" panose="020B0604030504040204" pitchFamily="34" charset="0"/>
                  <a:cs typeface="Tahoma" panose="020B0604030504040204" pitchFamily="34" charset="0"/>
                </a:rPr>
                <a:t>disease outbreaks</a:t>
              </a:r>
            </a:p>
          </p:txBody>
        </p:sp>
        <p:pic>
          <p:nvPicPr>
            <p:cNvPr id="24" name="Picture 23" descr="A computer with a dna strand on the screen&#10;&#10;Description automatically generated">
              <a:extLst>
                <a:ext uri="{FF2B5EF4-FFF2-40B4-BE49-F238E27FC236}">
                  <a16:creationId xmlns:a16="http://schemas.microsoft.com/office/drawing/2014/main" id="{9E472E45-65AC-800B-CAE9-24298B632F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3559" y="3955175"/>
              <a:ext cx="1988900" cy="1988900"/>
            </a:xfrm>
            <a:prstGeom prst="roundRect">
              <a:avLst>
                <a:gd name="adj" fmla="val 37687"/>
              </a:avLst>
            </a:prstGeom>
          </p:spPr>
        </p:pic>
      </p:grpSp>
      <p:grpSp>
        <p:nvGrpSpPr>
          <p:cNvPr id="25" name="Group 24">
            <a:extLst>
              <a:ext uri="{FF2B5EF4-FFF2-40B4-BE49-F238E27FC236}">
                <a16:creationId xmlns:a16="http://schemas.microsoft.com/office/drawing/2014/main" id="{B19C0D7F-E896-3F81-4CF2-D6C4A2C33A90}"/>
              </a:ext>
            </a:extLst>
          </p:cNvPr>
          <p:cNvGrpSpPr/>
          <p:nvPr/>
        </p:nvGrpSpPr>
        <p:grpSpPr>
          <a:xfrm>
            <a:off x="5084180" y="989275"/>
            <a:ext cx="3517486" cy="2666844"/>
            <a:chOff x="5084180" y="989275"/>
            <a:chExt cx="3517486" cy="2666844"/>
          </a:xfrm>
        </p:grpSpPr>
        <p:pic>
          <p:nvPicPr>
            <p:cNvPr id="26" name="Picture 25" descr="A pair of hands holding a dna strand&#10;&#10;Description automatically generated">
              <a:extLst>
                <a:ext uri="{FF2B5EF4-FFF2-40B4-BE49-F238E27FC236}">
                  <a16:creationId xmlns:a16="http://schemas.microsoft.com/office/drawing/2014/main" id="{4AFB6EFF-011D-07D7-8C86-D95B220EC597}"/>
                </a:ext>
              </a:extLst>
            </p:cNvPr>
            <p:cNvPicPr>
              <a:picLocks noChangeAspect="1"/>
            </p:cNvPicPr>
            <p:nvPr/>
          </p:nvPicPr>
          <p:blipFill>
            <a:blip r:embed="rId6" cstate="print">
              <a:extLst>
                <a:ext uri="{28A0092B-C50C-407E-A947-70E740481C1C}">
                  <a14:useLocalDpi xmlns:a14="http://schemas.microsoft.com/office/drawing/2010/main" val="0"/>
                </a:ext>
              </a:extLst>
            </a:blip>
            <a:srcRect l="30344" r="12504"/>
            <a:stretch/>
          </p:blipFill>
          <p:spPr>
            <a:xfrm>
              <a:off x="5803559" y="989275"/>
              <a:ext cx="1966262" cy="1965960"/>
            </a:xfrm>
            <a:prstGeom prst="roundRect">
              <a:avLst>
                <a:gd name="adj" fmla="val 33654"/>
              </a:avLst>
            </a:prstGeom>
          </p:spPr>
        </p:pic>
        <p:sp>
          <p:nvSpPr>
            <p:cNvPr id="27" name="Rectangle 26">
              <a:extLst>
                <a:ext uri="{FF2B5EF4-FFF2-40B4-BE49-F238E27FC236}">
                  <a16:creationId xmlns:a16="http://schemas.microsoft.com/office/drawing/2014/main" id="{454ABA9C-7A54-F5BD-D837-6528AFDCA4AB}"/>
                </a:ext>
              </a:extLst>
            </p:cNvPr>
            <p:cNvSpPr/>
            <p:nvPr/>
          </p:nvSpPr>
          <p:spPr>
            <a:xfrm>
              <a:off x="5084180" y="3040566"/>
              <a:ext cx="3517486"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3C4"/>
                  </a:solidFill>
                  <a:effectLst/>
                  <a:uLnTx/>
                  <a:uFillTx/>
                  <a:latin typeface="Tahoma"/>
                  <a:ea typeface="Tahoma" panose="020B0604030504040204" pitchFamily="34" charset="0"/>
                  <a:cs typeface="Tahoma" panose="020B0604030504040204" pitchFamily="34" charset="0"/>
                </a:rPr>
                <a:t>Alter</a:t>
              </a:r>
              <a:r>
                <a:rPr kumimoji="0" lang="en-US" sz="2000" b="1" i="0" u="none" strike="noStrike" kern="1200" cap="none" spc="0" normalizeH="0" baseline="0" noProof="0" dirty="0" err="1">
                  <a:ln>
                    <a:noFill/>
                  </a:ln>
                  <a:solidFill>
                    <a:srgbClr val="4473C4"/>
                  </a:solidFill>
                  <a:effectLst/>
                  <a:uLnTx/>
                  <a:uFillTx/>
                  <a:latin typeface="Tahoma"/>
                  <a:ea typeface="Tahoma" panose="020B0604030504040204" pitchFamily="34" charset="0"/>
                  <a:cs typeface="Tahoma" panose="020B0604030504040204" pitchFamily="34" charset="0"/>
                </a:rPr>
                <a:t>ing</a:t>
              </a:r>
              <a:r>
                <a:rPr kumimoji="0" lang="en-US" sz="2000" b="1" i="0" u="none" strike="noStrike" kern="1200" cap="none" spc="0" normalizeH="0" baseline="0" noProof="0" dirty="0">
                  <a:ln>
                    <a:noFill/>
                  </a:ln>
                  <a:solidFill>
                    <a:srgbClr val="4473C4"/>
                  </a:solidFill>
                  <a:effectLst/>
                  <a:uLnTx/>
                  <a:uFillTx/>
                  <a:latin typeface="Tahoma"/>
                  <a:ea typeface="Tahoma" panose="020B0604030504040204" pitchFamily="34" charset="0"/>
                  <a:cs typeface="Tahoma" panose="020B0604030504040204" pitchFamily="34" charset="0"/>
                </a:rPr>
                <a:t> genomes</a:t>
              </a: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 to solve</a:t>
              </a:r>
              <a:b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br>
              <a:r>
                <a:rPr kumimoji="0" lang="en-US" sz="20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fundamental challenges of life</a:t>
              </a:r>
              <a:endParaRPr kumimoji="0" lang="en-US" sz="2000" b="0" i="0" u="none" strike="noStrike" kern="1200" cap="none" spc="0" normalizeH="0" baseline="0" noProof="0" dirty="0">
                <a:ln>
                  <a:noFill/>
                </a:ln>
                <a:solidFill>
                  <a:srgbClr val="4472C4"/>
                </a:solidFill>
                <a:effectLst/>
                <a:uLnTx/>
                <a:uFillTx/>
                <a:latin typeface="Tahoma"/>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697113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EDE8-38CE-29F9-20B9-888CF3CE86A2}"/>
              </a:ext>
            </a:extLst>
          </p:cNvPr>
          <p:cNvSpPr>
            <a:spLocks noGrp="1"/>
          </p:cNvSpPr>
          <p:nvPr>
            <p:ph type="title"/>
          </p:nvPr>
        </p:nvSpPr>
        <p:spPr>
          <a:xfrm>
            <a:off x="228600" y="152400"/>
            <a:ext cx="8915400" cy="1066800"/>
          </a:xfrm>
        </p:spPr>
        <p:txBody>
          <a:bodyPr/>
          <a:lstStyle/>
          <a:p>
            <a:r>
              <a:rPr lang="en-US" dirty="0"/>
              <a:t>In-Storage Metagenomics </a:t>
            </a:r>
            <a:r>
              <a:rPr kumimoji="0" lang="en-US" sz="2200" b="1" i="0" u="none" strike="noStrike" kern="0" cap="none" spc="0" normalizeH="0" baseline="0" noProof="0" dirty="0">
                <a:ln>
                  <a:noFill/>
                </a:ln>
                <a:solidFill>
                  <a:srgbClr val="006633"/>
                </a:solidFill>
                <a:effectLst/>
                <a:uLnTx/>
                <a:uFillTx/>
                <a:latin typeface="Garamond"/>
                <a:ea typeface="+mj-ea"/>
                <a:cs typeface="+mj-cs"/>
              </a:rPr>
              <a:t>[ISCA 2024]</a:t>
            </a:r>
            <a:r>
              <a:rPr lang="en-US" dirty="0"/>
              <a:t> </a:t>
            </a:r>
          </a:p>
        </p:txBody>
      </p:sp>
      <p:sp>
        <p:nvSpPr>
          <p:cNvPr id="3" name="Content Placeholder 2">
            <a:extLst>
              <a:ext uri="{FF2B5EF4-FFF2-40B4-BE49-F238E27FC236}">
                <a16:creationId xmlns:a16="http://schemas.microsoft.com/office/drawing/2014/main" id="{23E496FE-CAF9-A994-58C9-9E99BCCC2780}"/>
              </a:ext>
            </a:extLst>
          </p:cNvPr>
          <p:cNvSpPr>
            <a:spLocks noGrp="1"/>
          </p:cNvSpPr>
          <p:nvPr>
            <p:ph idx="1"/>
          </p:nvPr>
        </p:nvSpPr>
        <p:spPr>
          <a:xfrm>
            <a:off x="228600" y="980728"/>
            <a:ext cx="8610600" cy="5267672"/>
          </a:xfrm>
        </p:spPr>
        <p:txBody>
          <a:bodyPr/>
          <a:lstStyle/>
          <a:p>
            <a:r>
              <a:rPr lang="en-US" sz="1800" b="0" i="0" dirty="0">
                <a:solidFill>
                  <a:srgbClr val="000000"/>
                </a:solidFill>
                <a:effectLst/>
              </a:rPr>
              <a:t>Nika Mansouri </a:t>
            </a:r>
            <a:r>
              <a:rPr lang="en-US" sz="1800" b="0" i="0" dirty="0" err="1">
                <a:solidFill>
                  <a:srgbClr val="000000"/>
                </a:solidFill>
                <a:effectLst/>
              </a:rPr>
              <a:t>Ghiasi</a:t>
            </a:r>
            <a:r>
              <a:rPr lang="en-US" sz="1800" b="0" i="0" dirty="0">
                <a:solidFill>
                  <a:srgbClr val="000000"/>
                </a:solidFill>
                <a:effectLst/>
              </a:rPr>
              <a:t>, Mohammad </a:t>
            </a:r>
            <a:r>
              <a:rPr lang="en-US" sz="1800" b="0" i="0" dirty="0" err="1">
                <a:solidFill>
                  <a:srgbClr val="000000"/>
                </a:solidFill>
                <a:effectLst/>
              </a:rPr>
              <a:t>Sadrosadati</a:t>
            </a:r>
            <a:r>
              <a:rPr lang="en-US" sz="1800" b="0" i="0" dirty="0">
                <a:solidFill>
                  <a:srgbClr val="000000"/>
                </a:solidFill>
                <a:effectLst/>
              </a:rPr>
              <a:t>, Harun Mustafa, Arvid Gollwitzer, Can Firtina, Julien </a:t>
            </a:r>
            <a:r>
              <a:rPr lang="en-US" sz="1800" b="0" i="0" dirty="0" err="1">
                <a:solidFill>
                  <a:srgbClr val="000000"/>
                </a:solidFill>
                <a:effectLst/>
              </a:rPr>
              <a:t>Eudine</a:t>
            </a:r>
            <a:r>
              <a:rPr lang="en-US" sz="1800" b="0" i="0" dirty="0">
                <a:solidFill>
                  <a:srgbClr val="000000"/>
                </a:solidFill>
                <a:effectLst/>
              </a:rPr>
              <a:t>, Haiyu Mao, Joel </a:t>
            </a:r>
            <a:r>
              <a:rPr lang="en-US" sz="1800" b="0" i="0" dirty="0" err="1">
                <a:solidFill>
                  <a:srgbClr val="000000"/>
                </a:solidFill>
                <a:effectLst/>
              </a:rPr>
              <a:t>Lindegger</a:t>
            </a:r>
            <a:r>
              <a:rPr lang="en-US" sz="1800" b="0" i="0" dirty="0">
                <a:solidFill>
                  <a:srgbClr val="000000"/>
                </a:solidFill>
                <a:effectLst/>
              </a:rPr>
              <a:t>, Meryem Banu </a:t>
            </a:r>
            <a:r>
              <a:rPr lang="en-US" sz="1800" b="0" i="0" dirty="0" err="1">
                <a:solidFill>
                  <a:srgbClr val="000000"/>
                </a:solidFill>
                <a:effectLst/>
              </a:rPr>
              <a:t>Cavlak</a:t>
            </a:r>
            <a:r>
              <a:rPr lang="en-US" sz="1800" b="0" i="0" dirty="0">
                <a:solidFill>
                  <a:srgbClr val="000000"/>
                </a:solidFill>
                <a:effectLst/>
              </a:rPr>
              <a:t>, Mohammed </a:t>
            </a:r>
            <a:r>
              <a:rPr lang="en-US" sz="1800" b="0" i="0" dirty="0" err="1">
                <a:solidFill>
                  <a:srgbClr val="000000"/>
                </a:solidFill>
                <a:effectLst/>
              </a:rPr>
              <a:t>Alser</a:t>
            </a:r>
            <a:r>
              <a:rPr lang="en-US" sz="1800" b="0" i="0" dirty="0">
                <a:solidFill>
                  <a:srgbClr val="000000"/>
                </a:solidFill>
                <a:effectLst/>
              </a:rPr>
              <a:t>, </a:t>
            </a:r>
            <a:r>
              <a:rPr lang="en-US" sz="1800" b="0" i="0" dirty="0" err="1">
                <a:solidFill>
                  <a:srgbClr val="000000"/>
                </a:solidFill>
                <a:effectLst/>
              </a:rPr>
              <a:t>Jisung</a:t>
            </a:r>
            <a:r>
              <a:rPr lang="en-US" sz="1800" b="0" i="0" dirty="0">
                <a:solidFill>
                  <a:srgbClr val="000000"/>
                </a:solidFill>
                <a:effectLst/>
              </a:rPr>
              <a:t> Park, and Onur Mutlu</a:t>
            </a:r>
            <a:r>
              <a:rPr lang="en-US" sz="1800" b="0" i="0" u="sng" dirty="0">
                <a:solidFill>
                  <a:srgbClr val="000000"/>
                </a:solidFill>
                <a:effectLst/>
              </a:rPr>
              <a:t>,</a:t>
            </a:r>
            <a:br>
              <a:rPr lang="en-US" sz="1800" b="0" i="0" dirty="0">
                <a:solidFill>
                  <a:srgbClr val="000000"/>
                </a:solidFill>
                <a:effectLst/>
              </a:rPr>
            </a:br>
            <a:r>
              <a:rPr lang="en-US" sz="1800" b="1" i="0" dirty="0">
                <a:solidFill>
                  <a:srgbClr val="0000FF"/>
                </a:solidFill>
                <a:effectLst/>
                <a:hlinkClick r:id="rId2">
                  <a:extLst>
                    <a:ext uri="{A12FA001-AC4F-418D-AE19-62706E023703}">
                      <ahyp:hlinkClr xmlns:ahyp="http://schemas.microsoft.com/office/drawing/2018/hyperlinkcolor" val="tx"/>
                    </a:ext>
                  </a:extLst>
                </a:hlinkClick>
              </a:rPr>
              <a:t>"MegIS: High-Performance and Low-Cost Metagenomic Analysis with In-Storage Processing"</a:t>
            </a:r>
            <a:br>
              <a:rPr lang="en-US" sz="1800" b="0" i="0" dirty="0">
                <a:solidFill>
                  <a:srgbClr val="0000FF"/>
                </a:solidFill>
                <a:effectLst/>
              </a:rPr>
            </a:br>
            <a:r>
              <a:rPr lang="en-US" sz="1800" b="0" i="1" dirty="0">
                <a:solidFill>
                  <a:srgbClr val="000000"/>
                </a:solidFill>
                <a:effectLst/>
              </a:rPr>
              <a:t>Proceedings of the </a:t>
            </a:r>
            <a:r>
              <a:rPr lang="en-US" sz="1800" b="0" i="1" dirty="0">
                <a:solidFill>
                  <a:srgbClr val="000000"/>
                </a:solidFill>
                <a:effectLst/>
                <a:hlinkClick r:id="rId3"/>
              </a:rPr>
              <a:t>51st Annual International Symposium on Computer Architecture </a:t>
            </a:r>
            <a:r>
              <a:rPr lang="en-US" sz="1800" b="0" i="1" dirty="0">
                <a:solidFill>
                  <a:srgbClr val="000000"/>
                </a:solidFill>
                <a:effectLst/>
              </a:rPr>
              <a:t>(</a:t>
            </a:r>
            <a:r>
              <a:rPr lang="en-US" sz="1800" b="1" i="1" dirty="0">
                <a:solidFill>
                  <a:srgbClr val="000000"/>
                </a:solidFill>
                <a:effectLst/>
              </a:rPr>
              <a:t>ISCA</a:t>
            </a:r>
            <a:r>
              <a:rPr lang="en-US" sz="1800" b="0" i="1" dirty="0">
                <a:solidFill>
                  <a:srgbClr val="000000"/>
                </a:solidFill>
                <a:effectLst/>
              </a:rPr>
              <a:t>)</a:t>
            </a:r>
            <a:r>
              <a:rPr lang="en-US" sz="1800" b="0" i="0" dirty="0">
                <a:solidFill>
                  <a:srgbClr val="000000"/>
                </a:solidFill>
                <a:effectLst/>
              </a:rPr>
              <a:t>, Buenos Aires, Argentina, July 2024.</a:t>
            </a:r>
            <a:br>
              <a:rPr lang="en-US" sz="1800" b="0" i="0" dirty="0">
                <a:solidFill>
                  <a:srgbClr val="000000"/>
                </a:solidFill>
                <a:effectLst/>
              </a:rPr>
            </a:br>
            <a:r>
              <a:rPr lang="en-US" sz="1800" b="0" i="0" dirty="0">
                <a:solidFill>
                  <a:srgbClr val="000000"/>
                </a:solidFill>
                <a:effectLst/>
              </a:rPr>
              <a:t>[</a:t>
            </a:r>
            <a:r>
              <a:rPr lang="en-US" sz="1800" b="0" i="0" dirty="0">
                <a:solidFill>
                  <a:srgbClr val="000000"/>
                </a:solidFill>
                <a:effectLst/>
                <a:hlinkClick r:id="rId4"/>
              </a:rPr>
              <a:t>Slides (pptx)</a:t>
            </a:r>
            <a:r>
              <a:rPr lang="en-US" sz="1800" b="0" i="0" dirty="0">
                <a:solidFill>
                  <a:srgbClr val="000000"/>
                </a:solidFill>
                <a:effectLst/>
              </a:rPr>
              <a:t> </a:t>
            </a:r>
            <a:r>
              <a:rPr lang="en-US" sz="1800" b="0" i="0" dirty="0">
                <a:solidFill>
                  <a:srgbClr val="000000"/>
                </a:solidFill>
                <a:effectLst/>
                <a:hlinkClick r:id="rId5"/>
              </a:rPr>
              <a:t>(pdf)</a:t>
            </a:r>
            <a:r>
              <a:rPr lang="en-US" sz="1800" b="0" i="0" dirty="0">
                <a:solidFill>
                  <a:srgbClr val="000000"/>
                </a:solidFill>
                <a:effectLst/>
              </a:rPr>
              <a:t>]</a:t>
            </a:r>
            <a:br>
              <a:rPr lang="en-US" sz="1800" b="0" i="0" dirty="0">
                <a:solidFill>
                  <a:srgbClr val="000000"/>
                </a:solidFill>
                <a:effectLst/>
              </a:rPr>
            </a:br>
            <a:r>
              <a:rPr lang="en-US" sz="1800" b="0" i="0" dirty="0">
                <a:solidFill>
                  <a:srgbClr val="000000"/>
                </a:solidFill>
                <a:effectLst/>
              </a:rPr>
              <a:t>[</a:t>
            </a:r>
            <a:r>
              <a:rPr lang="en-US" sz="1800" b="0" i="0" dirty="0">
                <a:solidFill>
                  <a:srgbClr val="000000"/>
                </a:solidFill>
                <a:effectLst/>
                <a:hlinkClick r:id="rId6"/>
              </a:rPr>
              <a:t>arXiv version</a:t>
            </a:r>
            <a:r>
              <a:rPr lang="en-US" sz="1800" b="0" i="0" dirty="0">
                <a:solidFill>
                  <a:srgbClr val="000000"/>
                </a:solidFill>
                <a:effectLst/>
              </a:rPr>
              <a:t>]</a:t>
            </a:r>
          </a:p>
          <a:p>
            <a:pPr marL="0" indent="0">
              <a:buNone/>
            </a:pPr>
            <a:br>
              <a:rPr lang="en-US" sz="1800" dirty="0"/>
            </a:br>
            <a:endParaRPr lang="en-US" sz="1800" dirty="0"/>
          </a:p>
        </p:txBody>
      </p:sp>
      <p:sp>
        <p:nvSpPr>
          <p:cNvPr id="4" name="Slide Number Placeholder 3">
            <a:extLst>
              <a:ext uri="{FF2B5EF4-FFF2-40B4-BE49-F238E27FC236}">
                <a16:creationId xmlns:a16="http://schemas.microsoft.com/office/drawing/2014/main" id="{A2903392-B5C0-F9F0-6D83-3E73B82337E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D77070F0-1D2A-0247-75F3-5A7C8AAB212B}"/>
              </a:ext>
            </a:extLst>
          </p:cNvPr>
          <p:cNvPicPr>
            <a:picLocks noChangeAspect="1"/>
          </p:cNvPicPr>
          <p:nvPr/>
        </p:nvPicPr>
        <p:blipFill>
          <a:blip r:embed="rId7"/>
          <a:stretch>
            <a:fillRect/>
          </a:stretch>
        </p:blipFill>
        <p:spPr>
          <a:xfrm>
            <a:off x="59955" y="3933056"/>
            <a:ext cx="9028532" cy="2016224"/>
          </a:xfrm>
          <a:prstGeom prst="rect">
            <a:avLst/>
          </a:prstGeom>
        </p:spPr>
      </p:pic>
      <p:sp>
        <p:nvSpPr>
          <p:cNvPr id="6" name="TextBox 5">
            <a:extLst>
              <a:ext uri="{FF2B5EF4-FFF2-40B4-BE49-F238E27FC236}">
                <a16:creationId xmlns:a16="http://schemas.microsoft.com/office/drawing/2014/main" id="{E8723352-71D1-668D-C5C0-24CC636F190D}"/>
              </a:ext>
            </a:extLst>
          </p:cNvPr>
          <p:cNvSpPr txBox="1"/>
          <p:nvPr/>
        </p:nvSpPr>
        <p:spPr>
          <a:xfrm>
            <a:off x="2590801" y="6472238"/>
            <a:ext cx="4289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hlinkClick r:id="rId2">
                  <a:extLst>
                    <a:ext uri="{A12FA001-AC4F-418D-AE19-62706E023703}">
                      <ahyp:hlinkClr xmlns:ahyp="http://schemas.microsoft.com/office/drawing/2018/hyperlinkcolor" val="tx"/>
                    </a:ext>
                  </a:extLst>
                </a:hlinkClick>
              </a:rPr>
              <a:t>https://arxiv.org/pdf/2406.19113</a:t>
            </a: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rPr>
              <a:t> </a:t>
            </a:r>
          </a:p>
        </p:txBody>
      </p:sp>
    </p:spTree>
    <p:extLst>
      <p:ext uri="{BB962C8B-B14F-4D97-AF65-F5344CB8AC3E}">
        <p14:creationId xmlns:p14="http://schemas.microsoft.com/office/powerpoint/2010/main" val="40572251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9AD-1AFA-C14D-92B2-38216609F9A6}"/>
              </a:ext>
            </a:extLst>
          </p:cNvPr>
          <p:cNvSpPr>
            <a:spLocks noGrp="1"/>
          </p:cNvSpPr>
          <p:nvPr>
            <p:ph type="title"/>
          </p:nvPr>
        </p:nvSpPr>
        <p:spPr/>
        <p:txBody>
          <a:bodyPr/>
          <a:lstStyle/>
          <a:p>
            <a:r>
              <a:rPr lang="en-CH" dirty="0"/>
              <a:t>MegIS: Metagenomics In-Storage</a:t>
            </a:r>
          </a:p>
        </p:txBody>
      </p:sp>
      <p:sp>
        <p:nvSpPr>
          <p:cNvPr id="3" name="Content Placeholder 2">
            <a:extLst>
              <a:ext uri="{FF2B5EF4-FFF2-40B4-BE49-F238E27FC236}">
                <a16:creationId xmlns:a16="http://schemas.microsoft.com/office/drawing/2014/main" id="{077D571C-7F1B-DA49-A585-AADD1EF8423A}"/>
              </a:ext>
            </a:extLst>
          </p:cNvPr>
          <p:cNvSpPr>
            <a:spLocks noGrp="1"/>
          </p:cNvSpPr>
          <p:nvPr>
            <p:ph idx="1"/>
          </p:nvPr>
        </p:nvSpPr>
        <p:spPr>
          <a:xfrm>
            <a:off x="189560" y="882130"/>
            <a:ext cx="8798061" cy="2389887"/>
          </a:xfrm>
        </p:spPr>
        <p:txBody>
          <a:bodyPr/>
          <a:lstStyle/>
          <a:p>
            <a:pPr>
              <a:lnSpc>
                <a:spcPct val="100000"/>
              </a:lnSpc>
              <a:spcBef>
                <a:spcPts val="500"/>
              </a:spcBef>
              <a:spcAft>
                <a:spcPts val="1000"/>
              </a:spcAft>
            </a:pPr>
            <a:r>
              <a:rPr lang="en-CH" sz="2400" dirty="0"/>
              <a:t>First in-storage </a:t>
            </a:r>
            <a:r>
              <a:rPr lang="en-GB" sz="2400" dirty="0"/>
              <a:t>system for </a:t>
            </a:r>
            <a:r>
              <a:rPr lang="en-GB" sz="2400" i="1" dirty="0"/>
              <a:t>end-to-end</a:t>
            </a:r>
            <a:r>
              <a:rPr lang="en-GB" sz="2400" dirty="0"/>
              <a:t> metagenomic analysis</a:t>
            </a:r>
            <a:endParaRPr lang="en-CH" sz="2400" b="1" u="sng" dirty="0">
              <a:solidFill>
                <a:srgbClr val="1982C3"/>
              </a:solidFill>
            </a:endParaRPr>
          </a:p>
          <a:p>
            <a:pPr>
              <a:lnSpc>
                <a:spcPct val="100000"/>
              </a:lnSpc>
              <a:spcBef>
                <a:spcPts val="500"/>
              </a:spcBef>
              <a:spcAft>
                <a:spcPts val="1000"/>
              </a:spcAft>
            </a:pPr>
            <a:r>
              <a:rPr lang="en-CH" sz="2400" b="1" dirty="0">
                <a:solidFill>
                  <a:srgbClr val="1982C3"/>
                </a:solidFill>
              </a:rPr>
              <a:t>Idea: </a:t>
            </a:r>
            <a:r>
              <a:rPr lang="en-CH" sz="2400" dirty="0">
                <a:solidFill>
                  <a:srgbClr val="1982C3"/>
                </a:solidFill>
              </a:rPr>
              <a:t>Cooperative in-storage processing for metagenomic analysis</a:t>
            </a:r>
          </a:p>
          <a:p>
            <a:pPr lvl="1">
              <a:lnSpc>
                <a:spcPct val="100000"/>
              </a:lnSpc>
              <a:spcAft>
                <a:spcPts val="1000"/>
              </a:spcAft>
            </a:pPr>
            <a:r>
              <a:rPr lang="en-GB" sz="2000" dirty="0"/>
              <a:t>Hardware/software co-design between the </a:t>
            </a:r>
            <a:r>
              <a:rPr lang="en-GB" sz="2000" b="1" dirty="0">
                <a:solidFill>
                  <a:schemeClr val="accent6">
                    <a:lumMod val="75000"/>
                  </a:schemeClr>
                </a:solidFill>
              </a:rPr>
              <a:t>storage system</a:t>
            </a:r>
            <a:r>
              <a:rPr lang="en-GB" sz="2000" dirty="0">
                <a:solidFill>
                  <a:schemeClr val="accent6">
                    <a:lumMod val="75000"/>
                  </a:schemeClr>
                </a:solidFill>
              </a:rPr>
              <a:t> </a:t>
            </a:r>
            <a:r>
              <a:rPr lang="en-GB" sz="2000" dirty="0"/>
              <a:t>and </a:t>
            </a:r>
            <a:r>
              <a:rPr lang="en-GB" sz="2000" b="1" dirty="0">
                <a:solidFill>
                  <a:schemeClr val="accent2"/>
                </a:solidFill>
              </a:rPr>
              <a:t>host system</a:t>
            </a:r>
          </a:p>
        </p:txBody>
      </p:sp>
      <p:grpSp>
        <p:nvGrpSpPr>
          <p:cNvPr id="8" name="Group 7">
            <a:extLst>
              <a:ext uri="{FF2B5EF4-FFF2-40B4-BE49-F238E27FC236}">
                <a16:creationId xmlns:a16="http://schemas.microsoft.com/office/drawing/2014/main" id="{BB2F72DB-BA33-AD4A-845C-0862E8D50054}"/>
              </a:ext>
            </a:extLst>
          </p:cNvPr>
          <p:cNvGrpSpPr/>
          <p:nvPr/>
        </p:nvGrpSpPr>
        <p:grpSpPr>
          <a:xfrm>
            <a:off x="705812" y="3349728"/>
            <a:ext cx="1112788" cy="2580206"/>
            <a:chOff x="705812" y="3752813"/>
            <a:chExt cx="1112788" cy="2580206"/>
          </a:xfrm>
        </p:grpSpPr>
        <p:sp>
          <p:nvSpPr>
            <p:cNvPr id="81" name="Rounded Rectangle 80">
              <a:extLst>
                <a:ext uri="{FF2B5EF4-FFF2-40B4-BE49-F238E27FC236}">
                  <a16:creationId xmlns:a16="http://schemas.microsoft.com/office/drawing/2014/main" id="{39F73F0A-BBF0-AB43-AE37-CA6EDBD4C79D}"/>
                </a:ext>
              </a:extLst>
            </p:cNvPr>
            <p:cNvSpPr/>
            <p:nvPr/>
          </p:nvSpPr>
          <p:spPr>
            <a:xfrm rot="16200000">
              <a:off x="7778" y="4509537"/>
              <a:ext cx="2567546" cy="1054098"/>
            </a:xfrm>
            <a:prstGeom prst="roundRect">
              <a:avLst>
                <a:gd name="adj" fmla="val 6954"/>
              </a:avLst>
            </a:prstGeom>
            <a:solidFill>
              <a:schemeClr val="accent2">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2" name="TextBox 81">
              <a:extLst>
                <a:ext uri="{FF2B5EF4-FFF2-40B4-BE49-F238E27FC236}">
                  <a16:creationId xmlns:a16="http://schemas.microsoft.com/office/drawing/2014/main" id="{3D30CBAC-E4B4-5E45-A7E1-989B18F3E366}"/>
                </a:ext>
              </a:extLst>
            </p:cNvPr>
            <p:cNvSpPr txBox="1"/>
            <p:nvPr/>
          </p:nvSpPr>
          <p:spPr>
            <a:xfrm rot="16200000">
              <a:off x="-384236" y="4842861"/>
              <a:ext cx="2580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ED7D31"/>
                  </a:solidFill>
                  <a:effectLst/>
                  <a:uLnTx/>
                  <a:uFillTx/>
                  <a:latin typeface="Corbel" panose="020B0503020204020204" pitchFamily="34" charset="0"/>
                  <a:ea typeface="ＭＳ Ｐゴシック" panose="020B0600070205080204" pitchFamily="34" charset="-128"/>
                  <a:cs typeface="+mn-cs"/>
                </a:rPr>
                <a:t>Host System</a:t>
              </a:r>
            </a:p>
          </p:txBody>
        </p:sp>
      </p:grpSp>
      <p:grpSp>
        <p:nvGrpSpPr>
          <p:cNvPr id="6" name="Group 5">
            <a:extLst>
              <a:ext uri="{FF2B5EF4-FFF2-40B4-BE49-F238E27FC236}">
                <a16:creationId xmlns:a16="http://schemas.microsoft.com/office/drawing/2014/main" id="{1DEDB59F-6F83-E24F-BE7A-70E8371CE730}"/>
              </a:ext>
            </a:extLst>
          </p:cNvPr>
          <p:cNvGrpSpPr/>
          <p:nvPr/>
        </p:nvGrpSpPr>
        <p:grpSpPr>
          <a:xfrm>
            <a:off x="2666932" y="3403412"/>
            <a:ext cx="5771256" cy="2549218"/>
            <a:chOff x="2666932" y="2519021"/>
            <a:chExt cx="5771256" cy="2549218"/>
          </a:xfrm>
        </p:grpSpPr>
        <p:grpSp>
          <p:nvGrpSpPr>
            <p:cNvPr id="7" name="Group 6">
              <a:extLst>
                <a:ext uri="{FF2B5EF4-FFF2-40B4-BE49-F238E27FC236}">
                  <a16:creationId xmlns:a16="http://schemas.microsoft.com/office/drawing/2014/main" id="{A32764CC-5D10-A248-A393-8558418F6787}"/>
                </a:ext>
              </a:extLst>
            </p:cNvPr>
            <p:cNvGrpSpPr/>
            <p:nvPr/>
          </p:nvGrpSpPr>
          <p:grpSpPr>
            <a:xfrm>
              <a:off x="2666932" y="2519021"/>
              <a:ext cx="5771256" cy="2549218"/>
              <a:chOff x="2666932" y="3806497"/>
              <a:chExt cx="5771256" cy="2549218"/>
            </a:xfrm>
          </p:grpSpPr>
          <p:sp>
            <p:nvSpPr>
              <p:cNvPr id="50" name="Rounded Rectangle 49">
                <a:extLst>
                  <a:ext uri="{FF2B5EF4-FFF2-40B4-BE49-F238E27FC236}">
                    <a16:creationId xmlns:a16="http://schemas.microsoft.com/office/drawing/2014/main" id="{E27FD226-8B2E-8A44-A9AD-F6E1501D1528}"/>
                  </a:ext>
                </a:extLst>
              </p:cNvPr>
              <p:cNvSpPr/>
              <p:nvPr/>
            </p:nvSpPr>
            <p:spPr>
              <a:xfrm>
                <a:off x="2666932" y="3806497"/>
                <a:ext cx="5771256" cy="2526522"/>
              </a:xfrm>
              <a:prstGeom prst="roundRect">
                <a:avLst>
                  <a:gd name="adj" fmla="val 6954"/>
                </a:avLst>
              </a:prstGeom>
              <a:solidFill>
                <a:schemeClr val="accent6">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51" name="Straight Connector 50">
                <a:extLst>
                  <a:ext uri="{FF2B5EF4-FFF2-40B4-BE49-F238E27FC236}">
                    <a16:creationId xmlns:a16="http://schemas.microsoft.com/office/drawing/2014/main" id="{2C5004B6-8162-1A4D-8C51-92E7F24DF93C}"/>
                  </a:ext>
                </a:extLst>
              </p:cNvPr>
              <p:cNvCxnSpPr>
                <a:cxnSpLocks/>
              </p:cNvCxnSpPr>
              <p:nvPr/>
            </p:nvCxnSpPr>
            <p:spPr>
              <a:xfrm>
                <a:off x="6407109" y="4836459"/>
                <a:ext cx="7162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BF880A-7CB8-614C-8D12-584D9AD42B32}"/>
                  </a:ext>
                </a:extLst>
              </p:cNvPr>
              <p:cNvSpPr/>
              <p:nvPr/>
            </p:nvSpPr>
            <p:spPr bwMode="auto">
              <a:xfrm>
                <a:off x="6905902" y="4055477"/>
                <a:ext cx="1369789" cy="2109881"/>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rPr>
                  <a:t>SSD DRAM</a:t>
                </a:r>
                <a:endParaRPr kumimoji="0" lang="en-CH" sz="16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3" name="Rectangle 52">
                <a:extLst>
                  <a:ext uri="{FF2B5EF4-FFF2-40B4-BE49-F238E27FC236}">
                    <a16:creationId xmlns:a16="http://schemas.microsoft.com/office/drawing/2014/main" id="{CCA0B680-1145-7043-BDB2-65B21E68E2A2}"/>
                  </a:ext>
                </a:extLst>
              </p:cNvPr>
              <p:cNvSpPr/>
              <p:nvPr/>
            </p:nvSpPr>
            <p:spPr bwMode="auto">
              <a:xfrm>
                <a:off x="3161985" y="4055477"/>
                <a:ext cx="3581420" cy="1579207"/>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6" name="Rectangle 55">
                <a:extLst>
                  <a:ext uri="{FF2B5EF4-FFF2-40B4-BE49-F238E27FC236}">
                    <a16:creationId xmlns:a16="http://schemas.microsoft.com/office/drawing/2014/main" id="{FCF6758D-F462-244D-B295-2E2ACDE1E915}"/>
                  </a:ext>
                </a:extLst>
              </p:cNvPr>
              <p:cNvSpPr/>
              <p:nvPr/>
            </p:nvSpPr>
            <p:spPr>
              <a:xfrm>
                <a:off x="6968653" y="4442877"/>
                <a:ext cx="1229298" cy="578367"/>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Metadata</a:t>
                </a:r>
              </a:p>
            </p:txBody>
          </p:sp>
          <p:sp>
            <p:nvSpPr>
              <p:cNvPr id="58" name="직사각형 363">
                <a:extLst>
                  <a:ext uri="{FF2B5EF4-FFF2-40B4-BE49-F238E27FC236}">
                    <a16:creationId xmlns:a16="http://schemas.microsoft.com/office/drawing/2014/main" id="{94CADD4B-65A9-2A42-B3AA-95E58FB9D21D}"/>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1" name="직사각형 78">
                <a:extLst>
                  <a:ext uri="{FF2B5EF4-FFF2-40B4-BE49-F238E27FC236}">
                    <a16:creationId xmlns:a16="http://schemas.microsoft.com/office/drawing/2014/main" id="{1F9B973B-6048-4448-99CD-BF655DBF73D1}"/>
                  </a:ext>
                </a:extLst>
              </p:cNvPr>
              <p:cNvSpPr/>
              <p:nvPr/>
            </p:nvSpPr>
            <p:spPr>
              <a:xfrm>
                <a:off x="3659817" y="4169247"/>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7" name="TextBox 66">
                <a:extLst>
                  <a:ext uri="{FF2B5EF4-FFF2-40B4-BE49-F238E27FC236}">
                    <a16:creationId xmlns:a16="http://schemas.microsoft.com/office/drawing/2014/main" id="{639FD3E6-57A1-8449-BDFD-E51BA278F651}"/>
                  </a:ext>
                </a:extLst>
              </p:cNvPr>
              <p:cNvSpPr txBox="1"/>
              <p:nvPr/>
            </p:nvSpPr>
            <p:spPr>
              <a:xfrm>
                <a:off x="5367788" y="4065864"/>
                <a:ext cx="1535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SSD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Controller</a:t>
                </a:r>
              </a:p>
            </p:txBody>
          </p:sp>
          <p:sp>
            <p:nvSpPr>
              <p:cNvPr id="68" name="직사각형 78">
                <a:extLst>
                  <a:ext uri="{FF2B5EF4-FFF2-40B4-BE49-F238E27FC236}">
                    <a16:creationId xmlns:a16="http://schemas.microsoft.com/office/drawing/2014/main" id="{66D1BBDE-9FEB-F646-8BD9-D0AF0957DF0D}"/>
                  </a:ext>
                </a:extLst>
              </p:cNvPr>
              <p:cNvSpPr/>
              <p:nvPr/>
            </p:nvSpPr>
            <p:spPr>
              <a:xfrm>
                <a:off x="3825174" y="4250901"/>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9" name="직사각형 78">
                <a:extLst>
                  <a:ext uri="{FF2B5EF4-FFF2-40B4-BE49-F238E27FC236}">
                    <a16:creationId xmlns:a16="http://schemas.microsoft.com/office/drawing/2014/main" id="{5FB8EDFB-2CD5-6547-A029-B7296B860EFD}"/>
                  </a:ext>
                </a:extLst>
              </p:cNvPr>
              <p:cNvSpPr/>
              <p:nvPr/>
            </p:nvSpPr>
            <p:spPr>
              <a:xfrm>
                <a:off x="3927234" y="4349398"/>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Cores</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0" name="Rounded Rectangle 69">
                <a:extLst>
                  <a:ext uri="{FF2B5EF4-FFF2-40B4-BE49-F238E27FC236}">
                    <a16:creationId xmlns:a16="http://schemas.microsoft.com/office/drawing/2014/main" id="{1AD7E18E-1B6F-BD45-B2F8-5F1B7CB4393E}"/>
                  </a:ext>
                </a:extLst>
              </p:cNvPr>
              <p:cNvSpPr/>
              <p:nvPr/>
            </p:nvSpPr>
            <p:spPr>
              <a:xfrm>
                <a:off x="3220770" y="4115339"/>
                <a:ext cx="797104" cy="553024"/>
              </a:xfrm>
              <a:prstGeom prst="roundRect">
                <a:avLst>
                  <a:gd name="adj" fmla="val 16632"/>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FTL</a:t>
                </a:r>
              </a:p>
            </p:txBody>
          </p:sp>
          <p:cxnSp>
            <p:nvCxnSpPr>
              <p:cNvPr id="41" name="Straight Connector 40">
                <a:extLst>
                  <a:ext uri="{FF2B5EF4-FFF2-40B4-BE49-F238E27FC236}">
                    <a16:creationId xmlns:a16="http://schemas.microsoft.com/office/drawing/2014/main" id="{8560429B-FBAB-354F-9630-523F14590FC6}"/>
                  </a:ext>
                </a:extLst>
              </p:cNvPr>
              <p:cNvCxnSpPr>
                <a:cxnSpLocks/>
              </p:cNvCxnSpPr>
              <p:nvPr/>
            </p:nvCxnSpPr>
            <p:spPr>
              <a:xfrm>
                <a:off x="3408034" y="5369668"/>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2F1C936-8C50-284D-8E0A-E3B0D1472124}"/>
                  </a:ext>
                </a:extLst>
              </p:cNvPr>
              <p:cNvCxnSpPr>
                <a:cxnSpLocks/>
              </p:cNvCxnSpPr>
              <p:nvPr/>
            </p:nvCxnSpPr>
            <p:spPr>
              <a:xfrm>
                <a:off x="6513867" y="5360221"/>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직사각형 363">
                <a:extLst>
                  <a:ext uri="{FF2B5EF4-FFF2-40B4-BE49-F238E27FC236}">
                    <a16:creationId xmlns:a16="http://schemas.microsoft.com/office/drawing/2014/main" id="{A3BDFBAB-9A76-3A4F-A18D-4194E5507D24}"/>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103" name="TextBox 102">
                <a:extLst>
                  <a:ext uri="{FF2B5EF4-FFF2-40B4-BE49-F238E27FC236}">
                    <a16:creationId xmlns:a16="http://schemas.microsoft.com/office/drawing/2014/main" id="{3A08F2FF-FDA3-6944-B8B0-3AFAD89EDDC0}"/>
                  </a:ext>
                </a:extLst>
              </p:cNvPr>
              <p:cNvSpPr txBox="1"/>
              <p:nvPr/>
            </p:nvSpPr>
            <p:spPr>
              <a:xfrm rot="16200000">
                <a:off x="1734934" y="4812571"/>
                <a:ext cx="2549218" cy="53707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rPr>
                  <a:t>MegIS-Enabled SSD </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CC48594D-229F-2E4F-AB9E-0142CC57C9CA}"/>
                </a:ext>
              </a:extLst>
            </p:cNvPr>
            <p:cNvGrpSpPr/>
            <p:nvPr/>
          </p:nvGrpSpPr>
          <p:grpSpPr>
            <a:xfrm>
              <a:off x="3172611" y="3820953"/>
              <a:ext cx="3569766" cy="1067027"/>
              <a:chOff x="3172611" y="5108429"/>
              <a:chExt cx="3569766" cy="1067027"/>
            </a:xfrm>
          </p:grpSpPr>
          <p:sp>
            <p:nvSpPr>
              <p:cNvPr id="71" name="직사각형 78">
                <a:extLst>
                  <a:ext uri="{FF2B5EF4-FFF2-40B4-BE49-F238E27FC236}">
                    <a16:creationId xmlns:a16="http://schemas.microsoft.com/office/drawing/2014/main" id="{87667484-CE28-424C-BE57-A7B1AC72EAB0}"/>
                  </a:ext>
                </a:extLst>
              </p:cNvPr>
              <p:cNvSpPr/>
              <p:nvPr/>
            </p:nvSpPr>
            <p:spPr>
              <a:xfrm>
                <a:off x="5937624" y="5108429"/>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2" name="직사각형 78">
                <a:extLst>
                  <a:ext uri="{FF2B5EF4-FFF2-40B4-BE49-F238E27FC236}">
                    <a16:creationId xmlns:a16="http://schemas.microsoft.com/office/drawing/2014/main" id="{58A4D594-9A99-FB41-AAB9-2E6E90677C66}"/>
                  </a:ext>
                </a:extLst>
              </p:cNvPr>
              <p:cNvSpPr/>
              <p:nvPr/>
            </p:nvSpPr>
            <p:spPr>
              <a:xfrm>
                <a:off x="3201622" y="5128487"/>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3" name="직사각형 78">
                <a:extLst>
                  <a:ext uri="{FF2B5EF4-FFF2-40B4-BE49-F238E27FC236}">
                    <a16:creationId xmlns:a16="http://schemas.microsoft.com/office/drawing/2014/main" id="{30F9A6F3-8BF3-EC46-A597-1D085672FBC9}"/>
                  </a:ext>
                </a:extLst>
              </p:cNvPr>
              <p:cNvSpPr/>
              <p:nvPr/>
            </p:nvSpPr>
            <p:spPr>
              <a:xfrm>
                <a:off x="5300226" y="5759584"/>
                <a:ext cx="1442151"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Channel#N</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4" name="직사각형 78">
                <a:extLst>
                  <a:ext uri="{FF2B5EF4-FFF2-40B4-BE49-F238E27FC236}">
                    <a16:creationId xmlns:a16="http://schemas.microsoft.com/office/drawing/2014/main" id="{B35589E9-CE31-C640-B7E1-384D589239B6}"/>
                  </a:ext>
                </a:extLst>
              </p:cNvPr>
              <p:cNvSpPr/>
              <p:nvPr/>
            </p:nvSpPr>
            <p:spPr>
              <a:xfrm>
                <a:off x="3172611" y="5769681"/>
                <a:ext cx="1380142"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Channel#1</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grpSp>
      </p:grpSp>
      <p:sp>
        <p:nvSpPr>
          <p:cNvPr id="33" name="Rectangle 32">
            <a:extLst>
              <a:ext uri="{FF2B5EF4-FFF2-40B4-BE49-F238E27FC236}">
                <a16:creationId xmlns:a16="http://schemas.microsoft.com/office/drawing/2014/main" id="{3541DDBA-2274-3644-B6FD-C69DF7C5E257}"/>
              </a:ext>
            </a:extLst>
          </p:cNvPr>
          <p:cNvSpPr/>
          <p:nvPr/>
        </p:nvSpPr>
        <p:spPr>
          <a:xfrm>
            <a:off x="518985" y="2371034"/>
            <a:ext cx="1631091" cy="367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descr="Gears">
            <a:extLst>
              <a:ext uri="{FF2B5EF4-FFF2-40B4-BE49-F238E27FC236}">
                <a16:creationId xmlns:a16="http://schemas.microsoft.com/office/drawing/2014/main" id="{831A2A72-74C4-E949-8023-19D16F08D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1562" y="4130806"/>
            <a:ext cx="1005390" cy="1005390"/>
          </a:xfrm>
          <a:prstGeom prst="rect">
            <a:avLst/>
          </a:prstGeom>
        </p:spPr>
      </p:pic>
      <p:pic>
        <p:nvPicPr>
          <p:cNvPr id="35" name="Graphic 34" descr="Gears">
            <a:extLst>
              <a:ext uri="{FF2B5EF4-FFF2-40B4-BE49-F238E27FC236}">
                <a16:creationId xmlns:a16="http://schemas.microsoft.com/office/drawing/2014/main" id="{7D7A506D-825F-5444-B607-951193CBCF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868" y="4130806"/>
            <a:ext cx="1005390" cy="1005390"/>
          </a:xfrm>
          <a:prstGeom prst="rect">
            <a:avLst/>
          </a:prstGeom>
        </p:spPr>
      </p:pic>
    </p:spTree>
    <p:extLst>
      <p:ext uri="{BB962C8B-B14F-4D97-AF65-F5344CB8AC3E}">
        <p14:creationId xmlns:p14="http://schemas.microsoft.com/office/powerpoint/2010/main" val="1723776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50F4-51BF-6C40-B637-D29E40E438CD}"/>
              </a:ext>
            </a:extLst>
          </p:cNvPr>
          <p:cNvSpPr>
            <a:spLocks noGrp="1"/>
          </p:cNvSpPr>
          <p:nvPr>
            <p:ph type="title"/>
          </p:nvPr>
        </p:nvSpPr>
        <p:spPr/>
        <p:txBody>
          <a:bodyPr/>
          <a:lstStyle/>
          <a:p>
            <a:r>
              <a:rPr lang="en-CH" dirty="0"/>
              <a:t>MegIS’s Steps</a:t>
            </a:r>
          </a:p>
        </p:txBody>
      </p:sp>
      <p:grpSp>
        <p:nvGrpSpPr>
          <p:cNvPr id="4" name="Group 3">
            <a:extLst>
              <a:ext uri="{FF2B5EF4-FFF2-40B4-BE49-F238E27FC236}">
                <a16:creationId xmlns:a16="http://schemas.microsoft.com/office/drawing/2014/main" id="{A9307C66-9A4F-824A-AE13-9C5471EC48EA}"/>
              </a:ext>
            </a:extLst>
          </p:cNvPr>
          <p:cNvGrpSpPr/>
          <p:nvPr/>
        </p:nvGrpSpPr>
        <p:grpSpPr>
          <a:xfrm>
            <a:off x="-768361" y="3414655"/>
            <a:ext cx="4775363" cy="2952954"/>
            <a:chOff x="-768361" y="3343657"/>
            <a:chExt cx="4775363" cy="2952954"/>
          </a:xfrm>
        </p:grpSpPr>
        <p:pic>
          <p:nvPicPr>
            <p:cNvPr id="5" name="Graphic 4" descr="Database">
              <a:extLst>
                <a:ext uri="{FF2B5EF4-FFF2-40B4-BE49-F238E27FC236}">
                  <a16:creationId xmlns:a16="http://schemas.microsoft.com/office/drawing/2014/main" id="{7E944E08-167C-994A-B94F-D42F0FC3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361" y="3343657"/>
              <a:ext cx="4775363" cy="2261076"/>
            </a:xfrm>
            <a:prstGeom prst="rect">
              <a:avLst/>
            </a:prstGeom>
          </p:spPr>
        </p:pic>
        <p:sp>
          <p:nvSpPr>
            <p:cNvPr id="6" name="TextBox 5">
              <a:extLst>
                <a:ext uri="{FF2B5EF4-FFF2-40B4-BE49-F238E27FC236}">
                  <a16:creationId xmlns:a16="http://schemas.microsoft.com/office/drawing/2014/main" id="{76030596-3995-834A-BEC4-513F0A4060F8}"/>
                </a:ext>
              </a:extLst>
            </p:cNvPr>
            <p:cNvSpPr txBox="1"/>
            <p:nvPr/>
          </p:nvSpPr>
          <p:spPr>
            <a:xfrm>
              <a:off x="42967" y="5419448"/>
              <a:ext cx="3152705" cy="87716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193"/>
                  </a:solidFill>
                  <a:effectLst/>
                  <a:uLnTx/>
                  <a:uFillTx/>
                  <a:latin typeface="Corbel" panose="020B0503020204020204" pitchFamily="34" charset="0"/>
                  <a:ea typeface="ＭＳ Ｐゴシック" panose="020B0600070205080204" pitchFamily="34" charset="-128"/>
                  <a:cs typeface="+mn-cs"/>
                </a:rPr>
                <a:t>A large database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193"/>
                  </a:solidFill>
                  <a:effectLst/>
                  <a:uLnTx/>
                  <a:uFillTx/>
                  <a:latin typeface="Corbel" panose="020B0503020204020204" pitchFamily="34" charset="0"/>
                  <a:ea typeface="ＭＳ Ｐゴシック" panose="020B0600070205080204" pitchFamily="34" charset="-128"/>
                  <a:cs typeface="+mn-cs"/>
                </a:rPr>
                <a:t>containing information</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193"/>
                  </a:solidFill>
                  <a:effectLst/>
                  <a:uLnTx/>
                  <a:uFillTx/>
                  <a:latin typeface="Corbel" panose="020B0503020204020204" pitchFamily="34" charset="0"/>
                  <a:ea typeface="ＭＳ Ｐゴシック" panose="020B0600070205080204" pitchFamily="34" charset="-128"/>
                  <a:cs typeface="+mn-cs"/>
                </a:rPr>
                <a:t>on </a:t>
              </a:r>
              <a:r>
                <a:rPr kumimoji="0" lang="en-US" sz="2000" b="1" i="0" u="none" strike="noStrike" kern="1200" cap="none" spc="0" normalizeH="0" baseline="0" noProof="0" dirty="0">
                  <a:ln>
                    <a:noFill/>
                  </a:ln>
                  <a:solidFill>
                    <a:srgbClr val="C00000"/>
                  </a:solidFill>
                  <a:effectLst/>
                  <a:uLnTx/>
                  <a:uFillTx/>
                  <a:latin typeface="Corbel" panose="020B0503020204020204" pitchFamily="34" charset="0"/>
                  <a:ea typeface="ＭＳ Ｐゴシック" panose="020B0600070205080204" pitchFamily="34" charset="-128"/>
                  <a:cs typeface="+mn-cs"/>
                </a:rPr>
                <a:t>many species </a:t>
              </a:r>
            </a:p>
          </p:txBody>
        </p:sp>
      </p:grpSp>
      <p:sp>
        <p:nvSpPr>
          <p:cNvPr id="7" name="TextBox 6">
            <a:extLst>
              <a:ext uri="{FF2B5EF4-FFF2-40B4-BE49-F238E27FC236}">
                <a16:creationId xmlns:a16="http://schemas.microsoft.com/office/drawing/2014/main" id="{4319C630-E5D0-A04C-8A59-D198B8C727CE}"/>
              </a:ext>
            </a:extLst>
          </p:cNvPr>
          <p:cNvSpPr txBox="1"/>
          <p:nvPr/>
        </p:nvSpPr>
        <p:spPr>
          <a:xfrm>
            <a:off x="42966" y="2699186"/>
            <a:ext cx="3152705" cy="877163"/>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E8207"/>
                </a:solidFill>
                <a:effectLst/>
                <a:uLnTx/>
                <a:uFillTx/>
                <a:latin typeface="Corbel" panose="020B0503020204020204" pitchFamily="34" charset="0"/>
                <a:ea typeface="ＭＳ Ｐゴシック" panose="020B0600070205080204" pitchFamily="34" charset="-128"/>
                <a:cs typeface="+mn-cs"/>
              </a:rPr>
              <a:t>Metagenomic sample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E8207"/>
                </a:solidFill>
                <a:effectLst/>
                <a:uLnTx/>
                <a:uFillTx/>
                <a:latin typeface="Corbel" panose="020B0503020204020204" pitchFamily="34" charset="0"/>
                <a:ea typeface="ＭＳ Ｐゴシック" panose="020B0600070205080204" pitchFamily="34" charset="-128"/>
                <a:cs typeface="+mn-cs"/>
              </a:rPr>
              <a:t>with species that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E8207"/>
                </a:solidFill>
                <a:effectLst/>
                <a:uLnTx/>
                <a:uFillTx/>
                <a:latin typeface="Corbel" panose="020B0503020204020204" pitchFamily="34" charset="0"/>
                <a:ea typeface="ＭＳ Ｐゴシック" panose="020B0600070205080204" pitchFamily="34" charset="-128"/>
                <a:cs typeface="+mn-cs"/>
              </a:rPr>
              <a:t>are </a:t>
            </a:r>
            <a:r>
              <a:rPr kumimoji="0" lang="en-US" sz="2000" b="1" i="0" u="none" strike="noStrike" kern="1200" cap="none" spc="0" normalizeH="0" baseline="0" noProof="0" dirty="0">
                <a:ln>
                  <a:noFill/>
                </a:ln>
                <a:solidFill>
                  <a:srgbClr val="E7E6E6">
                    <a:lumMod val="50000"/>
                  </a:srgbClr>
                </a:solidFill>
                <a:effectLst/>
                <a:uLnTx/>
                <a:uFillTx/>
                <a:latin typeface="Corbel" panose="020B0503020204020204" pitchFamily="34" charset="0"/>
                <a:ea typeface="ＭＳ Ｐゴシック" panose="020B0600070205080204" pitchFamily="34" charset="-128"/>
                <a:cs typeface="+mn-cs"/>
              </a:rPr>
              <a:t>not known </a:t>
            </a:r>
            <a:r>
              <a:rPr kumimoji="0" lang="en-US" sz="2000" b="0" i="0" u="none" strike="noStrike" kern="1200" cap="none" spc="0" normalizeH="0" baseline="0" noProof="0" dirty="0">
                <a:ln>
                  <a:noFill/>
                </a:ln>
                <a:solidFill>
                  <a:srgbClr val="AE8207"/>
                </a:solidFill>
                <a:effectLst/>
                <a:uLnTx/>
                <a:uFillTx/>
                <a:latin typeface="Corbel" panose="020B0503020204020204" pitchFamily="34" charset="0"/>
                <a:ea typeface="ＭＳ Ｐゴシック" panose="020B0600070205080204" pitchFamily="34" charset="-128"/>
                <a:cs typeface="+mn-cs"/>
              </a:rPr>
              <a:t>in advance</a:t>
            </a:r>
          </a:p>
        </p:txBody>
      </p:sp>
      <p:sp>
        <p:nvSpPr>
          <p:cNvPr id="8" name="Oval 7">
            <a:extLst>
              <a:ext uri="{FF2B5EF4-FFF2-40B4-BE49-F238E27FC236}">
                <a16:creationId xmlns:a16="http://schemas.microsoft.com/office/drawing/2014/main" id="{16F1C8BF-7829-5F4A-A1D2-74522292BE84}"/>
              </a:ext>
            </a:extLst>
          </p:cNvPr>
          <p:cNvSpPr/>
          <p:nvPr/>
        </p:nvSpPr>
        <p:spPr>
          <a:xfrm>
            <a:off x="293531" y="875832"/>
            <a:ext cx="2553629" cy="1851660"/>
          </a:xfrm>
          <a:prstGeom prst="ellipse">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nvGrpSpPr>
          <p:cNvPr id="19" name="Group 18">
            <a:extLst>
              <a:ext uri="{FF2B5EF4-FFF2-40B4-BE49-F238E27FC236}">
                <a16:creationId xmlns:a16="http://schemas.microsoft.com/office/drawing/2014/main" id="{D5896A9E-5E1F-994A-86A1-82A2F6E3E44C}"/>
              </a:ext>
            </a:extLst>
          </p:cNvPr>
          <p:cNvGrpSpPr/>
          <p:nvPr/>
        </p:nvGrpSpPr>
        <p:grpSpPr>
          <a:xfrm>
            <a:off x="222107" y="3763014"/>
            <a:ext cx="2745780" cy="1614374"/>
            <a:chOff x="222107" y="3837156"/>
            <a:chExt cx="2745780" cy="1614374"/>
          </a:xfrm>
        </p:grpSpPr>
        <p:pic>
          <p:nvPicPr>
            <p:cNvPr id="20" name="Picture 19">
              <a:extLst>
                <a:ext uri="{FF2B5EF4-FFF2-40B4-BE49-F238E27FC236}">
                  <a16:creationId xmlns:a16="http://schemas.microsoft.com/office/drawing/2014/main" id="{A9D86756-3484-8646-952F-88E7275F0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532" y="3890499"/>
              <a:ext cx="843350" cy="843350"/>
            </a:xfrm>
            <a:prstGeom prst="rect">
              <a:avLst/>
            </a:prstGeom>
          </p:spPr>
        </p:pic>
        <p:pic>
          <p:nvPicPr>
            <p:cNvPr id="21" name="Picture 20">
              <a:extLst>
                <a:ext uri="{FF2B5EF4-FFF2-40B4-BE49-F238E27FC236}">
                  <a16:creationId xmlns:a16="http://schemas.microsoft.com/office/drawing/2014/main" id="{D2DB8AFB-9129-FE4B-A747-C95AF95470A8}"/>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185647" y="3837156"/>
              <a:ext cx="617134" cy="617134"/>
            </a:xfrm>
            <a:prstGeom prst="rect">
              <a:avLst/>
            </a:prstGeom>
            <a:effectLst/>
          </p:spPr>
        </p:pic>
        <p:pic>
          <p:nvPicPr>
            <p:cNvPr id="22" name="Picture 21">
              <a:extLst>
                <a:ext uri="{FF2B5EF4-FFF2-40B4-BE49-F238E27FC236}">
                  <a16:creationId xmlns:a16="http://schemas.microsoft.com/office/drawing/2014/main" id="{0F4547B2-683B-CE45-B31A-582F7ACD8690}"/>
                </a:ext>
              </a:extLst>
            </p:cNvPr>
            <p:cNvPicPr>
              <a:picLocks noChangeAspect="1"/>
            </p:cNvPicPr>
            <p:nvPr/>
          </p:nvPicPr>
          <p:blipFill>
            <a:blip r:embed="rId8"/>
            <a:stretch>
              <a:fillRect/>
            </a:stretch>
          </p:blipFill>
          <p:spPr>
            <a:xfrm>
              <a:off x="222107" y="4315519"/>
              <a:ext cx="476492" cy="476492"/>
            </a:xfrm>
            <a:prstGeom prst="rect">
              <a:avLst/>
            </a:prstGeom>
            <a:effectLst/>
          </p:spPr>
        </p:pic>
        <p:pic>
          <p:nvPicPr>
            <p:cNvPr id="23" name="Picture 22">
              <a:extLst>
                <a:ext uri="{FF2B5EF4-FFF2-40B4-BE49-F238E27FC236}">
                  <a16:creationId xmlns:a16="http://schemas.microsoft.com/office/drawing/2014/main" id="{18DF51D4-4868-5848-8052-1315F64D06C4}"/>
                </a:ext>
              </a:extLst>
            </p:cNvPr>
            <p:cNvPicPr>
              <a:picLocks noChangeAspect="1"/>
            </p:cNvPicPr>
            <p:nvPr/>
          </p:nvPicPr>
          <p:blipFill>
            <a:blip r:embed="rId9">
              <a:duotone>
                <a:prstClr val="black"/>
                <a:srgbClr val="1982C3">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323150" y="4639800"/>
              <a:ext cx="644737" cy="644737"/>
            </a:xfrm>
            <a:prstGeom prst="rect">
              <a:avLst/>
            </a:prstGeom>
            <a:effectLst/>
          </p:spPr>
        </p:pic>
        <p:pic>
          <p:nvPicPr>
            <p:cNvPr id="24" name="Picture 23">
              <a:extLst>
                <a:ext uri="{FF2B5EF4-FFF2-40B4-BE49-F238E27FC236}">
                  <a16:creationId xmlns:a16="http://schemas.microsoft.com/office/drawing/2014/main" id="{FD913261-2108-5443-9885-9817971849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6328" y="3858921"/>
              <a:ext cx="967673" cy="967673"/>
            </a:xfrm>
            <a:prstGeom prst="rect">
              <a:avLst/>
            </a:prstGeom>
          </p:spPr>
        </p:pic>
        <p:pic>
          <p:nvPicPr>
            <p:cNvPr id="25" name="Picture 24">
              <a:extLst>
                <a:ext uri="{FF2B5EF4-FFF2-40B4-BE49-F238E27FC236}">
                  <a16:creationId xmlns:a16="http://schemas.microsoft.com/office/drawing/2014/main" id="{417B3C0D-B7D0-6D49-9000-E38A95172F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8580" y="4716682"/>
              <a:ext cx="651126" cy="651126"/>
            </a:xfrm>
            <a:prstGeom prst="rect">
              <a:avLst/>
            </a:prstGeom>
          </p:spPr>
        </p:pic>
        <p:pic>
          <p:nvPicPr>
            <p:cNvPr id="26" name="Picture 25">
              <a:extLst>
                <a:ext uri="{FF2B5EF4-FFF2-40B4-BE49-F238E27FC236}">
                  <a16:creationId xmlns:a16="http://schemas.microsoft.com/office/drawing/2014/main" id="{774C2EFE-E542-5A45-91F5-F8BB4CE6E3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51692" y="4519424"/>
              <a:ext cx="596538" cy="596538"/>
            </a:xfrm>
            <a:prstGeom prst="rect">
              <a:avLst/>
            </a:prstGeom>
          </p:spPr>
        </p:pic>
        <p:pic>
          <p:nvPicPr>
            <p:cNvPr id="27" name="Picture 26">
              <a:extLst>
                <a:ext uri="{FF2B5EF4-FFF2-40B4-BE49-F238E27FC236}">
                  <a16:creationId xmlns:a16="http://schemas.microsoft.com/office/drawing/2014/main" id="{27DA6C79-80CD-474C-95C1-0FCB27A79D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8685" y="4830355"/>
              <a:ext cx="621175" cy="621175"/>
            </a:xfrm>
            <a:prstGeom prst="rect">
              <a:avLst/>
            </a:prstGeom>
          </p:spPr>
        </p:pic>
      </p:grpSp>
      <p:grpSp>
        <p:nvGrpSpPr>
          <p:cNvPr id="136" name="Group 135">
            <a:extLst>
              <a:ext uri="{FF2B5EF4-FFF2-40B4-BE49-F238E27FC236}">
                <a16:creationId xmlns:a16="http://schemas.microsoft.com/office/drawing/2014/main" id="{7F80CF0D-46BA-7943-9439-F0F888241DE0}"/>
              </a:ext>
            </a:extLst>
          </p:cNvPr>
          <p:cNvGrpSpPr/>
          <p:nvPr/>
        </p:nvGrpSpPr>
        <p:grpSpPr>
          <a:xfrm>
            <a:off x="-794302" y="3460482"/>
            <a:ext cx="4775363" cy="2261076"/>
            <a:chOff x="-794302" y="3568490"/>
            <a:chExt cx="4775363" cy="2261076"/>
          </a:xfrm>
        </p:grpSpPr>
        <p:sp>
          <p:nvSpPr>
            <p:cNvPr id="137" name="Rectangle 136">
              <a:extLst>
                <a:ext uri="{FF2B5EF4-FFF2-40B4-BE49-F238E27FC236}">
                  <a16:creationId xmlns:a16="http://schemas.microsoft.com/office/drawing/2014/main" id="{5DF7AFB5-F0D1-194C-9921-4745E437DE20}"/>
                </a:ext>
              </a:extLst>
            </p:cNvPr>
            <p:cNvSpPr/>
            <p:nvPr/>
          </p:nvSpPr>
          <p:spPr>
            <a:xfrm>
              <a:off x="189560" y="3953962"/>
              <a:ext cx="2807640" cy="1490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pic>
          <p:nvPicPr>
            <p:cNvPr id="138" name="Graphic 137" descr="Database">
              <a:extLst>
                <a:ext uri="{FF2B5EF4-FFF2-40B4-BE49-F238E27FC236}">
                  <a16:creationId xmlns:a16="http://schemas.microsoft.com/office/drawing/2014/main" id="{374D2D7D-E9C5-534A-9EC8-C578A794EA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4302" y="3568490"/>
              <a:ext cx="4775363" cy="2261076"/>
            </a:xfrm>
            <a:prstGeom prst="rect">
              <a:avLst/>
            </a:prstGeom>
          </p:spPr>
        </p:pic>
      </p:grpSp>
      <p:sp>
        <p:nvSpPr>
          <p:cNvPr id="108" name="Rectangle 107">
            <a:extLst>
              <a:ext uri="{FF2B5EF4-FFF2-40B4-BE49-F238E27FC236}">
                <a16:creationId xmlns:a16="http://schemas.microsoft.com/office/drawing/2014/main" id="{B5FC74F1-D7D6-004C-9A0D-339AD5F6B1BA}"/>
              </a:ext>
            </a:extLst>
          </p:cNvPr>
          <p:cNvSpPr/>
          <p:nvPr/>
        </p:nvSpPr>
        <p:spPr>
          <a:xfrm>
            <a:off x="3183315" y="902919"/>
            <a:ext cx="3986566" cy="1432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ounded Rectangle 32">
            <a:extLst>
              <a:ext uri="{FF2B5EF4-FFF2-40B4-BE49-F238E27FC236}">
                <a16:creationId xmlns:a16="http://schemas.microsoft.com/office/drawing/2014/main" id="{0E83524F-D1AE-5146-B046-26D6C429D551}"/>
              </a:ext>
            </a:extLst>
          </p:cNvPr>
          <p:cNvSpPr/>
          <p:nvPr/>
        </p:nvSpPr>
        <p:spPr>
          <a:xfrm>
            <a:off x="3305590" y="1306940"/>
            <a:ext cx="1948977" cy="669551"/>
          </a:xfrm>
          <a:prstGeom prst="roundRect">
            <a:avLst>
              <a:gd name="adj" fmla="val 8025"/>
            </a:avLst>
          </a:prstGeom>
          <a:solidFill>
            <a:srgbClr val="1982C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Preparation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of </a:t>
            </a:r>
            <a:r>
              <a:rPr kumimoji="0" lang="en-CH"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Input Queries</a:t>
            </a:r>
          </a:p>
        </p:txBody>
      </p:sp>
      <p:grpSp>
        <p:nvGrpSpPr>
          <p:cNvPr id="36" name="Group 35">
            <a:extLst>
              <a:ext uri="{FF2B5EF4-FFF2-40B4-BE49-F238E27FC236}">
                <a16:creationId xmlns:a16="http://schemas.microsoft.com/office/drawing/2014/main" id="{7257DF42-242B-494C-A19C-DD02A2CE9086}"/>
              </a:ext>
            </a:extLst>
          </p:cNvPr>
          <p:cNvGrpSpPr/>
          <p:nvPr/>
        </p:nvGrpSpPr>
        <p:grpSpPr>
          <a:xfrm>
            <a:off x="5449487" y="888858"/>
            <a:ext cx="1566110" cy="1417511"/>
            <a:chOff x="3141770" y="1630562"/>
            <a:chExt cx="1566110" cy="1417511"/>
          </a:xfrm>
        </p:grpSpPr>
        <p:grpSp>
          <p:nvGrpSpPr>
            <p:cNvPr id="37" name="Group 36">
              <a:extLst>
                <a:ext uri="{FF2B5EF4-FFF2-40B4-BE49-F238E27FC236}">
                  <a16:creationId xmlns:a16="http://schemas.microsoft.com/office/drawing/2014/main" id="{7B554566-2B3B-664E-9EF8-BCC331174B96}"/>
                </a:ext>
              </a:extLst>
            </p:cNvPr>
            <p:cNvGrpSpPr/>
            <p:nvPr/>
          </p:nvGrpSpPr>
          <p:grpSpPr>
            <a:xfrm>
              <a:off x="3141770" y="1630562"/>
              <a:ext cx="1501047" cy="1417511"/>
              <a:chOff x="3294003" y="1331203"/>
              <a:chExt cx="1501047" cy="1417511"/>
            </a:xfrm>
          </p:grpSpPr>
          <p:sp>
            <p:nvSpPr>
              <p:cNvPr id="42" name="Left Brace 41">
                <a:extLst>
                  <a:ext uri="{FF2B5EF4-FFF2-40B4-BE49-F238E27FC236}">
                    <a16:creationId xmlns:a16="http://schemas.microsoft.com/office/drawing/2014/main" id="{34F39EAB-9D04-E24D-A5BA-7FE029F24424}"/>
                  </a:ext>
                </a:extLst>
              </p:cNvPr>
              <p:cNvSpPr/>
              <p:nvPr/>
            </p:nvSpPr>
            <p:spPr>
              <a:xfrm>
                <a:off x="3819479" y="1396616"/>
                <a:ext cx="157183" cy="1273306"/>
              </a:xfrm>
              <a:prstGeom prst="leftBrace">
                <a:avLst/>
              </a:prstGeom>
              <a:ln w="15875"/>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43" name="TextBox 42">
                <a:extLst>
                  <a:ext uri="{FF2B5EF4-FFF2-40B4-BE49-F238E27FC236}">
                    <a16:creationId xmlns:a16="http://schemas.microsoft.com/office/drawing/2014/main" id="{6D4B06CC-8B52-D040-A34E-1E24E09E70C4}"/>
                  </a:ext>
                </a:extLst>
              </p:cNvPr>
              <p:cNvSpPr txBox="1"/>
              <p:nvPr/>
            </p:nvSpPr>
            <p:spPr>
              <a:xfrm rot="16200000">
                <a:off x="2923737" y="1701469"/>
                <a:ext cx="1331463"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Query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H" sz="1800"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K-mer</a:t>
                </a:r>
                <a:r>
                  <a:rPr kumimoji="0" lang="en-US" sz="1800"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s</a:t>
                </a:r>
              </a:p>
            </p:txBody>
          </p:sp>
          <p:sp>
            <p:nvSpPr>
              <p:cNvPr id="44" name="TextBox 43">
                <a:extLst>
                  <a:ext uri="{FF2B5EF4-FFF2-40B4-BE49-F238E27FC236}">
                    <a16:creationId xmlns:a16="http://schemas.microsoft.com/office/drawing/2014/main" id="{8AE8CD6A-FE89-804E-9106-9C0E4EB2DF1F}"/>
                  </a:ext>
                </a:extLst>
              </p:cNvPr>
              <p:cNvSpPr txBox="1"/>
              <p:nvPr/>
            </p:nvSpPr>
            <p:spPr>
              <a:xfrm>
                <a:off x="4550435" y="2348604"/>
                <a:ext cx="244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a:t>
                </a:r>
                <a:endParaRPr kumimoji="0" lang="en-CH" sz="2000" b="0"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grpSp>
        <p:grpSp>
          <p:nvGrpSpPr>
            <p:cNvPr id="38" name="Group 37">
              <a:extLst>
                <a:ext uri="{FF2B5EF4-FFF2-40B4-BE49-F238E27FC236}">
                  <a16:creationId xmlns:a16="http://schemas.microsoft.com/office/drawing/2014/main" id="{10B2752C-9359-DA49-AE26-6C3D46C13A6D}"/>
                </a:ext>
              </a:extLst>
            </p:cNvPr>
            <p:cNvGrpSpPr/>
            <p:nvPr/>
          </p:nvGrpSpPr>
          <p:grpSpPr>
            <a:xfrm>
              <a:off x="3821530" y="1735182"/>
              <a:ext cx="886350" cy="978451"/>
              <a:chOff x="1678724" y="2023347"/>
              <a:chExt cx="1007267" cy="978451"/>
            </a:xfrm>
          </p:grpSpPr>
          <p:sp>
            <p:nvSpPr>
              <p:cNvPr id="39" name="Rectangle 38">
                <a:extLst>
                  <a:ext uri="{FF2B5EF4-FFF2-40B4-BE49-F238E27FC236}">
                    <a16:creationId xmlns:a16="http://schemas.microsoft.com/office/drawing/2014/main" id="{A60DC3EA-5B9A-E747-8E69-18C10647080F}"/>
                  </a:ext>
                </a:extLst>
              </p:cNvPr>
              <p:cNvSpPr/>
              <p:nvPr/>
            </p:nvSpPr>
            <p:spPr>
              <a:xfrm>
                <a:off x="1678724" y="2023347"/>
                <a:ext cx="70566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5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r>
                  <a:rPr kumimoji="0" lang="en-CH" sz="15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5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5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5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endParaRPr kumimoji="0" lang="en-CH" sz="15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40" name="Rectangle 39">
                <a:extLst>
                  <a:ext uri="{FF2B5EF4-FFF2-40B4-BE49-F238E27FC236}">
                    <a16:creationId xmlns:a16="http://schemas.microsoft.com/office/drawing/2014/main" id="{E57D6DDF-B576-E640-BA02-CCDDCDEE4683}"/>
                  </a:ext>
                </a:extLst>
              </p:cNvPr>
              <p:cNvSpPr/>
              <p:nvPr/>
            </p:nvSpPr>
            <p:spPr>
              <a:xfrm>
                <a:off x="1853406" y="2415581"/>
                <a:ext cx="70566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5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5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5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5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5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endParaRPr kumimoji="0" lang="en-CH" sz="15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41" name="Rectangle 40">
                <a:extLst>
                  <a:ext uri="{FF2B5EF4-FFF2-40B4-BE49-F238E27FC236}">
                    <a16:creationId xmlns:a16="http://schemas.microsoft.com/office/drawing/2014/main" id="{E0CE7C62-6FCE-FF40-AD6D-69C30A519E29}"/>
                  </a:ext>
                </a:extLst>
              </p:cNvPr>
              <p:cNvSpPr/>
              <p:nvPr/>
            </p:nvSpPr>
            <p:spPr>
              <a:xfrm>
                <a:off x="1980330" y="2793453"/>
                <a:ext cx="70566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5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5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C</a:t>
                </a:r>
                <a:r>
                  <a:rPr kumimoji="0" lang="en-CH" sz="1500" b="1" i="0" u="none" strike="noStrike" kern="1200" cap="none" spc="0" normalizeH="0" baseline="0" noProof="0" dirty="0">
                    <a:ln>
                      <a:noFill/>
                    </a:ln>
                    <a:solidFill>
                      <a:srgbClr val="863DBE"/>
                    </a:solidFill>
                    <a:effectLst/>
                    <a:uLnTx/>
                    <a:uFillTx/>
                    <a:latin typeface="Corbel" panose="020B0503020204020204" pitchFamily="34" charset="0"/>
                    <a:ea typeface="+mn-ea"/>
                    <a:cs typeface="+mn-cs"/>
                  </a:rPr>
                  <a:t>A</a:t>
                </a:r>
                <a:r>
                  <a:rPr kumimoji="0" lang="en-CH" sz="1500" b="1" i="0" u="none" strike="noStrike" kern="1200" cap="none" spc="0" normalizeH="0" baseline="0" noProof="0" dirty="0">
                    <a:ln>
                      <a:noFill/>
                    </a:ln>
                    <a:solidFill>
                      <a:srgbClr val="67A042"/>
                    </a:solidFill>
                    <a:effectLst/>
                    <a:uLnTx/>
                    <a:uFillTx/>
                    <a:latin typeface="Corbel" panose="020B0503020204020204" pitchFamily="34" charset="0"/>
                    <a:ea typeface="+mn-ea"/>
                    <a:cs typeface="+mn-cs"/>
                  </a:rPr>
                  <a:t>T</a:t>
                </a:r>
                <a:r>
                  <a:rPr kumimoji="0" lang="en-CH" sz="1500" b="1" i="0" u="none" strike="noStrike" kern="1200" cap="none" spc="0" normalizeH="0" baseline="0" noProof="0" dirty="0">
                    <a:ln>
                      <a:noFill/>
                    </a:ln>
                    <a:solidFill>
                      <a:srgbClr val="5B9BD5"/>
                    </a:solidFill>
                    <a:effectLst/>
                    <a:uLnTx/>
                    <a:uFillTx/>
                    <a:latin typeface="Corbel" panose="020B0503020204020204" pitchFamily="34" charset="0"/>
                    <a:ea typeface="+mn-ea"/>
                    <a:cs typeface="+mn-cs"/>
                  </a:rPr>
                  <a:t>G</a:t>
                </a:r>
              </a:p>
            </p:txBody>
          </p:sp>
        </p:grpSp>
      </p:grpSp>
      <p:cxnSp>
        <p:nvCxnSpPr>
          <p:cNvPr id="80" name="Straight Arrow Connector 79">
            <a:extLst>
              <a:ext uri="{FF2B5EF4-FFF2-40B4-BE49-F238E27FC236}">
                <a16:creationId xmlns:a16="http://schemas.microsoft.com/office/drawing/2014/main" id="{34CCC2E9-16E2-7A44-AB37-4B273934DA95}"/>
              </a:ext>
            </a:extLst>
          </p:cNvPr>
          <p:cNvCxnSpPr>
            <a:cxnSpLocks/>
          </p:cNvCxnSpPr>
          <p:nvPr/>
        </p:nvCxnSpPr>
        <p:spPr>
          <a:xfrm>
            <a:off x="5246916" y="1636485"/>
            <a:ext cx="251999" cy="0"/>
          </a:xfrm>
          <a:prstGeom prst="straightConnector1">
            <a:avLst/>
          </a:prstGeom>
          <a:ln w="38100">
            <a:solidFill>
              <a:srgbClr val="1982C3"/>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95AC4E35-E94C-C141-A92A-FF44708D3071}"/>
              </a:ext>
            </a:extLst>
          </p:cNvPr>
          <p:cNvSpPr/>
          <p:nvPr/>
        </p:nvSpPr>
        <p:spPr>
          <a:xfrm>
            <a:off x="3183315" y="902919"/>
            <a:ext cx="3986566" cy="1403450"/>
          </a:xfrm>
          <a:prstGeom prst="roundRect">
            <a:avLst>
              <a:gd name="adj" fmla="val 4402"/>
            </a:avLst>
          </a:prstGeom>
          <a:noFill/>
          <a:ln w="57150">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676DA14E-A896-534D-8084-B859E5C22444}"/>
              </a:ext>
            </a:extLst>
          </p:cNvPr>
          <p:cNvSpPr/>
          <p:nvPr/>
        </p:nvSpPr>
        <p:spPr>
          <a:xfrm>
            <a:off x="3811343" y="2534582"/>
            <a:ext cx="4578895" cy="1959589"/>
          </a:xfrm>
          <a:prstGeom prst="rect">
            <a:avLst/>
          </a:prstGeom>
          <a:solidFill>
            <a:srgbClr val="FA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ounded Rectangle 48">
            <a:extLst>
              <a:ext uri="{FF2B5EF4-FFF2-40B4-BE49-F238E27FC236}">
                <a16:creationId xmlns:a16="http://schemas.microsoft.com/office/drawing/2014/main" id="{EA047C92-00C3-B249-B8A9-DA556AB1591B}"/>
              </a:ext>
            </a:extLst>
          </p:cNvPr>
          <p:cNvSpPr/>
          <p:nvPr/>
        </p:nvSpPr>
        <p:spPr>
          <a:xfrm>
            <a:off x="3934912" y="3145377"/>
            <a:ext cx="2065855" cy="737999"/>
          </a:xfrm>
          <a:prstGeom prst="roundRect">
            <a:avLst>
              <a:gd name="adj" fmla="val 8025"/>
            </a:avLst>
          </a:prstGeom>
          <a:solidFill>
            <a:srgbClr val="C813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Presence/Absence Identification</a:t>
            </a:r>
            <a:endParaRPr kumimoji="0" lang="en-CH"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grpSp>
        <p:nvGrpSpPr>
          <p:cNvPr id="71" name="Group 70">
            <a:extLst>
              <a:ext uri="{FF2B5EF4-FFF2-40B4-BE49-F238E27FC236}">
                <a16:creationId xmlns:a16="http://schemas.microsoft.com/office/drawing/2014/main" id="{9C7AE664-EB47-6F4E-987C-0C561866EB95}"/>
              </a:ext>
            </a:extLst>
          </p:cNvPr>
          <p:cNvGrpSpPr/>
          <p:nvPr/>
        </p:nvGrpSpPr>
        <p:grpSpPr>
          <a:xfrm>
            <a:off x="6372024" y="2606099"/>
            <a:ext cx="2267268" cy="1882173"/>
            <a:chOff x="5032700" y="1554591"/>
            <a:chExt cx="2267268" cy="1882173"/>
          </a:xfrm>
        </p:grpSpPr>
        <p:pic>
          <p:nvPicPr>
            <p:cNvPr id="72" name="Picture 71">
              <a:extLst>
                <a:ext uri="{FF2B5EF4-FFF2-40B4-BE49-F238E27FC236}">
                  <a16:creationId xmlns:a16="http://schemas.microsoft.com/office/drawing/2014/main" id="{C5C344D7-A8FE-844D-8309-E25D27455968}"/>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032701" y="1554591"/>
              <a:ext cx="617134" cy="617134"/>
            </a:xfrm>
            <a:prstGeom prst="rect">
              <a:avLst/>
            </a:prstGeom>
            <a:effectLst>
              <a:glow rad="25400">
                <a:schemeClr val="bg1">
                  <a:alpha val="88250"/>
                </a:schemeClr>
              </a:glow>
            </a:effectLst>
          </p:spPr>
        </p:pic>
        <p:pic>
          <p:nvPicPr>
            <p:cNvPr id="73" name="Picture 72">
              <a:extLst>
                <a:ext uri="{FF2B5EF4-FFF2-40B4-BE49-F238E27FC236}">
                  <a16:creationId xmlns:a16="http://schemas.microsoft.com/office/drawing/2014/main" id="{25435414-8AC3-F74B-888D-9FD16C63CEA2}"/>
                </a:ext>
              </a:extLst>
            </p:cNvPr>
            <p:cNvPicPr>
              <a:picLocks noChangeAspect="1"/>
            </p:cNvPicPr>
            <p:nvPr/>
          </p:nvPicPr>
          <p:blipFill>
            <a:blip r:embed="rId8"/>
            <a:stretch>
              <a:fillRect/>
            </a:stretch>
          </p:blipFill>
          <p:spPr>
            <a:xfrm>
              <a:off x="5032700" y="2210884"/>
              <a:ext cx="552729" cy="552729"/>
            </a:xfrm>
            <a:prstGeom prst="rect">
              <a:avLst/>
            </a:prstGeom>
            <a:effectLst>
              <a:glow rad="25400">
                <a:schemeClr val="bg1">
                  <a:alpha val="88250"/>
                </a:schemeClr>
              </a:glow>
            </a:effectLst>
          </p:spPr>
        </p:pic>
        <p:pic>
          <p:nvPicPr>
            <p:cNvPr id="74" name="Picture 73">
              <a:extLst>
                <a:ext uri="{FF2B5EF4-FFF2-40B4-BE49-F238E27FC236}">
                  <a16:creationId xmlns:a16="http://schemas.microsoft.com/office/drawing/2014/main" id="{D6399998-2DEC-CC46-8FB0-923398807CB2}"/>
                </a:ext>
              </a:extLst>
            </p:cNvPr>
            <p:cNvPicPr>
              <a:picLocks noChangeAspect="1"/>
            </p:cNvPicPr>
            <p:nvPr/>
          </p:nvPicPr>
          <p:blipFill>
            <a:blip r:embed="rId9">
              <a:duotone>
                <a:prstClr val="black"/>
                <a:srgbClr val="1982C3">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5032701" y="2792027"/>
              <a:ext cx="644737" cy="644737"/>
            </a:xfrm>
            <a:prstGeom prst="rect">
              <a:avLst/>
            </a:prstGeom>
            <a:effectLst>
              <a:glow rad="25400">
                <a:schemeClr val="bg1">
                  <a:alpha val="88250"/>
                </a:schemeClr>
              </a:glow>
            </a:effectLst>
          </p:spPr>
        </p:pic>
        <p:sp>
          <p:nvSpPr>
            <p:cNvPr id="75" name="TextBox 74">
              <a:extLst>
                <a:ext uri="{FF2B5EF4-FFF2-40B4-BE49-F238E27FC236}">
                  <a16:creationId xmlns:a16="http://schemas.microsoft.com/office/drawing/2014/main" id="{495132CE-9F5D-3444-B0EC-27339CB8C19E}"/>
                </a:ext>
              </a:extLst>
            </p:cNvPr>
            <p:cNvSpPr txBox="1"/>
            <p:nvPr/>
          </p:nvSpPr>
          <p:spPr>
            <a:xfrm>
              <a:off x="5567969" y="1676971"/>
              <a:ext cx="1695465" cy="31944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235"/>
                  </a:solidFill>
                  <a:effectLst/>
                  <a:uLnTx/>
                  <a:uFillTx/>
                  <a:latin typeface="Corbel" panose="020B0503020204020204" pitchFamily="34" charset="0"/>
                  <a:ea typeface="ＭＳ Ｐゴシック" panose="020B0600070205080204" pitchFamily="34" charset="-128"/>
                  <a:cs typeface="+mn-cs"/>
                </a:rPr>
                <a:t>V. cholerae</a:t>
              </a:r>
            </a:p>
          </p:txBody>
        </p:sp>
        <p:sp>
          <p:nvSpPr>
            <p:cNvPr id="76" name="TextBox 75">
              <a:extLst>
                <a:ext uri="{FF2B5EF4-FFF2-40B4-BE49-F238E27FC236}">
                  <a16:creationId xmlns:a16="http://schemas.microsoft.com/office/drawing/2014/main" id="{0D4FCA09-E660-F14A-974A-6D849D721B8B}"/>
                </a:ext>
              </a:extLst>
            </p:cNvPr>
            <p:cNvSpPr txBox="1"/>
            <p:nvPr/>
          </p:nvSpPr>
          <p:spPr>
            <a:xfrm>
              <a:off x="5604503" y="2936064"/>
              <a:ext cx="1695465" cy="31944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A9AC2"/>
                  </a:solidFill>
                  <a:effectLst/>
                  <a:uLnTx/>
                  <a:uFillTx/>
                  <a:latin typeface="Corbel" panose="020B0503020204020204" pitchFamily="34" charset="0"/>
                  <a:ea typeface="ＭＳ Ｐゴシック" panose="020B0600070205080204" pitchFamily="34" charset="-128"/>
                  <a:cs typeface="+mn-cs"/>
                </a:rPr>
                <a:t>E. coli</a:t>
              </a:r>
            </a:p>
          </p:txBody>
        </p:sp>
        <p:sp>
          <p:nvSpPr>
            <p:cNvPr id="77" name="TextBox 76">
              <a:extLst>
                <a:ext uri="{FF2B5EF4-FFF2-40B4-BE49-F238E27FC236}">
                  <a16:creationId xmlns:a16="http://schemas.microsoft.com/office/drawing/2014/main" id="{67FAF4B2-8CBC-074D-9ED2-0061A15663E8}"/>
                </a:ext>
              </a:extLst>
            </p:cNvPr>
            <p:cNvSpPr txBox="1"/>
            <p:nvPr/>
          </p:nvSpPr>
          <p:spPr>
            <a:xfrm>
              <a:off x="5586604" y="2310900"/>
              <a:ext cx="1695465" cy="31944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06161"/>
                  </a:solidFill>
                  <a:effectLst/>
                  <a:uLnTx/>
                  <a:uFillTx/>
                  <a:latin typeface="Corbel" panose="020B0503020204020204" pitchFamily="34" charset="0"/>
                  <a:ea typeface="ＭＳ Ｐゴシック" panose="020B0600070205080204" pitchFamily="34" charset="-128"/>
                  <a:cs typeface="+mn-cs"/>
                </a:rPr>
                <a:t>SARS-CoV-2</a:t>
              </a:r>
            </a:p>
          </p:txBody>
        </p:sp>
      </p:grpSp>
      <p:cxnSp>
        <p:nvCxnSpPr>
          <p:cNvPr id="88" name="Straight Arrow Connector 87">
            <a:extLst>
              <a:ext uri="{FF2B5EF4-FFF2-40B4-BE49-F238E27FC236}">
                <a16:creationId xmlns:a16="http://schemas.microsoft.com/office/drawing/2014/main" id="{2C4E4EB7-05D8-5D49-A1D6-EA5979E4291E}"/>
              </a:ext>
            </a:extLst>
          </p:cNvPr>
          <p:cNvCxnSpPr>
            <a:cxnSpLocks/>
          </p:cNvCxnSpPr>
          <p:nvPr/>
        </p:nvCxnSpPr>
        <p:spPr>
          <a:xfrm>
            <a:off x="5990142" y="3503159"/>
            <a:ext cx="251999" cy="0"/>
          </a:xfrm>
          <a:prstGeom prst="straightConnector1">
            <a:avLst/>
          </a:prstGeom>
          <a:ln w="38100">
            <a:solidFill>
              <a:srgbClr val="C813BD"/>
            </a:solidFill>
            <a:tailEnd type="triangle" w="lg" len="med"/>
          </a:ln>
        </p:spPr>
        <p:style>
          <a:lnRef idx="1">
            <a:schemeClr val="accent1"/>
          </a:lnRef>
          <a:fillRef idx="0">
            <a:schemeClr val="accent1"/>
          </a:fillRef>
          <a:effectRef idx="0">
            <a:schemeClr val="accent1"/>
          </a:effectRef>
          <a:fontRef idx="minor">
            <a:schemeClr val="tx1"/>
          </a:fontRef>
        </p:style>
      </p:cxnSp>
      <p:sp>
        <p:nvSpPr>
          <p:cNvPr id="68" name="Rounded Rectangle 67">
            <a:extLst>
              <a:ext uri="{FF2B5EF4-FFF2-40B4-BE49-F238E27FC236}">
                <a16:creationId xmlns:a16="http://schemas.microsoft.com/office/drawing/2014/main" id="{1A33AD54-B1E5-FE4A-BFF7-80AABBA4554E}"/>
              </a:ext>
            </a:extLst>
          </p:cNvPr>
          <p:cNvSpPr/>
          <p:nvPr/>
        </p:nvSpPr>
        <p:spPr>
          <a:xfrm>
            <a:off x="3821380" y="2550652"/>
            <a:ext cx="4568857" cy="1968028"/>
          </a:xfrm>
          <a:prstGeom prst="roundRect">
            <a:avLst>
              <a:gd name="adj" fmla="val 4402"/>
            </a:avLst>
          </a:prstGeom>
          <a:noFill/>
          <a:ln w="57150">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0" name="Curved Connector 69">
            <a:extLst>
              <a:ext uri="{FF2B5EF4-FFF2-40B4-BE49-F238E27FC236}">
                <a16:creationId xmlns:a16="http://schemas.microsoft.com/office/drawing/2014/main" id="{0486B36E-F3A5-5648-BE55-42FA957396D3}"/>
              </a:ext>
            </a:extLst>
          </p:cNvPr>
          <p:cNvCxnSpPr>
            <a:cxnSpLocks/>
          </p:cNvCxnSpPr>
          <p:nvPr/>
        </p:nvCxnSpPr>
        <p:spPr>
          <a:xfrm flipV="1">
            <a:off x="3023141" y="3538886"/>
            <a:ext cx="911771" cy="581203"/>
          </a:xfrm>
          <a:prstGeom prst="curvedConnector3">
            <a:avLst>
              <a:gd name="adj1" fmla="val 50000"/>
            </a:avLst>
          </a:prstGeom>
          <a:ln w="38100">
            <a:solidFill>
              <a:srgbClr val="C813BD"/>
            </a:solidFill>
            <a:tailEnd type="triangle" w="lg" len="me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A96DD3A-84C2-D242-B89B-E3DA7E4DB7BA}"/>
              </a:ext>
            </a:extLst>
          </p:cNvPr>
          <p:cNvSpPr/>
          <p:nvPr/>
        </p:nvSpPr>
        <p:spPr>
          <a:xfrm>
            <a:off x="4510507" y="4742378"/>
            <a:ext cx="4411386" cy="16418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ounded Rectangle 62">
            <a:extLst>
              <a:ext uri="{FF2B5EF4-FFF2-40B4-BE49-F238E27FC236}">
                <a16:creationId xmlns:a16="http://schemas.microsoft.com/office/drawing/2014/main" id="{F1906667-7480-0C41-9E21-A0E049CD49CF}"/>
              </a:ext>
            </a:extLst>
          </p:cNvPr>
          <p:cNvSpPr/>
          <p:nvPr/>
        </p:nvSpPr>
        <p:spPr>
          <a:xfrm>
            <a:off x="4636306" y="5194307"/>
            <a:ext cx="2065855" cy="737999"/>
          </a:xfrm>
          <a:prstGeom prst="roundRect">
            <a:avLst>
              <a:gd name="adj" fmla="val 80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Abundance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Estimation</a:t>
            </a:r>
            <a:endParaRPr kumimoji="0" lang="en-CH" sz="2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cxnSp>
        <p:nvCxnSpPr>
          <p:cNvPr id="94" name="Straight Arrow Connector 93">
            <a:extLst>
              <a:ext uri="{FF2B5EF4-FFF2-40B4-BE49-F238E27FC236}">
                <a16:creationId xmlns:a16="http://schemas.microsoft.com/office/drawing/2014/main" id="{96D51578-F8E1-2049-B1DF-A012B54DFA47}"/>
              </a:ext>
            </a:extLst>
          </p:cNvPr>
          <p:cNvCxnSpPr>
            <a:cxnSpLocks/>
          </p:cNvCxnSpPr>
          <p:nvPr/>
        </p:nvCxnSpPr>
        <p:spPr>
          <a:xfrm flipV="1">
            <a:off x="6690875" y="5561906"/>
            <a:ext cx="381221" cy="1"/>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79" name="Rounded Rectangle 78">
            <a:extLst>
              <a:ext uri="{FF2B5EF4-FFF2-40B4-BE49-F238E27FC236}">
                <a16:creationId xmlns:a16="http://schemas.microsoft.com/office/drawing/2014/main" id="{4259C6EC-FBC7-F940-AE9D-DEEE3170479E}"/>
              </a:ext>
            </a:extLst>
          </p:cNvPr>
          <p:cNvSpPr/>
          <p:nvPr/>
        </p:nvSpPr>
        <p:spPr>
          <a:xfrm>
            <a:off x="4491772" y="4740519"/>
            <a:ext cx="4462231" cy="1634755"/>
          </a:xfrm>
          <a:prstGeom prst="roundRect">
            <a:avLst>
              <a:gd name="adj" fmla="val 4402"/>
            </a:avLst>
          </a:prstGeom>
          <a:noFill/>
          <a:ln w="57150">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1" name="Straight Arrow Connector 80">
            <a:extLst>
              <a:ext uri="{FF2B5EF4-FFF2-40B4-BE49-F238E27FC236}">
                <a16:creationId xmlns:a16="http://schemas.microsoft.com/office/drawing/2014/main" id="{B07CB7F0-BF36-C14B-8D79-D7B2F42F53FF}"/>
              </a:ext>
            </a:extLst>
          </p:cNvPr>
          <p:cNvCxnSpPr>
            <a:cxnSpLocks/>
          </p:cNvCxnSpPr>
          <p:nvPr/>
        </p:nvCxnSpPr>
        <p:spPr>
          <a:xfrm>
            <a:off x="6478178" y="4519424"/>
            <a:ext cx="0" cy="680126"/>
          </a:xfrm>
          <a:prstGeom prst="straightConnector1">
            <a:avLst/>
          </a:prstGeom>
          <a:ln w="3810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5208F13-904C-2D46-94E6-44C653F1A981}"/>
              </a:ext>
            </a:extLst>
          </p:cNvPr>
          <p:cNvCxnSpPr>
            <a:cxnSpLocks/>
          </p:cNvCxnSpPr>
          <p:nvPr/>
        </p:nvCxnSpPr>
        <p:spPr>
          <a:xfrm>
            <a:off x="5781064" y="2332956"/>
            <a:ext cx="0" cy="800999"/>
          </a:xfrm>
          <a:prstGeom prst="straightConnector1">
            <a:avLst/>
          </a:prstGeom>
          <a:ln w="38100">
            <a:solidFill>
              <a:srgbClr val="C813BD"/>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14A0039-5C7F-4F4D-AEE7-297542D59ACF}"/>
              </a:ext>
            </a:extLst>
          </p:cNvPr>
          <p:cNvCxnSpPr>
            <a:cxnSpLocks/>
          </p:cNvCxnSpPr>
          <p:nvPr/>
        </p:nvCxnSpPr>
        <p:spPr>
          <a:xfrm>
            <a:off x="2834235" y="1643870"/>
            <a:ext cx="471355" cy="1"/>
          </a:xfrm>
          <a:prstGeom prst="straightConnector1">
            <a:avLst/>
          </a:prstGeom>
          <a:ln w="38100">
            <a:solidFill>
              <a:srgbClr val="1982C3"/>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B170220D-5C1C-564E-83E5-2DC750C93B8C}"/>
              </a:ext>
            </a:extLst>
          </p:cNvPr>
          <p:cNvGrpSpPr/>
          <p:nvPr/>
        </p:nvGrpSpPr>
        <p:grpSpPr>
          <a:xfrm>
            <a:off x="7027791" y="3433043"/>
            <a:ext cx="1926212" cy="2917722"/>
            <a:chOff x="7022802" y="1248355"/>
            <a:chExt cx="1926212" cy="2917722"/>
          </a:xfrm>
        </p:grpSpPr>
        <p:graphicFrame>
          <p:nvGraphicFramePr>
            <p:cNvPr id="86" name="Chart 85">
              <a:extLst>
                <a:ext uri="{FF2B5EF4-FFF2-40B4-BE49-F238E27FC236}">
                  <a16:creationId xmlns:a16="http://schemas.microsoft.com/office/drawing/2014/main" id="{3F0DC2F3-64C6-D34E-A894-60193FF44A73}"/>
                </a:ext>
              </a:extLst>
            </p:cNvPr>
            <p:cNvGraphicFramePr>
              <a:graphicFrameLocks/>
            </p:cNvGraphicFramePr>
            <p:nvPr/>
          </p:nvGraphicFramePr>
          <p:xfrm>
            <a:off x="7022802" y="1248355"/>
            <a:ext cx="1926212" cy="2917722"/>
          </p:xfrm>
          <a:graphic>
            <a:graphicData uri="http://schemas.openxmlformats.org/drawingml/2006/chart">
              <c:chart xmlns:c="http://schemas.openxmlformats.org/drawingml/2006/chart" xmlns:r="http://schemas.openxmlformats.org/officeDocument/2006/relationships" r:id="rId17"/>
            </a:graphicData>
          </a:graphic>
        </p:graphicFrame>
        <p:pic>
          <p:nvPicPr>
            <p:cNvPr id="87" name="Picture 86">
              <a:extLst>
                <a:ext uri="{FF2B5EF4-FFF2-40B4-BE49-F238E27FC236}">
                  <a16:creationId xmlns:a16="http://schemas.microsoft.com/office/drawing/2014/main" id="{3F175264-F4C1-114C-BF76-0BAC895B9D50}"/>
                </a:ext>
              </a:extLst>
            </p:cNvPr>
            <p:cNvPicPr>
              <a:picLocks noChangeAspect="1"/>
            </p:cNvPicPr>
            <p:nvPr/>
          </p:nvPicPr>
          <p:blipFill>
            <a:blip r:embed="rId9">
              <a:duotone>
                <a:prstClr val="black"/>
                <a:srgbClr val="1982C3">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8032827" y="3285346"/>
              <a:ext cx="597134" cy="597134"/>
            </a:xfrm>
            <a:prstGeom prst="rect">
              <a:avLst/>
            </a:prstGeom>
            <a:effectLst>
              <a:glow rad="12700">
                <a:schemeClr val="bg1">
                  <a:alpha val="58833"/>
                </a:schemeClr>
              </a:glow>
            </a:effectLst>
          </p:spPr>
        </p:pic>
        <p:pic>
          <p:nvPicPr>
            <p:cNvPr id="89" name="Picture 88">
              <a:extLst>
                <a:ext uri="{FF2B5EF4-FFF2-40B4-BE49-F238E27FC236}">
                  <a16:creationId xmlns:a16="http://schemas.microsoft.com/office/drawing/2014/main" id="{EE23FD3A-14E5-F149-9AE1-7F2A421630AA}"/>
                </a:ext>
              </a:extLst>
            </p:cNvPr>
            <p:cNvPicPr>
              <a:picLocks noChangeAspect="1"/>
            </p:cNvPicPr>
            <p:nvPr/>
          </p:nvPicPr>
          <p:blipFill>
            <a:blip r:embed="rId8"/>
            <a:stretch>
              <a:fillRect/>
            </a:stretch>
          </p:blipFill>
          <p:spPr>
            <a:xfrm>
              <a:off x="7557349" y="2712587"/>
              <a:ext cx="391305" cy="391305"/>
            </a:xfrm>
            <a:prstGeom prst="rect">
              <a:avLst/>
            </a:prstGeom>
            <a:effectLst>
              <a:glow rad="12700">
                <a:schemeClr val="bg1">
                  <a:alpha val="55000"/>
                </a:schemeClr>
              </a:glow>
            </a:effectLst>
          </p:spPr>
        </p:pic>
        <p:pic>
          <p:nvPicPr>
            <p:cNvPr id="90" name="Picture 89">
              <a:extLst>
                <a:ext uri="{FF2B5EF4-FFF2-40B4-BE49-F238E27FC236}">
                  <a16:creationId xmlns:a16="http://schemas.microsoft.com/office/drawing/2014/main" id="{B32C96E9-E2AF-CD43-80A4-CFBAC975B874}"/>
                </a:ext>
              </a:extLst>
            </p:cNvPr>
            <p:cNvPicPr>
              <a:picLocks noChangeAspect="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7332868" y="3216184"/>
              <a:ext cx="473603" cy="473603"/>
            </a:xfrm>
            <a:prstGeom prst="rect">
              <a:avLst/>
            </a:prstGeom>
            <a:effectLst>
              <a:glow rad="12700">
                <a:schemeClr val="bg1">
                  <a:alpha val="58833"/>
                </a:schemeClr>
              </a:glow>
            </a:effectLst>
          </p:spPr>
        </p:pic>
      </p:grpSp>
      <p:sp>
        <p:nvSpPr>
          <p:cNvPr id="91" name="Rounded Rectangle 90">
            <a:extLst>
              <a:ext uri="{FF2B5EF4-FFF2-40B4-BE49-F238E27FC236}">
                <a16:creationId xmlns:a16="http://schemas.microsoft.com/office/drawing/2014/main" id="{CF9045C0-A825-324B-9DB2-FBDE0FDFBD5C}"/>
              </a:ext>
            </a:extLst>
          </p:cNvPr>
          <p:cNvSpPr/>
          <p:nvPr/>
        </p:nvSpPr>
        <p:spPr>
          <a:xfrm>
            <a:off x="2785555" y="837834"/>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a:t>
            </a:r>
            <a:r>
              <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92" name="Rounded Rectangle 91">
            <a:extLst>
              <a:ext uri="{FF2B5EF4-FFF2-40B4-BE49-F238E27FC236}">
                <a16:creationId xmlns:a16="http://schemas.microsoft.com/office/drawing/2014/main" id="{8872217B-7440-A042-8907-FFBB92E623AD}"/>
              </a:ext>
            </a:extLst>
          </p:cNvPr>
          <p:cNvSpPr/>
          <p:nvPr/>
        </p:nvSpPr>
        <p:spPr>
          <a:xfrm>
            <a:off x="3396476" y="2480301"/>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a:t>
            </a:r>
            <a:r>
              <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93" name="Rounded Rectangle 92">
            <a:extLst>
              <a:ext uri="{FF2B5EF4-FFF2-40B4-BE49-F238E27FC236}">
                <a16:creationId xmlns:a16="http://schemas.microsoft.com/office/drawing/2014/main" id="{54C1E589-8B7D-654E-847C-A314A6EA4511}"/>
              </a:ext>
            </a:extLst>
          </p:cNvPr>
          <p:cNvSpPr/>
          <p:nvPr/>
        </p:nvSpPr>
        <p:spPr>
          <a:xfrm>
            <a:off x="4079097" y="4672965"/>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a:t>
            </a:r>
            <a:r>
              <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nvGrpSpPr>
          <p:cNvPr id="69" name="Group 68">
            <a:extLst>
              <a:ext uri="{FF2B5EF4-FFF2-40B4-BE49-F238E27FC236}">
                <a16:creationId xmlns:a16="http://schemas.microsoft.com/office/drawing/2014/main" id="{850DD894-C05C-8F47-BD6E-92913601A08E}"/>
              </a:ext>
            </a:extLst>
          </p:cNvPr>
          <p:cNvGrpSpPr/>
          <p:nvPr/>
        </p:nvGrpSpPr>
        <p:grpSpPr>
          <a:xfrm>
            <a:off x="650171" y="982703"/>
            <a:ext cx="1767859" cy="1705053"/>
            <a:chOff x="650171" y="1056845"/>
            <a:chExt cx="1767859" cy="1705053"/>
          </a:xfrm>
        </p:grpSpPr>
        <p:pic>
          <p:nvPicPr>
            <p:cNvPr id="78" name="Content Placeholder 4">
              <a:extLst>
                <a:ext uri="{FF2B5EF4-FFF2-40B4-BE49-F238E27FC236}">
                  <a16:creationId xmlns:a16="http://schemas.microsoft.com/office/drawing/2014/main" id="{A5A5F0E0-B507-514D-84C8-37782FE8C0F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631324">
              <a:off x="650171" y="1056845"/>
              <a:ext cx="605582" cy="1434219"/>
            </a:xfrm>
            <a:prstGeom prst="rect">
              <a:avLst/>
            </a:prstGeom>
          </p:spPr>
        </p:pic>
        <p:pic>
          <p:nvPicPr>
            <p:cNvPr id="85" name="Content Placeholder 4">
              <a:extLst>
                <a:ext uri="{FF2B5EF4-FFF2-40B4-BE49-F238E27FC236}">
                  <a16:creationId xmlns:a16="http://schemas.microsoft.com/office/drawing/2014/main" id="{2086F982-86AE-9843-957C-792C4B961F1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66726">
              <a:off x="1204635" y="1210068"/>
              <a:ext cx="605582" cy="1434219"/>
            </a:xfrm>
            <a:prstGeom prst="rect">
              <a:avLst/>
            </a:prstGeom>
          </p:spPr>
        </p:pic>
        <p:pic>
          <p:nvPicPr>
            <p:cNvPr id="95" name="Content Placeholder 4">
              <a:extLst>
                <a:ext uri="{FF2B5EF4-FFF2-40B4-BE49-F238E27FC236}">
                  <a16:creationId xmlns:a16="http://schemas.microsoft.com/office/drawing/2014/main" id="{19164211-9EC3-844C-8A8E-742A81469D4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742505">
              <a:off x="1812448" y="1327679"/>
              <a:ext cx="605582" cy="1434219"/>
            </a:xfrm>
            <a:prstGeom prst="rect">
              <a:avLst/>
            </a:prstGeom>
          </p:spPr>
        </p:pic>
      </p:grpSp>
    </p:spTree>
    <p:extLst>
      <p:ext uri="{BB962C8B-B14F-4D97-AF65-F5344CB8AC3E}">
        <p14:creationId xmlns:p14="http://schemas.microsoft.com/office/powerpoint/2010/main" val="4183854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9AD-1AFA-C14D-92B2-38216609F9A6}"/>
              </a:ext>
            </a:extLst>
          </p:cNvPr>
          <p:cNvSpPr>
            <a:spLocks noGrp="1"/>
          </p:cNvSpPr>
          <p:nvPr>
            <p:ph type="title"/>
          </p:nvPr>
        </p:nvSpPr>
        <p:spPr/>
        <p:txBody>
          <a:bodyPr/>
          <a:lstStyle/>
          <a:p>
            <a:r>
              <a:rPr lang="en-CH" dirty="0"/>
              <a:t>MegIS Hardware-Software Co-Design</a:t>
            </a:r>
          </a:p>
        </p:txBody>
      </p:sp>
      <p:grpSp>
        <p:nvGrpSpPr>
          <p:cNvPr id="4" name="Group 3">
            <a:extLst>
              <a:ext uri="{FF2B5EF4-FFF2-40B4-BE49-F238E27FC236}">
                <a16:creationId xmlns:a16="http://schemas.microsoft.com/office/drawing/2014/main" id="{9777E662-BF15-0A4D-B2F2-3E0AB950D688}"/>
              </a:ext>
            </a:extLst>
          </p:cNvPr>
          <p:cNvGrpSpPr/>
          <p:nvPr/>
        </p:nvGrpSpPr>
        <p:grpSpPr>
          <a:xfrm>
            <a:off x="705812" y="1953273"/>
            <a:ext cx="7732376" cy="2602902"/>
            <a:chOff x="681428" y="2426782"/>
            <a:chExt cx="7732376" cy="2602902"/>
          </a:xfrm>
        </p:grpSpPr>
        <p:grpSp>
          <p:nvGrpSpPr>
            <p:cNvPr id="8" name="Group 7">
              <a:extLst>
                <a:ext uri="{FF2B5EF4-FFF2-40B4-BE49-F238E27FC236}">
                  <a16:creationId xmlns:a16="http://schemas.microsoft.com/office/drawing/2014/main" id="{BB2F72DB-BA33-AD4A-845C-0862E8D50054}"/>
                </a:ext>
              </a:extLst>
            </p:cNvPr>
            <p:cNvGrpSpPr/>
            <p:nvPr/>
          </p:nvGrpSpPr>
          <p:grpSpPr>
            <a:xfrm>
              <a:off x="681428" y="2426782"/>
              <a:ext cx="1112788" cy="2580206"/>
              <a:chOff x="705812" y="3752813"/>
              <a:chExt cx="1112788" cy="2580206"/>
            </a:xfrm>
          </p:grpSpPr>
          <p:sp>
            <p:nvSpPr>
              <p:cNvPr id="81" name="Rounded Rectangle 80">
                <a:extLst>
                  <a:ext uri="{FF2B5EF4-FFF2-40B4-BE49-F238E27FC236}">
                    <a16:creationId xmlns:a16="http://schemas.microsoft.com/office/drawing/2014/main" id="{39F73F0A-BBF0-AB43-AE37-CA6EDBD4C79D}"/>
                  </a:ext>
                </a:extLst>
              </p:cNvPr>
              <p:cNvSpPr/>
              <p:nvPr/>
            </p:nvSpPr>
            <p:spPr>
              <a:xfrm rot="16200000">
                <a:off x="7778" y="4509537"/>
                <a:ext cx="2567546" cy="1054098"/>
              </a:xfrm>
              <a:prstGeom prst="roundRect">
                <a:avLst>
                  <a:gd name="adj" fmla="val 6954"/>
                </a:avLst>
              </a:prstGeom>
              <a:solidFill>
                <a:schemeClr val="accent2">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2" name="TextBox 81">
                <a:extLst>
                  <a:ext uri="{FF2B5EF4-FFF2-40B4-BE49-F238E27FC236}">
                    <a16:creationId xmlns:a16="http://schemas.microsoft.com/office/drawing/2014/main" id="{3D30CBAC-E4B4-5E45-A7E1-989B18F3E366}"/>
                  </a:ext>
                </a:extLst>
              </p:cNvPr>
              <p:cNvSpPr txBox="1"/>
              <p:nvPr/>
            </p:nvSpPr>
            <p:spPr>
              <a:xfrm rot="16200000">
                <a:off x="-384236" y="4842861"/>
                <a:ext cx="2580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ED7D31"/>
                    </a:solidFill>
                    <a:effectLst/>
                    <a:uLnTx/>
                    <a:uFillTx/>
                    <a:latin typeface="Corbel" panose="020B0503020204020204" pitchFamily="34" charset="0"/>
                    <a:ea typeface="ＭＳ Ｐゴシック" panose="020B0600070205080204" pitchFamily="34" charset="-128"/>
                    <a:cs typeface="+mn-cs"/>
                  </a:rPr>
                  <a:t>Host System</a:t>
                </a:r>
              </a:p>
            </p:txBody>
          </p:sp>
        </p:grpSp>
        <p:grpSp>
          <p:nvGrpSpPr>
            <p:cNvPr id="7" name="Group 6">
              <a:extLst>
                <a:ext uri="{FF2B5EF4-FFF2-40B4-BE49-F238E27FC236}">
                  <a16:creationId xmlns:a16="http://schemas.microsoft.com/office/drawing/2014/main" id="{A32764CC-5D10-A248-A393-8558418F6787}"/>
                </a:ext>
              </a:extLst>
            </p:cNvPr>
            <p:cNvGrpSpPr/>
            <p:nvPr/>
          </p:nvGrpSpPr>
          <p:grpSpPr>
            <a:xfrm>
              <a:off x="2642548" y="2480466"/>
              <a:ext cx="5771256" cy="2549218"/>
              <a:chOff x="2666932" y="3806497"/>
              <a:chExt cx="5771256" cy="2549218"/>
            </a:xfrm>
          </p:grpSpPr>
          <p:sp>
            <p:nvSpPr>
              <p:cNvPr id="50" name="Rounded Rectangle 49">
                <a:extLst>
                  <a:ext uri="{FF2B5EF4-FFF2-40B4-BE49-F238E27FC236}">
                    <a16:creationId xmlns:a16="http://schemas.microsoft.com/office/drawing/2014/main" id="{E27FD226-8B2E-8A44-A9AD-F6E1501D1528}"/>
                  </a:ext>
                </a:extLst>
              </p:cNvPr>
              <p:cNvSpPr/>
              <p:nvPr/>
            </p:nvSpPr>
            <p:spPr>
              <a:xfrm>
                <a:off x="2666932" y="3806497"/>
                <a:ext cx="5771256" cy="2526522"/>
              </a:xfrm>
              <a:prstGeom prst="roundRect">
                <a:avLst>
                  <a:gd name="adj" fmla="val 6954"/>
                </a:avLst>
              </a:prstGeom>
              <a:solidFill>
                <a:schemeClr val="accent6">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51" name="Straight Connector 50">
                <a:extLst>
                  <a:ext uri="{FF2B5EF4-FFF2-40B4-BE49-F238E27FC236}">
                    <a16:creationId xmlns:a16="http://schemas.microsoft.com/office/drawing/2014/main" id="{2C5004B6-8162-1A4D-8C51-92E7F24DF93C}"/>
                  </a:ext>
                </a:extLst>
              </p:cNvPr>
              <p:cNvCxnSpPr>
                <a:cxnSpLocks/>
              </p:cNvCxnSpPr>
              <p:nvPr/>
            </p:nvCxnSpPr>
            <p:spPr>
              <a:xfrm>
                <a:off x="6407109" y="4836459"/>
                <a:ext cx="7162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BF880A-7CB8-614C-8D12-584D9AD42B32}"/>
                  </a:ext>
                </a:extLst>
              </p:cNvPr>
              <p:cNvSpPr/>
              <p:nvPr/>
            </p:nvSpPr>
            <p:spPr bwMode="auto">
              <a:xfrm>
                <a:off x="6905902" y="4055477"/>
                <a:ext cx="1369789" cy="2109881"/>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rPr>
                  <a:t>SSD DRAM</a:t>
                </a:r>
                <a:endParaRPr kumimoji="0" lang="en-CH" sz="16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3" name="Rectangle 52">
                <a:extLst>
                  <a:ext uri="{FF2B5EF4-FFF2-40B4-BE49-F238E27FC236}">
                    <a16:creationId xmlns:a16="http://schemas.microsoft.com/office/drawing/2014/main" id="{CCA0B680-1145-7043-BDB2-65B21E68E2A2}"/>
                  </a:ext>
                </a:extLst>
              </p:cNvPr>
              <p:cNvSpPr/>
              <p:nvPr/>
            </p:nvSpPr>
            <p:spPr bwMode="auto">
              <a:xfrm>
                <a:off x="3161985" y="4055477"/>
                <a:ext cx="3581420" cy="1579207"/>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6" name="Rectangle 55">
                <a:extLst>
                  <a:ext uri="{FF2B5EF4-FFF2-40B4-BE49-F238E27FC236}">
                    <a16:creationId xmlns:a16="http://schemas.microsoft.com/office/drawing/2014/main" id="{FCF6758D-F462-244D-B295-2E2ACDE1E915}"/>
                  </a:ext>
                </a:extLst>
              </p:cNvPr>
              <p:cNvSpPr/>
              <p:nvPr/>
            </p:nvSpPr>
            <p:spPr>
              <a:xfrm>
                <a:off x="6968653" y="4442877"/>
                <a:ext cx="1229298" cy="578367"/>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Metadata</a:t>
                </a:r>
              </a:p>
            </p:txBody>
          </p:sp>
          <p:sp>
            <p:nvSpPr>
              <p:cNvPr id="58" name="직사각형 363">
                <a:extLst>
                  <a:ext uri="{FF2B5EF4-FFF2-40B4-BE49-F238E27FC236}">
                    <a16:creationId xmlns:a16="http://schemas.microsoft.com/office/drawing/2014/main" id="{94CADD4B-65A9-2A42-B3AA-95E58FB9D21D}"/>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1" name="직사각형 78">
                <a:extLst>
                  <a:ext uri="{FF2B5EF4-FFF2-40B4-BE49-F238E27FC236}">
                    <a16:creationId xmlns:a16="http://schemas.microsoft.com/office/drawing/2014/main" id="{1F9B973B-6048-4448-99CD-BF655DBF73D1}"/>
                  </a:ext>
                </a:extLst>
              </p:cNvPr>
              <p:cNvSpPr/>
              <p:nvPr/>
            </p:nvSpPr>
            <p:spPr>
              <a:xfrm>
                <a:off x="3659817" y="4169247"/>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7" name="TextBox 66">
                <a:extLst>
                  <a:ext uri="{FF2B5EF4-FFF2-40B4-BE49-F238E27FC236}">
                    <a16:creationId xmlns:a16="http://schemas.microsoft.com/office/drawing/2014/main" id="{639FD3E6-57A1-8449-BDFD-E51BA278F651}"/>
                  </a:ext>
                </a:extLst>
              </p:cNvPr>
              <p:cNvSpPr txBox="1"/>
              <p:nvPr/>
            </p:nvSpPr>
            <p:spPr>
              <a:xfrm>
                <a:off x="5367788" y="4065864"/>
                <a:ext cx="1535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SSD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Controller</a:t>
                </a:r>
              </a:p>
            </p:txBody>
          </p:sp>
          <p:sp>
            <p:nvSpPr>
              <p:cNvPr id="68" name="직사각형 78">
                <a:extLst>
                  <a:ext uri="{FF2B5EF4-FFF2-40B4-BE49-F238E27FC236}">
                    <a16:creationId xmlns:a16="http://schemas.microsoft.com/office/drawing/2014/main" id="{66D1BBDE-9FEB-F646-8BD9-D0AF0957DF0D}"/>
                  </a:ext>
                </a:extLst>
              </p:cNvPr>
              <p:cNvSpPr/>
              <p:nvPr/>
            </p:nvSpPr>
            <p:spPr>
              <a:xfrm>
                <a:off x="3825174" y="4250901"/>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9" name="직사각형 78">
                <a:extLst>
                  <a:ext uri="{FF2B5EF4-FFF2-40B4-BE49-F238E27FC236}">
                    <a16:creationId xmlns:a16="http://schemas.microsoft.com/office/drawing/2014/main" id="{5FB8EDFB-2CD5-6547-A029-B7296B860EFD}"/>
                  </a:ext>
                </a:extLst>
              </p:cNvPr>
              <p:cNvSpPr/>
              <p:nvPr/>
            </p:nvSpPr>
            <p:spPr>
              <a:xfrm>
                <a:off x="3927234" y="4349398"/>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Cores</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0" name="Rounded Rectangle 69">
                <a:extLst>
                  <a:ext uri="{FF2B5EF4-FFF2-40B4-BE49-F238E27FC236}">
                    <a16:creationId xmlns:a16="http://schemas.microsoft.com/office/drawing/2014/main" id="{1AD7E18E-1B6F-BD45-B2F8-5F1B7CB4393E}"/>
                  </a:ext>
                </a:extLst>
              </p:cNvPr>
              <p:cNvSpPr/>
              <p:nvPr/>
            </p:nvSpPr>
            <p:spPr>
              <a:xfrm>
                <a:off x="3220770" y="4115339"/>
                <a:ext cx="797104" cy="553024"/>
              </a:xfrm>
              <a:prstGeom prst="roundRect">
                <a:avLst>
                  <a:gd name="adj" fmla="val 16632"/>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FTL</a:t>
                </a:r>
              </a:p>
            </p:txBody>
          </p:sp>
          <p:cxnSp>
            <p:nvCxnSpPr>
              <p:cNvPr id="41" name="Straight Connector 40">
                <a:extLst>
                  <a:ext uri="{FF2B5EF4-FFF2-40B4-BE49-F238E27FC236}">
                    <a16:creationId xmlns:a16="http://schemas.microsoft.com/office/drawing/2014/main" id="{8560429B-FBAB-354F-9630-523F14590FC6}"/>
                  </a:ext>
                </a:extLst>
              </p:cNvPr>
              <p:cNvCxnSpPr>
                <a:cxnSpLocks/>
              </p:cNvCxnSpPr>
              <p:nvPr/>
            </p:nvCxnSpPr>
            <p:spPr>
              <a:xfrm>
                <a:off x="3408034" y="5369668"/>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2F1C936-8C50-284D-8E0A-E3B0D1472124}"/>
                  </a:ext>
                </a:extLst>
              </p:cNvPr>
              <p:cNvCxnSpPr>
                <a:cxnSpLocks/>
              </p:cNvCxnSpPr>
              <p:nvPr/>
            </p:nvCxnSpPr>
            <p:spPr>
              <a:xfrm>
                <a:off x="6513867" y="5360221"/>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직사각형 363">
                <a:extLst>
                  <a:ext uri="{FF2B5EF4-FFF2-40B4-BE49-F238E27FC236}">
                    <a16:creationId xmlns:a16="http://schemas.microsoft.com/office/drawing/2014/main" id="{A3BDFBAB-9A76-3A4F-A18D-4194E5507D24}"/>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103" name="TextBox 102">
                <a:extLst>
                  <a:ext uri="{FF2B5EF4-FFF2-40B4-BE49-F238E27FC236}">
                    <a16:creationId xmlns:a16="http://schemas.microsoft.com/office/drawing/2014/main" id="{3A08F2FF-FDA3-6944-B8B0-3AFAD89EDDC0}"/>
                  </a:ext>
                </a:extLst>
              </p:cNvPr>
              <p:cNvSpPr txBox="1"/>
              <p:nvPr/>
            </p:nvSpPr>
            <p:spPr>
              <a:xfrm rot="16200000">
                <a:off x="1734934" y="4812571"/>
                <a:ext cx="2549218" cy="53707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rPr>
                  <a:t>MegIS-Enabled SSD </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CC48594D-229F-2E4F-AB9E-0142CC57C9CA}"/>
                </a:ext>
              </a:extLst>
            </p:cNvPr>
            <p:cNvGrpSpPr/>
            <p:nvPr/>
          </p:nvGrpSpPr>
          <p:grpSpPr>
            <a:xfrm>
              <a:off x="3148227" y="3782398"/>
              <a:ext cx="3569766" cy="1067027"/>
              <a:chOff x="3172611" y="5108429"/>
              <a:chExt cx="3569766" cy="1067027"/>
            </a:xfrm>
          </p:grpSpPr>
          <p:sp>
            <p:nvSpPr>
              <p:cNvPr id="71" name="직사각형 78">
                <a:extLst>
                  <a:ext uri="{FF2B5EF4-FFF2-40B4-BE49-F238E27FC236}">
                    <a16:creationId xmlns:a16="http://schemas.microsoft.com/office/drawing/2014/main" id="{87667484-CE28-424C-BE57-A7B1AC72EAB0}"/>
                  </a:ext>
                </a:extLst>
              </p:cNvPr>
              <p:cNvSpPr/>
              <p:nvPr/>
            </p:nvSpPr>
            <p:spPr>
              <a:xfrm>
                <a:off x="5937624" y="5108429"/>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2" name="직사각형 78">
                <a:extLst>
                  <a:ext uri="{FF2B5EF4-FFF2-40B4-BE49-F238E27FC236}">
                    <a16:creationId xmlns:a16="http://schemas.microsoft.com/office/drawing/2014/main" id="{58A4D594-9A99-FB41-AAB9-2E6E90677C66}"/>
                  </a:ext>
                </a:extLst>
              </p:cNvPr>
              <p:cNvSpPr/>
              <p:nvPr/>
            </p:nvSpPr>
            <p:spPr>
              <a:xfrm>
                <a:off x="3201622" y="5128487"/>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3" name="직사각형 78">
                <a:extLst>
                  <a:ext uri="{FF2B5EF4-FFF2-40B4-BE49-F238E27FC236}">
                    <a16:creationId xmlns:a16="http://schemas.microsoft.com/office/drawing/2014/main" id="{30F9A6F3-8BF3-EC46-A597-1D085672FBC9}"/>
                  </a:ext>
                </a:extLst>
              </p:cNvPr>
              <p:cNvSpPr/>
              <p:nvPr/>
            </p:nvSpPr>
            <p:spPr>
              <a:xfrm>
                <a:off x="5300226" y="5759584"/>
                <a:ext cx="1442151"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Channel#N</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4" name="직사각형 78">
                <a:extLst>
                  <a:ext uri="{FF2B5EF4-FFF2-40B4-BE49-F238E27FC236}">
                    <a16:creationId xmlns:a16="http://schemas.microsoft.com/office/drawing/2014/main" id="{B35589E9-CE31-C640-B7E1-384D589239B6}"/>
                  </a:ext>
                </a:extLst>
              </p:cNvPr>
              <p:cNvSpPr/>
              <p:nvPr/>
            </p:nvSpPr>
            <p:spPr>
              <a:xfrm>
                <a:off x="3172611" y="5769681"/>
                <a:ext cx="1380142"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Channel#1</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grpSp>
      </p:grpSp>
    </p:spTree>
    <p:extLst>
      <p:ext uri="{BB962C8B-B14F-4D97-AF65-F5344CB8AC3E}">
        <p14:creationId xmlns:p14="http://schemas.microsoft.com/office/powerpoint/2010/main" val="2465564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4E9AD-1AFA-C14D-92B2-38216609F9A6}"/>
              </a:ext>
            </a:extLst>
          </p:cNvPr>
          <p:cNvSpPr>
            <a:spLocks noGrp="1"/>
          </p:cNvSpPr>
          <p:nvPr>
            <p:ph type="title"/>
          </p:nvPr>
        </p:nvSpPr>
        <p:spPr/>
        <p:txBody>
          <a:bodyPr/>
          <a:lstStyle/>
          <a:p>
            <a:r>
              <a:rPr lang="en-CH" dirty="0"/>
              <a:t>MegIS Hardware-Software Co-Design</a:t>
            </a:r>
          </a:p>
        </p:txBody>
      </p:sp>
      <p:grpSp>
        <p:nvGrpSpPr>
          <p:cNvPr id="4" name="Group 3">
            <a:extLst>
              <a:ext uri="{FF2B5EF4-FFF2-40B4-BE49-F238E27FC236}">
                <a16:creationId xmlns:a16="http://schemas.microsoft.com/office/drawing/2014/main" id="{9777E662-BF15-0A4D-B2F2-3E0AB950D688}"/>
              </a:ext>
            </a:extLst>
          </p:cNvPr>
          <p:cNvGrpSpPr/>
          <p:nvPr/>
        </p:nvGrpSpPr>
        <p:grpSpPr>
          <a:xfrm>
            <a:off x="705812" y="1953273"/>
            <a:ext cx="7732376" cy="2602902"/>
            <a:chOff x="681428" y="2426782"/>
            <a:chExt cx="7732376" cy="2602902"/>
          </a:xfrm>
        </p:grpSpPr>
        <p:grpSp>
          <p:nvGrpSpPr>
            <p:cNvPr id="8" name="Group 7">
              <a:extLst>
                <a:ext uri="{FF2B5EF4-FFF2-40B4-BE49-F238E27FC236}">
                  <a16:creationId xmlns:a16="http://schemas.microsoft.com/office/drawing/2014/main" id="{BB2F72DB-BA33-AD4A-845C-0862E8D50054}"/>
                </a:ext>
              </a:extLst>
            </p:cNvPr>
            <p:cNvGrpSpPr/>
            <p:nvPr/>
          </p:nvGrpSpPr>
          <p:grpSpPr>
            <a:xfrm>
              <a:off x="681428" y="2426782"/>
              <a:ext cx="1112788" cy="2580206"/>
              <a:chOff x="705812" y="3752813"/>
              <a:chExt cx="1112788" cy="2580206"/>
            </a:xfrm>
          </p:grpSpPr>
          <p:sp>
            <p:nvSpPr>
              <p:cNvPr id="81" name="Rounded Rectangle 80">
                <a:extLst>
                  <a:ext uri="{FF2B5EF4-FFF2-40B4-BE49-F238E27FC236}">
                    <a16:creationId xmlns:a16="http://schemas.microsoft.com/office/drawing/2014/main" id="{39F73F0A-BBF0-AB43-AE37-CA6EDBD4C79D}"/>
                  </a:ext>
                </a:extLst>
              </p:cNvPr>
              <p:cNvSpPr/>
              <p:nvPr/>
            </p:nvSpPr>
            <p:spPr>
              <a:xfrm rot="16200000">
                <a:off x="7778" y="4509537"/>
                <a:ext cx="2567546" cy="1054098"/>
              </a:xfrm>
              <a:prstGeom prst="roundRect">
                <a:avLst>
                  <a:gd name="adj" fmla="val 6954"/>
                </a:avLst>
              </a:prstGeom>
              <a:solidFill>
                <a:schemeClr val="accent2">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2" name="TextBox 81">
                <a:extLst>
                  <a:ext uri="{FF2B5EF4-FFF2-40B4-BE49-F238E27FC236}">
                    <a16:creationId xmlns:a16="http://schemas.microsoft.com/office/drawing/2014/main" id="{3D30CBAC-E4B4-5E45-A7E1-989B18F3E366}"/>
                  </a:ext>
                </a:extLst>
              </p:cNvPr>
              <p:cNvSpPr txBox="1"/>
              <p:nvPr/>
            </p:nvSpPr>
            <p:spPr>
              <a:xfrm rot="16200000">
                <a:off x="-384236" y="4842861"/>
                <a:ext cx="25802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ED7D31"/>
                    </a:solidFill>
                    <a:effectLst/>
                    <a:uLnTx/>
                    <a:uFillTx/>
                    <a:latin typeface="Corbel" panose="020B0503020204020204" pitchFamily="34" charset="0"/>
                    <a:ea typeface="ＭＳ Ｐゴシック" panose="020B0600070205080204" pitchFamily="34" charset="-128"/>
                    <a:cs typeface="+mn-cs"/>
                  </a:rPr>
                  <a:t>Host System</a:t>
                </a:r>
              </a:p>
            </p:txBody>
          </p:sp>
        </p:grpSp>
        <p:grpSp>
          <p:nvGrpSpPr>
            <p:cNvPr id="7" name="Group 6">
              <a:extLst>
                <a:ext uri="{FF2B5EF4-FFF2-40B4-BE49-F238E27FC236}">
                  <a16:creationId xmlns:a16="http://schemas.microsoft.com/office/drawing/2014/main" id="{A32764CC-5D10-A248-A393-8558418F6787}"/>
                </a:ext>
              </a:extLst>
            </p:cNvPr>
            <p:cNvGrpSpPr/>
            <p:nvPr/>
          </p:nvGrpSpPr>
          <p:grpSpPr>
            <a:xfrm>
              <a:off x="2642548" y="2480466"/>
              <a:ext cx="5771256" cy="2549218"/>
              <a:chOff x="2666932" y="3806497"/>
              <a:chExt cx="5771256" cy="2549218"/>
            </a:xfrm>
          </p:grpSpPr>
          <p:sp>
            <p:nvSpPr>
              <p:cNvPr id="50" name="Rounded Rectangle 49">
                <a:extLst>
                  <a:ext uri="{FF2B5EF4-FFF2-40B4-BE49-F238E27FC236}">
                    <a16:creationId xmlns:a16="http://schemas.microsoft.com/office/drawing/2014/main" id="{E27FD226-8B2E-8A44-A9AD-F6E1501D1528}"/>
                  </a:ext>
                </a:extLst>
              </p:cNvPr>
              <p:cNvSpPr/>
              <p:nvPr/>
            </p:nvSpPr>
            <p:spPr>
              <a:xfrm>
                <a:off x="2666932" y="3806497"/>
                <a:ext cx="5771256" cy="2526522"/>
              </a:xfrm>
              <a:prstGeom prst="roundRect">
                <a:avLst>
                  <a:gd name="adj" fmla="val 6954"/>
                </a:avLst>
              </a:prstGeom>
              <a:solidFill>
                <a:schemeClr val="accent6">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cxnSp>
            <p:nvCxnSpPr>
              <p:cNvPr id="51" name="Straight Connector 50">
                <a:extLst>
                  <a:ext uri="{FF2B5EF4-FFF2-40B4-BE49-F238E27FC236}">
                    <a16:creationId xmlns:a16="http://schemas.microsoft.com/office/drawing/2014/main" id="{2C5004B6-8162-1A4D-8C51-92E7F24DF93C}"/>
                  </a:ext>
                </a:extLst>
              </p:cNvPr>
              <p:cNvCxnSpPr>
                <a:cxnSpLocks/>
              </p:cNvCxnSpPr>
              <p:nvPr/>
            </p:nvCxnSpPr>
            <p:spPr>
              <a:xfrm>
                <a:off x="6407109" y="4836459"/>
                <a:ext cx="71624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4BF880A-7CB8-614C-8D12-584D9AD42B32}"/>
                  </a:ext>
                </a:extLst>
              </p:cNvPr>
              <p:cNvSpPr/>
              <p:nvPr/>
            </p:nvSpPr>
            <p:spPr bwMode="auto">
              <a:xfrm>
                <a:off x="6905902" y="4055477"/>
                <a:ext cx="1369789" cy="2109881"/>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rPr>
                  <a:t>SSD DRAM</a:t>
                </a:r>
                <a:endParaRPr kumimoji="0" lang="en-CH" sz="16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3" name="Rectangle 52">
                <a:extLst>
                  <a:ext uri="{FF2B5EF4-FFF2-40B4-BE49-F238E27FC236}">
                    <a16:creationId xmlns:a16="http://schemas.microsoft.com/office/drawing/2014/main" id="{CCA0B680-1145-7043-BDB2-65B21E68E2A2}"/>
                  </a:ext>
                </a:extLst>
              </p:cNvPr>
              <p:cNvSpPr/>
              <p:nvPr/>
            </p:nvSpPr>
            <p:spPr bwMode="auto">
              <a:xfrm>
                <a:off x="3161985" y="4055477"/>
                <a:ext cx="3581420" cy="1579207"/>
              </a:xfrm>
              <a:prstGeom prst="rect">
                <a:avLst/>
              </a:prstGeom>
              <a:solidFill>
                <a:schemeClr val="bg2"/>
              </a:solid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Arial" panose="020B0604020202020204" pitchFamily="34" charset="0"/>
                </a:endParaRPr>
              </a:p>
            </p:txBody>
          </p:sp>
          <p:sp>
            <p:nvSpPr>
              <p:cNvPr id="56" name="Rectangle 55">
                <a:extLst>
                  <a:ext uri="{FF2B5EF4-FFF2-40B4-BE49-F238E27FC236}">
                    <a16:creationId xmlns:a16="http://schemas.microsoft.com/office/drawing/2014/main" id="{FCF6758D-F462-244D-B295-2E2ACDE1E915}"/>
                  </a:ext>
                </a:extLst>
              </p:cNvPr>
              <p:cNvSpPr/>
              <p:nvPr/>
            </p:nvSpPr>
            <p:spPr>
              <a:xfrm>
                <a:off x="6968653" y="4442877"/>
                <a:ext cx="1229298" cy="578367"/>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Metadata</a:t>
                </a:r>
              </a:p>
            </p:txBody>
          </p:sp>
          <p:sp>
            <p:nvSpPr>
              <p:cNvPr id="58" name="직사각형 363">
                <a:extLst>
                  <a:ext uri="{FF2B5EF4-FFF2-40B4-BE49-F238E27FC236}">
                    <a16:creationId xmlns:a16="http://schemas.microsoft.com/office/drawing/2014/main" id="{94CADD4B-65A9-2A42-B3AA-95E58FB9D21D}"/>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1" name="직사각형 78">
                <a:extLst>
                  <a:ext uri="{FF2B5EF4-FFF2-40B4-BE49-F238E27FC236}">
                    <a16:creationId xmlns:a16="http://schemas.microsoft.com/office/drawing/2014/main" id="{1F9B973B-6048-4448-99CD-BF655DBF73D1}"/>
                  </a:ext>
                </a:extLst>
              </p:cNvPr>
              <p:cNvSpPr/>
              <p:nvPr/>
            </p:nvSpPr>
            <p:spPr>
              <a:xfrm>
                <a:off x="3659817" y="4169247"/>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7" name="TextBox 66">
                <a:extLst>
                  <a:ext uri="{FF2B5EF4-FFF2-40B4-BE49-F238E27FC236}">
                    <a16:creationId xmlns:a16="http://schemas.microsoft.com/office/drawing/2014/main" id="{639FD3E6-57A1-8449-BDFD-E51BA278F651}"/>
                  </a:ext>
                </a:extLst>
              </p:cNvPr>
              <p:cNvSpPr txBox="1"/>
              <p:nvPr/>
            </p:nvSpPr>
            <p:spPr>
              <a:xfrm>
                <a:off x="5367788" y="4065864"/>
                <a:ext cx="1535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SSD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lumMod val="50000"/>
                        <a:lumOff val="50000"/>
                      </a:prstClr>
                    </a:solidFill>
                    <a:effectLst/>
                    <a:uLnTx/>
                    <a:uFillTx/>
                    <a:latin typeface="Corbel" panose="020B0503020204020204" pitchFamily="34" charset="0"/>
                    <a:ea typeface="ＭＳ Ｐゴシック" panose="020B0600070205080204" pitchFamily="34" charset="-128"/>
                    <a:cs typeface="+mn-cs"/>
                  </a:rPr>
                  <a:t>Controller</a:t>
                </a:r>
              </a:p>
            </p:txBody>
          </p:sp>
          <p:sp>
            <p:nvSpPr>
              <p:cNvPr id="68" name="직사각형 78">
                <a:extLst>
                  <a:ext uri="{FF2B5EF4-FFF2-40B4-BE49-F238E27FC236}">
                    <a16:creationId xmlns:a16="http://schemas.microsoft.com/office/drawing/2014/main" id="{66D1BBDE-9FEB-F646-8BD9-D0AF0957DF0D}"/>
                  </a:ext>
                </a:extLst>
              </p:cNvPr>
              <p:cNvSpPr/>
              <p:nvPr/>
            </p:nvSpPr>
            <p:spPr>
              <a:xfrm>
                <a:off x="3825174" y="4250901"/>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69" name="직사각형 78">
                <a:extLst>
                  <a:ext uri="{FF2B5EF4-FFF2-40B4-BE49-F238E27FC236}">
                    <a16:creationId xmlns:a16="http://schemas.microsoft.com/office/drawing/2014/main" id="{5FB8EDFB-2CD5-6547-A029-B7296B860EFD}"/>
                  </a:ext>
                </a:extLst>
              </p:cNvPr>
              <p:cNvSpPr/>
              <p:nvPr/>
            </p:nvSpPr>
            <p:spPr>
              <a:xfrm>
                <a:off x="3927234" y="4349398"/>
                <a:ext cx="1519718" cy="231944"/>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Cores</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0" name="Rounded Rectangle 69">
                <a:extLst>
                  <a:ext uri="{FF2B5EF4-FFF2-40B4-BE49-F238E27FC236}">
                    <a16:creationId xmlns:a16="http://schemas.microsoft.com/office/drawing/2014/main" id="{1AD7E18E-1B6F-BD45-B2F8-5F1B7CB4393E}"/>
                  </a:ext>
                </a:extLst>
              </p:cNvPr>
              <p:cNvSpPr/>
              <p:nvPr/>
            </p:nvSpPr>
            <p:spPr>
              <a:xfrm>
                <a:off x="3220770" y="4115339"/>
                <a:ext cx="797104" cy="553024"/>
              </a:xfrm>
              <a:prstGeom prst="roundRect">
                <a:avLst>
                  <a:gd name="adj" fmla="val 16632"/>
                </a:avLst>
              </a:prstGeom>
              <a:solidFill>
                <a:schemeClr val="bg2">
                  <a:lumMod val="9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4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FTL</a:t>
                </a:r>
              </a:p>
            </p:txBody>
          </p:sp>
          <p:cxnSp>
            <p:nvCxnSpPr>
              <p:cNvPr id="41" name="Straight Connector 40">
                <a:extLst>
                  <a:ext uri="{FF2B5EF4-FFF2-40B4-BE49-F238E27FC236}">
                    <a16:creationId xmlns:a16="http://schemas.microsoft.com/office/drawing/2014/main" id="{8560429B-FBAB-354F-9630-523F14590FC6}"/>
                  </a:ext>
                </a:extLst>
              </p:cNvPr>
              <p:cNvCxnSpPr>
                <a:cxnSpLocks/>
              </p:cNvCxnSpPr>
              <p:nvPr/>
            </p:nvCxnSpPr>
            <p:spPr>
              <a:xfrm>
                <a:off x="3408034" y="5369668"/>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2F1C936-8C50-284D-8E0A-E3B0D1472124}"/>
                  </a:ext>
                </a:extLst>
              </p:cNvPr>
              <p:cNvCxnSpPr>
                <a:cxnSpLocks/>
              </p:cNvCxnSpPr>
              <p:nvPr/>
            </p:nvCxnSpPr>
            <p:spPr>
              <a:xfrm>
                <a:off x="6513867" y="5360221"/>
                <a:ext cx="0" cy="67442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직사각형 363">
                <a:extLst>
                  <a:ext uri="{FF2B5EF4-FFF2-40B4-BE49-F238E27FC236}">
                    <a16:creationId xmlns:a16="http://schemas.microsoft.com/office/drawing/2014/main" id="{A3BDFBAB-9A76-3A4F-A18D-4194E5507D24}"/>
                  </a:ext>
                </a:extLst>
              </p:cNvPr>
              <p:cNvSpPr/>
              <p:nvPr/>
            </p:nvSpPr>
            <p:spPr>
              <a:xfrm>
                <a:off x="4649734" y="5644607"/>
                <a:ext cx="378249" cy="3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t>
                </a:r>
                <a:endParaRPr kumimoji="0" lang="ko-KR" altLang="en-US" sz="14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103" name="TextBox 102">
                <a:extLst>
                  <a:ext uri="{FF2B5EF4-FFF2-40B4-BE49-F238E27FC236}">
                    <a16:creationId xmlns:a16="http://schemas.microsoft.com/office/drawing/2014/main" id="{3A08F2FF-FDA3-6944-B8B0-3AFAD89EDDC0}"/>
                  </a:ext>
                </a:extLst>
              </p:cNvPr>
              <p:cNvSpPr txBox="1"/>
              <p:nvPr/>
            </p:nvSpPr>
            <p:spPr>
              <a:xfrm rot="16200000">
                <a:off x="1734934" y="4812571"/>
                <a:ext cx="2549218" cy="53707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rPr>
                  <a:t>MegIS-Enabled SSD </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CH" sz="2000" b="1" i="0" u="none" strike="noStrike" kern="1200" cap="none" spc="0" normalizeH="0" baseline="0" noProof="0" dirty="0">
                  <a:ln>
                    <a:noFill/>
                  </a:ln>
                  <a:solidFill>
                    <a:srgbClr val="70AD47">
                      <a:lumMod val="75000"/>
                    </a:srgbClr>
                  </a:solidFill>
                  <a:effectLst/>
                  <a:uLnTx/>
                  <a:uFillTx/>
                  <a:latin typeface="Corbel" panose="020B0503020204020204" pitchFamily="34" charset="0"/>
                  <a:ea typeface="ＭＳ Ｐゴシック" panose="020B0600070205080204" pitchFamily="34" charset="-128"/>
                  <a:cs typeface="+mn-cs"/>
                </a:endParaRPr>
              </a:p>
            </p:txBody>
          </p:sp>
        </p:grpSp>
        <p:grpSp>
          <p:nvGrpSpPr>
            <p:cNvPr id="42" name="Group 41">
              <a:extLst>
                <a:ext uri="{FF2B5EF4-FFF2-40B4-BE49-F238E27FC236}">
                  <a16:creationId xmlns:a16="http://schemas.microsoft.com/office/drawing/2014/main" id="{3EA6C05E-6712-C045-A834-4B46040447A5}"/>
                </a:ext>
              </a:extLst>
            </p:cNvPr>
            <p:cNvGrpSpPr/>
            <p:nvPr/>
          </p:nvGrpSpPr>
          <p:grpSpPr>
            <a:xfrm>
              <a:off x="946631" y="2788971"/>
              <a:ext cx="7226937" cy="1808755"/>
              <a:chOff x="971015" y="4115002"/>
              <a:chExt cx="7226937" cy="1808755"/>
            </a:xfrm>
          </p:grpSpPr>
          <p:cxnSp>
            <p:nvCxnSpPr>
              <p:cNvPr id="44" name="Straight Connector 43">
                <a:extLst>
                  <a:ext uri="{FF2B5EF4-FFF2-40B4-BE49-F238E27FC236}">
                    <a16:creationId xmlns:a16="http://schemas.microsoft.com/office/drawing/2014/main" id="{0BF7D8A7-588E-CE41-9127-2BBECD1C1FCA}"/>
                  </a:ext>
                </a:extLst>
              </p:cNvPr>
              <p:cNvCxnSpPr>
                <a:cxnSpLocks/>
              </p:cNvCxnSpPr>
              <p:nvPr/>
            </p:nvCxnSpPr>
            <p:spPr>
              <a:xfrm>
                <a:off x="6514748" y="4861435"/>
                <a:ext cx="0" cy="10260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8A20B564-6FD3-5B43-ADCC-7C363CBDA8F1}"/>
                  </a:ext>
                </a:extLst>
              </p:cNvPr>
              <p:cNvSpPr/>
              <p:nvPr/>
            </p:nvSpPr>
            <p:spPr>
              <a:xfrm>
                <a:off x="3218889" y="4115002"/>
                <a:ext cx="797104" cy="553024"/>
              </a:xfrm>
              <a:prstGeom prst="roundRect">
                <a:avLst>
                  <a:gd name="adj" fmla="val 16632"/>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1"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MegIS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1"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FTL</a:t>
                </a:r>
              </a:p>
            </p:txBody>
          </p:sp>
          <p:sp>
            <p:nvSpPr>
              <p:cNvPr id="47" name="Rectangle 46">
                <a:extLst>
                  <a:ext uri="{FF2B5EF4-FFF2-40B4-BE49-F238E27FC236}">
                    <a16:creationId xmlns:a16="http://schemas.microsoft.com/office/drawing/2014/main" id="{C2F54877-8BC9-0D4E-BE68-0BEA8434F060}"/>
                  </a:ext>
                </a:extLst>
              </p:cNvPr>
              <p:cNvSpPr/>
              <p:nvPr/>
            </p:nvSpPr>
            <p:spPr>
              <a:xfrm>
                <a:off x="6968654" y="5344530"/>
                <a:ext cx="1229298" cy="578367"/>
              </a:xfrm>
              <a:prstGeom prst="rect">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MegIS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Metadata</a:t>
                </a:r>
              </a:p>
            </p:txBody>
          </p:sp>
          <p:cxnSp>
            <p:nvCxnSpPr>
              <p:cNvPr id="54" name="Straight Connector 53">
                <a:extLst>
                  <a:ext uri="{FF2B5EF4-FFF2-40B4-BE49-F238E27FC236}">
                    <a16:creationId xmlns:a16="http://schemas.microsoft.com/office/drawing/2014/main" id="{425DE917-2937-2146-95FD-AA551242F0E2}"/>
                  </a:ext>
                </a:extLst>
              </p:cNvPr>
              <p:cNvCxnSpPr>
                <a:cxnSpLocks/>
              </p:cNvCxnSpPr>
              <p:nvPr/>
            </p:nvCxnSpPr>
            <p:spPr>
              <a:xfrm>
                <a:off x="3408034" y="4792939"/>
                <a:ext cx="0" cy="113081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ight Arrow 270">
                <a:extLst>
                  <a:ext uri="{FF2B5EF4-FFF2-40B4-BE49-F238E27FC236}">
                    <a16:creationId xmlns:a16="http://schemas.microsoft.com/office/drawing/2014/main" id="{B6D8188A-86DA-B040-9FFF-26FCB6F5794B}"/>
                  </a:ext>
                </a:extLst>
              </p:cNvPr>
              <p:cNvSpPr/>
              <p:nvPr/>
            </p:nvSpPr>
            <p:spPr>
              <a:xfrm rot="16200000">
                <a:off x="6170604" y="5447968"/>
                <a:ext cx="391926" cy="192341"/>
              </a:xfrm>
              <a:prstGeom prst="rightArrow">
                <a:avLst>
                  <a:gd name="adj1" fmla="val 23159"/>
                  <a:gd name="adj2" fmla="val 1014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400" b="0" i="1"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59" name="Right Arrow 270">
                <a:extLst>
                  <a:ext uri="{FF2B5EF4-FFF2-40B4-BE49-F238E27FC236}">
                    <a16:creationId xmlns:a16="http://schemas.microsoft.com/office/drawing/2014/main" id="{7C04FF88-32A2-A24D-8D51-99CA4646DCF3}"/>
                  </a:ext>
                </a:extLst>
              </p:cNvPr>
              <p:cNvSpPr/>
              <p:nvPr/>
            </p:nvSpPr>
            <p:spPr>
              <a:xfrm rot="16200000">
                <a:off x="3372394" y="5449137"/>
                <a:ext cx="391926" cy="192341"/>
              </a:xfrm>
              <a:prstGeom prst="rightArrow">
                <a:avLst>
                  <a:gd name="adj1" fmla="val 23159"/>
                  <a:gd name="adj2" fmla="val 1014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400" b="0" i="1"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60" name="Right Arrow 59">
                <a:extLst>
                  <a:ext uri="{FF2B5EF4-FFF2-40B4-BE49-F238E27FC236}">
                    <a16:creationId xmlns:a16="http://schemas.microsoft.com/office/drawing/2014/main" id="{188D29B9-4804-4543-A70F-1F69FCE7B03B}"/>
                  </a:ext>
                </a:extLst>
              </p:cNvPr>
              <p:cNvSpPr/>
              <p:nvPr/>
            </p:nvSpPr>
            <p:spPr>
              <a:xfrm>
                <a:off x="1827862" y="4562245"/>
                <a:ext cx="824667" cy="274214"/>
              </a:xfrm>
              <a:prstGeom prst="rightArrow">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1" u="none" strike="noStrike" kern="1200" cap="none" spc="0" normalizeH="0" baseline="0" noProof="0" dirty="0">
                  <a:ln>
                    <a:noFill/>
                  </a:ln>
                  <a:solidFill>
                    <a:srgbClr val="7030A0"/>
                  </a:solidFill>
                  <a:effectLst/>
                  <a:uLnTx/>
                  <a:uFillTx/>
                  <a:latin typeface="Corbel" panose="020B0503020204020204" pitchFamily="34" charset="0"/>
                  <a:ea typeface="+mn-ea"/>
                  <a:cs typeface="+mn-cs"/>
                </a:endParaRPr>
              </a:p>
            </p:txBody>
          </p:sp>
          <p:sp>
            <p:nvSpPr>
              <p:cNvPr id="62" name="Right Arrow 61">
                <a:extLst>
                  <a:ext uri="{FF2B5EF4-FFF2-40B4-BE49-F238E27FC236}">
                    <a16:creationId xmlns:a16="http://schemas.microsoft.com/office/drawing/2014/main" id="{D912E586-2373-A948-97F9-A1DF6071F9AB}"/>
                  </a:ext>
                </a:extLst>
              </p:cNvPr>
              <p:cNvSpPr/>
              <p:nvPr/>
            </p:nvSpPr>
            <p:spPr>
              <a:xfrm rot="10800000">
                <a:off x="1819369" y="5234944"/>
                <a:ext cx="824667" cy="274214"/>
              </a:xfrm>
              <a:prstGeom prst="rightArrow">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1" u="none" strike="noStrike" kern="1200" cap="none" spc="0" normalizeH="0" baseline="0" noProof="0">
                  <a:ln>
                    <a:noFill/>
                  </a:ln>
                  <a:solidFill>
                    <a:srgbClr val="7030A0"/>
                  </a:solidFill>
                  <a:effectLst/>
                  <a:uLnTx/>
                  <a:uFillTx/>
                  <a:latin typeface="Corbel" panose="020B0503020204020204" pitchFamily="34" charset="0"/>
                  <a:ea typeface="+mn-ea"/>
                  <a:cs typeface="+mn-cs"/>
                </a:endParaRPr>
              </a:p>
            </p:txBody>
          </p:sp>
          <p:pic>
            <p:nvPicPr>
              <p:cNvPr id="64" name="Graphic 63" descr="Gears">
                <a:extLst>
                  <a:ext uri="{FF2B5EF4-FFF2-40B4-BE49-F238E27FC236}">
                    <a16:creationId xmlns:a16="http://schemas.microsoft.com/office/drawing/2014/main" id="{1EA12A80-2966-9143-93DA-62D37E7BFA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8689" y="4631291"/>
                <a:ext cx="914400" cy="914400"/>
              </a:xfrm>
              <a:prstGeom prst="rect">
                <a:avLst/>
              </a:prstGeom>
              <a:effectLst>
                <a:glow rad="63500">
                  <a:schemeClr val="bg1">
                    <a:alpha val="40000"/>
                  </a:schemeClr>
                </a:glow>
              </a:effectLst>
            </p:spPr>
          </p:pic>
          <p:pic>
            <p:nvPicPr>
              <p:cNvPr id="65" name="Graphic 64" descr="Gears">
                <a:extLst>
                  <a:ext uri="{FF2B5EF4-FFF2-40B4-BE49-F238E27FC236}">
                    <a16:creationId xmlns:a16="http://schemas.microsoft.com/office/drawing/2014/main" id="{B95595D7-3CE1-2244-B3A1-B189597EDD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1015" y="4573670"/>
                <a:ext cx="914400" cy="914400"/>
              </a:xfrm>
              <a:prstGeom prst="rect">
                <a:avLst/>
              </a:prstGeom>
              <a:effectLst>
                <a:glow rad="63500">
                  <a:schemeClr val="bg1">
                    <a:alpha val="40000"/>
                  </a:schemeClr>
                </a:glow>
              </a:effectLst>
            </p:spPr>
          </p:pic>
        </p:grpSp>
        <p:grpSp>
          <p:nvGrpSpPr>
            <p:cNvPr id="10" name="Group 9">
              <a:extLst>
                <a:ext uri="{FF2B5EF4-FFF2-40B4-BE49-F238E27FC236}">
                  <a16:creationId xmlns:a16="http://schemas.microsoft.com/office/drawing/2014/main" id="{CC48594D-229F-2E4F-AB9E-0142CC57C9CA}"/>
                </a:ext>
              </a:extLst>
            </p:cNvPr>
            <p:cNvGrpSpPr/>
            <p:nvPr/>
          </p:nvGrpSpPr>
          <p:grpSpPr>
            <a:xfrm>
              <a:off x="3148227" y="3782398"/>
              <a:ext cx="3569766" cy="1067027"/>
              <a:chOff x="3172611" y="5108429"/>
              <a:chExt cx="3569766" cy="1067027"/>
            </a:xfrm>
          </p:grpSpPr>
          <p:sp>
            <p:nvSpPr>
              <p:cNvPr id="71" name="직사각형 78">
                <a:extLst>
                  <a:ext uri="{FF2B5EF4-FFF2-40B4-BE49-F238E27FC236}">
                    <a16:creationId xmlns:a16="http://schemas.microsoft.com/office/drawing/2014/main" id="{87667484-CE28-424C-BE57-A7B1AC72EAB0}"/>
                  </a:ext>
                </a:extLst>
              </p:cNvPr>
              <p:cNvSpPr/>
              <p:nvPr/>
            </p:nvSpPr>
            <p:spPr>
              <a:xfrm>
                <a:off x="5937624" y="5108429"/>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2" name="직사각형 78">
                <a:extLst>
                  <a:ext uri="{FF2B5EF4-FFF2-40B4-BE49-F238E27FC236}">
                    <a16:creationId xmlns:a16="http://schemas.microsoft.com/office/drawing/2014/main" id="{58A4D594-9A99-FB41-AAB9-2E6E90677C66}"/>
                  </a:ext>
                </a:extLst>
              </p:cNvPr>
              <p:cNvSpPr/>
              <p:nvPr/>
            </p:nvSpPr>
            <p:spPr>
              <a:xfrm>
                <a:off x="3201622" y="5128487"/>
                <a:ext cx="765776" cy="241181"/>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Cntrl</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3" name="직사각형 78">
                <a:extLst>
                  <a:ext uri="{FF2B5EF4-FFF2-40B4-BE49-F238E27FC236}">
                    <a16:creationId xmlns:a16="http://schemas.microsoft.com/office/drawing/2014/main" id="{30F9A6F3-8BF3-EC46-A597-1D085672FBC9}"/>
                  </a:ext>
                </a:extLst>
              </p:cNvPr>
              <p:cNvSpPr/>
              <p:nvPr/>
            </p:nvSpPr>
            <p:spPr>
              <a:xfrm>
                <a:off x="5300226" y="5759584"/>
                <a:ext cx="1442151"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err="1">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Channel#N</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74" name="직사각형 78">
                <a:extLst>
                  <a:ext uri="{FF2B5EF4-FFF2-40B4-BE49-F238E27FC236}">
                    <a16:creationId xmlns:a16="http://schemas.microsoft.com/office/drawing/2014/main" id="{B35589E9-CE31-C640-B7E1-384D589239B6}"/>
                  </a:ext>
                </a:extLst>
              </p:cNvPr>
              <p:cNvSpPr/>
              <p:nvPr/>
            </p:nvSpPr>
            <p:spPr>
              <a:xfrm>
                <a:off x="3172611" y="5769681"/>
                <a:ext cx="1380142" cy="405775"/>
              </a:xfrm>
              <a:prstGeom prst="rect">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Channel#1</a:t>
                </a:r>
                <a:endParaRPr kumimoji="0" lang="ko-KR" altLang="en-US" sz="1800" b="1" i="0"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grpSp>
      </p:grpSp>
      <p:sp>
        <p:nvSpPr>
          <p:cNvPr id="79" name="Rounded Rectangle 78">
            <a:extLst>
              <a:ext uri="{FF2B5EF4-FFF2-40B4-BE49-F238E27FC236}">
                <a16:creationId xmlns:a16="http://schemas.microsoft.com/office/drawing/2014/main" id="{7842FB48-1197-5D43-BC5B-3BD922FE9DF3}"/>
              </a:ext>
            </a:extLst>
          </p:cNvPr>
          <p:cNvSpPr/>
          <p:nvPr/>
        </p:nvSpPr>
        <p:spPr>
          <a:xfrm>
            <a:off x="79798" y="5504411"/>
            <a:ext cx="8962739" cy="853441"/>
          </a:xfrm>
          <a:prstGeom prst="roundRect">
            <a:avLst>
              <a:gd name="adj" fmla="val 10953"/>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rPr>
              <a:t>Data mapping scheme and Flash Translation Layer (FTL) </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Specialize to the characteristics of metagenomic analysis</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Leverage the SSD’s full internal bandwidth</a:t>
            </a:r>
            <a:endParaRPr kumimoji="0" lang="en-CH"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p:txBody>
      </p:sp>
      <p:sp>
        <p:nvSpPr>
          <p:cNvPr id="87" name="Rounded Rectangle 86">
            <a:extLst>
              <a:ext uri="{FF2B5EF4-FFF2-40B4-BE49-F238E27FC236}">
                <a16:creationId xmlns:a16="http://schemas.microsoft.com/office/drawing/2014/main" id="{9B2D97E1-91C0-A649-B057-F8EFFE7C9184}"/>
              </a:ext>
            </a:extLst>
          </p:cNvPr>
          <p:cNvSpPr/>
          <p:nvPr/>
        </p:nvSpPr>
        <p:spPr>
          <a:xfrm>
            <a:off x="710471" y="1800983"/>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a:t>
            </a:r>
            <a:r>
              <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8" name="Rounded Rectangle 87">
            <a:extLst>
              <a:ext uri="{FF2B5EF4-FFF2-40B4-BE49-F238E27FC236}">
                <a16:creationId xmlns:a16="http://schemas.microsoft.com/office/drawing/2014/main" id="{E0BD05C0-4CB5-2145-9EA6-E22E1A02087D}"/>
              </a:ext>
            </a:extLst>
          </p:cNvPr>
          <p:cNvSpPr/>
          <p:nvPr/>
        </p:nvSpPr>
        <p:spPr>
          <a:xfrm>
            <a:off x="3796055" y="1800983"/>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2</a:t>
            </a:r>
            <a:endPar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ounded Rectangle 88">
            <a:extLst>
              <a:ext uri="{FF2B5EF4-FFF2-40B4-BE49-F238E27FC236}">
                <a16:creationId xmlns:a16="http://schemas.microsoft.com/office/drawing/2014/main" id="{3E332501-AC70-B14B-904F-57945CAD325E}"/>
              </a:ext>
            </a:extLst>
          </p:cNvPr>
          <p:cNvSpPr/>
          <p:nvPr/>
        </p:nvSpPr>
        <p:spPr>
          <a:xfrm>
            <a:off x="6160165" y="1800983"/>
            <a:ext cx="1160946" cy="386703"/>
          </a:xfrm>
          <a:prstGeom prst="roundRect">
            <a:avLst>
              <a:gd name="adj" fmla="val 34566"/>
            </a:avLst>
          </a:prstGeom>
          <a:solidFill>
            <a:srgbClr val="06436E"/>
          </a:solidFill>
          <a:ln>
            <a:solidFill>
              <a:srgbClr val="06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400" b="1" i="1" u="none" strike="noStrike" kern="1200" cap="none" spc="0" normalizeH="0" baseline="0" noProof="0" dirty="0">
                <a:ln>
                  <a:noFill/>
                </a:ln>
                <a:solidFill>
                  <a:prstClr val="white"/>
                </a:solidFill>
                <a:effectLst/>
                <a:uLnTx/>
                <a:uFillTx/>
                <a:latin typeface="Corbel" panose="020B0503020204020204" pitchFamily="34" charset="0"/>
                <a:ea typeface="+mn-ea"/>
                <a:cs typeface="+mn-cs"/>
              </a:rPr>
              <a:t>Step 3</a:t>
            </a:r>
            <a:endParaRPr kumimoji="0" lang="en-CH" sz="24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ounded Rectangle 92">
            <a:extLst>
              <a:ext uri="{FF2B5EF4-FFF2-40B4-BE49-F238E27FC236}">
                <a16:creationId xmlns:a16="http://schemas.microsoft.com/office/drawing/2014/main" id="{EEC46954-54C7-C24D-89D1-623EC43F8C5C}"/>
              </a:ext>
            </a:extLst>
          </p:cNvPr>
          <p:cNvSpPr/>
          <p:nvPr/>
        </p:nvSpPr>
        <p:spPr>
          <a:xfrm>
            <a:off x="79799" y="4618755"/>
            <a:ext cx="3194091" cy="825630"/>
          </a:xfrm>
          <a:prstGeom prst="roundRect">
            <a:avLst>
              <a:gd name="adj" fmla="val 8192"/>
            </a:avLst>
          </a:prstGeom>
          <a:solidFill>
            <a:srgbClr val="BCEAD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9F96"/>
                </a:solidFill>
                <a:effectLst/>
                <a:uLnTx/>
                <a:uFillTx/>
                <a:latin typeface="Corbel" panose="020B0503020204020204" pitchFamily="34" charset="0"/>
                <a:ea typeface="+mn-ea"/>
                <a:cs typeface="+mn-cs"/>
              </a:rPr>
              <a:t>Storage-aware algorithms</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Enable efficient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access patterns to the SSD </a:t>
            </a:r>
          </a:p>
        </p:txBody>
      </p:sp>
      <p:sp>
        <p:nvSpPr>
          <p:cNvPr id="66" name="Rounded Rectangle 65">
            <a:extLst>
              <a:ext uri="{FF2B5EF4-FFF2-40B4-BE49-F238E27FC236}">
                <a16:creationId xmlns:a16="http://schemas.microsoft.com/office/drawing/2014/main" id="{399BFE44-0408-1C4F-BE6E-21139D117DEB}"/>
              </a:ext>
            </a:extLst>
          </p:cNvPr>
          <p:cNvSpPr/>
          <p:nvPr/>
        </p:nvSpPr>
        <p:spPr>
          <a:xfrm>
            <a:off x="4649734" y="4622866"/>
            <a:ext cx="4392804" cy="825630"/>
          </a:xfrm>
          <a:prstGeom prst="roundRect">
            <a:avLst>
              <a:gd name="adj" fmla="val 7782"/>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B28506"/>
                </a:solidFill>
                <a:effectLst/>
                <a:uLnTx/>
                <a:uFillTx/>
                <a:latin typeface="Corbel" panose="020B0503020204020204" pitchFamily="34" charset="0"/>
                <a:ea typeface="+mn-ea"/>
                <a:cs typeface="+mn-cs"/>
              </a:rPr>
              <a:t>Lightweight in-storage accelerators </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Minimize SRAM/DRAM buffer spaces needed inside the SSD</a:t>
            </a:r>
            <a:endParaRPr kumimoji="0" lang="en-CH"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endParaRPr>
          </a:p>
        </p:txBody>
      </p:sp>
      <p:sp>
        <p:nvSpPr>
          <p:cNvPr id="76" name="Rounded Rectangle 75">
            <a:extLst>
              <a:ext uri="{FF2B5EF4-FFF2-40B4-BE49-F238E27FC236}">
                <a16:creationId xmlns:a16="http://schemas.microsoft.com/office/drawing/2014/main" id="{9E9028A9-839E-8F43-B5FC-23C302E73769}"/>
              </a:ext>
            </a:extLst>
          </p:cNvPr>
          <p:cNvSpPr/>
          <p:nvPr/>
        </p:nvSpPr>
        <p:spPr>
          <a:xfrm>
            <a:off x="4790578" y="863827"/>
            <a:ext cx="4251960" cy="853441"/>
          </a:xfrm>
          <a:prstGeom prst="roundRect">
            <a:avLst>
              <a:gd name="adj" fmla="val 7193"/>
            </a:avLst>
          </a:prstGeom>
          <a:solidFill>
            <a:srgbClr val="D7C9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Data/computation flow coordination</a:t>
            </a:r>
          </a:p>
          <a:p>
            <a:pPr marL="1800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Reduce communication overhead</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Reduce #writes to flash chips</a:t>
            </a:r>
          </a:p>
        </p:txBody>
      </p:sp>
      <p:sp>
        <p:nvSpPr>
          <p:cNvPr id="80" name="Rounded Rectangle 79">
            <a:extLst>
              <a:ext uri="{FF2B5EF4-FFF2-40B4-BE49-F238E27FC236}">
                <a16:creationId xmlns:a16="http://schemas.microsoft.com/office/drawing/2014/main" id="{C9FB57D0-4689-5344-9D4B-7959BBC061C6}"/>
              </a:ext>
            </a:extLst>
          </p:cNvPr>
          <p:cNvSpPr/>
          <p:nvPr/>
        </p:nvSpPr>
        <p:spPr>
          <a:xfrm>
            <a:off x="79799" y="860728"/>
            <a:ext cx="3611231" cy="853442"/>
          </a:xfrm>
          <a:prstGeom prst="roundRect">
            <a:avLst>
              <a:gd name="adj" fmla="val 7782"/>
            </a:avLst>
          </a:prstGeom>
          <a:solidFill>
            <a:srgbClr val="F5DC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C813BD"/>
                </a:solidFill>
                <a:effectLst/>
                <a:uLnTx/>
                <a:uFillTx/>
                <a:latin typeface="Corbel" panose="020B0503020204020204" pitchFamily="34" charset="0"/>
                <a:ea typeface="+mn-ea"/>
                <a:cs typeface="+mn-cs"/>
              </a:rPr>
              <a:t>Task partitioning and mapping</a:t>
            </a:r>
          </a:p>
          <a:p>
            <a:pPr marL="342900" marR="0" lvl="0" indent="-18000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CH"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 Each step executes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CH" sz="2000" b="0" i="1" u="none" strike="noStrike" kern="1200" cap="none" spc="0" normalizeH="0" baseline="0" noProof="0" dirty="0">
                <a:ln>
                  <a:noFill/>
                </a:ln>
                <a:solidFill>
                  <a:prstClr val="white">
                    <a:lumMod val="50000"/>
                  </a:prstClr>
                </a:solidFill>
                <a:effectLst/>
                <a:uLnTx/>
                <a:uFillTx/>
                <a:latin typeface="Corbel" panose="020B0503020204020204" pitchFamily="34" charset="0"/>
                <a:ea typeface="+mn-ea"/>
                <a:cs typeface="+mn-cs"/>
              </a:rPr>
              <a:t>in its most suitable system </a:t>
            </a:r>
          </a:p>
        </p:txBody>
      </p:sp>
      <p:sp>
        <p:nvSpPr>
          <p:cNvPr id="85" name="직사각형 78">
            <a:extLst>
              <a:ext uri="{FF2B5EF4-FFF2-40B4-BE49-F238E27FC236}">
                <a16:creationId xmlns:a16="http://schemas.microsoft.com/office/drawing/2014/main" id="{B4333B67-197B-EA44-BA13-C61FA34AF5AB}"/>
              </a:ext>
            </a:extLst>
          </p:cNvPr>
          <p:cNvSpPr/>
          <p:nvPr/>
        </p:nvSpPr>
        <p:spPr>
          <a:xfrm>
            <a:off x="5934877" y="2979457"/>
            <a:ext cx="765776" cy="241181"/>
          </a:xfrm>
          <a:prstGeom prst="rect">
            <a:avLst/>
          </a:prstGeom>
          <a:solidFill>
            <a:srgbClr val="FFE79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ACC</a:t>
            </a:r>
            <a:endParaRPr kumimoji="0" lang="ko-KR" altLang="en-US" sz="1800" b="1" i="1"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
        <p:nvSpPr>
          <p:cNvPr id="86" name="직사각형 78">
            <a:extLst>
              <a:ext uri="{FF2B5EF4-FFF2-40B4-BE49-F238E27FC236}">
                <a16:creationId xmlns:a16="http://schemas.microsoft.com/office/drawing/2014/main" id="{14D37576-0270-C547-AA3D-0EF2A00F6DCD}"/>
              </a:ext>
            </a:extLst>
          </p:cNvPr>
          <p:cNvSpPr/>
          <p:nvPr/>
        </p:nvSpPr>
        <p:spPr>
          <a:xfrm>
            <a:off x="3202311" y="3000127"/>
            <a:ext cx="765776" cy="241181"/>
          </a:xfrm>
          <a:prstGeom prst="rect">
            <a:avLst/>
          </a:prstGeom>
          <a:solidFill>
            <a:srgbClr val="FFE79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1"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rPr>
              <a:t>ACC</a:t>
            </a:r>
            <a:endParaRPr kumimoji="0" lang="ko-KR" altLang="en-US" sz="1800" b="1" i="1" u="none" strike="noStrike" kern="1200" cap="none" spc="0" normalizeH="0" baseline="0" noProof="0" dirty="0">
              <a:ln>
                <a:noFill/>
              </a:ln>
              <a:solidFill>
                <a:prstClr val="black"/>
              </a:solidFill>
              <a:effectLst/>
              <a:uLnTx/>
              <a:uFillTx/>
              <a:latin typeface="Corbel" panose="020B0503020204020204" pitchFamily="34" charset="0"/>
              <a:ea typeface="맑은 고딕" panose="020B0503020000020004" pitchFamily="34" charset="-127"/>
              <a:cs typeface="Arial" panose="020B0604020202020204" pitchFamily="34" charset="0"/>
            </a:endParaRPr>
          </a:p>
        </p:txBody>
      </p:sp>
    </p:spTree>
    <p:extLst>
      <p:ext uri="{BB962C8B-B14F-4D97-AF65-F5344CB8AC3E}">
        <p14:creationId xmlns:p14="http://schemas.microsoft.com/office/powerpoint/2010/main" val="605098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21F8-8752-A641-A7F8-4AC7491BC3D4}"/>
              </a:ext>
            </a:extLst>
          </p:cNvPr>
          <p:cNvSpPr>
            <a:spLocks noGrp="1"/>
          </p:cNvSpPr>
          <p:nvPr>
            <p:ph type="title"/>
          </p:nvPr>
        </p:nvSpPr>
        <p:spPr/>
        <p:txBody>
          <a:bodyPr/>
          <a:lstStyle/>
          <a:p>
            <a:pPr>
              <a:lnSpc>
                <a:spcPct val="90000"/>
              </a:lnSpc>
            </a:pPr>
            <a:r>
              <a:rPr lang="en-CH" sz="3200" dirty="0"/>
              <a:t>Evaluation: Speedup over the Software Baselines</a:t>
            </a:r>
            <a:endParaRPr lang="en-CH" dirty="0"/>
          </a:p>
        </p:txBody>
      </p:sp>
      <p:sp>
        <p:nvSpPr>
          <p:cNvPr id="29" name="Rectangle 28">
            <a:extLst>
              <a:ext uri="{FF2B5EF4-FFF2-40B4-BE49-F238E27FC236}">
                <a16:creationId xmlns:a16="http://schemas.microsoft.com/office/drawing/2014/main" id="{5AC7ABE4-B9F1-254C-BF48-795B353FA153}"/>
              </a:ext>
            </a:extLst>
          </p:cNvPr>
          <p:cNvSpPr/>
          <p:nvPr/>
        </p:nvSpPr>
        <p:spPr>
          <a:xfrm>
            <a:off x="-8356" y="4096291"/>
            <a:ext cx="9144000" cy="11563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82800" rtlCol="0" anchor="ct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MegIS provides significant speedup over both </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2400" b="1" i="0" u="none" strike="noStrike" kern="1200" cap="none" spc="0" normalizeH="0" baseline="0" noProof="0" dirty="0">
                <a:ln>
                  <a:noFill/>
                </a:ln>
                <a:solidFill>
                  <a:srgbClr val="C812BD"/>
                </a:solidFill>
                <a:effectLst/>
                <a:uLnTx/>
                <a:uFillTx/>
                <a:latin typeface="Corbel" panose="020B0503020204020204" pitchFamily="34" charset="0"/>
                <a:ea typeface="+mn-ea"/>
                <a:cs typeface="+mn-cs"/>
              </a:rPr>
              <a:t>Performance-Optimized</a:t>
            </a:r>
            <a:r>
              <a:rPr kumimoji="0" lang="en-GB"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and </a:t>
            </a:r>
            <a:r>
              <a:rPr kumimoji="0" lang="en-GB" sz="2400" b="1" i="0" u="none" strike="noStrike" kern="1200" cap="none" spc="0" normalizeH="0" baseline="0" noProof="0" dirty="0">
                <a:ln>
                  <a:noFill/>
                </a:ln>
                <a:solidFill>
                  <a:srgbClr val="ED7D31"/>
                </a:solidFill>
                <a:effectLst/>
                <a:uLnTx/>
                <a:uFillTx/>
                <a:latin typeface="Corbel" panose="020B0503020204020204" pitchFamily="34" charset="0"/>
                <a:ea typeface="+mn-ea"/>
                <a:cs typeface="+mn-cs"/>
              </a:rPr>
              <a:t>Accuracy-Optimized</a:t>
            </a:r>
            <a:r>
              <a:rPr kumimoji="0" lang="en-GB"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baselines</a:t>
            </a:r>
          </a:p>
        </p:txBody>
      </p:sp>
      <p:sp>
        <p:nvSpPr>
          <p:cNvPr id="6" name="TextBox 5">
            <a:extLst>
              <a:ext uri="{FF2B5EF4-FFF2-40B4-BE49-F238E27FC236}">
                <a16:creationId xmlns:a16="http://schemas.microsoft.com/office/drawing/2014/main" id="{1348A143-5254-9C4F-AE26-8CEFE17BCE9F}"/>
              </a:ext>
            </a:extLst>
          </p:cNvPr>
          <p:cNvSpPr txBox="1"/>
          <p:nvPr/>
        </p:nvSpPr>
        <p:spPr>
          <a:xfrm rot="16200000">
            <a:off x="-623154" y="2134549"/>
            <a:ext cx="22661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Speedup</a:t>
            </a:r>
            <a:endParaRPr kumimoji="0" lang="en-CH" sz="16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sp>
        <p:nvSpPr>
          <p:cNvPr id="7" name="TextBox 6">
            <a:extLst>
              <a:ext uri="{FF2B5EF4-FFF2-40B4-BE49-F238E27FC236}">
                <a16:creationId xmlns:a16="http://schemas.microsoft.com/office/drawing/2014/main" id="{A5A72401-994A-C44D-A7DD-74472E286C14}"/>
              </a:ext>
            </a:extLst>
          </p:cNvPr>
          <p:cNvSpPr txBox="1"/>
          <p:nvPr/>
        </p:nvSpPr>
        <p:spPr>
          <a:xfrm>
            <a:off x="1165316" y="1015656"/>
            <a:ext cx="7454075" cy="256556"/>
          </a:xfrm>
          <a:prstGeom prst="rect">
            <a:avLst/>
          </a:prstGeom>
          <a:solidFill>
            <a:schemeClr val="bg1"/>
          </a:solidFill>
          <a:ln w="15875">
            <a:solidFill>
              <a:schemeClr val="tx1"/>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grpSp>
        <p:nvGrpSpPr>
          <p:cNvPr id="15" name="Group 14">
            <a:extLst>
              <a:ext uri="{FF2B5EF4-FFF2-40B4-BE49-F238E27FC236}">
                <a16:creationId xmlns:a16="http://schemas.microsoft.com/office/drawing/2014/main" id="{9D6A914E-AE04-074A-A397-1F166ED9C905}"/>
              </a:ext>
            </a:extLst>
          </p:cNvPr>
          <p:cNvGrpSpPr/>
          <p:nvPr/>
        </p:nvGrpSpPr>
        <p:grpSpPr>
          <a:xfrm>
            <a:off x="1165316" y="950291"/>
            <a:ext cx="2771145" cy="369332"/>
            <a:chOff x="1188762" y="1618004"/>
            <a:chExt cx="2771145" cy="369332"/>
          </a:xfrm>
        </p:grpSpPr>
        <p:sp>
          <p:nvSpPr>
            <p:cNvPr id="10" name="TextBox 9">
              <a:extLst>
                <a:ext uri="{FF2B5EF4-FFF2-40B4-BE49-F238E27FC236}">
                  <a16:creationId xmlns:a16="http://schemas.microsoft.com/office/drawing/2014/main" id="{9FC6F1E6-7E33-1243-883A-704042B20439}"/>
                </a:ext>
              </a:extLst>
            </p:cNvPr>
            <p:cNvSpPr txBox="1"/>
            <p:nvPr/>
          </p:nvSpPr>
          <p:spPr>
            <a:xfrm>
              <a:off x="3783388" y="1752602"/>
              <a:ext cx="176519" cy="123147"/>
            </a:xfrm>
            <a:prstGeom prst="rect">
              <a:avLst/>
            </a:prstGeom>
            <a:solidFill>
              <a:schemeClr val="accent3">
                <a:lumMod val="50000"/>
              </a:schemeClr>
            </a:solidFill>
            <a:ln w="15875">
              <a:solidFill>
                <a:schemeClr val="tx1"/>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11" name="TextBox 10">
              <a:extLst>
                <a:ext uri="{FF2B5EF4-FFF2-40B4-BE49-F238E27FC236}">
                  <a16:creationId xmlns:a16="http://schemas.microsoft.com/office/drawing/2014/main" id="{C165BE12-DD0C-6C4C-8A7D-141149512D3F}"/>
                </a:ext>
              </a:extLst>
            </p:cNvPr>
            <p:cNvSpPr txBox="1"/>
            <p:nvPr/>
          </p:nvSpPr>
          <p:spPr>
            <a:xfrm>
              <a:off x="1188762" y="1618004"/>
              <a:ext cx="26518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Performance-Optimized</a:t>
              </a:r>
            </a:p>
          </p:txBody>
        </p:sp>
      </p:grpSp>
      <p:grpSp>
        <p:nvGrpSpPr>
          <p:cNvPr id="17" name="Group 16">
            <a:extLst>
              <a:ext uri="{FF2B5EF4-FFF2-40B4-BE49-F238E27FC236}">
                <a16:creationId xmlns:a16="http://schemas.microsoft.com/office/drawing/2014/main" id="{2776EA77-FFD8-8B4E-AFD7-E9419A1EF299}"/>
              </a:ext>
            </a:extLst>
          </p:cNvPr>
          <p:cNvGrpSpPr/>
          <p:nvPr/>
        </p:nvGrpSpPr>
        <p:grpSpPr>
          <a:xfrm>
            <a:off x="7100709" y="963738"/>
            <a:ext cx="1530987" cy="369332"/>
            <a:chOff x="6705055" y="1631451"/>
            <a:chExt cx="1530987" cy="369332"/>
          </a:xfrm>
        </p:grpSpPr>
        <p:sp>
          <p:nvSpPr>
            <p:cNvPr id="16" name="TextBox 15">
              <a:extLst>
                <a:ext uri="{FF2B5EF4-FFF2-40B4-BE49-F238E27FC236}">
                  <a16:creationId xmlns:a16="http://schemas.microsoft.com/office/drawing/2014/main" id="{BDB628E3-E354-8944-BDAD-2C01E8F7399F}"/>
                </a:ext>
              </a:extLst>
            </p:cNvPr>
            <p:cNvSpPr txBox="1"/>
            <p:nvPr/>
          </p:nvSpPr>
          <p:spPr>
            <a:xfrm>
              <a:off x="7847541" y="1752602"/>
              <a:ext cx="176519" cy="123147"/>
            </a:xfrm>
            <a:prstGeom prst="rect">
              <a:avLst/>
            </a:prstGeom>
            <a:solidFill>
              <a:schemeClr val="accent6">
                <a:lumMod val="20000"/>
                <a:lumOff val="80000"/>
              </a:schemeClr>
            </a:solidFill>
            <a:ln w="15875">
              <a:solidFill>
                <a:schemeClr val="tx1"/>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232BE726-9D0A-AF42-A56B-A498668B9522}"/>
                </a:ext>
              </a:extLst>
            </p:cNvPr>
            <p:cNvSpPr txBox="1"/>
            <p:nvPr/>
          </p:nvSpPr>
          <p:spPr>
            <a:xfrm>
              <a:off x="6705055" y="1631451"/>
              <a:ext cx="15309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MegIS</a:t>
              </a:r>
            </a:p>
          </p:txBody>
        </p:sp>
      </p:grpSp>
      <p:grpSp>
        <p:nvGrpSpPr>
          <p:cNvPr id="27" name="Group 26">
            <a:extLst>
              <a:ext uri="{FF2B5EF4-FFF2-40B4-BE49-F238E27FC236}">
                <a16:creationId xmlns:a16="http://schemas.microsoft.com/office/drawing/2014/main" id="{78EF2B31-F4E6-4448-9BE2-B66E5C8A62D0}"/>
              </a:ext>
            </a:extLst>
          </p:cNvPr>
          <p:cNvGrpSpPr/>
          <p:nvPr/>
        </p:nvGrpSpPr>
        <p:grpSpPr>
          <a:xfrm>
            <a:off x="4192683" y="950291"/>
            <a:ext cx="2651804" cy="369332"/>
            <a:chOff x="1188762" y="1618004"/>
            <a:chExt cx="2651804" cy="369332"/>
          </a:xfrm>
        </p:grpSpPr>
        <p:sp>
          <p:nvSpPr>
            <p:cNvPr id="33" name="TextBox 32">
              <a:extLst>
                <a:ext uri="{FF2B5EF4-FFF2-40B4-BE49-F238E27FC236}">
                  <a16:creationId xmlns:a16="http://schemas.microsoft.com/office/drawing/2014/main" id="{E675EE31-94A5-0E42-A20B-0B359916C873}"/>
                </a:ext>
              </a:extLst>
            </p:cNvPr>
            <p:cNvSpPr txBox="1"/>
            <p:nvPr/>
          </p:nvSpPr>
          <p:spPr>
            <a:xfrm>
              <a:off x="3587730" y="1752602"/>
              <a:ext cx="176519" cy="123147"/>
            </a:xfrm>
            <a:prstGeom prst="rect">
              <a:avLst/>
            </a:prstGeom>
            <a:solidFill>
              <a:srgbClr val="AFABAB"/>
            </a:solidFill>
            <a:ln w="15875">
              <a:solidFill>
                <a:schemeClr val="tx1"/>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mbria" panose="02040503050406030204" pitchFamily="18"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4EAA268C-7BBF-484D-9C7E-A4DC2B4AB433}"/>
                </a:ext>
              </a:extLst>
            </p:cNvPr>
            <p:cNvSpPr txBox="1"/>
            <p:nvPr/>
          </p:nvSpPr>
          <p:spPr>
            <a:xfrm>
              <a:off x="1188762" y="1618004"/>
              <a:ext cx="265180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Accuracy-Optimized</a:t>
              </a:r>
            </a:p>
          </p:txBody>
        </p:sp>
      </p:grpSp>
      <p:grpSp>
        <p:nvGrpSpPr>
          <p:cNvPr id="51" name="Group 50">
            <a:extLst>
              <a:ext uri="{FF2B5EF4-FFF2-40B4-BE49-F238E27FC236}">
                <a16:creationId xmlns:a16="http://schemas.microsoft.com/office/drawing/2014/main" id="{370E94CA-121B-A641-A120-8EDBA3BD0514}"/>
              </a:ext>
            </a:extLst>
          </p:cNvPr>
          <p:cNvGrpSpPr/>
          <p:nvPr/>
        </p:nvGrpSpPr>
        <p:grpSpPr>
          <a:xfrm>
            <a:off x="742489" y="1157249"/>
            <a:ext cx="4124195" cy="2902216"/>
            <a:chOff x="742489" y="1345434"/>
            <a:chExt cx="4124195" cy="2902216"/>
          </a:xfrm>
        </p:grpSpPr>
        <p:sp>
          <p:nvSpPr>
            <p:cNvPr id="52" name="TextBox 51">
              <a:extLst>
                <a:ext uri="{FF2B5EF4-FFF2-40B4-BE49-F238E27FC236}">
                  <a16:creationId xmlns:a16="http://schemas.microsoft.com/office/drawing/2014/main" id="{BCB3C64E-32A6-BB4D-805B-A3DF5D9D03DB}"/>
                </a:ext>
              </a:extLst>
            </p:cNvPr>
            <p:cNvSpPr txBox="1"/>
            <p:nvPr/>
          </p:nvSpPr>
          <p:spPr>
            <a:xfrm>
              <a:off x="1572317" y="3878318"/>
              <a:ext cx="27312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Sample Genetic Diversity</a:t>
              </a:r>
              <a:endParaRPr kumimoji="0" lang="en-CH" sz="16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grpSp>
          <p:nvGrpSpPr>
            <p:cNvPr id="53" name="Group 52">
              <a:extLst>
                <a:ext uri="{FF2B5EF4-FFF2-40B4-BE49-F238E27FC236}">
                  <a16:creationId xmlns:a16="http://schemas.microsoft.com/office/drawing/2014/main" id="{52F2044B-3BD1-5A40-A75D-5C20FFA27692}"/>
                </a:ext>
              </a:extLst>
            </p:cNvPr>
            <p:cNvGrpSpPr/>
            <p:nvPr/>
          </p:nvGrpSpPr>
          <p:grpSpPr>
            <a:xfrm>
              <a:off x="742489" y="1345434"/>
              <a:ext cx="4124195" cy="2508544"/>
              <a:chOff x="742489" y="1345434"/>
              <a:chExt cx="4124195" cy="2508544"/>
            </a:xfrm>
          </p:grpSpPr>
          <p:sp>
            <p:nvSpPr>
              <p:cNvPr id="59" name="Rectangle 58">
                <a:extLst>
                  <a:ext uri="{FF2B5EF4-FFF2-40B4-BE49-F238E27FC236}">
                    <a16:creationId xmlns:a16="http://schemas.microsoft.com/office/drawing/2014/main" id="{86AE386A-C9A9-5740-AC5A-70B5E57B4E29}"/>
                  </a:ext>
                </a:extLst>
              </p:cNvPr>
              <p:cNvSpPr/>
              <p:nvPr/>
            </p:nvSpPr>
            <p:spPr>
              <a:xfrm>
                <a:off x="3820105" y="1621089"/>
                <a:ext cx="887661" cy="17999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0" name="Chart 59">
                <a:extLst>
                  <a:ext uri="{FF2B5EF4-FFF2-40B4-BE49-F238E27FC236}">
                    <a16:creationId xmlns:a16="http://schemas.microsoft.com/office/drawing/2014/main" id="{82C52D0A-6721-6949-9487-5C857DE49D40}"/>
                  </a:ext>
                </a:extLst>
              </p:cNvPr>
              <p:cNvGraphicFramePr>
                <a:graphicFrameLocks/>
              </p:cNvGraphicFramePr>
              <p:nvPr/>
            </p:nvGraphicFramePr>
            <p:xfrm>
              <a:off x="742489" y="1345434"/>
              <a:ext cx="4124195" cy="2508544"/>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60">
                <a:extLst>
                  <a:ext uri="{FF2B5EF4-FFF2-40B4-BE49-F238E27FC236}">
                    <a16:creationId xmlns:a16="http://schemas.microsoft.com/office/drawing/2014/main" id="{7A451487-EB6A-094A-AF12-EADE9AADBA7D}"/>
                  </a:ext>
                </a:extLst>
              </p:cNvPr>
              <p:cNvSpPr txBox="1"/>
              <p:nvPr/>
            </p:nvSpPr>
            <p:spPr>
              <a:xfrm>
                <a:off x="1172263" y="1569086"/>
                <a:ext cx="11517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1" u="none" strike="noStrike" kern="1200" cap="none" spc="0" normalizeH="0" baseline="0" noProof="0" dirty="0">
                    <a:ln>
                      <a:noFill/>
                    </a:ln>
                    <a:solidFill>
                      <a:srgbClr val="5B9BD5">
                        <a:lumMod val="75000"/>
                      </a:srgbClr>
                    </a:solidFill>
                    <a:effectLst/>
                    <a:uLnTx/>
                    <a:uFillTx/>
                    <a:latin typeface="Corbel" panose="020B0503020204020204" pitchFamily="34" charset="0"/>
                    <a:ea typeface="ＭＳ Ｐゴシック" panose="020B0600070205080204" pitchFamily="34" charset="-128"/>
                    <a:cs typeface="+mn-cs"/>
                  </a:rPr>
                  <a:t>SSD-C</a:t>
                </a:r>
              </a:p>
            </p:txBody>
          </p:sp>
          <p:cxnSp>
            <p:nvCxnSpPr>
              <p:cNvPr id="62" name="Straight Arrow Connector 61">
                <a:extLst>
                  <a:ext uri="{FF2B5EF4-FFF2-40B4-BE49-F238E27FC236}">
                    <a16:creationId xmlns:a16="http://schemas.microsoft.com/office/drawing/2014/main" id="{AABC933A-F666-5E4D-9551-465071CF2488}"/>
                  </a:ext>
                </a:extLst>
              </p:cNvPr>
              <p:cNvCxnSpPr>
                <a:cxnSpLocks/>
              </p:cNvCxnSpPr>
              <p:nvPr/>
            </p:nvCxnSpPr>
            <p:spPr>
              <a:xfrm flipV="1">
                <a:off x="4034254" y="1909995"/>
                <a:ext cx="0" cy="1227399"/>
              </a:xfrm>
              <a:prstGeom prst="straightConnector1">
                <a:avLst/>
              </a:prstGeom>
              <a:ln w="15875">
                <a:solidFill>
                  <a:srgbClr val="C813BD"/>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3DFFB455-423E-9949-9C48-50EF91969F5E}"/>
                  </a:ext>
                </a:extLst>
              </p:cNvPr>
              <p:cNvSpPr txBox="1"/>
              <p:nvPr/>
            </p:nvSpPr>
            <p:spPr>
              <a:xfrm rot="16200000">
                <a:off x="3804071" y="2284604"/>
                <a:ext cx="435135" cy="246221"/>
              </a:xfrm>
              <a:prstGeom prst="rect">
                <a:avLst/>
              </a:prstGeom>
              <a:solidFill>
                <a:schemeClr val="bg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rPr>
                  <a:t>5.8x</a:t>
                </a:r>
                <a:endParaRPr kumimoji="0" lang="en-CH" sz="14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endParaRPr>
              </a:p>
            </p:txBody>
          </p:sp>
          <p:cxnSp>
            <p:nvCxnSpPr>
              <p:cNvPr id="64" name="Straight Connector 63">
                <a:extLst>
                  <a:ext uri="{FF2B5EF4-FFF2-40B4-BE49-F238E27FC236}">
                    <a16:creationId xmlns:a16="http://schemas.microsoft.com/office/drawing/2014/main" id="{F25B911D-8820-DB4B-A370-BBDAA8309CB6}"/>
                  </a:ext>
                </a:extLst>
              </p:cNvPr>
              <p:cNvCxnSpPr>
                <a:cxnSpLocks/>
              </p:cNvCxnSpPr>
              <p:nvPr/>
            </p:nvCxnSpPr>
            <p:spPr>
              <a:xfrm>
                <a:off x="3939446" y="1909995"/>
                <a:ext cx="436729" cy="0"/>
              </a:xfrm>
              <a:prstGeom prst="line">
                <a:avLst/>
              </a:prstGeom>
              <a:ln w="1587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9556FC6-E668-FA42-8B8D-CF209A0A65C1}"/>
                  </a:ext>
                </a:extLst>
              </p:cNvPr>
              <p:cNvCxnSpPr>
                <a:cxnSpLocks/>
              </p:cNvCxnSpPr>
              <p:nvPr/>
            </p:nvCxnSpPr>
            <p:spPr>
              <a:xfrm flipV="1">
                <a:off x="4260039" y="1934293"/>
                <a:ext cx="0" cy="1368794"/>
              </a:xfrm>
              <a:prstGeom prst="straightConnector1">
                <a:avLst/>
              </a:prstGeom>
              <a:ln w="15875">
                <a:solidFill>
                  <a:srgbClr val="DB742F"/>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30A641F7-E931-3440-8A90-9B9CA3181AE8}"/>
                  </a:ext>
                </a:extLst>
              </p:cNvPr>
              <p:cNvSpPr txBox="1"/>
              <p:nvPr/>
            </p:nvSpPr>
            <p:spPr>
              <a:xfrm rot="16200000">
                <a:off x="3947075" y="2587064"/>
                <a:ext cx="562431" cy="246221"/>
              </a:xfrm>
              <a:prstGeom prst="rect">
                <a:avLst/>
              </a:prstGeom>
              <a:solidFill>
                <a:schemeClr val="bg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DB742F"/>
                    </a:solidFill>
                    <a:effectLst/>
                    <a:uLnTx/>
                    <a:uFillTx/>
                    <a:latin typeface="Calibri" panose="020F0502020204030204"/>
                    <a:ea typeface="ＭＳ Ｐゴシック" panose="020B0600070205080204" pitchFamily="34" charset="-128"/>
                    <a:cs typeface="+mn-cs"/>
                  </a:rPr>
                  <a:t>14.9x</a:t>
                </a:r>
                <a:endParaRPr kumimoji="0" lang="en-CH" sz="1400" b="1" i="0" u="none" strike="noStrike" kern="1200" cap="none" spc="0" normalizeH="0" baseline="0" noProof="0" dirty="0">
                  <a:ln>
                    <a:noFill/>
                  </a:ln>
                  <a:solidFill>
                    <a:srgbClr val="DB742F"/>
                  </a:solidFill>
                  <a:effectLst/>
                  <a:uLnTx/>
                  <a:uFillTx/>
                  <a:latin typeface="Calibri" panose="020F0502020204030204"/>
                  <a:ea typeface="ＭＳ Ｐゴシック" panose="020B0600070205080204" pitchFamily="34" charset="-128"/>
                  <a:cs typeface="+mn-cs"/>
                </a:endParaRPr>
              </a:p>
            </p:txBody>
          </p:sp>
          <p:cxnSp>
            <p:nvCxnSpPr>
              <p:cNvPr id="67" name="Straight Connector 66">
                <a:extLst>
                  <a:ext uri="{FF2B5EF4-FFF2-40B4-BE49-F238E27FC236}">
                    <a16:creationId xmlns:a16="http://schemas.microsoft.com/office/drawing/2014/main" id="{7C9BF254-4D50-9A45-AEEB-86D359F76FF0}"/>
                  </a:ext>
                </a:extLst>
              </p:cNvPr>
              <p:cNvCxnSpPr>
                <a:cxnSpLocks/>
              </p:cNvCxnSpPr>
              <p:nvPr/>
            </p:nvCxnSpPr>
            <p:spPr>
              <a:xfrm flipV="1">
                <a:off x="3820105" y="1598961"/>
                <a:ext cx="0" cy="1799945"/>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5" name="Rectangle 34">
            <a:extLst>
              <a:ext uri="{FF2B5EF4-FFF2-40B4-BE49-F238E27FC236}">
                <a16:creationId xmlns:a16="http://schemas.microsoft.com/office/drawing/2014/main" id="{D245BE89-C33C-E24B-8830-731F147C8940}"/>
              </a:ext>
            </a:extLst>
          </p:cNvPr>
          <p:cNvSpPr/>
          <p:nvPr/>
        </p:nvSpPr>
        <p:spPr>
          <a:xfrm>
            <a:off x="742489" y="1319623"/>
            <a:ext cx="4544619" cy="2739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A3B769C-583A-814B-8C10-C157D1F2AD78}"/>
              </a:ext>
            </a:extLst>
          </p:cNvPr>
          <p:cNvSpPr/>
          <p:nvPr/>
        </p:nvSpPr>
        <p:spPr>
          <a:xfrm>
            <a:off x="6772152" y="1416637"/>
            <a:ext cx="1839764" cy="17999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AACD3F7C-9123-E04C-83B3-761BA236799F}"/>
              </a:ext>
            </a:extLst>
          </p:cNvPr>
          <p:cNvGraphicFramePr>
            <a:graphicFrameLocks/>
          </p:cNvGraphicFramePr>
          <p:nvPr/>
        </p:nvGraphicFramePr>
        <p:xfrm>
          <a:off x="248501" y="1159379"/>
          <a:ext cx="8717335" cy="2508544"/>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DABE9E3F-836A-034D-BBE3-6B70DA378548}"/>
              </a:ext>
            </a:extLst>
          </p:cNvPr>
          <p:cNvSpPr txBox="1"/>
          <p:nvPr/>
        </p:nvSpPr>
        <p:spPr>
          <a:xfrm>
            <a:off x="1170636" y="1379464"/>
            <a:ext cx="11517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000" b="1" i="1" u="none" strike="noStrike" kern="1200" cap="none" spc="0" normalizeH="0" baseline="0" noProof="0" dirty="0">
                <a:ln>
                  <a:noFill/>
                </a:ln>
                <a:solidFill>
                  <a:srgbClr val="5B9BD5">
                    <a:lumMod val="75000"/>
                  </a:srgbClr>
                </a:solidFill>
                <a:effectLst/>
                <a:uLnTx/>
                <a:uFillTx/>
                <a:latin typeface="Corbel" panose="020B0503020204020204" pitchFamily="34" charset="0"/>
                <a:ea typeface="ＭＳ Ｐゴシック" panose="020B0600070205080204" pitchFamily="34" charset="-128"/>
                <a:cs typeface="+mn-cs"/>
              </a:rPr>
              <a:t>SSD-C</a:t>
            </a:r>
          </a:p>
        </p:txBody>
      </p:sp>
      <p:cxnSp>
        <p:nvCxnSpPr>
          <p:cNvPr id="36" name="Straight Arrow Connector 35">
            <a:extLst>
              <a:ext uri="{FF2B5EF4-FFF2-40B4-BE49-F238E27FC236}">
                <a16:creationId xmlns:a16="http://schemas.microsoft.com/office/drawing/2014/main" id="{61C89E6D-57B3-6C49-B044-C1F8049B09A8}"/>
              </a:ext>
            </a:extLst>
          </p:cNvPr>
          <p:cNvCxnSpPr>
            <a:cxnSpLocks/>
          </p:cNvCxnSpPr>
          <p:nvPr/>
        </p:nvCxnSpPr>
        <p:spPr>
          <a:xfrm flipV="1">
            <a:off x="7228776" y="1703410"/>
            <a:ext cx="0" cy="1227399"/>
          </a:xfrm>
          <a:prstGeom prst="straightConnector1">
            <a:avLst/>
          </a:prstGeom>
          <a:ln w="15875">
            <a:solidFill>
              <a:srgbClr val="C813BD"/>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59CD6609-5A0B-6D43-AB99-DA2487D3F50E}"/>
              </a:ext>
            </a:extLst>
          </p:cNvPr>
          <p:cNvSpPr txBox="1"/>
          <p:nvPr/>
        </p:nvSpPr>
        <p:spPr>
          <a:xfrm rot="16200000">
            <a:off x="7011972" y="2018190"/>
            <a:ext cx="435135" cy="246221"/>
          </a:xfrm>
          <a:prstGeom prst="rect">
            <a:avLst/>
          </a:prstGeom>
          <a:solidFill>
            <a:schemeClr val="bg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rPr>
              <a:t>5.8x</a:t>
            </a:r>
            <a:endParaRPr kumimoji="0" lang="en-CH" sz="14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endParaRPr>
          </a:p>
        </p:txBody>
      </p:sp>
      <p:sp>
        <p:nvSpPr>
          <p:cNvPr id="38" name="TextBox 37">
            <a:extLst>
              <a:ext uri="{FF2B5EF4-FFF2-40B4-BE49-F238E27FC236}">
                <a16:creationId xmlns:a16="http://schemas.microsoft.com/office/drawing/2014/main" id="{F8013078-2399-4A4A-B014-909A840602A4}"/>
              </a:ext>
            </a:extLst>
          </p:cNvPr>
          <p:cNvSpPr txBox="1"/>
          <p:nvPr/>
        </p:nvSpPr>
        <p:spPr>
          <a:xfrm>
            <a:off x="3526727" y="3689758"/>
            <a:ext cx="27312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Sample Genetic Diversity</a:t>
            </a:r>
            <a:endParaRPr kumimoji="0" lang="en-CH" sz="16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endParaRPr>
          </a:p>
        </p:txBody>
      </p:sp>
      <p:cxnSp>
        <p:nvCxnSpPr>
          <p:cNvPr id="41" name="Straight Connector 40">
            <a:extLst>
              <a:ext uri="{FF2B5EF4-FFF2-40B4-BE49-F238E27FC236}">
                <a16:creationId xmlns:a16="http://schemas.microsoft.com/office/drawing/2014/main" id="{AF7D8BF2-18BF-004B-8E3D-D8696AFDD895}"/>
              </a:ext>
            </a:extLst>
          </p:cNvPr>
          <p:cNvCxnSpPr>
            <a:cxnSpLocks/>
          </p:cNvCxnSpPr>
          <p:nvPr/>
        </p:nvCxnSpPr>
        <p:spPr>
          <a:xfrm>
            <a:off x="7104830" y="1715133"/>
            <a:ext cx="841005" cy="0"/>
          </a:xfrm>
          <a:prstGeom prst="line">
            <a:avLst/>
          </a:prstGeom>
          <a:ln w="1587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DDC96C-B7E3-3042-A661-E1D5A7B5D47A}"/>
              </a:ext>
            </a:extLst>
          </p:cNvPr>
          <p:cNvCxnSpPr>
            <a:cxnSpLocks/>
          </p:cNvCxnSpPr>
          <p:nvPr/>
        </p:nvCxnSpPr>
        <p:spPr>
          <a:xfrm flipV="1">
            <a:off x="7687459" y="1705409"/>
            <a:ext cx="0" cy="1368794"/>
          </a:xfrm>
          <a:prstGeom prst="straightConnector1">
            <a:avLst/>
          </a:prstGeom>
          <a:ln w="15875">
            <a:solidFill>
              <a:schemeClr val="accent2"/>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EEC42210-F527-7E4A-ADE5-9EF4DFCE468D}"/>
              </a:ext>
            </a:extLst>
          </p:cNvPr>
          <p:cNvSpPr txBox="1"/>
          <p:nvPr/>
        </p:nvSpPr>
        <p:spPr>
          <a:xfrm rot="16200000">
            <a:off x="7431400" y="2083587"/>
            <a:ext cx="562431" cy="246221"/>
          </a:xfrm>
          <a:prstGeom prst="rect">
            <a:avLst/>
          </a:prstGeom>
          <a:solidFill>
            <a:schemeClr val="bg2"/>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600" b="1" i="0" u="none" strike="noStrike" kern="1200" cap="none" spc="0" normalizeH="0" baseline="0" noProof="0" dirty="0">
                <a:ln>
                  <a:noFill/>
                </a:ln>
                <a:solidFill>
                  <a:srgbClr val="ED7D31"/>
                </a:solidFill>
                <a:effectLst/>
                <a:uLnTx/>
                <a:uFillTx/>
                <a:latin typeface="Calibri" panose="020F0502020204030204"/>
                <a:ea typeface="ＭＳ Ｐゴシック" panose="020B0600070205080204" pitchFamily="34" charset="-128"/>
                <a:cs typeface="+mn-cs"/>
              </a:rPr>
              <a:t>14.9x</a:t>
            </a:r>
            <a:endParaRPr kumimoji="0" lang="en-CH" sz="1400" b="1" i="0" u="none" strike="noStrike" kern="1200" cap="none" spc="0" normalizeH="0" baseline="0" noProof="0" dirty="0">
              <a:ln>
                <a:noFill/>
              </a:ln>
              <a:solidFill>
                <a:srgbClr val="ED7D31"/>
              </a:solidFill>
              <a:effectLst/>
              <a:uLnTx/>
              <a:uFillTx/>
              <a:latin typeface="Calibri" panose="020F0502020204030204"/>
              <a:ea typeface="ＭＳ Ｐゴシック" panose="020B0600070205080204" pitchFamily="34" charset="-128"/>
              <a:cs typeface="+mn-cs"/>
            </a:endParaRPr>
          </a:p>
        </p:txBody>
      </p:sp>
      <p:cxnSp>
        <p:nvCxnSpPr>
          <p:cNvPr id="48" name="Straight Connector 47">
            <a:extLst>
              <a:ext uri="{FF2B5EF4-FFF2-40B4-BE49-F238E27FC236}">
                <a16:creationId xmlns:a16="http://schemas.microsoft.com/office/drawing/2014/main" id="{96FCD3F2-D5CF-5F47-AB95-951E0EED3AC1}"/>
              </a:ext>
            </a:extLst>
          </p:cNvPr>
          <p:cNvCxnSpPr>
            <a:cxnSpLocks/>
          </p:cNvCxnSpPr>
          <p:nvPr/>
        </p:nvCxnSpPr>
        <p:spPr>
          <a:xfrm flipV="1">
            <a:off x="6765801" y="1416635"/>
            <a:ext cx="0" cy="1799945"/>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94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E15C9-A6DD-614C-91E9-CB17C96CAEF1}"/>
              </a:ext>
            </a:extLst>
          </p:cNvPr>
          <p:cNvSpPr>
            <a:spLocks noGrp="1"/>
          </p:cNvSpPr>
          <p:nvPr>
            <p:ph idx="1"/>
          </p:nvPr>
        </p:nvSpPr>
        <p:spPr>
          <a:xfrm>
            <a:off x="189560" y="909684"/>
            <a:ext cx="8798061" cy="601390"/>
          </a:xfrm>
        </p:spPr>
        <p:txBody>
          <a:bodyPr/>
          <a:lstStyle/>
          <a:p>
            <a:r>
              <a:rPr lang="en-CH" sz="2400" dirty="0"/>
              <a:t>On average across different input sets and SSDs</a:t>
            </a:r>
          </a:p>
          <a:p>
            <a:endParaRPr lang="en-CH" sz="2400" dirty="0"/>
          </a:p>
        </p:txBody>
      </p:sp>
      <p:graphicFrame>
        <p:nvGraphicFramePr>
          <p:cNvPr id="5" name="Chart 4">
            <a:extLst>
              <a:ext uri="{FF2B5EF4-FFF2-40B4-BE49-F238E27FC236}">
                <a16:creationId xmlns:a16="http://schemas.microsoft.com/office/drawing/2014/main" id="{838F475A-5E16-4946-AC40-A1BB808A4B03}"/>
              </a:ext>
            </a:extLst>
          </p:cNvPr>
          <p:cNvGraphicFramePr>
            <a:graphicFrameLocks/>
          </p:cNvGraphicFramePr>
          <p:nvPr/>
        </p:nvGraphicFramePr>
        <p:xfrm>
          <a:off x="1324224" y="1511074"/>
          <a:ext cx="7014576" cy="30031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4B7952F-4C1F-0E41-8095-74D13B2FC2FE}"/>
              </a:ext>
            </a:extLst>
          </p:cNvPr>
          <p:cNvSpPr txBox="1"/>
          <p:nvPr/>
        </p:nvSpPr>
        <p:spPr>
          <a:xfrm rot="16200000">
            <a:off x="-480696" y="2578298"/>
            <a:ext cx="2780777" cy="64633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GeoMean Energy Reduction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prstClr val="black"/>
                </a:solidFill>
                <a:effectLst/>
                <a:uLnTx/>
                <a:uFillTx/>
                <a:latin typeface="Corbel" panose="020B0503020204020204" pitchFamily="34" charset="0"/>
                <a:ea typeface="ＭＳ Ｐゴシック" panose="020B0600070205080204" pitchFamily="34" charset="-128"/>
                <a:cs typeface="+mn-cs"/>
              </a:rPr>
              <a:t>(Higher is Better)</a:t>
            </a:r>
          </a:p>
        </p:txBody>
      </p:sp>
      <p:sp>
        <p:nvSpPr>
          <p:cNvPr id="7" name="Rectangle 6">
            <a:extLst>
              <a:ext uri="{FF2B5EF4-FFF2-40B4-BE49-F238E27FC236}">
                <a16:creationId xmlns:a16="http://schemas.microsoft.com/office/drawing/2014/main" id="{61D4C737-6FEA-2246-8D04-9675BCD2241A}"/>
              </a:ext>
            </a:extLst>
          </p:cNvPr>
          <p:cNvSpPr/>
          <p:nvPr/>
        </p:nvSpPr>
        <p:spPr>
          <a:xfrm>
            <a:off x="0" y="4747923"/>
            <a:ext cx="9144000" cy="1155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bIns="82800" rtlCol="0" anchor="ct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235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MegIS provides significant energy reduction over </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GB" sz="235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the </a:t>
            </a:r>
            <a:r>
              <a:rPr kumimoji="0" lang="en-GB" sz="2350" b="1" i="0" u="none" strike="noStrike" kern="1200" cap="none" spc="0" normalizeH="0" baseline="0" noProof="0" dirty="0">
                <a:ln>
                  <a:noFill/>
                </a:ln>
                <a:solidFill>
                  <a:srgbClr val="C813BD"/>
                </a:solidFill>
                <a:effectLst/>
                <a:uLnTx/>
                <a:uFillTx/>
                <a:latin typeface="Corbel" panose="020B0503020204020204" pitchFamily="34" charset="0"/>
                <a:ea typeface="+mn-ea"/>
                <a:cs typeface="+mn-cs"/>
              </a:rPr>
              <a:t>Performance-Optimized</a:t>
            </a:r>
            <a:r>
              <a:rPr kumimoji="0" lang="en-CH" sz="235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r>
              <a:rPr kumimoji="0" lang="en-CH" sz="2350" b="1" i="0" u="none" strike="noStrike" kern="1200" cap="none" spc="0" normalizeH="0" baseline="0" noProof="0" dirty="0">
                <a:ln>
                  <a:noFill/>
                </a:ln>
                <a:solidFill>
                  <a:srgbClr val="C813BD"/>
                </a:solidFill>
                <a:effectLst/>
                <a:uLnTx/>
                <a:uFillTx/>
                <a:latin typeface="Corbel" panose="020B0503020204020204" pitchFamily="34" charset="0"/>
                <a:ea typeface="+mn-ea"/>
                <a:cs typeface="+mn-cs"/>
              </a:rPr>
              <a:t> </a:t>
            </a:r>
            <a:r>
              <a:rPr kumimoji="0" lang="en-GB" sz="2350" b="1" i="0" u="none" strike="noStrike" kern="1200" cap="none" spc="0" normalizeH="0" baseline="0" noProof="0" dirty="0">
                <a:ln>
                  <a:noFill/>
                </a:ln>
                <a:solidFill>
                  <a:srgbClr val="DB742F"/>
                </a:solidFill>
                <a:effectLst/>
                <a:uLnTx/>
                <a:uFillTx/>
                <a:latin typeface="Corbel" panose="020B0503020204020204" pitchFamily="34" charset="0"/>
                <a:ea typeface="+mn-ea"/>
                <a:cs typeface="+mn-cs"/>
              </a:rPr>
              <a:t>Accuracy-Optimized</a:t>
            </a:r>
            <a:r>
              <a:rPr kumimoji="0" lang="en-GB" sz="235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and </a:t>
            </a:r>
            <a:r>
              <a:rPr kumimoji="0" lang="en-GB" sz="2350" b="1" i="0" u="none" strike="noStrike" kern="1200" cap="none" spc="0" normalizeH="0" baseline="0" noProof="0" dirty="0">
                <a:ln>
                  <a:noFill/>
                </a:ln>
                <a:solidFill>
                  <a:srgbClr val="7030A0"/>
                </a:solidFill>
                <a:effectLst/>
                <a:uLnTx/>
                <a:uFillTx/>
                <a:latin typeface="Corbel" panose="020B0503020204020204" pitchFamily="34" charset="0"/>
                <a:ea typeface="+mn-ea"/>
                <a:cs typeface="+mn-cs"/>
              </a:rPr>
              <a:t>PIM</a:t>
            </a:r>
            <a:r>
              <a:rPr kumimoji="0" lang="en-GB" sz="2350" b="1" i="0" u="none" strike="noStrike" kern="1200" cap="none" spc="0" normalizeH="0" baseline="0" noProof="0" dirty="0">
                <a:ln>
                  <a:noFill/>
                </a:ln>
                <a:solidFill>
                  <a:srgbClr val="4472C4"/>
                </a:solidFill>
                <a:effectLst/>
                <a:uLnTx/>
                <a:uFillTx/>
                <a:latin typeface="Corbel" panose="020B0503020204020204" pitchFamily="34" charset="0"/>
                <a:ea typeface="+mn-ea"/>
                <a:cs typeface="+mn-cs"/>
              </a:rPr>
              <a:t> </a:t>
            </a:r>
            <a:r>
              <a:rPr kumimoji="0" lang="en-GB" sz="235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baselines</a:t>
            </a:r>
          </a:p>
        </p:txBody>
      </p:sp>
      <p:cxnSp>
        <p:nvCxnSpPr>
          <p:cNvPr id="8" name="Straight Arrow Connector 7">
            <a:extLst>
              <a:ext uri="{FF2B5EF4-FFF2-40B4-BE49-F238E27FC236}">
                <a16:creationId xmlns:a16="http://schemas.microsoft.com/office/drawing/2014/main" id="{3EE46513-A638-C740-B242-5F6A7C513128}"/>
              </a:ext>
            </a:extLst>
          </p:cNvPr>
          <p:cNvCxnSpPr>
            <a:cxnSpLocks/>
          </p:cNvCxnSpPr>
          <p:nvPr/>
        </p:nvCxnSpPr>
        <p:spPr>
          <a:xfrm flipV="1">
            <a:off x="2536132" y="1950787"/>
            <a:ext cx="0" cy="1658031"/>
          </a:xfrm>
          <a:prstGeom prst="straightConnector1">
            <a:avLst/>
          </a:prstGeom>
          <a:ln w="15875">
            <a:solidFill>
              <a:srgbClr val="C813BD"/>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AC154CB-9114-3544-9CEC-75361288F786}"/>
              </a:ext>
            </a:extLst>
          </p:cNvPr>
          <p:cNvSpPr txBox="1"/>
          <p:nvPr/>
        </p:nvSpPr>
        <p:spPr>
          <a:xfrm rot="16200000">
            <a:off x="2308736" y="2235101"/>
            <a:ext cx="445454" cy="2769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rPr>
              <a:t>5.4x</a:t>
            </a:r>
            <a:endParaRPr kumimoji="0" lang="en-CH" sz="1600" b="1" i="0" u="none" strike="noStrike" kern="1200" cap="none" spc="0" normalizeH="0" baseline="0" noProof="0" dirty="0">
              <a:ln>
                <a:noFill/>
              </a:ln>
              <a:solidFill>
                <a:srgbClr val="C813BD"/>
              </a:solidFill>
              <a:effectLst/>
              <a:uLnTx/>
              <a:uFillTx/>
              <a:latin typeface="Calibri" panose="020F0502020204030204"/>
              <a:ea typeface="ＭＳ Ｐゴシック" panose="020B0600070205080204" pitchFamily="34" charset="-128"/>
              <a:cs typeface="+mn-cs"/>
            </a:endParaRPr>
          </a:p>
        </p:txBody>
      </p:sp>
      <p:cxnSp>
        <p:nvCxnSpPr>
          <p:cNvPr id="10" name="Straight Connector 9">
            <a:extLst>
              <a:ext uri="{FF2B5EF4-FFF2-40B4-BE49-F238E27FC236}">
                <a16:creationId xmlns:a16="http://schemas.microsoft.com/office/drawing/2014/main" id="{39ED5D0C-E127-AA45-85BB-5D0CB7293B6F}"/>
              </a:ext>
            </a:extLst>
          </p:cNvPr>
          <p:cNvCxnSpPr>
            <a:cxnSpLocks/>
          </p:cNvCxnSpPr>
          <p:nvPr/>
        </p:nvCxnSpPr>
        <p:spPr>
          <a:xfrm>
            <a:off x="2163468" y="1950787"/>
            <a:ext cx="4980561" cy="0"/>
          </a:xfrm>
          <a:prstGeom prst="line">
            <a:avLst/>
          </a:prstGeom>
          <a:ln w="1587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72BED7-0A92-2645-A423-633BFD3B22F7}"/>
              </a:ext>
            </a:extLst>
          </p:cNvPr>
          <p:cNvCxnSpPr>
            <a:cxnSpLocks/>
          </p:cNvCxnSpPr>
          <p:nvPr/>
        </p:nvCxnSpPr>
        <p:spPr>
          <a:xfrm flipV="1">
            <a:off x="4151870" y="1967145"/>
            <a:ext cx="0" cy="1882361"/>
          </a:xfrm>
          <a:prstGeom prst="straightConnector1">
            <a:avLst/>
          </a:prstGeom>
          <a:ln w="15875">
            <a:solidFill>
              <a:srgbClr val="DB742F"/>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F6B11B6-4049-B842-845B-BF613047B3B3}"/>
              </a:ext>
            </a:extLst>
          </p:cNvPr>
          <p:cNvSpPr txBox="1"/>
          <p:nvPr/>
        </p:nvSpPr>
        <p:spPr>
          <a:xfrm rot="16200000">
            <a:off x="3832152" y="2306140"/>
            <a:ext cx="584727" cy="2769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srgbClr val="DB742F"/>
                </a:solidFill>
                <a:effectLst/>
                <a:uLnTx/>
                <a:uFillTx/>
                <a:latin typeface="Calibri" panose="020F0502020204030204"/>
                <a:ea typeface="ＭＳ Ｐゴシック" panose="020B0600070205080204" pitchFamily="34" charset="-128"/>
                <a:cs typeface="+mn-cs"/>
              </a:rPr>
              <a:t>15.2x</a:t>
            </a:r>
            <a:endParaRPr kumimoji="0" lang="en-CH" sz="1600" b="1" i="0" u="none" strike="noStrike" kern="1200" cap="none" spc="0" normalizeH="0" baseline="0" noProof="0" dirty="0">
              <a:ln>
                <a:noFill/>
              </a:ln>
              <a:solidFill>
                <a:srgbClr val="DB742F"/>
              </a:solidFill>
              <a:effectLst/>
              <a:uLnTx/>
              <a:uFillTx/>
              <a:latin typeface="Calibri" panose="020F0502020204030204"/>
              <a:ea typeface="ＭＳ Ｐゴシック" panose="020B0600070205080204" pitchFamily="34" charset="-128"/>
              <a:cs typeface="+mn-cs"/>
            </a:endParaRPr>
          </a:p>
        </p:txBody>
      </p:sp>
      <p:cxnSp>
        <p:nvCxnSpPr>
          <p:cNvPr id="16" name="Straight Arrow Connector 15">
            <a:extLst>
              <a:ext uri="{FF2B5EF4-FFF2-40B4-BE49-F238E27FC236}">
                <a16:creationId xmlns:a16="http://schemas.microsoft.com/office/drawing/2014/main" id="{D7648080-A72B-CE45-9DEC-DAC2BC1670B1}"/>
              </a:ext>
            </a:extLst>
          </p:cNvPr>
          <p:cNvCxnSpPr>
            <a:cxnSpLocks/>
          </p:cNvCxnSpPr>
          <p:nvPr/>
        </p:nvCxnSpPr>
        <p:spPr>
          <a:xfrm flipV="1">
            <a:off x="5769935" y="1950787"/>
            <a:ext cx="0" cy="958662"/>
          </a:xfrm>
          <a:prstGeom prst="straightConnector1">
            <a:avLst/>
          </a:prstGeom>
          <a:ln w="15875">
            <a:solidFill>
              <a:srgbClr val="7030A0"/>
            </a:solidFill>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E1419C1-DA6A-8F47-8864-B7672570EC50}"/>
              </a:ext>
            </a:extLst>
          </p:cNvPr>
          <p:cNvSpPr txBox="1"/>
          <p:nvPr/>
        </p:nvSpPr>
        <p:spPr>
          <a:xfrm rot="16200000">
            <a:off x="5547208" y="2235102"/>
            <a:ext cx="445454" cy="276999"/>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1800" b="1" i="0" u="none" strike="noStrike" kern="1200" cap="none" spc="0" normalizeH="0" baseline="0" noProof="0" dirty="0">
                <a:ln>
                  <a:noFill/>
                </a:ln>
                <a:solidFill>
                  <a:srgbClr val="7030A0"/>
                </a:solidFill>
                <a:effectLst/>
                <a:uLnTx/>
                <a:uFillTx/>
                <a:latin typeface="Calibri" panose="020F0502020204030204"/>
                <a:ea typeface="ＭＳ Ｐゴシック" panose="020B0600070205080204" pitchFamily="34" charset="-128"/>
                <a:cs typeface="+mn-cs"/>
              </a:rPr>
              <a:t>1.9x</a:t>
            </a:r>
            <a:endParaRPr kumimoji="0" lang="en-CH" sz="1600" b="1" i="0" u="none" strike="noStrike" kern="1200" cap="none" spc="0" normalizeH="0" baseline="0" noProof="0" dirty="0">
              <a:ln>
                <a:noFill/>
              </a:ln>
              <a:solidFill>
                <a:srgbClr val="7030A0"/>
              </a:solidFill>
              <a:effectLst/>
              <a:uLnTx/>
              <a:uFillTx/>
              <a:latin typeface="Calibri" panose="020F0502020204030204"/>
              <a:ea typeface="ＭＳ Ｐゴシック" panose="020B0600070205080204" pitchFamily="34" charset="-128"/>
              <a:cs typeface="+mn-cs"/>
            </a:endParaRPr>
          </a:p>
        </p:txBody>
      </p:sp>
      <p:sp>
        <p:nvSpPr>
          <p:cNvPr id="17" name="Title 1">
            <a:extLst>
              <a:ext uri="{FF2B5EF4-FFF2-40B4-BE49-F238E27FC236}">
                <a16:creationId xmlns:a16="http://schemas.microsoft.com/office/drawing/2014/main" id="{E01E3EC5-2D00-D84B-BC50-6509DDF63D9D}"/>
              </a:ext>
            </a:extLst>
          </p:cNvPr>
          <p:cNvSpPr>
            <a:spLocks noGrp="1"/>
          </p:cNvSpPr>
          <p:nvPr>
            <p:ph type="title"/>
          </p:nvPr>
        </p:nvSpPr>
        <p:spPr>
          <a:xfrm>
            <a:off x="0" y="1"/>
            <a:ext cx="9144000" cy="782950"/>
          </a:xfrm>
        </p:spPr>
        <p:txBody>
          <a:bodyPr/>
          <a:lstStyle/>
          <a:p>
            <a:pPr>
              <a:lnSpc>
                <a:spcPct val="90000"/>
              </a:lnSpc>
            </a:pPr>
            <a:r>
              <a:rPr kumimoji="0" lang="en-CH" sz="3200" b="1" i="0" u="none" strike="noStrike" kern="1200" cap="none" spc="0" normalizeH="0" baseline="0" noProof="0" dirty="0">
                <a:ln>
                  <a:noFill/>
                </a:ln>
                <a:solidFill>
                  <a:srgbClr val="06436E"/>
                </a:solidFill>
                <a:effectLst/>
                <a:uLnTx/>
                <a:uFillTx/>
                <a:latin typeface="Corbel" panose="020B0503020204020204" pitchFamily="34" charset="0"/>
                <a:ea typeface="+mj-ea"/>
                <a:cs typeface="+mj-cs"/>
              </a:rPr>
              <a:t>Evaluation: Reduction in Energy Consumption</a:t>
            </a:r>
            <a:endParaRPr lang="en-CH" dirty="0"/>
          </a:p>
        </p:txBody>
      </p:sp>
    </p:spTree>
    <p:extLst>
      <p:ext uri="{BB962C8B-B14F-4D97-AF65-F5344CB8AC3E}">
        <p14:creationId xmlns:p14="http://schemas.microsoft.com/office/powerpoint/2010/main" val="564324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F06A6-7987-B073-6A24-E3741AFD2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B6CAD-7A78-AD91-48B0-022F9AB9254B}"/>
              </a:ext>
            </a:extLst>
          </p:cNvPr>
          <p:cNvSpPr>
            <a:spLocks noGrp="1"/>
          </p:cNvSpPr>
          <p:nvPr>
            <p:ph type="title"/>
          </p:nvPr>
        </p:nvSpPr>
        <p:spPr>
          <a:xfrm>
            <a:off x="1" y="16430"/>
            <a:ext cx="9144000" cy="756890"/>
          </a:xfrm>
        </p:spPr>
        <p:txBody>
          <a:bodyPr/>
          <a:lstStyle/>
          <a:p>
            <a:r>
              <a:rPr lang="en-US" dirty="0"/>
              <a:t>In-Storage Metagenomics </a:t>
            </a:r>
            <a:r>
              <a:rPr kumimoji="0" lang="en-US" sz="2200" b="1" i="0" u="none" strike="noStrike" kern="0" cap="none" spc="0" normalizeH="0" baseline="0" noProof="0" dirty="0">
                <a:ln>
                  <a:noFill/>
                </a:ln>
                <a:solidFill>
                  <a:srgbClr val="006633"/>
                </a:solidFill>
                <a:effectLst/>
                <a:uLnTx/>
                <a:uFillTx/>
                <a:latin typeface="Garamond"/>
                <a:ea typeface="+mj-ea"/>
                <a:cs typeface="+mj-cs"/>
              </a:rPr>
              <a:t>[ISCA 2024]</a:t>
            </a:r>
            <a:r>
              <a:rPr lang="en-US" dirty="0"/>
              <a:t> </a:t>
            </a:r>
          </a:p>
        </p:txBody>
      </p:sp>
      <p:sp>
        <p:nvSpPr>
          <p:cNvPr id="3" name="Content Placeholder 2">
            <a:extLst>
              <a:ext uri="{FF2B5EF4-FFF2-40B4-BE49-F238E27FC236}">
                <a16:creationId xmlns:a16="http://schemas.microsoft.com/office/drawing/2014/main" id="{36091F64-CC47-EA7D-096F-D49FB8AA8082}"/>
              </a:ext>
            </a:extLst>
          </p:cNvPr>
          <p:cNvSpPr>
            <a:spLocks noGrp="1"/>
          </p:cNvSpPr>
          <p:nvPr>
            <p:ph idx="1"/>
          </p:nvPr>
        </p:nvSpPr>
        <p:spPr>
          <a:xfrm>
            <a:off x="228600" y="980728"/>
            <a:ext cx="8610600" cy="5267672"/>
          </a:xfrm>
        </p:spPr>
        <p:txBody>
          <a:bodyPr/>
          <a:lstStyle/>
          <a:p>
            <a:r>
              <a:rPr lang="en-US" sz="1800" b="0" i="0" dirty="0">
                <a:solidFill>
                  <a:srgbClr val="000000"/>
                </a:solidFill>
                <a:effectLst/>
              </a:rPr>
              <a:t>Nika Mansouri </a:t>
            </a:r>
            <a:r>
              <a:rPr lang="en-US" sz="1800" b="0" i="0" dirty="0" err="1">
                <a:solidFill>
                  <a:srgbClr val="000000"/>
                </a:solidFill>
                <a:effectLst/>
              </a:rPr>
              <a:t>Ghiasi</a:t>
            </a:r>
            <a:r>
              <a:rPr lang="en-US" sz="1800" b="0" i="0" dirty="0">
                <a:solidFill>
                  <a:srgbClr val="000000"/>
                </a:solidFill>
                <a:effectLst/>
              </a:rPr>
              <a:t>, Mohammad </a:t>
            </a:r>
            <a:r>
              <a:rPr lang="en-US" sz="1800" b="0" i="0" dirty="0" err="1">
                <a:solidFill>
                  <a:srgbClr val="000000"/>
                </a:solidFill>
                <a:effectLst/>
              </a:rPr>
              <a:t>Sadrosadati</a:t>
            </a:r>
            <a:r>
              <a:rPr lang="en-US" sz="1800" b="0" i="0" dirty="0">
                <a:solidFill>
                  <a:srgbClr val="000000"/>
                </a:solidFill>
                <a:effectLst/>
              </a:rPr>
              <a:t>, Harun Mustafa, Arvid Gollwitzer, Can Firtina, Julien </a:t>
            </a:r>
            <a:r>
              <a:rPr lang="en-US" sz="1800" b="0" i="0" dirty="0" err="1">
                <a:solidFill>
                  <a:srgbClr val="000000"/>
                </a:solidFill>
                <a:effectLst/>
              </a:rPr>
              <a:t>Eudine</a:t>
            </a:r>
            <a:r>
              <a:rPr lang="en-US" sz="1800" b="0" i="0" dirty="0">
                <a:solidFill>
                  <a:srgbClr val="000000"/>
                </a:solidFill>
                <a:effectLst/>
              </a:rPr>
              <a:t>, Haiyu Mao, Joel </a:t>
            </a:r>
            <a:r>
              <a:rPr lang="en-US" sz="1800" b="0" i="0" dirty="0" err="1">
                <a:solidFill>
                  <a:srgbClr val="000000"/>
                </a:solidFill>
                <a:effectLst/>
              </a:rPr>
              <a:t>Lindegger</a:t>
            </a:r>
            <a:r>
              <a:rPr lang="en-US" sz="1800" b="0" i="0" dirty="0">
                <a:solidFill>
                  <a:srgbClr val="000000"/>
                </a:solidFill>
                <a:effectLst/>
              </a:rPr>
              <a:t>, Meryem Banu </a:t>
            </a:r>
            <a:r>
              <a:rPr lang="en-US" sz="1800" b="0" i="0" dirty="0" err="1">
                <a:solidFill>
                  <a:srgbClr val="000000"/>
                </a:solidFill>
                <a:effectLst/>
              </a:rPr>
              <a:t>Cavlak</a:t>
            </a:r>
            <a:r>
              <a:rPr lang="en-US" sz="1800" b="0" i="0" dirty="0">
                <a:solidFill>
                  <a:srgbClr val="000000"/>
                </a:solidFill>
                <a:effectLst/>
              </a:rPr>
              <a:t>, Mohammed </a:t>
            </a:r>
            <a:r>
              <a:rPr lang="en-US" sz="1800" b="0" i="0" dirty="0" err="1">
                <a:solidFill>
                  <a:srgbClr val="000000"/>
                </a:solidFill>
                <a:effectLst/>
              </a:rPr>
              <a:t>Alser</a:t>
            </a:r>
            <a:r>
              <a:rPr lang="en-US" sz="1800" b="0" i="0" dirty="0">
                <a:solidFill>
                  <a:srgbClr val="000000"/>
                </a:solidFill>
                <a:effectLst/>
              </a:rPr>
              <a:t>, </a:t>
            </a:r>
            <a:r>
              <a:rPr lang="en-US" sz="1800" b="0" i="0" dirty="0" err="1">
                <a:solidFill>
                  <a:srgbClr val="000000"/>
                </a:solidFill>
                <a:effectLst/>
              </a:rPr>
              <a:t>Jisung</a:t>
            </a:r>
            <a:r>
              <a:rPr lang="en-US" sz="1800" b="0" i="0" dirty="0">
                <a:solidFill>
                  <a:srgbClr val="000000"/>
                </a:solidFill>
                <a:effectLst/>
              </a:rPr>
              <a:t> Park, and Onur Mutlu</a:t>
            </a:r>
            <a:r>
              <a:rPr lang="en-US" sz="1800" b="0" i="0" u="sng" dirty="0">
                <a:solidFill>
                  <a:srgbClr val="000000"/>
                </a:solidFill>
                <a:effectLst/>
              </a:rPr>
              <a:t>,</a:t>
            </a:r>
            <a:br>
              <a:rPr lang="en-US" sz="1800" b="0" i="0" dirty="0">
                <a:solidFill>
                  <a:srgbClr val="000000"/>
                </a:solidFill>
                <a:effectLst/>
              </a:rPr>
            </a:br>
            <a:r>
              <a:rPr lang="en-US" sz="1800" b="1" i="0" dirty="0">
                <a:solidFill>
                  <a:srgbClr val="0000FF"/>
                </a:solidFill>
                <a:effectLst/>
                <a:hlinkClick r:id="rId2">
                  <a:extLst>
                    <a:ext uri="{A12FA001-AC4F-418D-AE19-62706E023703}">
                      <ahyp:hlinkClr xmlns:ahyp="http://schemas.microsoft.com/office/drawing/2018/hyperlinkcolor" val="tx"/>
                    </a:ext>
                  </a:extLst>
                </a:hlinkClick>
              </a:rPr>
              <a:t>"MegIS: High-Performance and Low-Cost Metagenomic Analysis with In-Storage Processing"</a:t>
            </a:r>
            <a:br>
              <a:rPr lang="en-US" sz="1800" b="0" i="0" dirty="0">
                <a:solidFill>
                  <a:srgbClr val="0000FF"/>
                </a:solidFill>
                <a:effectLst/>
              </a:rPr>
            </a:br>
            <a:r>
              <a:rPr lang="en-US" sz="1800" b="0" i="1" dirty="0">
                <a:solidFill>
                  <a:srgbClr val="000000"/>
                </a:solidFill>
                <a:effectLst/>
              </a:rPr>
              <a:t>Proceedings of the </a:t>
            </a:r>
            <a:r>
              <a:rPr lang="en-US" sz="1800" b="0" i="1" dirty="0">
                <a:solidFill>
                  <a:srgbClr val="000000"/>
                </a:solidFill>
                <a:effectLst/>
                <a:hlinkClick r:id="rId3"/>
              </a:rPr>
              <a:t>51st Annual International Symposium on Computer Architecture </a:t>
            </a:r>
            <a:r>
              <a:rPr lang="en-US" sz="1800" b="0" i="1" dirty="0">
                <a:solidFill>
                  <a:srgbClr val="000000"/>
                </a:solidFill>
                <a:effectLst/>
              </a:rPr>
              <a:t>(</a:t>
            </a:r>
            <a:r>
              <a:rPr lang="en-US" sz="1800" b="1" i="1" dirty="0">
                <a:solidFill>
                  <a:srgbClr val="000000"/>
                </a:solidFill>
                <a:effectLst/>
              </a:rPr>
              <a:t>ISCA</a:t>
            </a:r>
            <a:r>
              <a:rPr lang="en-US" sz="1800" b="0" i="1" dirty="0">
                <a:solidFill>
                  <a:srgbClr val="000000"/>
                </a:solidFill>
                <a:effectLst/>
              </a:rPr>
              <a:t>)</a:t>
            </a:r>
            <a:r>
              <a:rPr lang="en-US" sz="1800" b="0" i="0" dirty="0">
                <a:solidFill>
                  <a:srgbClr val="000000"/>
                </a:solidFill>
                <a:effectLst/>
              </a:rPr>
              <a:t>, Buenos Aires, Argentina, July 2024.</a:t>
            </a:r>
            <a:br>
              <a:rPr lang="en-US" sz="1800" b="0" i="0" dirty="0">
                <a:solidFill>
                  <a:srgbClr val="000000"/>
                </a:solidFill>
                <a:effectLst/>
              </a:rPr>
            </a:br>
            <a:r>
              <a:rPr lang="en-US" sz="1800" b="0" i="0" dirty="0">
                <a:solidFill>
                  <a:srgbClr val="000000"/>
                </a:solidFill>
                <a:effectLst/>
              </a:rPr>
              <a:t>[</a:t>
            </a:r>
            <a:r>
              <a:rPr lang="en-US" sz="1800" b="0" i="0" dirty="0">
                <a:solidFill>
                  <a:srgbClr val="000000"/>
                </a:solidFill>
                <a:effectLst/>
                <a:hlinkClick r:id="rId4"/>
              </a:rPr>
              <a:t>Slides (pptx)</a:t>
            </a:r>
            <a:r>
              <a:rPr lang="en-US" sz="1800" b="0" i="0" dirty="0">
                <a:solidFill>
                  <a:srgbClr val="000000"/>
                </a:solidFill>
                <a:effectLst/>
              </a:rPr>
              <a:t> </a:t>
            </a:r>
            <a:r>
              <a:rPr lang="en-US" sz="1800" b="0" i="0" dirty="0">
                <a:solidFill>
                  <a:srgbClr val="000000"/>
                </a:solidFill>
                <a:effectLst/>
                <a:hlinkClick r:id="rId5"/>
              </a:rPr>
              <a:t>(pdf)</a:t>
            </a:r>
            <a:r>
              <a:rPr lang="en-US" sz="1800" b="0" i="0" dirty="0">
                <a:solidFill>
                  <a:srgbClr val="000000"/>
                </a:solidFill>
                <a:effectLst/>
              </a:rPr>
              <a:t>]</a:t>
            </a:r>
            <a:br>
              <a:rPr lang="en-US" sz="1800" b="0" i="0" dirty="0">
                <a:solidFill>
                  <a:srgbClr val="000000"/>
                </a:solidFill>
                <a:effectLst/>
              </a:rPr>
            </a:br>
            <a:r>
              <a:rPr lang="en-US" sz="1800" b="0" i="0" dirty="0">
                <a:solidFill>
                  <a:srgbClr val="000000"/>
                </a:solidFill>
                <a:effectLst/>
              </a:rPr>
              <a:t>[</a:t>
            </a:r>
            <a:r>
              <a:rPr lang="en-US" sz="1800" b="0" i="0" dirty="0">
                <a:solidFill>
                  <a:srgbClr val="000000"/>
                </a:solidFill>
                <a:effectLst/>
                <a:hlinkClick r:id="rId6"/>
              </a:rPr>
              <a:t>arXiv version</a:t>
            </a:r>
            <a:r>
              <a:rPr lang="en-US" sz="1800" b="0" i="0" dirty="0">
                <a:solidFill>
                  <a:srgbClr val="000000"/>
                </a:solidFill>
                <a:effectLst/>
              </a:rPr>
              <a:t>]</a:t>
            </a:r>
          </a:p>
          <a:p>
            <a:pPr marL="0" indent="0">
              <a:buNone/>
            </a:pPr>
            <a:br>
              <a:rPr lang="en-US" sz="1800" dirty="0"/>
            </a:br>
            <a:endParaRPr lang="en-US" sz="1800" dirty="0"/>
          </a:p>
        </p:txBody>
      </p:sp>
      <p:sp>
        <p:nvSpPr>
          <p:cNvPr id="4" name="Slide Number Placeholder 3">
            <a:extLst>
              <a:ext uri="{FF2B5EF4-FFF2-40B4-BE49-F238E27FC236}">
                <a16:creationId xmlns:a16="http://schemas.microsoft.com/office/drawing/2014/main" id="{4914EC04-6A6D-2989-DDC0-7C9AFE57047F}"/>
              </a:ext>
            </a:extLst>
          </p:cNvPr>
          <p:cNvSpPr>
            <a:spLocks noGrp="1"/>
          </p:cNvSpPr>
          <p:nvPr>
            <p:ph type="sldNum" sz="quarter" idx="11"/>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600" kern="1200">
                <a:solidFill>
                  <a:schemeClr val="tx1"/>
                </a:solidFill>
                <a:latin typeface="Garamond"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lang="en-US" altLang="en-US" smtClean="0"/>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0A06ADA3-E9E4-ACE2-A209-681EB5AEE60F}"/>
              </a:ext>
            </a:extLst>
          </p:cNvPr>
          <p:cNvPicPr>
            <a:picLocks noChangeAspect="1"/>
          </p:cNvPicPr>
          <p:nvPr/>
        </p:nvPicPr>
        <p:blipFill>
          <a:blip r:embed="rId7"/>
          <a:stretch>
            <a:fillRect/>
          </a:stretch>
        </p:blipFill>
        <p:spPr>
          <a:xfrm>
            <a:off x="59955" y="3933056"/>
            <a:ext cx="9028532" cy="2016224"/>
          </a:xfrm>
          <a:prstGeom prst="rect">
            <a:avLst/>
          </a:prstGeom>
        </p:spPr>
      </p:pic>
      <p:sp>
        <p:nvSpPr>
          <p:cNvPr id="6" name="TextBox 5">
            <a:extLst>
              <a:ext uri="{FF2B5EF4-FFF2-40B4-BE49-F238E27FC236}">
                <a16:creationId xmlns:a16="http://schemas.microsoft.com/office/drawing/2014/main" id="{4FB1FAB2-1890-8EF5-78E2-B536A67123D7}"/>
              </a:ext>
            </a:extLst>
          </p:cNvPr>
          <p:cNvSpPr txBox="1"/>
          <p:nvPr/>
        </p:nvSpPr>
        <p:spPr>
          <a:xfrm>
            <a:off x="2590801" y="6472238"/>
            <a:ext cx="4289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hlinkClick r:id="rId2">
                  <a:extLst>
                    <a:ext uri="{A12FA001-AC4F-418D-AE19-62706E023703}">
                      <ahyp:hlinkClr xmlns:ahyp="http://schemas.microsoft.com/office/drawing/2018/hyperlinkcolor" val="tx"/>
                    </a:ext>
                  </a:extLst>
                </a:hlinkClick>
              </a:rPr>
              <a:t>https://arxiv.org/pdf/2406.19113</a:t>
            </a:r>
            <a:r>
              <a:rPr kumimoji="0" lang="en-US" sz="1800" b="1" i="0" u="none" strike="noStrike" kern="1200" cap="none" spc="0" normalizeH="0" baseline="0" noProof="0" dirty="0">
                <a:ln>
                  <a:noFill/>
                </a:ln>
                <a:solidFill>
                  <a:srgbClr val="0000FF"/>
                </a:solidFill>
                <a:effectLst/>
                <a:uLnTx/>
                <a:uFillTx/>
                <a:latin typeface="Tahoma"/>
                <a:ea typeface="ＭＳ Ｐゴシック" panose="020B0600070205080204" pitchFamily="34" charset="-128"/>
                <a:cs typeface="+mn-cs"/>
              </a:rPr>
              <a:t> </a:t>
            </a:r>
          </a:p>
        </p:txBody>
      </p:sp>
    </p:spTree>
    <p:extLst>
      <p:ext uri="{BB962C8B-B14F-4D97-AF65-F5344CB8AC3E}">
        <p14:creationId xmlns:p14="http://schemas.microsoft.com/office/powerpoint/2010/main" val="3428339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FEDF-EF5F-2343-9008-0C2639C7F00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6DEF487-252E-3F42-9947-AC1AA9333552}"/>
              </a:ext>
            </a:extLst>
          </p:cNvPr>
          <p:cNvSpPr>
            <a:spLocks noGrp="1"/>
          </p:cNvSpPr>
          <p:nvPr>
            <p:ph idx="1"/>
          </p:nvPr>
        </p:nvSpPr>
        <p:spPr>
          <a:xfrm>
            <a:off x="228600" y="980728"/>
            <a:ext cx="8915400" cy="5029200"/>
          </a:xfrm>
        </p:spPr>
        <p:txBody>
          <a:bodyPr/>
          <a:lstStyle/>
          <a:p>
            <a:r>
              <a:rPr lang="en-US" dirty="0">
                <a:solidFill>
                  <a:srgbClr val="0000FF"/>
                </a:solidFill>
              </a:rPr>
              <a:t>System design for bioinformatics </a:t>
            </a:r>
            <a:r>
              <a:rPr lang="en-US" dirty="0"/>
              <a:t>is a critical problem</a:t>
            </a:r>
          </a:p>
          <a:p>
            <a:pPr lvl="1"/>
            <a:r>
              <a:rPr lang="en-US" dirty="0"/>
              <a:t>It has large scientific, medical, societal, personal implications</a:t>
            </a:r>
          </a:p>
          <a:p>
            <a:endParaRPr lang="en-US" dirty="0"/>
          </a:p>
          <a:p>
            <a:r>
              <a:rPr lang="en-US" dirty="0"/>
              <a:t>This talk is about </a:t>
            </a:r>
            <a:r>
              <a:rPr lang="en-US" dirty="0">
                <a:solidFill>
                  <a:schemeClr val="accent6">
                    <a:lumMod val="75000"/>
                  </a:schemeClr>
                </a:solidFill>
              </a:rPr>
              <a:t>accelerating</a:t>
            </a:r>
            <a:r>
              <a:rPr lang="en-US" dirty="0"/>
              <a:t> genomics by </a:t>
            </a:r>
            <a:r>
              <a:rPr lang="en-US" dirty="0">
                <a:solidFill>
                  <a:srgbClr val="0000FF"/>
                </a:solidFill>
              </a:rPr>
              <a:t>alleviating data movement bottleneck</a:t>
            </a:r>
            <a:endParaRPr lang="en-US" dirty="0">
              <a:solidFill>
                <a:srgbClr val="FF0000"/>
              </a:solidFill>
            </a:endParaRPr>
          </a:p>
          <a:p>
            <a:pPr marL="0" indent="0">
              <a:buNone/>
            </a:pPr>
            <a:endParaRPr lang="en-US" dirty="0"/>
          </a:p>
          <a:p>
            <a:r>
              <a:rPr lang="en-US" dirty="0"/>
              <a:t>We covered various </a:t>
            </a:r>
            <a:r>
              <a:rPr lang="en-US" dirty="0">
                <a:solidFill>
                  <a:srgbClr val="0000FF"/>
                </a:solidFill>
              </a:rPr>
              <a:t>recent works on individual algorithms and pipelines</a:t>
            </a:r>
          </a:p>
          <a:p>
            <a:pPr lvl="1"/>
            <a:r>
              <a:rPr lang="en-US" b="1" dirty="0" err="1">
                <a:solidFill>
                  <a:schemeClr val="accent6">
                    <a:lumMod val="75000"/>
                  </a:schemeClr>
                </a:solidFill>
              </a:rPr>
              <a:t>PnM</a:t>
            </a:r>
            <a:r>
              <a:rPr lang="en-US" b="1" dirty="0">
                <a:solidFill>
                  <a:schemeClr val="accent6">
                    <a:lumMod val="75000"/>
                  </a:schemeClr>
                </a:solidFill>
              </a:rPr>
              <a:t>, </a:t>
            </a:r>
            <a:r>
              <a:rPr lang="en-US" b="1" dirty="0" err="1">
                <a:solidFill>
                  <a:schemeClr val="accent6">
                    <a:lumMod val="75000"/>
                  </a:schemeClr>
                </a:solidFill>
              </a:rPr>
              <a:t>PuM</a:t>
            </a:r>
            <a:r>
              <a:rPr lang="en-US" b="1" dirty="0">
                <a:solidFill>
                  <a:schemeClr val="accent6">
                    <a:lumMod val="75000"/>
                  </a:schemeClr>
                </a:solidFill>
              </a:rPr>
              <a:t>, ISP</a:t>
            </a:r>
          </a:p>
          <a:p>
            <a:pPr lvl="1"/>
            <a:endParaRPr lang="en-US" dirty="0"/>
          </a:p>
          <a:p>
            <a:r>
              <a:rPr lang="en-US" b="1" dirty="0">
                <a:solidFill>
                  <a:srgbClr val="1A5712"/>
                </a:solidFill>
              </a:rPr>
              <a:t>Many future opportunities exist</a:t>
            </a:r>
          </a:p>
          <a:p>
            <a:pPr lvl="1"/>
            <a:r>
              <a:rPr lang="en-US" b="1" dirty="0">
                <a:solidFill>
                  <a:srgbClr val="FF0000"/>
                </a:solidFill>
              </a:rPr>
              <a:t>Especially with new sequencing technologies</a:t>
            </a:r>
          </a:p>
          <a:p>
            <a:pPr lvl="1"/>
            <a:r>
              <a:rPr lang="en-US" b="1" dirty="0">
                <a:solidFill>
                  <a:srgbClr val="FF0000"/>
                </a:solidFill>
              </a:rPr>
              <a:t>Especially with new applications and use cases</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D852A5-EE62-484B-A021-ACAA12743B7A}"/>
              </a:ext>
            </a:extLst>
          </p:cNvPr>
          <p:cNvSpPr>
            <a:spLocks noGrp="1"/>
          </p:cNvSpPr>
          <p:nvPr>
            <p:ph type="sldNum" sz="quarter" idx="11"/>
          </p:nvPr>
        </p:nvSpPr>
        <p:spPr/>
        <p:txBody>
          <a:bodyPr/>
          <a:lstStyle/>
          <a:p>
            <a:fld id="{323594FA-E141-4234-AE05-360401972BE7}" type="slidenum">
              <a:rPr lang="en-US" altLang="en-US" smtClean="0"/>
              <a:pPr/>
              <a:t>48</a:t>
            </a:fld>
            <a:endParaRPr lang="en-US" altLang="en-US"/>
          </a:p>
        </p:txBody>
      </p:sp>
    </p:spTree>
    <p:extLst>
      <p:ext uri="{BB962C8B-B14F-4D97-AF65-F5344CB8AC3E}">
        <p14:creationId xmlns:p14="http://schemas.microsoft.com/office/powerpoint/2010/main" val="9511265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5439C-7BE5-3FF5-E759-8F3E42BAD0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C58181-D2BD-C001-4998-9F4B301467C3}"/>
              </a:ext>
            </a:extLst>
          </p:cNvPr>
          <p:cNvSpPr>
            <a:spLocks noGrp="1"/>
          </p:cNvSpPr>
          <p:nvPr>
            <p:ph type="subTitle" idx="1"/>
          </p:nvPr>
        </p:nvSpPr>
        <p:spPr>
          <a:xfrm>
            <a:off x="467544" y="3645024"/>
            <a:ext cx="8208912" cy="614362"/>
          </a:xfrm>
        </p:spPr>
        <p:txBody>
          <a:bodyPr>
            <a:noAutofit/>
          </a:bodyPr>
          <a:lstStyle/>
          <a:p>
            <a:r>
              <a:rPr lang="en-US" sz="2200" dirty="0"/>
              <a:t>Dr. Konstantina Koliogeorgi</a:t>
            </a:r>
          </a:p>
          <a:p>
            <a:r>
              <a:rPr lang="en-US" sz="2200" dirty="0">
                <a:solidFill>
                  <a:schemeClr val="accent1">
                    <a:lumMod val="75000"/>
                  </a:schemeClr>
                </a:solidFill>
              </a:rPr>
              <a:t>kkoliogeorgi@ethz.ch</a:t>
            </a:r>
          </a:p>
          <a:p>
            <a:r>
              <a:rPr lang="en-US" sz="2200" u="sng" dirty="0">
                <a:solidFill>
                  <a:schemeClr val="accent1">
                    <a:lumMod val="75000"/>
                  </a:schemeClr>
                </a:solidFill>
              </a:rPr>
              <a:t>https://people.inf.ethz.ch/</a:t>
            </a:r>
          </a:p>
          <a:p>
            <a:r>
              <a:rPr lang="en-US" sz="2200" dirty="0"/>
              <a:t> ICS 2025</a:t>
            </a:r>
          </a:p>
          <a:p>
            <a:r>
              <a:rPr lang="en-US" sz="2200" dirty="0"/>
              <a:t>08 June 2025</a:t>
            </a:r>
          </a:p>
          <a:p>
            <a:pPr algn="l"/>
            <a:endParaRPr lang="en-US" sz="2200" dirty="0"/>
          </a:p>
        </p:txBody>
      </p:sp>
      <p:sp>
        <p:nvSpPr>
          <p:cNvPr id="13" name="Title 1">
            <a:extLst>
              <a:ext uri="{FF2B5EF4-FFF2-40B4-BE49-F238E27FC236}">
                <a16:creationId xmlns:a16="http://schemas.microsoft.com/office/drawing/2014/main" id="{56B6AAEF-645B-A837-4784-8F6DEC4EFEAC}"/>
              </a:ext>
            </a:extLst>
          </p:cNvPr>
          <p:cNvSpPr>
            <a:spLocks noGrp="1"/>
          </p:cNvSpPr>
          <p:nvPr>
            <p:ph type="ctrTitle"/>
          </p:nvPr>
        </p:nvSpPr>
        <p:spPr>
          <a:xfrm>
            <a:off x="395536" y="1484784"/>
            <a:ext cx="8382000" cy="2201416"/>
          </a:xfrm>
        </p:spPr>
        <p:txBody>
          <a:bodyPr>
            <a:normAutofit/>
          </a:bodyPr>
          <a:lstStyle/>
          <a:p>
            <a:pPr algn="ctr"/>
            <a:r>
              <a:rPr lang="en-US" sz="5000" dirty="0"/>
              <a:t>PIM Architectures</a:t>
            </a:r>
            <a:br>
              <a:rPr lang="en-US" sz="5000" dirty="0"/>
            </a:br>
            <a:r>
              <a:rPr lang="en-US" sz="5000" dirty="0"/>
              <a:t>for Bioinformatics</a:t>
            </a:r>
            <a:endParaRPr lang="en-US" sz="4000" dirty="0">
              <a:solidFill>
                <a:srgbClr val="FF0000"/>
              </a:solidFill>
            </a:endParaRPr>
          </a:p>
        </p:txBody>
      </p:sp>
      <p:pic>
        <p:nvPicPr>
          <p:cNvPr id="10" name="Picture 2" descr="ETH Zurich short logo, black">
            <a:extLst>
              <a:ext uri="{FF2B5EF4-FFF2-40B4-BE49-F238E27FC236}">
                <a16:creationId xmlns:a16="http://schemas.microsoft.com/office/drawing/2014/main" id="{F66EEC76-1D10-9941-FA17-1D9D91B5CE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2" t="19970" r="7940" b="18111"/>
          <a:stretch/>
        </p:blipFill>
        <p:spPr bwMode="auto">
          <a:xfrm>
            <a:off x="6027001" y="5846846"/>
            <a:ext cx="2750535" cy="78375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safari.png">
            <a:extLst>
              <a:ext uri="{FF2B5EF4-FFF2-40B4-BE49-F238E27FC236}">
                <a16:creationId xmlns:a16="http://schemas.microsoft.com/office/drawing/2014/main" id="{67CDC6C9-DD79-443B-E221-C2AEE6362E3A}"/>
              </a:ext>
            </a:extLst>
          </p:cNvPr>
          <p:cNvPicPr>
            <a:picLocks noChangeAspect="1"/>
          </p:cNvPicPr>
          <p:nvPr/>
        </p:nvPicPr>
        <p:blipFill>
          <a:blip r:embed="rId4" cstate="print"/>
          <a:stretch>
            <a:fillRect/>
          </a:stretch>
        </p:blipFill>
        <p:spPr>
          <a:xfrm>
            <a:off x="899592" y="5931542"/>
            <a:ext cx="2123323" cy="614362"/>
          </a:xfrm>
          <a:prstGeom prst="rect">
            <a:avLst/>
          </a:prstGeom>
        </p:spPr>
      </p:pic>
    </p:spTree>
    <p:extLst>
      <p:ext uri="{BB962C8B-B14F-4D97-AF65-F5344CB8AC3E}">
        <p14:creationId xmlns:p14="http://schemas.microsoft.com/office/powerpoint/2010/main" val="148497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4BBB-DA9C-4D4C-3B56-A471278DB723}"/>
            </a:ext>
          </a:extLst>
        </p:cNvPr>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8ADFFA13-B2BE-4E4B-13F4-9AC60A9A9196}"/>
              </a:ext>
            </a:extLst>
          </p:cNvPr>
          <p:cNvSpPr/>
          <p:nvPr/>
        </p:nvSpPr>
        <p:spPr>
          <a:xfrm>
            <a:off x="6496508" y="3573016"/>
            <a:ext cx="2430732" cy="1865958"/>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9E1E1B37-7895-0D03-999B-332F5E3F682C}"/>
              </a:ext>
            </a:extLst>
          </p:cNvPr>
          <p:cNvSpPr/>
          <p:nvPr/>
        </p:nvSpPr>
        <p:spPr>
          <a:xfrm>
            <a:off x="3310384" y="3610083"/>
            <a:ext cx="2430732" cy="1865958"/>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7D75B9E-B11A-1D2B-29A0-0B8DA861ED10}"/>
              </a:ext>
            </a:extLst>
          </p:cNvPr>
          <p:cNvSpPr/>
          <p:nvPr/>
        </p:nvSpPr>
        <p:spPr>
          <a:xfrm>
            <a:off x="159935" y="3610083"/>
            <a:ext cx="2430732" cy="1865958"/>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7AF02-FEE3-5062-E5D4-E507A779B5BE}"/>
              </a:ext>
            </a:extLst>
          </p:cNvPr>
          <p:cNvSpPr>
            <a:spLocks noGrp="1"/>
          </p:cNvSpPr>
          <p:nvPr>
            <p:ph type="title"/>
          </p:nvPr>
        </p:nvSpPr>
        <p:spPr/>
        <p:txBody>
          <a:bodyPr/>
          <a:lstStyle/>
          <a:p>
            <a:r>
              <a:rPr lang="en-US" dirty="0"/>
              <a:t>Typical Genome Sequence Analysis</a:t>
            </a:r>
            <a:endParaRPr lang="en-CH" dirty="0"/>
          </a:p>
        </p:txBody>
      </p:sp>
      <p:sp>
        <p:nvSpPr>
          <p:cNvPr id="30" name="Content Placeholder 2">
            <a:extLst>
              <a:ext uri="{FF2B5EF4-FFF2-40B4-BE49-F238E27FC236}">
                <a16:creationId xmlns:a16="http://schemas.microsoft.com/office/drawing/2014/main" id="{93F2180E-194A-59AE-120D-E9050ACC8663}"/>
              </a:ext>
            </a:extLst>
          </p:cNvPr>
          <p:cNvSpPr txBox="1">
            <a:spLocks/>
          </p:cNvSpPr>
          <p:nvPr/>
        </p:nvSpPr>
        <p:spPr>
          <a:xfrm>
            <a:off x="439317" y="3658075"/>
            <a:ext cx="2171384" cy="1741568"/>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schemeClr val="tx2"/>
                </a:solidFill>
              </a:rPr>
              <a:t>Sequencing </a:t>
            </a:r>
            <a:r>
              <a:rPr lang="en-GB" sz="2000" dirty="0"/>
              <a:t>extract small fragments of the original DNA sequence</a:t>
            </a:r>
            <a:endParaRPr lang="en-GB" sz="2000" b="1" dirty="0">
              <a:solidFill>
                <a:schemeClr val="accent6">
                  <a:lumMod val="75000"/>
                </a:schemeClr>
              </a:solidFill>
            </a:endParaRPr>
          </a:p>
          <a:p>
            <a:pPr marL="123950" lvl="1" indent="0">
              <a:lnSpc>
                <a:spcPct val="100000"/>
              </a:lnSpc>
              <a:buNone/>
            </a:pPr>
            <a:r>
              <a:rPr lang="en-GB" sz="1600" b="1" dirty="0"/>
              <a:t> </a:t>
            </a:r>
          </a:p>
        </p:txBody>
      </p:sp>
      <p:pic>
        <p:nvPicPr>
          <p:cNvPr id="32" name="Content Placeholder 4">
            <a:extLst>
              <a:ext uri="{FF2B5EF4-FFF2-40B4-BE49-F238E27FC236}">
                <a16:creationId xmlns:a16="http://schemas.microsoft.com/office/drawing/2014/main" id="{49C1CA88-2A50-1A1F-6FF0-562355DB2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787598">
            <a:off x="227876" y="1858190"/>
            <a:ext cx="224022" cy="530559"/>
          </a:xfrm>
          <a:prstGeom prst="rect">
            <a:avLst/>
          </a:prstGeom>
        </p:spPr>
      </p:pic>
      <p:grpSp>
        <p:nvGrpSpPr>
          <p:cNvPr id="41" name="Group 40">
            <a:extLst>
              <a:ext uri="{FF2B5EF4-FFF2-40B4-BE49-F238E27FC236}">
                <a16:creationId xmlns:a16="http://schemas.microsoft.com/office/drawing/2014/main" id="{B438F288-517C-F053-1617-8E0DCEAF7094}"/>
              </a:ext>
            </a:extLst>
          </p:cNvPr>
          <p:cNvGrpSpPr/>
          <p:nvPr/>
        </p:nvGrpSpPr>
        <p:grpSpPr>
          <a:xfrm>
            <a:off x="709235" y="1573612"/>
            <a:ext cx="1331530" cy="929159"/>
            <a:chOff x="1297388" y="1410177"/>
            <a:chExt cx="1331530" cy="929159"/>
          </a:xfrm>
          <a:solidFill>
            <a:schemeClr val="bg2">
              <a:lumMod val="20000"/>
              <a:lumOff val="80000"/>
            </a:schemeClr>
          </a:solidFill>
        </p:grpSpPr>
        <p:sp>
          <p:nvSpPr>
            <p:cNvPr id="9" name="Rectangle 8">
              <a:extLst>
                <a:ext uri="{FF2B5EF4-FFF2-40B4-BE49-F238E27FC236}">
                  <a16:creationId xmlns:a16="http://schemas.microsoft.com/office/drawing/2014/main" id="{DB55CE65-8096-F4A8-094C-D810B0F52957}"/>
                </a:ext>
              </a:extLst>
            </p:cNvPr>
            <p:cNvSpPr/>
            <p:nvPr/>
          </p:nvSpPr>
          <p:spPr>
            <a:xfrm>
              <a:off x="1297388" y="1410177"/>
              <a:ext cx="1331530" cy="929159"/>
            </a:xfrm>
            <a:prstGeom prst="rect">
              <a:avLst/>
            </a:prstGeom>
            <a:grp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207A28AA-4855-9157-C9F6-AA3339BC0432}"/>
                </a:ext>
              </a:extLst>
            </p:cNvPr>
            <p:cNvPicPr>
              <a:picLocks noChangeAspect="1"/>
            </p:cNvPicPr>
            <p:nvPr/>
          </p:nvPicPr>
          <p:blipFill>
            <a:blip r:embed="rId4"/>
            <a:stretch>
              <a:fillRect/>
            </a:stretch>
          </p:blipFill>
          <p:spPr>
            <a:xfrm>
              <a:off x="1502895" y="1631963"/>
              <a:ext cx="920516" cy="604816"/>
            </a:xfrm>
            <a:prstGeom prst="rect">
              <a:avLst/>
            </a:prstGeom>
            <a:grpFill/>
          </p:spPr>
        </p:pic>
      </p:grpSp>
      <p:sp>
        <p:nvSpPr>
          <p:cNvPr id="46" name="TextBox 45">
            <a:extLst>
              <a:ext uri="{FF2B5EF4-FFF2-40B4-BE49-F238E27FC236}">
                <a16:creationId xmlns:a16="http://schemas.microsoft.com/office/drawing/2014/main" id="{BEDE4DCD-FD7F-2DA6-54AA-B34B5C480E7E}"/>
              </a:ext>
            </a:extLst>
          </p:cNvPr>
          <p:cNvSpPr txBox="1"/>
          <p:nvPr/>
        </p:nvSpPr>
        <p:spPr>
          <a:xfrm>
            <a:off x="-208141" y="2402967"/>
            <a:ext cx="103336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DNA</a:t>
            </a:r>
          </a:p>
        </p:txBody>
      </p:sp>
      <p:sp>
        <p:nvSpPr>
          <p:cNvPr id="47" name="TextBox 46">
            <a:extLst>
              <a:ext uri="{FF2B5EF4-FFF2-40B4-BE49-F238E27FC236}">
                <a16:creationId xmlns:a16="http://schemas.microsoft.com/office/drawing/2014/main" id="{61598094-0AC7-89C9-3A6E-339982E24C6C}"/>
              </a:ext>
            </a:extLst>
          </p:cNvPr>
          <p:cNvSpPr txBox="1"/>
          <p:nvPr/>
        </p:nvSpPr>
        <p:spPr>
          <a:xfrm>
            <a:off x="308540" y="1086817"/>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Sequencing</a:t>
            </a:r>
          </a:p>
        </p:txBody>
      </p:sp>
      <p:sp>
        <p:nvSpPr>
          <p:cNvPr id="49" name="TextBox 48">
            <a:extLst>
              <a:ext uri="{FF2B5EF4-FFF2-40B4-BE49-F238E27FC236}">
                <a16:creationId xmlns:a16="http://schemas.microsoft.com/office/drawing/2014/main" id="{802A0686-2EEB-3E8C-5871-D1772AA2D4EB}"/>
              </a:ext>
            </a:extLst>
          </p:cNvPr>
          <p:cNvSpPr txBox="1"/>
          <p:nvPr/>
        </p:nvSpPr>
        <p:spPr>
          <a:xfrm>
            <a:off x="4032675" y="2505744"/>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reads</a:t>
            </a:r>
          </a:p>
        </p:txBody>
      </p:sp>
      <p:sp>
        <p:nvSpPr>
          <p:cNvPr id="50" name="Arrow: Right 49">
            <a:extLst>
              <a:ext uri="{FF2B5EF4-FFF2-40B4-BE49-F238E27FC236}">
                <a16:creationId xmlns:a16="http://schemas.microsoft.com/office/drawing/2014/main" id="{324570A5-6CC4-C47E-B980-8D0646825908}"/>
              </a:ext>
            </a:extLst>
          </p:cNvPr>
          <p:cNvSpPr/>
          <p:nvPr/>
        </p:nvSpPr>
        <p:spPr>
          <a:xfrm>
            <a:off x="139936" y="1750995"/>
            <a:ext cx="448035" cy="127766"/>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artbeat with solid fill">
            <a:extLst>
              <a:ext uri="{FF2B5EF4-FFF2-40B4-BE49-F238E27FC236}">
                <a16:creationId xmlns:a16="http://schemas.microsoft.com/office/drawing/2014/main" id="{36242376-8FFA-006A-B719-BD742C6EDE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5296" y="1823685"/>
            <a:ext cx="663508" cy="663508"/>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A1AA454-077A-822A-1190-2138F5EAD066}"/>
              </a:ext>
            </a:extLst>
          </p:cNvPr>
          <p:cNvSpPr/>
          <p:nvPr/>
        </p:nvSpPr>
        <p:spPr>
          <a:xfrm>
            <a:off x="2415733" y="1723455"/>
            <a:ext cx="522885" cy="8912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AB34C7-077E-F735-CD90-86A5AA15BA1E}"/>
              </a:ext>
            </a:extLst>
          </p:cNvPr>
          <p:cNvSpPr txBox="1"/>
          <p:nvPr/>
        </p:nvSpPr>
        <p:spPr>
          <a:xfrm>
            <a:off x="1550837" y="2487278"/>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Raw signals</a:t>
            </a:r>
          </a:p>
        </p:txBody>
      </p:sp>
      <p:sp>
        <p:nvSpPr>
          <p:cNvPr id="12" name="TextBox 11">
            <a:extLst>
              <a:ext uri="{FF2B5EF4-FFF2-40B4-BE49-F238E27FC236}">
                <a16:creationId xmlns:a16="http://schemas.microsoft.com/office/drawing/2014/main" id="{A5991D06-D637-5572-C6D9-93B2256A1B84}"/>
              </a:ext>
            </a:extLst>
          </p:cNvPr>
          <p:cNvSpPr txBox="1"/>
          <p:nvPr/>
        </p:nvSpPr>
        <p:spPr>
          <a:xfrm>
            <a:off x="2790629" y="1086817"/>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B</a:t>
            </a:r>
            <a:r>
              <a:rPr kumimoji="0" lang="en-US"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asecalling</a:t>
            </a:r>
            <a:endPar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927EDBCA-52E4-6FB6-E538-4C6D740DCF32}"/>
              </a:ext>
            </a:extLst>
          </p:cNvPr>
          <p:cNvGrpSpPr/>
          <p:nvPr/>
        </p:nvGrpSpPr>
        <p:grpSpPr>
          <a:xfrm>
            <a:off x="3230147" y="1550727"/>
            <a:ext cx="1331530" cy="929159"/>
            <a:chOff x="4074404" y="1435449"/>
            <a:chExt cx="1331530" cy="929159"/>
          </a:xfrm>
          <a:solidFill>
            <a:schemeClr val="bg2">
              <a:lumMod val="20000"/>
              <a:lumOff val="80000"/>
            </a:schemeClr>
          </a:solidFill>
        </p:grpSpPr>
        <p:sp>
          <p:nvSpPr>
            <p:cNvPr id="10" name="Rectangle 9">
              <a:extLst>
                <a:ext uri="{FF2B5EF4-FFF2-40B4-BE49-F238E27FC236}">
                  <a16:creationId xmlns:a16="http://schemas.microsoft.com/office/drawing/2014/main" id="{09FC3C65-916F-AFE2-03ED-8851301C34D8}"/>
                </a:ext>
              </a:extLst>
            </p:cNvPr>
            <p:cNvSpPr/>
            <p:nvPr/>
          </p:nvSpPr>
          <p:spPr>
            <a:xfrm>
              <a:off x="4074404" y="1435449"/>
              <a:ext cx="1331530" cy="929159"/>
            </a:xfrm>
            <a:prstGeom prst="rect">
              <a:avLst/>
            </a:prstGeom>
            <a:grp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a:extLst>
                <a:ext uri="{FF2B5EF4-FFF2-40B4-BE49-F238E27FC236}">
                  <a16:creationId xmlns:a16="http://schemas.microsoft.com/office/drawing/2014/main" id="{64EC6BE7-50F7-A4C2-650C-F129AA532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0192" y="1480336"/>
              <a:ext cx="819954" cy="819954"/>
            </a:xfrm>
            <a:prstGeom prst="rect">
              <a:avLst/>
            </a:prstGeom>
            <a:grpFill/>
          </p:spPr>
        </p:pic>
      </p:grpSp>
      <p:sp>
        <p:nvSpPr>
          <p:cNvPr id="14" name="Rectangle 13">
            <a:extLst>
              <a:ext uri="{FF2B5EF4-FFF2-40B4-BE49-F238E27FC236}">
                <a16:creationId xmlns:a16="http://schemas.microsoft.com/office/drawing/2014/main" id="{38E1318A-A5CA-93A1-8049-FECC6B102EB7}"/>
              </a:ext>
            </a:extLst>
          </p:cNvPr>
          <p:cNvSpPr/>
          <p:nvPr/>
        </p:nvSpPr>
        <p:spPr>
          <a:xfrm>
            <a:off x="4918914" y="2159534"/>
            <a:ext cx="5447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1573EA-A8EA-E84A-96EC-D3FECAD684FF}"/>
              </a:ext>
            </a:extLst>
          </p:cNvPr>
          <p:cNvSpPr/>
          <p:nvPr/>
        </p:nvSpPr>
        <p:spPr>
          <a:xfrm>
            <a:off x="5071314" y="2311934"/>
            <a:ext cx="5447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AFD782-F5C0-C961-A091-D6CF590743EC}"/>
              </a:ext>
            </a:extLst>
          </p:cNvPr>
          <p:cNvSpPr/>
          <p:nvPr/>
        </p:nvSpPr>
        <p:spPr>
          <a:xfrm>
            <a:off x="4716016" y="2441474"/>
            <a:ext cx="5447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5A110F-5E0A-5673-8B0E-51D819BAEB15}"/>
              </a:ext>
            </a:extLst>
          </p:cNvPr>
          <p:cNvSpPr txBox="1"/>
          <p:nvPr/>
        </p:nvSpPr>
        <p:spPr>
          <a:xfrm>
            <a:off x="4862596" y="1878761"/>
            <a:ext cx="65738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ACGT</a:t>
            </a:r>
          </a:p>
        </p:txBody>
      </p:sp>
      <p:sp>
        <p:nvSpPr>
          <p:cNvPr id="20" name="TextBox 19">
            <a:extLst>
              <a:ext uri="{FF2B5EF4-FFF2-40B4-BE49-F238E27FC236}">
                <a16:creationId xmlns:a16="http://schemas.microsoft.com/office/drawing/2014/main" id="{A9372DDD-47EE-E4EA-049C-6356816A05F2}"/>
              </a:ext>
            </a:extLst>
          </p:cNvPr>
          <p:cNvSpPr txBox="1"/>
          <p:nvPr/>
        </p:nvSpPr>
        <p:spPr>
          <a:xfrm>
            <a:off x="7236296" y="1119954"/>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Read Mapping</a:t>
            </a:r>
            <a:endPar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Content Placeholder 2">
            <a:extLst>
              <a:ext uri="{FF2B5EF4-FFF2-40B4-BE49-F238E27FC236}">
                <a16:creationId xmlns:a16="http://schemas.microsoft.com/office/drawing/2014/main" id="{0B24EC56-E990-2E55-4806-F0859CAFAC6D}"/>
              </a:ext>
            </a:extLst>
          </p:cNvPr>
          <p:cNvSpPr txBox="1">
            <a:spLocks/>
          </p:cNvSpPr>
          <p:nvPr/>
        </p:nvSpPr>
        <p:spPr>
          <a:xfrm>
            <a:off x="3481272" y="3598809"/>
            <a:ext cx="2461071" cy="2342613"/>
          </a:xfrm>
          <a:prstGeom prst="rect">
            <a:avLst/>
          </a:prstGeom>
          <a:noFill/>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err="1">
                <a:solidFill>
                  <a:schemeClr val="tx2"/>
                </a:solidFill>
              </a:rPr>
              <a:t>Basecalling</a:t>
            </a:r>
            <a:endParaRPr lang="en-GB" sz="2400" dirty="0">
              <a:solidFill>
                <a:schemeClr val="tx2"/>
              </a:solidFill>
            </a:endParaRPr>
          </a:p>
          <a:p>
            <a:pPr marL="123950" lvl="1" indent="0">
              <a:lnSpc>
                <a:spcPct val="100000"/>
              </a:lnSpc>
              <a:buNone/>
            </a:pPr>
            <a:r>
              <a:rPr lang="en-GB" sz="2000" dirty="0"/>
              <a:t>convert raw signals to DNA bases</a:t>
            </a:r>
          </a:p>
          <a:p>
            <a:pPr marL="123950" lvl="1" indent="0">
              <a:lnSpc>
                <a:spcPct val="100000"/>
              </a:lnSpc>
              <a:buNone/>
            </a:pPr>
            <a:r>
              <a:rPr lang="en-GB" sz="2000" b="1" dirty="0"/>
              <a:t>Deep Neural Networks</a:t>
            </a:r>
          </a:p>
          <a:p>
            <a:pPr marL="123950" lvl="1" indent="0">
              <a:lnSpc>
                <a:spcPct val="100000"/>
              </a:lnSpc>
              <a:buNone/>
            </a:pPr>
            <a:r>
              <a:rPr lang="en-GB" sz="1600" b="1" dirty="0"/>
              <a:t> </a:t>
            </a:r>
          </a:p>
        </p:txBody>
      </p:sp>
      <p:sp>
        <p:nvSpPr>
          <p:cNvPr id="22" name="Content Placeholder 2">
            <a:extLst>
              <a:ext uri="{FF2B5EF4-FFF2-40B4-BE49-F238E27FC236}">
                <a16:creationId xmlns:a16="http://schemas.microsoft.com/office/drawing/2014/main" id="{AF331E4B-4646-6EC3-DB12-B5DF9582BF08}"/>
              </a:ext>
            </a:extLst>
          </p:cNvPr>
          <p:cNvSpPr txBox="1">
            <a:spLocks/>
          </p:cNvSpPr>
          <p:nvPr/>
        </p:nvSpPr>
        <p:spPr>
          <a:xfrm>
            <a:off x="6582979" y="3601532"/>
            <a:ext cx="2420646" cy="1343314"/>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schemeClr val="tx2"/>
                </a:solidFill>
              </a:rPr>
              <a:t>Read mapping</a:t>
            </a:r>
          </a:p>
          <a:p>
            <a:pPr marL="177800" lvl="1" indent="0">
              <a:lnSpc>
                <a:spcPct val="100000"/>
              </a:lnSpc>
              <a:spcBef>
                <a:spcPts val="400"/>
              </a:spcBef>
              <a:buNone/>
            </a:pPr>
            <a:r>
              <a:rPr lang="en-US" sz="2000" dirty="0">
                <a:ea typeface="Segoe UI Symbol" panose="020B0502040204020203" pitchFamily="34" charset="0"/>
                <a:cs typeface="Segoe UI Historic" panose="020B0502040204020203" pitchFamily="34" charset="0"/>
              </a:rPr>
              <a:t>aligns reads to potential matching locations in the reference genome</a:t>
            </a:r>
          </a:p>
          <a:p>
            <a:pPr marL="123950" lvl="1" indent="0">
              <a:lnSpc>
                <a:spcPct val="100000"/>
              </a:lnSpc>
              <a:buNone/>
            </a:pPr>
            <a:r>
              <a:rPr lang="en-GB" sz="1600" b="1" dirty="0"/>
              <a:t> </a:t>
            </a:r>
          </a:p>
        </p:txBody>
      </p:sp>
      <p:grpSp>
        <p:nvGrpSpPr>
          <p:cNvPr id="23" name="Group 22">
            <a:extLst>
              <a:ext uri="{FF2B5EF4-FFF2-40B4-BE49-F238E27FC236}">
                <a16:creationId xmlns:a16="http://schemas.microsoft.com/office/drawing/2014/main" id="{71C09179-BF18-3378-A0D9-700F07DFC1A2}"/>
              </a:ext>
            </a:extLst>
          </p:cNvPr>
          <p:cNvGrpSpPr/>
          <p:nvPr/>
        </p:nvGrpSpPr>
        <p:grpSpPr>
          <a:xfrm>
            <a:off x="7493430" y="1573612"/>
            <a:ext cx="1696298" cy="929159"/>
            <a:chOff x="7121034" y="5701921"/>
            <a:chExt cx="1696298" cy="929159"/>
          </a:xfrm>
          <a:solidFill>
            <a:schemeClr val="bg2">
              <a:lumMod val="20000"/>
              <a:lumOff val="80000"/>
            </a:schemeClr>
          </a:solidFill>
        </p:grpSpPr>
        <p:sp>
          <p:nvSpPr>
            <p:cNvPr id="28" name="Rectangle 27">
              <a:extLst>
                <a:ext uri="{FF2B5EF4-FFF2-40B4-BE49-F238E27FC236}">
                  <a16:creationId xmlns:a16="http://schemas.microsoft.com/office/drawing/2014/main" id="{8BA530E7-3CE9-BEBD-359A-14A28B2596CF}"/>
                </a:ext>
              </a:extLst>
            </p:cNvPr>
            <p:cNvSpPr/>
            <p:nvPr/>
          </p:nvSpPr>
          <p:spPr>
            <a:xfrm>
              <a:off x="7312887" y="5701921"/>
              <a:ext cx="1331530" cy="929159"/>
            </a:xfrm>
            <a:prstGeom prst="rect">
              <a:avLst/>
            </a:prstGeom>
            <a:grpFill/>
            <a:ln>
              <a:solidFill>
                <a:schemeClr val="tx1">
                  <a:lumMod val="75000"/>
                  <a:lumOff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5B0B4D9-5BEF-3C85-6C91-26334AA0A122}"/>
                </a:ext>
              </a:extLst>
            </p:cNvPr>
            <p:cNvSpPr/>
            <p:nvPr/>
          </p:nvSpPr>
          <p:spPr>
            <a:xfrm>
              <a:off x="7370989" y="6040794"/>
              <a:ext cx="1195350" cy="6643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1998436-0D02-837F-F831-B199F428AFCE}"/>
                </a:ext>
              </a:extLst>
            </p:cNvPr>
            <p:cNvSpPr/>
            <p:nvPr/>
          </p:nvSpPr>
          <p:spPr>
            <a:xfrm>
              <a:off x="7731042" y="6298882"/>
              <a:ext cx="544749" cy="45719"/>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BF3445A-BD8C-D8A7-5952-C439AFBF59C0}"/>
                </a:ext>
              </a:extLst>
            </p:cNvPr>
            <p:cNvCxnSpPr/>
            <p:nvPr/>
          </p:nvCxnSpPr>
          <p:spPr>
            <a:xfrm flipV="1">
              <a:off x="7731042" y="6107231"/>
              <a:ext cx="0" cy="191651"/>
            </a:xfrm>
            <a:prstGeom prst="line">
              <a:avLst/>
            </a:prstGeom>
            <a:grpFill/>
            <a:ln w="12700">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CCE4E81-6FC8-8338-152F-3283D1E5E7D4}"/>
                </a:ext>
              </a:extLst>
            </p:cNvPr>
            <p:cNvCxnSpPr/>
            <p:nvPr/>
          </p:nvCxnSpPr>
          <p:spPr>
            <a:xfrm flipV="1">
              <a:off x="8282279" y="6133169"/>
              <a:ext cx="0" cy="191651"/>
            </a:xfrm>
            <a:prstGeom prst="line">
              <a:avLst/>
            </a:prstGeom>
            <a:grpFill/>
            <a:ln w="12700">
              <a:prstDash val="dash"/>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0F2F0688-705B-7D16-8B9F-A9912D84E90B}"/>
                </a:ext>
              </a:extLst>
            </p:cNvPr>
            <p:cNvSpPr txBox="1"/>
            <p:nvPr/>
          </p:nvSpPr>
          <p:spPr>
            <a:xfrm>
              <a:off x="7121034" y="5752825"/>
              <a:ext cx="128196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reference</a:t>
              </a:r>
            </a:p>
          </p:txBody>
        </p:sp>
        <p:sp>
          <p:nvSpPr>
            <p:cNvPr id="37" name="TextBox 36">
              <a:extLst>
                <a:ext uri="{FF2B5EF4-FFF2-40B4-BE49-F238E27FC236}">
                  <a16:creationId xmlns:a16="http://schemas.microsoft.com/office/drawing/2014/main" id="{F82C7492-FEC6-74D6-D998-654D462029AE}"/>
                </a:ext>
              </a:extLst>
            </p:cNvPr>
            <p:cNvSpPr txBox="1"/>
            <p:nvPr/>
          </p:nvSpPr>
          <p:spPr>
            <a:xfrm>
              <a:off x="7284177" y="6321708"/>
              <a:ext cx="153315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m</a:t>
              </a:r>
              <a:r>
                <a:rPr kumimoji="0" lang="en-US" sz="1400" i="0" u="none" strike="noStrike" kern="12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apping</a:t>
              </a:r>
              <a:r>
                <a:rPr kumimoji="0" lang="en-US"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pos.</a:t>
              </a:r>
            </a:p>
          </p:txBody>
        </p:sp>
      </p:grpSp>
      <p:sp>
        <p:nvSpPr>
          <p:cNvPr id="43" name="Arrow: Right 42">
            <a:extLst>
              <a:ext uri="{FF2B5EF4-FFF2-40B4-BE49-F238E27FC236}">
                <a16:creationId xmlns:a16="http://schemas.microsoft.com/office/drawing/2014/main" id="{CDFACD5B-82C1-6D92-45A0-953BCB6C41E4}"/>
              </a:ext>
            </a:extLst>
          </p:cNvPr>
          <p:cNvSpPr/>
          <p:nvPr/>
        </p:nvSpPr>
        <p:spPr>
          <a:xfrm>
            <a:off x="4817466" y="1704373"/>
            <a:ext cx="544750" cy="119312"/>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042CF8FB-647F-3C17-E7F4-780B8B62CAAE}"/>
              </a:ext>
            </a:extLst>
          </p:cNvPr>
          <p:cNvCxnSpPr>
            <a:cxnSpLocks/>
          </p:cNvCxnSpPr>
          <p:nvPr/>
        </p:nvCxnSpPr>
        <p:spPr>
          <a:xfrm>
            <a:off x="2956234" y="2924944"/>
            <a:ext cx="0" cy="3356126"/>
          </a:xfrm>
          <a:prstGeom prst="line">
            <a:avLst/>
          </a:prstGeom>
          <a:ln>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E88F16E-C9F3-09B3-41F9-5F19814A298A}"/>
              </a:ext>
            </a:extLst>
          </p:cNvPr>
          <p:cNvCxnSpPr>
            <a:cxnSpLocks/>
          </p:cNvCxnSpPr>
          <p:nvPr/>
        </p:nvCxnSpPr>
        <p:spPr>
          <a:xfrm>
            <a:off x="6114490" y="2924944"/>
            <a:ext cx="0" cy="3356126"/>
          </a:xfrm>
          <a:prstGeom prst="line">
            <a:avLst/>
          </a:prstGeom>
          <a:ln>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57B8CA2A-AC7B-EA7B-FBE1-4F2F0C334F81}"/>
              </a:ext>
            </a:extLst>
          </p:cNvPr>
          <p:cNvSpPr/>
          <p:nvPr/>
        </p:nvSpPr>
        <p:spPr>
          <a:xfrm>
            <a:off x="7023320" y="1689281"/>
            <a:ext cx="522885" cy="89123"/>
          </a:xfrm>
          <a:prstGeom prst="right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Filter">
            <a:extLst>
              <a:ext uri="{FF2B5EF4-FFF2-40B4-BE49-F238E27FC236}">
                <a16:creationId xmlns:a16="http://schemas.microsoft.com/office/drawing/2014/main" id="{24031AF2-B6FD-BA0C-BDB9-249A0EA349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5099" y="1513475"/>
            <a:ext cx="914400" cy="914400"/>
          </a:xfrm>
          <a:prstGeom prst="rect">
            <a:avLst/>
          </a:prstGeom>
        </p:spPr>
      </p:pic>
      <p:sp>
        <p:nvSpPr>
          <p:cNvPr id="7" name="TextBox 6">
            <a:extLst>
              <a:ext uri="{FF2B5EF4-FFF2-40B4-BE49-F238E27FC236}">
                <a16:creationId xmlns:a16="http://schemas.microsoft.com/office/drawing/2014/main" id="{1A9D2F1D-0E7C-61E7-CE9B-728AFD70BF95}"/>
              </a:ext>
            </a:extLst>
          </p:cNvPr>
          <p:cNvSpPr txBox="1"/>
          <p:nvPr/>
        </p:nvSpPr>
        <p:spPr>
          <a:xfrm>
            <a:off x="5158998" y="1102894"/>
            <a:ext cx="221056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noProof="0" dirty="0">
                <a:latin typeface="Tahoma" panose="020B0604030504040204" pitchFamily="34" charset="0"/>
                <a:ea typeface="Tahoma" panose="020B0604030504040204" pitchFamily="34" charset="0"/>
                <a:cs typeface="Tahoma" panose="020B0604030504040204" pitchFamily="34" charset="0"/>
              </a:rPr>
              <a:t>Filtering</a:t>
            </a:r>
            <a:endParaRPr kumimoji="0" lang="en-US"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2877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0" grpId="0"/>
      <p:bldP spid="46" grpId="0"/>
      <p:bldP spid="47" grpId="0"/>
      <p:bldP spid="49" grpId="0"/>
      <p:bldP spid="50" grpId="0" animBg="1"/>
      <p:bldP spid="5" grpId="0" animBg="1"/>
      <p:bldP spid="6" grpId="0"/>
      <p:bldP spid="12" grpId="0"/>
      <p:bldP spid="14" grpId="0" animBg="1"/>
      <p:bldP spid="15" grpId="0" animBg="1"/>
      <p:bldP spid="16" grpId="0" animBg="1"/>
      <p:bldP spid="17" grpId="0"/>
      <p:bldP spid="20" grpId="0"/>
      <p:bldP spid="21" grpId="0"/>
      <p:bldP spid="22" grpId="0"/>
      <p:bldP spid="43" grpId="0" animBg="1"/>
      <p:bldP spid="3"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290D-456F-724C-968F-FCD0DA01F0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AF55CF-9E54-2B43-8026-05DFCB4774D8}"/>
              </a:ext>
            </a:extLst>
          </p:cNvPr>
          <p:cNvSpPr>
            <a:spLocks noGrp="1"/>
          </p:cNvSpPr>
          <p:nvPr>
            <p:ph idx="1"/>
          </p:nvPr>
        </p:nvSpPr>
        <p:spPr/>
        <p:txBody>
          <a:bodyPr/>
          <a:lstStyle/>
          <a:p>
            <a:pPr marL="0" indent="0" algn="ctr">
              <a:buNone/>
            </a:pPr>
            <a:endParaRPr lang="en-US" sz="2800" dirty="0"/>
          </a:p>
          <a:p>
            <a:pPr marL="0" indent="0" algn="ctr">
              <a:buNone/>
            </a:pPr>
            <a:endParaRPr lang="en-US" sz="4400" dirty="0"/>
          </a:p>
          <a:p>
            <a:pPr marL="0" indent="0" algn="ctr">
              <a:buNone/>
            </a:pPr>
            <a:r>
              <a:rPr lang="en-US" sz="4800" dirty="0"/>
              <a:t>Significant </a:t>
            </a:r>
            <a:r>
              <a:rPr lang="en-US" sz="4800" dirty="0">
                <a:solidFill>
                  <a:srgbClr val="FF0000"/>
                </a:solidFill>
              </a:rPr>
              <a:t>barrier</a:t>
            </a:r>
            <a:r>
              <a:rPr lang="en-US" sz="4800" dirty="0"/>
              <a:t> </a:t>
            </a:r>
          </a:p>
          <a:p>
            <a:pPr marL="0" indent="0" algn="ctr">
              <a:buNone/>
            </a:pPr>
            <a:r>
              <a:rPr lang="en-US" sz="4800" dirty="0"/>
              <a:t>to </a:t>
            </a:r>
            <a:r>
              <a:rPr lang="en-US" sz="4800" dirty="0">
                <a:solidFill>
                  <a:srgbClr val="0000FF"/>
                </a:solidFill>
              </a:rPr>
              <a:t>genome analyses</a:t>
            </a:r>
          </a:p>
        </p:txBody>
      </p:sp>
      <p:sp>
        <p:nvSpPr>
          <p:cNvPr id="4" name="Slide Number Placeholder 3">
            <a:extLst>
              <a:ext uri="{FF2B5EF4-FFF2-40B4-BE49-F238E27FC236}">
                <a16:creationId xmlns:a16="http://schemas.microsoft.com/office/drawing/2014/main" id="{BA52247D-6D09-024C-87C8-F0FAA34A89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4436613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BB7F-6C91-3939-7A1D-41117666319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31D44F-CBE2-358B-AEF3-481C34A70A19}"/>
              </a:ext>
            </a:extLst>
          </p:cNvPr>
          <p:cNvSpPr>
            <a:spLocks noGrp="1"/>
          </p:cNvSpPr>
          <p:nvPr>
            <p:ph type="sldNum" sz="quarter" idx="12"/>
          </p:nvPr>
        </p:nvSpPr>
        <p:spPr>
          <a:xfrm>
            <a:off x="8352099" y="6510726"/>
            <a:ext cx="635519" cy="365125"/>
          </a:xfrm>
          <a:prstGeom prst="rect">
            <a:avLst/>
          </a:prstGeom>
        </p:spPr>
        <p:txBody>
          <a:bodyPr vert="horz" lIns="0" tIns="0" rIns="0" bIns="0" rtlCol="0" anchor="ctr"/>
          <a:lstStyle>
            <a:defPPr>
              <a:defRPr lang="en-US"/>
            </a:defPPr>
            <a:lvl1pPr marL="0" algn="r" defTabSz="914400" rtl="0" eaLnBrk="1" latinLnBrk="0" hangingPunct="1">
              <a:defRPr sz="2400" b="1" kern="1200">
                <a:solidFill>
                  <a:srgbClr val="4473C4"/>
                </a:solidFill>
                <a:latin typeface="Garamond" panose="020204040303010108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26C5CFF-FC03-5F4C-B716-CBEBB43E48DE}" type="slidenum">
              <a:rPr kumimoji="0" lang="en-US" sz="2400" b="1" i="0" u="none" strike="noStrike" kern="1200" cap="none" spc="0" normalizeH="0" baseline="0" noProof="0" smtClean="0">
                <a:ln>
                  <a:noFill/>
                </a:ln>
                <a:solidFill>
                  <a:srgbClr val="4473C4"/>
                </a:solidFill>
                <a:effectLst/>
                <a:uLnTx/>
                <a:uFillTx/>
                <a:latin typeface="Garamond" panose="020204040303010108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dirty="0">
              <a:ln>
                <a:noFill/>
              </a:ln>
              <a:solidFill>
                <a:srgbClr val="4473C4"/>
              </a:solidFill>
              <a:effectLst/>
              <a:uLnTx/>
              <a:uFillTx/>
              <a:latin typeface="Garamond" panose="02020404030301010803" pitchFamily="18" charset="0"/>
              <a:ea typeface="+mn-ea"/>
              <a:cs typeface="+mn-cs"/>
            </a:endParaRPr>
          </a:p>
        </p:txBody>
      </p:sp>
      <p:sp>
        <p:nvSpPr>
          <p:cNvPr id="4" name="Title 3">
            <a:extLst>
              <a:ext uri="{FF2B5EF4-FFF2-40B4-BE49-F238E27FC236}">
                <a16:creationId xmlns:a16="http://schemas.microsoft.com/office/drawing/2014/main" id="{DC2A91D0-86EB-3B60-B63E-2C5AD379ED14}"/>
              </a:ext>
            </a:extLst>
          </p:cNvPr>
          <p:cNvSpPr>
            <a:spLocks noGrp="1"/>
          </p:cNvSpPr>
          <p:nvPr>
            <p:ph type="title"/>
          </p:nvPr>
        </p:nvSpPr>
        <p:spPr/>
        <p:txBody>
          <a:bodyPr/>
          <a:lstStyle/>
          <a:p>
            <a:r>
              <a:rPr lang="en-US" dirty="0"/>
              <a:t>Data Movement Dominates Performance</a:t>
            </a:r>
          </a:p>
        </p:txBody>
      </p:sp>
      <p:pic>
        <p:nvPicPr>
          <p:cNvPr id="5" name="Picture 23" descr="http://i.ehow.com/images/a04/ac/qb/format-hard-drive-xp-800X800.jpg">
            <a:extLst>
              <a:ext uri="{FF2B5EF4-FFF2-40B4-BE49-F238E27FC236}">
                <a16:creationId xmlns:a16="http://schemas.microsoft.com/office/drawing/2014/main" id="{D855FA71-2115-A82A-6734-72D24402CF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166144">
            <a:off x="2415429" y="247236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descr="90%">
            <a:extLst>
              <a:ext uri="{FF2B5EF4-FFF2-40B4-BE49-F238E27FC236}">
                <a16:creationId xmlns:a16="http://schemas.microsoft.com/office/drawing/2014/main" id="{5FFD31F4-3932-2B6B-EAA0-D5C513794188}"/>
              </a:ext>
            </a:extLst>
          </p:cNvPr>
          <p:cNvSpPr txBox="1">
            <a:spLocks noChangeArrowheads="1"/>
          </p:cNvSpPr>
          <p:nvPr/>
        </p:nvSpPr>
        <p:spPr bwMode="auto">
          <a:xfrm>
            <a:off x="7344215" y="4311823"/>
            <a:ext cx="1778757" cy="341632"/>
          </a:xfrm>
          <a:prstGeom prst="rect">
            <a:avLst/>
          </a:prstGeom>
          <a:noFill/>
          <a:ln w="12700">
            <a:noFill/>
            <a:miter lim="800000"/>
            <a:headEnd/>
            <a:tailEnd/>
          </a:ln>
          <a:effectLst/>
        </p:spPr>
        <p:txBody>
          <a:bodyPr wrap="none" lIns="64008" tIns="32004" rIns="64008" bIns="320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venir Next" panose="020B0503020202020204" pitchFamily="34" charset="0"/>
                <a:ea typeface="Arial" pitchFamily="-107" charset="0"/>
                <a:cs typeface="Arial" pitchFamily="-107" charset="0"/>
              </a:rPr>
              <a:t>Microprocessor</a:t>
            </a:r>
          </a:p>
        </p:txBody>
      </p:sp>
      <p:sp>
        <p:nvSpPr>
          <p:cNvPr id="7" name="Text Box 20" descr="90%">
            <a:extLst>
              <a:ext uri="{FF2B5EF4-FFF2-40B4-BE49-F238E27FC236}">
                <a16:creationId xmlns:a16="http://schemas.microsoft.com/office/drawing/2014/main" id="{6B0E783F-899F-BA85-E23D-2A3B5D1CC4A7}"/>
              </a:ext>
            </a:extLst>
          </p:cNvPr>
          <p:cNvSpPr txBox="1">
            <a:spLocks noChangeArrowheads="1"/>
          </p:cNvSpPr>
          <p:nvPr/>
        </p:nvSpPr>
        <p:spPr bwMode="auto">
          <a:xfrm>
            <a:off x="5263568" y="4306843"/>
            <a:ext cx="1584794" cy="341632"/>
          </a:xfrm>
          <a:prstGeom prst="rect">
            <a:avLst/>
          </a:prstGeom>
          <a:noFill/>
          <a:ln w="12700">
            <a:noFill/>
            <a:miter lim="800000"/>
            <a:headEnd/>
            <a:tailEnd/>
          </a:ln>
          <a:effectLst/>
        </p:spPr>
        <p:txBody>
          <a:bodyPr wrap="none" lIns="64008" tIns="32004" rIns="64008" bIns="320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venir Next" panose="020B0503020202020204" pitchFamily="34" charset="0"/>
                <a:ea typeface="Arial" pitchFamily="-107" charset="0"/>
                <a:cs typeface="Arial" pitchFamily="-107" charset="0"/>
              </a:rPr>
              <a:t>Main Memory</a:t>
            </a:r>
          </a:p>
        </p:txBody>
      </p:sp>
      <p:sp>
        <p:nvSpPr>
          <p:cNvPr id="8" name="Line 15">
            <a:extLst>
              <a:ext uri="{FF2B5EF4-FFF2-40B4-BE49-F238E27FC236}">
                <a16:creationId xmlns:a16="http://schemas.microsoft.com/office/drawing/2014/main" id="{41BEBF69-6B0C-74E7-35A2-C2A53B81948E}"/>
              </a:ext>
            </a:extLst>
          </p:cNvPr>
          <p:cNvSpPr>
            <a:spLocks noChangeShapeType="1"/>
          </p:cNvSpPr>
          <p:nvPr/>
        </p:nvSpPr>
        <p:spPr bwMode="auto">
          <a:xfrm flipV="1">
            <a:off x="6770712" y="3607212"/>
            <a:ext cx="696912" cy="1588"/>
          </a:xfrm>
          <a:prstGeom prst="line">
            <a:avLst/>
          </a:prstGeom>
          <a:noFill/>
          <a:ln w="76200">
            <a:solidFill>
              <a:srgbClr val="4473C4"/>
            </a:solidFill>
            <a:round/>
            <a:headEnd type="triangle" w="med" len="med"/>
            <a:tailEnd type="triangle" w="med" len="me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venir Next" panose="020B0503020202020204" pitchFamily="34" charset="0"/>
              <a:ea typeface="Arial" pitchFamily="-107" charset="0"/>
              <a:cs typeface="Arial" pitchFamily="-107" charset="0"/>
            </a:endParaRPr>
          </a:p>
        </p:txBody>
      </p:sp>
      <p:sp>
        <p:nvSpPr>
          <p:cNvPr id="9" name="Text Box 24" descr="90%">
            <a:extLst>
              <a:ext uri="{FF2B5EF4-FFF2-40B4-BE49-F238E27FC236}">
                <a16:creationId xmlns:a16="http://schemas.microsoft.com/office/drawing/2014/main" id="{62F5D29E-681E-39FD-DA18-541D39CBD571}"/>
              </a:ext>
            </a:extLst>
          </p:cNvPr>
          <p:cNvSpPr txBox="1">
            <a:spLocks noChangeArrowheads="1"/>
          </p:cNvSpPr>
          <p:nvPr/>
        </p:nvSpPr>
        <p:spPr bwMode="auto">
          <a:xfrm>
            <a:off x="2372205" y="4299431"/>
            <a:ext cx="219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panose="020B0503020202020204" pitchFamily="34" charset="0"/>
                <a:ea typeface="ＭＳ Ｐゴシック" panose="020B0600070205080204" pitchFamily="34" charset="-128"/>
                <a:cs typeface="+mn-cs"/>
              </a:rPr>
              <a:t>Storage (SSD/HDD)</a:t>
            </a:r>
          </a:p>
        </p:txBody>
      </p:sp>
      <p:pic>
        <p:nvPicPr>
          <p:cNvPr id="10" name="Content Placeholder 6" descr="barcelona-die-photo-color.jpg">
            <a:extLst>
              <a:ext uri="{FF2B5EF4-FFF2-40B4-BE49-F238E27FC236}">
                <a16:creationId xmlns:a16="http://schemas.microsoft.com/office/drawing/2014/main" id="{A95DEA72-D450-64BD-FFD2-2477E5AB9A0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13649" y="2930812"/>
            <a:ext cx="13128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5">
            <a:extLst>
              <a:ext uri="{FF2B5EF4-FFF2-40B4-BE49-F238E27FC236}">
                <a16:creationId xmlns:a16="http://schemas.microsoft.com/office/drawing/2014/main" id="{FE202369-BB1E-4420-265D-DA27CE5048EE}"/>
              </a:ext>
            </a:extLst>
          </p:cNvPr>
          <p:cNvSpPr>
            <a:spLocks noChangeShapeType="1"/>
          </p:cNvSpPr>
          <p:nvPr/>
        </p:nvSpPr>
        <p:spPr bwMode="auto">
          <a:xfrm flipV="1">
            <a:off x="4227264" y="3577237"/>
            <a:ext cx="696913" cy="1588"/>
          </a:xfrm>
          <a:prstGeom prst="line">
            <a:avLst/>
          </a:prstGeom>
          <a:noFill/>
          <a:ln w="76200">
            <a:solidFill>
              <a:srgbClr val="4473C4"/>
            </a:solidFill>
            <a:round/>
            <a:headEnd type="triangle" w="med" len="med"/>
            <a:tailEnd type="triangle" w="med" len="me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venir Next" panose="020B0503020202020204" pitchFamily="34" charset="0"/>
              <a:ea typeface="Arial" pitchFamily="-107" charset="0"/>
              <a:cs typeface="Arial" pitchFamily="-107" charset="0"/>
            </a:endParaRPr>
          </a:p>
        </p:txBody>
      </p:sp>
      <p:pic>
        <p:nvPicPr>
          <p:cNvPr id="12" name="Picture 25" descr="dimm.png">
            <a:extLst>
              <a:ext uri="{FF2B5EF4-FFF2-40B4-BE49-F238E27FC236}">
                <a16:creationId xmlns:a16="http://schemas.microsoft.com/office/drawing/2014/main" id="{0E729DC2-6949-EEFB-650E-65CE54DE318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8775023" flipV="1">
            <a:off x="4729714" y="3204770"/>
            <a:ext cx="1924215" cy="4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dimm.png">
            <a:extLst>
              <a:ext uri="{FF2B5EF4-FFF2-40B4-BE49-F238E27FC236}">
                <a16:creationId xmlns:a16="http://schemas.microsoft.com/office/drawing/2014/main" id="{4FCB509F-63E2-2B04-1638-9371026D9AA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8775023" flipV="1">
            <a:off x="5072821" y="3337227"/>
            <a:ext cx="1925541" cy="45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17499E8C-A506-A86D-098B-AA1E78125176}"/>
              </a:ext>
            </a:extLst>
          </p:cNvPr>
          <p:cNvGrpSpPr/>
          <p:nvPr/>
        </p:nvGrpSpPr>
        <p:grpSpPr>
          <a:xfrm>
            <a:off x="194816" y="2693398"/>
            <a:ext cx="1778621" cy="1421454"/>
            <a:chOff x="4343037" y="3937719"/>
            <a:chExt cx="2445779" cy="1954638"/>
          </a:xfrm>
        </p:grpSpPr>
        <p:pic>
          <p:nvPicPr>
            <p:cNvPr id="15" name="Picture 14">
              <a:extLst>
                <a:ext uri="{FF2B5EF4-FFF2-40B4-BE49-F238E27FC236}">
                  <a16:creationId xmlns:a16="http://schemas.microsoft.com/office/drawing/2014/main" id="{8475D8F6-3143-82DD-F352-CB3DC000FA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419577" y="3937719"/>
              <a:ext cx="1369239" cy="1954638"/>
            </a:xfrm>
            <a:prstGeom prst="roundRect">
              <a:avLst>
                <a:gd name="adj" fmla="val 3215"/>
              </a:avLst>
            </a:prstGeom>
          </p:spPr>
        </p:pic>
        <p:pic>
          <p:nvPicPr>
            <p:cNvPr id="16" name="Picture 15">
              <a:extLst>
                <a:ext uri="{FF2B5EF4-FFF2-40B4-BE49-F238E27FC236}">
                  <a16:creationId xmlns:a16="http://schemas.microsoft.com/office/drawing/2014/main" id="{CB52A20C-6E99-F7DC-2A7D-1AB63ACF2683}"/>
                </a:ext>
              </a:extLst>
            </p:cNvPr>
            <p:cNvPicPr>
              <a:picLocks noChangeAspect="1"/>
            </p:cNvPicPr>
            <p:nvPr/>
          </p:nvPicPr>
          <p:blipFill rotWithShape="1">
            <a:blip r:embed="rId7" cstate="print">
              <a:clrChange>
                <a:clrFrom>
                  <a:srgbClr val="C8CBAC"/>
                </a:clrFrom>
                <a:clrTo>
                  <a:srgbClr val="C8CBAC">
                    <a:alpha val="0"/>
                  </a:srgbClr>
                </a:clrTo>
              </a:clrChange>
              <a:extLst>
                <a:ext uri="{28A0092B-C50C-407E-A947-70E740481C1C}">
                  <a14:useLocalDpi xmlns:a14="http://schemas.microsoft.com/office/drawing/2010/main"/>
                </a:ext>
              </a:extLst>
            </a:blip>
            <a:srcRect/>
            <a:stretch/>
          </p:blipFill>
          <p:spPr>
            <a:xfrm>
              <a:off x="4413359" y="4016910"/>
              <a:ext cx="1021969" cy="649893"/>
            </a:xfrm>
            <a:prstGeom prst="rect">
              <a:avLst/>
            </a:prstGeom>
          </p:spPr>
        </p:pic>
        <p:pic>
          <p:nvPicPr>
            <p:cNvPr id="17" name="Picture 16">
              <a:extLst>
                <a:ext uri="{FF2B5EF4-FFF2-40B4-BE49-F238E27FC236}">
                  <a16:creationId xmlns:a16="http://schemas.microsoft.com/office/drawing/2014/main" id="{1B74EE09-0C86-48D3-49A6-EB0CA3E2D66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343037" y="4741368"/>
              <a:ext cx="1155916" cy="1106305"/>
            </a:xfrm>
            <a:prstGeom prst="roundRect">
              <a:avLst>
                <a:gd name="adj" fmla="val 5499"/>
              </a:avLst>
            </a:prstGeom>
          </p:spPr>
        </p:pic>
      </p:grpSp>
      <p:sp>
        <p:nvSpPr>
          <p:cNvPr id="18" name="Line 15">
            <a:extLst>
              <a:ext uri="{FF2B5EF4-FFF2-40B4-BE49-F238E27FC236}">
                <a16:creationId xmlns:a16="http://schemas.microsoft.com/office/drawing/2014/main" id="{2E3884D4-AA5C-C555-4E7A-17FB5614D1E8}"/>
              </a:ext>
            </a:extLst>
          </p:cNvPr>
          <p:cNvSpPr>
            <a:spLocks noChangeShapeType="1"/>
          </p:cNvSpPr>
          <p:nvPr/>
        </p:nvSpPr>
        <p:spPr bwMode="auto">
          <a:xfrm flipH="1">
            <a:off x="2128085" y="3556801"/>
            <a:ext cx="659019" cy="0"/>
          </a:xfrm>
          <a:prstGeom prst="line">
            <a:avLst/>
          </a:prstGeom>
          <a:noFill/>
          <a:ln w="76200">
            <a:solidFill>
              <a:srgbClr val="4473C4"/>
            </a:solidFill>
            <a:round/>
            <a:headEnd type="triangle" w="med" len="med"/>
            <a:tailEnd type="none" w="med" len="med"/>
          </a:ln>
          <a:effectLst/>
        </p:spPr>
        <p:txBody>
          <a:bodyPr wrap="none" lIns="64008" tIns="32004" rIns="64008" bIns="320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venir Next" panose="020B0503020202020204" pitchFamily="34" charset="0"/>
              <a:ea typeface="Arial" pitchFamily="-107" charset="0"/>
              <a:cs typeface="Arial" pitchFamily="-107" charset="0"/>
            </a:endParaRPr>
          </a:p>
        </p:txBody>
      </p:sp>
      <p:sp>
        <p:nvSpPr>
          <p:cNvPr id="19" name="Text Box 20" descr="90%">
            <a:extLst>
              <a:ext uri="{FF2B5EF4-FFF2-40B4-BE49-F238E27FC236}">
                <a16:creationId xmlns:a16="http://schemas.microsoft.com/office/drawing/2014/main" id="{7121F37C-3999-AFA3-6A57-53B07054BC23}"/>
              </a:ext>
            </a:extLst>
          </p:cNvPr>
          <p:cNvSpPr txBox="1">
            <a:spLocks noChangeArrowheads="1"/>
          </p:cNvSpPr>
          <p:nvPr/>
        </p:nvSpPr>
        <p:spPr bwMode="auto">
          <a:xfrm>
            <a:off x="383778" y="4268581"/>
            <a:ext cx="1448538" cy="618631"/>
          </a:xfrm>
          <a:prstGeom prst="rect">
            <a:avLst/>
          </a:prstGeom>
          <a:noFill/>
          <a:ln w="12700">
            <a:noFill/>
            <a:miter lim="800000"/>
            <a:headEnd/>
            <a:tailEnd/>
          </a:ln>
          <a:effectLst/>
        </p:spPr>
        <p:txBody>
          <a:bodyPr wrap="none" lIns="64008" tIns="32004" rIns="64008" bIns="320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venir Next" panose="020B0503020202020204" pitchFamily="34" charset="0"/>
                <a:ea typeface="Arial" pitchFamily="-107" charset="0"/>
                <a:cs typeface="Arial" pitchFamily="-107" charset="0"/>
              </a:rPr>
              <a:t>Sequencing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venir Next" panose="020B0503020202020204" pitchFamily="34" charset="0"/>
                <a:ea typeface="Arial" pitchFamily="-107" charset="0"/>
                <a:cs typeface="Arial" pitchFamily="-107" charset="0"/>
              </a:rPr>
              <a:t>Machine</a:t>
            </a:r>
          </a:p>
        </p:txBody>
      </p:sp>
      <p:sp>
        <p:nvSpPr>
          <p:cNvPr id="20" name="Content Placeholder 2">
            <a:extLst>
              <a:ext uri="{FF2B5EF4-FFF2-40B4-BE49-F238E27FC236}">
                <a16:creationId xmlns:a16="http://schemas.microsoft.com/office/drawing/2014/main" id="{6D7CACF6-7C6A-DF4F-BC40-4CC02E8129F5}"/>
              </a:ext>
            </a:extLst>
          </p:cNvPr>
          <p:cNvSpPr>
            <a:spLocks noGrp="1"/>
          </p:cNvSpPr>
          <p:nvPr>
            <p:ph idx="1"/>
          </p:nvPr>
        </p:nvSpPr>
        <p:spPr>
          <a:xfrm>
            <a:off x="228600" y="908719"/>
            <a:ext cx="8610600" cy="654025"/>
          </a:xfrm>
        </p:spPr>
        <p:txBody>
          <a:bodyPr>
            <a:spAutoFit/>
          </a:bodyPr>
          <a:lstStyle/>
          <a:p>
            <a:r>
              <a:rPr lang="en-US" b="1" dirty="0">
                <a:solidFill>
                  <a:srgbClr val="C00600"/>
                </a:solidFill>
                <a:cs typeface="Adobe Garamond Pro"/>
              </a:rPr>
              <a:t>Data movement</a:t>
            </a:r>
            <a:r>
              <a:rPr lang="en-US" b="1" dirty="0">
                <a:solidFill>
                  <a:srgbClr val="FF0000"/>
                </a:solidFill>
                <a:cs typeface="Adobe Garamond Pro"/>
              </a:rPr>
              <a:t> </a:t>
            </a:r>
            <a:r>
              <a:rPr lang="en-US" dirty="0">
                <a:cs typeface="Adobe Garamond Pro"/>
              </a:rPr>
              <a:t>dominates performance and</a:t>
            </a:r>
            <a:br>
              <a:rPr lang="en-US" dirty="0">
                <a:cs typeface="Adobe Garamond Pro"/>
              </a:rPr>
            </a:br>
            <a:r>
              <a:rPr lang="en-US" dirty="0">
                <a:cs typeface="Adobe Garamond Pro"/>
              </a:rPr>
              <a:t>is a </a:t>
            </a:r>
            <a:r>
              <a:rPr lang="en-US" b="1" dirty="0">
                <a:cs typeface="Adobe Garamond Pro"/>
              </a:rPr>
              <a:t>major</a:t>
            </a:r>
            <a:r>
              <a:rPr lang="en-US" dirty="0">
                <a:cs typeface="Adobe Garamond Pro"/>
              </a:rPr>
              <a:t> system </a:t>
            </a:r>
            <a:r>
              <a:rPr lang="en-US" b="1" dirty="0">
                <a:solidFill>
                  <a:srgbClr val="C00600"/>
                </a:solidFill>
                <a:cs typeface="Adobe Garamond Pro"/>
              </a:rPr>
              <a:t>energy bottleneck</a:t>
            </a:r>
            <a:r>
              <a:rPr lang="en-US" b="1" dirty="0">
                <a:solidFill>
                  <a:srgbClr val="FF0000"/>
                </a:solidFill>
                <a:cs typeface="Adobe Garamond Pro"/>
              </a:rPr>
              <a:t> </a:t>
            </a:r>
            <a:r>
              <a:rPr lang="en-US" dirty="0">
                <a:cs typeface="Adobe Garamond Pro"/>
              </a:rPr>
              <a:t>(accounting for 40%-62%)</a:t>
            </a:r>
          </a:p>
        </p:txBody>
      </p:sp>
      <p:sp>
        <p:nvSpPr>
          <p:cNvPr id="21" name="TextBox 20">
            <a:extLst>
              <a:ext uri="{FF2B5EF4-FFF2-40B4-BE49-F238E27FC236}">
                <a16:creationId xmlns:a16="http://schemas.microsoft.com/office/drawing/2014/main" id="{E7A908A3-A330-2B2A-C4C6-89B7846F53EC}"/>
              </a:ext>
            </a:extLst>
          </p:cNvPr>
          <p:cNvSpPr txBox="1"/>
          <p:nvPr/>
        </p:nvSpPr>
        <p:spPr>
          <a:xfrm>
            <a:off x="95300" y="5733256"/>
            <a:ext cx="837440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Avenir Next" panose="020B0503020202020204" pitchFamily="34"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Boroumand</a:t>
            </a:r>
            <a:r>
              <a:rPr kumimoji="0" lang="en-US" sz="10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et al., “Google Workloads for Consumer Devices: Mitigating Data Movement Bottlenecks,” ASPLOS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Avenir Next" panose="020B0503020202020204" pitchFamily="34"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Kestor</a:t>
            </a:r>
            <a:r>
              <a:rPr kumimoji="0" lang="en-US" sz="10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et al., “Quantifying the Energy Cost of Data Movement in Scientific Applications,” IISWC 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0000"/>
                </a:solidFill>
                <a:effectLst/>
                <a:uLnTx/>
                <a:uFillTx/>
                <a:latin typeface="Avenir Next" panose="020B0503020202020204"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Pandiyan and Wu, “Quantifying the energy cost of data movement for emerging smart phone workloads on mobile platforms,” IISWC 2014</a:t>
            </a:r>
          </a:p>
        </p:txBody>
      </p:sp>
      <p:sp>
        <p:nvSpPr>
          <p:cNvPr id="22" name="TextBox 21">
            <a:extLst>
              <a:ext uri="{FF2B5EF4-FFF2-40B4-BE49-F238E27FC236}">
                <a16:creationId xmlns:a16="http://schemas.microsoft.com/office/drawing/2014/main" id="{536F1A35-4E1B-A3AF-F70C-851337C00FFC}"/>
              </a:ext>
            </a:extLst>
          </p:cNvPr>
          <p:cNvSpPr txBox="1"/>
          <p:nvPr/>
        </p:nvSpPr>
        <p:spPr>
          <a:xfrm>
            <a:off x="3563888" y="2044098"/>
            <a:ext cx="2746920"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C00600"/>
                </a:solidFill>
                <a:effectLst/>
                <a:uLnTx/>
                <a:uFillTx/>
                <a:latin typeface="Avenir Next" panose="020B0503020202020204" pitchFamily="34" charset="0"/>
                <a:ea typeface="+mn-ea"/>
                <a:cs typeface="+mn-cs"/>
              </a:rPr>
              <a:t>Data Movement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C5D2744-A3C0-DD33-2470-A65FCB884F0C}"/>
                  </a:ext>
                </a:extLst>
              </p:cNvPr>
              <p:cNvSpPr/>
              <p:nvPr/>
            </p:nvSpPr>
            <p:spPr>
              <a:xfrm>
                <a:off x="2122556" y="4869160"/>
                <a:ext cx="684780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Single </a:t>
                </a:r>
                <a:r>
                  <a:rPr kumimoji="0" lang="en-US" sz="1800" b="0" i="0" u="none" strike="noStrike" kern="1200" cap="none" spc="0" normalizeH="0" baseline="0" noProof="0" dirty="0">
                    <a:ln>
                      <a:noFill/>
                    </a:ln>
                    <a:solidFill>
                      <a:srgbClr val="4473C4"/>
                    </a:solidFill>
                    <a:effectLst/>
                    <a:uLnTx/>
                    <a:uFillTx/>
                    <a:latin typeface="Avenir Next" panose="020B0503020202020204" pitchFamily="34" charset="0"/>
                    <a:ea typeface="+mn-ea"/>
                    <a:cs typeface="+mn-cs"/>
                  </a:rPr>
                  <a:t>memory</a:t>
                </a:r>
                <a:r>
                  <a:rPr kumimoji="0" lang="en-US" sz="1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request </a:t>
                </a:r>
                <a:r>
                  <a:rPr kumimoji="0" lang="en-US" sz="1800" b="0" i="0" u="none" strike="noStrike" kern="1200" cap="none" spc="0" normalizeH="0" baseline="0" noProof="0" dirty="0">
                    <a:ln>
                      <a:noFill/>
                    </a:ln>
                    <a:solidFill>
                      <a:srgbClr val="C00600"/>
                    </a:solidFill>
                    <a:effectLst/>
                    <a:uLnTx/>
                    <a:uFillTx/>
                    <a:latin typeface="Avenir Next" panose="020B0503020202020204" pitchFamily="34" charset="0"/>
                    <a:ea typeface="+mn-ea"/>
                    <a:cs typeface="+mn-cs"/>
                  </a:rPr>
                  <a:t>consumes</a:t>
                </a:r>
                <a:r>
                  <a:rPr kumimoji="0" lang="en-US" sz="1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1800" b="1" i="0" u="none" strike="noStrike" kern="1200" cap="none" spc="0" normalizeH="0" baseline="0" noProof="0" dirty="0">
                    <a:ln>
                      <a:noFill/>
                    </a:ln>
                    <a:solidFill>
                      <a:srgbClr val="C00600"/>
                    </a:solidFill>
                    <a:effectLst/>
                    <a:uLnTx/>
                    <a:uFillTx/>
                    <a:latin typeface="Avenir Next" panose="020B0503020202020204" pitchFamily="34" charset="0"/>
                    <a:ea typeface="+mn-ea"/>
                    <a:cs typeface="+mn-cs"/>
                  </a:rPr>
                  <a:t>&gt;160</a:t>
                </a:r>
                <a14:m>
                  <m:oMath xmlns:m="http://schemas.openxmlformats.org/officeDocument/2006/math">
                    <m:r>
                      <a:rPr kumimoji="0" lang="en-US" sz="1800" b="1" i="1" u="none" strike="noStrike" kern="1200" cap="none" spc="0" normalizeH="0" baseline="0" noProof="0" dirty="0" smtClean="0">
                        <a:ln>
                          <a:noFill/>
                        </a:ln>
                        <a:solidFill>
                          <a:srgbClr val="C00600"/>
                        </a:solidFill>
                        <a:effectLst/>
                        <a:uLnTx/>
                        <a:uFillTx/>
                        <a:latin typeface="Cambria Math" panose="02040503050406030204" pitchFamily="18" charset="0"/>
                        <a:ea typeface="Cambria Math" panose="02040503050406030204" pitchFamily="18" charset="0"/>
                        <a:cs typeface="+mn-cs"/>
                      </a:rPr>
                      <m:t>×</m:t>
                    </m:r>
                  </m:oMath>
                </a14:m>
                <a:r>
                  <a:rPr kumimoji="0" lang="en-US" sz="1800" b="1" i="0" u="none" strike="noStrike" kern="1200" cap="none" spc="0" normalizeH="0" baseline="0" noProof="0" dirty="0">
                    <a:ln>
                      <a:noFill/>
                    </a:ln>
                    <a:solidFill>
                      <a:srgbClr val="C00600"/>
                    </a:solidFill>
                    <a:effectLst/>
                    <a:uLnTx/>
                    <a:uFillTx/>
                    <a:latin typeface="Avenir Next" panose="020B0503020202020204" pitchFamily="34" charset="0"/>
                    <a:ea typeface="+mn-ea"/>
                    <a:cs typeface="+mn-cs"/>
                  </a:rPr>
                  <a:t> - 800</a:t>
                </a:r>
                <a14:m>
                  <m:oMath xmlns:m="http://schemas.openxmlformats.org/officeDocument/2006/math">
                    <m:r>
                      <a:rPr kumimoji="0" lang="en-US" sz="1800" b="1" i="1" u="none" strike="noStrike" kern="1200" cap="none" spc="0" normalizeH="0" baseline="0" noProof="0" dirty="0" smtClean="0">
                        <a:ln>
                          <a:noFill/>
                        </a:ln>
                        <a:solidFill>
                          <a:srgbClr val="C00600"/>
                        </a:solidFill>
                        <a:effectLst/>
                        <a:uLnTx/>
                        <a:uFillTx/>
                        <a:latin typeface="Cambria Math" panose="02040503050406030204" pitchFamily="18" charset="0"/>
                        <a:ea typeface="Cambria Math" panose="02040503050406030204" pitchFamily="18" charset="0"/>
                        <a:cs typeface="+mn-cs"/>
                      </a:rPr>
                      <m:t>×</m:t>
                    </m:r>
                  </m:oMath>
                </a14:m>
                <a:r>
                  <a:rPr kumimoji="0" lang="en-US" sz="1800" b="1" i="0" u="none" strike="noStrike" kern="1200" cap="none" spc="0" normalizeH="0" baseline="0" noProof="0" dirty="0">
                    <a:ln>
                      <a:noFill/>
                    </a:ln>
                    <a:solidFill>
                      <a:srgbClr val="C00600"/>
                    </a:solidFill>
                    <a:effectLst/>
                    <a:uLnTx/>
                    <a:uFillTx/>
                    <a:latin typeface="Avenir Next" panose="020B0503020202020204" pitchFamily="34" charset="0"/>
                    <a:ea typeface="+mn-ea"/>
                    <a:cs typeface="+mn-cs"/>
                  </a:rPr>
                  <a:t> more energy </a:t>
                </a:r>
                <a:r>
                  <a:rPr kumimoji="0" lang="en-US" sz="1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compared to performing an </a:t>
                </a:r>
                <a:r>
                  <a:rPr kumimoji="0" lang="en-US" sz="1800" b="0" i="0" u="none" strike="noStrike" kern="1200" cap="none" spc="0" normalizeH="0" baseline="0" noProof="0" dirty="0">
                    <a:ln>
                      <a:noFill/>
                    </a:ln>
                    <a:solidFill>
                      <a:srgbClr val="4473C4"/>
                    </a:solidFill>
                    <a:effectLst/>
                    <a:uLnTx/>
                    <a:uFillTx/>
                    <a:latin typeface="Avenir Next" panose="020B0503020202020204" pitchFamily="34" charset="0"/>
                    <a:ea typeface="+mn-ea"/>
                    <a:cs typeface="+mn-cs"/>
                  </a:rPr>
                  <a:t>addition operation</a:t>
                </a:r>
              </a:p>
            </p:txBody>
          </p:sp>
        </mc:Choice>
        <mc:Fallback xmlns="">
          <p:sp>
            <p:nvSpPr>
              <p:cNvPr id="23" name="Rectangle 22">
                <a:extLst>
                  <a:ext uri="{FF2B5EF4-FFF2-40B4-BE49-F238E27FC236}">
                    <a16:creationId xmlns:a16="http://schemas.microsoft.com/office/drawing/2014/main" id="{C8F34DB1-EF97-AAFD-2F2B-6DEFB625A01B}"/>
                  </a:ext>
                </a:extLst>
              </p:cNvPr>
              <p:cNvSpPr>
                <a:spLocks noRot="1" noChangeAspect="1" noMove="1" noResize="1" noEditPoints="1" noAdjustHandles="1" noChangeArrowheads="1" noChangeShapeType="1" noTextEdit="1"/>
              </p:cNvSpPr>
              <p:nvPr/>
            </p:nvSpPr>
            <p:spPr>
              <a:xfrm>
                <a:off x="2122556" y="4869160"/>
                <a:ext cx="6847801" cy="646331"/>
              </a:xfrm>
              <a:prstGeom prst="rect">
                <a:avLst/>
              </a:prstGeom>
              <a:blipFill>
                <a:blip r:embed="rId9"/>
                <a:stretch>
                  <a:fillRect l="-741" t="-3846" r="-926" b="-13462"/>
                </a:stretch>
              </a:blipFill>
            </p:spPr>
            <p:txBody>
              <a:bodyPr/>
              <a:lstStyle/>
              <a:p>
                <a:r>
                  <a:rPr lang="en-US">
                    <a:noFill/>
                  </a:rPr>
                  <a:t> </a:t>
                </a:r>
              </a:p>
            </p:txBody>
          </p:sp>
        </mc:Fallback>
      </mc:AlternateContent>
      <p:sp>
        <p:nvSpPr>
          <p:cNvPr id="24" name="Freeform 23">
            <a:extLst>
              <a:ext uri="{FF2B5EF4-FFF2-40B4-BE49-F238E27FC236}">
                <a16:creationId xmlns:a16="http://schemas.microsoft.com/office/drawing/2014/main" id="{F35D1151-6570-0AD4-3661-654897E00B2B}"/>
              </a:ext>
            </a:extLst>
          </p:cNvPr>
          <p:cNvSpPr/>
          <p:nvPr/>
        </p:nvSpPr>
        <p:spPr>
          <a:xfrm>
            <a:off x="2506134" y="2401231"/>
            <a:ext cx="1305636" cy="951569"/>
          </a:xfrm>
          <a:custGeom>
            <a:avLst/>
            <a:gdLst>
              <a:gd name="connsiteX0" fmla="*/ 1594353 w 1627327"/>
              <a:gd name="connsiteY0" fmla="*/ 0 h 1093299"/>
              <a:gd name="connsiteX1" fmla="*/ 1577420 w 1627327"/>
              <a:gd name="connsiteY1" fmla="*/ 84667 h 1093299"/>
              <a:gd name="connsiteX2" fmla="*/ 1120220 w 1627327"/>
              <a:gd name="connsiteY2" fmla="*/ 270934 h 1093299"/>
              <a:gd name="connsiteX3" fmla="*/ 222753 w 1627327"/>
              <a:gd name="connsiteY3" fmla="*/ 338667 h 1093299"/>
              <a:gd name="connsiteX4" fmla="*/ 19553 w 1627327"/>
              <a:gd name="connsiteY4" fmla="*/ 1016000 h 1093299"/>
              <a:gd name="connsiteX5" fmla="*/ 19553 w 1627327"/>
              <a:gd name="connsiteY5" fmla="*/ 1049867 h 1093299"/>
              <a:gd name="connsiteX0" fmla="*/ 1594353 w 1594353"/>
              <a:gd name="connsiteY0" fmla="*/ 0 h 1093299"/>
              <a:gd name="connsiteX1" fmla="*/ 1120220 w 1594353"/>
              <a:gd name="connsiteY1" fmla="*/ 270934 h 1093299"/>
              <a:gd name="connsiteX2" fmla="*/ 222753 w 1594353"/>
              <a:gd name="connsiteY2" fmla="*/ 338667 h 1093299"/>
              <a:gd name="connsiteX3" fmla="*/ 19553 w 1594353"/>
              <a:gd name="connsiteY3" fmla="*/ 1016000 h 1093299"/>
              <a:gd name="connsiteX4" fmla="*/ 19553 w 1594353"/>
              <a:gd name="connsiteY4" fmla="*/ 1049867 h 1093299"/>
              <a:gd name="connsiteX0" fmla="*/ 1574800 w 1574800"/>
              <a:gd name="connsiteY0" fmla="*/ 0 h 1049867"/>
              <a:gd name="connsiteX1" fmla="*/ 1100667 w 1574800"/>
              <a:gd name="connsiteY1" fmla="*/ 270934 h 1049867"/>
              <a:gd name="connsiteX2" fmla="*/ 203200 w 1574800"/>
              <a:gd name="connsiteY2" fmla="*/ 338667 h 1049867"/>
              <a:gd name="connsiteX3" fmla="*/ 0 w 1574800"/>
              <a:gd name="connsiteY3" fmla="*/ 1049867 h 1049867"/>
              <a:gd name="connsiteX0" fmla="*/ 1574800 w 1574800"/>
              <a:gd name="connsiteY0" fmla="*/ 0 h 1049867"/>
              <a:gd name="connsiteX1" fmla="*/ 1048968 w 1574800"/>
              <a:gd name="connsiteY1" fmla="*/ 97536 h 1049867"/>
              <a:gd name="connsiteX2" fmla="*/ 203200 w 1574800"/>
              <a:gd name="connsiteY2" fmla="*/ 338667 h 1049867"/>
              <a:gd name="connsiteX3" fmla="*/ 0 w 1574800"/>
              <a:gd name="connsiteY3" fmla="*/ 1049867 h 1049867"/>
            </a:gdLst>
            <a:ahLst/>
            <a:cxnLst>
              <a:cxn ang="0">
                <a:pos x="connsiteX0" y="connsiteY0"/>
              </a:cxn>
              <a:cxn ang="0">
                <a:pos x="connsiteX1" y="connsiteY1"/>
              </a:cxn>
              <a:cxn ang="0">
                <a:pos x="connsiteX2" y="connsiteY2"/>
              </a:cxn>
              <a:cxn ang="0">
                <a:pos x="connsiteX3" y="connsiteY3"/>
              </a:cxn>
            </a:cxnLst>
            <a:rect l="l" t="t" r="r" b="b"/>
            <a:pathLst>
              <a:path w="1574800" h="1049867">
                <a:moveTo>
                  <a:pt x="1574800" y="0"/>
                </a:moveTo>
                <a:cubicBezTo>
                  <a:pt x="1476022" y="56445"/>
                  <a:pt x="1277568" y="41092"/>
                  <a:pt x="1048968" y="97536"/>
                </a:cubicBezTo>
                <a:cubicBezTo>
                  <a:pt x="820368" y="153981"/>
                  <a:pt x="378028" y="179945"/>
                  <a:pt x="203200" y="338667"/>
                </a:cubicBezTo>
                <a:cubicBezTo>
                  <a:pt x="28372" y="497389"/>
                  <a:pt x="42333" y="901700"/>
                  <a:pt x="0" y="1049867"/>
                </a:cubicBezTo>
              </a:path>
            </a:pathLst>
          </a:custGeom>
          <a:noFill/>
          <a:ln w="28575">
            <a:solidFill>
              <a:srgbClr val="C00600"/>
            </a:solidFill>
            <a:headEnd type="non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600"/>
              </a:solidFill>
              <a:effectLst/>
              <a:uLnTx/>
              <a:uFillTx/>
              <a:latin typeface="Avenir Next" panose="020B0503020202020204" pitchFamily="34" charset="0"/>
              <a:ea typeface="+mn-ea"/>
              <a:cs typeface="+mn-cs"/>
            </a:endParaRPr>
          </a:p>
        </p:txBody>
      </p:sp>
      <p:cxnSp>
        <p:nvCxnSpPr>
          <p:cNvPr id="25" name="Straight Arrow Connector 24">
            <a:extLst>
              <a:ext uri="{FF2B5EF4-FFF2-40B4-BE49-F238E27FC236}">
                <a16:creationId xmlns:a16="http://schemas.microsoft.com/office/drawing/2014/main" id="{2AA5D734-168A-054B-F8B2-7EF44D2A176E}"/>
              </a:ext>
            </a:extLst>
          </p:cNvPr>
          <p:cNvCxnSpPr>
            <a:cxnSpLocks/>
          </p:cNvCxnSpPr>
          <p:nvPr/>
        </p:nvCxnSpPr>
        <p:spPr>
          <a:xfrm flipH="1">
            <a:off x="4603559" y="2509535"/>
            <a:ext cx="160837" cy="829501"/>
          </a:xfrm>
          <a:prstGeom prst="straightConnector1">
            <a:avLst/>
          </a:prstGeom>
          <a:ln w="28575">
            <a:solidFill>
              <a:srgbClr val="C006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950D34FC-BA1F-1492-9283-0B3D606383FF}"/>
              </a:ext>
            </a:extLst>
          </p:cNvPr>
          <p:cNvSpPr/>
          <p:nvPr/>
        </p:nvSpPr>
        <p:spPr>
          <a:xfrm flipH="1">
            <a:off x="6084167" y="2427425"/>
            <a:ext cx="1072211" cy="935112"/>
          </a:xfrm>
          <a:custGeom>
            <a:avLst/>
            <a:gdLst>
              <a:gd name="connsiteX0" fmla="*/ 1594353 w 1627327"/>
              <a:gd name="connsiteY0" fmla="*/ 0 h 1093299"/>
              <a:gd name="connsiteX1" fmla="*/ 1577420 w 1627327"/>
              <a:gd name="connsiteY1" fmla="*/ 84667 h 1093299"/>
              <a:gd name="connsiteX2" fmla="*/ 1120220 w 1627327"/>
              <a:gd name="connsiteY2" fmla="*/ 270934 h 1093299"/>
              <a:gd name="connsiteX3" fmla="*/ 222753 w 1627327"/>
              <a:gd name="connsiteY3" fmla="*/ 338667 h 1093299"/>
              <a:gd name="connsiteX4" fmla="*/ 19553 w 1627327"/>
              <a:gd name="connsiteY4" fmla="*/ 1016000 h 1093299"/>
              <a:gd name="connsiteX5" fmla="*/ 19553 w 1627327"/>
              <a:gd name="connsiteY5" fmla="*/ 1049867 h 1093299"/>
              <a:gd name="connsiteX0" fmla="*/ 1594353 w 1594353"/>
              <a:gd name="connsiteY0" fmla="*/ 0 h 1093299"/>
              <a:gd name="connsiteX1" fmla="*/ 1120220 w 1594353"/>
              <a:gd name="connsiteY1" fmla="*/ 270934 h 1093299"/>
              <a:gd name="connsiteX2" fmla="*/ 222753 w 1594353"/>
              <a:gd name="connsiteY2" fmla="*/ 338667 h 1093299"/>
              <a:gd name="connsiteX3" fmla="*/ 19553 w 1594353"/>
              <a:gd name="connsiteY3" fmla="*/ 1016000 h 1093299"/>
              <a:gd name="connsiteX4" fmla="*/ 19553 w 1594353"/>
              <a:gd name="connsiteY4" fmla="*/ 1049867 h 1093299"/>
              <a:gd name="connsiteX0" fmla="*/ 1574800 w 1574800"/>
              <a:gd name="connsiteY0" fmla="*/ 0 h 1049867"/>
              <a:gd name="connsiteX1" fmla="*/ 1100667 w 1574800"/>
              <a:gd name="connsiteY1" fmla="*/ 270934 h 1049867"/>
              <a:gd name="connsiteX2" fmla="*/ 203200 w 1574800"/>
              <a:gd name="connsiteY2" fmla="*/ 338667 h 1049867"/>
              <a:gd name="connsiteX3" fmla="*/ 0 w 1574800"/>
              <a:gd name="connsiteY3" fmla="*/ 1049867 h 1049867"/>
              <a:gd name="connsiteX0" fmla="*/ 1574800 w 1574800"/>
              <a:gd name="connsiteY0" fmla="*/ 0 h 1049867"/>
              <a:gd name="connsiteX1" fmla="*/ 932790 w 1574800"/>
              <a:gd name="connsiteY1" fmla="*/ 78444 h 1049867"/>
              <a:gd name="connsiteX2" fmla="*/ 203200 w 1574800"/>
              <a:gd name="connsiteY2" fmla="*/ 338667 h 1049867"/>
              <a:gd name="connsiteX3" fmla="*/ 0 w 1574800"/>
              <a:gd name="connsiteY3" fmla="*/ 1049867 h 1049867"/>
            </a:gdLst>
            <a:ahLst/>
            <a:cxnLst>
              <a:cxn ang="0">
                <a:pos x="connsiteX0" y="connsiteY0"/>
              </a:cxn>
              <a:cxn ang="0">
                <a:pos x="connsiteX1" y="connsiteY1"/>
              </a:cxn>
              <a:cxn ang="0">
                <a:pos x="connsiteX2" y="connsiteY2"/>
              </a:cxn>
              <a:cxn ang="0">
                <a:pos x="connsiteX3" y="connsiteY3"/>
              </a:cxn>
            </a:cxnLst>
            <a:rect l="l" t="t" r="r" b="b"/>
            <a:pathLst>
              <a:path w="1574800" h="1049867">
                <a:moveTo>
                  <a:pt x="1574800" y="0"/>
                </a:moveTo>
                <a:cubicBezTo>
                  <a:pt x="1476022" y="56445"/>
                  <a:pt x="1161390" y="22000"/>
                  <a:pt x="932790" y="78444"/>
                </a:cubicBezTo>
                <a:cubicBezTo>
                  <a:pt x="704190" y="134889"/>
                  <a:pt x="358665" y="176763"/>
                  <a:pt x="203200" y="338667"/>
                </a:cubicBezTo>
                <a:cubicBezTo>
                  <a:pt x="47735" y="500571"/>
                  <a:pt x="42333" y="901700"/>
                  <a:pt x="0" y="1049867"/>
                </a:cubicBezTo>
              </a:path>
            </a:pathLst>
          </a:custGeom>
          <a:noFill/>
          <a:ln w="28575">
            <a:solidFill>
              <a:srgbClr val="C00600"/>
            </a:solidFill>
            <a:headEnd type="non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600"/>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63490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8840"/>
            <a:ext cx="8610600" cy="4876800"/>
          </a:xfrm>
        </p:spPr>
        <p:txBody>
          <a:bodyPr/>
          <a:lstStyle/>
          <a:p>
            <a:pPr marL="0" indent="0" algn="ctr">
              <a:buNone/>
            </a:pPr>
            <a:r>
              <a:rPr lang="en-US" sz="5400" dirty="0">
                <a:solidFill>
                  <a:srgbClr val="FF0000"/>
                </a:solidFill>
              </a:rPr>
              <a:t>Data analysis </a:t>
            </a:r>
          </a:p>
          <a:p>
            <a:pPr marL="0" indent="0" algn="ctr">
              <a:buNone/>
            </a:pPr>
            <a:r>
              <a:rPr lang="en-US" sz="5400" dirty="0"/>
              <a:t>is performed </a:t>
            </a:r>
          </a:p>
          <a:p>
            <a:pPr marL="0" indent="0" algn="ctr">
              <a:buNone/>
            </a:pPr>
            <a:r>
              <a:rPr lang="en-US" sz="5400" dirty="0">
                <a:solidFill>
                  <a:srgbClr val="FF0000"/>
                </a:solidFill>
              </a:rPr>
              <a:t>far away from the data</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986128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C0DC3-C1EF-874A-818E-A979FC3E234A}"/>
              </a:ext>
            </a:extLst>
          </p:cNvPr>
          <p:cNvSpPr>
            <a:spLocks noGrp="1"/>
          </p:cNvSpPr>
          <p:nvPr>
            <p:ph idx="1"/>
          </p:nvPr>
        </p:nvSpPr>
        <p:spPr>
          <a:xfrm>
            <a:off x="0" y="1124744"/>
            <a:ext cx="9144000" cy="5001491"/>
          </a:xfrm>
        </p:spPr>
        <p:txBody>
          <a:bodyPr anchor="ctr" anchorCtr="0">
            <a:normAutofit/>
          </a:bodyPr>
          <a:lstStyle/>
          <a:p>
            <a:pPr marL="0" indent="0" algn="ctr">
              <a:lnSpc>
                <a:spcPct val="120000"/>
              </a:lnSpc>
              <a:spcBef>
                <a:spcPts val="0"/>
              </a:spcBef>
              <a:spcAft>
                <a:spcPts val="0"/>
              </a:spcAft>
              <a:buNone/>
            </a:pPr>
            <a:r>
              <a:rPr lang="en-US" sz="4800" dirty="0"/>
              <a:t>We need </a:t>
            </a:r>
            <a:r>
              <a:rPr lang="en-US" sz="4800" dirty="0">
                <a:solidFill>
                  <a:srgbClr val="0000FF"/>
                </a:solidFill>
              </a:rPr>
              <a:t>to orchestrate</a:t>
            </a:r>
            <a:br>
              <a:rPr lang="en-US" sz="4800" dirty="0">
                <a:solidFill>
                  <a:srgbClr val="0000FF"/>
                </a:solidFill>
              </a:rPr>
            </a:br>
            <a:r>
              <a:rPr lang="en-US" sz="4800" dirty="0">
                <a:solidFill>
                  <a:srgbClr val="0000FF"/>
                </a:solidFill>
              </a:rPr>
              <a:t>algorithms </a:t>
            </a:r>
            <a:r>
              <a:rPr lang="en-US" sz="4800" dirty="0"/>
              <a:t>and </a:t>
            </a:r>
            <a:r>
              <a:rPr lang="en-US" sz="4800" dirty="0">
                <a:solidFill>
                  <a:srgbClr val="0000FF"/>
                </a:solidFill>
              </a:rPr>
              <a:t>architectures</a:t>
            </a:r>
            <a:r>
              <a:rPr lang="en-US" sz="4800" dirty="0"/>
              <a:t> </a:t>
            </a:r>
            <a:br>
              <a:rPr lang="en-US" sz="4800" dirty="0"/>
            </a:br>
            <a:r>
              <a:rPr lang="en-US" sz="4800" dirty="0"/>
              <a:t>to </a:t>
            </a:r>
            <a:r>
              <a:rPr lang="en-US" sz="4800" dirty="0">
                <a:solidFill>
                  <a:srgbClr val="FF0000"/>
                </a:solidFill>
              </a:rPr>
              <a:t>handle data well</a:t>
            </a:r>
          </a:p>
        </p:txBody>
      </p:sp>
      <p:sp>
        <p:nvSpPr>
          <p:cNvPr id="6" name="Slide Number Placeholder 3">
            <a:extLst>
              <a:ext uri="{FF2B5EF4-FFF2-40B4-BE49-F238E27FC236}">
                <a16:creationId xmlns:a16="http://schemas.microsoft.com/office/drawing/2014/main" id="{0704270D-059B-4A4C-B2FA-6930CFF565AC}"/>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5942375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9|2.9|11.3|11.7"/>
</p:tagLst>
</file>

<file path=ppt/tags/tag2.xml><?xml version="1.0" encoding="utf-8"?>
<p:tagLst xmlns:a="http://schemas.openxmlformats.org/drawingml/2006/main" xmlns:r="http://schemas.openxmlformats.org/officeDocument/2006/relationships" xmlns:p="http://schemas.openxmlformats.org/presentationml/2006/main">
  <p:tag name="TIMING" val="|1.9|5.2|1.7"/>
</p:tagLst>
</file>

<file path=ppt/tags/tag3.xml><?xml version="1.0" encoding="utf-8"?>
<p:tagLst xmlns:a="http://schemas.openxmlformats.org/drawingml/2006/main" xmlns:r="http://schemas.openxmlformats.org/officeDocument/2006/relationships" xmlns:p="http://schemas.openxmlformats.org/presentationml/2006/main">
  <p:tag name="TIMING" val="|4.5|0.7|1|6.4|2.9|2.7"/>
</p:tagLst>
</file>

<file path=ppt/tags/tag4.xml><?xml version="1.0" encoding="utf-8"?>
<p:tagLst xmlns:a="http://schemas.openxmlformats.org/drawingml/2006/main" xmlns:r="http://schemas.openxmlformats.org/officeDocument/2006/relationships" xmlns:p="http://schemas.openxmlformats.org/presentationml/2006/main">
  <p:tag name="TIMING" val="|2.2|4.6|8.2|3.6"/>
</p:tagLst>
</file>

<file path=ppt/tags/tag5.xml><?xml version="1.0" encoding="utf-8"?>
<p:tagLst xmlns:a="http://schemas.openxmlformats.org/drawingml/2006/main" xmlns:r="http://schemas.openxmlformats.org/officeDocument/2006/relationships" xmlns:p="http://schemas.openxmlformats.org/presentationml/2006/main">
  <p:tag name="TIMING" val="|5.6|1.4|3.1|5.3"/>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_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utlu_memory-scaling_memcon13_talk (1).pptx" id="{1D09C5EE-DC30-4F85-84AA-519B89166748}" vid="{5DED0AF8-637D-490F-B56E-C8CE9BE1B1E6}"/>
    </a:ext>
  </a:ext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41.xml><?xml version="1.0" encoding="utf-8"?>
<a:theme xmlns:a="http://schemas.openxmlformats.org/drawingml/2006/main" name="1_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A5489879-DDF1-3B47-B3F5-DB6F6D612493}" vid="{33DDE609-D0E8-C249-A9C7-B34B636B08CB}"/>
    </a:ext>
  </a:extLst>
</a:theme>
</file>

<file path=ppt/theme/theme4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Edge">
  <a:themeElements>
    <a:clrScheme name="Custom 8">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432FF"/>
      </a:hlink>
      <a:folHlink>
        <a:srgbClr val="0432FF"/>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192956</TotalTime>
  <Words>5218</Words>
  <Application>Microsoft Office PowerPoint</Application>
  <PresentationFormat>On-screen Show (4:3)</PresentationFormat>
  <Paragraphs>864</Paragraphs>
  <Slides>49</Slides>
  <Notes>36</Notes>
  <HiddenSlides>0</HiddenSlides>
  <MMClips>0</MMClips>
  <ScaleCrop>false</ScaleCrop>
  <HeadingPairs>
    <vt:vector size="6" baseType="variant">
      <vt:variant>
        <vt:lpstr>Fonts Used</vt:lpstr>
      </vt:variant>
      <vt:variant>
        <vt:i4>21</vt:i4>
      </vt:variant>
      <vt:variant>
        <vt:lpstr>Theme</vt:lpstr>
      </vt:variant>
      <vt:variant>
        <vt:i4>45</vt:i4>
      </vt:variant>
      <vt:variant>
        <vt:lpstr>Slide Titles</vt:lpstr>
      </vt:variant>
      <vt:variant>
        <vt:i4>49</vt:i4>
      </vt:variant>
    </vt:vector>
  </HeadingPairs>
  <TitlesOfParts>
    <vt:vector size="115" baseType="lpstr">
      <vt:lpstr>ＭＳ Ｐゴシック</vt:lpstr>
      <vt:lpstr>Adobe Garamond Pro</vt:lpstr>
      <vt:lpstr>Arial</vt:lpstr>
      <vt:lpstr>Arial</vt:lpstr>
      <vt:lpstr>Avenir Next</vt:lpstr>
      <vt:lpstr>Calibri</vt:lpstr>
      <vt:lpstr>Cambria</vt:lpstr>
      <vt:lpstr>Cambria Math</vt:lpstr>
      <vt:lpstr>Corbel</vt:lpstr>
      <vt:lpstr>Courier New</vt:lpstr>
      <vt:lpstr>Garamond</vt:lpstr>
      <vt:lpstr>LinLibertineT</vt:lpstr>
      <vt:lpstr>LinLibertineTI</vt:lpstr>
      <vt:lpstr>NimbusRomNo9L</vt:lpstr>
      <vt:lpstr>Noto Sans Symbols</vt:lpstr>
      <vt:lpstr>Segoe UI Symbol</vt:lpstr>
      <vt:lpstr>Söhne</vt:lpstr>
      <vt:lpstr>Tahoma</vt:lpstr>
      <vt:lpstr>Times New Roman</vt:lpstr>
      <vt:lpstr>Verdana</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1_safari</vt:lpstr>
      <vt:lpstr>8_Office Theme</vt:lpstr>
      <vt:lpstr>Theme1</vt:lpstr>
      <vt:lpstr>1_Theme1</vt:lpstr>
      <vt:lpstr>Office Theme</vt:lpstr>
      <vt:lpstr>20_Edge</vt:lpstr>
      <vt:lpstr>2_Edge</vt:lpstr>
      <vt:lpstr>3_Office Theme</vt:lpstr>
      <vt:lpstr>PIM Architectures for Bioinformatics</vt:lpstr>
      <vt:lpstr>Brief Self Introduction</vt:lpstr>
      <vt:lpstr>Agenda</vt:lpstr>
      <vt:lpstr>Faster, Scalable &amp; Accurate Genome Analysis</vt:lpstr>
      <vt:lpstr>Typical Genome Sequence Analysis</vt:lpstr>
      <vt:lpstr>PowerPoint Presentation</vt:lpstr>
      <vt:lpstr>Data Movement Dominates Performance</vt:lpstr>
      <vt:lpstr>PowerPoint Presentation</vt:lpstr>
      <vt:lpstr>PowerPoint Presentation</vt:lpstr>
      <vt:lpstr>Genomic Analysis Steps in Memory</vt:lpstr>
      <vt:lpstr>Processing Using Memory</vt:lpstr>
      <vt:lpstr>Processing Near Memory</vt:lpstr>
      <vt:lpstr>Using Real PIM System</vt:lpstr>
      <vt:lpstr>Raw Signal Translation using PIM [MICRO '23]</vt:lpstr>
      <vt:lpstr>Using PIM for filtering</vt:lpstr>
      <vt:lpstr>GRIM-Filter in 3D-Stacked DRAM</vt:lpstr>
      <vt:lpstr>AIM (PIM Sequence Alignment Framework)</vt:lpstr>
      <vt:lpstr>Accelerating Sequence-to-Graph Mapping</vt:lpstr>
      <vt:lpstr>Genome Sequence Analysis</vt:lpstr>
      <vt:lpstr>Analysis of State-of-the-Art Tools</vt:lpstr>
      <vt:lpstr>SeGraM: First Graph Mapping Accelerator</vt:lpstr>
      <vt:lpstr>Overall System Design of SeGraM</vt:lpstr>
      <vt:lpstr>Accelerating Basecalling + Read Mapping via PIM</vt:lpstr>
      <vt:lpstr>Overview: Two Limitations</vt:lpstr>
      <vt:lpstr>Limitation 1: Large Data Movement</vt:lpstr>
      <vt:lpstr>Limitation 2: Wasted Computation</vt:lpstr>
      <vt:lpstr>State-of-the-art Works</vt:lpstr>
      <vt:lpstr>Goal and Opportunities</vt:lpstr>
      <vt:lpstr>Overview: GenPIP</vt:lpstr>
      <vt:lpstr>Key Results – Performance </vt:lpstr>
      <vt:lpstr>Key Results – Energy Efficiency  </vt:lpstr>
      <vt:lpstr>Accelerating Basecalling + Read Mapping via PIM</vt:lpstr>
      <vt:lpstr>PowerPoint Presentation</vt:lpstr>
      <vt:lpstr>In-Storage Genome Filtering [ASPLOS 2022] </vt:lpstr>
      <vt:lpstr>Genome Sequence Analysis</vt:lpstr>
      <vt:lpstr>Accelerating Genome Sequence Analysis</vt:lpstr>
      <vt:lpstr>Key Idea</vt:lpstr>
      <vt:lpstr>GenStore</vt:lpstr>
      <vt:lpstr>In-Storage Genome Filtering [ASPLOS 2022] </vt:lpstr>
      <vt:lpstr>In-Storage Metagenomics [ISCA 2024] </vt:lpstr>
      <vt:lpstr>MegIS: Metagenomics In-Storage</vt:lpstr>
      <vt:lpstr>MegIS’s Steps</vt:lpstr>
      <vt:lpstr>MegIS Hardware-Software Co-Design</vt:lpstr>
      <vt:lpstr>MegIS Hardware-Software Co-Design</vt:lpstr>
      <vt:lpstr>Evaluation: Speedup over the Software Baselines</vt:lpstr>
      <vt:lpstr>Evaluation: Reduction in Energy Consumption</vt:lpstr>
      <vt:lpstr>In-Storage Metagenomics [ISCA 2024] </vt:lpstr>
      <vt:lpstr>Conclusion</vt:lpstr>
      <vt:lpstr>PIM Architectures for Bioinformatics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Koliogeorgi  Konstantina</cp:lastModifiedBy>
  <cp:revision>2856</cp:revision>
  <cp:lastPrinted>2017-09-14T13:39:03Z</cp:lastPrinted>
  <dcterms:created xsi:type="dcterms:W3CDTF">2010-10-08T20:41:54Z</dcterms:created>
  <dcterms:modified xsi:type="dcterms:W3CDTF">2025-06-08T17:41:09Z</dcterms:modified>
</cp:coreProperties>
</file>