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59.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3.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5.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6.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7.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8.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theme/theme69.xml" ContentType="application/vnd.openxmlformats-officedocument.theme+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70.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71.xml" ContentType="application/vnd.openxmlformats-officedocument.theme+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2.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73.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74.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5.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6.xml" ContentType="application/vnd.openxmlformats-officedocument.theme+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7.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notesSlides/notesSlide27.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heme/themeOverride8.xml" ContentType="application/vnd.openxmlformats-officedocument.themeOverride+xml"/>
  <Override PartName="/ppt/notesSlides/notesSlide30.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3.xml" ContentType="application/vnd.openxmlformats-officedocument.drawingml.chartshapes+xml"/>
  <Override PartName="/ppt/notesSlides/notesSlide31.xml" ContentType="application/vnd.openxmlformats-officedocument.presentationml.notesSlide+xml"/>
  <Override PartName="/ppt/charts/chart15.xml" ContentType="application/vnd.openxmlformats-officedocument.drawingml.chart+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71" r:id="rId34"/>
    <p:sldMasterId id="2147487574" r:id="rId35"/>
    <p:sldMasterId id="2147487623" r:id="rId36"/>
    <p:sldMasterId id="2147487743" r:id="rId37"/>
    <p:sldMasterId id="2147488072" r:id="rId38"/>
    <p:sldMasterId id="2147488085" r:id="rId39"/>
    <p:sldMasterId id="2147488097" r:id="rId40"/>
    <p:sldMasterId id="2147488265" r:id="rId41"/>
    <p:sldMasterId id="2147488340" r:id="rId42"/>
    <p:sldMasterId id="2147488378" r:id="rId43"/>
    <p:sldMasterId id="2147488559" r:id="rId44"/>
    <p:sldMasterId id="2147488624" r:id="rId45"/>
    <p:sldMasterId id="2147488637" r:id="rId46"/>
    <p:sldMasterId id="2147488747" r:id="rId47"/>
    <p:sldMasterId id="2147488978" r:id="rId48"/>
    <p:sldMasterId id="2147488991" r:id="rId49"/>
    <p:sldMasterId id="2147489016" r:id="rId50"/>
    <p:sldMasterId id="2147489028" r:id="rId51"/>
    <p:sldMasterId id="2147489084" r:id="rId52"/>
    <p:sldMasterId id="2147489216" r:id="rId53"/>
    <p:sldMasterId id="2147489228" r:id="rId54"/>
    <p:sldMasterId id="2147489252" r:id="rId55"/>
    <p:sldMasterId id="2147489265" r:id="rId56"/>
    <p:sldMasterId id="2147489277" r:id="rId57"/>
    <p:sldMasterId id="2147489289" r:id="rId58"/>
    <p:sldMasterId id="2147489495" r:id="rId59"/>
    <p:sldMasterId id="2147489550" r:id="rId60"/>
    <p:sldMasterId id="2147489562" r:id="rId61"/>
    <p:sldMasterId id="2147489587" r:id="rId62"/>
    <p:sldMasterId id="2147489611" r:id="rId63"/>
    <p:sldMasterId id="2147489643" r:id="rId64"/>
    <p:sldMasterId id="2147489805" r:id="rId65"/>
    <p:sldMasterId id="2147489818" r:id="rId66"/>
    <p:sldMasterId id="2147489874" r:id="rId67"/>
    <p:sldMasterId id="2147489922" r:id="rId68"/>
    <p:sldMasterId id="2147489925" r:id="rId69"/>
    <p:sldMasterId id="2147489938" r:id="rId70"/>
    <p:sldMasterId id="2147489950" r:id="rId71"/>
    <p:sldMasterId id="2147489953" r:id="rId72"/>
    <p:sldMasterId id="2147490028" r:id="rId73"/>
    <p:sldMasterId id="2147490031" r:id="rId74"/>
    <p:sldMasterId id="2147490044" r:id="rId75"/>
    <p:sldMasterId id="2147490047" r:id="rId76"/>
    <p:sldMasterId id="2147490060" r:id="rId77"/>
    <p:sldMasterId id="2147490073" r:id="rId78"/>
  </p:sldMasterIdLst>
  <p:notesMasterIdLst>
    <p:notesMasterId r:id="rId249"/>
  </p:notesMasterIdLst>
  <p:handoutMasterIdLst>
    <p:handoutMasterId r:id="rId250"/>
  </p:handoutMasterIdLst>
  <p:sldIdLst>
    <p:sldId id="7250" r:id="rId79"/>
    <p:sldId id="7908" r:id="rId80"/>
    <p:sldId id="7909" r:id="rId81"/>
    <p:sldId id="7910" r:id="rId82"/>
    <p:sldId id="7999" r:id="rId83"/>
    <p:sldId id="7883" r:id="rId84"/>
    <p:sldId id="7884" r:id="rId85"/>
    <p:sldId id="7885" r:id="rId86"/>
    <p:sldId id="7886" r:id="rId87"/>
    <p:sldId id="7887" r:id="rId88"/>
    <p:sldId id="7888" r:id="rId89"/>
    <p:sldId id="3738" r:id="rId90"/>
    <p:sldId id="7911" r:id="rId91"/>
    <p:sldId id="7912" r:id="rId92"/>
    <p:sldId id="7913" r:id="rId93"/>
    <p:sldId id="7914" r:id="rId94"/>
    <p:sldId id="7915" r:id="rId95"/>
    <p:sldId id="7889" r:id="rId96"/>
    <p:sldId id="7890" r:id="rId97"/>
    <p:sldId id="7891" r:id="rId98"/>
    <p:sldId id="7892" r:id="rId99"/>
    <p:sldId id="2630" r:id="rId100"/>
    <p:sldId id="7893" r:id="rId101"/>
    <p:sldId id="7894" r:id="rId102"/>
    <p:sldId id="7895" r:id="rId103"/>
    <p:sldId id="7896" r:id="rId104"/>
    <p:sldId id="7897" r:id="rId105"/>
    <p:sldId id="7898" r:id="rId106"/>
    <p:sldId id="7899" r:id="rId107"/>
    <p:sldId id="7917" r:id="rId108"/>
    <p:sldId id="7900" r:id="rId109"/>
    <p:sldId id="7918" r:id="rId110"/>
    <p:sldId id="7919" r:id="rId111"/>
    <p:sldId id="7920" r:id="rId112"/>
    <p:sldId id="8071" r:id="rId113"/>
    <p:sldId id="8072" r:id="rId114"/>
    <p:sldId id="8073" r:id="rId115"/>
    <p:sldId id="8074" r:id="rId116"/>
    <p:sldId id="8075" r:id="rId117"/>
    <p:sldId id="8076" r:id="rId118"/>
    <p:sldId id="8077" r:id="rId119"/>
    <p:sldId id="7921" r:id="rId120"/>
    <p:sldId id="7922" r:id="rId121"/>
    <p:sldId id="7923" r:id="rId122"/>
    <p:sldId id="7901" r:id="rId123"/>
    <p:sldId id="7902" r:id="rId124"/>
    <p:sldId id="7903" r:id="rId125"/>
    <p:sldId id="7904" r:id="rId126"/>
    <p:sldId id="7905" r:id="rId127"/>
    <p:sldId id="7906" r:id="rId128"/>
    <p:sldId id="7907" r:id="rId129"/>
    <p:sldId id="7924" r:id="rId130"/>
    <p:sldId id="7925" r:id="rId131"/>
    <p:sldId id="7926" r:id="rId132"/>
    <p:sldId id="7927" r:id="rId133"/>
    <p:sldId id="7928" r:id="rId134"/>
    <p:sldId id="5218" r:id="rId135"/>
    <p:sldId id="7929" r:id="rId136"/>
    <p:sldId id="7930" r:id="rId137"/>
    <p:sldId id="7931" r:id="rId138"/>
    <p:sldId id="7932" r:id="rId139"/>
    <p:sldId id="7933" r:id="rId140"/>
    <p:sldId id="7934" r:id="rId141"/>
    <p:sldId id="7935" r:id="rId142"/>
    <p:sldId id="7936" r:id="rId143"/>
    <p:sldId id="7937" r:id="rId144"/>
    <p:sldId id="7938" r:id="rId145"/>
    <p:sldId id="6044" r:id="rId146"/>
    <p:sldId id="5011" r:id="rId147"/>
    <p:sldId id="5594" r:id="rId148"/>
    <p:sldId id="5595" r:id="rId149"/>
    <p:sldId id="5978" r:id="rId150"/>
    <p:sldId id="7939" r:id="rId151"/>
    <p:sldId id="7940" r:id="rId152"/>
    <p:sldId id="7941" r:id="rId153"/>
    <p:sldId id="7942" r:id="rId154"/>
    <p:sldId id="7943" r:id="rId155"/>
    <p:sldId id="4167" r:id="rId156"/>
    <p:sldId id="7944" r:id="rId157"/>
    <p:sldId id="7945" r:id="rId158"/>
    <p:sldId id="7946" r:id="rId159"/>
    <p:sldId id="7947" r:id="rId160"/>
    <p:sldId id="7948" r:id="rId161"/>
    <p:sldId id="7949" r:id="rId162"/>
    <p:sldId id="7950" r:id="rId163"/>
    <p:sldId id="1089" r:id="rId164"/>
    <p:sldId id="7951" r:id="rId165"/>
    <p:sldId id="7952" r:id="rId166"/>
    <p:sldId id="7953" r:id="rId167"/>
    <p:sldId id="7954" r:id="rId168"/>
    <p:sldId id="7955" r:id="rId169"/>
    <p:sldId id="7956" r:id="rId170"/>
    <p:sldId id="7957" r:id="rId171"/>
    <p:sldId id="8022" r:id="rId172"/>
    <p:sldId id="7959" r:id="rId173"/>
    <p:sldId id="1189" r:id="rId174"/>
    <p:sldId id="892" r:id="rId175"/>
    <p:sldId id="7958" r:id="rId176"/>
    <p:sldId id="7960" r:id="rId177"/>
    <p:sldId id="7962" r:id="rId178"/>
    <p:sldId id="8020" r:id="rId179"/>
    <p:sldId id="8021" r:id="rId180"/>
    <p:sldId id="7968" r:id="rId181"/>
    <p:sldId id="7969" r:id="rId182"/>
    <p:sldId id="7970" r:id="rId183"/>
    <p:sldId id="7971" r:id="rId184"/>
    <p:sldId id="7972" r:id="rId185"/>
    <p:sldId id="7977" r:id="rId186"/>
    <p:sldId id="7993" r:id="rId187"/>
    <p:sldId id="8023" r:id="rId188"/>
    <p:sldId id="8024" r:id="rId189"/>
    <p:sldId id="8025" r:id="rId190"/>
    <p:sldId id="8026" r:id="rId191"/>
    <p:sldId id="8027" r:id="rId192"/>
    <p:sldId id="8028" r:id="rId193"/>
    <p:sldId id="8029" r:id="rId194"/>
    <p:sldId id="8030" r:id="rId195"/>
    <p:sldId id="8031" r:id="rId196"/>
    <p:sldId id="8032" r:id="rId197"/>
    <p:sldId id="8033" r:id="rId198"/>
    <p:sldId id="8078" r:id="rId199"/>
    <p:sldId id="8040" r:id="rId200"/>
    <p:sldId id="8041" r:id="rId201"/>
    <p:sldId id="8042" r:id="rId202"/>
    <p:sldId id="8043" r:id="rId203"/>
    <p:sldId id="8044" r:id="rId204"/>
    <p:sldId id="8045" r:id="rId205"/>
    <p:sldId id="8046" r:id="rId206"/>
    <p:sldId id="8047" r:id="rId207"/>
    <p:sldId id="8048" r:id="rId208"/>
    <p:sldId id="8049" r:id="rId209"/>
    <p:sldId id="8050" r:id="rId210"/>
    <p:sldId id="8034" r:id="rId211"/>
    <p:sldId id="8035" r:id="rId212"/>
    <p:sldId id="8036" r:id="rId213"/>
    <p:sldId id="8037" r:id="rId214"/>
    <p:sldId id="8038" r:id="rId215"/>
    <p:sldId id="8039" r:id="rId216"/>
    <p:sldId id="8051" r:id="rId217"/>
    <p:sldId id="8052" r:id="rId218"/>
    <p:sldId id="8053" r:id="rId219"/>
    <p:sldId id="8000" r:id="rId220"/>
    <p:sldId id="8001" r:id="rId221"/>
    <p:sldId id="8002" r:id="rId222"/>
    <p:sldId id="8003" r:id="rId223"/>
    <p:sldId id="8004" r:id="rId224"/>
    <p:sldId id="8054" r:id="rId225"/>
    <p:sldId id="8055" r:id="rId226"/>
    <p:sldId id="8056" r:id="rId227"/>
    <p:sldId id="8062" r:id="rId228"/>
    <p:sldId id="8057" r:id="rId229"/>
    <p:sldId id="8058" r:id="rId230"/>
    <p:sldId id="8059" r:id="rId231"/>
    <p:sldId id="8060" r:id="rId232"/>
    <p:sldId id="8061" r:id="rId233"/>
    <p:sldId id="8064" r:id="rId234"/>
    <p:sldId id="8005" r:id="rId235"/>
    <p:sldId id="8006" r:id="rId236"/>
    <p:sldId id="8007" r:id="rId237"/>
    <p:sldId id="8008" r:id="rId238"/>
    <p:sldId id="8080" r:id="rId239"/>
    <p:sldId id="8010" r:id="rId240"/>
    <p:sldId id="8012" r:id="rId241"/>
    <p:sldId id="8013" r:id="rId242"/>
    <p:sldId id="8014" r:id="rId243"/>
    <p:sldId id="8068" r:id="rId244"/>
    <p:sldId id="8069" r:id="rId245"/>
    <p:sldId id="8070" r:id="rId246"/>
    <p:sldId id="8019" r:id="rId247"/>
    <p:sldId id="8081" r:id="rId2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09" autoAdjust="0"/>
    <p:restoredTop sz="95073" autoAdjust="0"/>
  </p:normalViewPr>
  <p:slideViewPr>
    <p:cSldViewPr>
      <p:cViewPr varScale="1">
        <p:scale>
          <a:sx n="124" d="100"/>
          <a:sy n="124" d="100"/>
        </p:scale>
        <p:origin x="21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6.xml"/><Relationship Id="rId138" Type="http://schemas.openxmlformats.org/officeDocument/2006/relationships/slide" Target="slides/slide60.xml"/><Relationship Id="rId159" Type="http://schemas.openxmlformats.org/officeDocument/2006/relationships/slide" Target="slides/slide81.xml"/><Relationship Id="rId170" Type="http://schemas.openxmlformats.org/officeDocument/2006/relationships/slide" Target="slides/slide92.xml"/><Relationship Id="rId191" Type="http://schemas.openxmlformats.org/officeDocument/2006/relationships/slide" Target="slides/slide113.xml"/><Relationship Id="rId205" Type="http://schemas.openxmlformats.org/officeDocument/2006/relationships/slide" Target="slides/slide127.xml"/><Relationship Id="rId226" Type="http://schemas.openxmlformats.org/officeDocument/2006/relationships/slide" Target="slides/slide148.xml"/><Relationship Id="rId247" Type="http://schemas.openxmlformats.org/officeDocument/2006/relationships/slide" Target="slides/slide169.xml"/><Relationship Id="rId107" Type="http://schemas.openxmlformats.org/officeDocument/2006/relationships/slide" Target="slides/slide2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0.xml"/><Relationship Id="rId149" Type="http://schemas.openxmlformats.org/officeDocument/2006/relationships/slide" Target="slides/slide71.xml"/><Relationship Id="rId5" Type="http://schemas.openxmlformats.org/officeDocument/2006/relationships/slideMaster" Target="slideMasters/slideMaster5.xml"/><Relationship Id="rId95" Type="http://schemas.openxmlformats.org/officeDocument/2006/relationships/slide" Target="slides/slide17.xml"/><Relationship Id="rId160" Type="http://schemas.openxmlformats.org/officeDocument/2006/relationships/slide" Target="slides/slide82.xml"/><Relationship Id="rId181" Type="http://schemas.openxmlformats.org/officeDocument/2006/relationships/slide" Target="slides/slide103.xml"/><Relationship Id="rId216" Type="http://schemas.openxmlformats.org/officeDocument/2006/relationships/slide" Target="slides/slide138.xml"/><Relationship Id="rId237" Type="http://schemas.openxmlformats.org/officeDocument/2006/relationships/slide" Target="slides/slide15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0.xml"/><Relationship Id="rId139" Type="http://schemas.openxmlformats.org/officeDocument/2006/relationships/slide" Target="slides/slide61.xml"/><Relationship Id="rId85" Type="http://schemas.openxmlformats.org/officeDocument/2006/relationships/slide" Target="slides/slide7.xml"/><Relationship Id="rId150" Type="http://schemas.openxmlformats.org/officeDocument/2006/relationships/slide" Target="slides/slide72.xml"/><Relationship Id="rId171" Type="http://schemas.openxmlformats.org/officeDocument/2006/relationships/slide" Target="slides/slide93.xml"/><Relationship Id="rId192" Type="http://schemas.openxmlformats.org/officeDocument/2006/relationships/slide" Target="slides/slide114.xml"/><Relationship Id="rId206" Type="http://schemas.openxmlformats.org/officeDocument/2006/relationships/slide" Target="slides/slide128.xml"/><Relationship Id="rId227" Type="http://schemas.openxmlformats.org/officeDocument/2006/relationships/slide" Target="slides/slide149.xml"/><Relationship Id="rId248" Type="http://schemas.openxmlformats.org/officeDocument/2006/relationships/slide" Target="slides/slide17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0.xml"/><Relationship Id="rId129" Type="http://schemas.openxmlformats.org/officeDocument/2006/relationships/slide" Target="slides/slide51.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8.xml"/><Relationship Id="rId140" Type="http://schemas.openxmlformats.org/officeDocument/2006/relationships/slide" Target="slides/slide62.xml"/><Relationship Id="rId161" Type="http://schemas.openxmlformats.org/officeDocument/2006/relationships/slide" Target="slides/slide83.xml"/><Relationship Id="rId182" Type="http://schemas.openxmlformats.org/officeDocument/2006/relationships/slide" Target="slides/slide104.xml"/><Relationship Id="rId217"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60.xml"/><Relationship Id="rId23" Type="http://schemas.openxmlformats.org/officeDocument/2006/relationships/slideMaster" Target="slideMasters/slideMaster23.xml"/><Relationship Id="rId119" Type="http://schemas.openxmlformats.org/officeDocument/2006/relationships/slide" Target="slides/slide4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8.xml"/><Relationship Id="rId130" Type="http://schemas.openxmlformats.org/officeDocument/2006/relationships/slide" Target="slides/slide52.xml"/><Relationship Id="rId151" Type="http://schemas.openxmlformats.org/officeDocument/2006/relationships/slide" Target="slides/slide73.xml"/><Relationship Id="rId172" Type="http://schemas.openxmlformats.org/officeDocument/2006/relationships/slide" Target="slides/slide94.xml"/><Relationship Id="rId193" Type="http://schemas.openxmlformats.org/officeDocument/2006/relationships/slide" Target="slides/slide115.xml"/><Relationship Id="rId207" Type="http://schemas.openxmlformats.org/officeDocument/2006/relationships/slide" Target="slides/slide129.xml"/><Relationship Id="rId228" Type="http://schemas.openxmlformats.org/officeDocument/2006/relationships/slide" Target="slides/slide150.xml"/><Relationship Id="rId249"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3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9.xml"/><Relationship Id="rId120" Type="http://schemas.openxmlformats.org/officeDocument/2006/relationships/slide" Target="slides/slide42.xml"/><Relationship Id="rId141" Type="http://schemas.openxmlformats.org/officeDocument/2006/relationships/slide" Target="slides/slide63.xml"/><Relationship Id="rId7" Type="http://schemas.openxmlformats.org/officeDocument/2006/relationships/slideMaster" Target="slideMasters/slideMaster7.xml"/><Relationship Id="rId162" Type="http://schemas.openxmlformats.org/officeDocument/2006/relationships/slide" Target="slides/slide84.xml"/><Relationship Id="rId183" Type="http://schemas.openxmlformats.org/officeDocument/2006/relationships/slide" Target="slides/slide105.xml"/><Relationship Id="rId218" Type="http://schemas.openxmlformats.org/officeDocument/2006/relationships/slide" Target="slides/slide140.xml"/><Relationship Id="rId239" Type="http://schemas.openxmlformats.org/officeDocument/2006/relationships/slide" Target="slides/slide161.xml"/><Relationship Id="rId250" Type="http://schemas.openxmlformats.org/officeDocument/2006/relationships/handoutMaster" Target="handoutMasters/handout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9.xml"/><Relationship Id="rId110" Type="http://schemas.openxmlformats.org/officeDocument/2006/relationships/slide" Target="slides/slide32.xml"/><Relationship Id="rId131" Type="http://schemas.openxmlformats.org/officeDocument/2006/relationships/slide" Target="slides/slide53.xml"/><Relationship Id="rId152" Type="http://schemas.openxmlformats.org/officeDocument/2006/relationships/slide" Target="slides/slide74.xml"/><Relationship Id="rId173" Type="http://schemas.openxmlformats.org/officeDocument/2006/relationships/slide" Target="slides/slide95.xml"/><Relationship Id="rId194" Type="http://schemas.openxmlformats.org/officeDocument/2006/relationships/slide" Target="slides/slide116.xml"/><Relationship Id="rId208" Type="http://schemas.openxmlformats.org/officeDocument/2006/relationships/slide" Target="slides/slide130.xml"/><Relationship Id="rId229" Type="http://schemas.openxmlformats.org/officeDocument/2006/relationships/slide" Target="slides/slide151.xml"/><Relationship Id="rId240" Type="http://schemas.openxmlformats.org/officeDocument/2006/relationships/slide" Target="slides/slide16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2.xml"/><Relationship Id="rId8" Type="http://schemas.openxmlformats.org/officeDocument/2006/relationships/slideMaster" Target="slideMasters/slideMaster8.xml"/><Relationship Id="rId98" Type="http://schemas.openxmlformats.org/officeDocument/2006/relationships/slide" Target="slides/slide20.xml"/><Relationship Id="rId121" Type="http://schemas.openxmlformats.org/officeDocument/2006/relationships/slide" Target="slides/slide43.xml"/><Relationship Id="rId142" Type="http://schemas.openxmlformats.org/officeDocument/2006/relationships/slide" Target="slides/slide64.xml"/><Relationship Id="rId163" Type="http://schemas.openxmlformats.org/officeDocument/2006/relationships/slide" Target="slides/slide85.xml"/><Relationship Id="rId184" Type="http://schemas.openxmlformats.org/officeDocument/2006/relationships/slide" Target="slides/slide106.xml"/><Relationship Id="rId219" Type="http://schemas.openxmlformats.org/officeDocument/2006/relationships/slide" Target="slides/slide141.xml"/><Relationship Id="rId230" Type="http://schemas.openxmlformats.org/officeDocument/2006/relationships/slide" Target="slides/slide152.xml"/><Relationship Id="rId251"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88" Type="http://schemas.openxmlformats.org/officeDocument/2006/relationships/slide" Target="slides/slide10.xml"/><Relationship Id="rId111" Type="http://schemas.openxmlformats.org/officeDocument/2006/relationships/slide" Target="slides/slide33.xml"/><Relationship Id="rId132" Type="http://schemas.openxmlformats.org/officeDocument/2006/relationships/slide" Target="slides/slide54.xml"/><Relationship Id="rId153" Type="http://schemas.openxmlformats.org/officeDocument/2006/relationships/slide" Target="slides/slide75.xml"/><Relationship Id="rId174" Type="http://schemas.openxmlformats.org/officeDocument/2006/relationships/slide" Target="slides/slide96.xml"/><Relationship Id="rId195" Type="http://schemas.openxmlformats.org/officeDocument/2006/relationships/slide" Target="slides/slide117.xml"/><Relationship Id="rId209" Type="http://schemas.openxmlformats.org/officeDocument/2006/relationships/slide" Target="slides/slide131.xml"/><Relationship Id="rId220" Type="http://schemas.openxmlformats.org/officeDocument/2006/relationships/slide" Target="slides/slide142.xml"/><Relationship Id="rId241"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78" Type="http://schemas.openxmlformats.org/officeDocument/2006/relationships/slideMaster" Target="slideMasters/slideMaster78.xml"/><Relationship Id="rId99" Type="http://schemas.openxmlformats.org/officeDocument/2006/relationships/slide" Target="slides/slide21.xml"/><Relationship Id="rId101" Type="http://schemas.openxmlformats.org/officeDocument/2006/relationships/slide" Target="slides/slide23.xml"/><Relationship Id="rId122" Type="http://schemas.openxmlformats.org/officeDocument/2006/relationships/slide" Target="slides/slide44.xml"/><Relationship Id="rId143" Type="http://schemas.openxmlformats.org/officeDocument/2006/relationships/slide" Target="slides/slide65.xml"/><Relationship Id="rId164" Type="http://schemas.openxmlformats.org/officeDocument/2006/relationships/slide" Target="slides/slide86.xml"/><Relationship Id="rId185" Type="http://schemas.openxmlformats.org/officeDocument/2006/relationships/slide" Target="slides/slide107.xml"/><Relationship Id="rId9" Type="http://schemas.openxmlformats.org/officeDocument/2006/relationships/slideMaster" Target="slideMasters/slideMaster9.xml"/><Relationship Id="rId210" Type="http://schemas.openxmlformats.org/officeDocument/2006/relationships/slide" Target="slides/slide132.xml"/><Relationship Id="rId26" Type="http://schemas.openxmlformats.org/officeDocument/2006/relationships/slideMaster" Target="slideMasters/slideMaster26.xml"/><Relationship Id="rId231" Type="http://schemas.openxmlformats.org/officeDocument/2006/relationships/slide" Target="slides/slide153.xml"/><Relationship Id="rId252"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1.xml"/><Relationship Id="rId112" Type="http://schemas.openxmlformats.org/officeDocument/2006/relationships/slide" Target="slides/slide34.xml"/><Relationship Id="rId133" Type="http://schemas.openxmlformats.org/officeDocument/2006/relationships/slide" Target="slides/slide55.xml"/><Relationship Id="rId154" Type="http://schemas.openxmlformats.org/officeDocument/2006/relationships/slide" Target="slides/slide76.xml"/><Relationship Id="rId175" Type="http://schemas.openxmlformats.org/officeDocument/2006/relationships/slide" Target="slides/slide97.xml"/><Relationship Id="rId196" Type="http://schemas.openxmlformats.org/officeDocument/2006/relationships/slide" Target="slides/slide118.xml"/><Relationship Id="rId200" Type="http://schemas.openxmlformats.org/officeDocument/2006/relationships/slide" Target="slides/slide122.xml"/><Relationship Id="rId16" Type="http://schemas.openxmlformats.org/officeDocument/2006/relationships/slideMaster" Target="slideMasters/slideMaster16.xml"/><Relationship Id="rId221" Type="http://schemas.openxmlformats.org/officeDocument/2006/relationships/slide" Target="slides/slide143.xml"/><Relationship Id="rId242" Type="http://schemas.openxmlformats.org/officeDocument/2006/relationships/slide" Target="slides/slide16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211" Type="http://schemas.openxmlformats.org/officeDocument/2006/relationships/slide" Target="slides/slide133.xml"/><Relationship Id="rId232" Type="http://schemas.openxmlformats.org/officeDocument/2006/relationships/slide" Target="slides/slide154.xml"/><Relationship Id="rId253"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5.xml"/><Relationship Id="rId134" Type="http://schemas.openxmlformats.org/officeDocument/2006/relationships/slide" Target="slides/slide56.xml"/><Relationship Id="rId80" Type="http://schemas.openxmlformats.org/officeDocument/2006/relationships/slide" Target="slides/slide2.xml"/><Relationship Id="rId155" Type="http://schemas.openxmlformats.org/officeDocument/2006/relationships/slide" Target="slides/slide77.xml"/><Relationship Id="rId176" Type="http://schemas.openxmlformats.org/officeDocument/2006/relationships/slide" Target="slides/slide98.xml"/><Relationship Id="rId197" Type="http://schemas.openxmlformats.org/officeDocument/2006/relationships/slide" Target="slides/slide119.xml"/><Relationship Id="rId201" Type="http://schemas.openxmlformats.org/officeDocument/2006/relationships/slide" Target="slides/slide123.xml"/><Relationship Id="rId222" Type="http://schemas.openxmlformats.org/officeDocument/2006/relationships/slide" Target="slides/slide144.xml"/><Relationship Id="rId243" Type="http://schemas.openxmlformats.org/officeDocument/2006/relationships/slide" Target="slides/slide16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24" Type="http://schemas.openxmlformats.org/officeDocument/2006/relationships/slide" Target="slides/slide46.xml"/><Relationship Id="rId70" Type="http://schemas.openxmlformats.org/officeDocument/2006/relationships/slideMaster" Target="slideMasters/slideMaster70.xml"/><Relationship Id="rId91" Type="http://schemas.openxmlformats.org/officeDocument/2006/relationships/slide" Target="slides/slide13.xml"/><Relationship Id="rId145" Type="http://schemas.openxmlformats.org/officeDocument/2006/relationships/slide" Target="slides/slide67.xml"/><Relationship Id="rId166" Type="http://schemas.openxmlformats.org/officeDocument/2006/relationships/slide" Target="slides/slide88.xml"/><Relationship Id="rId187" Type="http://schemas.openxmlformats.org/officeDocument/2006/relationships/slide" Target="slides/slide109.xml"/><Relationship Id="rId1" Type="http://schemas.openxmlformats.org/officeDocument/2006/relationships/slideMaster" Target="slideMasters/slideMaster1.xml"/><Relationship Id="rId212" Type="http://schemas.openxmlformats.org/officeDocument/2006/relationships/slide" Target="slides/slide134.xml"/><Relationship Id="rId233" Type="http://schemas.openxmlformats.org/officeDocument/2006/relationships/slide" Target="slides/slide155.xml"/><Relationship Id="rId254" Type="http://schemas.openxmlformats.org/officeDocument/2006/relationships/tableStyles" Target="tableStyle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60" Type="http://schemas.openxmlformats.org/officeDocument/2006/relationships/slideMaster" Target="slideMasters/slideMaster60.xml"/><Relationship Id="rId81" Type="http://schemas.openxmlformats.org/officeDocument/2006/relationships/slide" Target="slides/slide3.xml"/><Relationship Id="rId135" Type="http://schemas.openxmlformats.org/officeDocument/2006/relationships/slide" Target="slides/slide57.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202" Type="http://schemas.openxmlformats.org/officeDocument/2006/relationships/slide" Target="slides/slide124.xml"/><Relationship Id="rId223" Type="http://schemas.openxmlformats.org/officeDocument/2006/relationships/slide" Target="slides/slide145.xml"/><Relationship Id="rId244"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26.xml"/><Relationship Id="rId125" Type="http://schemas.openxmlformats.org/officeDocument/2006/relationships/slide" Target="slides/slide47.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71" Type="http://schemas.openxmlformats.org/officeDocument/2006/relationships/slideMaster" Target="slideMasters/slideMaster71.xml"/><Relationship Id="rId92" Type="http://schemas.openxmlformats.org/officeDocument/2006/relationships/slide" Target="slides/slide14.xml"/><Relationship Id="rId213" Type="http://schemas.openxmlformats.org/officeDocument/2006/relationships/slide" Target="slides/slide135.xml"/><Relationship Id="rId234"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37.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61" Type="http://schemas.openxmlformats.org/officeDocument/2006/relationships/slideMaster" Target="slideMasters/slideMaster61.xml"/><Relationship Id="rId82" Type="http://schemas.openxmlformats.org/officeDocument/2006/relationships/slide" Target="slides/slide4.xml"/><Relationship Id="rId199" Type="http://schemas.openxmlformats.org/officeDocument/2006/relationships/slide" Target="slides/slide121.xml"/><Relationship Id="rId203" Type="http://schemas.openxmlformats.org/officeDocument/2006/relationships/slide" Target="slides/slide125.xml"/><Relationship Id="rId19" Type="http://schemas.openxmlformats.org/officeDocument/2006/relationships/slideMaster" Target="slideMasters/slideMaster19.xml"/><Relationship Id="rId224" Type="http://schemas.openxmlformats.org/officeDocument/2006/relationships/slide" Target="slides/slide146.xml"/><Relationship Id="rId245" Type="http://schemas.openxmlformats.org/officeDocument/2006/relationships/slide" Target="slides/slide167.xml"/><Relationship Id="rId30" Type="http://schemas.openxmlformats.org/officeDocument/2006/relationships/slideMaster" Target="slideMasters/slideMaster30.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189" Type="http://schemas.openxmlformats.org/officeDocument/2006/relationships/slide" Target="slides/slide111.xml"/><Relationship Id="rId3" Type="http://schemas.openxmlformats.org/officeDocument/2006/relationships/slideMaster" Target="slideMasters/slideMaster3.xml"/><Relationship Id="rId214" Type="http://schemas.openxmlformats.org/officeDocument/2006/relationships/slide" Target="slides/slide136.xml"/><Relationship Id="rId235" Type="http://schemas.openxmlformats.org/officeDocument/2006/relationships/slide" Target="slides/slide157.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179" Type="http://schemas.openxmlformats.org/officeDocument/2006/relationships/slide" Target="slides/slide101.xml"/><Relationship Id="rId190" Type="http://schemas.openxmlformats.org/officeDocument/2006/relationships/slide" Target="slides/slide112.xml"/><Relationship Id="rId204" Type="http://schemas.openxmlformats.org/officeDocument/2006/relationships/slide" Target="slides/slide126.xml"/><Relationship Id="rId225" Type="http://schemas.openxmlformats.org/officeDocument/2006/relationships/slide" Target="slides/slide147.xml"/><Relationship Id="rId246" Type="http://schemas.openxmlformats.org/officeDocument/2006/relationships/slide" Target="slides/slide168.xml"/><Relationship Id="rId106" Type="http://schemas.openxmlformats.org/officeDocument/2006/relationships/slide" Target="slides/slide28.xml"/><Relationship Id="rId127" Type="http://schemas.openxmlformats.org/officeDocument/2006/relationships/slide" Target="slides/slide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6.xml"/><Relationship Id="rId148" Type="http://schemas.openxmlformats.org/officeDocument/2006/relationships/slide" Target="slides/slide70.xml"/><Relationship Id="rId169" Type="http://schemas.openxmlformats.org/officeDocument/2006/relationships/slide" Target="slides/slide91.xml"/><Relationship Id="rId4" Type="http://schemas.openxmlformats.org/officeDocument/2006/relationships/slideMaster" Target="slideMasters/slideMaster4.xml"/><Relationship Id="rId180" Type="http://schemas.openxmlformats.org/officeDocument/2006/relationships/slide" Target="slides/slide102.xml"/><Relationship Id="rId215" Type="http://schemas.openxmlformats.org/officeDocument/2006/relationships/slide" Target="slides/slide137.xml"/><Relationship Id="rId236" Type="http://schemas.openxmlformats.org/officeDocument/2006/relationships/slide" Target="slides/slide158.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file:///C:\Users\Rakesh\Desktop\fc%20-%20Copy.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oleObject" Target="file:///C:\Users\Rakesh\Desktop\fc%20-%20Copy.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1545240024105"/>
          <c:y val="3.7474617705036566E-2"/>
          <c:w val="0.85278057997823487"/>
          <c:h val="0.80108812740354185"/>
        </c:manualLayout>
      </c:layout>
      <c:barChart>
        <c:barDir val="col"/>
        <c:grouping val="clustered"/>
        <c:varyColors val="0"/>
        <c:ser>
          <c:idx val="0"/>
          <c:order val="0"/>
          <c:spPr>
            <a:solidFill>
              <a:schemeClr val="bg2">
                <a:lumMod val="50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PERF!$E$7:$E$10</c:f>
              <c:numCache>
                <c:formatCode>General</c:formatCode>
                <c:ptCount val="4"/>
                <c:pt idx="0">
                  <c:v>1.3181454488164182</c:v>
                </c:pt>
                <c:pt idx="1">
                  <c:v>1.1934537982957298</c:v>
                </c:pt>
                <c:pt idx="2">
                  <c:v>1.3006968387045812</c:v>
                </c:pt>
                <c:pt idx="3">
                  <c:v>1.2793921596335978</c:v>
                </c:pt>
              </c:numCache>
            </c:numRef>
          </c:val>
          <c:extLst>
            <c:ext xmlns:c16="http://schemas.microsoft.com/office/drawing/2014/chart" uri="{C3380CC4-5D6E-409C-BE32-E72D297353CC}">
              <c16:uniqueId val="{00000000-81F7-4B23-9812-EF4DDF4B1D4B}"/>
            </c:ext>
          </c:extLst>
        </c:ser>
        <c:ser>
          <c:idx val="1"/>
          <c:order val="1"/>
          <c:spPr>
            <a:solidFill>
              <a:schemeClr val="bg2">
                <a:lumMod val="75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PERF!$F$7:$F$10</c:f>
              <c:numCache>
                <c:formatCode>General</c:formatCode>
                <c:ptCount val="4"/>
                <c:pt idx="0">
                  <c:v>14.164864387299732</c:v>
                </c:pt>
                <c:pt idx="1">
                  <c:v>2.9997173040686276</c:v>
                </c:pt>
                <c:pt idx="2">
                  <c:v>12.886664395435886</c:v>
                </c:pt>
                <c:pt idx="3">
                  <c:v>9.2742208649007765</c:v>
                </c:pt>
              </c:numCache>
            </c:numRef>
          </c:val>
          <c:extLst>
            <c:ext xmlns:c16="http://schemas.microsoft.com/office/drawing/2014/chart" uri="{C3380CC4-5D6E-409C-BE32-E72D297353CC}">
              <c16:uniqueId val="{00000001-81F7-4B23-9812-EF4DDF4B1D4B}"/>
            </c:ext>
          </c:extLst>
        </c:ser>
        <c:ser>
          <c:idx val="2"/>
          <c:order val="2"/>
          <c:spPr>
            <a:solidFill>
              <a:srgbClr val="70AD47">
                <a:lumMod val="20000"/>
                <a:lumOff val="80000"/>
              </a:srgb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PERF!$G$7:$G$10</c:f>
              <c:numCache>
                <c:formatCode>General</c:formatCode>
                <c:ptCount val="4"/>
                <c:pt idx="0">
                  <c:v>198.40353952822096</c:v>
                </c:pt>
                <c:pt idx="1">
                  <c:v>2.9998333977131892</c:v>
                </c:pt>
                <c:pt idx="2">
                  <c:v>25.896164265308535</c:v>
                </c:pt>
                <c:pt idx="3">
                  <c:v>32.420417654911518</c:v>
                </c:pt>
              </c:numCache>
            </c:numRef>
          </c:val>
          <c:extLst>
            <c:ext xmlns:c16="http://schemas.microsoft.com/office/drawing/2014/chart" uri="{C3380CC4-5D6E-409C-BE32-E72D297353CC}">
              <c16:uniqueId val="{00000002-81F7-4B23-9812-EF4DDF4B1D4B}"/>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99997476846564"/>
          <c:y val="6.0792740270866459E-2"/>
          <c:w val="0.85619614060319249"/>
          <c:h val="0.76889651720575924"/>
        </c:manualLayout>
      </c:layout>
      <c:barChart>
        <c:barDir val="col"/>
        <c:grouping val="clustered"/>
        <c:varyColors val="0"/>
        <c:ser>
          <c:idx val="0"/>
          <c:order val="0"/>
          <c:tx>
            <c:v>ISP</c:v>
          </c:tx>
          <c:spPr>
            <a:solidFill>
              <a:schemeClr val="bg2">
                <a:lumMod val="50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ENERGY!$E$5:$E$8</c:f>
              <c:numCache>
                <c:formatCode>General</c:formatCode>
                <c:ptCount val="4"/>
                <c:pt idx="0">
                  <c:v>8.2558142552404465</c:v>
                </c:pt>
                <c:pt idx="1">
                  <c:v>5.4514223057332885</c:v>
                </c:pt>
                <c:pt idx="2">
                  <c:v>7.477704136952477</c:v>
                </c:pt>
                <c:pt idx="3">
                  <c:v>7.1709307482271578</c:v>
                </c:pt>
              </c:numCache>
            </c:numRef>
          </c:val>
          <c:extLst>
            <c:ext xmlns:c16="http://schemas.microsoft.com/office/drawing/2014/chart" uri="{C3380CC4-5D6E-409C-BE32-E72D297353CC}">
              <c16:uniqueId val="{00000000-D977-426C-A64F-373C6E3926FE}"/>
            </c:ext>
          </c:extLst>
        </c:ser>
        <c:ser>
          <c:idx val="1"/>
          <c:order val="1"/>
          <c:tx>
            <c:v>ParaBit</c:v>
          </c:tx>
          <c:spPr>
            <a:solidFill>
              <a:schemeClr val="bg2">
                <a:lumMod val="75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ENERGY!$F$5:$F$8</c:f>
              <c:numCache>
                <c:formatCode>General</c:formatCode>
                <c:ptCount val="4"/>
                <c:pt idx="0">
                  <c:v>49.44897867787212</c:v>
                </c:pt>
                <c:pt idx="1">
                  <c:v>8.776115803712651</c:v>
                </c:pt>
                <c:pt idx="2">
                  <c:v>38.17617774721154</c:v>
                </c:pt>
                <c:pt idx="3">
                  <c:v>29.127737369122812</c:v>
                </c:pt>
              </c:numCache>
            </c:numRef>
          </c:val>
          <c:extLst>
            <c:ext xmlns:c16="http://schemas.microsoft.com/office/drawing/2014/chart" uri="{C3380CC4-5D6E-409C-BE32-E72D297353CC}">
              <c16:uniqueId val="{00000001-D977-426C-A64F-373C6E3926FE}"/>
            </c:ext>
          </c:extLst>
        </c:ser>
        <c:ser>
          <c:idx val="2"/>
          <c:order val="2"/>
          <c:tx>
            <c:v>Flash-Cosmos</c:v>
          </c:tx>
          <c:spPr>
            <a:solidFill>
              <a:srgbClr val="70AD47">
                <a:lumMod val="20000"/>
                <a:lumOff val="80000"/>
              </a:srgb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ENERGY!$G$5:$G$8</c:f>
              <c:numCache>
                <c:formatCode>General</c:formatCode>
                <c:ptCount val="4"/>
                <c:pt idx="0">
                  <c:v>582.85334743651617</c:v>
                </c:pt>
                <c:pt idx="1">
                  <c:v>8.9811027730291624</c:v>
                </c:pt>
                <c:pt idx="2">
                  <c:v>76.595427908429585</c:v>
                </c:pt>
                <c:pt idx="3">
                  <c:v>95.93856532866269</c:v>
                </c:pt>
              </c:numCache>
            </c:numRef>
          </c:val>
          <c:extLst>
            <c:ext xmlns:c16="http://schemas.microsoft.com/office/drawing/2014/chart" uri="{C3380CC4-5D6E-409C-BE32-E72D297353CC}">
              <c16:uniqueId val="{00000002-D977-426C-A64F-373C6E3926FE}"/>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0.0379</cdr:x>
      <cdr:y>0.01909</cdr:y>
    </cdr:from>
    <cdr:to>
      <cdr:x>0.11963</cdr:x>
      <cdr:y>0.83152</cdr:y>
    </cdr:to>
    <cdr:grpSp>
      <cdr:nvGrpSpPr>
        <cdr:cNvPr id="7" name="Group 6">
          <a:extLst xmlns:a="http://schemas.openxmlformats.org/drawingml/2006/main">
            <a:ext uri="{FF2B5EF4-FFF2-40B4-BE49-F238E27FC236}">
              <a16:creationId xmlns:a16="http://schemas.microsoft.com/office/drawing/2014/main" id="{E8315B2C-785E-952C-12C8-8E36D665364A}"/>
            </a:ext>
          </a:extLst>
        </cdr:cNvPr>
        <cdr:cNvGrpSpPr/>
      </cdr:nvGrpSpPr>
      <cdr:grpSpPr>
        <a:xfrm xmlns:a="http://schemas.openxmlformats.org/drawingml/2006/main">
          <a:off x="171693" y="50365"/>
          <a:ext cx="370251" cy="2143429"/>
          <a:chOff x="215538" y="-11318"/>
          <a:chExt cx="464563" cy="3282175"/>
        </a:xfrm>
      </cdr:grpSpPr>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930177"/>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215538" y="2921807"/>
            <a:ext cx="464563" cy="3490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1955732"/>
            <a:ext cx="464563" cy="42416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F8053D14-DD33-0698-D47F-F02DFB8D51B6}"/>
              </a:ext>
            </a:extLst>
          </cdr:cNvPr>
          <cdr:cNvSpPr txBox="1"/>
        </cdr:nvSpPr>
        <cdr:spPr>
          <a:xfrm xmlns:a="http://schemas.openxmlformats.org/drawingml/2006/main">
            <a:off x="215538" y="-11318"/>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cdr:x>
      <cdr:y>0.02001</cdr:y>
    </cdr:from>
    <cdr:to>
      <cdr:x>0.11953</cdr:x>
      <cdr:y>0.8567</cdr:y>
    </cdr:to>
    <cdr:grpSp>
      <cdr:nvGrpSpPr>
        <cdr:cNvPr id="7" name="Group 6">
          <a:extLst xmlns:a="http://schemas.openxmlformats.org/drawingml/2006/main">
            <a:ext uri="{FF2B5EF4-FFF2-40B4-BE49-F238E27FC236}">
              <a16:creationId xmlns:a16="http://schemas.microsoft.com/office/drawing/2014/main" id="{B3FD97C9-51BA-7AC0-99BC-85DA97DD0365}"/>
            </a:ext>
          </a:extLst>
        </cdr:cNvPr>
        <cdr:cNvGrpSpPr/>
      </cdr:nvGrpSpPr>
      <cdr:grpSpPr>
        <a:xfrm xmlns:a="http://schemas.openxmlformats.org/drawingml/2006/main">
          <a:off x="0" y="54491"/>
          <a:ext cx="511631" cy="2278463"/>
          <a:chOff x="2" y="56599"/>
          <a:chExt cx="814450" cy="2366113"/>
        </a:xfrm>
      </cdr:grpSpPr>
      <cdr:sp macro="" textlink="">
        <cdr:nvSpPr>
          <cdr:cNvPr id="2"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432124" y="2197521"/>
            <a:ext cx="346774" cy="22519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57171" y="56599"/>
            <a:ext cx="757281"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4</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5EEF277C-BCC0-4520-9B41-0A2C6CED8C2A}"/>
              </a:ext>
            </a:extLst>
          </cdr:cNvPr>
          <cdr:cNvSpPr txBox="1"/>
        </cdr:nvSpPr>
        <cdr:spPr>
          <a:xfrm xmlns:a="http://schemas.openxmlformats.org/drawingml/2006/main">
            <a:off x="31754" y="580209"/>
            <a:ext cx="782698"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422C831A-89C2-09A6-8F5C-09F068849955}"/>
              </a:ext>
            </a:extLst>
          </cdr:cNvPr>
          <cdr:cNvSpPr txBox="1"/>
        </cdr:nvSpPr>
        <cdr:spPr>
          <a:xfrm xmlns:a="http://schemas.openxmlformats.org/drawingml/2006/main">
            <a:off x="2" y="1072383"/>
            <a:ext cx="798274"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B27684C5-3900-F112-6646-1DE7CB9841DE}"/>
              </a:ext>
            </a:extLst>
          </cdr:cNvPr>
          <cdr:cNvSpPr txBox="1"/>
        </cdr:nvSpPr>
        <cdr:spPr>
          <a:xfrm xmlns:a="http://schemas.openxmlformats.org/drawingml/2006/main">
            <a:off x="60344" y="1584531"/>
            <a:ext cx="719449"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6/7/25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6/7/25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6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67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Before we start, I will give a summary of OUR work.</a:t>
            </a:r>
          </a:p>
          <a:p>
            <a:endParaRPr lang="en-US" dirty="0"/>
          </a:p>
          <a:p>
            <a:r>
              <a:rPr lang="en-US" dirty="0"/>
              <a:t>Processing-in-memory architectures are emerging solutions to mitigate data movement bottlenecks by moving computation where the data resides. In particular, processing using DRAM is a PIM architecture that utilizes DRAM’s analog operating principles to implement bulk operations.</a:t>
            </a:r>
          </a:p>
          <a:p>
            <a:endParaRPr lang="en-US" dirty="0"/>
          </a:p>
          <a:p>
            <a:r>
              <a:rPr lang="en-US" dirty="0"/>
              <a:t>[CLICK] Even though processing-using-DRAM can often accelerate many application domains, they suffer from three issues  caused by DRAM’s large and rigid access granularity</a:t>
            </a:r>
          </a:p>
          <a:p>
            <a:endParaRPr lang="en-US" dirty="0"/>
          </a:p>
          <a:p>
            <a:r>
              <a:rPr lang="en-US" dirty="0"/>
              <a:t>[CLICK] First, they suffer from under-utilization due to a mismatch in the data parallelism in applications and DRAM’s data parallelism </a:t>
            </a:r>
          </a:p>
          <a:p>
            <a:endParaRPr lang="en-US" dirty="0"/>
          </a:p>
          <a:p>
            <a:r>
              <a:rPr lang="en-US" dirty="0"/>
              <a:t>[CLICK] Second, they suffer from limited computation support, in particular for reduction operations, due to a lack of native interconnects for data movement within a DRAM array</a:t>
            </a:r>
          </a:p>
          <a:p>
            <a:endParaRPr lang="en-US" dirty="0"/>
          </a:p>
          <a:p>
            <a:r>
              <a:rPr lang="en-US" dirty="0"/>
              <a:t>[CLICK] Third, programming processing using-DRAM architectures is a challenging task due to a lack of automation tools</a:t>
            </a:r>
          </a:p>
          <a:p>
            <a:endParaRPr lang="en-US" dirty="0"/>
          </a:p>
          <a:p>
            <a:r>
              <a:rPr lang="en-US" dirty="0"/>
              <a:t>[CLICK] Therefore, our goal in this work is to design a flexible PUD system that overcomes the three limitations caused by DRAM’s large and rigid access granularity</a:t>
            </a:r>
          </a:p>
          <a:p>
            <a:endParaRPr lang="en-US" dirty="0"/>
          </a:p>
          <a:p>
            <a:r>
              <a:rPr lang="en-US" dirty="0"/>
              <a:t>[CLICK] To this end, we propose MIMDRAM, a hardware/software co-designed PUD system</a:t>
            </a:r>
          </a:p>
          <a:p>
            <a:endParaRPr lang="en-US" dirty="0"/>
          </a:p>
          <a:p>
            <a:r>
              <a:rPr lang="en-US" dirty="0"/>
              <a:t>[CLICK] The key idea of MIMDRAM is to leverage fine-grained DRAM for PUD operation, which is, the ability to access only segments of a DRAM row. We leverage such key idea in both hardware and software</a:t>
            </a:r>
          </a:p>
          <a:p>
            <a:endParaRPr lang="en-US" dirty="0"/>
          </a:p>
          <a:p>
            <a:r>
              <a:rPr lang="en-US" dirty="0"/>
              <a:t>[CLICK] On the hardware-side, we implement simple modifications to the DRAM array to enable the allocation of only the resources required for a PUD operation. This also allows MIMDRAM to concurrently execute independent PUD operations in a single DRAM array.</a:t>
            </a:r>
          </a:p>
          <a:p>
            <a:endParaRPr lang="en-US" dirty="0"/>
          </a:p>
          <a:p>
            <a:r>
              <a:rPr lang="en-US" dirty="0"/>
              <a:t>We also implement low-cost interconnects at the DRAM peripheral logic, enabling native in-DRAM vector reduction.</a:t>
            </a:r>
          </a:p>
          <a:p>
            <a:endParaRPr lang="en-US" dirty="0"/>
          </a:p>
          <a:p>
            <a:r>
              <a:rPr lang="en-US" dirty="0"/>
              <a:t>[CLICK] On the software side, we implement compiler and operating system support to generate and map PUD operations to the underlying hardware substrate.  </a:t>
            </a:r>
          </a:p>
          <a:p>
            <a:endParaRPr lang="en-US" dirty="0"/>
          </a:p>
          <a:p>
            <a:r>
              <a:rPr lang="en-US" dirty="0"/>
              <a:t>[CLICK[ We extensively evaluation MIMDRAM, and we observe that it achieves</a:t>
            </a:r>
          </a:p>
          <a:p>
            <a:endParaRPr lang="en-US" dirty="0"/>
          </a:p>
          <a:p>
            <a:r>
              <a:rPr lang="en-US" dirty="0"/>
              <a:t>[CLICK] significant performance and energy efficiency gains compared to state-of-the-art PUD systems, a high-end CPU and GPU</a:t>
            </a:r>
          </a:p>
          <a:p>
            <a:endParaRPr lang="en-US" dirty="0"/>
          </a:p>
          <a:p>
            <a:r>
              <a:rPr lang="en-US" dirty="0"/>
              <a:t>[CLICK] while </a:t>
            </a:r>
            <a:r>
              <a:rPr lang="en-US" dirty="0" err="1"/>
              <a:t>incuring</a:t>
            </a:r>
            <a:r>
              <a:rPr lang="en-US" dirty="0"/>
              <a:t> low area cost to a DRAM chip and CPU die.</a:t>
            </a:r>
          </a:p>
          <a:p>
            <a:endParaRPr lang="en-US" dirty="0"/>
          </a:p>
          <a:p>
            <a:r>
              <a:rPr lang="en-US" dirty="0"/>
              <a:t>[NEXT]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770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D12A-3678-AD68-353D-C0F9AE384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AAA-51DE-1750-F3AA-FA99F7D8D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D2899-C6D1-E5B5-DD84-4EA7ECED657A}"/>
              </a:ext>
            </a:extLst>
          </p:cNvPr>
          <p:cNvSpPr>
            <a:spLocks noGrp="1"/>
          </p:cNvSpPr>
          <p:nvPr>
            <p:ph type="body" idx="1"/>
          </p:nvPr>
        </p:nvSpPr>
        <p:spPr/>
        <p:txBody>
          <a:bodyPr>
            <a:normAutofit fontScale="92500" lnSpcReduction="10000"/>
          </a:bodyPr>
          <a:lstStyle/>
          <a:p>
            <a:r>
              <a:rPr lang="en-US" dirty="0"/>
              <a:t>Let’s start with an executive summary.</a:t>
            </a:r>
          </a:p>
          <a:p>
            <a:endParaRPr lang="en-US" dirty="0"/>
          </a:p>
          <a:p>
            <a:r>
              <a:rPr lang="en-US" dirty="0"/>
              <a:t>[CLICK] Processing-Using-DRAM is a promising paradigm that can alleviate the performance and energy bottlenecks caused by frequent data movement between main memory and processing units. </a:t>
            </a:r>
          </a:p>
          <a:p>
            <a:endParaRPr lang="en-US" dirty="0"/>
          </a:p>
          <a:p>
            <a:r>
              <a:rPr lang="en-US" dirty="0"/>
              <a:t>[CLICK] Proof-of-concept demonstrations on commercial-off-the-shelf DRAM chips do not provide</a:t>
            </a:r>
          </a:p>
          <a:p>
            <a:r>
              <a:rPr lang="en-US" dirty="0"/>
              <a:t>[CLICK]Functionally-complete operations, such as NAND or NOR</a:t>
            </a:r>
          </a:p>
          <a:p>
            <a:r>
              <a:rPr lang="en-US" dirty="0"/>
              <a:t>[CLICK] NOT operation</a:t>
            </a:r>
          </a:p>
          <a:p>
            <a:r>
              <a:rPr lang="en-US" dirty="0"/>
              <a:t>[CLICK] More than two-input AND </a:t>
            </a:r>
            <a:r>
              <a:rPr lang="en-US" dirty="0" err="1"/>
              <a:t>and</a:t>
            </a:r>
            <a:r>
              <a:rPr lang="en-US" dirty="0"/>
              <a:t> OR operations</a:t>
            </a:r>
          </a:p>
          <a:p>
            <a:endParaRPr lang="en-US" dirty="0"/>
          </a:p>
          <a:p>
            <a:r>
              <a:rPr lang="en-US" dirty="0"/>
              <a:t>[CLICK]In this study, we test 256 off-the-shelf DDR4 DRAM chips from two major manufacturers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0" baseline="0" dirty="0"/>
              <a:t>Based on our analyses, we highlight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We can perform NOT and up to 16-input AND, NAND, OR, and NOR operations with very high 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The impact of data patterns and the temperature on the reliability of these operations are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algn="l"/>
            <a:r>
              <a:rPr lang="en-US" b="0" i="0" dirty="0">
                <a:solidFill>
                  <a:srgbClr val="222222"/>
                </a:solidFill>
                <a:effectLst/>
                <a:latin typeface="Arial" panose="020B0604020202020204" pitchFamily="34" charset="0"/>
              </a:rPr>
              <a:t>our work demonstrates </a:t>
            </a:r>
            <a:r>
              <a:rPr lang="en-US" sz="1800" b="0" i="0" u="none" strike="noStrike" baseline="0" dirty="0">
                <a:latin typeface="NimbusRomNo9L-Regu"/>
              </a:rPr>
              <a:t>the capability of performing functionally-complete Boolean logic in COTS DRAM chips. </a:t>
            </a:r>
            <a:r>
              <a:rPr lang="en-US" sz="1800" b="0" i="0" u="none" strike="noStrike" baseline="0" dirty="0">
                <a:latin typeface="NimbusRomNo9L-ReguItal"/>
              </a:rPr>
              <a:t>We believe these empirical results demonstrate</a:t>
            </a:r>
          </a:p>
          <a:p>
            <a:pPr algn="l"/>
            <a:r>
              <a:rPr lang="en-US" sz="1800" b="0" i="0" u="none" strike="noStrike" baseline="0" dirty="0">
                <a:latin typeface="NimbusRomNo9L-ReguItal"/>
              </a:rPr>
              <a:t>the promising potential of using DRAM as a computation substrate. Now let’s delve in ..</a:t>
            </a:r>
            <a:endParaRPr lang="en-US" dirty="0"/>
          </a:p>
          <a:p>
            <a:endParaRPr lang="en-US" b="0" baseline="0" dirty="0"/>
          </a:p>
        </p:txBody>
      </p:sp>
      <p:sp>
        <p:nvSpPr>
          <p:cNvPr id="5" name="Slayt Numarası Yer Tutucusu 4">
            <a:extLst>
              <a:ext uri="{FF2B5EF4-FFF2-40B4-BE49-F238E27FC236}">
                <a16:creationId xmlns:a16="http://schemas.microsoft.com/office/drawing/2014/main" id="{F64E5153-A7B4-2E46-7634-B7935364C3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84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At a very high level, Flash-Cosmos enables </a:t>
            </a:r>
            <a:r>
              <a:rPr lang="en-CH" b="1" dirty="0"/>
              <a:t>[Click] </a:t>
            </a:r>
            <a:r>
              <a:rPr lang="en-CH" b="0" dirty="0"/>
              <a:t>computation while sensing multiple operands at once and accurate computation results by zeroing raw bit errors in stored data.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51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bitline current cannot flow through Bitline 4 any longer, as it has a cell that stores ‘0’ and blocks the bitline current. </a:t>
            </a:r>
            <a:r>
              <a:rPr lang="en-CH" b="1" dirty="0"/>
              <a:t>[Click]</a:t>
            </a:r>
            <a:endParaRPr lang="en-CH" b="0" dirty="0"/>
          </a:p>
          <a:p>
            <a:endParaRPr lang="en-CH" b="0" dirty="0"/>
          </a:p>
          <a:p>
            <a:endParaRPr lang="en-CH"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50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intra-block MWS enables bitwise AND operation on any pages in the same block via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2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241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Through our real-device characterization, we demnostrated that both MWS operations are possible without requiring any change ot the cell array of commodity NAND flash chips, </a:t>
            </a:r>
            <a:r>
              <a:rPr lang="en-CH" b="1" dirty="0"/>
              <a:t>[Click] </a:t>
            </a:r>
            <a:r>
              <a:rPr lang="en-CH" b="0" dirty="0"/>
              <a:t>and they can reliably activate multiple wordlines at the same time without significant increase in sensing latency. </a:t>
            </a:r>
            <a:r>
              <a:rPr lang="en-CH" b="1" dirty="0"/>
              <a:t>[Click]</a:t>
            </a:r>
          </a:p>
          <a:p>
            <a:endParaRPr lang="en-CH" b="1" dirty="0"/>
          </a:p>
          <a:p>
            <a:r>
              <a:rPr lang="en-CH" b="0" dirty="0"/>
              <a:t>We also observed no errors in the tested cells when we program data using ESP, which shows that Flash-Cosmos enables reliable in-flash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960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system-level evaluation, </a:t>
            </a:r>
            <a:r>
              <a:rPr lang="en-GB" b="1" dirty="0"/>
              <a:t>[Click] </a:t>
            </a:r>
            <a:r>
              <a:rPr lang="en-GB" b="0" dirty="0"/>
              <a:t>we evaluate the speedup and </a:t>
            </a:r>
            <a:r>
              <a:rPr lang="en-GB" b="1" dirty="0"/>
              <a:t>[Click]</a:t>
            </a:r>
            <a:r>
              <a:rPr lang="en-GB" b="0" dirty="0"/>
              <a:t> energy benefit over the conventional system. </a:t>
            </a:r>
            <a:r>
              <a:rPr lang="en-GB" b="1" dirty="0"/>
              <a:t>[Click]</a:t>
            </a:r>
          </a:p>
          <a:p>
            <a:endParaRPr lang="en-GB" b="1" dirty="0"/>
          </a:p>
          <a:p>
            <a:r>
              <a:rPr lang="en-GB" b="0" dirty="0"/>
              <a:t>We observe that Flash-Cosmos provides significant performance and energy benefits over all the baselines, including the state-of-the-art in-flash bulk bitwise operation technique, </a:t>
            </a:r>
            <a:r>
              <a:rPr lang="en-GB" b="1" dirty="0"/>
              <a:t>[Click] </a:t>
            </a:r>
            <a:r>
              <a:rPr lang="en-GB" b="0" dirty="0"/>
              <a:t>and the larger the number of operands for bulk bitwise operations, the higher the performance and energy benefits that Flash-Cosmos can achieve over other computing platforms. </a:t>
            </a:r>
            <a:r>
              <a:rPr lang="en-GB" b="1" dirty="0"/>
              <a:t>[Click]</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5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Geraldo, a PhD Student at ETH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our work “Google Neural Network Models for Edge Devices: Analyzing and Mitigating Machine Learning Inference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was lead by </a:t>
            </a:r>
            <a:r>
              <a:rPr lang="en-US" dirty="0" err="1"/>
              <a:t>Amirali</a:t>
            </a:r>
            <a:r>
              <a:rPr lang="en-US" dirty="0"/>
              <a:t> </a:t>
            </a:r>
            <a:r>
              <a:rPr lang="en-US" dirty="0" err="1"/>
              <a:t>Boroumand</a:t>
            </a:r>
            <a:r>
              <a:rPr lang="en-US" dirty="0"/>
              <a:t> during his internship at Google.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95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First, I will give an overview of this work. </a:t>
            </a:r>
          </a:p>
          <a:p>
            <a:endParaRPr lang="en-US" dirty="0"/>
          </a:p>
          <a:p>
            <a:r>
              <a:rPr lang="en-US" dirty="0"/>
              <a:t>[CLICK] In this work, we extensively analyze 24 edge NN models from Google while running inference on the Google Edge TPU accelerator for various types of NN models </a:t>
            </a:r>
          </a:p>
          <a:p>
            <a:endParaRPr lang="en-US" dirty="0"/>
          </a:p>
          <a:p>
            <a:r>
              <a:rPr lang="en-US" dirty="0"/>
              <a:t>[CLICK] We identify that while running NN inference, the accelerator suffers from three main challenges </a:t>
            </a:r>
          </a:p>
          <a:p>
            <a:endParaRPr lang="en-US" dirty="0"/>
          </a:p>
          <a:p>
            <a:r>
              <a:rPr lang="en-US" dirty="0"/>
              <a:t>[CLICK] it operates significantly below its peak throughput </a:t>
            </a:r>
          </a:p>
          <a:p>
            <a:endParaRPr lang="en-US" dirty="0"/>
          </a:p>
          <a:p>
            <a:r>
              <a:rPr lang="en-US" dirty="0"/>
              <a:t>[CLICK] it operates significantly below its theorical peak energy efficiency </a:t>
            </a:r>
          </a:p>
          <a:p>
            <a:endParaRPr lang="en-US" dirty="0"/>
          </a:p>
          <a:p>
            <a:r>
              <a:rPr lang="en-US" dirty="0"/>
              <a:t>[CLICK] and its memory system is not efficient </a:t>
            </a:r>
          </a:p>
          <a:p>
            <a:endParaRPr lang="en-US" dirty="0"/>
          </a:p>
          <a:p>
            <a:r>
              <a:rPr lang="en-US" dirty="0"/>
              <a:t>[CLICK] Our analysis leads to the key insight that these challenges arrive due to the monolithic one-size-fit-all design of the accelerators, which does not account for heterogeneity across different NN layers </a:t>
            </a:r>
          </a:p>
          <a:p>
            <a:endParaRPr lang="en-US" dirty="0"/>
          </a:p>
          <a:p>
            <a:r>
              <a:rPr lang="en-US" dirty="0"/>
              <a:t>[CLICK] To solve this issue, we propose Mensa, a framework that maps the execution of a particular NN layer to its most appropriate hardware accelerator </a:t>
            </a:r>
          </a:p>
          <a:p>
            <a:endParaRPr lang="en-US" dirty="0"/>
          </a:p>
          <a:p>
            <a:r>
              <a:rPr lang="en-US" dirty="0"/>
              <a:t>[CLICK] We extensively evaluate Mensa for Google NN models and we observe that it improves performance and energy efficiency by 3.0x and 3.1x compared to the baseline Edge TPU accelerator while reducing area and cost across 24 edge ML models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84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DE2C2-F8C6-50EA-732C-C49F0972AE0C}"/>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B66EFA23-1BAF-9F1A-0F74-823383A4978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9BDCD433-82F1-ED8D-17F4-31AECD156B64}"/>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a:extLst>
              <a:ext uri="{FF2B5EF4-FFF2-40B4-BE49-F238E27FC236}">
                <a16:creationId xmlns:a16="http://schemas.microsoft.com/office/drawing/2014/main" id="{EC30C293-81CA-FBDE-FF2C-18898278FA5F}"/>
              </a:ext>
            </a:extLst>
          </p:cNvPr>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7054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410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170</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7485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edium-content-sans-serif-font"/>
              </a:rPr>
              <a:t>CCD = Core </a:t>
            </a:r>
            <a:r>
              <a:rPr lang="en-US" dirty="0" err="1">
                <a:latin typeface="medium-content-sans-serif-font"/>
              </a:rPr>
              <a:t>Chiplet</a:t>
            </a:r>
            <a:r>
              <a:rPr lang="en-US" dirty="0">
                <a:latin typeface="medium-content-sans-serif-font"/>
              </a:rPr>
              <a:t> Die</a:t>
            </a:r>
            <a:endParaRPr lang="en-US" dirty="0"/>
          </a:p>
          <a:p>
            <a:r>
              <a:rPr lang="en-US" dirty="0"/>
              <a:t>Structural silicon is used to equalize the height and facilitate heat dissipation from the cores.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3274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821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710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232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51318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72.xml"/><Relationship Id="rId4" Type="http://schemas.openxmlformats.org/officeDocument/2006/relationships/image" Target="../media/image10.jpeg"/></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8.xml"/><Relationship Id="rId4" Type="http://schemas.openxmlformats.org/officeDocument/2006/relationships/image" Target="../media/image15.png"/></Relationships>
</file>

<file path=ppt/slideLayouts/_rels/slideLayout8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6/7/25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6/7/25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6/7/25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6/7/25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6/7/25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6/7/25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6/7/25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6/7/25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6/7/25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6/7/25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6/7/25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107057848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380498551"/>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84230085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70417602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391142666"/>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771534073"/>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77667643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398444785"/>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72619213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1607606529"/>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495334145"/>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4091680657"/>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285576032"/>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41179574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2624071484"/>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2651874735"/>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1691528761"/>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1078949230"/>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162167666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2875020726"/>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1022421767"/>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189327407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3395671225"/>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27333815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6/7/25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3989333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6/7/25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4522751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6/7/25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4818315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6/7/25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7017121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6/7/25</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6522049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6/7/25</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0966003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6/7/25</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23149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6/7/25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3556031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6/7/25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4479855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6/7/25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59268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6/7/25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9160395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15976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45770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433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98461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6/7/25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6024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6/7/25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63109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6/7/25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52995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61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18938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31704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586060"/>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0855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7561510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2350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029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34593"/>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3409430"/>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94D8-3B35-0727-B4E2-241AC58DD756}"/>
              </a:ext>
            </a:extLst>
          </p:cNvPr>
          <p:cNvSpPr>
            <a:spLocks noGrp="1"/>
          </p:cNvSpPr>
          <p:nvPr>
            <p:ph type="ctrTitle"/>
          </p:nvPr>
        </p:nvSpPr>
        <p:spPr>
          <a:xfrm>
            <a:off x="0" y="1122363"/>
            <a:ext cx="9144000" cy="2387600"/>
          </a:xfrm>
          <a:solidFill>
            <a:srgbClr val="FAF7F5"/>
          </a:solidFill>
          <a:ln>
            <a:solidFill>
              <a:srgbClr val="FAF7F5"/>
            </a:solidFill>
          </a:ln>
        </p:spPr>
        <p:txBody>
          <a:bodyPr anchor="ctr">
            <a:normAutofit/>
          </a:bodyPr>
          <a:lstStyle>
            <a:lvl1pPr algn="ctr">
              <a:lnSpc>
                <a:spcPct val="110000"/>
              </a:lnSpc>
              <a:defRPr sz="3600">
                <a:solidFill>
                  <a:srgbClr val="C80060"/>
                </a:solidFill>
              </a:defRPr>
            </a:lvl1pPr>
          </a:lstStyle>
          <a:p>
            <a:r>
              <a:rPr lang="en-GB"/>
              <a:t>Click to edit Master title style</a:t>
            </a:r>
            <a:endParaRPr lang="en-CH" dirty="0"/>
          </a:p>
        </p:txBody>
      </p:sp>
      <p:sp>
        <p:nvSpPr>
          <p:cNvPr id="3" name="Subtitle 2">
            <a:extLst>
              <a:ext uri="{FF2B5EF4-FFF2-40B4-BE49-F238E27FC236}">
                <a16:creationId xmlns:a16="http://schemas.microsoft.com/office/drawing/2014/main" id="{2A199CD0-69FB-5141-54B6-3956626D3CE1}"/>
              </a:ext>
            </a:extLst>
          </p:cNvPr>
          <p:cNvSpPr>
            <a:spLocks noGrp="1"/>
          </p:cNvSpPr>
          <p:nvPr>
            <p:ph type="subTitle" idx="1"/>
          </p:nvPr>
        </p:nvSpPr>
        <p:spPr>
          <a:xfrm>
            <a:off x="1143000" y="4079875"/>
            <a:ext cx="6858000" cy="20956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dirty="0"/>
          </a:p>
        </p:txBody>
      </p:sp>
      <p:sp>
        <p:nvSpPr>
          <p:cNvPr id="8" name="Rectangle 7">
            <a:extLst>
              <a:ext uri="{FF2B5EF4-FFF2-40B4-BE49-F238E27FC236}">
                <a16:creationId xmlns:a16="http://schemas.microsoft.com/office/drawing/2014/main" id="{72A71D8C-6C6C-0E43-C344-9D08D9E1FB2F}"/>
              </a:ext>
            </a:extLst>
          </p:cNvPr>
          <p:cNvSpPr/>
          <p:nvPr userDrawn="1"/>
        </p:nvSpPr>
        <p:spPr>
          <a:xfrm>
            <a:off x="0" y="94211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9" name="Rectangle 8">
            <a:extLst>
              <a:ext uri="{FF2B5EF4-FFF2-40B4-BE49-F238E27FC236}">
                <a16:creationId xmlns:a16="http://schemas.microsoft.com/office/drawing/2014/main" id="{F94B6E8A-AD55-AF2C-D557-449A0305A438}"/>
              </a:ext>
            </a:extLst>
          </p:cNvPr>
          <p:cNvSpPr/>
          <p:nvPr userDrawn="1"/>
        </p:nvSpPr>
        <p:spPr>
          <a:xfrm>
            <a:off x="0" y="351386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Tree>
    <p:extLst>
      <p:ext uri="{BB962C8B-B14F-4D97-AF65-F5344CB8AC3E}">
        <p14:creationId xmlns:p14="http://schemas.microsoft.com/office/powerpoint/2010/main" val="164421721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C52-D81D-6103-C514-3D93F3A3A3E7}"/>
              </a:ext>
            </a:extLst>
          </p:cNvPr>
          <p:cNvSpPr>
            <a:spLocks noGrp="1"/>
          </p:cNvSpPr>
          <p:nvPr>
            <p:ph type="title"/>
          </p:nvPr>
        </p:nvSpPr>
        <p:spPr>
          <a:xfrm>
            <a:off x="0" y="1"/>
            <a:ext cx="9144000" cy="800082"/>
          </a:xfrm>
          <a:solidFill>
            <a:srgbClr val="FAF7F5"/>
          </a:solidFill>
          <a:ln>
            <a:solidFill>
              <a:srgbClr val="FAF7F5"/>
            </a:solidFill>
          </a:ln>
        </p:spPr>
        <p:txBody>
          <a:bodyPr tIns="180000">
            <a:normAutofit/>
          </a:bodyPr>
          <a:lstStyle>
            <a:lvl1pPr>
              <a:defRPr sz="3200">
                <a:solidFill>
                  <a:srgbClr val="66665C"/>
                </a:solidFill>
              </a:defRPr>
            </a:lvl1pPr>
          </a:lstStyle>
          <a:p>
            <a:r>
              <a:rPr lang="en-GB" dirty="0"/>
              <a:t>Click to edit Master title style</a:t>
            </a:r>
            <a:endParaRPr lang="en-CH" dirty="0"/>
          </a:p>
        </p:txBody>
      </p:sp>
      <p:sp>
        <p:nvSpPr>
          <p:cNvPr id="3" name="Content Placeholder 2">
            <a:extLst>
              <a:ext uri="{FF2B5EF4-FFF2-40B4-BE49-F238E27FC236}">
                <a16:creationId xmlns:a16="http://schemas.microsoft.com/office/drawing/2014/main" id="{CB56C9A7-A794-032F-6DCF-FA32238AA5C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dirty="0"/>
          </a:p>
        </p:txBody>
      </p:sp>
      <p:sp>
        <p:nvSpPr>
          <p:cNvPr id="5" name="Footer Placeholder 4">
            <a:extLst>
              <a:ext uri="{FF2B5EF4-FFF2-40B4-BE49-F238E27FC236}">
                <a16:creationId xmlns:a16="http://schemas.microsoft.com/office/drawing/2014/main" id="{D11946FB-B897-7EEF-322B-36B66F1D7D09}"/>
              </a:ext>
            </a:extLst>
          </p:cNvPr>
          <p:cNvSpPr>
            <a:spLocks noGrp="1"/>
          </p:cNvSpPr>
          <p:nvPr>
            <p:ph type="ftr" sz="quarter" idx="11"/>
          </p:nvPr>
        </p:nvSpPr>
        <p:spPr>
          <a:xfrm>
            <a:off x="-8519" y="6560583"/>
            <a:ext cx="8004550" cy="365125"/>
          </a:xfrm>
        </p:spPr>
        <p:txBody>
          <a:bodyPr/>
          <a:lstStyle>
            <a:lvl1pPr>
              <a:defRPr sz="1200" b="1" i="0">
                <a:solidFill>
                  <a:schemeClr val="bg1"/>
                </a:solidFill>
                <a:latin typeface="Avenir Next Demi Bold" panose="020B0503020202020204" pitchFamily="34" charset="0"/>
              </a:defRPr>
            </a:lvl1pPr>
          </a:lstStyle>
          <a:p>
            <a:r>
              <a:rPr lang="en-GB" dirty="0"/>
              <a:t>Flash-Cosmos: In-Flash Bulk Bitwise Operations Using Inherent Computation </a:t>
            </a:r>
            <a:r>
              <a:rPr lang="en-GB" dirty="0" err="1"/>
              <a:t>Capbility</a:t>
            </a:r>
            <a:r>
              <a:rPr lang="en-GB" dirty="0"/>
              <a:t> of NAND Flash Memory</a:t>
            </a:r>
            <a:endParaRPr lang="en-CH" dirty="0"/>
          </a:p>
        </p:txBody>
      </p:sp>
      <p:sp>
        <p:nvSpPr>
          <p:cNvPr id="6" name="Slide Number Placeholder 5">
            <a:extLst>
              <a:ext uri="{FF2B5EF4-FFF2-40B4-BE49-F238E27FC236}">
                <a16:creationId xmlns:a16="http://schemas.microsoft.com/office/drawing/2014/main" id="{4A994CEE-A16E-CD13-AD5A-343524F6CAA0}"/>
              </a:ext>
            </a:extLst>
          </p:cNvPr>
          <p:cNvSpPr>
            <a:spLocks noGrp="1"/>
          </p:cNvSpPr>
          <p:nvPr>
            <p:ph type="sldNum" sz="quarter" idx="12"/>
          </p:nvPr>
        </p:nvSpPr>
        <p:spPr>
          <a:xfrm>
            <a:off x="6967331" y="6560583"/>
            <a:ext cx="2057400" cy="365125"/>
          </a:xfrm>
        </p:spPr>
        <p:txBody>
          <a:bodyPr/>
          <a:lstStyle>
            <a:lvl1pPr>
              <a:defRPr sz="1400" b="1" i="0">
                <a:solidFill>
                  <a:srgbClr val="66665C"/>
                </a:solidFill>
                <a:latin typeface="Avenir Next Demi Bold" panose="020B0503020202020204" pitchFamily="34" charset="0"/>
              </a:defRPr>
            </a:lvl1pPr>
          </a:lstStyle>
          <a:p>
            <a:fld id="{CC579B59-77B5-774A-97C3-0D6C62254113}" type="slidenum">
              <a:rPr lang="en-CH" smtClean="0"/>
              <a:pPr/>
              <a:t>‹#›</a:t>
            </a:fld>
            <a:endParaRPr lang="en-CH" dirty="0"/>
          </a:p>
        </p:txBody>
      </p:sp>
      <p:sp>
        <p:nvSpPr>
          <p:cNvPr id="7" name="Rectangle 6">
            <a:extLst>
              <a:ext uri="{FF2B5EF4-FFF2-40B4-BE49-F238E27FC236}">
                <a16:creationId xmlns:a16="http://schemas.microsoft.com/office/drawing/2014/main" id="{F7D32CAE-C200-B97E-8C05-88E1DCEFC7C8}"/>
              </a:ext>
            </a:extLst>
          </p:cNvPr>
          <p:cNvSpPr/>
          <p:nvPr userDrawn="1"/>
        </p:nvSpPr>
        <p:spPr>
          <a:xfrm>
            <a:off x="0" y="802951"/>
            <a:ext cx="9144000" cy="74466"/>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pic>
        <p:nvPicPr>
          <p:cNvPr id="4" name="그래픽 12">
            <a:extLst>
              <a:ext uri="{FF2B5EF4-FFF2-40B4-BE49-F238E27FC236}">
                <a16:creationId xmlns:a16="http://schemas.microsoft.com/office/drawing/2014/main" id="{2D6660E3-897F-7940-5162-70C1F7A2295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96" y="6637917"/>
            <a:ext cx="978667" cy="188277"/>
          </a:xfrm>
          <a:prstGeom prst="rect">
            <a:avLst/>
          </a:prstGeom>
        </p:spPr>
      </p:pic>
    </p:spTree>
    <p:extLst>
      <p:ext uri="{BB962C8B-B14F-4D97-AF65-F5344CB8AC3E}">
        <p14:creationId xmlns:p14="http://schemas.microsoft.com/office/powerpoint/2010/main" val="225455924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0405626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31723530"/>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037373661"/>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13618093"/>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2732999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21947544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76440240"/>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901722089"/>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728384777"/>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142520066"/>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352438751"/>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25972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319359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021052211"/>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298845739"/>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99889111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25277638"/>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933047157"/>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020049508"/>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087233124"/>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1271001834"/>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89701032"/>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711695792"/>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74031701"/>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233764847"/>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908066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5887563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695742397"/>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81029148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539818035"/>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530192092"/>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0767091"/>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505973172"/>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130794315"/>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350997967"/>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76392791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526305808"/>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926205"/>
          </a:xfrm>
          <a:prstGeom prst="rect">
            <a:avLst/>
          </a:prstGeom>
          <a:solidFill>
            <a:srgbClr val="5CA2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Avenir Next" panose="020B0503020202020204" pitchFamily="34" charset="0"/>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Avenir Next" panose="020B0503020202020204" pitchFamily="34" charset="0"/>
                <a:ea typeface="Segoe UI Symbol" panose="020B0502040204020203" pitchFamily="34" charset="0"/>
                <a:cs typeface="FUTURA MEDIUM" panose="020B0602020204020303" pitchFamily="34" charset="-79"/>
              </a:defRPr>
            </a:lvl1pPr>
          </a:lstStyle>
          <a:p>
            <a:pPr lvl="0"/>
            <a:r>
              <a:rPr lang="en-US" dirty="0"/>
              <a:t>Click to edit Title</a:t>
            </a:r>
          </a:p>
        </p:txBody>
      </p:sp>
      <p:grpSp>
        <p:nvGrpSpPr>
          <p:cNvPr id="4" name="Group 3">
            <a:extLst>
              <a:ext uri="{FF2B5EF4-FFF2-40B4-BE49-F238E27FC236}">
                <a16:creationId xmlns:a16="http://schemas.microsoft.com/office/drawing/2014/main" id="{FE871024-82B3-7E13-363D-9C62273AECC7}"/>
              </a:ext>
            </a:extLst>
          </p:cNvPr>
          <p:cNvGrpSpPr/>
          <p:nvPr userDrawn="1"/>
        </p:nvGrpSpPr>
        <p:grpSpPr>
          <a:xfrm>
            <a:off x="3446615" y="5901477"/>
            <a:ext cx="5455492" cy="655879"/>
            <a:chOff x="3345180" y="5867187"/>
            <a:chExt cx="5455492" cy="655879"/>
          </a:xfrm>
        </p:grpSpPr>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rotWithShape="1">
            <a:blip r:embed="rId2"/>
            <a:srcRect l="1751"/>
            <a:stretch/>
          </p:blipFill>
          <p:spPr>
            <a:xfrm>
              <a:off x="6206489" y="5891295"/>
              <a:ext cx="2594183" cy="607662"/>
            </a:xfrm>
            <a:prstGeom prst="rect">
              <a:avLst/>
            </a:prstGeom>
          </p:spPr>
        </p:pic>
        <p:pic>
          <p:nvPicPr>
            <p:cNvPr id="2" name="Picture 1">
              <a:extLst>
                <a:ext uri="{FF2B5EF4-FFF2-40B4-BE49-F238E27FC236}">
                  <a16:creationId xmlns:a16="http://schemas.microsoft.com/office/drawing/2014/main" id="{DF7B6E33-5D11-44FD-6C32-D782E14BA5B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0325" t="17668" r="10297" b="20981"/>
            <a:stretch/>
          </p:blipFill>
          <p:spPr>
            <a:xfrm>
              <a:off x="3345180" y="5867187"/>
              <a:ext cx="2054101" cy="655879"/>
            </a:xfrm>
            <a:prstGeom prst="rect">
              <a:avLst/>
            </a:prstGeom>
          </p:spPr>
        </p:pic>
      </p:grpSp>
      <p:pic>
        <p:nvPicPr>
          <p:cNvPr id="17" name="Picture 16">
            <a:extLst>
              <a:ext uri="{FF2B5EF4-FFF2-40B4-BE49-F238E27FC236}">
                <a16:creationId xmlns:a16="http://schemas.microsoft.com/office/drawing/2014/main" id="{06888326-3078-2E7A-6996-A637929186BD}"/>
              </a:ext>
            </a:extLst>
          </p:cNvPr>
          <p:cNvPicPr>
            <a:picLocks noChangeAspect="1"/>
          </p:cNvPicPr>
          <p:nvPr userDrawn="1"/>
        </p:nvPicPr>
        <p:blipFill>
          <a:blip r:embed="rId4"/>
          <a:stretch>
            <a:fillRect/>
          </a:stretch>
        </p:blipFill>
        <p:spPr>
          <a:xfrm>
            <a:off x="-146931" y="5708116"/>
            <a:ext cx="3192210" cy="1149882"/>
          </a:xfrm>
          <a:prstGeom prst="rect">
            <a:avLst/>
          </a:prstGeom>
        </p:spPr>
      </p:pic>
    </p:spTree>
    <p:extLst>
      <p:ext uri="{BB962C8B-B14F-4D97-AF65-F5344CB8AC3E}">
        <p14:creationId xmlns:p14="http://schemas.microsoft.com/office/powerpoint/2010/main" val="330601466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 name="Straight Connector 1">
            <a:extLst>
              <a:ext uri="{FF2B5EF4-FFF2-40B4-BE49-F238E27FC236}">
                <a16:creationId xmlns:a16="http://schemas.microsoft.com/office/drawing/2014/main" id="{C748C737-4D26-0FF3-232F-3A08D8965C65}"/>
              </a:ext>
            </a:extLst>
          </p:cNvPr>
          <p:cNvCxnSpPr>
            <a:cxnSpLocks/>
          </p:cNvCxnSpPr>
          <p:nvPr userDrawn="1"/>
        </p:nvCxnSpPr>
        <p:spPr>
          <a:xfrm>
            <a:off x="0" y="1093292"/>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BCD4E0-84A9-6AFD-214C-F1566F40F6E3}"/>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chemeClr val="accent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Avenir Next" panose="020B0503020202020204" pitchFamily="34" charset="0"/>
                <a:cs typeface="Futura Medium" panose="020B0602020204020303" pitchFamily="34" charset="-79"/>
              </a:rPr>
              <a:pPr/>
              <a:t>‹#›</a:t>
            </a:fld>
            <a:endParaRPr lang="en-US"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4043"/>
            <a:ext cx="1080120" cy="312522"/>
          </a:xfrm>
          <a:prstGeom prst="rect">
            <a:avLst/>
          </a:prstGeom>
        </p:spPr>
      </p:pic>
    </p:spTree>
    <p:extLst>
      <p:ext uri="{BB962C8B-B14F-4D97-AF65-F5344CB8AC3E}">
        <p14:creationId xmlns:p14="http://schemas.microsoft.com/office/powerpoint/2010/main" val="3108728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38.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image" Target="../media/image1.png"/><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 Id="rId14" Type="http://schemas.openxmlformats.org/officeDocument/2006/relationships/image" Target="../media/image1.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theme" Target="../theme/theme59.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slideLayout" Target="../slideLayouts/slideLayout648.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1.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0.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image" Target="../media/image1.png"/><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theme" Target="../theme/theme63.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image" Target="../media/image1.png"/><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theme" Target="../theme/theme64.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theme" Target="../theme/theme65.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slideLayout" Target="../slideLayouts/slideLayout717.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5.xml"/><Relationship Id="rId13" Type="http://schemas.openxmlformats.org/officeDocument/2006/relationships/theme" Target="../theme/theme66.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slideLayout" Target="../slideLayouts/slideLayout729.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7.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8.xml.rels><?xml version="1.0" encoding="UTF-8" standalone="yes"?>
<Relationships xmlns="http://schemas.openxmlformats.org/package/2006/relationships"><Relationship Id="rId3" Type="http://schemas.openxmlformats.org/officeDocument/2006/relationships/theme" Target="../theme/theme68.xml"/><Relationship Id="rId2" Type="http://schemas.openxmlformats.org/officeDocument/2006/relationships/slideLayout" Target="../slideLayouts/slideLayout742.xml"/><Relationship Id="rId1" Type="http://schemas.openxmlformats.org/officeDocument/2006/relationships/slideLayout" Target="../slideLayouts/slideLayout74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0.xml"/><Relationship Id="rId13" Type="http://schemas.openxmlformats.org/officeDocument/2006/relationships/theme" Target="../theme/theme69.xml"/><Relationship Id="rId3" Type="http://schemas.openxmlformats.org/officeDocument/2006/relationships/slideLayout" Target="../slideLayouts/slideLayout745.xml"/><Relationship Id="rId7" Type="http://schemas.openxmlformats.org/officeDocument/2006/relationships/slideLayout" Target="../slideLayouts/slideLayout749.xml"/><Relationship Id="rId12" Type="http://schemas.openxmlformats.org/officeDocument/2006/relationships/slideLayout" Target="../slideLayouts/slideLayout754.xml"/><Relationship Id="rId2" Type="http://schemas.openxmlformats.org/officeDocument/2006/relationships/slideLayout" Target="../slideLayouts/slideLayout744.xml"/><Relationship Id="rId1" Type="http://schemas.openxmlformats.org/officeDocument/2006/relationships/slideLayout" Target="../slideLayouts/slideLayout743.xml"/><Relationship Id="rId6" Type="http://schemas.openxmlformats.org/officeDocument/2006/relationships/slideLayout" Target="../slideLayouts/slideLayout748.xml"/><Relationship Id="rId11" Type="http://schemas.openxmlformats.org/officeDocument/2006/relationships/slideLayout" Target="../slideLayouts/slideLayout753.xml"/><Relationship Id="rId5" Type="http://schemas.openxmlformats.org/officeDocument/2006/relationships/slideLayout" Target="../slideLayouts/slideLayout747.xml"/><Relationship Id="rId10" Type="http://schemas.openxmlformats.org/officeDocument/2006/relationships/slideLayout" Target="../slideLayouts/slideLayout752.xml"/><Relationship Id="rId4" Type="http://schemas.openxmlformats.org/officeDocument/2006/relationships/slideLayout" Target="../slideLayouts/slideLayout746.xml"/><Relationship Id="rId9" Type="http://schemas.openxmlformats.org/officeDocument/2006/relationships/slideLayout" Target="../slideLayouts/slideLayout751.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2.xml"/><Relationship Id="rId3" Type="http://schemas.openxmlformats.org/officeDocument/2006/relationships/slideLayout" Target="../slideLayouts/slideLayout757.xml"/><Relationship Id="rId7" Type="http://schemas.openxmlformats.org/officeDocument/2006/relationships/slideLayout" Target="../slideLayouts/slideLayout761.xml"/><Relationship Id="rId12" Type="http://schemas.openxmlformats.org/officeDocument/2006/relationships/theme" Target="../theme/theme70.xml"/><Relationship Id="rId2" Type="http://schemas.openxmlformats.org/officeDocument/2006/relationships/slideLayout" Target="../slideLayouts/slideLayout756.xml"/><Relationship Id="rId1" Type="http://schemas.openxmlformats.org/officeDocument/2006/relationships/slideLayout" Target="../slideLayouts/slideLayout755.xml"/><Relationship Id="rId6" Type="http://schemas.openxmlformats.org/officeDocument/2006/relationships/slideLayout" Target="../slideLayouts/slideLayout760.xml"/><Relationship Id="rId11" Type="http://schemas.openxmlformats.org/officeDocument/2006/relationships/slideLayout" Target="../slideLayouts/slideLayout765.xml"/><Relationship Id="rId5" Type="http://schemas.openxmlformats.org/officeDocument/2006/relationships/slideLayout" Target="../slideLayouts/slideLayout759.xml"/><Relationship Id="rId10" Type="http://schemas.openxmlformats.org/officeDocument/2006/relationships/slideLayout" Target="../slideLayouts/slideLayout764.xml"/><Relationship Id="rId4" Type="http://schemas.openxmlformats.org/officeDocument/2006/relationships/slideLayout" Target="../slideLayouts/slideLayout758.xml"/><Relationship Id="rId9" Type="http://schemas.openxmlformats.org/officeDocument/2006/relationships/slideLayout" Target="../slideLayouts/slideLayout763.xml"/></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767.xml"/><Relationship Id="rId1" Type="http://schemas.openxmlformats.org/officeDocument/2006/relationships/slideLayout" Target="../slideLayouts/slideLayout766.xml"/></Relationships>
</file>

<file path=ppt/slideMasters/_rels/slideMaster72.xml.rels><?xml version="1.0" encoding="UTF-8" standalone="yes"?>
<Relationships xmlns="http://schemas.openxmlformats.org/package/2006/relationships"><Relationship Id="rId3" Type="http://schemas.openxmlformats.org/officeDocument/2006/relationships/slideLayout" Target="../slideLayouts/slideLayout770.xml"/><Relationship Id="rId2" Type="http://schemas.openxmlformats.org/officeDocument/2006/relationships/slideLayout" Target="../slideLayouts/slideLayout769.xml"/><Relationship Id="rId1" Type="http://schemas.openxmlformats.org/officeDocument/2006/relationships/slideLayout" Target="../slideLayouts/slideLayout768.xml"/><Relationship Id="rId5" Type="http://schemas.openxmlformats.org/officeDocument/2006/relationships/theme" Target="../theme/theme72.xml"/><Relationship Id="rId4" Type="http://schemas.openxmlformats.org/officeDocument/2006/relationships/slideLayout" Target="../slideLayouts/slideLayout771.xml"/></Relationships>
</file>

<file path=ppt/slideMasters/_rels/slideMaster73.xml.rels><?xml version="1.0" encoding="UTF-8" standalone="yes"?>
<Relationships xmlns="http://schemas.openxmlformats.org/package/2006/relationships"><Relationship Id="rId3" Type="http://schemas.openxmlformats.org/officeDocument/2006/relationships/theme" Target="../theme/theme73.xml"/><Relationship Id="rId2" Type="http://schemas.openxmlformats.org/officeDocument/2006/relationships/slideLayout" Target="../slideLayouts/slideLayout773.xml"/><Relationship Id="rId1" Type="http://schemas.openxmlformats.org/officeDocument/2006/relationships/slideLayout" Target="../slideLayouts/slideLayout772.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81.xml"/><Relationship Id="rId13" Type="http://schemas.openxmlformats.org/officeDocument/2006/relationships/image" Target="../media/image1.png"/><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74.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75.xml.rels><?xml version="1.0" encoding="UTF-8" standalone="yes"?>
<Relationships xmlns="http://schemas.openxmlformats.org/package/2006/relationships"><Relationship Id="rId3" Type="http://schemas.openxmlformats.org/officeDocument/2006/relationships/theme" Target="../theme/theme75.xml"/><Relationship Id="rId2" Type="http://schemas.openxmlformats.org/officeDocument/2006/relationships/slideLayout" Target="../slideLayouts/slideLayout786.xml"/><Relationship Id="rId1" Type="http://schemas.openxmlformats.org/officeDocument/2006/relationships/slideLayout" Target="../slideLayouts/slideLayout78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94.xml"/><Relationship Id="rId13" Type="http://schemas.openxmlformats.org/officeDocument/2006/relationships/theme" Target="../theme/theme76.xml"/><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slideLayout" Target="../slideLayouts/slideLayout798.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06.xml"/><Relationship Id="rId13" Type="http://schemas.openxmlformats.org/officeDocument/2006/relationships/theme" Target="../theme/theme77.xml"/><Relationship Id="rId3" Type="http://schemas.openxmlformats.org/officeDocument/2006/relationships/slideLayout" Target="../slideLayouts/slideLayout801.xml"/><Relationship Id="rId7" Type="http://schemas.openxmlformats.org/officeDocument/2006/relationships/slideLayout" Target="../slideLayouts/slideLayout805.xml"/><Relationship Id="rId12" Type="http://schemas.openxmlformats.org/officeDocument/2006/relationships/slideLayout" Target="../slideLayouts/slideLayout810.xml"/><Relationship Id="rId2" Type="http://schemas.openxmlformats.org/officeDocument/2006/relationships/slideLayout" Target="../slideLayouts/slideLayout800.xml"/><Relationship Id="rId1" Type="http://schemas.openxmlformats.org/officeDocument/2006/relationships/slideLayout" Target="../slideLayouts/slideLayout799.xml"/><Relationship Id="rId6" Type="http://schemas.openxmlformats.org/officeDocument/2006/relationships/slideLayout" Target="../slideLayouts/slideLayout804.xml"/><Relationship Id="rId11" Type="http://schemas.openxmlformats.org/officeDocument/2006/relationships/slideLayout" Target="../slideLayouts/slideLayout809.xml"/><Relationship Id="rId5" Type="http://schemas.openxmlformats.org/officeDocument/2006/relationships/slideLayout" Target="../slideLayouts/slideLayout803.xml"/><Relationship Id="rId10" Type="http://schemas.openxmlformats.org/officeDocument/2006/relationships/slideLayout" Target="../slideLayouts/slideLayout808.xml"/><Relationship Id="rId4" Type="http://schemas.openxmlformats.org/officeDocument/2006/relationships/slideLayout" Target="../slideLayouts/slideLayout802.xml"/><Relationship Id="rId9" Type="http://schemas.openxmlformats.org/officeDocument/2006/relationships/slideLayout" Target="../slideLayouts/slideLayout807.xml"/><Relationship Id="rId14" Type="http://schemas.openxmlformats.org/officeDocument/2006/relationships/image" Target="../media/image1.png"/></Relationships>
</file>

<file path=ppt/slideMasters/_rels/slideMaster78.xml.rels><?xml version="1.0" encoding="UTF-8" standalone="yes"?>
<Relationships xmlns="http://schemas.openxmlformats.org/package/2006/relationships"><Relationship Id="rId3" Type="http://schemas.openxmlformats.org/officeDocument/2006/relationships/theme" Target="../theme/theme78.xml"/><Relationship Id="rId2" Type="http://schemas.openxmlformats.org/officeDocument/2006/relationships/slideLayout" Target="../slideLayouts/slideLayout812.xml"/><Relationship Id="rId1" Type="http://schemas.openxmlformats.org/officeDocument/2006/relationships/slideLayout" Target="../slideLayouts/slideLayout8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2025. 6. 7.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6/7/25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6/7/25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4617165"/>
      </p:ext>
    </p:extLst>
  </p:cSld>
  <p:clrMap bg1="lt1" tx1="dk1" bg2="lt2" tx2="dk2" accent1="accent1" accent2="accent2" accent3="accent3" accent4="accent4" accent5="accent5" accent6="accent6" hlink="hlink" folHlink="folHlink"/>
  <p:sldLayoutIdLst>
    <p:sldLayoutId id="2147489612" r:id="rId1"/>
    <p:sldLayoutId id="2147489613" r:id="rId2"/>
    <p:sldLayoutId id="2147489614" r:id="rId3"/>
    <p:sldLayoutId id="2147489615" r:id="rId4"/>
    <p:sldLayoutId id="2147489616" r:id="rId5"/>
    <p:sldLayoutId id="2147489617" r:id="rId6"/>
    <p:sldLayoutId id="2147489618" r:id="rId7"/>
    <p:sldLayoutId id="2147489619" r:id="rId8"/>
    <p:sldLayoutId id="2147489620" r:id="rId9"/>
    <p:sldLayoutId id="2147489621" r:id="rId10"/>
    <p:sldLayoutId id="2147489622" r:id="rId11"/>
    <p:sldLayoutId id="21474896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27883387"/>
      </p:ext>
    </p:extLst>
  </p:cSld>
  <p:clrMap bg1="lt1" tx1="dk1" bg2="lt2" tx2="dk2" accent1="accent1" accent2="accent2" accent3="accent3" accent4="accent4" accent5="accent5" accent6="accent6" hlink="hlink" folHlink="folHlink"/>
  <p:sldLayoutIdLst>
    <p:sldLayoutId id="2147489819" r:id="rId1"/>
    <p:sldLayoutId id="2147489820" r:id="rId2"/>
    <p:sldLayoutId id="2147489821" r:id="rId3"/>
    <p:sldLayoutId id="2147489822" r:id="rId4"/>
    <p:sldLayoutId id="2147489823" r:id="rId5"/>
    <p:sldLayoutId id="2147489824" r:id="rId6"/>
    <p:sldLayoutId id="2147489825" r:id="rId7"/>
    <p:sldLayoutId id="2147489826" r:id="rId8"/>
    <p:sldLayoutId id="2147489827" r:id="rId9"/>
    <p:sldLayoutId id="2147489828" r:id="rId10"/>
    <p:sldLayoutId id="2147489829" r:id="rId11"/>
    <p:sldLayoutId id="214748983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3233532607"/>
      </p:ext>
    </p:extLst>
  </p:cSld>
  <p:clrMap bg1="lt1" tx1="dk1" bg2="lt2" tx2="dk2" accent1="accent1" accent2="accent2" accent3="accent3" accent4="accent4" accent5="accent5" accent6="accent6" hlink="hlink" folHlink="folHlink"/>
  <p:sldLayoutIdLst>
    <p:sldLayoutId id="2147489875" r:id="rId1"/>
    <p:sldLayoutId id="2147489876" r:id="rId2"/>
    <p:sldLayoutId id="2147489877" r:id="rId3"/>
    <p:sldLayoutId id="2147489878" r:id="rId4"/>
    <p:sldLayoutId id="2147489879" r:id="rId5"/>
    <p:sldLayoutId id="2147489880" r:id="rId6"/>
    <p:sldLayoutId id="2147489881" r:id="rId7"/>
    <p:sldLayoutId id="2147489882" r:id="rId8"/>
    <p:sldLayoutId id="2147489883" r:id="rId9"/>
    <p:sldLayoutId id="2147489884" r:id="rId10"/>
    <p:sldLayoutId id="214748988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6/7/25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879655"/>
      </p:ext>
    </p:extLst>
  </p:cSld>
  <p:clrMap bg1="lt1" tx1="dk1" bg2="lt2" tx2="dk2" accent1="accent1" accent2="accent2" accent3="accent3" accent4="accent4" accent5="accent5" accent6="accent6" hlink="hlink" folHlink="folHlink"/>
  <p:sldLayoutIdLst>
    <p:sldLayoutId id="2147489939" r:id="rId1"/>
    <p:sldLayoutId id="2147489940" r:id="rId2"/>
    <p:sldLayoutId id="2147489941" r:id="rId3"/>
    <p:sldLayoutId id="2147489942" r:id="rId4"/>
    <p:sldLayoutId id="2147489943" r:id="rId5"/>
    <p:sldLayoutId id="2147489944" r:id="rId6"/>
    <p:sldLayoutId id="2147489945" r:id="rId7"/>
    <p:sldLayoutId id="2147489946" r:id="rId8"/>
    <p:sldLayoutId id="2147489947" r:id="rId9"/>
    <p:sldLayoutId id="2147489948" r:id="rId10"/>
    <p:sldLayoutId id="214748994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17450"/>
      </p:ext>
    </p:extLst>
  </p:cSld>
  <p:clrMap bg1="lt1" tx1="dk1" bg2="lt2" tx2="dk2" accent1="accent1" accent2="accent2" accent3="accent3" accent4="accent4" accent5="accent5" accent6="accent6" hlink="hlink" folHlink="folHlink"/>
  <p:sldLayoutIdLst>
    <p:sldLayoutId id="2147489951" r:id="rId1"/>
    <p:sldLayoutId id="214748995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6387"/>
      </p:ext>
    </p:extLst>
  </p:cSld>
  <p:clrMap bg1="lt1" tx1="dk1" bg2="lt2" tx2="dk2" accent1="accent1" accent2="accent2" accent3="accent3" accent4="accent4" accent5="accent5" accent6="accent6" hlink="hlink" folHlink="folHlink"/>
  <p:sldLayoutIdLst>
    <p:sldLayoutId id="2147489954" r:id="rId1"/>
    <p:sldLayoutId id="2147489955" r:id="rId2"/>
    <p:sldLayoutId id="2147489956" r:id="rId3"/>
    <p:sldLayoutId id="214748995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C175A-001B-F122-EAEC-701B23593B9D}"/>
              </a:ext>
            </a:extLst>
          </p:cNvPr>
          <p:cNvSpPr>
            <a:spLocks noGrp="1"/>
          </p:cNvSpPr>
          <p:nvPr>
            <p:ph type="title"/>
          </p:nvPr>
        </p:nvSpPr>
        <p:spPr>
          <a:xfrm>
            <a:off x="0" y="1"/>
            <a:ext cx="9144000" cy="914400"/>
          </a:xfrm>
          <a:prstGeom prst="rect">
            <a:avLst/>
          </a:prstGeom>
          <a:noFill/>
        </p:spPr>
        <p:txBody>
          <a:bodyPr vert="horz" lIns="180000" tIns="45720" rIns="91440" bIns="45720" rtlCol="0" anchor="ctr">
            <a:normAutofit/>
          </a:bodyPr>
          <a:lstStyle/>
          <a:p>
            <a:r>
              <a:rPr lang="en-GB"/>
              <a:t>Click to edit Master title style</a:t>
            </a:r>
            <a:endParaRPr lang="en-CH" dirty="0"/>
          </a:p>
        </p:txBody>
      </p:sp>
      <p:sp>
        <p:nvSpPr>
          <p:cNvPr id="3" name="Text Placeholder 2">
            <a:extLst>
              <a:ext uri="{FF2B5EF4-FFF2-40B4-BE49-F238E27FC236}">
                <a16:creationId xmlns:a16="http://schemas.microsoft.com/office/drawing/2014/main" id="{288C6696-E964-955E-282B-B11220F407EB}"/>
              </a:ext>
            </a:extLst>
          </p:cNvPr>
          <p:cNvSpPr>
            <a:spLocks noGrp="1"/>
          </p:cNvSpPr>
          <p:nvPr>
            <p:ph type="body" idx="1"/>
          </p:nvPr>
        </p:nvSpPr>
        <p:spPr>
          <a:xfrm>
            <a:off x="119270" y="999986"/>
            <a:ext cx="8905461" cy="547501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dirty="0"/>
          </a:p>
        </p:txBody>
      </p:sp>
      <p:sp>
        <p:nvSpPr>
          <p:cNvPr id="4" name="Date Placeholder 3">
            <a:extLst>
              <a:ext uri="{FF2B5EF4-FFF2-40B4-BE49-F238E27FC236}">
                <a16:creationId xmlns:a16="http://schemas.microsoft.com/office/drawing/2014/main" id="{6A0367FD-E7D1-AA1A-9CFD-E52520E4924D}"/>
              </a:ext>
            </a:extLst>
          </p:cNvPr>
          <p:cNvSpPr>
            <a:spLocks noGrp="1"/>
          </p:cNvSpPr>
          <p:nvPr>
            <p:ph type="dt" sz="half" idx="2"/>
          </p:nvPr>
        </p:nvSpPr>
        <p:spPr>
          <a:xfrm>
            <a:off x="628650" y="6560583"/>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Avenir Next Medium" panose="020B0503020202020204" pitchFamily="34" charset="0"/>
              </a:defRPr>
            </a:lvl1pPr>
          </a:lstStyle>
          <a:p>
            <a:endParaRPr lang="en-CH"/>
          </a:p>
        </p:txBody>
      </p:sp>
      <p:sp>
        <p:nvSpPr>
          <p:cNvPr id="5" name="Footer Placeholder 4">
            <a:extLst>
              <a:ext uri="{FF2B5EF4-FFF2-40B4-BE49-F238E27FC236}">
                <a16:creationId xmlns:a16="http://schemas.microsoft.com/office/drawing/2014/main" id="{B7CCA823-584F-54AF-7E5C-3B25CBCD23D6}"/>
              </a:ext>
            </a:extLst>
          </p:cNvPr>
          <p:cNvSpPr>
            <a:spLocks noGrp="1"/>
          </p:cNvSpPr>
          <p:nvPr>
            <p:ph type="ftr" sz="quarter" idx="3"/>
          </p:nvPr>
        </p:nvSpPr>
        <p:spPr>
          <a:xfrm>
            <a:off x="3028950" y="6560583"/>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Next Medium" panose="020B0503020202020204" pitchFamily="34" charset="0"/>
              </a:defRPr>
            </a:lvl1pPr>
          </a:lstStyle>
          <a:p>
            <a:r>
              <a:rPr lang="en-GB"/>
              <a:t>Flash-Cosmos: In-Flash Bulk Bitwise Operations Using Inherent Computation Capbility of NAND Flash Memory</a:t>
            </a:r>
            <a:endParaRPr lang="en-CH" dirty="0"/>
          </a:p>
        </p:txBody>
      </p:sp>
      <p:sp>
        <p:nvSpPr>
          <p:cNvPr id="6" name="Slide Number Placeholder 5">
            <a:extLst>
              <a:ext uri="{FF2B5EF4-FFF2-40B4-BE49-F238E27FC236}">
                <a16:creationId xmlns:a16="http://schemas.microsoft.com/office/drawing/2014/main" id="{9912CAAC-4D46-D667-4BCE-1658B9342CD9}"/>
              </a:ext>
            </a:extLst>
          </p:cNvPr>
          <p:cNvSpPr>
            <a:spLocks noGrp="1"/>
          </p:cNvSpPr>
          <p:nvPr>
            <p:ph type="sldNum" sz="quarter" idx="4"/>
          </p:nvPr>
        </p:nvSpPr>
        <p:spPr>
          <a:xfrm>
            <a:off x="6457950" y="6560583"/>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Next Medium" panose="020B0503020202020204" pitchFamily="34" charset="0"/>
              </a:defRPr>
            </a:lvl1pPr>
          </a:lstStyle>
          <a:p>
            <a:fld id="{CC579B59-77B5-774A-97C3-0D6C62254113}" type="slidenum">
              <a:rPr lang="en-CH" smtClean="0"/>
              <a:pPr/>
              <a:t>‹#›</a:t>
            </a:fld>
            <a:endParaRPr lang="en-CH"/>
          </a:p>
        </p:txBody>
      </p:sp>
    </p:spTree>
    <p:extLst>
      <p:ext uri="{BB962C8B-B14F-4D97-AF65-F5344CB8AC3E}">
        <p14:creationId xmlns:p14="http://schemas.microsoft.com/office/powerpoint/2010/main" val="3809315071"/>
      </p:ext>
    </p:extLst>
  </p:cSld>
  <p:clrMap bg1="lt1" tx1="dk1" bg2="lt2" tx2="dk2" accent1="accent1" accent2="accent2" accent3="accent3" accent4="accent4" accent5="accent5" accent6="accent6" hlink="hlink" folHlink="folHlink"/>
  <p:sldLayoutIdLst>
    <p:sldLayoutId id="2147490029" r:id="rId1"/>
    <p:sldLayoutId id="2147490030" r:id="rId2"/>
  </p:sldLayoutIdLst>
  <p:hf hdr="0" ftr="0" dt="0"/>
  <p:txStyles>
    <p:titleStyle>
      <a:lvl1pPr algn="l" defTabSz="685800" rtl="0" eaLnBrk="1" latinLnBrk="0" hangingPunct="1">
        <a:lnSpc>
          <a:spcPct val="90000"/>
        </a:lnSpc>
        <a:spcBef>
          <a:spcPct val="0"/>
        </a:spcBef>
        <a:buNone/>
        <a:defRPr sz="3000" b="0" i="0" kern="1200">
          <a:solidFill>
            <a:schemeClr val="tx1"/>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C80060"/>
        </a:buClr>
        <a:buFont typeface="Wingdings" pitchFamily="2" charset="2"/>
        <a:buChar char="§"/>
        <a:defRPr sz="2100" b="0" i="0" kern="1200">
          <a:solidFill>
            <a:schemeClr val="tx1"/>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950" b="0" i="0" kern="1200">
          <a:solidFill>
            <a:schemeClr val="tx1"/>
          </a:solidFill>
          <a:latin typeface="Avenir Next" panose="020B0503020202020204" pitchFamily="34" charset="0"/>
          <a:ea typeface="+mn-ea"/>
          <a:cs typeface="+mn-cs"/>
        </a:defRPr>
      </a:lvl2pPr>
      <a:lvl3pPr marL="857250" indent="-171450" algn="l" defTabSz="685800" rtl="0" eaLnBrk="1" latinLnBrk="0" hangingPunct="1">
        <a:lnSpc>
          <a:spcPct val="90000"/>
        </a:lnSpc>
        <a:spcBef>
          <a:spcPts val="375"/>
        </a:spcBef>
        <a:buClr>
          <a:schemeClr val="tx1"/>
        </a:buClr>
        <a:buSzPct val="70000"/>
        <a:buFont typeface="Courier New" panose="02070309020205020404" pitchFamily="49" charset="0"/>
        <a:buChar char="o"/>
        <a:defRPr sz="1800" b="0" i="0" kern="1200">
          <a:solidFill>
            <a:schemeClr val="tx1"/>
          </a:solidFill>
          <a:latin typeface="Avenir Next" panose="020B0503020202020204" pitchFamily="34" charset="0"/>
          <a:ea typeface="+mn-ea"/>
          <a:cs typeface="+mn-cs"/>
        </a:defRPr>
      </a:lvl3pPr>
      <a:lvl4pPr marL="1200150" indent="-171450" algn="l" defTabSz="685800" rtl="0" eaLnBrk="1" latinLnBrk="0" hangingPunct="1">
        <a:lnSpc>
          <a:spcPct val="90000"/>
        </a:lnSpc>
        <a:spcBef>
          <a:spcPts val="375"/>
        </a:spcBef>
        <a:buFont typeface="Apple Symbols" panose="02000000000000000000" pitchFamily="2" charset="-79"/>
        <a:buChar char="⎻"/>
        <a:defRPr sz="1650" b="0" i="0" kern="1200">
          <a:solidFill>
            <a:schemeClr val="tx1"/>
          </a:solidFill>
          <a:latin typeface="Avenir Next" panose="020B0503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650" b="0" i="0" kern="1200">
          <a:solidFill>
            <a:schemeClr val="tx1"/>
          </a:solidFill>
          <a:latin typeface="Avenir Next" panose="020B05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46585357"/>
      </p:ext>
    </p:extLst>
  </p:cSld>
  <p:clrMap bg1="lt1" tx1="dk1" bg2="lt2" tx2="dk2" accent1="accent1" accent2="accent2" accent3="accent3" accent4="accent4" accent5="accent5" accent6="accent6" hlink="hlink" folHlink="folHlink"/>
  <p:sldLayoutIdLst>
    <p:sldLayoutId id="2147490032" r:id="rId1"/>
    <p:sldLayoutId id="2147490033" r:id="rId2"/>
    <p:sldLayoutId id="2147490034" r:id="rId3"/>
    <p:sldLayoutId id="2147490035" r:id="rId4"/>
    <p:sldLayoutId id="2147490036" r:id="rId5"/>
    <p:sldLayoutId id="2147490037" r:id="rId6"/>
    <p:sldLayoutId id="2147490038" r:id="rId7"/>
    <p:sldLayoutId id="2147490039" r:id="rId8"/>
    <p:sldLayoutId id="2147490040" r:id="rId9"/>
    <p:sldLayoutId id="2147490041" r:id="rId10"/>
    <p:sldLayoutId id="21474900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963098"/>
      </p:ext>
    </p:extLst>
  </p:cSld>
  <p:clrMap bg1="lt1" tx1="dk1" bg2="lt2" tx2="dk2" accent1="accent1" accent2="accent2" accent3="accent3" accent4="accent4" accent5="accent5" accent6="accent6" hlink="hlink" folHlink="folHlink"/>
  <p:sldLayoutIdLst>
    <p:sldLayoutId id="2147490045" r:id="rId1"/>
    <p:sldLayoutId id="214749004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35683586"/>
      </p:ext>
    </p:extLst>
  </p:cSld>
  <p:clrMap bg1="lt1" tx1="dk1" bg2="lt2" tx2="dk2" accent1="accent1" accent2="accent2" accent3="accent3" accent4="accent4" accent5="accent5" accent6="accent6" hlink="hlink" folHlink="folHlink"/>
  <p:sldLayoutIdLst>
    <p:sldLayoutId id="2147490048" r:id="rId1"/>
    <p:sldLayoutId id="2147490049" r:id="rId2"/>
    <p:sldLayoutId id="2147490050" r:id="rId3"/>
    <p:sldLayoutId id="2147490051" r:id="rId4"/>
    <p:sldLayoutId id="2147490052" r:id="rId5"/>
    <p:sldLayoutId id="2147490053" r:id="rId6"/>
    <p:sldLayoutId id="2147490054" r:id="rId7"/>
    <p:sldLayoutId id="2147490055" r:id="rId8"/>
    <p:sldLayoutId id="2147490056" r:id="rId9"/>
    <p:sldLayoutId id="2147490057" r:id="rId10"/>
    <p:sldLayoutId id="2147490058" r:id="rId11"/>
    <p:sldLayoutId id="214749005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46582014"/>
      </p:ext>
    </p:extLst>
  </p:cSld>
  <p:clrMap bg1="lt1" tx1="dk1" bg2="lt2" tx2="dk2" accent1="accent1" accent2="accent2" accent3="accent3" accent4="accent4" accent5="accent5" accent6="accent6" hlink="hlink" folHlink="folHlink"/>
  <p:sldLayoutIdLst>
    <p:sldLayoutId id="2147490061" r:id="rId1"/>
    <p:sldLayoutId id="2147490062" r:id="rId2"/>
    <p:sldLayoutId id="2147490063" r:id="rId3"/>
    <p:sldLayoutId id="2147490064" r:id="rId4"/>
    <p:sldLayoutId id="2147490065" r:id="rId5"/>
    <p:sldLayoutId id="2147490066" r:id="rId6"/>
    <p:sldLayoutId id="2147490067" r:id="rId7"/>
    <p:sldLayoutId id="2147490068" r:id="rId8"/>
    <p:sldLayoutId id="2147490069" r:id="rId9"/>
    <p:sldLayoutId id="2147490070" r:id="rId10"/>
    <p:sldLayoutId id="2147490071" r:id="rId11"/>
    <p:sldLayoutId id="21474900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844056176"/>
      </p:ext>
    </p:extLst>
  </p:cSld>
  <p:clrMap bg1="lt1" tx1="dk1" bg2="lt2" tx2="dk2" accent1="accent1" accent2="accent2" accent3="accent3" accent4="accent4" accent5="accent5" accent6="accent6" hlink="hlink" folHlink="folHlink"/>
  <p:sldLayoutIdLst>
    <p:sldLayoutId id="2147490074" r:id="rId1"/>
    <p:sldLayoutId id="21474900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7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7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773.xml"/><Relationship Id="rId5" Type="http://schemas.openxmlformats.org/officeDocument/2006/relationships/image" Target="../media/image102.png"/><Relationship Id="rId4" Type="http://schemas.openxmlformats.org/officeDocument/2006/relationships/hyperlink" Target="https://arxiv.org/abs/2209.05566.pdf"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3.xml"/></Relationships>
</file>

<file path=ppt/slides/_rels/slide10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73.xml"/><Relationship Id="rId4" Type="http://schemas.openxmlformats.org/officeDocument/2006/relationships/chart" Target="../charts/chart5.xml"/></Relationships>
</file>

<file path=ppt/slides/_rels/slide106.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09.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hyperlink" Target="https://arxiv.org/pdf/2012.03112.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36.xml"/><Relationship Id="rId6" Type="http://schemas.openxmlformats.org/officeDocument/2006/relationships/chart" Target="../charts/chart6.xml"/><Relationship Id="rId5" Type="http://schemas.openxmlformats.org/officeDocument/2006/relationships/image" Target="../media/image107.png"/><Relationship Id="rId4"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36.xml"/></Relationships>
</file>

<file path=ppt/slides/_rels/slide120.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108.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13.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39.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73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sv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31.xml"/></Relationships>
</file>

<file path=ppt/slides/_rels/slide12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3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731.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31.xml"/><Relationship Id="rId5" Type="http://schemas.openxmlformats.org/officeDocument/2006/relationships/chart" Target="../charts/chart11.xml"/><Relationship Id="rId4" Type="http://schemas.openxmlformats.org/officeDocument/2006/relationships/chart" Target="../charts/char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731.xml"/><Relationship Id="rId6" Type="http://schemas.openxmlformats.org/officeDocument/2006/relationships/image" Target="../media/image1.png"/><Relationship Id="rId5" Type="http://schemas.openxmlformats.org/officeDocument/2006/relationships/image" Target="../media/image121.emf"/><Relationship Id="rId4" Type="http://schemas.openxmlformats.org/officeDocument/2006/relationships/image" Target="../media/image120.png"/></Relationships>
</file>

<file path=ppt/slides/_rels/slide1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731.xml"/><Relationship Id="rId5" Type="http://schemas.openxmlformats.org/officeDocument/2006/relationships/image" Target="../media/image1.png"/><Relationship Id="rId4" Type="http://schemas.openxmlformats.org/officeDocument/2006/relationships/chart" Target="../charts/char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79.xml"/></Relationships>
</file>

<file path=ppt/slides/_rels/slide1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731.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731.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39.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22.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604.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42.xml"/><Relationship Id="rId1" Type="http://schemas.openxmlformats.org/officeDocument/2006/relationships/tags" Target="../tags/tag1.xml"/><Relationship Id="rId5" Type="http://schemas.openxmlformats.org/officeDocument/2006/relationships/image" Target="../media/image124.svg"/><Relationship Id="rId4" Type="http://schemas.openxmlformats.org/officeDocument/2006/relationships/image" Target="../media/image123.png"/></Relationships>
</file>

<file path=ppt/slides/_rels/slide13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33.xml"/><Relationship Id="rId7" Type="http://schemas.openxmlformats.org/officeDocument/2006/relationships/image" Target="../media/image128.svg"/><Relationship Id="rId2" Type="http://schemas.openxmlformats.org/officeDocument/2006/relationships/slideLayout" Target="../slideLayouts/slideLayout742.xml"/><Relationship Id="rId1" Type="http://schemas.openxmlformats.org/officeDocument/2006/relationships/tags" Target="../tags/tag2.xml"/><Relationship Id="rId6" Type="http://schemas.openxmlformats.org/officeDocument/2006/relationships/image" Target="../media/image127.png"/><Relationship Id="rId11" Type="http://schemas.openxmlformats.org/officeDocument/2006/relationships/image" Target="../media/image124.svg"/><Relationship Id="rId5" Type="http://schemas.openxmlformats.org/officeDocument/2006/relationships/image" Target="../media/image126.svg"/><Relationship Id="rId10" Type="http://schemas.openxmlformats.org/officeDocument/2006/relationships/image" Target="../media/image123.png"/><Relationship Id="rId4" Type="http://schemas.openxmlformats.org/officeDocument/2006/relationships/image" Target="../media/image125.png"/><Relationship Id="rId9" Type="http://schemas.openxmlformats.org/officeDocument/2006/relationships/image" Target="../media/image130.sv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42.xml"/><Relationship Id="rId1" Type="http://schemas.openxmlformats.org/officeDocument/2006/relationships/tags" Target="../tags/tag3.xml"/><Relationship Id="rId5" Type="http://schemas.openxmlformats.org/officeDocument/2006/relationships/image" Target="../media/image132.svg"/><Relationship Id="rId4" Type="http://schemas.openxmlformats.org/officeDocument/2006/relationships/image" Target="../media/image131.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42.xml"/><Relationship Id="rId1" Type="http://schemas.openxmlformats.org/officeDocument/2006/relationships/tags" Target="../tags/tag4.xml"/><Relationship Id="rId5" Type="http://schemas.openxmlformats.org/officeDocument/2006/relationships/image" Target="../media/image132.svg"/><Relationship Id="rId4" Type="http://schemas.openxmlformats.org/officeDocument/2006/relationships/image" Target="../media/image131.png"/></Relationships>
</file>

<file path=ppt/slides/_rels/slide138.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22.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604.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gqAYMx34euU" TargetMode="External"/><Relationship Id="rId7"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79.xml"/><Relationship Id="rId6" Type="http://schemas.openxmlformats.org/officeDocument/2006/relationships/hyperlink" Target="https://community.microcenter.com/discussion/5134/comparing-zen-3-to-zen-2" TargetMode="External"/><Relationship Id="rId5" Type="http://schemas.openxmlformats.org/officeDocument/2006/relationships/image" Target="../media/image28.png"/><Relationship Id="rId4" Type="http://schemas.openxmlformats.org/officeDocument/2006/relationships/hyperlink" Target="https://www.tech-critter.com/amd-keynote-computex-2021/"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hyperlink" Target="https://arxiv.org/pdf/2012.03112.pdf"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png"/></Relationships>
</file>

<file path=ppt/slides/_rels/slide14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696.xml"/><Relationship Id="rId6" Type="http://schemas.openxmlformats.org/officeDocument/2006/relationships/image" Target="../media/image134.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arxiv.org/pdf/2310.10168.pdf" TargetMode="External"/><Relationship Id="rId1" Type="http://schemas.openxmlformats.org/officeDocument/2006/relationships/slideLayout" Target="../slideLayouts/slideLayout696.xml"/></Relationships>
</file>

<file path=ppt/slides/_rels/slide14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696.xml"/><Relationship Id="rId4" Type="http://schemas.openxmlformats.org/officeDocument/2006/relationships/image" Target="../media/image136.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19.xml"/></Relationships>
</file>

<file path=ppt/slides/_rels/slide150.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37.png"/></Relationships>
</file>

<file path=ppt/slides/_rels/slide15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04.xml"/></Relationships>
</file>

<file path=ppt/slides/_rels/slide15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154.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41.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156.xml.rels><?xml version="1.0" encoding="UTF-8" standalone="yes"?>
<Relationships xmlns="http://schemas.openxmlformats.org/package/2006/relationships"><Relationship Id="rId3" Type="http://schemas.openxmlformats.org/officeDocument/2006/relationships/hyperlink" Target="https://arxiv.org/abs/2308.11030" TargetMode="External"/><Relationship Id="rId2" Type="http://schemas.openxmlformats.org/officeDocument/2006/relationships/hyperlink" Target="https://people.inf.ethz.ch/omutlu/pub/Ramulator2_arxiv23.pdf" TargetMode="External"/><Relationship Id="rId1" Type="http://schemas.openxmlformats.org/officeDocument/2006/relationships/slideLayout" Target="../slideLayouts/slideLayout13.xml"/><Relationship Id="rId6" Type="http://schemas.openxmlformats.org/officeDocument/2006/relationships/hyperlink" Target="https://arxiv.org/pdf/2308.11030.pdf" TargetMode="External"/><Relationship Id="rId5" Type="http://schemas.openxmlformats.org/officeDocument/2006/relationships/image" Target="../media/image143.png"/><Relationship Id="rId4" Type="http://schemas.openxmlformats.org/officeDocument/2006/relationships/hyperlink" Target="https://github.com/CMU-SAFARI/ramulator2"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4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hyperlink" Target="https://arxiv.org/pdf/2012.03112.pdf"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3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558.xml"/></Relationships>
</file>

<file path=ppt/slides/_rels/slide169.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hyperlink" Target="https://github.com/CMU-SAFARI/" TargetMode="External"/><Relationship Id="rId16" Type="http://schemas.openxmlformats.org/officeDocument/2006/relationships/image" Target="../media/image159.png"/><Relationship Id="rId1" Type="http://schemas.openxmlformats.org/officeDocument/2006/relationships/slideLayout" Target="../slideLayouts/slideLayout558.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57.xml"/><Relationship Id="rId5" Type="http://schemas.openxmlformats.org/officeDocument/2006/relationships/hyperlink" Target="https://geraldofojunior.github.io/"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cva.stanford.edu/classes/cs99s/papers/architects_look_to_future.pdf" TargetMode="External"/><Relationship Id="rId2" Type="http://schemas.openxmlformats.org/officeDocument/2006/relationships/image" Target="../media/image32.png"/><Relationship Id="rId1" Type="http://schemas.openxmlformats.org/officeDocument/2006/relationships/slideLayout" Target="../slideLayouts/slideLayout40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01.xml"/><Relationship Id="rId5" Type="http://schemas.openxmlformats.org/officeDocument/2006/relationships/image" Target="../media/image35.tiff"/><Relationship Id="rId4" Type="http://schemas.openxmlformats.org/officeDocument/2006/relationships/hyperlink" Target="https://people.inf.ethz.ch/omutlu/pub/mutlu_hpca03_talk.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81.xml"/><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39.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oi.org/10.1109/T-C.1969.222754" TargetMode="External"/><Relationship Id="rId1" Type="http://schemas.openxmlformats.org/officeDocument/2006/relationships/slideLayout" Target="../slideLayouts/slideLayout684.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5.xml.rels><?xml version="1.0" encoding="UTF-8" standalone="yes"?>
<Relationships xmlns="http://schemas.openxmlformats.org/package/2006/relationships"><Relationship Id="rId2" Type="http://schemas.openxmlformats.org/officeDocument/2006/relationships/hyperlink" Target="https://people.inf.ethz.ch/omutlu/pub/dram-row-hammer_isca14.pdf" TargetMode="External"/><Relationship Id="rId1" Type="http://schemas.openxmlformats.org/officeDocument/2006/relationships/slideLayout" Target="../slideLayouts/slideLayout58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13" Type="http://schemas.openxmlformats.org/officeDocument/2006/relationships/hyperlink" Target="https://sites.coecis.cornell.edu/isca50retrospective/"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12" Type="http://schemas.openxmlformats.org/officeDocument/2006/relationships/hyperlink" Target="https://people.inf.ethz.ch/omutlu/pub/RowHammer_50YearsOfISCA-Retrospective_isca23.pdf" TargetMode="External"/><Relationship Id="rId2" Type="http://schemas.openxmlformats.org/officeDocument/2006/relationships/image" Target="../media/image45.png"/><Relationship Id="rId1" Type="http://schemas.openxmlformats.org/officeDocument/2006/relationships/slideLayout" Target="../slideLayouts/slideLayout592.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0.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04.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9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592.xml"/></Relationships>
</file>

<file path=ppt/slides/_rels/slide42.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hyperlink" Target="https://arxiv.org/pdf/2012.03112.pdf"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604.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hyperlink" Target="https://www.youtube.com/playlist?list=PL5Q2soXY2Zi_EObuoAZVSq_o6UySWQHvZ" TargetMode="External"/><Relationship Id="rId2" Type="http://schemas.openxmlformats.org/officeDocument/2006/relationships/notesSlide" Target="../notesSlides/notesSlide6.xml"/><Relationship Id="rId1" Type="http://schemas.openxmlformats.org/officeDocument/2006/relationships/slideLayout" Target="../slideLayouts/slideLayout604.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spring2023/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hqLrd-Uj0aU&amp;list=PL5Q2soXY2Zi9BJhenUq4JI5bwhAMpAp13&amp;pp=iAQB"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_q4rm71DsY4&amp;list=PL5Q2soXY2Zi8vabcse1kL22DEcgMl2RAq" TargetMode="External"/><Relationship Id="rId2" Type="http://schemas.openxmlformats.org/officeDocument/2006/relationships/hyperlink" Target="https://safari.ethz.ch/projects_and_seminars/spring2023/doku.php?id=modern_ssds" TargetMode="External"/><Relationship Id="rId1" Type="http://schemas.openxmlformats.org/officeDocument/2006/relationships/slideLayout" Target="../slideLayouts/slideLayout684.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4VTwOMmsnJY&amp;list=PL5Q2soXY2Zi_8qOM5Icpp8hB2SHtm4z57&amp;pp=iAQB" TargetMode="External"/><Relationship Id="rId10" Type="http://schemas.openxmlformats.org/officeDocument/2006/relationships/image" Target="../media/image65.png"/><Relationship Id="rId4" Type="http://schemas.openxmlformats.org/officeDocument/2006/relationships/hyperlink" Target="https://safari.ethz.ch/projects_and_seminars/fall2022/doku.php?id=modern_ssds" TargetMode="External"/><Relationship Id="rId9" Type="http://schemas.openxmlformats.org/officeDocument/2006/relationships/hyperlink" Target="https://www.youtube.com/onurmutlulectur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36.xml"/><Relationship Id="rId4" Type="http://schemas.openxmlformats.org/officeDocument/2006/relationships/hyperlink" Target="https://events.safari.ethz.ch/isca-pim-tutoria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9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5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56.xml"/></Relationships>
</file>

<file path=ppt/slides/_rels/slide61.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68.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69.png"/><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0.png"/><Relationship Id="rId4" Type="http://schemas.openxmlformats.org/officeDocument/2006/relationships/hyperlink" Target="https://www.youtube.com/watch?v=qeukNs5XI3g&amp;t=4192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1.jpg"/><Relationship Id="rId4" Type="http://schemas.openxmlformats.org/officeDocument/2006/relationships/hyperlink" Target="https://www.youtube.com/watch?v=qeukNs5XI3g&amp;t=4192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72.png"/><Relationship Id="rId4" Type="http://schemas.openxmlformats.org/officeDocument/2006/relationships/hyperlink" Target="https://www.youtube.com/watch?v=qeukNs5XI3g&amp;t=4192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70.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74.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13.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hpca22.site.ac.upc.edu/" TargetMode="External"/><Relationship Id="rId7" Type="http://schemas.openxmlformats.org/officeDocument/2006/relationships/image" Target="../media/image7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00.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800.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800.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youtube.com/watch?v=n6Pwg1qax_E&amp;list=PL5Q2soXY2Zi_7UBNmC9B8Yr5JSwTG9yH4&amp;index=4" TargetMode="External"/><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79.xml"/></Relationships>
</file>

<file path=ppt/slides/_rels/slide77.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581.xml"/></Relationships>
</file>

<file path=ppt/slides/_rels/slide7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8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81.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86.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10.xml"/><Relationship Id="rId1" Type="http://schemas.openxmlformats.org/officeDocument/2006/relationships/slideLayout" Target="../slideLayouts/slideLayout767.xml"/><Relationship Id="rId6" Type="http://schemas.openxmlformats.org/officeDocument/2006/relationships/image" Target="../media/image1000.png"/><Relationship Id="rId5" Type="http://schemas.openxmlformats.org/officeDocument/2006/relationships/image" Target="../media/image1440.png"/><Relationship Id="rId4" Type="http://schemas.openxmlformats.org/officeDocument/2006/relationships/image" Target="../media/image136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7.xml"/></Relationships>
</file>

<file path=ppt/slides/_rels/slide84.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86.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6.xml"/><Relationship Id="rId4" Type="http://schemas.openxmlformats.org/officeDocument/2006/relationships/hyperlink" Target="https://arxiv.org/pdf/2402.19080.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github.com/CMU-SAFARI/MIMDRAM" TargetMode="External"/><Relationship Id="rId2" Type="http://schemas.openxmlformats.org/officeDocument/2006/relationships/notesSlide" Target="../notesSlides/notesSlide12.xml"/><Relationship Id="rId1" Type="http://schemas.openxmlformats.org/officeDocument/2006/relationships/slideLayout" Target="../slideLayouts/slideLayout812.xml"/></Relationships>
</file>

<file path=ppt/slides/_rels/slide87.xml.rels><?xml version="1.0" encoding="UTF-8" standalone="yes"?>
<Relationships xmlns="http://schemas.openxmlformats.org/package/2006/relationships"><Relationship Id="rId8" Type="http://schemas.openxmlformats.org/officeDocument/2006/relationships/hyperlink" Target="https://youtu.be/JyWxkeQA0W8?t=2495"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pLUTo_lecture-slides.pdf"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pLUTo_lecture-slides.pptx" TargetMode="External"/><Relationship Id="rId11" Type="http://schemas.openxmlformats.org/officeDocument/2006/relationships/image" Target="../media/image89.png"/><Relationship Id="rId5" Type="http://schemas.openxmlformats.org/officeDocument/2006/relationships/hyperlink" Target="https://people.inf.ethz.ch/omutlu/pub/pLUTo_micro22-talk.pdf" TargetMode="External"/><Relationship Id="rId10" Type="http://schemas.openxmlformats.org/officeDocument/2006/relationships/hyperlink" Target="https://github.com/CMU-SAFARI/pLUTo" TargetMode="External"/><Relationship Id="rId4" Type="http://schemas.openxmlformats.org/officeDocument/2006/relationships/hyperlink" Target="https://people.inf.ethz.ch/omutlu/pub/pLUTo_micro22-talk.pptx" TargetMode="External"/><Relationship Id="rId9" Type="http://schemas.openxmlformats.org/officeDocument/2006/relationships/hyperlink" Target="https://arxiv.org/abs/2104.07699"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9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9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60.xml"/><Relationship Id="rId4" Type="http://schemas.openxmlformats.org/officeDocument/2006/relationships/hyperlink" Target="https://arxiv.org/pdf/2402.18736.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arxiv.org/pdf/2312.02880.pdf" TargetMode="External"/><Relationship Id="rId1" Type="http://schemas.openxmlformats.org/officeDocument/2006/relationships/slideLayout" Target="../slideLayouts/slideLayout260.xml"/><Relationship Id="rId5" Type="http://schemas.openxmlformats.org/officeDocument/2006/relationships/image" Target="../media/image98.png"/><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pdf/2405.06081" TargetMode="External"/><Relationship Id="rId2" Type="http://schemas.openxmlformats.org/officeDocument/2006/relationships/image" Target="../media/image99.png"/><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6.xml"/></Relationships>
</file>

<file path=ppt/slides/_rels/slide99.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100.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2</a:t>
            </a:r>
            <a:r>
              <a:rPr lang="en-US" altLang="en-US" b="1" baseline="30000" dirty="0">
                <a:solidFill>
                  <a:srgbClr val="C00000"/>
                </a:solidFill>
                <a:ea typeface="ＭＳ Ｐゴシック" charset="-128"/>
              </a:rPr>
              <a:t>nd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Memory-Centric Computing</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Dr. Geraldo F. Oliveira</a:t>
            </a:r>
          </a:p>
          <a:p>
            <a:pPr eaLnBrk="1" hangingPunct="1"/>
            <a:r>
              <a:rPr lang="en-US" altLang="en-US" sz="3200" kern="0" dirty="0">
                <a:ea typeface="ＭＳ Ｐゴシック" panose="020B0600070205080204" pitchFamily="34" charset="-128"/>
                <a:hlinkClick r:id="rId5"/>
              </a:rPr>
              <a:t>https://geraldofojunior.github.io</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ICS 2025</a:t>
            </a:r>
          </a:p>
          <a:p>
            <a:pPr eaLnBrk="1" hangingPunct="1"/>
            <a:r>
              <a:rPr lang="en-US" altLang="en-US" sz="2800" kern="0" dirty="0">
                <a:ea typeface="ＭＳ Ｐゴシック" panose="020B0600070205080204" pitchFamily="34" charset="-128"/>
              </a:rPr>
              <a:t>08 June 2025</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1197033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A3729-EBE5-1D1C-41F1-581144C41257}"/>
              </a:ext>
            </a:extLst>
          </p:cNvPr>
          <p:cNvSpPr>
            <a:spLocks noGrp="1"/>
          </p:cNvSpPr>
          <p:nvPr>
            <p:ph idx="1"/>
          </p:nvPr>
        </p:nvSpPr>
        <p:spPr/>
        <p:txBody>
          <a:bodyPr/>
          <a:lstStyle/>
          <a:p>
            <a:r>
              <a:rPr lang="en-CH" dirty="0">
                <a:solidFill>
                  <a:srgbClr val="C80060"/>
                </a:solidFill>
                <a:latin typeface="Avenir Next Medium" panose="020B0503020202020204" pitchFamily="34" charset="0"/>
              </a:rPr>
              <a:t>Flash-Cosmos </a:t>
            </a:r>
            <a:r>
              <a:rPr lang="en-CH" dirty="0">
                <a:latin typeface="Avenir Next Medium" panose="020B0503020202020204" pitchFamily="34" charset="0"/>
              </a:rPr>
              <a:t>enables</a:t>
            </a:r>
          </a:p>
          <a:p>
            <a:pPr lvl="1"/>
            <a:r>
              <a:rPr lang="en-CH" dirty="0"/>
              <a:t>Computation on</a:t>
            </a:r>
            <a:r>
              <a:rPr lang="en-CH" dirty="0">
                <a:solidFill>
                  <a:schemeClr val="accent6">
                    <a:lumMod val="75000"/>
                  </a:schemeClr>
                </a:solidFill>
              </a:rPr>
              <a:t> multiple operands with a single sensing operation</a:t>
            </a:r>
          </a:p>
          <a:p>
            <a:pPr lvl="1"/>
            <a:r>
              <a:rPr lang="en-CH" dirty="0">
                <a:solidFill>
                  <a:schemeClr val="accent6">
                    <a:lumMod val="75000"/>
                  </a:schemeClr>
                </a:solidFill>
              </a:rPr>
              <a:t>Accurate</a:t>
            </a:r>
            <a:r>
              <a:rPr lang="en-CH" dirty="0"/>
              <a:t> </a:t>
            </a:r>
            <a:r>
              <a:rPr lang="en-CH" dirty="0">
                <a:solidFill>
                  <a:schemeClr val="accent6">
                    <a:lumMod val="75000"/>
                  </a:schemeClr>
                </a:solidFill>
              </a:rPr>
              <a:t>computation results </a:t>
            </a:r>
            <a:r>
              <a:rPr lang="en-CH" dirty="0"/>
              <a:t>by eliminating raw bit errors in stored data</a:t>
            </a:r>
          </a:p>
        </p:txBody>
      </p:sp>
      <p:sp>
        <p:nvSpPr>
          <p:cNvPr id="2" name="Title 1">
            <a:extLst>
              <a:ext uri="{FF2B5EF4-FFF2-40B4-BE49-F238E27FC236}">
                <a16:creationId xmlns:a16="http://schemas.microsoft.com/office/drawing/2014/main" id="{6E640449-3158-8422-1F82-6D84E53755BF}"/>
              </a:ext>
            </a:extLst>
          </p:cNvPr>
          <p:cNvSpPr>
            <a:spLocks noGrp="1"/>
          </p:cNvSpPr>
          <p:nvPr>
            <p:ph type="title"/>
          </p:nvPr>
        </p:nvSpPr>
        <p:spPr/>
        <p:txBody>
          <a:bodyPr/>
          <a:lstStyle/>
          <a:p>
            <a:r>
              <a:rPr lang="en-CH"/>
              <a:t>Flash-Cosmos</a:t>
            </a:r>
            <a:r>
              <a:rPr lang="en-US" dirty="0"/>
              <a:t>: Basic Ideas</a:t>
            </a:r>
            <a:endParaRPr lang="en-CH" dirty="0"/>
          </a:p>
        </p:txBody>
      </p:sp>
      <p:sp>
        <p:nvSpPr>
          <p:cNvPr id="4" name="Rounded Rectangle 21">
            <a:extLst>
              <a:ext uri="{FF2B5EF4-FFF2-40B4-BE49-F238E27FC236}">
                <a16:creationId xmlns:a16="http://schemas.microsoft.com/office/drawing/2014/main" id="{C22F2311-C360-DF55-866C-ADE55BFFB12D}"/>
              </a:ext>
            </a:extLst>
          </p:cNvPr>
          <p:cNvSpPr/>
          <p:nvPr/>
        </p:nvSpPr>
        <p:spPr bwMode="auto">
          <a:xfrm>
            <a:off x="2143831" y="2497384"/>
            <a:ext cx="4856339" cy="3490453"/>
          </a:xfrm>
          <a:prstGeom prst="roundRect">
            <a:avLst>
              <a:gd name="adj" fmla="val 6232"/>
            </a:avLst>
          </a:prstGeom>
          <a:solidFill>
            <a:schemeClr val="accent4">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NAND Flash </a:t>
            </a:r>
            <a:r>
              <a:rPr kumimoji="0" lang="en-I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Chip</a:t>
            </a:r>
            <a:endPar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A9B7300D-52B7-C6B6-B6DA-A77B318E420C}"/>
              </a:ext>
            </a:extLst>
          </p:cNvPr>
          <p:cNvGrpSpPr/>
          <p:nvPr/>
        </p:nvGrpSpPr>
        <p:grpSpPr>
          <a:xfrm>
            <a:off x="2335161" y="4906287"/>
            <a:ext cx="4473679" cy="648929"/>
            <a:chOff x="2330245" y="4542503"/>
            <a:chExt cx="4473679" cy="648929"/>
          </a:xfrm>
        </p:grpSpPr>
        <p:cxnSp>
          <p:nvCxnSpPr>
            <p:cNvPr id="12" name="Straight Connector 11">
              <a:extLst>
                <a:ext uri="{FF2B5EF4-FFF2-40B4-BE49-F238E27FC236}">
                  <a16:creationId xmlns:a16="http://schemas.microsoft.com/office/drawing/2014/main" id="{ACA20BCC-C084-D37E-6EA9-7E1D656BBBF7}"/>
                </a:ext>
              </a:extLst>
            </p:cNvPr>
            <p:cNvCxnSpPr/>
            <p:nvPr/>
          </p:nvCxnSpPr>
          <p:spPr>
            <a:xfrm>
              <a:off x="233024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A57F8-9B7B-88ED-7BA1-A56C2189B0CC}"/>
                </a:ext>
              </a:extLst>
            </p:cNvPr>
            <p:cNvCxnSpPr/>
            <p:nvPr/>
          </p:nvCxnSpPr>
          <p:spPr>
            <a:xfrm>
              <a:off x="243428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2C9D2-E1B9-2243-18E6-5AE1FB129DFF}"/>
                </a:ext>
              </a:extLst>
            </p:cNvPr>
            <p:cNvCxnSpPr/>
            <p:nvPr/>
          </p:nvCxnSpPr>
          <p:spPr>
            <a:xfrm>
              <a:off x="253832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8761A1-60FC-F751-FA77-6B4695A3AB55}"/>
                </a:ext>
              </a:extLst>
            </p:cNvPr>
            <p:cNvCxnSpPr/>
            <p:nvPr/>
          </p:nvCxnSpPr>
          <p:spPr>
            <a:xfrm>
              <a:off x="264236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B1F0C-C906-4745-DC2B-9A58234A2B1E}"/>
                </a:ext>
              </a:extLst>
            </p:cNvPr>
            <p:cNvCxnSpPr/>
            <p:nvPr/>
          </p:nvCxnSpPr>
          <p:spPr>
            <a:xfrm>
              <a:off x="274640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68FB06-C732-238B-3E5D-9D923C291F12}"/>
                </a:ext>
              </a:extLst>
            </p:cNvPr>
            <p:cNvCxnSpPr/>
            <p:nvPr/>
          </p:nvCxnSpPr>
          <p:spPr>
            <a:xfrm>
              <a:off x="285044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3F96-CFE8-ABDA-162C-D976E6610515}"/>
                </a:ext>
              </a:extLst>
            </p:cNvPr>
            <p:cNvCxnSpPr/>
            <p:nvPr/>
          </p:nvCxnSpPr>
          <p:spPr>
            <a:xfrm>
              <a:off x="295447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419A6F-85AF-2006-4450-63CAB5F9E157}"/>
                </a:ext>
              </a:extLst>
            </p:cNvPr>
            <p:cNvCxnSpPr/>
            <p:nvPr/>
          </p:nvCxnSpPr>
          <p:spPr>
            <a:xfrm>
              <a:off x="305851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AE2E7-56C5-13C2-0110-428EC9469783}"/>
                </a:ext>
              </a:extLst>
            </p:cNvPr>
            <p:cNvCxnSpPr/>
            <p:nvPr/>
          </p:nvCxnSpPr>
          <p:spPr>
            <a:xfrm>
              <a:off x="316255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B1ED9-A9A5-2B45-32FF-1385EF29D99C}"/>
                </a:ext>
              </a:extLst>
            </p:cNvPr>
            <p:cNvCxnSpPr/>
            <p:nvPr/>
          </p:nvCxnSpPr>
          <p:spPr>
            <a:xfrm>
              <a:off x="326659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2316D-2573-D30F-1A79-4E3AE13D4FC1}"/>
                </a:ext>
              </a:extLst>
            </p:cNvPr>
            <p:cNvCxnSpPr/>
            <p:nvPr/>
          </p:nvCxnSpPr>
          <p:spPr>
            <a:xfrm>
              <a:off x="337063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0649C-8536-3931-4A30-E4D78C450C29}"/>
                </a:ext>
              </a:extLst>
            </p:cNvPr>
            <p:cNvCxnSpPr/>
            <p:nvPr/>
          </p:nvCxnSpPr>
          <p:spPr>
            <a:xfrm>
              <a:off x="347467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D03189-6DBF-22E6-9E39-84BC4B6FA6B5}"/>
                </a:ext>
              </a:extLst>
            </p:cNvPr>
            <p:cNvCxnSpPr/>
            <p:nvPr/>
          </p:nvCxnSpPr>
          <p:spPr>
            <a:xfrm>
              <a:off x="357871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B5C2A1-D539-AB84-C0F3-9217A2393C8F}"/>
                </a:ext>
              </a:extLst>
            </p:cNvPr>
            <p:cNvCxnSpPr/>
            <p:nvPr/>
          </p:nvCxnSpPr>
          <p:spPr>
            <a:xfrm>
              <a:off x="368275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FC779-1E27-EC78-5221-20AAAA9DA2AC}"/>
                </a:ext>
              </a:extLst>
            </p:cNvPr>
            <p:cNvCxnSpPr/>
            <p:nvPr/>
          </p:nvCxnSpPr>
          <p:spPr>
            <a:xfrm>
              <a:off x="378679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F00A-E553-7ED9-A4BE-09E88DEA7F4A}"/>
                </a:ext>
              </a:extLst>
            </p:cNvPr>
            <p:cNvCxnSpPr/>
            <p:nvPr/>
          </p:nvCxnSpPr>
          <p:spPr>
            <a:xfrm>
              <a:off x="389083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505C5A-BA21-53E8-5229-25DC8330402C}"/>
                </a:ext>
              </a:extLst>
            </p:cNvPr>
            <p:cNvCxnSpPr/>
            <p:nvPr/>
          </p:nvCxnSpPr>
          <p:spPr>
            <a:xfrm>
              <a:off x="409890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1D0C23-D4E1-1842-23B7-2801B620DB37}"/>
                </a:ext>
              </a:extLst>
            </p:cNvPr>
            <p:cNvCxnSpPr/>
            <p:nvPr/>
          </p:nvCxnSpPr>
          <p:spPr>
            <a:xfrm>
              <a:off x="399486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ADFC11-7273-B541-8255-3CC4D72B47E9}"/>
                </a:ext>
              </a:extLst>
            </p:cNvPr>
            <p:cNvCxnSpPr/>
            <p:nvPr/>
          </p:nvCxnSpPr>
          <p:spPr>
            <a:xfrm>
              <a:off x="430698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948BD3-A4B2-7CEA-653C-7E5E5DE02F32}"/>
                </a:ext>
              </a:extLst>
            </p:cNvPr>
            <p:cNvCxnSpPr/>
            <p:nvPr/>
          </p:nvCxnSpPr>
          <p:spPr>
            <a:xfrm>
              <a:off x="420294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3580D-C259-A3EF-E4DB-374D338D6302}"/>
                </a:ext>
              </a:extLst>
            </p:cNvPr>
            <p:cNvCxnSpPr/>
            <p:nvPr/>
          </p:nvCxnSpPr>
          <p:spPr>
            <a:xfrm>
              <a:off x="451506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E5AE7-A9EF-9EC3-C798-381BC0B3FCEE}"/>
                </a:ext>
              </a:extLst>
            </p:cNvPr>
            <p:cNvCxnSpPr/>
            <p:nvPr/>
          </p:nvCxnSpPr>
          <p:spPr>
            <a:xfrm>
              <a:off x="441102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56DF29-2E3B-5AEF-C701-4DFCDA37DC6A}"/>
                </a:ext>
              </a:extLst>
            </p:cNvPr>
            <p:cNvCxnSpPr/>
            <p:nvPr/>
          </p:nvCxnSpPr>
          <p:spPr>
            <a:xfrm>
              <a:off x="472314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91534C-5218-878D-03DC-07EE760E0CD6}"/>
                </a:ext>
              </a:extLst>
            </p:cNvPr>
            <p:cNvCxnSpPr/>
            <p:nvPr/>
          </p:nvCxnSpPr>
          <p:spPr>
            <a:xfrm>
              <a:off x="461910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9CF6A2-4F9A-CF5C-B680-18DFD3E759DD}"/>
                </a:ext>
              </a:extLst>
            </p:cNvPr>
            <p:cNvCxnSpPr/>
            <p:nvPr/>
          </p:nvCxnSpPr>
          <p:spPr>
            <a:xfrm>
              <a:off x="493122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09D7D7-99DD-C611-A1A6-D4196FC2481E}"/>
                </a:ext>
              </a:extLst>
            </p:cNvPr>
            <p:cNvCxnSpPr/>
            <p:nvPr/>
          </p:nvCxnSpPr>
          <p:spPr>
            <a:xfrm>
              <a:off x="482718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35E775E-805B-5BFA-541F-F5FE95F51200}"/>
                </a:ext>
              </a:extLst>
            </p:cNvPr>
            <p:cNvCxnSpPr/>
            <p:nvPr/>
          </p:nvCxnSpPr>
          <p:spPr>
            <a:xfrm>
              <a:off x="513929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E2018D-14E9-A673-35E1-B22D7E3397E6}"/>
                </a:ext>
              </a:extLst>
            </p:cNvPr>
            <p:cNvCxnSpPr/>
            <p:nvPr/>
          </p:nvCxnSpPr>
          <p:spPr>
            <a:xfrm>
              <a:off x="503525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9F6D4-1EAD-AD74-2F4E-5878E558D0B4}"/>
                </a:ext>
              </a:extLst>
            </p:cNvPr>
            <p:cNvCxnSpPr/>
            <p:nvPr/>
          </p:nvCxnSpPr>
          <p:spPr>
            <a:xfrm>
              <a:off x="565949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72246E-3A6E-1E97-F6BE-F0C436E26377}"/>
                </a:ext>
              </a:extLst>
            </p:cNvPr>
            <p:cNvCxnSpPr/>
            <p:nvPr/>
          </p:nvCxnSpPr>
          <p:spPr>
            <a:xfrm>
              <a:off x="545141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3CE21D-CD94-267C-AAA4-9643C505B0D5}"/>
                </a:ext>
              </a:extLst>
            </p:cNvPr>
            <p:cNvCxnSpPr/>
            <p:nvPr/>
          </p:nvCxnSpPr>
          <p:spPr>
            <a:xfrm>
              <a:off x="576353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DE0B07-2A08-B59E-526A-EFE120DFBB83}"/>
                </a:ext>
              </a:extLst>
            </p:cNvPr>
            <p:cNvCxnSpPr/>
            <p:nvPr/>
          </p:nvCxnSpPr>
          <p:spPr>
            <a:xfrm>
              <a:off x="555545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E41D7F-7ED3-ABE9-D3B0-FFA97E30E38D}"/>
                </a:ext>
              </a:extLst>
            </p:cNvPr>
            <p:cNvCxnSpPr/>
            <p:nvPr/>
          </p:nvCxnSpPr>
          <p:spPr>
            <a:xfrm>
              <a:off x="534737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646B3-417D-5850-F100-2E938FDED7F3}"/>
                </a:ext>
              </a:extLst>
            </p:cNvPr>
            <p:cNvCxnSpPr/>
            <p:nvPr/>
          </p:nvCxnSpPr>
          <p:spPr>
            <a:xfrm>
              <a:off x="524333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5504E-1765-AC5A-4C15-F0220E9B5949}"/>
                </a:ext>
              </a:extLst>
            </p:cNvPr>
            <p:cNvCxnSpPr/>
            <p:nvPr/>
          </p:nvCxnSpPr>
          <p:spPr>
            <a:xfrm>
              <a:off x="597161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595BBE-52C7-114B-0680-8DCF66FA9F64}"/>
                </a:ext>
              </a:extLst>
            </p:cNvPr>
            <p:cNvCxnSpPr/>
            <p:nvPr/>
          </p:nvCxnSpPr>
          <p:spPr>
            <a:xfrm>
              <a:off x="586757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97CCF-FDAB-E439-A31E-9B81FE7A35B2}"/>
                </a:ext>
              </a:extLst>
            </p:cNvPr>
            <p:cNvCxnSpPr/>
            <p:nvPr/>
          </p:nvCxnSpPr>
          <p:spPr>
            <a:xfrm>
              <a:off x="617968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E23DE9-DB21-F02A-4391-AA872D4AFA47}"/>
                </a:ext>
              </a:extLst>
            </p:cNvPr>
            <p:cNvCxnSpPr/>
            <p:nvPr/>
          </p:nvCxnSpPr>
          <p:spPr>
            <a:xfrm>
              <a:off x="607564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70D2B4-B4B6-B9CE-AA6D-FECABAD7EFBA}"/>
                </a:ext>
              </a:extLst>
            </p:cNvPr>
            <p:cNvCxnSpPr/>
            <p:nvPr/>
          </p:nvCxnSpPr>
          <p:spPr>
            <a:xfrm>
              <a:off x="638776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727024-064C-012C-4366-E2B8BAA02A41}"/>
                </a:ext>
              </a:extLst>
            </p:cNvPr>
            <p:cNvCxnSpPr/>
            <p:nvPr/>
          </p:nvCxnSpPr>
          <p:spPr>
            <a:xfrm>
              <a:off x="628372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89D0AA-FDFB-84E2-D310-E07147498961}"/>
                </a:ext>
              </a:extLst>
            </p:cNvPr>
            <p:cNvCxnSpPr/>
            <p:nvPr/>
          </p:nvCxnSpPr>
          <p:spPr>
            <a:xfrm>
              <a:off x="659584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CE6BDA-E11B-AE70-71CF-3CB2E235C96B}"/>
                </a:ext>
              </a:extLst>
            </p:cNvPr>
            <p:cNvCxnSpPr/>
            <p:nvPr/>
          </p:nvCxnSpPr>
          <p:spPr>
            <a:xfrm>
              <a:off x="649180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C105B1-04D6-1C3A-EC25-9B219862A912}"/>
                </a:ext>
              </a:extLst>
            </p:cNvPr>
            <p:cNvCxnSpPr/>
            <p:nvPr/>
          </p:nvCxnSpPr>
          <p:spPr>
            <a:xfrm>
              <a:off x="680392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F20AB7-DD89-7F33-96A7-F48E86EB85AE}"/>
                </a:ext>
              </a:extLst>
            </p:cNvPr>
            <p:cNvCxnSpPr/>
            <p:nvPr/>
          </p:nvCxnSpPr>
          <p:spPr>
            <a:xfrm>
              <a:off x="669988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6C13D89-D453-E9D5-BD7A-3FCA144628DB}"/>
              </a:ext>
            </a:extLst>
          </p:cNvPr>
          <p:cNvSpPr/>
          <p:nvPr/>
        </p:nvSpPr>
        <p:spPr>
          <a:xfrm>
            <a:off x="2310581" y="5352652"/>
            <a:ext cx="4522838" cy="393290"/>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Page Buffer</a:t>
            </a:r>
            <a:endParaRPr kumimoji="0" lang="en-CH"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8737E4D-429B-1EB3-CD4F-B6387F51638F}"/>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6" name="Rectangle 5">
            <a:extLst>
              <a:ext uri="{FF2B5EF4-FFF2-40B4-BE49-F238E27FC236}">
                <a16:creationId xmlns:a16="http://schemas.microsoft.com/office/drawing/2014/main" id="{B7FA1E66-0039-CBA9-C0D1-18297866B126}"/>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7" name="Rectangle 6">
            <a:extLst>
              <a:ext uri="{FF2B5EF4-FFF2-40B4-BE49-F238E27FC236}">
                <a16:creationId xmlns:a16="http://schemas.microsoft.com/office/drawing/2014/main" id="{9D52B16B-530C-96CD-CF4D-4DE40FC13919}"/>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8" name="Rectangle 7">
            <a:extLst>
              <a:ext uri="{FF2B5EF4-FFF2-40B4-BE49-F238E27FC236}">
                <a16:creationId xmlns:a16="http://schemas.microsoft.com/office/drawing/2014/main" id="{80387216-0C47-1994-80FF-5F506A405AFE}"/>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36C0270-1A56-DF09-B4E7-E6678B6BDCA0}"/>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9" name="Rectangle 68">
            <a:extLst>
              <a:ext uri="{FF2B5EF4-FFF2-40B4-BE49-F238E27FC236}">
                <a16:creationId xmlns:a16="http://schemas.microsoft.com/office/drawing/2014/main" id="{B1B61893-D8DB-F8C5-EBA6-B7B6481EEF83}"/>
              </a:ext>
            </a:extLst>
          </p:cNvPr>
          <p:cNvSpPr/>
          <p:nvPr/>
        </p:nvSpPr>
        <p:spPr>
          <a:xfrm>
            <a:off x="3850438" y="5067854"/>
            <a:ext cx="1443124" cy="228925"/>
          </a:xfrm>
          <a:prstGeom prst="rect">
            <a:avLst/>
          </a:prstGeom>
          <a:solidFill>
            <a:schemeClr val="accent4">
              <a:lumMod val="75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(BLs)</a:t>
            </a:r>
            <a:endPar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58601F8-4B0A-2F24-8816-754BD9A2CE2F}"/>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2" name="Rectangle 71">
            <a:extLst>
              <a:ext uri="{FF2B5EF4-FFF2-40B4-BE49-F238E27FC236}">
                <a16:creationId xmlns:a16="http://schemas.microsoft.com/office/drawing/2014/main" id="{E497B4F6-EC51-27B4-4848-73B2FC925CEB}"/>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1" name="Rectangle 70">
            <a:extLst>
              <a:ext uri="{FF2B5EF4-FFF2-40B4-BE49-F238E27FC236}">
                <a16:creationId xmlns:a16="http://schemas.microsoft.com/office/drawing/2014/main" id="{19D843B3-AF95-FB59-041B-53FADE583B98}"/>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70" name="Rectangle 69">
            <a:extLst>
              <a:ext uri="{FF2B5EF4-FFF2-40B4-BE49-F238E27FC236}">
                <a16:creationId xmlns:a16="http://schemas.microsoft.com/office/drawing/2014/main" id="{97C5A341-9B98-BC48-AD7C-F64E78EFD323}"/>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3" name="Rectangle 62">
            <a:extLst>
              <a:ext uri="{FF2B5EF4-FFF2-40B4-BE49-F238E27FC236}">
                <a16:creationId xmlns:a16="http://schemas.microsoft.com/office/drawing/2014/main" id="{4356CBA4-35D3-7137-F208-E6412EBE02F9}"/>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59" name="Rectangle 58">
            <a:extLst>
              <a:ext uri="{FF2B5EF4-FFF2-40B4-BE49-F238E27FC236}">
                <a16:creationId xmlns:a16="http://schemas.microsoft.com/office/drawing/2014/main" id="{7B5F15C2-A480-FC6A-D4B9-3187D2AA7AE4}"/>
              </a:ext>
            </a:extLst>
          </p:cNvPr>
          <p:cNvSpPr/>
          <p:nvPr/>
        </p:nvSpPr>
        <p:spPr>
          <a:xfrm>
            <a:off x="2310581" y="5352652"/>
            <a:ext cx="4522838" cy="393290"/>
          </a:xfrm>
          <a:prstGeom prst="rect">
            <a:avLst/>
          </a:prstGeom>
          <a:solidFill>
            <a:srgbClr val="7AC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1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2</a:t>
            </a:r>
            <a:r>
              <a:rPr kumimoji="0" lang="ko-KR" altLang="en-US"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a:t>
            </a:r>
            <a:r>
              <a:rPr kumimoji="0" lang="ko-KR" altLang="en-US"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 &amp;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32</a:t>
            </a:r>
            <a:endParaRPr kumimoji="0" lang="en-CH" sz="1800" b="1" i="0"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nvGrpSpPr>
          <p:cNvPr id="75" name="Group 74">
            <a:extLst>
              <a:ext uri="{FF2B5EF4-FFF2-40B4-BE49-F238E27FC236}">
                <a16:creationId xmlns:a16="http://schemas.microsoft.com/office/drawing/2014/main" id="{22D4C7AF-CDAD-3A4A-1949-598E0959D86E}"/>
              </a:ext>
            </a:extLst>
          </p:cNvPr>
          <p:cNvGrpSpPr/>
          <p:nvPr/>
        </p:nvGrpSpPr>
        <p:grpSpPr>
          <a:xfrm>
            <a:off x="4550802" y="3236360"/>
            <a:ext cx="2267744" cy="2368015"/>
            <a:chOff x="4550802" y="3236360"/>
            <a:chExt cx="2267744" cy="2368015"/>
          </a:xfrm>
        </p:grpSpPr>
        <p:sp>
          <p:nvSpPr>
            <p:cNvPr id="60" name="Up Arrow 59">
              <a:extLst>
                <a:ext uri="{FF2B5EF4-FFF2-40B4-BE49-F238E27FC236}">
                  <a16:creationId xmlns:a16="http://schemas.microsoft.com/office/drawing/2014/main" id="{5E2913C0-F852-0F91-1C24-0C464D8C6968}"/>
                </a:ext>
              </a:extLst>
            </p:cNvPr>
            <p:cNvSpPr/>
            <p:nvPr/>
          </p:nvSpPr>
          <p:spPr>
            <a:xfrm rot="10800000">
              <a:off x="6395993" y="3236360"/>
              <a:ext cx="312117" cy="2368015"/>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5B050B-2617-C48C-868A-6EEADE2DE882}"/>
                </a:ext>
              </a:extLst>
            </p:cNvPr>
            <p:cNvSpPr/>
            <p:nvPr/>
          </p:nvSpPr>
          <p:spPr>
            <a:xfrm>
              <a:off x="4550802" y="4260044"/>
              <a:ext cx="2267744" cy="189195"/>
            </a:xfrm>
            <a:prstGeom prst="rect">
              <a:avLst/>
            </a:prstGeom>
            <a:solidFill>
              <a:schemeClr val="accent6">
                <a:lumMod val="20000"/>
                <a:lumOff val="80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Simultaneous sensing</a:t>
              </a:r>
              <a:endParaRPr kumimoji="0" lang="en-CH"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559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 1.85185E-6 L 0 0.3368 " pathEditMode="relative" rAng="0" ptsTypes="AA">
                                      <p:cBhvr>
                                        <p:cTn id="8" dur="500" fill="hold"/>
                                        <p:tgtEl>
                                          <p:spTgt spid="63"/>
                                        </p:tgtEl>
                                        <p:attrNameLst>
                                          <p:attrName>ppt_x</p:attrName>
                                          <p:attrName>ppt_y</p:attrName>
                                        </p:attrNameLst>
                                      </p:cBhvr>
                                      <p:rCtr x="0" y="16829"/>
                                    </p:animMotion>
                                  </p:childTnLst>
                                </p:cTn>
                              </p:par>
                              <p:par>
                                <p:cTn id="9" presetID="42" presetClass="path" presetSubtype="0" accel="50000" decel="50000" fill="hold" grpId="0" nodeType="withEffect">
                                  <p:stCondLst>
                                    <p:cond delay="0"/>
                                  </p:stCondLst>
                                  <p:childTnLst>
                                    <p:animMotion origin="layout" path="M 0 -2.59259E-6 L 0 0.27986 " pathEditMode="relative" rAng="0" ptsTypes="AA">
                                      <p:cBhvr>
                                        <p:cTn id="10" dur="500" fill="hold"/>
                                        <p:tgtEl>
                                          <p:spTgt spid="70"/>
                                        </p:tgtEl>
                                        <p:attrNameLst>
                                          <p:attrName>ppt_x</p:attrName>
                                          <p:attrName>ppt_y</p:attrName>
                                        </p:attrNameLst>
                                      </p:cBhvr>
                                      <p:rCtr x="0" y="13981"/>
                                    </p:animMotion>
                                  </p:childTnLst>
                                </p:cTn>
                              </p:par>
                              <p:par>
                                <p:cTn id="11" presetID="42" presetClass="path" presetSubtype="0" accel="50000" decel="50000" fill="hold" grpId="0" nodeType="withEffect">
                                  <p:stCondLst>
                                    <p:cond delay="0"/>
                                  </p:stCondLst>
                                  <p:childTnLst>
                                    <p:animMotion origin="layout" path="M 0 0 L 0 0.22245 " pathEditMode="relative" rAng="0" ptsTypes="AA">
                                      <p:cBhvr>
                                        <p:cTn id="12" dur="500" fill="hold"/>
                                        <p:tgtEl>
                                          <p:spTgt spid="71"/>
                                        </p:tgtEl>
                                        <p:attrNameLst>
                                          <p:attrName>ppt_x</p:attrName>
                                          <p:attrName>ppt_y</p:attrName>
                                        </p:attrNameLst>
                                      </p:cBhvr>
                                      <p:rCtr x="0" y="11111"/>
                                    </p:animMotion>
                                  </p:childTnLst>
                                </p:cTn>
                              </p:par>
                              <p:par>
                                <p:cTn id="13" presetID="42" presetClass="path" presetSubtype="0" accel="50000" decel="50000" fill="hold" grpId="0" nodeType="withEffect">
                                  <p:stCondLst>
                                    <p:cond delay="0"/>
                                  </p:stCondLst>
                                  <p:childTnLst>
                                    <p:animMotion origin="layout" path="M 0 4.07407E-6 L 0 0.16527 " pathEditMode="relative" rAng="0" ptsTypes="AA">
                                      <p:cBhvr>
                                        <p:cTn id="14" dur="500" fill="hold"/>
                                        <p:tgtEl>
                                          <p:spTgt spid="72"/>
                                        </p:tgtEl>
                                        <p:attrNameLst>
                                          <p:attrName>ppt_x</p:attrName>
                                          <p:attrName>ppt_y</p:attrName>
                                        </p:attrNameLst>
                                      </p:cBhvr>
                                      <p:rCtr x="0" y="8264"/>
                                    </p:animMotion>
                                  </p:childTnLst>
                                </p:cTn>
                              </p:par>
                              <p:par>
                                <p:cTn id="15" presetID="42" presetClass="path" presetSubtype="0" accel="50000" decel="50000" fill="hold" grpId="0" nodeType="withEffect">
                                  <p:stCondLst>
                                    <p:cond delay="0"/>
                                  </p:stCondLst>
                                  <p:childTnLst>
                                    <p:animMotion origin="layout" path="M 0 -3.33333E-6 L 0 0.10787 " pathEditMode="relative" rAng="0" ptsTypes="AA">
                                      <p:cBhvr>
                                        <p:cTn id="16" dur="500" fill="hold"/>
                                        <p:tgtEl>
                                          <p:spTgt spid="73"/>
                                        </p:tgtEl>
                                        <p:attrNameLst>
                                          <p:attrName>ppt_x</p:attrName>
                                          <p:attrName>ppt_y</p:attrName>
                                        </p:attrNameLst>
                                      </p:cBhvr>
                                      <p:rCtr x="0" y="5394"/>
                                    </p:animMotion>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70" grpId="0" animBg="1"/>
      <p:bldP spid="63" grpId="0" animBg="1"/>
      <p:bldP spid="5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50" name="그룹 761">
            <a:extLst>
              <a:ext uri="{FF2B5EF4-FFF2-40B4-BE49-F238E27FC236}">
                <a16:creationId xmlns:a16="http://schemas.microsoft.com/office/drawing/2014/main" id="{FF45039B-4092-C370-2968-D2C5F5B28840}"/>
              </a:ext>
            </a:extLst>
          </p:cNvPr>
          <p:cNvGrpSpPr/>
          <p:nvPr/>
        </p:nvGrpSpPr>
        <p:grpSpPr>
          <a:xfrm rot="5400000">
            <a:off x="7111108" y="5130604"/>
            <a:ext cx="598569" cy="124310"/>
            <a:chOff x="5608137" y="3394157"/>
            <a:chExt cx="338599" cy="70817"/>
          </a:xfrm>
        </p:grpSpPr>
        <p:grpSp>
          <p:nvGrpSpPr>
            <p:cNvPr id="57" name="그룹 753">
              <a:extLst>
                <a:ext uri="{FF2B5EF4-FFF2-40B4-BE49-F238E27FC236}">
                  <a16:creationId xmlns:a16="http://schemas.microsoft.com/office/drawing/2014/main" id="{C762D2EF-749C-FCBC-6FFF-E61924220047}"/>
                </a:ext>
              </a:extLst>
            </p:cNvPr>
            <p:cNvGrpSpPr/>
            <p:nvPr/>
          </p:nvGrpSpPr>
          <p:grpSpPr>
            <a:xfrm rot="5400000">
              <a:off x="5739521" y="3307128"/>
              <a:ext cx="70817" cy="244875"/>
              <a:chOff x="5131625" y="2342062"/>
              <a:chExt cx="70817" cy="244875"/>
            </a:xfrm>
          </p:grpSpPr>
          <p:sp>
            <p:nvSpPr>
              <p:cNvPr id="74" name="타원 750">
                <a:extLst>
                  <a:ext uri="{FF2B5EF4-FFF2-40B4-BE49-F238E27FC236}">
                    <a16:creationId xmlns:a16="http://schemas.microsoft.com/office/drawing/2014/main" id="{5306ECC7-7011-F0BC-C46B-C1D73B24985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75" name="타원 751">
                <a:extLst>
                  <a:ext uri="{FF2B5EF4-FFF2-40B4-BE49-F238E27FC236}">
                    <a16:creationId xmlns:a16="http://schemas.microsoft.com/office/drawing/2014/main" id="{22059ECE-59AF-5ABC-230B-B38AE6548A3D}"/>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76" name="직선 연결선 752">
                <a:extLst>
                  <a:ext uri="{FF2B5EF4-FFF2-40B4-BE49-F238E27FC236}">
                    <a16:creationId xmlns:a16="http://schemas.microsoft.com/office/drawing/2014/main" id="{CED94ADD-D7CF-9833-34E6-8316A555FC5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64" name="직선 연결선 754">
              <a:extLst>
                <a:ext uri="{FF2B5EF4-FFF2-40B4-BE49-F238E27FC236}">
                  <a16:creationId xmlns:a16="http://schemas.microsoft.com/office/drawing/2014/main" id="{FA6A2BE9-8513-9BF5-CAE4-C9F7E245E86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1" name="직선 연결선 756">
              <a:extLst>
                <a:ext uri="{FF2B5EF4-FFF2-40B4-BE49-F238E27FC236}">
                  <a16:creationId xmlns:a16="http://schemas.microsoft.com/office/drawing/2014/main" id="{83F27804-7B96-E3FE-3238-418C048C2617}"/>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79" name="U-turn Arrow 78">
            <a:extLst>
              <a:ext uri="{FF2B5EF4-FFF2-40B4-BE49-F238E27FC236}">
                <a16:creationId xmlns:a16="http://schemas.microsoft.com/office/drawing/2014/main" id="{9A4FA08D-D8A2-E791-3750-3981B2B11EB3}"/>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4367471-C42F-0FE0-B34D-C4FE524001FE}"/>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4D18EB6-50E9-676B-780E-DA33BD9E0CC4}"/>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 name="Rectangle 34">
            <a:extLst>
              <a:ext uri="{FF2B5EF4-FFF2-40B4-BE49-F238E27FC236}">
                <a16:creationId xmlns:a16="http://schemas.microsoft.com/office/drawing/2014/main" id="{E967A7FC-F6E9-7251-2034-3D77D077A567}"/>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93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9269" y="1024702"/>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‘1’ only when all the target cells store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(Intra-Block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AND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same block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105899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Other Types of Bitwise Operations</a:t>
            </a:r>
          </a:p>
        </p:txBody>
      </p:sp>
      <p:sp>
        <p:nvSpPr>
          <p:cNvPr id="210" name="Rectangle 209">
            <a:extLst>
              <a:ext uri="{FF2B5EF4-FFF2-40B4-BE49-F238E27FC236}">
                <a16:creationId xmlns:a16="http://schemas.microsoft.com/office/drawing/2014/main" id="{DB70C486-55DA-B33C-0324-EED4D30DCB66}"/>
              </a:ext>
            </a:extLst>
          </p:cNvPr>
          <p:cNvSpPr/>
          <p:nvPr/>
        </p:nvSpPr>
        <p:spPr>
          <a:xfrm>
            <a:off x="0" y="1149325"/>
            <a:ext cx="9143997" cy="1865840"/>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also enables </a:t>
            </a:r>
            <a:b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other types of bitwise operations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(NOT/NAND/NOR/XOR/XNOR)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leveraging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existing features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NAND flash memory</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nvGrpSpPr>
          <p:cNvPr id="217" name="Group 216">
            <a:extLst>
              <a:ext uri="{FF2B5EF4-FFF2-40B4-BE49-F238E27FC236}">
                <a16:creationId xmlns:a16="http://schemas.microsoft.com/office/drawing/2014/main" id="{8C214A51-2464-E56C-4A85-E6DA58FAC007}"/>
              </a:ext>
            </a:extLst>
          </p:cNvPr>
          <p:cNvGrpSpPr/>
          <p:nvPr/>
        </p:nvGrpSpPr>
        <p:grpSpPr>
          <a:xfrm>
            <a:off x="550818" y="3193636"/>
            <a:ext cx="8041409" cy="3597779"/>
            <a:chOff x="550818" y="3193636"/>
            <a:chExt cx="8041409" cy="3597779"/>
          </a:xfrm>
        </p:grpSpPr>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stretch>
              <a:fillRect/>
            </a:stretch>
          </p:blipFill>
          <p:spPr>
            <a:xfrm>
              <a:off x="550818" y="3193636"/>
              <a:ext cx="8041409" cy="2079591"/>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46472" y="6329750"/>
              <a:ext cx="57058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hlinkClick r:id="rId4">
                    <a:extLst>
                      <a:ext uri="{A12FA001-AC4F-418D-AE19-62706E023703}">
                        <ahyp:hlinkClr xmlns:ahyp="http://schemas.microsoft.com/office/drawing/2018/hyperlinkcolor" val="tx"/>
                      </a:ext>
                    </a:extLst>
                  </a:hlinkClick>
                </a:rPr>
                <a:t>https://arxiv.org/abs/2209.05566.pdf</a:t>
              </a:r>
              <a:endPar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endParaRPr>
            </a:p>
          </p:txBody>
        </p:sp>
        <p:pic>
          <p:nvPicPr>
            <p:cNvPr id="216" name="Picture 215">
              <a:hlinkClick r:id="rId4"/>
              <a:extLst>
                <a:ext uri="{FF2B5EF4-FFF2-40B4-BE49-F238E27FC236}">
                  <a16:creationId xmlns:a16="http://schemas.microsoft.com/office/drawing/2014/main" id="{412CABE1-72A1-E708-283F-01B0ABA3EBCB}"/>
                </a:ext>
              </a:extLst>
            </p:cNvPr>
            <p:cNvPicPr>
              <a:picLocks noChangeAspect="1"/>
            </p:cNvPicPr>
            <p:nvPr/>
          </p:nvPicPr>
          <p:blipFill>
            <a:blip r:embed="rId5"/>
            <a:stretch>
              <a:fillRect/>
            </a:stretch>
          </p:blipFill>
          <p:spPr>
            <a:xfrm>
              <a:off x="4100140" y="5331814"/>
              <a:ext cx="942764" cy="939348"/>
            </a:xfrm>
            <a:prstGeom prst="rect">
              <a:avLst/>
            </a:prstGeom>
          </p:spPr>
        </p:pic>
      </p:grpSp>
    </p:spTree>
    <p:extLst>
      <p:ext uri="{BB962C8B-B14F-4D97-AF65-F5344CB8AC3E}">
        <p14:creationId xmlns:p14="http://schemas.microsoft.com/office/powerpoint/2010/main" val="21138705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Results: Real-Device Characterization</a:t>
            </a:r>
          </a:p>
        </p:txBody>
      </p:sp>
      <p:sp>
        <p:nvSpPr>
          <p:cNvPr id="8" name="Rectangle 7">
            <a:extLst>
              <a:ext uri="{FF2B5EF4-FFF2-40B4-BE49-F238E27FC236}">
                <a16:creationId xmlns:a16="http://schemas.microsoft.com/office/drawing/2014/main" id="{12C9F002-92B9-2C95-4AFD-6C164BFABD2E}"/>
              </a:ext>
            </a:extLst>
          </p:cNvPr>
          <p:cNvSpPr/>
          <p:nvPr/>
        </p:nvSpPr>
        <p:spPr>
          <a:xfrm>
            <a:off x="0" y="1183315"/>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changes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to the cell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commodity NAND flash chips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9" name="Rectangle 8">
            <a:extLst>
              <a:ext uri="{FF2B5EF4-FFF2-40B4-BE49-F238E27FC236}">
                <a16:creationId xmlns:a16="http://schemas.microsoft.com/office/drawing/2014/main" id="{3E1CEAFA-2FE6-FE17-068C-5C2F817B5EB4}"/>
              </a:ext>
            </a:extLst>
          </p:cNvPr>
          <p:cNvSpPr/>
          <p:nvPr/>
        </p:nvSpPr>
        <p:spPr>
          <a:xfrm>
            <a:off x="0" y="2973478"/>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Can have many operands</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AND</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48</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OR</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small increase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sensing latency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&lt; 10%</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10" name="Rectangle 9">
            <a:extLst>
              <a:ext uri="{FF2B5EF4-FFF2-40B4-BE49-F238E27FC236}">
                <a16:creationId xmlns:a16="http://schemas.microsoft.com/office/drawing/2014/main" id="{0E1C1B50-381D-4281-9DDF-704F16410869}"/>
              </a:ext>
            </a:extLst>
          </p:cNvPr>
          <p:cNvSpPr/>
          <p:nvPr/>
        </p:nvSpPr>
        <p:spPr>
          <a:xfrm>
            <a:off x="0" y="4763641"/>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ESP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significantly improves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reliability</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of computation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observed bit error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tested flash cells)</a:t>
            </a:r>
          </a:p>
        </p:txBody>
      </p:sp>
    </p:spTree>
    <p:extLst>
      <p:ext uri="{BB962C8B-B14F-4D97-AF65-F5344CB8AC3E}">
        <p14:creationId xmlns:p14="http://schemas.microsoft.com/office/powerpoint/2010/main" val="7047641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A41CFE9-64CE-D1CD-AD9D-39BB007EB7DC}"/>
              </a:ext>
            </a:extLst>
          </p:cNvPr>
          <p:cNvGrpSpPr/>
          <p:nvPr/>
        </p:nvGrpSpPr>
        <p:grpSpPr>
          <a:xfrm>
            <a:off x="0" y="832739"/>
            <a:ext cx="4699392" cy="3100317"/>
            <a:chOff x="0" y="832739"/>
            <a:chExt cx="4699392" cy="3100317"/>
          </a:xfrm>
        </p:grpSpPr>
        <p:grpSp>
          <p:nvGrpSpPr>
            <p:cNvPr id="36" name="Group 35">
              <a:extLst>
                <a:ext uri="{FF2B5EF4-FFF2-40B4-BE49-F238E27FC236}">
                  <a16:creationId xmlns:a16="http://schemas.microsoft.com/office/drawing/2014/main" id="{5B0BC1D8-C4F4-C46A-0F5E-5E2A59647490}"/>
                </a:ext>
              </a:extLst>
            </p:cNvPr>
            <p:cNvGrpSpPr/>
            <p:nvPr/>
          </p:nvGrpSpPr>
          <p:grpSpPr>
            <a:xfrm>
              <a:off x="0" y="1132875"/>
              <a:ext cx="4699392" cy="2800181"/>
              <a:chOff x="0" y="1132875"/>
              <a:chExt cx="4699392" cy="2800181"/>
            </a:xfrm>
          </p:grpSpPr>
          <p:sp>
            <p:nvSpPr>
              <p:cNvPr id="3" name="Rectangle 2">
                <a:extLst>
                  <a:ext uri="{FF2B5EF4-FFF2-40B4-BE49-F238E27FC236}">
                    <a16:creationId xmlns:a16="http://schemas.microsoft.com/office/drawing/2014/main" id="{2BBBF97B-1D7E-7F22-828D-415B84E93940}"/>
                  </a:ext>
                </a:extLst>
              </p:cNvPr>
              <p:cNvSpPr/>
              <p:nvPr/>
            </p:nvSpPr>
            <p:spPr>
              <a:xfrm>
                <a:off x="3650323" y="1399011"/>
                <a:ext cx="958747"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5F70927-DD97-74EC-520E-61E530A3AFCA}"/>
                  </a:ext>
                </a:extLst>
              </p:cNvPr>
              <p:cNvGrpSpPr/>
              <p:nvPr/>
            </p:nvGrpSpPr>
            <p:grpSpPr>
              <a:xfrm>
                <a:off x="0" y="1132875"/>
                <a:ext cx="4699392" cy="2800181"/>
                <a:chOff x="0" y="885741"/>
                <a:chExt cx="4699392" cy="2800181"/>
              </a:xfrm>
              <a:noFill/>
            </p:grpSpPr>
            <p:sp>
              <p:nvSpPr>
                <p:cNvPr id="8" name="TextBox 7">
                  <a:extLst>
                    <a:ext uri="{FF2B5EF4-FFF2-40B4-BE49-F238E27FC236}">
                      <a16:creationId xmlns:a16="http://schemas.microsoft.com/office/drawing/2014/main" id="{7279FB59-5FE3-4EF3-5154-5B2E0D5666E3}"/>
                    </a:ext>
                  </a:extLst>
                </p:cNvPr>
                <p:cNvSpPr txBox="1"/>
                <p:nvPr/>
              </p:nvSpPr>
              <p:spPr>
                <a:xfrm rot="16200000">
                  <a:off x="-994286" y="1880027"/>
                  <a:ext cx="2357904" cy="369332"/>
                </a:xfrm>
                <a:prstGeom prst="rect">
                  <a:avLst/>
                </a:prstGeom>
                <a:grp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Speedup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97" name="Chart 96">
                  <a:extLst>
                    <a:ext uri="{FF2B5EF4-FFF2-40B4-BE49-F238E27FC236}">
                      <a16:creationId xmlns:a16="http://schemas.microsoft.com/office/drawing/2014/main" id="{59604941-9013-4B81-87A7-DB39D633F099}"/>
                    </a:ext>
                  </a:extLst>
                </p:cNvPr>
                <p:cNvGraphicFramePr>
                  <a:graphicFrameLocks/>
                </p:cNvGraphicFramePr>
                <p:nvPr/>
              </p:nvGraphicFramePr>
              <p:xfrm>
                <a:off x="169222" y="1047628"/>
                <a:ext cx="4530170" cy="2638294"/>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33" name="Group 32">
              <a:extLst>
                <a:ext uri="{FF2B5EF4-FFF2-40B4-BE49-F238E27FC236}">
                  <a16:creationId xmlns:a16="http://schemas.microsoft.com/office/drawing/2014/main" id="{6358F8A6-3AFB-9A35-8120-10983DA05219}"/>
                </a:ext>
              </a:extLst>
            </p:cNvPr>
            <p:cNvGrpSpPr/>
            <p:nvPr/>
          </p:nvGrpSpPr>
          <p:grpSpPr>
            <a:xfrm>
              <a:off x="756278" y="832739"/>
              <a:ext cx="554846" cy="553998"/>
              <a:chOff x="2147861" y="956309"/>
              <a:chExt cx="554846" cy="553998"/>
            </a:xfrm>
          </p:grpSpPr>
          <p:sp>
            <p:nvSpPr>
              <p:cNvPr id="27" name="Rectangle 26">
                <a:extLst>
                  <a:ext uri="{FF2B5EF4-FFF2-40B4-BE49-F238E27FC236}">
                    <a16:creationId xmlns:a16="http://schemas.microsoft.com/office/drawing/2014/main" id="{1A6B8A54-1358-A005-1CE4-32C330E3366B}"/>
                  </a:ext>
                </a:extLst>
              </p:cNvPr>
              <p:cNvSpPr/>
              <p:nvPr/>
            </p:nvSpPr>
            <p:spPr>
              <a:xfrm>
                <a:off x="2147861" y="1150117"/>
                <a:ext cx="166382" cy="166382"/>
              </a:xfrm>
              <a:prstGeom prst="rect">
                <a:avLst/>
              </a:prstGeom>
              <a:solidFill>
                <a:srgbClr val="7671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81062-EE6F-156C-2E0E-9417E5F9BFF4}"/>
                  </a:ext>
                </a:extLst>
              </p:cNvPr>
              <p:cNvSpPr txBox="1"/>
              <p:nvPr/>
            </p:nvSpPr>
            <p:spPr>
              <a:xfrm>
                <a:off x="2327638" y="956309"/>
                <a:ext cx="375069"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ISP</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4" name="Group 33">
              <a:extLst>
                <a:ext uri="{FF2B5EF4-FFF2-40B4-BE49-F238E27FC236}">
                  <a16:creationId xmlns:a16="http://schemas.microsoft.com/office/drawing/2014/main" id="{9FE8C9A7-319C-658A-980B-57628E21B2BA}"/>
                </a:ext>
              </a:extLst>
            </p:cNvPr>
            <p:cNvGrpSpPr/>
            <p:nvPr/>
          </p:nvGrpSpPr>
          <p:grpSpPr>
            <a:xfrm>
              <a:off x="1551512" y="832739"/>
              <a:ext cx="1003623" cy="553998"/>
              <a:chOff x="3433152" y="956309"/>
              <a:chExt cx="1003623" cy="553998"/>
            </a:xfrm>
          </p:grpSpPr>
          <p:sp>
            <p:nvSpPr>
              <p:cNvPr id="28" name="Rectangle 27">
                <a:extLst>
                  <a:ext uri="{FF2B5EF4-FFF2-40B4-BE49-F238E27FC236}">
                    <a16:creationId xmlns:a16="http://schemas.microsoft.com/office/drawing/2014/main" id="{F5E9CEA9-5782-301A-7273-960430D97570}"/>
                  </a:ext>
                </a:extLst>
              </p:cNvPr>
              <p:cNvSpPr/>
              <p:nvPr/>
            </p:nvSpPr>
            <p:spPr>
              <a:xfrm>
                <a:off x="3433152" y="1150117"/>
                <a:ext cx="166382" cy="166382"/>
              </a:xfrm>
              <a:prstGeom prst="rect">
                <a:avLst/>
              </a:prstGeom>
              <a:solidFill>
                <a:srgbClr val="AFAB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64154E0-D6A5-131B-3589-6AF72B72AFF1}"/>
                  </a:ext>
                </a:extLst>
              </p:cNvPr>
              <p:cNvSpPr txBox="1"/>
              <p:nvPr/>
            </p:nvSpPr>
            <p:spPr>
              <a:xfrm>
                <a:off x="3609717" y="956309"/>
                <a:ext cx="827058"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ParaBit</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5" name="Group 34">
              <a:extLst>
                <a:ext uri="{FF2B5EF4-FFF2-40B4-BE49-F238E27FC236}">
                  <a16:creationId xmlns:a16="http://schemas.microsoft.com/office/drawing/2014/main" id="{9ADFB732-1841-ED08-6B56-D7A99A72F7C1}"/>
                </a:ext>
              </a:extLst>
            </p:cNvPr>
            <p:cNvGrpSpPr/>
            <p:nvPr/>
          </p:nvGrpSpPr>
          <p:grpSpPr>
            <a:xfrm>
              <a:off x="2795523" y="832739"/>
              <a:ext cx="1648181" cy="553998"/>
              <a:chOff x="4585719" y="956309"/>
              <a:chExt cx="1648181" cy="553998"/>
            </a:xfrm>
          </p:grpSpPr>
          <p:sp>
            <p:nvSpPr>
              <p:cNvPr id="29" name="Rectangle 28">
                <a:extLst>
                  <a:ext uri="{FF2B5EF4-FFF2-40B4-BE49-F238E27FC236}">
                    <a16:creationId xmlns:a16="http://schemas.microsoft.com/office/drawing/2014/main" id="{E5985338-B342-26E4-A06D-16A94DB94D58}"/>
                  </a:ext>
                </a:extLst>
              </p:cNvPr>
              <p:cNvSpPr/>
              <p:nvPr/>
            </p:nvSpPr>
            <p:spPr>
              <a:xfrm>
                <a:off x="4585719" y="1150117"/>
                <a:ext cx="166382" cy="166382"/>
              </a:xfrm>
              <a:prstGeom prst="rect">
                <a:avLst/>
              </a:prstGeom>
              <a:solidFill>
                <a:srgbClr val="E3F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158AD0-96C8-089A-696B-13AA5C181D3C}"/>
                  </a:ext>
                </a:extLst>
              </p:cNvPr>
              <p:cNvSpPr txBox="1"/>
              <p:nvPr/>
            </p:nvSpPr>
            <p:spPr>
              <a:xfrm>
                <a:off x="4751748" y="956309"/>
                <a:ext cx="1482152"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Flash-Cosmos</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sp>
        <p:nvSpPr>
          <p:cNvPr id="2" name="Title 1">
            <a:extLst>
              <a:ext uri="{FF2B5EF4-FFF2-40B4-BE49-F238E27FC236}">
                <a16:creationId xmlns:a16="http://schemas.microsoft.com/office/drawing/2014/main" id="{26BE94C9-71F5-48D3-82D1-1A000A73687C}"/>
              </a:ext>
            </a:extLst>
          </p:cNvPr>
          <p:cNvSpPr>
            <a:spLocks noGrp="1"/>
          </p:cNvSpPr>
          <p:nvPr>
            <p:ph type="title"/>
          </p:nvPr>
        </p:nvSpPr>
        <p:spPr/>
        <p:txBody>
          <a:bodyPr/>
          <a:lstStyle/>
          <a:p>
            <a:r>
              <a:rPr lang="en-CH" dirty="0"/>
              <a:t>Results: Performance &amp; Energy</a:t>
            </a:r>
          </a:p>
        </p:txBody>
      </p:sp>
      <p:sp>
        <p:nvSpPr>
          <p:cNvPr id="73" name="Rectangle 72">
            <a:extLst>
              <a:ext uri="{FF2B5EF4-FFF2-40B4-BE49-F238E27FC236}">
                <a16:creationId xmlns:a16="http://schemas.microsoft.com/office/drawing/2014/main" id="{919E291A-E819-F6EC-20BE-1FFED6473AFC}"/>
              </a:ext>
            </a:extLst>
          </p:cNvPr>
          <p:cNvSpPr/>
          <p:nvPr/>
        </p:nvSpPr>
        <p:spPr>
          <a:xfrm>
            <a:off x="0" y="4045605"/>
            <a:ext cx="9143997" cy="1150417"/>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Flash-Cosmos provides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 performance &amp; energy benefits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all the baselines</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74" name="Rectangle 73">
            <a:extLst>
              <a:ext uri="{FF2B5EF4-FFF2-40B4-BE49-F238E27FC236}">
                <a16:creationId xmlns:a16="http://schemas.microsoft.com/office/drawing/2014/main" id="{809E2EE3-A030-411B-160F-5EA8B18CF43A}"/>
              </a:ext>
            </a:extLst>
          </p:cNvPr>
          <p:cNvSpPr/>
          <p:nvPr/>
        </p:nvSpPr>
        <p:spPr>
          <a:xfrm>
            <a:off x="0" y="5455454"/>
            <a:ext cx="9143997" cy="1045834"/>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The larger the number of operands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higher the performance &amp; energy benefits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grpSp>
        <p:nvGrpSpPr>
          <p:cNvPr id="37" name="Group 36">
            <a:extLst>
              <a:ext uri="{FF2B5EF4-FFF2-40B4-BE49-F238E27FC236}">
                <a16:creationId xmlns:a16="http://schemas.microsoft.com/office/drawing/2014/main" id="{BEB6A3B3-0B81-3899-1574-E5A0264F550F}"/>
              </a:ext>
            </a:extLst>
          </p:cNvPr>
          <p:cNvGrpSpPr/>
          <p:nvPr/>
        </p:nvGrpSpPr>
        <p:grpSpPr>
          <a:xfrm>
            <a:off x="4609071" y="819432"/>
            <a:ext cx="4431813" cy="3132380"/>
            <a:chOff x="4609071" y="819432"/>
            <a:chExt cx="4431813" cy="3132380"/>
          </a:xfrm>
        </p:grpSpPr>
        <p:sp>
          <p:nvSpPr>
            <p:cNvPr id="24" name="Rectangle 23">
              <a:extLst>
                <a:ext uri="{FF2B5EF4-FFF2-40B4-BE49-F238E27FC236}">
                  <a16:creationId xmlns:a16="http://schemas.microsoft.com/office/drawing/2014/main" id="{AF828D14-E3D9-99B3-9FC9-8D3F62863A0C}"/>
                </a:ext>
              </a:extLst>
            </p:cNvPr>
            <p:cNvSpPr/>
            <p:nvPr/>
          </p:nvSpPr>
          <p:spPr>
            <a:xfrm>
              <a:off x="8053039" y="1390124"/>
              <a:ext cx="912041"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C0EBE669-9A24-F97E-687F-D3A31E6E0F2D}"/>
                </a:ext>
              </a:extLst>
            </p:cNvPr>
            <p:cNvGrpSpPr/>
            <p:nvPr/>
          </p:nvGrpSpPr>
          <p:grpSpPr>
            <a:xfrm>
              <a:off x="4609071" y="819432"/>
              <a:ext cx="4431813" cy="3132380"/>
              <a:chOff x="4609071" y="572298"/>
              <a:chExt cx="4431813" cy="3132380"/>
            </a:xfrm>
            <a:noFill/>
          </p:grpSpPr>
          <p:graphicFrame>
            <p:nvGraphicFramePr>
              <p:cNvPr id="4" name="Chart 3">
                <a:extLst>
                  <a:ext uri="{FF2B5EF4-FFF2-40B4-BE49-F238E27FC236}">
                    <a16:creationId xmlns:a16="http://schemas.microsoft.com/office/drawing/2014/main" id="{D0E6C6A6-AA86-40D2-B708-C64F3DC4F745}"/>
                  </a:ext>
                </a:extLst>
              </p:cNvPr>
              <p:cNvGraphicFramePr>
                <a:graphicFrameLocks/>
              </p:cNvGraphicFramePr>
              <p:nvPr/>
            </p:nvGraphicFramePr>
            <p:xfrm>
              <a:off x="4760526" y="981491"/>
              <a:ext cx="4280358" cy="27231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77719FA-0A19-70C4-C427-BDAA997AF736}"/>
                  </a:ext>
                </a:extLst>
              </p:cNvPr>
              <p:cNvSpPr txBox="1"/>
              <p:nvPr/>
            </p:nvSpPr>
            <p:spPr>
              <a:xfrm rot="16200000">
                <a:off x="3305787" y="1875582"/>
                <a:ext cx="297589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Energy benefit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40" name="Group 39">
            <a:extLst>
              <a:ext uri="{FF2B5EF4-FFF2-40B4-BE49-F238E27FC236}">
                <a16:creationId xmlns:a16="http://schemas.microsoft.com/office/drawing/2014/main" id="{4C39B22A-113A-14DA-474C-F7851D1E11DF}"/>
              </a:ext>
            </a:extLst>
          </p:cNvPr>
          <p:cNvGrpSpPr/>
          <p:nvPr/>
        </p:nvGrpSpPr>
        <p:grpSpPr>
          <a:xfrm>
            <a:off x="828058" y="1560178"/>
            <a:ext cx="7117302" cy="1898433"/>
            <a:chOff x="828058" y="1560178"/>
            <a:chExt cx="7117302" cy="1898433"/>
          </a:xfrm>
        </p:grpSpPr>
        <p:cxnSp>
          <p:nvCxnSpPr>
            <p:cNvPr id="99" name="Straight Arrow Connector 98">
              <a:extLst>
                <a:ext uri="{FF2B5EF4-FFF2-40B4-BE49-F238E27FC236}">
                  <a16:creationId xmlns:a16="http://schemas.microsoft.com/office/drawing/2014/main" id="{08757DAD-F57C-D9EA-A40F-8EE913D7DA9D}"/>
                </a:ext>
              </a:extLst>
            </p:cNvPr>
            <p:cNvCxnSpPr>
              <a:cxnSpLocks/>
            </p:cNvCxnSpPr>
            <p:nvPr/>
          </p:nvCxnSpPr>
          <p:spPr>
            <a:xfrm flipV="1">
              <a:off x="929754" y="1883779"/>
              <a:ext cx="6301" cy="1535596"/>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49A43C-FE81-7D8A-34AE-521E15501E43}"/>
                </a:ext>
              </a:extLst>
            </p:cNvPr>
            <p:cNvSpPr txBox="1"/>
            <p:nvPr/>
          </p:nvSpPr>
          <p:spPr>
            <a:xfrm>
              <a:off x="828058" y="1560178"/>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150×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1" name="Straight Arrow Connector 100">
              <a:extLst>
                <a:ext uri="{FF2B5EF4-FFF2-40B4-BE49-F238E27FC236}">
                  <a16:creationId xmlns:a16="http://schemas.microsoft.com/office/drawing/2014/main" id="{831C02C6-17FF-BF64-FC72-E39DFB0C1B72}"/>
                </a:ext>
              </a:extLst>
            </p:cNvPr>
            <p:cNvCxnSpPr>
              <a:cxnSpLocks/>
            </p:cNvCxnSpPr>
            <p:nvPr/>
          </p:nvCxnSpPr>
          <p:spPr>
            <a:xfrm flipV="1">
              <a:off x="1196278" y="1883779"/>
              <a:ext cx="0" cy="78101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546B36-F1F0-72FE-0C26-C8B378FA206B}"/>
                </a:ext>
              </a:extLst>
            </p:cNvPr>
            <p:cNvCxnSpPr/>
            <p:nvPr/>
          </p:nvCxnSpPr>
          <p:spPr>
            <a:xfrm flipH="1">
              <a:off x="831151" y="1883779"/>
              <a:ext cx="78018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6F253F6-8B4C-72B6-75A1-1F5E38C901D4}"/>
                </a:ext>
              </a:extLst>
            </p:cNvPr>
            <p:cNvSpPr txBox="1"/>
            <p:nvPr/>
          </p:nvSpPr>
          <p:spPr>
            <a:xfrm>
              <a:off x="956640" y="2152526"/>
              <a:ext cx="386807"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14×</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4" name="Straight Connector 103">
              <a:extLst>
                <a:ext uri="{FF2B5EF4-FFF2-40B4-BE49-F238E27FC236}">
                  <a16:creationId xmlns:a16="http://schemas.microsoft.com/office/drawing/2014/main" id="{135CF39F-6CD2-2516-371F-3676C93B7921}"/>
                </a:ext>
              </a:extLst>
            </p:cNvPr>
            <p:cNvCxnSpPr>
              <a:cxnSpLocks/>
            </p:cNvCxnSpPr>
            <p:nvPr/>
          </p:nvCxnSpPr>
          <p:spPr>
            <a:xfrm flipH="1" flipV="1">
              <a:off x="1825024" y="3170053"/>
              <a:ext cx="731567" cy="7608"/>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60D0B92-8368-0185-1225-3FF4148C32B6}"/>
                </a:ext>
              </a:extLst>
            </p:cNvPr>
            <p:cNvSpPr txBox="1"/>
            <p:nvPr/>
          </p:nvSpPr>
          <p:spPr>
            <a:xfrm>
              <a:off x="1720929" y="2842318"/>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6" name="Straight Arrow Connector 105">
              <a:extLst>
                <a:ext uri="{FF2B5EF4-FFF2-40B4-BE49-F238E27FC236}">
                  <a16:creationId xmlns:a16="http://schemas.microsoft.com/office/drawing/2014/main" id="{ED1A5F0A-13C6-C804-A6A4-84FE504C7BE4}"/>
                </a:ext>
              </a:extLst>
            </p:cNvPr>
            <p:cNvCxnSpPr>
              <a:cxnSpLocks/>
            </p:cNvCxnSpPr>
            <p:nvPr/>
          </p:nvCxnSpPr>
          <p:spPr>
            <a:xfrm flipV="1">
              <a:off x="1931497" y="3170053"/>
              <a:ext cx="0" cy="28855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E9F4D-7779-43CB-E010-B991959FBDC5}"/>
                </a:ext>
              </a:extLst>
            </p:cNvPr>
            <p:cNvCxnSpPr>
              <a:cxnSpLocks/>
            </p:cNvCxnSpPr>
            <p:nvPr/>
          </p:nvCxnSpPr>
          <p:spPr>
            <a:xfrm flipH="1">
              <a:off x="2745567" y="2520394"/>
              <a:ext cx="81152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989AE50-A33E-416A-268E-CCAEFF045BC5}"/>
                </a:ext>
              </a:extLst>
            </p:cNvPr>
            <p:cNvCxnSpPr>
              <a:cxnSpLocks/>
            </p:cNvCxnSpPr>
            <p:nvPr/>
          </p:nvCxnSpPr>
          <p:spPr>
            <a:xfrm flipV="1">
              <a:off x="2917034" y="2520394"/>
              <a:ext cx="0" cy="898981"/>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BDE5645-44A7-1795-C178-FB4D2FEC63E7}"/>
                </a:ext>
              </a:extLst>
            </p:cNvPr>
            <p:cNvSpPr txBox="1"/>
            <p:nvPr/>
          </p:nvSpPr>
          <p:spPr>
            <a:xfrm>
              <a:off x="2603656" y="2802107"/>
              <a:ext cx="426473"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10" name="Straight Arrow Connector 109">
              <a:extLst>
                <a:ext uri="{FF2B5EF4-FFF2-40B4-BE49-F238E27FC236}">
                  <a16:creationId xmlns:a16="http://schemas.microsoft.com/office/drawing/2014/main" id="{4969ECDB-D95C-9BCC-116B-4B9532EFBC66}"/>
                </a:ext>
              </a:extLst>
            </p:cNvPr>
            <p:cNvCxnSpPr>
              <a:cxnSpLocks/>
            </p:cNvCxnSpPr>
            <p:nvPr/>
          </p:nvCxnSpPr>
          <p:spPr>
            <a:xfrm flipH="1" flipV="1">
              <a:off x="3151327" y="2520394"/>
              <a:ext cx="1" cy="21059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85FE95-DDBB-15AF-1C82-C6821F017E67}"/>
                </a:ext>
              </a:extLst>
            </p:cNvPr>
            <p:cNvSpPr txBox="1"/>
            <p:nvPr/>
          </p:nvSpPr>
          <p:spPr>
            <a:xfrm>
              <a:off x="2896830" y="2221401"/>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2" name="Straight Arrow Connector 131">
              <a:extLst>
                <a:ext uri="{FF2B5EF4-FFF2-40B4-BE49-F238E27FC236}">
                  <a16:creationId xmlns:a16="http://schemas.microsoft.com/office/drawing/2014/main" id="{584D786F-3773-7609-EB46-4066B7BCF7D2}"/>
                </a:ext>
              </a:extLst>
            </p:cNvPr>
            <p:cNvCxnSpPr>
              <a:cxnSpLocks/>
            </p:cNvCxnSpPr>
            <p:nvPr/>
          </p:nvCxnSpPr>
          <p:spPr>
            <a:xfrm flipV="1">
              <a:off x="6420148" y="2976516"/>
              <a:ext cx="0" cy="122532"/>
            </a:xfrm>
            <a:prstGeom prst="straightConnector1">
              <a:avLst/>
            </a:prstGeom>
            <a:ln w="28575">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E46B497-430B-A758-614A-63CCB0A27202}"/>
                </a:ext>
              </a:extLst>
            </p:cNvPr>
            <p:cNvCxnSpPr>
              <a:cxnSpLocks/>
            </p:cNvCxnSpPr>
            <p:nvPr/>
          </p:nvCxnSpPr>
          <p:spPr>
            <a:xfrm flipV="1">
              <a:off x="5459783" y="2036232"/>
              <a:ext cx="0" cy="97734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A99BF46-9989-47A0-D191-34530A72D7DD}"/>
                </a:ext>
              </a:extLst>
            </p:cNvPr>
            <p:cNvSpPr txBox="1"/>
            <p:nvPr/>
          </p:nvSpPr>
          <p:spPr>
            <a:xfrm>
              <a:off x="5342358" y="1694102"/>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70×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24" name="Straight Arrow Connector 123">
              <a:extLst>
                <a:ext uri="{FF2B5EF4-FFF2-40B4-BE49-F238E27FC236}">
                  <a16:creationId xmlns:a16="http://schemas.microsoft.com/office/drawing/2014/main" id="{CE02CA85-4D77-0404-1901-323525D79412}"/>
                </a:ext>
              </a:extLst>
            </p:cNvPr>
            <p:cNvCxnSpPr>
              <a:cxnSpLocks/>
            </p:cNvCxnSpPr>
            <p:nvPr/>
          </p:nvCxnSpPr>
          <p:spPr>
            <a:xfrm flipV="1">
              <a:off x="5756512" y="2036232"/>
              <a:ext cx="0" cy="59312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483A6F5-8C82-F0E2-5AA4-12B7DAD27F41}"/>
                </a:ext>
              </a:extLst>
            </p:cNvPr>
            <p:cNvCxnSpPr>
              <a:cxnSpLocks/>
            </p:cNvCxnSpPr>
            <p:nvPr/>
          </p:nvCxnSpPr>
          <p:spPr>
            <a:xfrm flipH="1">
              <a:off x="5404874" y="2036232"/>
              <a:ext cx="703276"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A3B2D91-02B7-574F-B099-A6DB31637CF5}"/>
                </a:ext>
              </a:extLst>
            </p:cNvPr>
            <p:cNvSpPr txBox="1"/>
            <p:nvPr/>
          </p:nvSpPr>
          <p:spPr>
            <a:xfrm>
              <a:off x="5481804" y="2225261"/>
              <a:ext cx="365808" cy="231237"/>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0" name="Straight Connector 129">
              <a:extLst>
                <a:ext uri="{FF2B5EF4-FFF2-40B4-BE49-F238E27FC236}">
                  <a16:creationId xmlns:a16="http://schemas.microsoft.com/office/drawing/2014/main" id="{9434AAF9-139D-70EF-2421-8089142FE40B}"/>
                </a:ext>
              </a:extLst>
            </p:cNvPr>
            <p:cNvCxnSpPr>
              <a:cxnSpLocks/>
            </p:cNvCxnSpPr>
            <p:nvPr/>
          </p:nvCxnSpPr>
          <p:spPr>
            <a:xfrm flipH="1">
              <a:off x="6305059" y="2986553"/>
              <a:ext cx="702268"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BF929F1-6D1F-52A4-C843-AD2DA24219C0}"/>
                </a:ext>
              </a:extLst>
            </p:cNvPr>
            <p:cNvSpPr txBox="1"/>
            <p:nvPr/>
          </p:nvSpPr>
          <p:spPr>
            <a:xfrm>
              <a:off x="6240293" y="2624567"/>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1.6×</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5" name="Straight Connector 134">
              <a:extLst>
                <a:ext uri="{FF2B5EF4-FFF2-40B4-BE49-F238E27FC236}">
                  <a16:creationId xmlns:a16="http://schemas.microsoft.com/office/drawing/2014/main" id="{8042DDA4-C960-3D09-5560-9536409088D0}"/>
                </a:ext>
              </a:extLst>
            </p:cNvPr>
            <p:cNvCxnSpPr/>
            <p:nvPr/>
          </p:nvCxnSpPr>
          <p:spPr>
            <a:xfrm flipH="1">
              <a:off x="7246066" y="2485500"/>
              <a:ext cx="699294"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CF4C205-E916-FE96-084B-4272BB4D2E91}"/>
                </a:ext>
              </a:extLst>
            </p:cNvPr>
            <p:cNvCxnSpPr>
              <a:cxnSpLocks/>
            </p:cNvCxnSpPr>
            <p:nvPr/>
          </p:nvCxnSpPr>
          <p:spPr>
            <a:xfrm flipV="1">
              <a:off x="7353745" y="2510156"/>
              <a:ext cx="0" cy="52535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990598B-80CC-B91C-470B-6EC07247AE85}"/>
                </a:ext>
              </a:extLst>
            </p:cNvPr>
            <p:cNvSpPr txBox="1"/>
            <p:nvPr/>
          </p:nvSpPr>
          <p:spPr>
            <a:xfrm>
              <a:off x="7051910" y="2662680"/>
              <a:ext cx="407478" cy="233897"/>
            </a:xfrm>
            <a:prstGeom prst="rect">
              <a:avLst/>
            </a:prstGeom>
            <a:solidFill>
              <a:schemeClr val="bg1"/>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8" name="Straight Arrow Connector 137">
              <a:extLst>
                <a:ext uri="{FF2B5EF4-FFF2-40B4-BE49-F238E27FC236}">
                  <a16:creationId xmlns:a16="http://schemas.microsoft.com/office/drawing/2014/main" id="{14D7457A-561D-BC56-778D-0FCAC9F0AEA9}"/>
                </a:ext>
              </a:extLst>
            </p:cNvPr>
            <p:cNvCxnSpPr>
              <a:cxnSpLocks/>
            </p:cNvCxnSpPr>
            <p:nvPr/>
          </p:nvCxnSpPr>
          <p:spPr>
            <a:xfrm flipV="1">
              <a:off x="7614479" y="2483718"/>
              <a:ext cx="0" cy="18107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66B7072-787A-CEC6-DDF9-A0FF71ED0485}"/>
                </a:ext>
              </a:extLst>
            </p:cNvPr>
            <p:cNvSpPr txBox="1"/>
            <p:nvPr/>
          </p:nvSpPr>
          <p:spPr>
            <a:xfrm>
              <a:off x="7340651" y="2268658"/>
              <a:ext cx="510124" cy="126284"/>
            </a:xfrm>
            <a:prstGeom prst="rect">
              <a:avLst/>
            </a:prstGeom>
            <a:no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850FE90-C44B-AA3C-5182-1CD6E2926924}"/>
              </a:ext>
            </a:extLst>
          </p:cNvPr>
          <p:cNvGrpSpPr/>
          <p:nvPr/>
        </p:nvGrpSpPr>
        <p:grpSpPr>
          <a:xfrm>
            <a:off x="3598761" y="2137547"/>
            <a:ext cx="5376016" cy="1281828"/>
            <a:chOff x="3598761" y="2137547"/>
            <a:chExt cx="5376016" cy="1281828"/>
          </a:xfrm>
        </p:grpSpPr>
        <p:cxnSp>
          <p:nvCxnSpPr>
            <p:cNvPr id="112" name="Straight Connector 111">
              <a:extLst>
                <a:ext uri="{FF2B5EF4-FFF2-40B4-BE49-F238E27FC236}">
                  <a16:creationId xmlns:a16="http://schemas.microsoft.com/office/drawing/2014/main" id="{2230ABD5-D248-59B6-4844-7C5A16AD4AB7}"/>
                </a:ext>
              </a:extLst>
            </p:cNvPr>
            <p:cNvCxnSpPr>
              <a:cxnSpLocks/>
            </p:cNvCxnSpPr>
            <p:nvPr/>
          </p:nvCxnSpPr>
          <p:spPr>
            <a:xfrm flipH="1">
              <a:off x="3769604" y="2434109"/>
              <a:ext cx="720183"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2384736-A781-C5AD-AD9D-EFA98D865199}"/>
                </a:ext>
              </a:extLst>
            </p:cNvPr>
            <p:cNvCxnSpPr>
              <a:cxnSpLocks/>
            </p:cNvCxnSpPr>
            <p:nvPr/>
          </p:nvCxnSpPr>
          <p:spPr>
            <a:xfrm flipV="1">
              <a:off x="3895281" y="2469339"/>
              <a:ext cx="0" cy="950036"/>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46EC297D-C295-33E0-F775-9406565AF571}"/>
                </a:ext>
              </a:extLst>
            </p:cNvPr>
            <p:cNvSpPr txBox="1"/>
            <p:nvPr/>
          </p:nvSpPr>
          <p:spPr>
            <a:xfrm>
              <a:off x="3598761" y="2137547"/>
              <a:ext cx="485365"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17" name="Straight Arrow Connector 116">
              <a:extLst>
                <a:ext uri="{FF2B5EF4-FFF2-40B4-BE49-F238E27FC236}">
                  <a16:creationId xmlns:a16="http://schemas.microsoft.com/office/drawing/2014/main" id="{90CF1475-559D-8EEE-428D-6EFA4B71A7F7}"/>
                </a:ext>
              </a:extLst>
            </p:cNvPr>
            <p:cNvCxnSpPr>
              <a:cxnSpLocks/>
            </p:cNvCxnSpPr>
            <p:nvPr/>
          </p:nvCxnSpPr>
          <p:spPr>
            <a:xfrm flipV="1">
              <a:off x="4143767" y="2431467"/>
              <a:ext cx="0" cy="370638"/>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35C8745-4374-D371-1121-816E277704D7}"/>
                </a:ext>
              </a:extLst>
            </p:cNvPr>
            <p:cNvSpPr txBox="1"/>
            <p:nvPr/>
          </p:nvSpPr>
          <p:spPr>
            <a:xfrm>
              <a:off x="4031276" y="2137547"/>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41" name="Straight Arrow Connector 140">
              <a:extLst>
                <a:ext uri="{FF2B5EF4-FFF2-40B4-BE49-F238E27FC236}">
                  <a16:creationId xmlns:a16="http://schemas.microsoft.com/office/drawing/2014/main" id="{F58EC2BB-34B6-5DFA-F4B8-6339D7E7B907}"/>
                </a:ext>
              </a:extLst>
            </p:cNvPr>
            <p:cNvCxnSpPr>
              <a:cxnSpLocks/>
            </p:cNvCxnSpPr>
            <p:nvPr/>
          </p:nvCxnSpPr>
          <p:spPr>
            <a:xfrm flipV="1">
              <a:off x="8205242" y="2431467"/>
              <a:ext cx="0" cy="60187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6630B5-BBB9-6C6B-A7FE-791DA847A776}"/>
                </a:ext>
              </a:extLst>
            </p:cNvPr>
            <p:cNvCxnSpPr>
              <a:cxnSpLocks/>
            </p:cNvCxnSpPr>
            <p:nvPr/>
          </p:nvCxnSpPr>
          <p:spPr>
            <a:xfrm flipH="1">
              <a:off x="8137480" y="2437659"/>
              <a:ext cx="720426"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73BA0E7-D5F9-36C9-6921-52EA91D7A900}"/>
                </a:ext>
              </a:extLst>
            </p:cNvPr>
            <p:cNvCxnSpPr>
              <a:cxnSpLocks/>
            </p:cNvCxnSpPr>
            <p:nvPr/>
          </p:nvCxnSpPr>
          <p:spPr>
            <a:xfrm flipV="1">
              <a:off x="8497693" y="2431467"/>
              <a:ext cx="0" cy="258204"/>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7D62FEE-674A-75B9-1AD7-E3681120E2F6}"/>
                </a:ext>
              </a:extLst>
            </p:cNvPr>
            <p:cNvSpPr txBox="1"/>
            <p:nvPr/>
          </p:nvSpPr>
          <p:spPr>
            <a:xfrm>
              <a:off x="8447884" y="2149668"/>
              <a:ext cx="526893"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3.3×</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8" name="TextBox 147">
              <a:extLst>
                <a:ext uri="{FF2B5EF4-FFF2-40B4-BE49-F238E27FC236}">
                  <a16:creationId xmlns:a16="http://schemas.microsoft.com/office/drawing/2014/main" id="{2535CC5B-0886-FB87-76F6-14C1569B6149}"/>
                </a:ext>
              </a:extLst>
            </p:cNvPr>
            <p:cNvSpPr txBox="1"/>
            <p:nvPr/>
          </p:nvSpPr>
          <p:spPr>
            <a:xfrm>
              <a:off x="7903194" y="2162523"/>
              <a:ext cx="552129"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13.4×</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393655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73961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9E20-0652-4843-BAD7-B302CC99213F}"/>
              </a:ext>
            </a:extLst>
          </p:cNvPr>
          <p:cNvSpPr>
            <a:spLocks noGrp="1"/>
          </p:cNvSpPr>
          <p:nvPr>
            <p:ph type="title"/>
          </p:nvPr>
        </p:nvSpPr>
        <p:spPr/>
        <p:txBody>
          <a:bodyPr/>
          <a:lstStyle/>
          <a:p>
            <a:r>
              <a:rPr lang="en-US" dirty="0"/>
              <a:t>Other Readings on Processing using NVM</a:t>
            </a:r>
          </a:p>
        </p:txBody>
      </p:sp>
      <p:sp>
        <p:nvSpPr>
          <p:cNvPr id="3" name="Content Placeholder 2">
            <a:extLst>
              <a:ext uri="{FF2B5EF4-FFF2-40B4-BE49-F238E27FC236}">
                <a16:creationId xmlns:a16="http://schemas.microsoft.com/office/drawing/2014/main" id="{2983F14E-0F81-2243-861D-83C33B005C66}"/>
              </a:ext>
            </a:extLst>
          </p:cNvPr>
          <p:cNvSpPr>
            <a:spLocks noGrp="1"/>
          </p:cNvSpPr>
          <p:nvPr>
            <p:ph idx="1"/>
          </p:nvPr>
        </p:nvSpPr>
        <p:spPr>
          <a:xfrm>
            <a:off x="228600" y="1219200"/>
            <a:ext cx="8610600" cy="5029200"/>
          </a:xfrm>
        </p:spPr>
        <p:txBody>
          <a:bodyPr/>
          <a:lstStyle/>
          <a:p>
            <a:r>
              <a:rPr lang="en-US" sz="2200" dirty="0" err="1"/>
              <a:t>Shafiee</a:t>
            </a:r>
            <a:r>
              <a:rPr lang="en-US" sz="2200" dirty="0"/>
              <a:t>+, “</a:t>
            </a:r>
            <a:r>
              <a:rPr lang="en-US" sz="2200" dirty="0">
                <a:solidFill>
                  <a:srgbClr val="0432FF"/>
                </a:solidFill>
              </a:rPr>
              <a:t>ISAAC: A Convolutional Neural Network Accelerator with In-Situ Analog Arithmetic in Crossbars</a:t>
            </a:r>
            <a:r>
              <a:rPr lang="en-US" sz="2200" dirty="0"/>
              <a:t>”, ISCA 2016.</a:t>
            </a:r>
          </a:p>
          <a:p>
            <a:endParaRPr lang="en-US" sz="2200" dirty="0"/>
          </a:p>
          <a:p>
            <a:r>
              <a:rPr lang="en-US" sz="2200" dirty="0"/>
              <a:t>Chi+, “</a:t>
            </a:r>
            <a:r>
              <a:rPr lang="en-US" sz="2200" dirty="0">
                <a:solidFill>
                  <a:srgbClr val="0432FF"/>
                </a:solidFill>
              </a:rPr>
              <a:t>PRIME: A Novel Processing-in-memory Architecture for Neural Network Computation in ReRAM-based Main Memory</a:t>
            </a:r>
            <a:r>
              <a:rPr lang="en-US" sz="2200" dirty="0"/>
              <a:t>”, ISCA 2016.</a:t>
            </a:r>
          </a:p>
          <a:p>
            <a:endParaRPr lang="en-US" sz="2200" dirty="0"/>
          </a:p>
          <a:p>
            <a:r>
              <a:rPr lang="en-US" sz="2200" dirty="0" err="1"/>
              <a:t>Prezioso</a:t>
            </a:r>
            <a:r>
              <a:rPr lang="en-US" sz="2200" dirty="0"/>
              <a:t>+, “</a:t>
            </a:r>
            <a:r>
              <a:rPr lang="en-US" sz="2200" dirty="0">
                <a:solidFill>
                  <a:srgbClr val="0432FF"/>
                </a:solidFill>
              </a:rPr>
              <a:t>Training and Operation of an Integrated Neuromorphic Network based on Metal-Oxide Memristors</a:t>
            </a:r>
            <a:r>
              <a:rPr lang="en-US" sz="2200" dirty="0"/>
              <a:t>”, Nature 2015</a:t>
            </a:r>
          </a:p>
          <a:p>
            <a:endParaRPr lang="en-US" sz="2200" dirty="0"/>
          </a:p>
          <a:p>
            <a:r>
              <a:rPr lang="en-US" sz="2200" dirty="0" err="1"/>
              <a:t>Ambrogio</a:t>
            </a:r>
            <a:r>
              <a:rPr lang="en-US" sz="2200" dirty="0"/>
              <a:t>+, “</a:t>
            </a:r>
            <a:r>
              <a:rPr lang="en-US" sz="2200" dirty="0">
                <a:solidFill>
                  <a:srgbClr val="0432FF"/>
                </a:solidFill>
              </a:rPr>
              <a:t>Equivalent-accuracy accelerated neural-network training using analogue memory</a:t>
            </a:r>
            <a:r>
              <a:rPr lang="en-US" sz="2200" dirty="0"/>
              <a:t>”, Nature 2018.</a:t>
            </a:r>
          </a:p>
          <a:p>
            <a:pPr marL="0" indent="0">
              <a:buNone/>
            </a:pPr>
            <a:endParaRPr lang="en-US" sz="2200" dirty="0"/>
          </a:p>
        </p:txBody>
      </p:sp>
      <p:sp>
        <p:nvSpPr>
          <p:cNvPr id="4" name="Slide Number Placeholder 3">
            <a:extLst>
              <a:ext uri="{FF2B5EF4-FFF2-40B4-BE49-F238E27FC236}">
                <a16:creationId xmlns:a16="http://schemas.microsoft.com/office/drawing/2014/main" id="{DA78D717-F383-3F44-9632-2BDFF90CF834}"/>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27867706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using Memory</a:t>
            </a:r>
          </a:p>
          <a:p>
            <a:pPr algn="l"/>
            <a:r>
              <a:rPr lang="en-US" sz="3600" b="1" dirty="0">
                <a:solidFill>
                  <a:srgbClr val="0432FF"/>
                </a:solidFill>
              </a:rPr>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709107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654268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Mindset: 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2312117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Analytics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99535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1551744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56213005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617646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66882987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57899604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392419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259020360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2387106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C15D4B64-D30F-324B-9083-BD2752766A75}"/>
              </a:ext>
            </a:extLst>
          </p:cNvPr>
          <p:cNvSpPr txBox="1"/>
          <p:nvPr/>
        </p:nvSpPr>
        <p:spPr>
          <a:xfrm>
            <a:off x="1599443" y="6457890"/>
            <a:ext cx="5868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 system is still bottlenecked by memory</a:t>
            </a:r>
          </a:p>
        </p:txBody>
      </p:sp>
    </p:spTree>
    <p:extLst>
      <p:ext uri="{BB962C8B-B14F-4D97-AF65-F5344CB8AC3E}">
        <p14:creationId xmlns:p14="http://schemas.microsoft.com/office/powerpoint/2010/main" val="120539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720284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279539109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62322169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0"/>
            <a:ext cx="9144000" cy="2864653"/>
          </a:xfrm>
          <a:solidFill>
            <a:schemeClr val="tx2">
              <a:lumMod val="75000"/>
            </a:schemeClr>
          </a:solidFill>
        </p:spPr>
        <p:txBody>
          <a:bodyPr/>
          <a:lstStyle/>
          <a:p>
            <a:r>
              <a:rPr lang="en-US" sz="3000" b="1" dirty="0">
                <a:solidFill>
                  <a:schemeClr val="bg1">
                    <a:lumMod val="95000"/>
                  </a:schemeClr>
                </a:solidFill>
                <a:latin typeface="Gill Sans MT" panose="020B0502020104020203" pitchFamily="34" charset="77"/>
              </a:rPr>
              <a:t>Google Neural Network Models for Edge Devices: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Analyzing and Mitigating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Machine Learning Inference Bottlenecks</a:t>
            </a: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0" y="3056347"/>
            <a:ext cx="9144000"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Amirali</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Boroumand</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Saugata</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Ghose</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Berkin</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Akin	</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endPar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Ravi Narayanaswami</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panose="020B0502020104020203" pitchFamily="34" charset="77"/>
                <a:ea typeface="+mn-ea"/>
                <a:cs typeface="+mn-cs"/>
              </a:rPr>
              <a:t>Geraldo F. Oliveira</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Xiaoyu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Ma</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r>
              <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Eric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Shiu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Onur</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Mutlu</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8" name="Graphic 7">
            <a:extLst>
              <a:ext uri="{FF2B5EF4-FFF2-40B4-BE49-F238E27FC236}">
                <a16:creationId xmlns:a16="http://schemas.microsoft.com/office/drawing/2014/main" id="{43B2F70C-CDC6-A642-9D6B-32E6A8EA3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5530813"/>
            <a:ext cx="2286000" cy="439783"/>
          </a:xfrm>
          <a:prstGeom prst="rect">
            <a:avLst/>
          </a:prstGeom>
        </p:spPr>
      </p:pic>
      <p:sp>
        <p:nvSpPr>
          <p:cNvPr id="11" name="Rectangle 10">
            <a:extLst>
              <a:ext uri="{FF2B5EF4-FFF2-40B4-BE49-F238E27FC236}">
                <a16:creationId xmlns:a16="http://schemas.microsoft.com/office/drawing/2014/main" id="{824F8868-9941-514D-88E1-0ACB358D9EC9}"/>
              </a:ext>
            </a:extLst>
          </p:cNvPr>
          <p:cNvSpPr/>
          <p:nvPr/>
        </p:nvSpPr>
        <p:spPr>
          <a:xfrm>
            <a:off x="0" y="4509926"/>
            <a:ext cx="9144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PACT 2021</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pic>
        <p:nvPicPr>
          <p:cNvPr id="12" name="Picture 11">
            <a:extLst>
              <a:ext uri="{FF2B5EF4-FFF2-40B4-BE49-F238E27FC236}">
                <a16:creationId xmlns:a16="http://schemas.microsoft.com/office/drawing/2014/main" id="{AE53EB73-9E00-244C-B2EA-E33C2F8B2514}"/>
              </a:ext>
            </a:extLst>
          </p:cNvPr>
          <p:cNvPicPr>
            <a:picLocks noChangeAspect="1"/>
          </p:cNvPicPr>
          <p:nvPr/>
        </p:nvPicPr>
        <p:blipFill rotWithShape="1">
          <a:blip r:embed="rId5"/>
          <a:srcRect t="16962" b="27098"/>
          <a:stretch/>
        </p:blipFill>
        <p:spPr>
          <a:xfrm>
            <a:off x="58146" y="6173160"/>
            <a:ext cx="2534307" cy="511945"/>
          </a:xfrm>
          <a:prstGeom prst="rect">
            <a:avLst/>
          </a:prstGeom>
        </p:spPr>
      </p:pic>
      <p:pic>
        <p:nvPicPr>
          <p:cNvPr id="13" name="Picture 12">
            <a:extLst>
              <a:ext uri="{FF2B5EF4-FFF2-40B4-BE49-F238E27FC236}">
                <a16:creationId xmlns:a16="http://schemas.microsoft.com/office/drawing/2014/main" id="{5BB3B014-CC27-D142-BF69-04643810126E}"/>
              </a:ext>
            </a:extLst>
          </p:cNvPr>
          <p:cNvPicPr>
            <a:picLocks noChangeAspect="1"/>
          </p:cNvPicPr>
          <p:nvPr/>
        </p:nvPicPr>
        <p:blipFill rotWithShape="1">
          <a:blip r:embed="rId6"/>
          <a:srcRect l="5935" t="23510" r="5031" b="23990"/>
          <a:stretch/>
        </p:blipFill>
        <p:spPr>
          <a:xfrm>
            <a:off x="4678100" y="5959344"/>
            <a:ext cx="2286000" cy="898656"/>
          </a:xfrm>
          <a:prstGeom prst="rect">
            <a:avLst/>
          </a:prstGeom>
        </p:spPr>
      </p:pic>
      <p:pic>
        <p:nvPicPr>
          <p:cNvPr id="14" name="Picture 2" descr="http://www.euroc-project.eu/fileadmin/imgEuroc/eurocConsortiumLogos/ethLogo.png">
            <a:extLst>
              <a:ext uri="{FF2B5EF4-FFF2-40B4-BE49-F238E27FC236}">
                <a16:creationId xmlns:a16="http://schemas.microsoft.com/office/drawing/2014/main" id="{8E6DF52C-6D6F-1D47-92E5-A4DDA60A3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224" y="6173160"/>
            <a:ext cx="1998476" cy="410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B85FF5-57D1-D247-8B48-4263EDD69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124" y="5979804"/>
            <a:ext cx="2175266" cy="898656"/>
          </a:xfrm>
          <a:prstGeom prst="rect">
            <a:avLst/>
          </a:prstGeom>
        </p:spPr>
      </p:pic>
    </p:spTree>
    <p:extLst>
      <p:ext uri="{BB962C8B-B14F-4D97-AF65-F5344CB8AC3E}">
        <p14:creationId xmlns:p14="http://schemas.microsoft.com/office/powerpoint/2010/main" val="39105484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969F0-2D37-9B4F-89A4-C9739461369A}"/>
              </a:ext>
            </a:extLst>
          </p:cNvPr>
          <p:cNvSpPr/>
          <p:nvPr/>
        </p:nvSpPr>
        <p:spPr>
          <a:xfrm>
            <a:off x="0" y="743205"/>
            <a:ext cx="9144000" cy="914400"/>
          </a:xfrm>
          <a:prstGeom prst="rect">
            <a:avLst/>
          </a:prstGeom>
          <a:solidFill>
            <a:srgbClr val="FFF4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 name="Rectangle 6">
            <a:extLst>
              <a:ext uri="{FF2B5EF4-FFF2-40B4-BE49-F238E27FC236}">
                <a16:creationId xmlns:a16="http://schemas.microsoft.com/office/drawing/2014/main" id="{A8C8C6C2-2540-E14E-8598-187AFA9373A3}"/>
              </a:ext>
            </a:extLst>
          </p:cNvPr>
          <p:cNvSpPr/>
          <p:nvPr/>
        </p:nvSpPr>
        <p:spPr>
          <a:xfrm>
            <a:off x="0" y="1928020"/>
            <a:ext cx="9144000" cy="1261494"/>
          </a:xfrm>
          <a:prstGeom prst="rect">
            <a:avLst/>
          </a:prstGeom>
          <a:solidFill>
            <a:srgbClr val="FFBFB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 name="Rectangle 7">
            <a:extLst>
              <a:ext uri="{FF2B5EF4-FFF2-40B4-BE49-F238E27FC236}">
                <a16:creationId xmlns:a16="http://schemas.microsoft.com/office/drawing/2014/main" id="{592513E4-C4B7-F242-9A0D-35F07BCED5C7}"/>
              </a:ext>
            </a:extLst>
          </p:cNvPr>
          <p:cNvSpPr/>
          <p:nvPr/>
        </p:nvSpPr>
        <p:spPr>
          <a:xfrm>
            <a:off x="0" y="3429001"/>
            <a:ext cx="9144000" cy="925286"/>
          </a:xfrm>
          <a:prstGeom prst="rect">
            <a:avLst/>
          </a:prstGeom>
          <a:solidFill>
            <a:srgbClr val="CCD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0" name="Rectangle 9">
            <a:extLst>
              <a:ext uri="{FF2B5EF4-FFF2-40B4-BE49-F238E27FC236}">
                <a16:creationId xmlns:a16="http://schemas.microsoft.com/office/drawing/2014/main" id="{3E440315-C009-E346-A212-93C50C707296}"/>
              </a:ext>
            </a:extLst>
          </p:cNvPr>
          <p:cNvSpPr/>
          <p:nvPr/>
        </p:nvSpPr>
        <p:spPr>
          <a:xfrm>
            <a:off x="0" y="4542080"/>
            <a:ext cx="9144000" cy="925286"/>
          </a:xfrm>
          <a:prstGeom prst="rect">
            <a:avLst/>
          </a:prstGeom>
          <a:solidFill>
            <a:srgbClr val="B8C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1" name="Rectangle 10">
            <a:extLst>
              <a:ext uri="{FF2B5EF4-FFF2-40B4-BE49-F238E27FC236}">
                <a16:creationId xmlns:a16="http://schemas.microsoft.com/office/drawing/2014/main" id="{32042D8A-F894-404E-8CDA-6FFCBB190FD3}"/>
              </a:ext>
            </a:extLst>
          </p:cNvPr>
          <p:cNvSpPr/>
          <p:nvPr/>
        </p:nvSpPr>
        <p:spPr>
          <a:xfrm>
            <a:off x="0" y="5655159"/>
            <a:ext cx="9144000" cy="925286"/>
          </a:xfrm>
          <a:prstGeom prst="rect">
            <a:avLst/>
          </a:prstGeom>
          <a:solidFill>
            <a:srgbClr val="AF9C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 name="Title 1"/>
          <p:cNvSpPr>
            <a:spLocks noGrp="1"/>
          </p:cNvSpPr>
          <p:nvPr>
            <p:ph type="title"/>
          </p:nvPr>
        </p:nvSpPr>
        <p:spPr>
          <a:xfrm>
            <a:off x="0" y="-76200"/>
            <a:ext cx="9144000" cy="914400"/>
          </a:xfrm>
        </p:spPr>
        <p:txBody>
          <a:bodyPr/>
          <a:lstStyle/>
          <a:p>
            <a:r>
              <a:rPr lang="en-US" dirty="0"/>
              <a:t>Executive Summary</a:t>
            </a:r>
          </a:p>
        </p:txBody>
      </p:sp>
      <p:sp>
        <p:nvSpPr>
          <p:cNvPr id="3" name="Content Placeholder 2"/>
          <p:cNvSpPr>
            <a:spLocks noGrp="1"/>
          </p:cNvSpPr>
          <p:nvPr>
            <p:ph idx="1"/>
          </p:nvPr>
        </p:nvSpPr>
        <p:spPr>
          <a:xfrm>
            <a:off x="152400" y="743204"/>
            <a:ext cx="8991600" cy="6019800"/>
          </a:xfrm>
        </p:spPr>
        <p:txBody>
          <a:bodyPr>
            <a:normAutofit lnSpcReduction="10000"/>
          </a:bodyPr>
          <a:lstStyle/>
          <a:p>
            <a:pPr marL="0" indent="0">
              <a:buNone/>
            </a:pPr>
            <a:r>
              <a:rPr lang="en-US" sz="2000" u="sng" dirty="0">
                <a:solidFill>
                  <a:schemeClr val="tx2"/>
                </a:solidFill>
              </a:rPr>
              <a:t>Context</a:t>
            </a:r>
            <a:r>
              <a:rPr lang="en-US" sz="2000" dirty="0">
                <a:solidFill>
                  <a:schemeClr val="tx2"/>
                </a:solidFill>
              </a:rPr>
              <a:t>:  We extensively analyze </a:t>
            </a:r>
            <a:r>
              <a:rPr lang="en-US" sz="2000" dirty="0">
                <a:solidFill>
                  <a:srgbClr val="0000FF"/>
                </a:solidFill>
              </a:rPr>
              <a:t>a state-of-the-art edge ML accelerator (Google Edge TPU) </a:t>
            </a:r>
            <a:r>
              <a:rPr lang="en-US" sz="2000" dirty="0">
                <a:solidFill>
                  <a:schemeClr val="tx2"/>
                </a:solidFill>
              </a:rPr>
              <a:t>using </a:t>
            </a:r>
            <a:r>
              <a:rPr lang="en-US" sz="2000" dirty="0">
                <a:solidFill>
                  <a:srgbClr val="0000FF"/>
                </a:solidFill>
              </a:rPr>
              <a:t>24 Google edge models</a:t>
            </a:r>
          </a:p>
          <a:p>
            <a:pPr lvl="1"/>
            <a:r>
              <a:rPr lang="en-US" sz="1800" dirty="0">
                <a:cs typeface="Adobe Garamond Pro"/>
              </a:rPr>
              <a:t> Wide range of models (CNNs, LSTMs, Transducers, RCNNs)</a:t>
            </a:r>
            <a:br>
              <a:rPr lang="en-US" sz="1800" dirty="0">
                <a:cs typeface="Adobe Garamond Pro"/>
              </a:rPr>
            </a:br>
            <a:endParaRPr lang="en-US" sz="1800" dirty="0">
              <a:solidFill>
                <a:schemeClr val="tx2"/>
              </a:solidFill>
            </a:endParaRPr>
          </a:p>
          <a:p>
            <a:pPr marL="0" indent="0">
              <a:buNone/>
            </a:pPr>
            <a:r>
              <a:rPr lang="en-US" sz="2000" u="sng" dirty="0">
                <a:solidFill>
                  <a:schemeClr val="tx2"/>
                </a:solidFill>
              </a:rPr>
              <a:t>Problem</a:t>
            </a:r>
            <a:r>
              <a:rPr lang="en-US" sz="2000" dirty="0">
                <a:solidFill>
                  <a:schemeClr val="tx2"/>
                </a:solidFill>
              </a:rPr>
              <a:t>:  The Edge TPU accelerator suffers from </a:t>
            </a:r>
            <a:r>
              <a:rPr lang="en-US" sz="2000" dirty="0">
                <a:solidFill>
                  <a:srgbClr val="800000"/>
                </a:solidFill>
              </a:rPr>
              <a:t>three challenges:</a:t>
            </a:r>
          </a:p>
          <a:p>
            <a:pPr lvl="1"/>
            <a:r>
              <a:rPr lang="en-US" sz="1800" dirty="0">
                <a:cs typeface="Adobe Garamond Pro"/>
              </a:rPr>
              <a:t>It operates </a:t>
            </a:r>
            <a:r>
              <a:rPr lang="en-US" sz="1800" dirty="0">
                <a:solidFill>
                  <a:srgbClr val="800000"/>
                </a:solidFill>
                <a:cs typeface="Adobe Garamond Pro"/>
              </a:rPr>
              <a:t>significantly below</a:t>
            </a:r>
            <a:r>
              <a:rPr lang="en-US" sz="1800" dirty="0">
                <a:solidFill>
                  <a:srgbClr val="C00000"/>
                </a:solidFill>
                <a:cs typeface="Adobe Garamond Pro"/>
              </a:rPr>
              <a:t> </a:t>
            </a:r>
            <a:r>
              <a:rPr lang="en-US" sz="1800" dirty="0">
                <a:solidFill>
                  <a:srgbClr val="595959"/>
                </a:solidFill>
                <a:cs typeface="Adobe Garamond Pro"/>
              </a:rPr>
              <a:t>its</a:t>
            </a:r>
            <a:r>
              <a:rPr lang="en-US" sz="1800" dirty="0">
                <a:solidFill>
                  <a:srgbClr val="C00000"/>
                </a:solidFill>
                <a:cs typeface="Adobe Garamond Pro"/>
              </a:rPr>
              <a:t> </a:t>
            </a:r>
            <a:r>
              <a:rPr lang="en-US" sz="1800" u="sng" dirty="0">
                <a:cs typeface="Adobe Garamond Pro"/>
              </a:rPr>
              <a:t>peak throughput</a:t>
            </a:r>
          </a:p>
          <a:p>
            <a:pPr lvl="1"/>
            <a:r>
              <a:rPr lang="en-US" sz="1800" dirty="0">
                <a:cs typeface="Adobe Garamond Pro"/>
              </a:rPr>
              <a:t>It operates </a:t>
            </a:r>
            <a:r>
              <a:rPr lang="en-US" sz="1800" dirty="0">
                <a:solidFill>
                  <a:srgbClr val="800000"/>
                </a:solidFill>
                <a:cs typeface="Adobe Garamond Pro"/>
              </a:rPr>
              <a:t>significantly below </a:t>
            </a:r>
            <a:r>
              <a:rPr lang="en-US" sz="1800" dirty="0">
                <a:solidFill>
                  <a:srgbClr val="595959"/>
                </a:solidFill>
                <a:cs typeface="Adobe Garamond Pro"/>
              </a:rPr>
              <a:t>its</a:t>
            </a:r>
            <a:r>
              <a:rPr lang="en-US" sz="1800" dirty="0">
                <a:solidFill>
                  <a:srgbClr val="800000"/>
                </a:solidFill>
                <a:cs typeface="Adobe Garamond Pro"/>
              </a:rPr>
              <a:t> </a:t>
            </a:r>
            <a:r>
              <a:rPr lang="en-US" sz="1800" u="sng" dirty="0">
                <a:cs typeface="Adobe Garamond Pro"/>
              </a:rPr>
              <a:t>theoretical energy efficiency</a:t>
            </a:r>
          </a:p>
          <a:p>
            <a:pPr lvl="1"/>
            <a:r>
              <a:rPr lang="en-US" sz="1800" dirty="0">
                <a:solidFill>
                  <a:srgbClr val="595959"/>
                </a:solidFill>
                <a:cs typeface="Adobe Garamond Pro"/>
              </a:rPr>
              <a:t>It</a:t>
            </a:r>
            <a:r>
              <a:rPr lang="en-US" sz="1800" dirty="0">
                <a:solidFill>
                  <a:srgbClr val="800000"/>
                </a:solidFill>
                <a:cs typeface="Adobe Garamond Pro"/>
              </a:rPr>
              <a:t> inefficiently </a:t>
            </a:r>
            <a:r>
              <a:rPr lang="en-US" sz="1800" dirty="0">
                <a:solidFill>
                  <a:srgbClr val="595959"/>
                </a:solidFill>
                <a:cs typeface="Adobe Garamond Pro"/>
              </a:rPr>
              <a:t>handles</a:t>
            </a:r>
            <a:r>
              <a:rPr lang="en-US" sz="1800" dirty="0">
                <a:solidFill>
                  <a:srgbClr val="800000"/>
                </a:solidFill>
                <a:cs typeface="Adobe Garamond Pro"/>
              </a:rPr>
              <a:t> </a:t>
            </a:r>
            <a:r>
              <a:rPr lang="en-US" sz="1800" u="sng" dirty="0">
                <a:cs typeface="Adobe Garamond Pro"/>
              </a:rPr>
              <a:t>memory accesses</a:t>
            </a:r>
            <a:br>
              <a:rPr lang="en-US" sz="1800" dirty="0">
                <a:cs typeface="Adobe Garamond Pro"/>
              </a:rPr>
            </a:br>
            <a:endParaRPr lang="en-US" sz="1800" dirty="0">
              <a:cs typeface="Adobe Garamond Pro"/>
            </a:endParaRPr>
          </a:p>
          <a:p>
            <a:pPr marL="0" lvl="1" indent="0">
              <a:buNone/>
            </a:pPr>
            <a:r>
              <a:rPr lang="en-US" sz="2000" u="sng" dirty="0">
                <a:solidFill>
                  <a:schemeClr val="tx2"/>
                </a:solidFill>
              </a:rPr>
              <a:t>Key Insight</a:t>
            </a:r>
            <a:r>
              <a:rPr lang="en-US" sz="2000" dirty="0">
                <a:solidFill>
                  <a:schemeClr val="tx2"/>
                </a:solidFill>
              </a:rPr>
              <a:t>:  These shortcomings arise from </a:t>
            </a:r>
            <a:r>
              <a:rPr lang="en-US" sz="2000" dirty="0">
                <a:solidFill>
                  <a:srgbClr val="0000FF"/>
                </a:solidFill>
              </a:rPr>
              <a:t>the monolithic design</a:t>
            </a:r>
            <a:r>
              <a:rPr lang="en-US" sz="2000" dirty="0">
                <a:solidFill>
                  <a:schemeClr val="tx2"/>
                </a:solidFill>
              </a:rPr>
              <a:t> of the Edge TPU accelerator</a:t>
            </a:r>
          </a:p>
          <a:p>
            <a:pPr lvl="1"/>
            <a:r>
              <a:rPr lang="en-US" sz="1800" dirty="0">
                <a:cs typeface="Adobe Garamond Pro"/>
              </a:rPr>
              <a:t>The Edge TPU accelerator design does not account for </a:t>
            </a:r>
            <a:r>
              <a:rPr lang="en-US" sz="1800" dirty="0">
                <a:solidFill>
                  <a:srgbClr val="0000FF"/>
                </a:solidFill>
                <a:cs typeface="Adobe Garamond Pro"/>
              </a:rPr>
              <a:t>layer heterogeneity </a:t>
            </a:r>
            <a:br>
              <a:rPr lang="en-US" sz="1800" dirty="0">
                <a:solidFill>
                  <a:srgbClr val="0000FF"/>
                </a:solidFill>
                <a:cs typeface="Adobe Garamond Pro"/>
              </a:rPr>
            </a:br>
            <a:endParaRPr lang="en-US" sz="1800" dirty="0">
              <a:solidFill>
                <a:srgbClr val="0000FF"/>
              </a:solidFill>
            </a:endParaRPr>
          </a:p>
          <a:p>
            <a:pPr marL="0" lvl="1" indent="0">
              <a:buNone/>
            </a:pPr>
            <a:r>
              <a:rPr lang="en-US" sz="2000" u="sng" dirty="0">
                <a:solidFill>
                  <a:schemeClr val="tx2"/>
                </a:solidFill>
              </a:rPr>
              <a:t>Key Mechanism</a:t>
            </a:r>
            <a:r>
              <a:rPr lang="en-US" sz="2000" dirty="0">
                <a:solidFill>
                  <a:schemeClr val="tx2"/>
                </a:solidFill>
              </a:rPr>
              <a:t>:  A new framework called </a:t>
            </a:r>
            <a:r>
              <a:rPr lang="en-US" sz="2000" dirty="0">
                <a:solidFill>
                  <a:srgbClr val="0000FF"/>
                </a:solidFill>
              </a:rPr>
              <a:t>Mensa</a:t>
            </a:r>
          </a:p>
          <a:p>
            <a:pPr lvl="1"/>
            <a:r>
              <a:rPr lang="en-US" sz="1800" dirty="0">
                <a:cs typeface="Adobe Garamond Pro"/>
              </a:rPr>
              <a:t>Mensa consists of heterogeneous accelerators whose dataflow and hardware are specialized for specific families of layers</a:t>
            </a:r>
            <a:br>
              <a:rPr lang="en-US" sz="1800" dirty="0">
                <a:cs typeface="Adobe Garamond Pro"/>
              </a:rPr>
            </a:br>
            <a:endParaRPr lang="en-US" sz="1800" dirty="0">
              <a:solidFill>
                <a:schemeClr val="tx2"/>
              </a:solidFill>
            </a:endParaRPr>
          </a:p>
          <a:p>
            <a:pPr marL="0" lvl="1" indent="0">
              <a:buNone/>
            </a:pPr>
            <a:r>
              <a:rPr lang="en-US" sz="2000" u="sng" dirty="0">
                <a:solidFill>
                  <a:schemeClr val="tx2"/>
                </a:solidFill>
              </a:rPr>
              <a:t>Key Results</a:t>
            </a:r>
            <a:r>
              <a:rPr lang="en-US" sz="2000" dirty="0">
                <a:solidFill>
                  <a:schemeClr val="tx2"/>
                </a:solidFill>
              </a:rPr>
              <a:t>:  We design a version of Mensa for Google edge ML models</a:t>
            </a:r>
          </a:p>
          <a:p>
            <a:pPr lvl="1"/>
            <a:r>
              <a:rPr lang="en-US" sz="1800" dirty="0">
                <a:cs typeface="Adobe Garamond Pro"/>
              </a:rPr>
              <a:t>Mensa improves performance and energy by </a:t>
            </a:r>
            <a:r>
              <a:rPr lang="en-US" sz="1800" dirty="0">
                <a:solidFill>
                  <a:srgbClr val="0000FF"/>
                </a:solidFill>
                <a:cs typeface="Adobe Garamond Pro"/>
              </a:rPr>
              <a:t>3.0X</a:t>
            </a:r>
            <a:r>
              <a:rPr lang="en-US" sz="1800" dirty="0">
                <a:cs typeface="Adobe Garamond Pro"/>
              </a:rPr>
              <a:t> and </a:t>
            </a:r>
            <a:r>
              <a:rPr lang="en-US" sz="1800" dirty="0">
                <a:solidFill>
                  <a:srgbClr val="0000FF"/>
                </a:solidFill>
                <a:cs typeface="Adobe Garamond Pro"/>
              </a:rPr>
              <a:t>3.1X</a:t>
            </a:r>
          </a:p>
          <a:p>
            <a:pPr lvl="1"/>
            <a:r>
              <a:rPr lang="en-US" sz="1800" dirty="0">
                <a:cs typeface="Adobe Garamond Pro"/>
              </a:rPr>
              <a:t>Mensa reduces cost and improves area efficiency</a:t>
            </a:r>
            <a:endParaRPr lang="en-US" sz="1800" dirty="0">
              <a:solidFill>
                <a:srgbClr val="0000FF"/>
              </a:solidFill>
              <a:cs typeface="Adobe Garamond Pro"/>
            </a:endParaRPr>
          </a:p>
          <a:p>
            <a:pPr lvl="1"/>
            <a:endParaRPr lang="en-US" sz="20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8824594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Tree>
    <p:extLst>
      <p:ext uri="{BB962C8B-B14F-4D97-AF65-F5344CB8AC3E}">
        <p14:creationId xmlns:p14="http://schemas.microsoft.com/office/powerpoint/2010/main" val="34897704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5785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Tree>
    <p:extLst>
      <p:ext uri="{BB962C8B-B14F-4D97-AF65-F5344CB8AC3E}">
        <p14:creationId xmlns:p14="http://schemas.microsoft.com/office/powerpoint/2010/main" val="12276268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Tree>
    <p:extLst>
      <p:ext uri="{BB962C8B-B14F-4D97-AF65-F5344CB8AC3E}">
        <p14:creationId xmlns:p14="http://schemas.microsoft.com/office/powerpoint/2010/main" val="30707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7687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dirty="0"/>
              <a:t>Deeper and Larger Memory Hierarchies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57981" y="1399401"/>
            <a:ext cx="6722200" cy="4433327"/>
          </a:xfrm>
          <a:prstGeom prst="rect">
            <a:avLst/>
          </a:prstGeom>
        </p:spPr>
      </p:pic>
      <p:sp>
        <p:nvSpPr>
          <p:cNvPr id="6" name="Rectangle 5"/>
          <p:cNvSpPr/>
          <p:nvPr/>
        </p:nvSpPr>
        <p:spPr>
          <a:xfrm>
            <a:off x="192974" y="6520190"/>
            <a:ext cx="8493826"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https://wccftech.com/amd-ryzen-5000-zen-3-vermeer-undressed-high-res-die-shots-close-ups-pictured-detailed/</a:t>
            </a:r>
          </a:p>
        </p:txBody>
      </p:sp>
      <p:sp>
        <p:nvSpPr>
          <p:cNvPr id="7" name="TextBox 6"/>
          <p:cNvSpPr txBox="1"/>
          <p:nvPr/>
        </p:nvSpPr>
        <p:spPr>
          <a:xfrm>
            <a:off x="1873702" y="6047457"/>
            <a:ext cx="32582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AMD Ryzen 5000, 2020</a:t>
            </a:r>
          </a:p>
        </p:txBody>
      </p:sp>
      <p:sp>
        <p:nvSpPr>
          <p:cNvPr id="9" name="TextBox 8"/>
          <p:cNvSpPr txBox="1"/>
          <p:nvPr/>
        </p:nvSpPr>
        <p:spPr>
          <a:xfrm>
            <a:off x="7086600" y="1432441"/>
            <a:ext cx="2499952" cy="44627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 Count: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cores/16 threads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L1 Caches: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KB</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per 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512 KB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Rectangle 39">
            <a:extLst>
              <a:ext uri="{FF2B5EF4-FFF2-40B4-BE49-F238E27FC236}">
                <a16:creationId xmlns:a16="http://schemas.microsoft.com/office/drawing/2014/main" id="{E43B13E5-F680-354D-8F66-3B88FCFE528C}"/>
              </a:ext>
            </a:extLst>
          </p:cNvPr>
          <p:cNvSpPr>
            <a:spLocks noChangeArrowheads="1"/>
          </p:cNvSpPr>
          <p:nvPr/>
        </p:nvSpPr>
        <p:spPr bwMode="auto">
          <a:xfrm rot="5400000">
            <a:off x="1543157" y="1924098"/>
            <a:ext cx="3711767" cy="4022321"/>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3538308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Tree>
    <p:extLst>
      <p:ext uri="{BB962C8B-B14F-4D97-AF65-F5344CB8AC3E}">
        <p14:creationId xmlns:p14="http://schemas.microsoft.com/office/powerpoint/2010/main" val="8457247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5513079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87816276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239944" cy="1066800"/>
          </a:xfrm>
        </p:spPr>
        <p:txBody>
          <a:bodyPr/>
          <a:lstStyle/>
          <a:p>
            <a:r>
              <a:rPr lang="en-US" dirty="0"/>
              <a:t>In-Storage Genomic Data Filtering </a:t>
            </a:r>
            <a:r>
              <a:rPr lang="en-US" sz="2200" b="1" dirty="0">
                <a:solidFill>
                  <a:srgbClr val="006633"/>
                </a:solidFill>
              </a:rPr>
              <a:t>[ASPLOS 2022]</a:t>
            </a:r>
            <a:r>
              <a:rPr lang="en-US" sz="2200"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20624491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5936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127282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381574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767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403920460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032700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a:t>AMD’s 3D Last Level Cache (2021)</a:t>
            </a:r>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TextBox 4">
            <a:extLst>
              <a:ext uri="{FF2B5EF4-FFF2-40B4-BE49-F238E27FC236}">
                <a16:creationId xmlns:a16="http://schemas.microsoft.com/office/drawing/2014/main" id="{59C9DCE1-9387-224F-B474-2091B2AD1D02}"/>
              </a:ext>
            </a:extLst>
          </p:cNvPr>
          <p:cNvSpPr txBox="1"/>
          <p:nvPr/>
        </p:nvSpPr>
        <p:spPr>
          <a:xfrm>
            <a:off x="187233" y="6459379"/>
            <a:ext cx="194636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https://youtu.be/gqAYMx34euU</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87628116-A674-6B47-B5A5-66C8134061BF}"/>
              </a:ext>
            </a:extLst>
          </p:cNvPr>
          <p:cNvSpPr/>
          <p:nvPr/>
        </p:nvSpPr>
        <p:spPr>
          <a:xfrm>
            <a:off x="187233" y="6611779"/>
            <a:ext cx="6019800"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https://www.tech-critter.com/amd-keynote-computex-2021/</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B457267-7C22-2546-AC36-075A3FCB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39" y="1143000"/>
            <a:ext cx="2321095" cy="1605524"/>
          </a:xfrm>
          <a:prstGeom prst="rect">
            <a:avLst/>
          </a:prstGeom>
        </p:spPr>
      </p:pic>
      <p:sp>
        <p:nvSpPr>
          <p:cNvPr id="15" name="TextBox 14">
            <a:extLst>
              <a:ext uri="{FF2B5EF4-FFF2-40B4-BE49-F238E27FC236}">
                <a16:creationId xmlns:a16="http://schemas.microsoft.com/office/drawing/2014/main" id="{C64E69AA-9F57-594C-94FD-1C2F8CE71CE7}"/>
              </a:ext>
            </a:extLst>
          </p:cNvPr>
          <p:cNvSpPr txBox="1"/>
          <p:nvPr/>
        </p:nvSpPr>
        <p:spPr>
          <a:xfrm>
            <a:off x="189215" y="2720681"/>
            <a:ext cx="183188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https://community.microcenter.com/discussion/5134/comparing-zen-3-to-zen-2</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7" name="Picture 16">
            <a:extLst>
              <a:ext uri="{FF2B5EF4-FFF2-40B4-BE49-F238E27FC236}">
                <a16:creationId xmlns:a16="http://schemas.microsoft.com/office/drawing/2014/main" id="{F0E1BA0A-A982-F949-9AD7-117233B42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086073"/>
            <a:ext cx="7081838" cy="3238527"/>
          </a:xfrm>
          <a:prstGeom prst="rect">
            <a:avLst/>
          </a:prstGeom>
        </p:spPr>
      </p:pic>
      <p:sp>
        <p:nvSpPr>
          <p:cNvPr id="18" name="TextBox 17">
            <a:extLst>
              <a:ext uri="{FF2B5EF4-FFF2-40B4-BE49-F238E27FC236}">
                <a16:creationId xmlns:a16="http://schemas.microsoft.com/office/drawing/2014/main" id="{54D4E1FF-4B6E-B549-A45F-DEC4188FF16D}"/>
              </a:ext>
            </a:extLst>
          </p:cNvPr>
          <p:cNvSpPr txBox="1"/>
          <p:nvPr/>
        </p:nvSpPr>
        <p:spPr>
          <a:xfrm>
            <a:off x="5075226" y="1905000"/>
            <a:ext cx="406877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Additional 64 MB L3 cache die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stacked on top of the processor die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Connected using Through Silicon Vias (TSVs)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Total of 96 MB L3 cache</a:t>
            </a:r>
          </a:p>
        </p:txBody>
      </p:sp>
      <p:sp>
        <p:nvSpPr>
          <p:cNvPr id="19" name="TextBox 18">
            <a:extLst>
              <a:ext uri="{FF2B5EF4-FFF2-40B4-BE49-F238E27FC236}">
                <a16:creationId xmlns:a16="http://schemas.microsoft.com/office/drawing/2014/main" id="{A81D9142-3631-7D49-9D01-95EB2AD2E5B2}"/>
              </a:ext>
            </a:extLst>
          </p:cNvPr>
          <p:cNvSpPr txBox="1"/>
          <p:nvPr/>
        </p:nvSpPr>
        <p:spPr>
          <a:xfrm>
            <a:off x="2667000" y="1048434"/>
            <a:ext cx="57364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AMD increases the L3 size of their 8-core Zen 3 processors from 32 MB to 96 MB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5915932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610423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913084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dirty="0"/>
              <a:t>	Adoption Challenges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a:t>
            </a:r>
            <a:r>
              <a:rPr lang="en-US" sz="3600" b="1" dirty="0">
                <a:solidFill>
                  <a:srgbClr val="0000FF"/>
                </a:solidFill>
              </a:rPr>
              <a:t>using</a:t>
            </a:r>
            <a:r>
              <a:rPr lang="en-US" sz="3600" dirty="0">
                <a:solidFill>
                  <a:srgbClr val="0000FF"/>
                </a:solidFill>
              </a:rPr>
              <a:t> Memory</a:t>
            </a:r>
          </a:p>
          <a:p>
            <a:pPr algn="l"/>
            <a:r>
              <a:rPr lang="en-US" sz="3600" dirty="0">
                <a:solidFill>
                  <a:srgbClr val="0000FF"/>
                </a:solidFill>
              </a:rPr>
              <a:t>2. Processing </a:t>
            </a:r>
            <a:r>
              <a:rPr lang="en-US" sz="3600" b="1" dirty="0">
                <a:solidFill>
                  <a:srgbClr val="0000FF"/>
                </a:solidFill>
              </a:rPr>
              <a:t>near</a:t>
            </a:r>
            <a:r>
              <a:rPr lang="en-US" sz="3600" dirty="0">
                <a:solidFill>
                  <a:srgbClr val="0000FF"/>
                </a:solidFill>
              </a:rPr>
              <a:t>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410634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2802786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52722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4603493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002117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How to Keep It </a:t>
            </a:r>
            <a:r>
              <a:rPr lang="en-US" b="1" dirty="0"/>
              <a:t>Simple</a:t>
            </a:r>
            <a:r>
              <a:rPr lang="en-US" dirty="0"/>
              <a:t>?</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333684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15752" y="4442656"/>
            <a:ext cx="9159752" cy="1362608"/>
          </a:xfrm>
          <a:prstGeom prst="rect">
            <a:avLst/>
          </a:prstGeom>
        </p:spPr>
      </p:pic>
    </p:spTree>
    <p:extLst>
      <p:ext uri="{BB962C8B-B14F-4D97-AF65-F5344CB8AC3E}">
        <p14:creationId xmlns:p14="http://schemas.microsoft.com/office/powerpoint/2010/main" val="1345895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27" y="3830638"/>
            <a:ext cx="8821569" cy="2478682"/>
          </a:xfrm>
          <a:prstGeom prst="rect">
            <a:avLst/>
          </a:prstGeom>
        </p:spPr>
      </p:pic>
    </p:spTree>
    <p:extLst>
      <p:ext uri="{BB962C8B-B14F-4D97-AF65-F5344CB8AC3E}">
        <p14:creationId xmlns:p14="http://schemas.microsoft.com/office/powerpoint/2010/main" val="2996360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72A-7A5D-D742-AA80-43A4ED0F6C5B}"/>
              </a:ext>
            </a:extLst>
          </p:cNvPr>
          <p:cNvSpPr>
            <a:spLocks noGrp="1"/>
          </p:cNvSpPr>
          <p:nvPr>
            <p:ph type="title"/>
          </p:nvPr>
        </p:nvSpPr>
        <p:spPr>
          <a:xfrm>
            <a:off x="228600" y="152400"/>
            <a:ext cx="8991600" cy="1066800"/>
          </a:xfrm>
        </p:spPr>
        <p:txBody>
          <a:bodyPr/>
          <a:lstStyle/>
          <a:p>
            <a:r>
              <a:rPr lang="en-US" dirty="0"/>
              <a:t>Deeper and Larger Memory Hierarchies</a:t>
            </a:r>
          </a:p>
        </p:txBody>
      </p:sp>
      <p:sp>
        <p:nvSpPr>
          <p:cNvPr id="4" name="Slide Number Placeholder 3">
            <a:extLst>
              <a:ext uri="{FF2B5EF4-FFF2-40B4-BE49-F238E27FC236}">
                <a16:creationId xmlns:a16="http://schemas.microsoft.com/office/drawing/2014/main" id="{9D6B463F-D9A5-F246-AEBF-B6E35DCE8C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D3246B-4504-6A44-A3C6-3AD1B220008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2" descr="Logical structure of the IBM POWER10 processor">
            <a:extLst>
              <a:ext uri="{FF2B5EF4-FFF2-40B4-BE49-F238E27FC236}">
                <a16:creationId xmlns:a16="http://schemas.microsoft.com/office/drawing/2014/main" id="{6ADD481E-19DE-9A41-BC9C-3EE0A79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679107" cy="5471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642F6-54C9-E34D-85DE-D198E153BB67}"/>
              </a:ext>
            </a:extLst>
          </p:cNvPr>
          <p:cNvSpPr txBox="1"/>
          <p:nvPr/>
        </p:nvSpPr>
        <p:spPr>
          <a:xfrm>
            <a:off x="738673" y="6498451"/>
            <a:ext cx="724384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ＭＳ Ｐゴシック" panose="020B0600070205080204" pitchFamily="34" charset="-128"/>
                <a:cs typeface="+mn-cs"/>
              </a:rPr>
              <a:t>www.it-techblog.de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/ibm-power10-prozessor-mehr-speicher-mehr-tempo-mehr-sicherheit/09/2020/</a:t>
            </a:r>
          </a:p>
        </p:txBody>
      </p:sp>
      <p:sp>
        <p:nvSpPr>
          <p:cNvPr id="7" name="TextBox 6">
            <a:extLst>
              <a:ext uri="{FF2B5EF4-FFF2-40B4-BE49-F238E27FC236}">
                <a16:creationId xmlns:a16="http://schemas.microsoft.com/office/drawing/2014/main" id="{DA78BC4D-1A2D-3F42-9A30-04C1B7FB7A52}"/>
              </a:ext>
            </a:extLst>
          </p:cNvPr>
          <p:cNvSpPr txBox="1"/>
          <p:nvPr/>
        </p:nvSpPr>
        <p:spPr>
          <a:xfrm>
            <a:off x="7304291" y="1065539"/>
            <a:ext cx="191590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IBM POWER10,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2020</a:t>
            </a:r>
          </a:p>
        </p:txBody>
      </p:sp>
      <p:sp>
        <p:nvSpPr>
          <p:cNvPr id="8" name="Rectangle 39">
            <a:extLst>
              <a:ext uri="{FF2B5EF4-FFF2-40B4-BE49-F238E27FC236}">
                <a16:creationId xmlns:a16="http://schemas.microsoft.com/office/drawing/2014/main" id="{354C51D2-A9DE-7B4B-8BF6-162BD3236CB0}"/>
              </a:ext>
            </a:extLst>
          </p:cNvPr>
          <p:cNvSpPr>
            <a:spLocks noChangeArrowheads="1"/>
          </p:cNvSpPr>
          <p:nvPr/>
        </p:nvSpPr>
        <p:spPr bwMode="auto">
          <a:xfrm rot="5400000">
            <a:off x="3581398" y="289560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Rectangle 39">
            <a:extLst>
              <a:ext uri="{FF2B5EF4-FFF2-40B4-BE49-F238E27FC236}">
                <a16:creationId xmlns:a16="http://schemas.microsoft.com/office/drawing/2014/main" id="{9F37681C-67D9-8347-A15E-41A123016402}"/>
              </a:ext>
            </a:extLst>
          </p:cNvPr>
          <p:cNvSpPr>
            <a:spLocks noChangeArrowheads="1"/>
          </p:cNvSpPr>
          <p:nvPr/>
        </p:nvSpPr>
        <p:spPr bwMode="auto">
          <a:xfrm rot="5400000">
            <a:off x="3601552" y="56887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11DAAC93-B839-BF47-AAD1-4D6898B3644F}"/>
              </a:ext>
            </a:extLst>
          </p:cNvPr>
          <p:cNvSpPr txBox="1"/>
          <p:nvPr/>
        </p:nvSpPr>
        <p:spPr>
          <a:xfrm>
            <a:off x="7239000" y="2166640"/>
            <a:ext cx="24999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15-16</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threads/core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MB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120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625877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kumimoji="0" lang="en-US" sz="3600" b="0" i="0" u="none" strike="noStrike" kern="0" cap="none" spc="0" normalizeH="0" baseline="0" noProof="0" dirty="0">
                <a:ln>
                  <a:noFill/>
                </a:ln>
                <a:solidFill>
                  <a:srgbClr val="006633"/>
                </a:solidFill>
                <a:effectLst/>
                <a:uLnTx/>
                <a:uFillTx/>
                <a:latin typeface="Garamond"/>
                <a:ea typeface="+mj-ea"/>
                <a:cs typeface="+mj-cs"/>
              </a:rPr>
              <a:t>Adoption: How to Ease </a:t>
            </a:r>
            <a:r>
              <a:rPr kumimoji="0" lang="en-US" sz="3600" b="1" i="0" u="none" strike="noStrike" kern="0" cap="none" spc="0" normalizeH="0" baseline="0" noProof="0" dirty="0">
                <a:ln>
                  <a:noFill/>
                </a:ln>
                <a:solidFill>
                  <a:srgbClr val="006633"/>
                </a:solidFill>
                <a:effectLst/>
                <a:uLnTx/>
                <a:uFillTx/>
                <a:latin typeface="Garamond"/>
                <a:ea typeface="+mj-ea"/>
                <a:cs typeface="+mj-cs"/>
              </a:rPr>
              <a:t>Programmability</a:t>
            </a:r>
            <a:r>
              <a:rPr kumimoji="0" lang="en-US" sz="3600" b="0" i="0" u="none" strike="noStrike" kern="0" cap="none" spc="0" normalizeH="0" baseline="0" noProof="0" dirty="0">
                <a:ln>
                  <a:noFill/>
                </a:ln>
                <a:solidFill>
                  <a:srgbClr val="006633"/>
                </a:solidFill>
                <a:effectLst/>
                <a:uLnTx/>
                <a:uFillTx/>
                <a:latin typeface="Garamond"/>
                <a:ea typeface="+mj-ea"/>
                <a:cs typeface="+mj-cs"/>
              </a:rPr>
              <a:t>? (III)</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394888650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287658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24870996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129050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3039853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9552640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EC71-1DA9-25E0-1ADF-54E8B73A0933}"/>
              </a:ext>
            </a:extLst>
          </p:cNvPr>
          <p:cNvSpPr>
            <a:spLocks noGrp="1"/>
          </p:cNvSpPr>
          <p:nvPr>
            <p:ph type="title"/>
          </p:nvPr>
        </p:nvSpPr>
        <p:spPr/>
        <p:txBody>
          <a:bodyPr/>
          <a:lstStyle/>
          <a:p>
            <a:r>
              <a:rPr lang="en-US" dirty="0"/>
              <a:t>Adoption: Evaluation Infrastructures</a:t>
            </a:r>
          </a:p>
        </p:txBody>
      </p:sp>
      <p:sp>
        <p:nvSpPr>
          <p:cNvPr id="3" name="Content Placeholder 2">
            <a:extLst>
              <a:ext uri="{FF2B5EF4-FFF2-40B4-BE49-F238E27FC236}">
                <a16:creationId xmlns:a16="http://schemas.microsoft.com/office/drawing/2014/main" id="{D5D2510C-2F2F-4767-09F8-31A0536247E1}"/>
              </a:ext>
            </a:extLst>
          </p:cNvPr>
          <p:cNvSpPr>
            <a:spLocks noGrp="1"/>
          </p:cNvSpPr>
          <p:nvPr>
            <p:ph idx="1"/>
          </p:nvPr>
        </p:nvSpPr>
        <p:spPr>
          <a:xfrm>
            <a:off x="228600" y="1124744"/>
            <a:ext cx="8610600" cy="5123656"/>
          </a:xfrm>
        </p:spPr>
        <p:txBody>
          <a:bodyPr/>
          <a:lstStyle/>
          <a:p>
            <a:r>
              <a:rPr lang="en-US" sz="1800" b="0" i="0" dirty="0" err="1">
                <a:solidFill>
                  <a:srgbClr val="000000"/>
                </a:solidFill>
                <a:effectLst/>
              </a:rPr>
              <a:t>Haocong</a:t>
            </a:r>
            <a:r>
              <a:rPr lang="en-US" sz="1800" b="0" i="0" dirty="0">
                <a:solidFill>
                  <a:srgbClr val="000000"/>
                </a:solidFill>
                <a:effectLst/>
              </a:rPr>
              <a:t> Luo, Yahya Can </a:t>
            </a:r>
            <a:r>
              <a:rPr lang="en-US" sz="1800" b="0" i="0" dirty="0" err="1">
                <a:solidFill>
                  <a:srgbClr val="000000"/>
                </a:solidFill>
                <a:effectLst/>
              </a:rPr>
              <a:t>Tugrul</a:t>
            </a:r>
            <a:r>
              <a:rPr lang="en-US" sz="1800" b="0" i="0" dirty="0">
                <a:solidFill>
                  <a:srgbClr val="000000"/>
                </a:solidFill>
                <a:effectLst/>
              </a:rPr>
              <a:t>, F. </a:t>
            </a:r>
            <a:r>
              <a:rPr lang="en-US" sz="1800" b="0" i="0" dirty="0" err="1">
                <a:solidFill>
                  <a:srgbClr val="000000"/>
                </a:solidFill>
                <a:effectLst/>
              </a:rPr>
              <a:t>Nisa</a:t>
            </a:r>
            <a:r>
              <a:rPr lang="en-US" sz="1800" b="0" i="0" dirty="0">
                <a:solidFill>
                  <a:srgbClr val="000000"/>
                </a:solidFill>
                <a:effectLst/>
              </a:rPr>
              <a:t> </a:t>
            </a:r>
            <a:r>
              <a:rPr lang="en-US" sz="1800" b="0" i="0" dirty="0" err="1">
                <a:solidFill>
                  <a:srgbClr val="000000"/>
                </a:solidFill>
                <a:effectLst/>
              </a:rPr>
              <a:t>Bostanci</a:t>
            </a:r>
            <a:r>
              <a:rPr lang="en-US" sz="1800" b="0" i="0" dirty="0">
                <a:solidFill>
                  <a:srgbClr val="000000"/>
                </a:solidFill>
                <a:effectLst/>
              </a:rPr>
              <a:t>,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"Ramulator 2.0: A Modern, Modular, and Extensible DRAM Simulator"</a:t>
            </a:r>
            <a:br>
              <a:rPr lang="en-US" sz="1800" b="0" i="0" dirty="0">
                <a:solidFill>
                  <a:srgbClr val="000000"/>
                </a:solidFill>
                <a:effectLst/>
              </a:rPr>
            </a:br>
            <a:r>
              <a:rPr lang="en-US" sz="1800" b="0" i="1" dirty="0">
                <a:solidFill>
                  <a:srgbClr val="000000"/>
                </a:solidFill>
                <a:effectLst/>
              </a:rPr>
              <a:t>Preprint on </a:t>
            </a:r>
            <a:r>
              <a:rPr lang="en-US" sz="1800" b="1" i="1" dirty="0" err="1">
                <a:solidFill>
                  <a:srgbClr val="000000"/>
                </a:solidFill>
                <a:effectLst/>
              </a:rPr>
              <a:t>arxiv</a:t>
            </a:r>
            <a:r>
              <a:rPr lang="en-US" sz="1800" b="0" i="0" dirty="0">
                <a:solidFill>
                  <a:srgbClr val="000000"/>
                </a:solidFill>
                <a:effectLst/>
              </a:rPr>
              <a:t>, August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3"/>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Ramulator 2.0 Source Code</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32BDE377-8735-8A93-C8DA-7A3FE0707C8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F225A79-0CCD-B452-A8A5-628FF0968BDC}"/>
              </a:ext>
            </a:extLst>
          </p:cNvPr>
          <p:cNvPicPr>
            <a:picLocks noChangeAspect="1"/>
          </p:cNvPicPr>
          <p:nvPr/>
        </p:nvPicPr>
        <p:blipFill>
          <a:blip r:embed="rId5"/>
          <a:stretch>
            <a:fillRect/>
          </a:stretch>
        </p:blipFill>
        <p:spPr>
          <a:xfrm>
            <a:off x="53752" y="3429000"/>
            <a:ext cx="9036496" cy="1464246"/>
          </a:xfrm>
          <a:prstGeom prst="rect">
            <a:avLst/>
          </a:prstGeom>
        </p:spPr>
      </p:pic>
      <p:sp>
        <p:nvSpPr>
          <p:cNvPr id="6" name="TextBox 5">
            <a:extLst>
              <a:ext uri="{FF2B5EF4-FFF2-40B4-BE49-F238E27FC236}">
                <a16:creationId xmlns:a16="http://schemas.microsoft.com/office/drawing/2014/main" id="{0C0CD05F-5F1F-2DA1-4730-4D560DD95333}"/>
              </a:ext>
            </a:extLst>
          </p:cNvPr>
          <p:cNvSpPr txBox="1"/>
          <p:nvPr/>
        </p:nvSpPr>
        <p:spPr>
          <a:xfrm>
            <a:off x="2280863" y="5928189"/>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https://arxiv.org/pdf/2308.11030.pdf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TextBox 6">
            <a:extLst>
              <a:ext uri="{FF2B5EF4-FFF2-40B4-BE49-F238E27FC236}">
                <a16:creationId xmlns:a16="http://schemas.microsoft.com/office/drawing/2014/main" id="{472D349C-77B2-2D54-CC63-2E65511BEF27}"/>
              </a:ext>
            </a:extLst>
          </p:cNvPr>
          <p:cNvSpPr txBox="1"/>
          <p:nvPr/>
        </p:nvSpPr>
        <p:spPr>
          <a:xfrm>
            <a:off x="1859273" y="6428304"/>
            <a:ext cx="5585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https://github.com/CMU-SAFARI/ramulator2</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59075861"/>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7D39-C884-2E23-2364-54670C724F87}"/>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E5952B7C-8571-9BD6-A2CF-A4ABC64C01F1}"/>
              </a:ext>
            </a:extLst>
          </p:cNvPr>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a:extLst>
              <a:ext uri="{FF2B5EF4-FFF2-40B4-BE49-F238E27FC236}">
                <a16:creationId xmlns:a16="http://schemas.microsoft.com/office/drawing/2014/main" id="{632DDB21-5EAD-22E8-396B-2C6D878F2EDF}"/>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67939685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6231859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3323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Deeper and Larger Memory Hierarchies</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Tree>
    <p:extLst>
      <p:ext uri="{BB962C8B-B14F-4D97-AF65-F5344CB8AC3E}">
        <p14:creationId xmlns:p14="http://schemas.microsoft.com/office/powerpoint/2010/main" val="3593186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49647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6512" y="836712"/>
            <a:ext cx="9180512"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1400" dirty="0"/>
          </a:p>
          <a:p>
            <a:r>
              <a:rPr lang="en-US" dirty="0"/>
              <a:t>We must design systems to be </a:t>
            </a:r>
            <a:r>
              <a:rPr lang="en-US" b="1" dirty="0">
                <a:solidFill>
                  <a:srgbClr val="FF0000"/>
                </a:solidFill>
              </a:rPr>
              <a:t>balanced, high-performance, and energy-efficient</a:t>
            </a:r>
            <a:r>
              <a:rPr lang="en-US" dirty="0"/>
              <a:t> </a:t>
            </a:r>
            <a:r>
              <a:rPr lang="en-US" dirty="0">
                <a:sym typeface="Wingdings" pitchFamily="2" charset="2"/>
              </a:rPr>
              <a:t> </a:t>
            </a:r>
            <a:r>
              <a:rPr lang="en-US" b="1" dirty="0">
                <a:solidFill>
                  <a:srgbClr val="0000FF"/>
                </a:solidFill>
              </a:rPr>
              <a:t>memory-centric</a:t>
            </a:r>
          </a:p>
          <a:p>
            <a:pPr lvl="1"/>
            <a:r>
              <a:rPr lang="en-US" dirty="0">
                <a:solidFill>
                  <a:srgbClr val="FF0000"/>
                </a:solidFill>
              </a:rPr>
              <a:t>Enable computation capabilities in memory </a:t>
            </a:r>
          </a:p>
          <a:p>
            <a:endParaRPr lang="en-US" sz="14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14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115039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182696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47206129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255546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9175952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a:p>
            <a:r>
              <a:rPr lang="en-US" dirty="0">
                <a:solidFill>
                  <a:srgbClr val="0000FF"/>
                </a:solidFill>
              </a:rPr>
              <a:t>SNSF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7F8783A-AFF2-6F6F-D17D-9402D2F3BEEC}"/>
              </a:ext>
            </a:extLst>
          </p:cNvPr>
          <p:cNvSpPr txBox="1"/>
          <p:nvPr/>
        </p:nvSpPr>
        <p:spPr>
          <a:xfrm>
            <a:off x="3043556" y="5068429"/>
            <a:ext cx="29806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Tahoma"/>
                <a:ea typeface="+mn-ea"/>
                <a:cs typeface="+mn-cs"/>
              </a:rPr>
              <a:t>Thank you!</a:t>
            </a:r>
          </a:p>
        </p:txBody>
      </p:sp>
    </p:spTree>
    <p:extLst>
      <p:ext uri="{BB962C8B-B14F-4D97-AF65-F5344CB8AC3E}">
        <p14:creationId xmlns:p14="http://schemas.microsoft.com/office/powerpoint/2010/main" val="189133247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975834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0"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dirty="0">
                <a:solidFill>
                  <a:srgbClr val="0000FF"/>
                </a:solidFill>
              </a:rPr>
            </a:br>
            <a:endParaRPr lang="en-US"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4320B8F7-CB5A-C855-0024-6A1F8ED4E5D3}"/>
              </a:ext>
            </a:extLst>
          </p:cNvPr>
          <p:cNvPicPr>
            <a:picLocks noChangeAspect="1"/>
          </p:cNvPicPr>
          <p:nvPr/>
        </p:nvPicPr>
        <p:blipFill>
          <a:blip r:embed="rId3"/>
          <a:stretch>
            <a:fillRect/>
          </a:stretch>
        </p:blipFill>
        <p:spPr>
          <a:xfrm>
            <a:off x="2470150" y="1494060"/>
            <a:ext cx="4066267" cy="5319316"/>
          </a:xfrm>
          <a:prstGeom prst="rect">
            <a:avLst/>
          </a:prstGeom>
        </p:spPr>
      </p:pic>
    </p:spTree>
    <p:extLst>
      <p:ext uri="{BB962C8B-B14F-4D97-AF65-F5344CB8AC3E}">
        <p14:creationId xmlns:p14="http://schemas.microsoft.com/office/powerpoint/2010/main" val="394974689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https://github.com/CMU-SAFARI/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C797DD58-5A50-9EA2-81BD-859844E0C1A0}"/>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B3702041-08EB-7CEC-D9AA-4E41D916FD8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3C47421B-0C2B-624F-1238-EDB522A1BEB4}"/>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7C41CD88-5A32-3BDD-D183-A0CF3C5157B8}"/>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0295492B-DC14-A79C-1A20-AFAB18C2C606}"/>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61670DB7-C362-E0E6-B9B4-4E30B58671EC}"/>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665825AC-4AA7-4DDC-C4A3-DBA8642566FB}"/>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848EB0B7-9008-CBCB-C71D-6BAD21724C28}"/>
              </a:ext>
            </a:extLst>
          </p:cNvPr>
          <p:cNvPicPr>
            <a:picLocks noChangeAspect="1"/>
          </p:cNvPicPr>
          <p:nvPr/>
        </p:nvPicPr>
        <p:blipFill>
          <a:blip r:embed="rId15"/>
          <a:stretch>
            <a:fillRect/>
          </a:stretch>
        </p:blipFill>
        <p:spPr>
          <a:xfrm>
            <a:off x="594102" y="2148887"/>
            <a:ext cx="7772400" cy="4331448"/>
          </a:xfrm>
          <a:prstGeom prst="rect">
            <a:avLst/>
          </a:prstGeom>
        </p:spPr>
      </p:pic>
      <p:pic>
        <p:nvPicPr>
          <p:cNvPr id="19" name="Picture 18">
            <a:extLst>
              <a:ext uri="{FF2B5EF4-FFF2-40B4-BE49-F238E27FC236}">
                <a16:creationId xmlns:a16="http://schemas.microsoft.com/office/drawing/2014/main" id="{C64CDDAA-DE5F-643C-54BB-D037C6272AF5}"/>
              </a:ext>
            </a:extLst>
          </p:cNvPr>
          <p:cNvPicPr>
            <a:picLocks noChangeAspect="1"/>
          </p:cNvPicPr>
          <p:nvPr/>
        </p:nvPicPr>
        <p:blipFill>
          <a:blip r:embed="rId16"/>
          <a:stretch>
            <a:fillRect/>
          </a:stretch>
        </p:blipFill>
        <p:spPr>
          <a:xfrm>
            <a:off x="594102" y="1823396"/>
            <a:ext cx="7772400" cy="354469"/>
          </a:xfrm>
          <a:prstGeom prst="rect">
            <a:avLst/>
          </a:prstGeom>
        </p:spPr>
      </p:pic>
    </p:spTree>
    <p:extLst>
      <p:ext uri="{BB962C8B-B14F-4D97-AF65-F5344CB8AC3E}">
        <p14:creationId xmlns:p14="http://schemas.microsoft.com/office/powerpoint/2010/main" val="42714699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5259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2</a:t>
            </a:r>
            <a:r>
              <a:rPr lang="en-US" altLang="en-US" b="1" baseline="30000" dirty="0">
                <a:solidFill>
                  <a:srgbClr val="C00000"/>
                </a:solidFill>
                <a:ea typeface="ＭＳ Ｐゴシック" charset="-128"/>
              </a:rPr>
              <a:t>nd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Memory-Centric Computing</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Dr. Geraldo F. Oliveira</a:t>
            </a:r>
          </a:p>
          <a:p>
            <a:pPr eaLnBrk="1" hangingPunct="1"/>
            <a:r>
              <a:rPr lang="en-US" altLang="en-US" sz="3200" kern="0" dirty="0">
                <a:ea typeface="ＭＳ Ｐゴシック" panose="020B0600070205080204" pitchFamily="34" charset="-128"/>
                <a:hlinkClick r:id="rId5"/>
              </a:rPr>
              <a:t>https://geraldofojunior.github.io</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ICS 2025</a:t>
            </a:r>
          </a:p>
          <a:p>
            <a:pPr eaLnBrk="1" hangingPunct="1"/>
            <a:r>
              <a:rPr lang="en-US" altLang="en-US" sz="2800" kern="0" dirty="0">
                <a:ea typeface="ＭＳ Ｐゴシック" panose="020B0600070205080204" pitchFamily="34" charset="-128"/>
              </a:rPr>
              <a:t>08 June 2025</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34981901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29C9-C5BC-B34A-B25A-0F6966BBE6B6}"/>
              </a:ext>
            </a:extLst>
          </p:cNvPr>
          <p:cNvSpPr>
            <a:spLocks noGrp="1"/>
          </p:cNvSpPr>
          <p:nvPr>
            <p:ph type="title"/>
          </p:nvPr>
        </p:nvSpPr>
        <p:spPr/>
        <p:txBody>
          <a:bodyPr/>
          <a:lstStyle/>
          <a:p>
            <a:r>
              <a:rPr lang="en-US" sz="4400" dirty="0">
                <a:solidFill>
                  <a:srgbClr val="1A5712"/>
                </a:solidFill>
              </a:rPr>
              <a:t>It</a:t>
            </a:r>
            <a:r>
              <a:rPr lang="fr-FR" sz="4400" dirty="0">
                <a:solidFill>
                  <a:srgbClr val="1A5712"/>
                </a:solidFill>
              </a:rPr>
              <a:t>’</a:t>
            </a:r>
            <a:r>
              <a:rPr lang="en-US" sz="4400" dirty="0">
                <a:solidFill>
                  <a:srgbClr val="1A5712"/>
                </a:solidFill>
              </a:rPr>
              <a:t>s the Memory, Stupid!</a:t>
            </a:r>
          </a:p>
        </p:txBody>
      </p:sp>
      <p:sp>
        <p:nvSpPr>
          <p:cNvPr id="3" name="Content Placeholder 2">
            <a:extLst>
              <a:ext uri="{FF2B5EF4-FFF2-40B4-BE49-F238E27FC236}">
                <a16:creationId xmlns:a16="http://schemas.microsoft.com/office/drawing/2014/main" id="{E795C7EF-C03C-8C4A-8FAD-799B8EE3A4AE}"/>
              </a:ext>
            </a:extLst>
          </p:cNvPr>
          <p:cNvSpPr>
            <a:spLocks noGrp="1"/>
          </p:cNvSpPr>
          <p:nvPr>
            <p:ph idx="1"/>
          </p:nvPr>
        </p:nvSpPr>
        <p:spPr>
          <a:xfrm>
            <a:off x="228600" y="997529"/>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a:p>
            <a:endParaRPr lang="en-US" dirty="0"/>
          </a:p>
        </p:txBody>
      </p:sp>
      <p:sp>
        <p:nvSpPr>
          <p:cNvPr id="4" name="Slide Number Placeholder 3">
            <a:extLst>
              <a:ext uri="{FF2B5EF4-FFF2-40B4-BE49-F238E27FC236}">
                <a16:creationId xmlns:a16="http://schemas.microsoft.com/office/drawing/2014/main" id="{A72E6E78-3DDD-9C4C-A5E7-9CE593547FDF}"/>
              </a:ext>
            </a:extLst>
          </p:cNvPr>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791728D2-2746-8246-9859-889F4D12822D}"/>
              </a:ext>
            </a:extLst>
          </p:cNvPr>
          <p:cNvPicPr>
            <a:picLocks noChangeAspect="1"/>
          </p:cNvPicPr>
          <p:nvPr/>
        </p:nvPicPr>
        <p:blipFill>
          <a:blip r:embed="rId2"/>
          <a:stretch>
            <a:fillRect/>
          </a:stretch>
        </p:blipFill>
        <p:spPr>
          <a:xfrm>
            <a:off x="1511424" y="1767874"/>
            <a:ext cx="5868888" cy="3173294"/>
          </a:xfrm>
          <a:prstGeom prst="rect">
            <a:avLst/>
          </a:prstGeom>
        </p:spPr>
      </p:pic>
      <p:sp>
        <p:nvSpPr>
          <p:cNvPr id="6" name="TextBox 5">
            <a:extLst>
              <a:ext uri="{FF2B5EF4-FFF2-40B4-BE49-F238E27FC236}">
                <a16:creationId xmlns:a16="http://schemas.microsoft.com/office/drawing/2014/main" id="{C4FFB468-0E15-E34B-ABDB-0D1808EAC96F}"/>
              </a:ext>
            </a:extLst>
          </p:cNvPr>
          <p:cNvSpPr txBox="1"/>
          <p:nvPr/>
        </p:nvSpPr>
        <p:spPr>
          <a:xfrm>
            <a:off x="1699751" y="6516415"/>
            <a:ext cx="5343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http://cva.stanford.edu/classes/cs99s/papers/architects_look_to_future.pdf</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15EC73D8-45B5-DC76-9AD1-050AF0ACB06D}"/>
              </a:ext>
            </a:extLst>
          </p:cNvPr>
          <p:cNvPicPr>
            <a:picLocks noChangeAspect="1"/>
          </p:cNvPicPr>
          <p:nvPr/>
        </p:nvPicPr>
        <p:blipFill>
          <a:blip r:embed="rId4"/>
          <a:stretch>
            <a:fillRect/>
          </a:stretch>
        </p:blipFill>
        <p:spPr>
          <a:xfrm>
            <a:off x="1362832" y="5445028"/>
            <a:ext cx="6017480" cy="861660"/>
          </a:xfrm>
          <a:prstGeom prst="rect">
            <a:avLst/>
          </a:prstGeom>
        </p:spPr>
      </p:pic>
    </p:spTree>
    <p:extLst>
      <p:ext uri="{BB962C8B-B14F-4D97-AF65-F5344CB8AC3E}">
        <p14:creationId xmlns:p14="http://schemas.microsoft.com/office/powerpoint/2010/main" val="3704860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a:t>
            </a:r>
          </a:p>
        </p:txBody>
      </p:sp>
      <p:pic>
        <p:nvPicPr>
          <p:cNvPr id="10" name="Picture 9"/>
          <p:cNvPicPr>
            <a:picLocks noChangeAspect="1"/>
          </p:cNvPicPr>
          <p:nvPr/>
        </p:nvPicPr>
        <p:blipFill>
          <a:blip r:embed="rId2"/>
          <a:stretch>
            <a:fillRect/>
          </a:stretch>
        </p:blipFill>
        <p:spPr>
          <a:xfrm>
            <a:off x="203200" y="1268760"/>
            <a:ext cx="8724900" cy="4775200"/>
          </a:xfrm>
          <a:prstGeom prst="rect">
            <a:avLst/>
          </a:prstGeom>
        </p:spPr>
      </p:pic>
      <p:sp>
        <p:nvSpPr>
          <p:cNvPr id="6" name="AutoShape 25"/>
          <p:cNvSpPr>
            <a:spLocks noChangeArrowheads="1"/>
          </p:cNvSpPr>
          <p:nvPr/>
        </p:nvSpPr>
        <p:spPr bwMode="auto">
          <a:xfrm>
            <a:off x="2123728" y="321297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38427858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4407863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4504903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7796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7179238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2990468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35029787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17113636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36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779911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402771373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4232393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081953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5446968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44381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30938027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329621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a:xfrm>
            <a:off x="228600" y="1219200"/>
            <a:ext cx="8915400" cy="5029200"/>
          </a:xfrm>
        </p:spPr>
        <p:txBody>
          <a:bodyPr/>
          <a:lstStyle/>
          <a:p>
            <a:r>
              <a:rPr lang="en-US" b="1" dirty="0">
                <a:solidFill>
                  <a:srgbClr val="FF0000"/>
                </a:solidFill>
              </a:rPr>
              <a:t>Huge problems with Memory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marL="0" indent="0">
              <a:buNone/>
            </a:pPr>
            <a:endParaRPr lang="en-US" dirty="0">
              <a:solidFill>
                <a:srgbClr val="FF0000"/>
              </a:solidFill>
            </a:endParaRPr>
          </a:p>
          <a:p>
            <a:r>
              <a:rPr lang="en-US" b="1" dirty="0">
                <a:solidFill>
                  <a:srgbClr val="FF0000"/>
                </a:solidFill>
              </a:rPr>
              <a:t>Huge demand from Applications &amp; Systems</a:t>
            </a:r>
          </a:p>
          <a:p>
            <a:pPr lvl="1"/>
            <a:r>
              <a:rPr lang="en-US" dirty="0">
                <a:solidFill>
                  <a:srgbClr val="0000FF"/>
                </a:solidFill>
              </a:rPr>
              <a:t>Data access bottleneck</a:t>
            </a:r>
          </a:p>
          <a:p>
            <a:pPr lvl="1"/>
            <a:r>
              <a:rPr lang="en-US" dirty="0">
                <a:solidFill>
                  <a:srgbClr val="0000FF"/>
                </a:solidFill>
              </a:rPr>
              <a:t>Energy &amp; power bottlenecks</a:t>
            </a:r>
          </a:p>
          <a:p>
            <a:pPr lvl="1"/>
            <a:r>
              <a:rPr lang="en-US" dirty="0">
                <a:solidFill>
                  <a:srgbClr val="0000FF"/>
                </a:solidFill>
              </a:rPr>
              <a:t>Data movement energy dominates computation energy</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pPr lvl="1"/>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3203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RowHammer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74DB61AD-6F6C-BFFD-F5E3-D83AE6F5B82F}"/>
              </a:ext>
            </a:extLst>
          </p:cNvPr>
          <p:cNvSpPr/>
          <p:nvPr/>
        </p:nvSpPr>
        <p:spPr>
          <a:xfrm>
            <a:off x="107504" y="5857527"/>
            <a:ext cx="921702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Kim+, “</a:t>
            </a:r>
            <a:r>
              <a:rPr kumimoji="0" lang="en-US" sz="14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ISCA 2014.</a:t>
            </a:r>
          </a:p>
        </p:txBody>
      </p:sp>
    </p:spTree>
    <p:extLst>
      <p:ext uri="{BB962C8B-B14F-4D97-AF65-F5344CB8AC3E}">
        <p14:creationId xmlns:p14="http://schemas.microsoft.com/office/powerpoint/2010/main" val="43510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26145600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RowHammer </a:t>
            </a:r>
            <a:r>
              <a:rPr kumimoji="0" lang="en-US" sz="3000" b="1" i="0" u="none" strike="noStrike" kern="0" cap="none" spc="0" normalizeH="0" baseline="0" noProof="0" dirty="0">
                <a:ln>
                  <a:noFill/>
                </a:ln>
                <a:solidFill>
                  <a:srgbClr val="006633"/>
                </a:solidFill>
                <a:effectLst/>
                <a:uLnTx/>
                <a:uFillTx/>
                <a:latin typeface="Garamond"/>
                <a:ea typeface="ＭＳ Ｐゴシック" pitchFamily="-106" charset="-128"/>
              </a:rPr>
              <a:t>[ISCA 2014]</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310268"/>
            <a:ext cx="9144000" cy="2359092"/>
          </a:xfrm>
          <a:prstGeom prst="rect">
            <a:avLst/>
          </a:prstGeom>
        </p:spPr>
      </p:pic>
      <p:sp>
        <p:nvSpPr>
          <p:cNvPr id="8" name="Content Placeholder 2"/>
          <p:cNvSpPr>
            <a:spLocks noGrp="1"/>
          </p:cNvSpPr>
          <p:nvPr>
            <p:ph idx="1"/>
          </p:nvPr>
        </p:nvSpPr>
        <p:spPr>
          <a:xfrm>
            <a:off x="228600" y="436215"/>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Ji Hye Lee, </a:t>
            </a:r>
            <a:r>
              <a:rPr lang="en-US" sz="1800" dirty="0" err="1"/>
              <a:t>Donghyuk</a:t>
            </a:r>
            <a:r>
              <a:rPr lang="en-US" sz="1800" dirty="0"/>
              <a:t> Lee, Chris Wilkerson, Konrad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r>
              <a:rPr lang="en-US" sz="1800" b="1" i="1" dirty="0">
                <a:solidFill>
                  <a:srgbClr val="FF0000"/>
                </a:solidFill>
                <a:effectLst/>
              </a:rPr>
              <a:t>Selected to the ISCA-50 25-Year Retrospective Issue covering 1996-2020 in 2023 (</a:t>
            </a:r>
            <a:r>
              <a:rPr lang="en-US" sz="1800" b="1" i="1" dirty="0">
                <a:solidFill>
                  <a:srgbClr val="FF0000"/>
                </a:solidFill>
                <a:effectLst/>
                <a:hlinkClick r:id="rId12">
                  <a:extLst>
                    <a:ext uri="{A12FA001-AC4F-418D-AE19-62706E023703}">
                      <ahyp:hlinkClr xmlns:ahyp="http://schemas.microsoft.com/office/drawing/2018/hyperlinkcolor" val="tx"/>
                    </a:ext>
                  </a:extLst>
                </a:hlinkClick>
              </a:rPr>
              <a:t>Retrospective (pdf)</a:t>
            </a:r>
            <a:r>
              <a:rPr lang="en-US" sz="1800" b="1" i="1" dirty="0">
                <a:solidFill>
                  <a:srgbClr val="FF0000"/>
                </a:solidFill>
                <a:effectLst/>
              </a:rPr>
              <a:t> </a:t>
            </a:r>
            <a:r>
              <a:rPr lang="en-US" sz="1800" b="1" i="1" dirty="0">
                <a:solidFill>
                  <a:srgbClr val="FF0000"/>
                </a:solidFill>
                <a:effectLst/>
                <a:hlinkClick r:id="rId13">
                  <a:extLst>
                    <a:ext uri="{A12FA001-AC4F-418D-AE19-62706E023703}">
                      <ahyp:hlinkClr xmlns:ahyp="http://schemas.microsoft.com/office/drawing/2018/hyperlinkcolor" val="tx"/>
                    </a:ext>
                  </a:extLst>
                </a:hlinkClick>
              </a:rPr>
              <a:t>Full Issue</a:t>
            </a:r>
            <a:r>
              <a:rPr lang="en-US" sz="1800" b="1" i="1" dirty="0">
                <a:solidFill>
                  <a:srgbClr val="FF0000"/>
                </a:solidFill>
                <a:effectLst/>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9497540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415993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B319-8E66-00F6-93DD-5722518EB815}"/>
              </a:ext>
            </a:extLst>
          </p:cNvPr>
          <p:cNvSpPr>
            <a:spLocks noGrp="1"/>
          </p:cNvSpPr>
          <p:nvPr>
            <p:ph type="title"/>
          </p:nvPr>
        </p:nvSpPr>
        <p:spPr>
          <a:xfrm>
            <a:off x="228600" y="152400"/>
            <a:ext cx="9167936" cy="884238"/>
          </a:xfrm>
        </p:spPr>
        <p:txBody>
          <a:bodyPr/>
          <a:lstStyle/>
          <a:p>
            <a:r>
              <a:rPr lang="en-US" dirty="0"/>
              <a:t>Industry’s Intelligent DRAM Controllers (I)</a:t>
            </a:r>
          </a:p>
        </p:txBody>
      </p:sp>
      <p:sp>
        <p:nvSpPr>
          <p:cNvPr id="3" name="Content Placeholder 2">
            <a:extLst>
              <a:ext uri="{FF2B5EF4-FFF2-40B4-BE49-F238E27FC236}">
                <a16:creationId xmlns:a16="http://schemas.microsoft.com/office/drawing/2014/main" id="{32E4365F-0157-71AB-EE28-F37F7F5A86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296D3A6-F51A-07E9-0938-5B27AEBFC62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E3D02F1-D557-14EC-35D5-3427B99039A8}"/>
              </a:ext>
            </a:extLst>
          </p:cNvPr>
          <p:cNvPicPr>
            <a:picLocks noChangeAspect="1"/>
          </p:cNvPicPr>
          <p:nvPr/>
        </p:nvPicPr>
        <p:blipFill>
          <a:blip r:embed="rId2"/>
          <a:stretch>
            <a:fillRect/>
          </a:stretch>
        </p:blipFill>
        <p:spPr>
          <a:xfrm>
            <a:off x="391116" y="969962"/>
            <a:ext cx="6522180" cy="4430493"/>
          </a:xfrm>
          <a:prstGeom prst="rect">
            <a:avLst/>
          </a:prstGeom>
        </p:spPr>
      </p:pic>
      <p:pic>
        <p:nvPicPr>
          <p:cNvPr id="6" name="Picture 5">
            <a:extLst>
              <a:ext uri="{FF2B5EF4-FFF2-40B4-BE49-F238E27FC236}">
                <a16:creationId xmlns:a16="http://schemas.microsoft.com/office/drawing/2014/main" id="{EF36A4D7-6D7A-2850-497F-89229559CA39}"/>
              </a:ext>
            </a:extLst>
          </p:cNvPr>
          <p:cNvPicPr>
            <a:picLocks noChangeAspect="1"/>
          </p:cNvPicPr>
          <p:nvPr/>
        </p:nvPicPr>
        <p:blipFill>
          <a:blip r:embed="rId3"/>
          <a:stretch>
            <a:fillRect/>
          </a:stretch>
        </p:blipFill>
        <p:spPr>
          <a:xfrm>
            <a:off x="4427984" y="4985185"/>
            <a:ext cx="4335618" cy="1353012"/>
          </a:xfrm>
          <a:prstGeom prst="rect">
            <a:avLst/>
          </a:prstGeom>
        </p:spPr>
      </p:pic>
    </p:spTree>
    <p:extLst>
      <p:ext uri="{BB962C8B-B14F-4D97-AF65-F5344CB8AC3E}">
        <p14:creationId xmlns:p14="http://schemas.microsoft.com/office/powerpoint/2010/main" val="20561661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22445017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ABE2-29FF-FCE3-C45F-A2088EB0559E}"/>
              </a:ext>
            </a:extLst>
          </p:cNvPr>
          <p:cNvSpPr>
            <a:spLocks noGrp="1"/>
          </p:cNvSpPr>
          <p:nvPr>
            <p:ph type="title"/>
          </p:nvPr>
        </p:nvSpPr>
        <p:spPr>
          <a:xfrm>
            <a:off x="228600" y="152400"/>
            <a:ext cx="9311952" cy="884238"/>
          </a:xfrm>
        </p:spPr>
        <p:txBody>
          <a:bodyPr/>
          <a:lstStyle/>
          <a:p>
            <a:r>
              <a:rPr lang="en-US" dirty="0"/>
              <a:t>Industry’s Intelligent DRAM Controllers (II)</a:t>
            </a:r>
          </a:p>
        </p:txBody>
      </p:sp>
      <p:sp>
        <p:nvSpPr>
          <p:cNvPr id="3" name="Content Placeholder 2">
            <a:extLst>
              <a:ext uri="{FF2B5EF4-FFF2-40B4-BE49-F238E27FC236}">
                <a16:creationId xmlns:a16="http://schemas.microsoft.com/office/drawing/2014/main" id="{91FBC413-CAB8-60DE-6F64-4280CA9E77F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8722142-6FCC-F9E0-4AB8-A2C2846B8C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F2625A21-4CB9-8B74-EBC7-9CC55B40988C}"/>
              </a:ext>
            </a:extLst>
          </p:cNvPr>
          <p:cNvPicPr>
            <a:picLocks noChangeAspect="1"/>
          </p:cNvPicPr>
          <p:nvPr/>
        </p:nvPicPr>
        <p:blipFill>
          <a:blip r:embed="rId2"/>
          <a:stretch>
            <a:fillRect/>
          </a:stretch>
        </p:blipFill>
        <p:spPr>
          <a:xfrm>
            <a:off x="1149350" y="1162051"/>
            <a:ext cx="6845300" cy="5054600"/>
          </a:xfrm>
          <a:prstGeom prst="rect">
            <a:avLst/>
          </a:prstGeom>
        </p:spPr>
      </p:pic>
    </p:spTree>
    <p:extLst>
      <p:ext uri="{BB962C8B-B14F-4D97-AF65-F5344CB8AC3E}">
        <p14:creationId xmlns:p14="http://schemas.microsoft.com/office/powerpoint/2010/main" val="30108654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A01C-343C-5A36-824B-7546B1343204}"/>
              </a:ext>
            </a:extLst>
          </p:cNvPr>
          <p:cNvSpPr>
            <a:spLocks noGrp="1"/>
          </p:cNvSpPr>
          <p:nvPr>
            <p:ph type="title"/>
          </p:nvPr>
        </p:nvSpPr>
        <p:spPr>
          <a:xfrm>
            <a:off x="228600" y="152400"/>
            <a:ext cx="9095928" cy="884238"/>
          </a:xfrm>
        </p:spPr>
        <p:txBody>
          <a:bodyPr/>
          <a:lstStyle/>
          <a:p>
            <a:r>
              <a:rPr lang="en-US" sz="3900" dirty="0"/>
              <a:t>Industry’s Intelligent DRAM Controllers (III)</a:t>
            </a:r>
          </a:p>
        </p:txBody>
      </p:sp>
      <p:sp>
        <p:nvSpPr>
          <p:cNvPr id="3" name="Content Placeholder 2">
            <a:extLst>
              <a:ext uri="{FF2B5EF4-FFF2-40B4-BE49-F238E27FC236}">
                <a16:creationId xmlns:a16="http://schemas.microsoft.com/office/drawing/2014/main" id="{E2B2DB4A-C62C-8126-3A46-E74923B2E17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8440593-8450-7483-393A-8B4DBB79E0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A8C564D4-3ABE-D817-0CBB-AE75FE5076F0}"/>
              </a:ext>
            </a:extLst>
          </p:cNvPr>
          <p:cNvPicPr>
            <a:picLocks noChangeAspect="1"/>
          </p:cNvPicPr>
          <p:nvPr/>
        </p:nvPicPr>
        <p:blipFill>
          <a:blip r:embed="rId2"/>
          <a:stretch>
            <a:fillRect/>
          </a:stretch>
        </p:blipFill>
        <p:spPr>
          <a:xfrm>
            <a:off x="971600" y="993663"/>
            <a:ext cx="5541529" cy="5356448"/>
          </a:xfrm>
          <a:prstGeom prst="rect">
            <a:avLst/>
          </a:prstGeom>
        </p:spPr>
      </p:pic>
      <p:pic>
        <p:nvPicPr>
          <p:cNvPr id="6" name="Picture 5">
            <a:extLst>
              <a:ext uri="{FF2B5EF4-FFF2-40B4-BE49-F238E27FC236}">
                <a16:creationId xmlns:a16="http://schemas.microsoft.com/office/drawing/2014/main" id="{3DA29F55-ED59-1DFC-F7B8-41092CC2F5FA}"/>
              </a:ext>
            </a:extLst>
          </p:cNvPr>
          <p:cNvPicPr>
            <a:picLocks noChangeAspect="1"/>
          </p:cNvPicPr>
          <p:nvPr/>
        </p:nvPicPr>
        <p:blipFill>
          <a:blip r:embed="rId3"/>
          <a:stretch>
            <a:fillRect/>
          </a:stretch>
        </p:blipFill>
        <p:spPr>
          <a:xfrm>
            <a:off x="6749869" y="4742904"/>
            <a:ext cx="2319745" cy="1575795"/>
          </a:xfrm>
          <a:prstGeom prst="rect">
            <a:avLst/>
          </a:prstGeom>
        </p:spPr>
      </p:pic>
    </p:spTree>
    <p:extLst>
      <p:ext uri="{BB962C8B-B14F-4D97-AF65-F5344CB8AC3E}">
        <p14:creationId xmlns:p14="http://schemas.microsoft.com/office/powerpoint/2010/main" val="425843978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3697789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6"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8052"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4313862" y="4149080"/>
            <a:ext cx="4589271" cy="2614605"/>
          </a:xfrm>
          <a:prstGeom prst="rect">
            <a:avLst/>
          </a:prstGeom>
        </p:spPr>
      </p:pic>
    </p:spTree>
    <p:extLst>
      <p:ext uri="{BB962C8B-B14F-4D97-AF65-F5344CB8AC3E}">
        <p14:creationId xmlns:p14="http://schemas.microsoft.com/office/powerpoint/2010/main" val="40265273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1619672"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1547664" y="6435901"/>
            <a:ext cx="67595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https://www.servethehome.com/samsung-processing-in-memory-technology-at-hot-chips-2023/</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86256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002856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733974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B8844-A7CC-0F42-B9D5-4EE4D8AC333B}"/>
              </a:ext>
            </a:extLst>
          </p:cNvPr>
          <p:cNvPicPr>
            <a:picLocks noChangeAspect="1"/>
          </p:cNvPicPr>
          <p:nvPr/>
        </p:nvPicPr>
        <p:blipFill>
          <a:blip r:embed="rId3"/>
          <a:stretch>
            <a:fillRect/>
          </a:stretch>
        </p:blipFill>
        <p:spPr>
          <a:xfrm>
            <a:off x="4196277" y="1015107"/>
            <a:ext cx="4768211" cy="4934173"/>
          </a:xfrm>
          <a:prstGeom prst="rect">
            <a:avLst/>
          </a:prstGeom>
        </p:spPr>
      </p:pic>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(Spring 2023)</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5071306" y="5949280"/>
            <a:ext cx="394894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https://safari.ethz.ch/projects_and_seminars/spring2023/doku.php?id=processing_in_memory</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64318" y="6002760"/>
            <a:ext cx="4697615"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https://www.youtube.com/playlist?list=PL5Q2soXY2Zi_EObuoAZVSq_o6UySWQHvZ</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4906721"/>
          </a:xfrm>
        </p:spPr>
        <p:txBody>
          <a:bodyPr>
            <a:normAutofit/>
          </a:bodyPr>
          <a:lstStyle/>
          <a:p>
            <a:r>
              <a:rPr lang="en-US" dirty="0"/>
              <a:t>Short weekly lectures</a:t>
            </a:r>
          </a:p>
          <a:p>
            <a:r>
              <a:rPr lang="en-US" dirty="0"/>
              <a:t>Hands-on projects</a:t>
            </a:r>
          </a:p>
        </p:txBody>
      </p:sp>
      <p:pic>
        <p:nvPicPr>
          <p:cNvPr id="9" name="Picture 8">
            <a:extLst>
              <a:ext uri="{FF2B5EF4-FFF2-40B4-BE49-F238E27FC236}">
                <a16:creationId xmlns:a16="http://schemas.microsoft.com/office/drawing/2014/main" id="{CF4F741A-415C-0C42-8D0C-08905F9B9CAA}"/>
              </a:ext>
            </a:extLst>
          </p:cNvPr>
          <p:cNvPicPr>
            <a:picLocks noChangeAspect="1"/>
          </p:cNvPicPr>
          <p:nvPr/>
        </p:nvPicPr>
        <p:blipFill>
          <a:blip r:embed="rId8"/>
          <a:stretch>
            <a:fillRect/>
          </a:stretch>
        </p:blipFill>
        <p:spPr>
          <a:xfrm>
            <a:off x="146314" y="2564904"/>
            <a:ext cx="4883772" cy="3428932"/>
          </a:xfrm>
          <a:prstGeom prst="rect">
            <a:avLst/>
          </a:prstGeom>
        </p:spPr>
      </p:pic>
    </p:spTree>
    <p:extLst>
      <p:ext uri="{BB962C8B-B14F-4D97-AF65-F5344CB8AC3E}">
        <p14:creationId xmlns:p14="http://schemas.microsoft.com/office/powerpoint/2010/main" val="20476924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599" y="1000472"/>
            <a:ext cx="5383377"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2023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https://safari.ethz.ch/projects_and_seminars/spring2023/doku.php?id=modern_ssds</a:t>
            </a:r>
            <a:endParaRPr lang="en-US" sz="1400" dirty="0">
              <a:solidFill>
                <a:srgbClr val="0000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https://safari.ethz.ch/projects_and_seminars/fall2022/doku.php?id=modern_ssds</a:t>
            </a:r>
            <a:r>
              <a:rPr lang="en-US" sz="1600" dirty="0">
                <a:solidFill>
                  <a:srgbClr val="0000FF"/>
                </a:solidFill>
              </a:rPr>
              <a:t> </a:t>
            </a:r>
          </a:p>
          <a:p>
            <a:pPr lvl="1"/>
            <a:endParaRPr lang="en-US" sz="1600" dirty="0">
              <a:solidFill>
                <a:srgbClr val="0000FF"/>
              </a:solidFill>
            </a:endParaRPr>
          </a:p>
          <a:p>
            <a:r>
              <a:rPr lang="en-US" sz="1600" b="1" dirty="0" err="1">
                <a:solidFill>
                  <a:srgbClr val="0000FF"/>
                </a:solidFill>
                <a:hlinkClick r:id="rId5">
                  <a:extLst>
                    <a:ext uri="{A12FA001-AC4F-418D-AE19-62706E023703}">
                      <ahyp:hlinkClr xmlns:ahyp="http://schemas.microsoft.com/office/drawing/2018/hyperlinkcolor" val="tx"/>
                    </a:ext>
                  </a:extLst>
                </a:hlinkClick>
              </a:rPr>
              <a:t>Youtube</a:t>
            </a:r>
            <a:r>
              <a:rPr lang="en-US" sz="1600" b="1" dirty="0">
                <a:solidFill>
                  <a:srgbClr val="0000FF"/>
                </a:solidFill>
                <a:hlinkClick r:id="rId5">
                  <a:extLst>
                    <a:ext uri="{A12FA001-AC4F-418D-AE19-62706E023703}">
                      <ahyp:hlinkClr xmlns:ahyp="http://schemas.microsoft.com/office/drawing/2018/hyperlinkcolor" val="tx"/>
                    </a:ext>
                  </a:extLst>
                </a:hlinkClick>
              </a:rPr>
              <a:t> Livestream (Spring 2023):</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5">
                  <a:extLst>
                    <a:ext uri="{A12FA001-AC4F-418D-AE19-62706E023703}">
                      <ahyp:hlinkClr xmlns:ahyp="http://schemas.microsoft.com/office/drawing/2018/hyperlinkcolor" val="tx"/>
                    </a:ext>
                  </a:extLst>
                </a:hlinkClick>
              </a:rPr>
              <a:t>https://www.youtube.com/watch?v=4VTwOMmsnJY&amp;list=PL5Q2soXY2Zi_8qOM5Icpp8hB2SHtm4z57&amp;pp=iAQB</a:t>
            </a:r>
            <a:endParaRPr lang="en-US" sz="1400" dirty="0">
              <a:solidFill>
                <a:srgbClr val="0000FF"/>
              </a:solidFill>
            </a:endParaRPr>
          </a:p>
          <a:p>
            <a:r>
              <a:rPr lang="en-US" sz="1600" b="1" dirty="0" err="1">
                <a:solidFill>
                  <a:srgbClr val="0000FF"/>
                </a:solidFill>
                <a:hlinkClick r:id="rId7">
                  <a:extLst>
                    <a:ext uri="{A12FA001-AC4F-418D-AE19-62706E023703}">
                      <ahyp:hlinkClr xmlns:ahyp="http://schemas.microsoft.com/office/drawing/2018/hyperlinkcolor" val="tx"/>
                    </a:ext>
                  </a:extLst>
                </a:hlinkClick>
              </a:rPr>
              <a:t>Youtube</a:t>
            </a:r>
            <a:r>
              <a:rPr lang="en-US" sz="1600" b="1" dirty="0">
                <a:solidFill>
                  <a:srgbClr val="0000FF"/>
                </a:solidFill>
                <a:hlinkClick r:id="rId7">
                  <a:extLst>
                    <a:ext uri="{A12FA001-AC4F-418D-AE19-62706E023703}">
                      <ahyp:hlinkClr xmlns:ahyp="http://schemas.microsoft.com/office/drawing/2018/hyperlinkcolor" val="tx"/>
                    </a:ext>
                  </a:extLst>
                </a:hlinkClick>
              </a:rPr>
              <a:t> </a:t>
            </a:r>
            <a:r>
              <a:rPr lang="en-US" sz="1600" b="1" dirty="0">
                <a:solidFill>
                  <a:srgbClr val="0000FF"/>
                </a:solidFill>
                <a:hlinkClick r:id="rId8">
                  <a:extLst>
                    <a:ext uri="{A12FA001-AC4F-418D-AE19-62706E023703}">
                      <ahyp:hlinkClr xmlns:ahyp="http://schemas.microsoft.com/office/drawing/2018/hyperlinkcolor" val="tx"/>
                    </a:ext>
                  </a:extLst>
                </a:hlinkClick>
              </a:rPr>
              <a:t>Livestream (Fall 2022):</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8">
                  <a:extLst>
                    <a:ext uri="{A12FA001-AC4F-418D-AE19-62706E023703}">
                      <ahyp:hlinkClr xmlns:ahyp="http://schemas.microsoft.com/office/drawing/2018/hyperlinkcolor" val="tx"/>
                    </a:ext>
                  </a:extLst>
                </a:hlinkClick>
              </a:rPr>
              <a:t>https://www.youtube.com/watch?v=hqLrd-Uj0aU&amp;list=PL5Q2soXY2Zi9BJhenUq4JI5bwhAMpAp13&amp;pp=iAQB</a:t>
            </a:r>
            <a:endParaRPr lang="en-US" sz="1800" dirty="0">
              <a:solidFill>
                <a:srgbClr val="0000FF"/>
              </a:solidFill>
            </a:endParaRP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6" name="TextBox 5">
            <a:extLst>
              <a:ext uri="{FF2B5EF4-FFF2-40B4-BE49-F238E27FC236}">
                <a16:creationId xmlns:a16="http://schemas.microsoft.com/office/drawing/2014/main" id="{63A18228-3D8E-548A-F245-CB41772D73BA}"/>
              </a:ext>
            </a:extLst>
          </p:cNvPr>
          <p:cNvSpPr txBox="1"/>
          <p:nvPr/>
        </p:nvSpPr>
        <p:spPr>
          <a:xfrm>
            <a:off x="176382" y="6453336"/>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Picture 6">
            <a:extLst>
              <a:ext uri="{FF2B5EF4-FFF2-40B4-BE49-F238E27FC236}">
                <a16:creationId xmlns:a16="http://schemas.microsoft.com/office/drawing/2014/main" id="{B30132C9-91E2-CA98-9218-85CC411C0222}"/>
              </a:ext>
            </a:extLst>
          </p:cNvPr>
          <p:cNvPicPr>
            <a:picLocks noChangeAspect="1"/>
          </p:cNvPicPr>
          <p:nvPr/>
        </p:nvPicPr>
        <p:blipFill>
          <a:blip r:embed="rId10"/>
          <a:stretch>
            <a:fillRect/>
          </a:stretch>
        </p:blipFill>
        <p:spPr>
          <a:xfrm>
            <a:off x="6156176" y="0"/>
            <a:ext cx="2890872" cy="6858000"/>
          </a:xfrm>
          <a:prstGeom prst="rect">
            <a:avLst/>
          </a:prstGeom>
        </p:spPr>
      </p:pic>
    </p:spTree>
    <p:extLst>
      <p:ext uri="{BB962C8B-B14F-4D97-AF65-F5344CB8AC3E}">
        <p14:creationId xmlns:p14="http://schemas.microsoft.com/office/powerpoint/2010/main" val="194499618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Tutorials </a:t>
            </a:r>
            <a:r>
              <a:rPr lang="en-US" sz="2100" b="1" dirty="0"/>
              <a:t>[MICRO’23, ISCA’23, ASPLOS’23, HPCA’23]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 Mar, Feb, Oct :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101772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2730010"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sequencing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0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6381120" y="2504408"/>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9B52-F2B8-8348-BBF0-9CC3383732A5}"/>
              </a:ext>
            </a:extLst>
          </p:cNvPr>
          <p:cNvSpPr>
            <a:spLocks noGrp="1"/>
          </p:cNvSpPr>
          <p:nvPr>
            <p:ph type="ctrTitle"/>
          </p:nvPr>
        </p:nvSpPr>
        <p:spPr>
          <a:xfrm>
            <a:off x="660343" y="1412776"/>
            <a:ext cx="7924800" cy="1752600"/>
          </a:xfrm>
        </p:spPr>
        <p:txBody>
          <a:bodyPr/>
          <a:lstStyle/>
          <a:p>
            <a:pPr algn="ctr"/>
            <a:r>
              <a:rPr lang="en-US" dirty="0"/>
              <a:t>We Need to Think Differently from the Past Approaches</a:t>
            </a:r>
          </a:p>
        </p:txBody>
      </p:sp>
      <p:sp>
        <p:nvSpPr>
          <p:cNvPr id="3" name="Subtitle 2">
            <a:extLst>
              <a:ext uri="{FF2B5EF4-FFF2-40B4-BE49-F238E27FC236}">
                <a16:creationId xmlns:a16="http://schemas.microsoft.com/office/drawing/2014/main" id="{C9E3E67C-D070-004D-ADD7-E5EC7486AAB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DEE094-EFFB-5A43-AF3E-891771815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6501334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dirty="0"/>
              <a:t>		Two 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a:t>
            </a:r>
            <a:r>
              <a:rPr lang="en-US" sz="3600" b="1" dirty="0">
                <a:solidFill>
                  <a:srgbClr val="0000FF"/>
                </a:solidFill>
              </a:rPr>
              <a:t>using</a:t>
            </a:r>
            <a:r>
              <a:rPr lang="en-US" sz="3600" dirty="0">
                <a:solidFill>
                  <a:srgbClr val="0000FF"/>
                </a:solidFill>
              </a:rPr>
              <a:t> Memory</a:t>
            </a:r>
          </a:p>
          <a:p>
            <a:pPr algn="l"/>
            <a:r>
              <a:rPr lang="en-US" sz="3600" dirty="0">
                <a:solidFill>
                  <a:srgbClr val="FF0000"/>
                </a:solidFill>
              </a:rPr>
              <a:t>2. Processing </a:t>
            </a:r>
            <a:r>
              <a:rPr lang="en-US" sz="3600" b="1" dirty="0">
                <a:solidFill>
                  <a:srgbClr val="FF0000"/>
                </a:solidFill>
              </a:rPr>
              <a:t>near</a:t>
            </a:r>
            <a:r>
              <a:rPr lang="en-US" sz="3600" dirty="0">
                <a:solidFill>
                  <a:srgbClr val="FF0000"/>
                </a:solidFill>
              </a:rPr>
              <a:t> Memory</a:t>
            </a:r>
          </a:p>
        </p:txBody>
      </p:sp>
    </p:spTree>
    <p:extLst>
      <p:ext uri="{BB962C8B-B14F-4D97-AF65-F5344CB8AC3E}">
        <p14:creationId xmlns:p14="http://schemas.microsoft.com/office/powerpoint/2010/main" val="3004044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27ED-E103-0D3F-A304-86572DA2FE36}"/>
              </a:ext>
            </a:extLst>
          </p:cNvPr>
          <p:cNvSpPr>
            <a:spLocks noGrp="1"/>
          </p:cNvSpPr>
          <p:nvPr>
            <p:ph type="title"/>
          </p:nvPr>
        </p:nvSpPr>
        <p:spPr/>
        <p:txBody>
          <a:bodyPr/>
          <a:lstStyle/>
          <a:p>
            <a:r>
              <a:rPr lang="en-US" dirty="0"/>
              <a:t>A PIM Taxonomy</a:t>
            </a:r>
          </a:p>
        </p:txBody>
      </p:sp>
      <p:sp>
        <p:nvSpPr>
          <p:cNvPr id="3" name="Content Placeholder 2">
            <a:extLst>
              <a:ext uri="{FF2B5EF4-FFF2-40B4-BE49-F238E27FC236}">
                <a16:creationId xmlns:a16="http://schemas.microsoft.com/office/drawing/2014/main" id="{99BBD24F-1D37-949E-FE67-1742B45AE973}"/>
              </a:ext>
            </a:extLst>
          </p:cNvPr>
          <p:cNvSpPr>
            <a:spLocks noGrp="1"/>
          </p:cNvSpPr>
          <p:nvPr>
            <p:ph idx="1"/>
          </p:nvPr>
        </p:nvSpPr>
        <p:spPr>
          <a:xfrm>
            <a:off x="228600" y="980728"/>
            <a:ext cx="8610600" cy="5195664"/>
          </a:xfrm>
        </p:spPr>
        <p:txBody>
          <a:bodyPr/>
          <a:lstStyle/>
          <a:p>
            <a:r>
              <a:rPr lang="en-US" b="1" dirty="0">
                <a:solidFill>
                  <a:srgbClr val="0000FF"/>
                </a:solidFill>
              </a:rPr>
              <a:t>Nature</a:t>
            </a:r>
            <a:r>
              <a:rPr lang="en-US" dirty="0">
                <a:solidFill>
                  <a:srgbClr val="0000FF"/>
                </a:solidFill>
              </a:rPr>
              <a:t> (of computation)</a:t>
            </a:r>
          </a:p>
          <a:p>
            <a:pPr lvl="1"/>
            <a:r>
              <a:rPr lang="en-US" dirty="0">
                <a:solidFill>
                  <a:srgbClr val="FF0000"/>
                </a:solidFill>
              </a:rPr>
              <a:t>Using</a:t>
            </a:r>
            <a:r>
              <a:rPr lang="en-US" dirty="0"/>
              <a:t>: Use operational properties of memory structures</a:t>
            </a:r>
          </a:p>
          <a:p>
            <a:pPr lvl="1"/>
            <a:r>
              <a:rPr lang="en-US" dirty="0">
                <a:solidFill>
                  <a:srgbClr val="FF0000"/>
                </a:solidFill>
              </a:rPr>
              <a:t>Near</a:t>
            </a:r>
            <a:r>
              <a:rPr lang="en-US" dirty="0"/>
              <a:t>: Add logic close to memory structures</a:t>
            </a:r>
          </a:p>
          <a:p>
            <a:pPr lvl="1"/>
            <a:endParaRPr lang="en-US" dirty="0"/>
          </a:p>
          <a:p>
            <a:r>
              <a:rPr lang="en-US" b="1" dirty="0">
                <a:solidFill>
                  <a:srgbClr val="0000FF"/>
                </a:solidFill>
              </a:rPr>
              <a:t>Technology</a:t>
            </a:r>
          </a:p>
          <a:p>
            <a:pPr lvl="1"/>
            <a:r>
              <a:rPr lang="en-US" dirty="0"/>
              <a:t>Flash, DRAM, SRAM, RRAM, MRAM, </a:t>
            </a:r>
            <a:r>
              <a:rPr lang="en-US" dirty="0" err="1"/>
              <a:t>FeRAM</a:t>
            </a:r>
            <a:r>
              <a:rPr lang="en-US" dirty="0"/>
              <a:t>, PCM, 3D, …</a:t>
            </a:r>
          </a:p>
          <a:p>
            <a:endParaRPr lang="en-US" dirty="0">
              <a:solidFill>
                <a:srgbClr val="0000FF"/>
              </a:solidFill>
            </a:endParaRPr>
          </a:p>
          <a:p>
            <a:r>
              <a:rPr lang="en-US" b="1" dirty="0">
                <a:solidFill>
                  <a:srgbClr val="0000FF"/>
                </a:solidFill>
              </a:rPr>
              <a:t>Location</a:t>
            </a:r>
          </a:p>
          <a:p>
            <a:pPr lvl="1"/>
            <a:r>
              <a:rPr lang="en-US" dirty="0"/>
              <a:t>Sensor, Cold Storage, Hard Disk, SSD, Main Memory, Cache, Register File, Memory Controller, Interconnect, …</a:t>
            </a:r>
          </a:p>
          <a:p>
            <a:pPr marL="344487" lvl="1" indent="0">
              <a:buNone/>
            </a:pPr>
            <a:endParaRPr lang="en-US" dirty="0"/>
          </a:p>
          <a:p>
            <a:r>
              <a:rPr lang="en-US" dirty="0">
                <a:solidFill>
                  <a:srgbClr val="7030A0"/>
                </a:solidFill>
              </a:rPr>
              <a:t>A tuple of the three determines “PIM type”</a:t>
            </a:r>
          </a:p>
          <a:p>
            <a:r>
              <a:rPr lang="en-US" dirty="0">
                <a:solidFill>
                  <a:srgbClr val="7030A0"/>
                </a:solidFill>
              </a:rPr>
              <a:t>One can combine multiple “PIM types” in a system</a:t>
            </a:r>
          </a:p>
          <a:p>
            <a:endParaRPr lang="en-US" dirty="0"/>
          </a:p>
        </p:txBody>
      </p:sp>
      <p:sp>
        <p:nvSpPr>
          <p:cNvPr id="4" name="Slide Number Placeholder 3">
            <a:extLst>
              <a:ext uri="{FF2B5EF4-FFF2-40B4-BE49-F238E27FC236}">
                <a16:creationId xmlns:a16="http://schemas.microsoft.com/office/drawing/2014/main" id="{B0A2EB92-BCA7-43A8-9600-0F327F9DF8E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108852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Mindset: 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49695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BC87-5814-B1A4-CAD6-2249319367DF}"/>
              </a:ext>
            </a:extLst>
          </p:cNvPr>
          <p:cNvSpPr>
            <a:spLocks noGrp="1"/>
          </p:cNvSpPr>
          <p:nvPr>
            <p:ph type="title"/>
          </p:nvPr>
        </p:nvSpPr>
        <p:spPr>
          <a:xfrm>
            <a:off x="12576" y="152400"/>
            <a:ext cx="9383960" cy="1066800"/>
          </a:xfrm>
        </p:spPr>
        <p:txBody>
          <a:bodyPr/>
          <a:lstStyle/>
          <a:p>
            <a:r>
              <a:rPr lang="en-US" dirty="0"/>
              <a:t>Example PIM Type: Processing using DRAM</a:t>
            </a:r>
          </a:p>
        </p:txBody>
      </p:sp>
      <p:sp>
        <p:nvSpPr>
          <p:cNvPr id="3" name="Content Placeholder 2">
            <a:extLst>
              <a:ext uri="{FF2B5EF4-FFF2-40B4-BE49-F238E27FC236}">
                <a16:creationId xmlns:a16="http://schemas.microsoft.com/office/drawing/2014/main" id="{265BA938-4FB3-7FB1-A01A-3DE2DFDABA9C}"/>
              </a:ext>
            </a:extLst>
          </p:cNvPr>
          <p:cNvSpPr>
            <a:spLocks noGrp="1"/>
          </p:cNvSpPr>
          <p:nvPr>
            <p:ph idx="1"/>
          </p:nvPr>
        </p:nvSpPr>
        <p:spPr>
          <a:xfrm>
            <a:off x="228600" y="980728"/>
            <a:ext cx="8610600" cy="5123656"/>
          </a:xfrm>
        </p:spPr>
        <p:txBody>
          <a:bodyPr/>
          <a:lstStyle/>
          <a:p>
            <a:r>
              <a:rPr lang="en-US" dirty="0"/>
              <a:t>Nature: </a:t>
            </a:r>
            <a:r>
              <a:rPr lang="en-US" dirty="0">
                <a:solidFill>
                  <a:srgbClr val="0000FF"/>
                </a:solidFill>
              </a:rPr>
              <a:t>Using</a:t>
            </a:r>
          </a:p>
          <a:p>
            <a:r>
              <a:rPr lang="en-US" dirty="0"/>
              <a:t>Technology: </a:t>
            </a:r>
            <a:r>
              <a:rPr lang="en-US" dirty="0">
                <a:solidFill>
                  <a:srgbClr val="0000FF"/>
                </a:solidFill>
              </a:rPr>
              <a:t>DRAM</a:t>
            </a:r>
          </a:p>
          <a:p>
            <a:r>
              <a:rPr lang="en-US" dirty="0"/>
              <a:t>Location: </a:t>
            </a:r>
            <a:r>
              <a:rPr lang="en-US" dirty="0">
                <a:solidFill>
                  <a:srgbClr val="0000FF"/>
                </a:solidFill>
              </a:rPr>
              <a:t>Main Memory</a:t>
            </a:r>
          </a:p>
          <a:p>
            <a:endParaRPr lang="en-US" dirty="0"/>
          </a:p>
          <a:p>
            <a:r>
              <a:rPr lang="en-US" dirty="0">
                <a:solidFill>
                  <a:srgbClr val="FF0000"/>
                </a:solidFill>
              </a:rPr>
              <a:t>Processing using DRAM in Main Memory</a:t>
            </a:r>
          </a:p>
          <a:p>
            <a:pPr marL="0" indent="0">
              <a:buNone/>
            </a:pPr>
            <a:endParaRPr lang="en-US" dirty="0"/>
          </a:p>
          <a:p>
            <a:pPr marL="0" indent="0">
              <a:buNone/>
            </a:pPr>
            <a:endParaRPr lang="en-US" dirty="0"/>
          </a:p>
          <a:p>
            <a:r>
              <a:rPr kumimoji="0" lang="en-US" sz="17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7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700" b="0" i="0" u="none" strike="noStrike" kern="1200" cap="none" spc="0" normalizeH="0" baseline="0" noProof="0" dirty="0">
                <a:ln>
                  <a:noFill/>
                </a:ln>
                <a:solidFill>
                  <a:srgbClr val="000000"/>
                </a:solidFill>
                <a:effectLst/>
                <a:uLnTx/>
                <a:uFillTx/>
                <a:latin typeface="Tahoma"/>
                <a:ea typeface="+mn-ea"/>
                <a:cs typeface="+mn-cs"/>
              </a:rPr>
              <a:t>”, IEEE CAL 2015.</a:t>
            </a:r>
          </a:p>
          <a:p>
            <a:r>
              <a:rPr lang="en-US" sz="1700" dirty="0"/>
              <a:t>Seshadri+, “</a:t>
            </a:r>
            <a:r>
              <a:rPr lang="en-US" sz="1700" dirty="0">
                <a:solidFill>
                  <a:srgbClr val="0000FF"/>
                </a:solidFill>
              </a:rPr>
              <a:t>Ambit: In-Memory Accelerator for Bulk Bitwise Operations Using Commodity DRAM Technology</a:t>
            </a:r>
            <a:r>
              <a:rPr lang="en-US" sz="1700" dirty="0"/>
              <a:t>,” MICRO 2017.</a:t>
            </a:r>
          </a:p>
          <a:p>
            <a:r>
              <a:rPr lang="en-US" sz="1700" dirty="0"/>
              <a:t>Hajinazar+, “</a:t>
            </a:r>
            <a:r>
              <a:rPr lang="en-US" sz="1700" dirty="0">
                <a:solidFill>
                  <a:srgbClr val="0000FF"/>
                </a:solidFill>
              </a:rPr>
              <a:t>SIMDRAM: A Framework for Bit-Serial SIMD Processing using DRAM</a:t>
            </a:r>
            <a:r>
              <a:rPr lang="en-US" sz="1700" dirty="0"/>
              <a:t>,” ASPLOS 2021.</a:t>
            </a:r>
          </a:p>
          <a:p>
            <a:r>
              <a:rPr lang="en-US" sz="1700" dirty="0"/>
              <a:t>Oliveira+, “</a:t>
            </a:r>
            <a:r>
              <a:rPr lang="en-US" sz="1700" dirty="0">
                <a:solidFill>
                  <a:srgbClr val="0000FF"/>
                </a:solidFill>
              </a:rPr>
              <a:t>MIMDRAM: An End-to-End Processing-Using-DRAM System for High-Throughput, Energy-Efficient and Programmer-Transparent Multiple-Instruction Multiple-Data Processing</a:t>
            </a:r>
            <a:r>
              <a:rPr lang="en-US" sz="1700" dirty="0"/>
              <a:t>,” HPCA 2024.</a:t>
            </a:r>
          </a:p>
          <a:p>
            <a:endParaRPr lang="en-US" dirty="0"/>
          </a:p>
        </p:txBody>
      </p:sp>
      <p:sp>
        <p:nvSpPr>
          <p:cNvPr id="4" name="Slide Number Placeholder 3">
            <a:extLst>
              <a:ext uri="{FF2B5EF4-FFF2-40B4-BE49-F238E27FC236}">
                <a16:creationId xmlns:a16="http://schemas.microsoft.com/office/drawing/2014/main" id="{10C64582-91AB-D7C4-940C-875E00BA55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186068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Lookup Table based more complex computation</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endParaRPr lang="en-US" sz="1800" dirty="0">
              <a:solidFill>
                <a:srgbClr val="FF0000"/>
              </a:solidFill>
            </a:endParaRPr>
          </a:p>
          <a:p>
            <a:r>
              <a:rPr lang="en-US" dirty="0">
                <a:solidFill>
                  <a:srgbClr val="FF0000"/>
                </a:solidFill>
              </a:rPr>
              <a:t>30-77X performance and energy improvement</a:t>
            </a:r>
          </a:p>
          <a:p>
            <a:pPr lvl="1"/>
            <a:r>
              <a:rPr lang="en-US" sz="1600" dirty="0"/>
              <a:t>Seshadri+, “</a:t>
            </a:r>
            <a:r>
              <a:rPr lang="en-US" sz="1600" dirty="0">
                <a:solidFill>
                  <a:srgbClr val="7030A0"/>
                </a:solidFill>
              </a:rPr>
              <a:t>Ambit: In-Memory Accelerator for Bulk Bitwise Operations Using Commodity DRAM Technology</a:t>
            </a:r>
            <a:r>
              <a:rPr lang="en-US" sz="1600" dirty="0"/>
              <a:t>,” MICRO 2017.</a:t>
            </a:r>
          </a:p>
          <a:p>
            <a:pPr lvl="1"/>
            <a:r>
              <a:rPr lang="en-US" sz="1600" kern="1200" dirty="0">
                <a:solidFill>
                  <a:srgbClr val="000000"/>
                </a:solidFill>
                <a:latin typeface="Tahoma" charset="0"/>
              </a:rPr>
              <a:t>Seshadri+“</a:t>
            </a:r>
            <a:r>
              <a:rPr lang="en-US" altLang="ja-JP" sz="1600" kern="1200" dirty="0" err="1">
                <a:solidFill>
                  <a:srgbClr val="7030A0"/>
                </a:solidFill>
                <a:latin typeface="Tahoma" charset="0"/>
                <a:ea typeface="ＭＳ Ｐゴシック" panose="020B0600070205080204" pitchFamily="34" charset="-128"/>
              </a:rPr>
              <a:t>RowClone</a:t>
            </a:r>
            <a:r>
              <a:rPr lang="en-US" altLang="ja-JP" sz="1600" kern="1200" dirty="0">
                <a:solidFill>
                  <a:srgbClr val="7030A0"/>
                </a:solidFill>
                <a:latin typeface="Tahoma" charset="0"/>
                <a:ea typeface="ＭＳ Ｐゴシック" panose="020B0600070205080204" pitchFamily="34" charset="-128"/>
              </a:rPr>
              <a:t>: Fast and Efficient In-DRAM Copy and Initialization of Bulk Data</a:t>
            </a:r>
            <a:r>
              <a:rPr lang="en-US" altLang="ja-JP" sz="1600" kern="1200" dirty="0">
                <a:solidFill>
                  <a:srgbClr val="000000"/>
                </a:solidFill>
                <a:latin typeface="Tahoma" charset="0"/>
                <a:ea typeface="ＭＳ Ｐゴシック" panose="020B0600070205080204" pitchFamily="34" charset="-128"/>
              </a:rPr>
              <a:t>,</a:t>
            </a:r>
            <a:r>
              <a:rPr lang="en-US" sz="1600" kern="1200" dirty="0">
                <a:solidFill>
                  <a:srgbClr val="000000"/>
                </a:solidFill>
                <a:latin typeface="Tahoma" charset="0"/>
              </a:rPr>
              <a:t>”</a:t>
            </a:r>
            <a:r>
              <a:rPr lang="en-US" altLang="ja-JP" sz="1600" kern="1200" dirty="0">
                <a:solidFill>
                  <a:srgbClr val="000000"/>
                </a:solidFill>
                <a:latin typeface="Tahoma" charset="0"/>
                <a:ea typeface="ＭＳ Ｐゴシック" panose="020B0600070205080204" pitchFamily="34" charset="-128"/>
              </a:rPr>
              <a:t> MICRO 2013.</a:t>
            </a:r>
            <a:endParaRPr lang="en-US" sz="1600" kern="1200" dirty="0">
              <a:solidFill>
                <a:srgbClr val="000000"/>
              </a:solidFill>
            </a:endParaRP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04823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11308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114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715239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30609358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9493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245905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228600" y="1259613"/>
            <a:ext cx="8610600"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sp>
        <p:nvSpPr>
          <p:cNvPr id="4" name="Slide Number Placeholder 3">
            <a:extLst>
              <a:ext uri="{FF2B5EF4-FFF2-40B4-BE49-F238E27FC236}">
                <a16:creationId xmlns:a16="http://schemas.microsoft.com/office/drawing/2014/main" id="{3C325695-C676-E649-2556-7B4EBA3C429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1966210" y="6453336"/>
            <a:ext cx="51353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3"/>
              </a:rPr>
              <a:t>https://parallel.princeton.edu/papers/micro19-gao.pdf</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23771101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149767948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302013212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26014185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50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326623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this be improved to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this be improved to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72301243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Mindset: 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272875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8915400" cy="1066800"/>
          </a:xfrm>
        </p:spPr>
        <p:txBody>
          <a:bodyPr/>
          <a:lstStyle/>
          <a:p>
            <a:r>
              <a:rPr lang="en-US" sz="3400" dirty="0"/>
              <a:t>Lecture on </a:t>
            </a:r>
            <a:r>
              <a:rPr lang="en-US" sz="3400" dirty="0" err="1"/>
              <a:t>RowClone</a:t>
            </a:r>
            <a:r>
              <a:rPr lang="en-US" sz="3400" dirty="0"/>
              <a:t> &amp; Processing using DRAM</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BBC5F87A-7D79-2748-8FC3-ED1DCFBCB44E}"/>
              </a:ext>
            </a:extLst>
          </p:cNvPr>
          <p:cNvSpPr txBox="1"/>
          <p:nvPr/>
        </p:nvSpPr>
        <p:spPr>
          <a:xfrm>
            <a:off x="755576" y="6534219"/>
            <a:ext cx="76409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https://www.youtube.com/watch?v=n6Pwg1qax_E&amp;list=PL5Q2soXY2Zi_7UBNmC9B8Yr5JSwTG9yH4&amp;index=4</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04380BC8-733F-0B4F-B4D8-051CFB4C5038}"/>
              </a:ext>
            </a:extLst>
          </p:cNvPr>
          <p:cNvPicPr>
            <a:picLocks noChangeAspect="1"/>
          </p:cNvPicPr>
          <p:nvPr/>
        </p:nvPicPr>
        <p:blipFill>
          <a:blip r:embed="rId3"/>
          <a:stretch>
            <a:fillRect/>
          </a:stretch>
        </p:blipFill>
        <p:spPr>
          <a:xfrm>
            <a:off x="586780" y="928971"/>
            <a:ext cx="7848872" cy="5497264"/>
          </a:xfrm>
          <a:prstGeom prst="rect">
            <a:avLst/>
          </a:prstGeom>
        </p:spPr>
      </p:pic>
    </p:spTree>
    <p:extLst>
      <p:ext uri="{BB962C8B-B14F-4D97-AF65-F5344CB8AC3E}">
        <p14:creationId xmlns:p14="http://schemas.microsoft.com/office/powerpoint/2010/main" val="130305369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445694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33845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403737744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0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31108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79512" y="1412776"/>
            <a:ext cx="8712968"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a:p>
            <a:pPr marL="0" indent="0" algn="ctr">
              <a:buNone/>
            </a:pPr>
            <a:r>
              <a:rPr lang="en-US" sz="6400" dirty="0"/>
              <a:t>(All at the Same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890442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3731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32130385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32936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SIMDRAM 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buNone/>
            </a:pPr>
            <a:r>
              <a:rPr lang="en-US" sz="3200" dirty="0"/>
              <a:t>Evaluated on:</a:t>
            </a:r>
            <a:endParaRPr lang="en-US" sz="800" dirty="0"/>
          </a:p>
          <a:p>
            <a:pPr lvl="1"/>
            <a:r>
              <a:rPr lang="en-US" dirty="0">
                <a:solidFill>
                  <a:schemeClr val="accent1">
                    <a:lumMod val="75000"/>
                  </a:schemeClr>
                </a:solidFill>
              </a:rPr>
              <a:t>16 complex in-DRAM operations</a:t>
            </a:r>
          </a:p>
          <a:p>
            <a:pPr lvl="1"/>
            <a:r>
              <a:rPr lang="en-US" dirty="0">
                <a:solidFill>
                  <a:schemeClr val="accent1">
                    <a:lumMod val="75000"/>
                  </a:schemeClr>
                </a:solidFill>
              </a:rPr>
              <a:t>7 commonly-used real-world applications</a:t>
            </a:r>
          </a:p>
          <a:p>
            <a:pPr lvl="1"/>
            <a:endParaRPr lang="en-US" sz="1000" dirty="0">
              <a:solidFill>
                <a:schemeClr val="accent1">
                  <a:lumMod val="75000"/>
                </a:schemeClr>
              </a:solidFill>
            </a:endParaRPr>
          </a:p>
          <a:p>
            <a:pPr marL="0" indent="0">
              <a:buNone/>
            </a:pPr>
            <a:r>
              <a:rPr lang="en-US" b="1" dirty="0"/>
              <a:t>SIMDRAM provides:</a:t>
            </a:r>
          </a:p>
          <a:p>
            <a:pPr marL="0" indent="0">
              <a:buNone/>
            </a:pPr>
            <a:endParaRPr lang="en-US" sz="800" b="1" dirty="0"/>
          </a:p>
          <a:p>
            <a:r>
              <a:rPr lang="en-US" b="1" dirty="0">
                <a:solidFill>
                  <a:schemeClr val="accent6">
                    <a:lumMod val="75000"/>
                  </a:schemeClr>
                </a:solidFill>
              </a:rPr>
              <a:t>88×</a:t>
            </a:r>
            <a:r>
              <a:rPr lang="en-US" dirty="0">
                <a:solidFill>
                  <a:schemeClr val="accent6">
                    <a:lumMod val="75000"/>
                  </a:schemeClr>
                </a:solidFill>
              </a:rPr>
              <a:t> </a:t>
            </a:r>
            <a:r>
              <a:rPr lang="en-US" dirty="0"/>
              <a:t>and </a:t>
            </a:r>
            <a:r>
              <a:rPr lang="en-US" b="1" dirty="0">
                <a:solidFill>
                  <a:schemeClr val="accent6">
                    <a:lumMod val="75000"/>
                  </a:schemeClr>
                </a:solidFill>
              </a:rPr>
              <a:t>5.8×</a:t>
            </a:r>
            <a:r>
              <a:rPr lang="en-US" dirty="0"/>
              <a:t> the </a:t>
            </a:r>
            <a:r>
              <a:rPr lang="en-US" b="1" dirty="0">
                <a:solidFill>
                  <a:schemeClr val="accent1">
                    <a:lumMod val="75000"/>
                  </a:schemeClr>
                </a:solidFill>
              </a:rPr>
              <a:t>throughput</a:t>
            </a:r>
            <a:r>
              <a:rPr lang="en-US" dirty="0"/>
              <a:t> of a </a:t>
            </a:r>
            <a:r>
              <a:rPr lang="en-US" b="1" dirty="0">
                <a:solidFill>
                  <a:srgbClr val="C00000"/>
                </a:solidFill>
              </a:rPr>
              <a:t>CPU</a:t>
            </a:r>
            <a:r>
              <a:rPr lang="en-US" dirty="0"/>
              <a:t> and a</a:t>
            </a:r>
            <a:r>
              <a:rPr lang="en-US" b="1" dirty="0">
                <a:solidFill>
                  <a:srgbClr val="C00000"/>
                </a:solidFill>
              </a:rPr>
              <a:t> high-end GPU</a:t>
            </a:r>
            <a:r>
              <a:rPr lang="en-US" dirty="0"/>
              <a:t>, respectively, over </a:t>
            </a:r>
            <a:r>
              <a:rPr lang="en-US" b="1" dirty="0"/>
              <a:t>16 operations</a:t>
            </a:r>
          </a:p>
          <a:p>
            <a:endParaRPr lang="en-US" sz="800" b="1" dirty="0"/>
          </a:p>
          <a:p>
            <a:r>
              <a:rPr lang="en-US" b="1" dirty="0">
                <a:solidFill>
                  <a:schemeClr val="accent6">
                    <a:lumMod val="75000"/>
                  </a:schemeClr>
                </a:solidFill>
              </a:rPr>
              <a:t>257×</a:t>
            </a:r>
            <a:r>
              <a:rPr lang="en-US" dirty="0">
                <a:solidFill>
                  <a:schemeClr val="accent6">
                    <a:lumMod val="75000"/>
                  </a:schemeClr>
                </a:solidFill>
              </a:rPr>
              <a:t> </a:t>
            </a:r>
            <a:r>
              <a:rPr lang="en-US" dirty="0"/>
              <a:t>and </a:t>
            </a:r>
            <a:r>
              <a:rPr lang="en-US" b="1" dirty="0">
                <a:solidFill>
                  <a:schemeClr val="accent6">
                    <a:lumMod val="75000"/>
                  </a:schemeClr>
                </a:solidFill>
              </a:rPr>
              <a:t>31× </a:t>
            </a:r>
            <a:r>
              <a:rPr lang="en-US" dirty="0"/>
              <a:t>the </a:t>
            </a:r>
            <a:r>
              <a:rPr lang="en-US" b="1" dirty="0">
                <a:solidFill>
                  <a:schemeClr val="accent1">
                    <a:lumMod val="75000"/>
                  </a:schemeClr>
                </a:solidFill>
              </a:rPr>
              <a:t>energy efficiency</a:t>
            </a:r>
            <a:r>
              <a:rPr lang="en-US" dirty="0">
                <a:solidFill>
                  <a:schemeClr val="accent1">
                    <a:lumMod val="75000"/>
                  </a:schemeClr>
                </a:solidFill>
              </a:rPr>
              <a:t> </a:t>
            </a:r>
            <a:r>
              <a:rPr lang="en-US" dirty="0"/>
              <a:t>of a </a:t>
            </a:r>
            <a:r>
              <a:rPr lang="en-US" b="1" dirty="0">
                <a:solidFill>
                  <a:srgbClr val="C00000"/>
                </a:solidFill>
              </a:rPr>
              <a:t>CPU</a:t>
            </a:r>
            <a:r>
              <a:rPr lang="en-US" dirty="0"/>
              <a:t> and a </a:t>
            </a:r>
            <a:r>
              <a:rPr lang="en-US" b="1" dirty="0">
                <a:solidFill>
                  <a:srgbClr val="C00000"/>
                </a:solidFill>
              </a:rPr>
              <a:t>high-end GPU</a:t>
            </a:r>
            <a:r>
              <a:rPr lang="en-US" dirty="0"/>
              <a:t>, respectively, over</a:t>
            </a:r>
            <a:r>
              <a:rPr lang="en-US" b="1" dirty="0"/>
              <a:t> 16 operations</a:t>
            </a:r>
          </a:p>
          <a:p>
            <a:endParaRPr lang="en-US" sz="800" b="1" dirty="0"/>
          </a:p>
          <a:p>
            <a:r>
              <a:rPr lang="en-US" b="1" dirty="0">
                <a:solidFill>
                  <a:schemeClr val="accent6">
                    <a:lumMod val="75000"/>
                  </a:schemeClr>
                </a:solidFill>
              </a:rPr>
              <a:t>21× </a:t>
            </a:r>
            <a:r>
              <a:rPr lang="en-US" dirty="0"/>
              <a:t>and </a:t>
            </a:r>
            <a:r>
              <a:rPr lang="en-US" b="1" dirty="0">
                <a:solidFill>
                  <a:schemeClr val="accent6">
                    <a:lumMod val="75000"/>
                  </a:schemeClr>
                </a:solidFill>
              </a:rPr>
              <a:t>2.1×</a:t>
            </a:r>
            <a:r>
              <a:rPr lang="en-US" dirty="0"/>
              <a:t> the </a:t>
            </a:r>
            <a:r>
              <a:rPr lang="en-US" b="1" dirty="0">
                <a:solidFill>
                  <a:schemeClr val="accent1">
                    <a:lumMod val="75000"/>
                  </a:schemeClr>
                </a:solidFill>
              </a:rPr>
              <a:t>performance</a:t>
            </a:r>
            <a:r>
              <a:rPr lang="en-US" dirty="0"/>
              <a:t> of a </a:t>
            </a:r>
            <a:r>
              <a:rPr lang="en-US" b="1" dirty="0">
                <a:solidFill>
                  <a:srgbClr val="C00000"/>
                </a:solidFill>
              </a:rPr>
              <a:t>CPU</a:t>
            </a:r>
            <a:r>
              <a:rPr lang="en-US" dirty="0"/>
              <a:t> an a </a:t>
            </a:r>
            <a:r>
              <a:rPr lang="en-US" b="1" dirty="0">
                <a:solidFill>
                  <a:srgbClr val="C00000"/>
                </a:solidFill>
              </a:rPr>
              <a:t>high-end GPU</a:t>
            </a:r>
            <a:r>
              <a:rPr lang="en-US" dirty="0"/>
              <a:t>, over </a:t>
            </a:r>
            <a:r>
              <a:rPr lang="en-US" b="1" dirty="0"/>
              <a:t>seven real-world applications</a:t>
            </a:r>
          </a:p>
          <a:p>
            <a:endParaRPr lang="en-US" sz="3200" dirty="0">
              <a:solidFill>
                <a:schemeClr val="accent1">
                  <a:lumMod val="75000"/>
                </a:schemeClr>
              </a:solidFill>
            </a:endParaRPr>
          </a:p>
          <a:p>
            <a:endParaRPr lang="en-US" dirty="0"/>
          </a:p>
          <a:p>
            <a:endParaRPr lang="en-US" dirty="0"/>
          </a:p>
          <a:p>
            <a:endParaRPr lang="en-US" dirty="0"/>
          </a:p>
        </p:txBody>
      </p:sp>
    </p:spTree>
    <p:extLst>
      <p:ext uri="{BB962C8B-B14F-4D97-AF65-F5344CB8AC3E}">
        <p14:creationId xmlns:p14="http://schemas.microsoft.com/office/powerpoint/2010/main" val="19549060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356407629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5F2A-225D-5D50-FD7C-2D329BB13089}"/>
              </a:ext>
            </a:extLst>
          </p:cNvPr>
          <p:cNvSpPr>
            <a:spLocks noGrp="1"/>
          </p:cNvSpPr>
          <p:nvPr>
            <p:ph type="title"/>
          </p:nvPr>
        </p:nvSpPr>
        <p:spPr>
          <a:xfrm>
            <a:off x="139189" y="152400"/>
            <a:ext cx="9068867" cy="1066800"/>
          </a:xfrm>
        </p:spPr>
        <p:txBody>
          <a:bodyPr/>
          <a:lstStyle/>
          <a:p>
            <a:r>
              <a:rPr lang="en-US" sz="3300" dirty="0"/>
              <a:t>MIMDRAM: More Flexible Processing using DRAM</a:t>
            </a:r>
          </a:p>
        </p:txBody>
      </p:sp>
      <p:sp>
        <p:nvSpPr>
          <p:cNvPr id="3" name="Content Placeholder 2">
            <a:extLst>
              <a:ext uri="{FF2B5EF4-FFF2-40B4-BE49-F238E27FC236}">
                <a16:creationId xmlns:a16="http://schemas.microsoft.com/office/drawing/2014/main" id="{7C9CF310-5946-6458-BB56-CB497A6BFEA4}"/>
              </a:ext>
            </a:extLst>
          </p:cNvPr>
          <p:cNvSpPr>
            <a:spLocks noGrp="1"/>
          </p:cNvSpPr>
          <p:nvPr>
            <p:ph idx="1"/>
          </p:nvPr>
        </p:nvSpPr>
        <p:spPr>
          <a:xfrm>
            <a:off x="228600" y="980728"/>
            <a:ext cx="8610600" cy="4876800"/>
          </a:xfrm>
        </p:spPr>
        <p:txBody>
          <a:bodyPr/>
          <a:lstStyle/>
          <a:p>
            <a:r>
              <a:rPr lang="en-US" b="1" dirty="0">
                <a:solidFill>
                  <a:srgbClr val="0000FF"/>
                </a:solidFill>
              </a:rPr>
              <a:t>Appears at HPCA 2024</a:t>
            </a:r>
          </a:p>
        </p:txBody>
      </p:sp>
      <p:sp>
        <p:nvSpPr>
          <p:cNvPr id="4" name="Slide Number Placeholder 3">
            <a:extLst>
              <a:ext uri="{FF2B5EF4-FFF2-40B4-BE49-F238E27FC236}">
                <a16:creationId xmlns:a16="http://schemas.microsoft.com/office/drawing/2014/main" id="{957423CF-DD8F-B683-D846-333780C421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733B65C-244E-E2A1-FA8F-B41FB086F758}"/>
              </a:ext>
            </a:extLst>
          </p:cNvPr>
          <p:cNvPicPr>
            <a:picLocks noChangeAspect="1"/>
          </p:cNvPicPr>
          <p:nvPr/>
        </p:nvPicPr>
        <p:blipFill>
          <a:blip r:embed="rId2"/>
          <a:stretch>
            <a:fillRect/>
          </a:stretch>
        </p:blipFill>
        <p:spPr>
          <a:xfrm>
            <a:off x="139189" y="1593000"/>
            <a:ext cx="8979457" cy="2412064"/>
          </a:xfrm>
          <a:prstGeom prst="rect">
            <a:avLst/>
          </a:prstGeom>
        </p:spPr>
      </p:pic>
      <p:pic>
        <p:nvPicPr>
          <p:cNvPr id="6" name="Picture 5">
            <a:extLst>
              <a:ext uri="{FF2B5EF4-FFF2-40B4-BE49-F238E27FC236}">
                <a16:creationId xmlns:a16="http://schemas.microsoft.com/office/drawing/2014/main" id="{039817D3-976F-5B55-5BC1-EACE707F934E}"/>
              </a:ext>
            </a:extLst>
          </p:cNvPr>
          <p:cNvPicPr>
            <a:picLocks noChangeAspect="1"/>
          </p:cNvPicPr>
          <p:nvPr/>
        </p:nvPicPr>
        <p:blipFill>
          <a:blip r:embed="rId3"/>
          <a:stretch>
            <a:fillRect/>
          </a:stretch>
        </p:blipFill>
        <p:spPr>
          <a:xfrm>
            <a:off x="1936750" y="4149080"/>
            <a:ext cx="5270500" cy="2667000"/>
          </a:xfrm>
          <a:prstGeom prst="rect">
            <a:avLst/>
          </a:prstGeom>
        </p:spPr>
      </p:pic>
      <p:sp>
        <p:nvSpPr>
          <p:cNvPr id="7" name="TextBox 6">
            <a:extLst>
              <a:ext uri="{FF2B5EF4-FFF2-40B4-BE49-F238E27FC236}">
                <a16:creationId xmlns:a16="http://schemas.microsoft.com/office/drawing/2014/main" id="{3C7BF614-7857-63C5-C3E1-C9C2993CE347}"/>
              </a:ext>
            </a:extLst>
          </p:cNvPr>
          <p:cNvSpPr txBox="1"/>
          <p:nvPr/>
        </p:nvSpPr>
        <p:spPr>
          <a:xfrm>
            <a:off x="4466052" y="102222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https://arxiv.org/pdf/2402.19080.pdf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204359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5CD9467-2714-E50F-A752-C3C8778E729D}"/>
              </a:ext>
            </a:extLst>
          </p:cNvPr>
          <p:cNvSpPr/>
          <p:nvPr/>
        </p:nvSpPr>
        <p:spPr>
          <a:xfrm>
            <a:off x="175404" y="3296748"/>
            <a:ext cx="8793192" cy="1751114"/>
          </a:xfrm>
          <a:prstGeom prst="roundRect">
            <a:avLst>
              <a:gd name="adj" fmla="val 4466"/>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Key M</a:t>
            </a:r>
            <a:r>
              <a:rPr kumimoji="0" lang="en-US" sz="2000" b="1" i="0" u="none" strike="noStrike" kern="1200" cap="none" spc="0" normalizeH="0" baseline="0" noProof="0" dirty="0">
                <a:ln>
                  <a:noFill/>
                </a:ln>
                <a:solidFill>
                  <a:srgbClr val="5CA2DC"/>
                </a:solidFill>
                <a:effectLst/>
                <a:uLnTx/>
                <a:uFillTx/>
                <a:latin typeface="Avenir Next" panose="020B0503020202020204" pitchFamily="34" charset="0"/>
                <a:ea typeface="+mn-ea"/>
                <a:cs typeface="+mn-cs"/>
              </a:rPr>
              <a:t>echa</a:t>
            </a:r>
            <a:r>
              <a:rPr kumimoji="0" lang="en-US" sz="2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nism: </a:t>
            </a:r>
            <a:r>
              <a:rPr kumimoji="0" lang="en-US" sz="20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MIMDRAM, a hardware/software co-design PUD system</a:t>
            </a:r>
            <a:endParaRPr kumimoji="0" lang="en-US" sz="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Key idea</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leverage fine-grained DRAM for PUD operation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HW</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a:t>
            </a:r>
            <a:r>
              <a:rPr kumimoji="0" lang="en-US" sz="1800" b="0" i="0" u="none" strike="noStrike" kern="1200" cap="none" spc="-150" normalizeH="0" baseline="0" noProof="0" dirty="0">
                <a:ln>
                  <a:noFill/>
                </a:ln>
                <a:solidFill>
                  <a:srgbClr val="5CA2DB"/>
                </a:solidFill>
                <a:effectLst/>
                <a:uLnTx/>
                <a:uFillTx/>
                <a:latin typeface="Avenir Next" panose="020B0503020202020204" pitchFamily="34" charset="0"/>
                <a:ea typeface="+mn-ea"/>
                <a:cs typeface="+mn-cs"/>
              </a:rPr>
              <a:t> </a:t>
            </a:r>
            <a:r>
              <a:rPr kumimoji="0" lang="en-US" sz="1600" b="0" i="0" u="none" strike="noStrike" kern="1200" cap="none" spc="-150" normalizeH="0" baseline="0" noProof="0" dirty="0">
                <a:ln>
                  <a:noFill/>
                </a:ln>
                <a:solidFill>
                  <a:srgbClr val="5CA2DB"/>
                </a:solidFill>
                <a:effectLst/>
                <a:uLnTx/>
                <a:uFillTx/>
                <a:latin typeface="Avenir Next" panose="020B0503020202020204" pitchFamily="34" charset="0"/>
                <a:ea typeface="+mn-ea"/>
                <a:cs typeface="+mn-cs"/>
              </a:rPr>
              <a:t> </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t>
            </a:r>
            <a:r>
              <a:rPr kumimoji="0" lang="en-US" sz="18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simple changes</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to the DRAM array, enabling concurrent PUD operations</a:t>
            </a:r>
            <a:br>
              <a:rPr kumimoji="0" lang="en-US" sz="16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16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t>
            </a:r>
            <a:r>
              <a:rPr kumimoji="0" lang="en-US" sz="18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low-cost interconnects</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at the DRAM peripherals for data reduction</a:t>
            </a:r>
            <a:endParaRPr kumimoji="0" lang="en-US" sz="16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SW</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 </a:t>
            </a:r>
            <a:r>
              <a:rPr kumimoji="0" lang="en-US" sz="18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compiler</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and </a:t>
            </a:r>
            <a:r>
              <a:rPr kumimoji="0" lang="en-US" sz="18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OS</a:t>
            </a:r>
            <a:r>
              <a:rPr kumimoji="0" lang="en-US" sz="1800" b="0"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support to generate and map PUD instructions</a:t>
            </a:r>
          </a:p>
        </p:txBody>
      </p:sp>
      <p:sp>
        <p:nvSpPr>
          <p:cNvPr id="8" name="Rounded Rectangle 7">
            <a:extLst>
              <a:ext uri="{FF2B5EF4-FFF2-40B4-BE49-F238E27FC236}">
                <a16:creationId xmlns:a16="http://schemas.microsoft.com/office/drawing/2014/main" id="{21687AA8-57AB-4584-50D5-F7CDBC03893E}"/>
              </a:ext>
            </a:extLst>
          </p:cNvPr>
          <p:cNvSpPr/>
          <p:nvPr/>
        </p:nvSpPr>
        <p:spPr>
          <a:xfrm>
            <a:off x="175404" y="2368094"/>
            <a:ext cx="8793192" cy="811897"/>
          </a:xfrm>
          <a:prstGeom prst="roundRect">
            <a:avLst>
              <a:gd name="adj" fmla="val 6245"/>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Goal: </a:t>
            </a:r>
            <a:r>
              <a:rPr kumimoji="0" lang="en-US" sz="2000" b="0"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Design a flexible PUD system that overcomes the three limitations caused by DRAM’s large and rigid access granularity</a:t>
            </a:r>
            <a:endPar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endParaRPr>
          </a:p>
        </p:txBody>
      </p:sp>
      <p:sp>
        <p:nvSpPr>
          <p:cNvPr id="10" name="Rounded Rectangle 9">
            <a:extLst>
              <a:ext uri="{FF2B5EF4-FFF2-40B4-BE49-F238E27FC236}">
                <a16:creationId xmlns:a16="http://schemas.microsoft.com/office/drawing/2014/main" id="{F8229EDB-DE72-E042-CB7F-DB650B64BDC7}"/>
              </a:ext>
            </a:extLst>
          </p:cNvPr>
          <p:cNvSpPr/>
          <p:nvPr/>
        </p:nvSpPr>
        <p:spPr>
          <a:xfrm>
            <a:off x="175404" y="5164618"/>
            <a:ext cx="8793192" cy="1217518"/>
          </a:xfrm>
          <a:prstGeom prst="roundRect">
            <a:avLst>
              <a:gd name="adj" fmla="val 636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Key Results:</a:t>
            </a:r>
            <a:r>
              <a:rPr kumimoji="0" lang="en-US" sz="20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 MIMDRAM achieves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14.3x</a:t>
            </a:r>
            <a:r>
              <a:rPr kumimoji="0" lang="en-US" sz="18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 </a:t>
            </a: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30.6x</a:t>
            </a:r>
            <a:r>
              <a:rPr kumimoji="0" lang="en-US" sz="18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 and </a:t>
            </a: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6.8x</a:t>
            </a:r>
            <a:r>
              <a:rPr kumimoji="0" lang="en-US" sz="18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 the energy efficiency of state-of-the-art PUD systems, a high-end CPU and GPU, respectively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Small area cost to a DRAM chip (</a:t>
            </a: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1.11%</a:t>
            </a:r>
            <a:r>
              <a:rPr kumimoji="0" lang="en-US" sz="18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 and CPU die (</a:t>
            </a: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0.6%</a:t>
            </a:r>
            <a:r>
              <a:rPr kumimoji="0" lang="en-US" sz="1800" b="0"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 </a:t>
            </a:r>
          </a:p>
        </p:txBody>
      </p:sp>
      <p:sp>
        <p:nvSpPr>
          <p:cNvPr id="12" name="TextBox 11">
            <a:extLst>
              <a:ext uri="{FF2B5EF4-FFF2-40B4-BE49-F238E27FC236}">
                <a16:creationId xmlns:a16="http://schemas.microsoft.com/office/drawing/2014/main" id="{AE3BEFD9-78BA-D709-AE08-2BCD6C54A6BA}"/>
              </a:ext>
            </a:extLst>
          </p:cNvPr>
          <p:cNvSpPr txBox="1"/>
          <p:nvPr/>
        </p:nvSpPr>
        <p:spPr>
          <a:xfrm>
            <a:off x="0" y="6473577"/>
            <a:ext cx="91439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https://github.com/CMU-SAFARI/MIMDRAM</a:t>
            </a:r>
            <a:r>
              <a:rPr kumimoji="0" lang="en-US" sz="1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Segoe UI" panose="020B0502040204020203" pitchFamily="34" charset="0"/>
              </a:rPr>
              <a:t> </a:t>
            </a:r>
            <a:br>
              <a:rPr kumimoji="0" lang="en-US" sz="16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Segoe UI" panose="020B0502040204020203" pitchFamily="34" charset="0"/>
              </a:rPr>
            </a:br>
            <a:endPar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352899C6-8057-C6B9-2B3C-BA51DCF44B06}"/>
              </a:ext>
            </a:extLst>
          </p:cNvPr>
          <p:cNvSpPr/>
          <p:nvPr/>
        </p:nvSpPr>
        <p:spPr>
          <a:xfrm>
            <a:off x="0" y="0"/>
            <a:ext cx="9143999" cy="1187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Rounded Rectangle 3">
            <a:extLst>
              <a:ext uri="{FF2B5EF4-FFF2-40B4-BE49-F238E27FC236}">
                <a16:creationId xmlns:a16="http://schemas.microsoft.com/office/drawing/2014/main" id="{23E200A9-FF93-67FA-E9EF-05A8CE894C0C}"/>
              </a:ext>
            </a:extLst>
          </p:cNvPr>
          <p:cNvSpPr/>
          <p:nvPr/>
        </p:nvSpPr>
        <p:spPr>
          <a:xfrm>
            <a:off x="175404" y="738418"/>
            <a:ext cx="8793192" cy="1512919"/>
          </a:xfrm>
          <a:prstGeom prst="roundRect">
            <a:avLst>
              <a:gd name="adj" fmla="val 5022"/>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Problem: </a:t>
            </a:r>
            <a:r>
              <a:rPr kumimoji="0" lang="en-US" sz="2000" b="0"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Processing-Using-DRAM (PUD) suffers from three issues caused by DRAM’s large and rigid access granularity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Underutilization</a:t>
            </a:r>
            <a:r>
              <a:rPr kumimoji="0" lang="en-US" sz="1800" b="0"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due to data parallelism variation in (and across) applications</a:t>
            </a:r>
            <a:endParaRPr kumimoji="0" lang="en-US" sz="1600" b="0"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Limited computation support</a:t>
            </a:r>
            <a:r>
              <a:rPr kumimoji="0" lang="en-US" sz="1800" b="0" i="1"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a:t>
            </a:r>
            <a:r>
              <a:rPr kumimoji="0" lang="en-US" sz="1800" b="0"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due to a lack of interconnects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Challenging programming</a:t>
            </a:r>
            <a:r>
              <a:rPr kumimoji="0" lang="en-US" sz="1800" b="0"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model due to a lack of compilers </a:t>
            </a:r>
          </a:p>
        </p:txBody>
      </p:sp>
      <p:sp>
        <p:nvSpPr>
          <p:cNvPr id="2" name="Title 1">
            <a:extLst>
              <a:ext uri="{FF2B5EF4-FFF2-40B4-BE49-F238E27FC236}">
                <a16:creationId xmlns:a16="http://schemas.microsoft.com/office/drawing/2014/main" id="{E67357E3-8542-6F47-9EDD-EF35BB96A3BE}"/>
              </a:ext>
            </a:extLst>
          </p:cNvPr>
          <p:cNvSpPr>
            <a:spLocks noGrp="1"/>
          </p:cNvSpPr>
          <p:nvPr>
            <p:ph type="title"/>
          </p:nvPr>
        </p:nvSpPr>
        <p:spPr>
          <a:xfrm>
            <a:off x="169011" y="86288"/>
            <a:ext cx="8894602" cy="606084"/>
          </a:xfrm>
        </p:spPr>
        <p:txBody>
          <a:bodyPr>
            <a:normAutofit fontScale="90000"/>
          </a:bodyPr>
          <a:lstStyle/>
          <a:p>
            <a:pPr algn="ctr"/>
            <a:r>
              <a:rPr lang="en-US" dirty="0">
                <a:solidFill>
                  <a:schemeClr val="tx1"/>
                </a:solidFill>
              </a:rPr>
              <a:t>MIMDRAM: Executive Summary</a:t>
            </a:r>
          </a:p>
        </p:txBody>
      </p:sp>
    </p:spTree>
    <p:extLst>
      <p:ext uri="{BB962C8B-B14F-4D97-AF65-F5344CB8AC3E}">
        <p14:creationId xmlns:p14="http://schemas.microsoft.com/office/powerpoint/2010/main" val="36336345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dirty="0"/>
              <a:t>In-DRAM Lookup-Table Based Execution</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0" indent="0" algn="l">
              <a:buNone/>
            </a:pP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João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Dinis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Ferreira, Gabriel Falcao, Juan Gómez-Luna, Mohammed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Lois Orosa, Mohammad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Geraldo F. Oliveira, Taha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Anant Nori, and Onur Mutlu,</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"pLUTo: Enabling Massively Parallel Computation in DRAM via Lookup Tables"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(26 minutes)]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10"/>
              </a:rPr>
              <a:t>Source Code (Officially Artifact Evaluated with All Badges)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Officially artifact evaluated as available, reusable and reproducible.</a:t>
            </a:r>
            <a:endParaRPr lang="en-US" sz="1500" b="0" i="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CF1BF39-3166-E5AA-31DA-AB32F2F13B3B}"/>
              </a:ext>
            </a:extLst>
          </p:cNvPr>
          <p:cNvPicPr>
            <a:picLocks noChangeAspect="1"/>
          </p:cNvPicPr>
          <p:nvPr/>
        </p:nvPicPr>
        <p:blipFill>
          <a:blip r:embed="rId11"/>
          <a:stretch>
            <a:fillRect/>
          </a:stretch>
        </p:blipFill>
        <p:spPr>
          <a:xfrm>
            <a:off x="458405" y="3789040"/>
            <a:ext cx="8382143" cy="2575382"/>
          </a:xfrm>
          <a:prstGeom prst="rect">
            <a:avLst/>
          </a:prstGeom>
        </p:spPr>
      </p:pic>
      <p:sp>
        <p:nvSpPr>
          <p:cNvPr id="6" name="TextBox 5">
            <a:extLst>
              <a:ext uri="{FF2B5EF4-FFF2-40B4-BE49-F238E27FC236}">
                <a16:creationId xmlns:a16="http://schemas.microsoft.com/office/drawing/2014/main" id="{DDB1E472-B793-6F87-B750-2856953FBD40}"/>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https://arxiv.org/pdf/2104.07699.pdf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50849612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2306622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29862826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414918498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4551153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028521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0A27-BFE2-89A7-00E2-06287A5F6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1CAA6-A739-3991-E8B3-407D954804B6}"/>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269C6041-A452-B3CD-7344-DF1A7563DE25}"/>
              </a:ext>
            </a:extLst>
          </p:cNvPr>
          <p:cNvSpPr>
            <a:spLocks noGrp="1"/>
          </p:cNvSpPr>
          <p:nvPr>
            <p:ph idx="1"/>
          </p:nvPr>
        </p:nvSpPr>
        <p:spPr>
          <a:xfrm>
            <a:off x="228600" y="1012279"/>
            <a:ext cx="8610600" cy="5153025"/>
          </a:xfrm>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https://arxiv.org/pdf/2312.02880.pdf</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BECE0A9F-5462-9EDD-55B8-FE9E589EDE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942C457D-CDEB-D156-23D1-723CEF6EC921}"/>
              </a:ext>
            </a:extLst>
          </p:cNvPr>
          <p:cNvPicPr>
            <a:picLocks noChangeAspect="1"/>
          </p:cNvPicPr>
          <p:nvPr/>
        </p:nvPicPr>
        <p:blipFill>
          <a:blip r:embed="rId3"/>
          <a:stretch>
            <a:fillRect/>
          </a:stretch>
        </p:blipFill>
        <p:spPr>
          <a:xfrm>
            <a:off x="611560" y="1962847"/>
            <a:ext cx="7737780" cy="1178121"/>
          </a:xfrm>
          <a:prstGeom prst="rect">
            <a:avLst/>
          </a:prstGeom>
        </p:spPr>
      </p:pic>
      <p:pic>
        <p:nvPicPr>
          <p:cNvPr id="8" name="Picture 7">
            <a:extLst>
              <a:ext uri="{FF2B5EF4-FFF2-40B4-BE49-F238E27FC236}">
                <a16:creationId xmlns:a16="http://schemas.microsoft.com/office/drawing/2014/main" id="{FD745F10-FB96-842B-03DC-CA917BFEE2FD}"/>
              </a:ext>
            </a:extLst>
          </p:cNvPr>
          <p:cNvPicPr>
            <a:picLocks noChangeAspect="1"/>
          </p:cNvPicPr>
          <p:nvPr/>
        </p:nvPicPr>
        <p:blipFill>
          <a:blip r:embed="rId4"/>
          <a:stretch>
            <a:fillRect/>
          </a:stretch>
        </p:blipFill>
        <p:spPr>
          <a:xfrm>
            <a:off x="685800" y="3284984"/>
            <a:ext cx="7772400" cy="1051903"/>
          </a:xfrm>
          <a:prstGeom prst="rect">
            <a:avLst/>
          </a:prstGeom>
        </p:spPr>
      </p:pic>
      <p:pic>
        <p:nvPicPr>
          <p:cNvPr id="9" name="Picture 8">
            <a:extLst>
              <a:ext uri="{FF2B5EF4-FFF2-40B4-BE49-F238E27FC236}">
                <a16:creationId xmlns:a16="http://schemas.microsoft.com/office/drawing/2014/main" id="{8D2D21F8-60AE-4649-9539-4B48D1F4F0AC}"/>
              </a:ext>
            </a:extLst>
          </p:cNvPr>
          <p:cNvPicPr>
            <a:picLocks noChangeAspect="1"/>
          </p:cNvPicPr>
          <p:nvPr/>
        </p:nvPicPr>
        <p:blipFill>
          <a:blip r:embed="rId5"/>
          <a:stretch>
            <a:fillRect/>
          </a:stretch>
        </p:blipFill>
        <p:spPr>
          <a:xfrm>
            <a:off x="2067876" y="4585956"/>
            <a:ext cx="5008248" cy="2034119"/>
          </a:xfrm>
          <a:prstGeom prst="rect">
            <a:avLst/>
          </a:prstGeom>
        </p:spPr>
      </p:pic>
    </p:spTree>
    <p:extLst>
      <p:ext uri="{BB962C8B-B14F-4D97-AF65-F5344CB8AC3E}">
        <p14:creationId xmlns:p14="http://schemas.microsoft.com/office/powerpoint/2010/main" val="258448346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724A-F08A-E6CD-8866-A45A45133572}"/>
              </a:ext>
            </a:extLst>
          </p:cNvPr>
          <p:cNvSpPr>
            <a:spLocks noGrp="1"/>
          </p:cNvSpPr>
          <p:nvPr>
            <p:ph type="title"/>
          </p:nvPr>
        </p:nvSpPr>
        <p:spPr>
          <a:xfrm>
            <a:off x="228600" y="152400"/>
            <a:ext cx="8951912" cy="884238"/>
          </a:xfrm>
        </p:spPr>
        <p:txBody>
          <a:bodyPr/>
          <a:lstStyle/>
          <a:p>
            <a:r>
              <a:rPr kumimoji="0" lang="en-US" sz="4000" b="0" i="0" u="none" strike="noStrike" kern="0" cap="none" spc="0" normalizeH="0" baseline="0" noProof="0" dirty="0">
                <a:ln>
                  <a:noFill/>
                </a:ln>
                <a:solidFill>
                  <a:srgbClr val="006633"/>
                </a:solidFill>
                <a:effectLst/>
                <a:uLnTx/>
                <a:uFillTx/>
                <a:latin typeface="Garamond"/>
                <a:ea typeface="ＭＳ Ｐゴシック" pitchFamily="-106" charset="-128"/>
              </a:rPr>
              <a:t>DRAM Chips Are Already (Quite) Capable!</a:t>
            </a:r>
            <a:endParaRPr lang="en-US" dirty="0"/>
          </a:p>
        </p:txBody>
      </p:sp>
      <p:sp>
        <p:nvSpPr>
          <p:cNvPr id="3" name="Content Placeholder 2">
            <a:extLst>
              <a:ext uri="{FF2B5EF4-FFF2-40B4-BE49-F238E27FC236}">
                <a16:creationId xmlns:a16="http://schemas.microsoft.com/office/drawing/2014/main" id="{C461C53E-D5A9-DECF-F36E-E76CCC09CAC3}"/>
              </a:ext>
            </a:extLst>
          </p:cNvPr>
          <p:cNvSpPr>
            <a:spLocks noGrp="1"/>
          </p:cNvSpPr>
          <p:nvPr>
            <p:ph idx="1"/>
          </p:nvPr>
        </p:nvSpPr>
        <p:spPr/>
        <p:txBody>
          <a:bodyPr/>
          <a:lstStyle/>
          <a:p>
            <a:r>
              <a:rPr lang="en-US" b="1" dirty="0">
                <a:solidFill>
                  <a:srgbClr val="0000FF"/>
                </a:solidFill>
              </a:rPr>
              <a:t>Appears at DSN 2024</a:t>
            </a:r>
          </a:p>
          <a:p>
            <a:endParaRPr lang="en-US" dirty="0"/>
          </a:p>
        </p:txBody>
      </p:sp>
      <p:sp>
        <p:nvSpPr>
          <p:cNvPr id="4" name="Slide Number Placeholder 3">
            <a:extLst>
              <a:ext uri="{FF2B5EF4-FFF2-40B4-BE49-F238E27FC236}">
                <a16:creationId xmlns:a16="http://schemas.microsoft.com/office/drawing/2014/main" id="{65147A4A-736F-F405-0739-FF4560FEFE40}"/>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94</a:t>
            </a:fld>
            <a:endParaRPr lang="en-US">
              <a:solidFill>
                <a:srgbClr val="000000"/>
              </a:solidFill>
            </a:endParaRPr>
          </a:p>
        </p:txBody>
      </p:sp>
      <p:pic>
        <p:nvPicPr>
          <p:cNvPr id="5" name="Picture 4">
            <a:extLst>
              <a:ext uri="{FF2B5EF4-FFF2-40B4-BE49-F238E27FC236}">
                <a16:creationId xmlns:a16="http://schemas.microsoft.com/office/drawing/2014/main" id="{E84D962B-0E31-BCCD-AA94-B743B39BEF8B}"/>
              </a:ext>
            </a:extLst>
          </p:cNvPr>
          <p:cNvPicPr>
            <a:picLocks noChangeAspect="1"/>
          </p:cNvPicPr>
          <p:nvPr/>
        </p:nvPicPr>
        <p:blipFill>
          <a:blip r:embed="rId2"/>
          <a:stretch>
            <a:fillRect/>
          </a:stretch>
        </p:blipFill>
        <p:spPr>
          <a:xfrm>
            <a:off x="57868" y="2458218"/>
            <a:ext cx="8906620" cy="2554958"/>
          </a:xfrm>
          <a:prstGeom prst="rect">
            <a:avLst/>
          </a:prstGeom>
        </p:spPr>
      </p:pic>
      <p:sp>
        <p:nvSpPr>
          <p:cNvPr id="6" name="TextBox 5">
            <a:extLst>
              <a:ext uri="{FF2B5EF4-FFF2-40B4-BE49-F238E27FC236}">
                <a16:creationId xmlns:a16="http://schemas.microsoft.com/office/drawing/2014/main" id="{62FBCBB1-9F77-1473-95C1-41DF9AA40AED}"/>
              </a:ext>
            </a:extLst>
          </p:cNvPr>
          <p:cNvSpPr txBox="1"/>
          <p:nvPr/>
        </p:nvSpPr>
        <p:spPr>
          <a:xfrm>
            <a:off x="2771800" y="6464122"/>
            <a:ext cx="4289957" cy="369332"/>
          </a:xfrm>
          <a:prstGeom prst="rect">
            <a:avLst/>
          </a:prstGeom>
          <a:noFill/>
        </p:spPr>
        <p:txBody>
          <a:bodyPr wrap="none" rtlCol="0">
            <a:spAutoFit/>
          </a:bodyPr>
          <a:lstStyle/>
          <a:p>
            <a:r>
              <a:rPr lang="en-US" b="1" dirty="0">
                <a:solidFill>
                  <a:srgbClr val="0000FF"/>
                </a:solidFill>
                <a:hlinkClick r:id="rId3">
                  <a:extLst>
                    <a:ext uri="{A12FA001-AC4F-418D-AE19-62706E023703}">
                      <ahyp:hlinkClr xmlns:ahyp="http://schemas.microsoft.com/office/drawing/2018/hyperlinkcolor" val="tx"/>
                    </a:ext>
                  </a:extLst>
                </a:hlinkClick>
              </a:rPr>
              <a:t>https://arxiv.org/pdf/2405.06081</a:t>
            </a:r>
            <a:r>
              <a:rPr lang="en-US" b="1" dirty="0">
                <a:solidFill>
                  <a:srgbClr val="0000FF"/>
                </a:solidFill>
              </a:rPr>
              <a:t> </a:t>
            </a:r>
          </a:p>
        </p:txBody>
      </p:sp>
    </p:spTree>
    <p:extLst>
      <p:ext uri="{BB962C8B-B14F-4D97-AF65-F5344CB8AC3E}">
        <p14:creationId xmlns:p14="http://schemas.microsoft.com/office/powerpoint/2010/main" val="41652922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859874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Connect rows in neighboring subarrays</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through </a:t>
              </a:r>
              <a:r>
                <a:rPr kumimoji="0" lang="en-US" sz="2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a NOT gate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a:t>
              </a:r>
              <a:endParaRPr kumimoji="0" lang="en-CH"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NOT gate </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B67E-1B66-AE3A-EB29-328C5F211E90}"/>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867486CB-5DFF-790D-FB85-8A53DC6C1F5F}"/>
              </a:ext>
            </a:extLst>
          </p:cNvPr>
          <p:cNvSpPr txBox="1">
            <a:spLocks/>
          </p:cNvSpPr>
          <p:nvPr/>
        </p:nvSpPr>
        <p:spPr>
          <a:xfrm>
            <a:off x="76199" y="764805"/>
            <a:ext cx="8784465"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sng"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Motivation</a:t>
            </a: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 Processing-using-DRAM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alleviate </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performance and energy bottlenecks caused by </a:t>
            </a: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data movement  </a:t>
            </a:r>
          </a:p>
          <a:p>
            <a:pPr marL="674370" marR="0" lvl="1"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Prior works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 that </a:t>
            </a: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existing DRAM chips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 </a:t>
            </a:r>
            <a:b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three-input majority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 two-input AND </a:t>
            </a:r>
            <a:r>
              <a:rPr kumimoji="0" lang="en-US" sz="2000" b="1" i="0" u="none" strike="noStrike" kern="1200" cap="none" spc="0" normalizeH="0" baseline="0" noProof="0" dirty="0" err="1">
                <a:ln>
                  <a:noFill/>
                </a:ln>
                <a:solidFill>
                  <a:srgbClr val="D8B25C">
                    <a:lumMod val="75000"/>
                  </a:srgbClr>
                </a:solidFill>
                <a:effectLst/>
                <a:uLnTx/>
                <a:uFillTx/>
                <a:latin typeface="Cambria" panose="02040503050406030204" pitchFamily="18" charset="0"/>
                <a:ea typeface="+mn-ea"/>
                <a:cs typeface="+mn-cs"/>
              </a:rPr>
              <a:t>and</a:t>
            </a:r>
            <a:r>
              <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rPr>
              <a:t> OR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endParaRPr kumimoji="0" lang="en-US" sz="2000" b="1" i="0" u="none" strike="noStrike" kern="1200" cap="none" spc="0" normalizeH="0" baseline="0" noProof="0" dirty="0">
              <a:ln>
                <a:noFill/>
              </a:ln>
              <a:solidFill>
                <a:srgbClr val="D8B25C">
                  <a:lumMod val="75000"/>
                </a:srgbClr>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sng" strike="noStrike" kern="1200" cap="none" spc="0" normalizeH="0" baseline="0" noProof="0" dirty="0">
                <a:ln>
                  <a:noFill/>
                </a:ln>
                <a:solidFill>
                  <a:srgbClr val="FF0000"/>
                </a:solidFill>
                <a:effectLst/>
                <a:uLnTx/>
                <a:uFillTx/>
                <a:latin typeface="Cambria" panose="02040503050406030204" pitchFamily="18" charset="0"/>
                <a:ea typeface="+mn-ea"/>
                <a:cs typeface="+mn-cs"/>
              </a:rPr>
              <a:t>Problem</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Proof-of-concept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demonstrations on</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commercial off-the-shelf (COTS)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chips do not provide </a:t>
            </a:r>
          </a:p>
          <a:p>
            <a:pPr marL="674370" marR="0" lvl="1"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functionally-complete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operations (e.g., NAND or NOR)</a:t>
            </a:r>
          </a:p>
          <a:p>
            <a:pPr marL="674370" marR="0" lvl="1"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NOT operation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74370" marR="0" lvl="1"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AND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and</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OR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 with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more than two inputs</a:t>
            </a:r>
          </a:p>
          <a:p>
            <a:pPr marL="274320" marR="0" lvl="0"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sng" strike="noStrike" kern="1200" cap="none" spc="0" normalizeH="0" baseline="0" noProof="0" dirty="0">
                <a:ln>
                  <a:noFill/>
                </a:ln>
                <a:solidFill>
                  <a:srgbClr val="0070C0"/>
                </a:solidFill>
                <a:effectLst/>
                <a:uLnTx/>
                <a:uFillTx/>
                <a:latin typeface="Cambria" panose="02040503050406030204" pitchFamily="18" charset="0"/>
                <a:ea typeface="+mn-ea"/>
                <a:cs typeface="+mn-cs"/>
              </a:rPr>
              <a:t>Experimental Study</a:t>
            </a: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256 DDR4 chips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a:t>
            </a: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two major manufacturers</a:t>
            </a:r>
          </a:p>
          <a:p>
            <a:pPr marL="274320" marR="0" lvl="0" indent="-27432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000" b="1" i="0" u="sng" strike="noStrike" kern="1200" cap="none" spc="0" normalizeH="0" baseline="0" noProof="0" dirty="0">
                <a:ln>
                  <a:noFill/>
                </a:ln>
                <a:solidFill>
                  <a:srgbClr val="7030A0"/>
                </a:solidFill>
                <a:effectLst/>
                <a:uLnTx/>
                <a:uFillTx/>
                <a:latin typeface="Cambria" panose="02040503050406030204" pitchFamily="18" charset="0"/>
                <a:ea typeface="+mn-ea"/>
                <a:cs typeface="+mn-cs"/>
              </a:rPr>
              <a:t>Key Results</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COTS DRAM chips can perform </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NOT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{2, 4, 8, 16}-input AND, NAND, OR, and NOR</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very high reliability (&gt;94% success rate) </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pattern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temperature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only slightly affect</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reliability of these operations </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(&lt;1.98% decrease in success rate)</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p:txBody>
      </p:sp>
      <p:sp>
        <p:nvSpPr>
          <p:cNvPr id="6" name="Title 1" descr=" 6">
            <a:extLst>
              <a:ext uri="{FF2B5EF4-FFF2-40B4-BE49-F238E27FC236}">
                <a16:creationId xmlns:a16="http://schemas.microsoft.com/office/drawing/2014/main" id="{0B3969C5-17AD-1AA8-C290-249A92B40FF9}"/>
              </a:ext>
            </a:extLst>
          </p:cNvPr>
          <p:cNvSpPr txBox="1">
            <a:spLocks/>
          </p:cNvSpPr>
          <p:nvPr/>
        </p:nvSpPr>
        <p:spPr>
          <a:xfrm>
            <a:off x="0" y="3035"/>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mj-ea"/>
              <a:cs typeface="+mj-cs"/>
            </a:endParaRPr>
          </a:p>
        </p:txBody>
      </p:sp>
      <p:sp>
        <p:nvSpPr>
          <p:cNvPr id="8" name="Slide Number Placeholder 3">
            <a:extLst>
              <a:ext uri="{FF2B5EF4-FFF2-40B4-BE49-F238E27FC236}">
                <a16:creationId xmlns:a16="http://schemas.microsoft.com/office/drawing/2014/main" id="{790ED647-98C7-77B7-473C-89F3CE1A6B4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2" name="Title 1">
            <a:extLst>
              <a:ext uri="{FF2B5EF4-FFF2-40B4-BE49-F238E27FC236}">
                <a16:creationId xmlns:a16="http://schemas.microsoft.com/office/drawing/2014/main" id="{A582606E-2E71-8F93-1958-33FF6EA2299F}"/>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FC-DRAM: Executive Summary</a:t>
            </a:r>
          </a:p>
        </p:txBody>
      </p:sp>
    </p:spTree>
    <p:extLst>
      <p:ext uri="{BB962C8B-B14F-4D97-AF65-F5344CB8AC3E}">
        <p14:creationId xmlns:p14="http://schemas.microsoft.com/office/powerpoint/2010/main" val="36717944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23440224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9|5.2|1.7"/>
</p:tagLst>
</file>

<file path=ppt/tags/tag2.xml><?xml version="1.0" encoding="utf-8"?>
<p:tagLst xmlns:a="http://schemas.openxmlformats.org/drawingml/2006/main" xmlns:r="http://schemas.openxmlformats.org/officeDocument/2006/relationships" xmlns:p="http://schemas.openxmlformats.org/presentationml/2006/main">
  <p:tag name="TIMING" val="|4.5|0.7|1|6.4|2.9|2.7"/>
</p:tagLst>
</file>

<file path=ppt/tags/tag3.xml><?xml version="1.0" encoding="utf-8"?>
<p:tagLst xmlns:a="http://schemas.openxmlformats.org/drawingml/2006/main" xmlns:r="http://schemas.openxmlformats.org/officeDocument/2006/relationships" xmlns:p="http://schemas.openxmlformats.org/presentationml/2006/main">
  <p:tag name="TIMING" val="|2.2|4.6|8.2|3.6"/>
</p:tagLst>
</file>

<file path=ppt/tags/tag4.xml><?xml version="1.0" encoding="utf-8"?>
<p:tagLst xmlns:a="http://schemas.openxmlformats.org/drawingml/2006/main" xmlns:r="http://schemas.openxmlformats.org/officeDocument/2006/relationships" xmlns:p="http://schemas.openxmlformats.org/presentationml/2006/main">
  <p:tag name="TIMING" val="|5.6|1.4|3.1|5.3"/>
</p:tagLst>
</file>

<file path=ppt/theme/_rels/theme3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8.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3.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ch_template_jisung" id="{E787BF74-58FC-BA4F-9E83-D43BB312284F}" vid="{D903774B-4720-AE4C-9DF5-7CB3ABA7BBC8}"/>
    </a:ext>
  </a:extLst>
</a:theme>
</file>

<file path=ppt/theme/theme74.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9_Office Theme">
  <a:themeElements>
    <a:clrScheme name="Custom 3">
      <a:dk1>
        <a:srgbClr val="000000"/>
      </a:dk1>
      <a:lt1>
        <a:srgbClr val="FFFFFF"/>
      </a:lt1>
      <a:dk2>
        <a:srgbClr val="44546A"/>
      </a:dk2>
      <a:lt2>
        <a:srgbClr val="E7E6E6"/>
      </a:lt2>
      <a:accent1>
        <a:srgbClr val="E06161"/>
      </a:accent1>
      <a:accent2>
        <a:srgbClr val="F3BC61"/>
      </a:accent2>
      <a:accent3>
        <a:srgbClr val="38A881"/>
      </a:accent3>
      <a:accent4>
        <a:srgbClr val="5CA2DB"/>
      </a:accent4>
      <a:accent5>
        <a:srgbClr val="9C80C1"/>
      </a:accent5>
      <a:accent6>
        <a:srgbClr val="EB8F61"/>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cktothechip" id="{D2CD858D-3514-044E-BB40-B3A4C30B63CC}" vid="{C34570FE-74FD-B045-831A-09CD35599A16}"/>
    </a:ext>
  </a:extLst>
</a:theme>
</file>

<file path=ppt/theme/theme7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379813</TotalTime>
  <Words>12131</Words>
  <Application>Microsoft Macintosh PowerPoint</Application>
  <PresentationFormat>On-screen Show (4:3)</PresentationFormat>
  <Paragraphs>2063</Paragraphs>
  <Slides>170</Slides>
  <Notes>38</Notes>
  <HiddenSlides>0</HiddenSlides>
  <MMClips>0</MMClips>
  <ScaleCrop>false</ScaleCrop>
  <HeadingPairs>
    <vt:vector size="6" baseType="variant">
      <vt:variant>
        <vt:lpstr>Fonts Used</vt:lpstr>
      </vt:variant>
      <vt:variant>
        <vt:i4>28</vt:i4>
      </vt:variant>
      <vt:variant>
        <vt:lpstr>Theme</vt:lpstr>
      </vt:variant>
      <vt:variant>
        <vt:i4>78</vt:i4>
      </vt:variant>
      <vt:variant>
        <vt:lpstr>Slide Titles</vt:lpstr>
      </vt:variant>
      <vt:variant>
        <vt:i4>170</vt:i4>
      </vt:variant>
    </vt:vector>
  </HeadingPairs>
  <TitlesOfParts>
    <vt:vector size="276" baseType="lpstr">
      <vt:lpstr>europa</vt:lpstr>
      <vt:lpstr>medium-content-sans-serif-font</vt:lpstr>
      <vt:lpstr>Myriad Pro Bold Cond</vt:lpstr>
      <vt:lpstr>NimbusRomNo9L-Regu</vt:lpstr>
      <vt:lpstr>NimbusRomNo9L-ReguItal</vt:lpstr>
      <vt:lpstr>Apple Symbols</vt:lpstr>
      <vt:lpstr>Arial</vt:lpstr>
      <vt:lpstr>Arial</vt:lpstr>
      <vt:lpstr>Arial Black</vt:lpstr>
      <vt:lpstr>Avenir Next</vt:lpstr>
      <vt:lpstr>Avenir Next Medium</vt:lpstr>
      <vt:lpstr>Calibri</vt:lpstr>
      <vt:lpstr>Cambria</vt:lpstr>
      <vt:lpstr>Cambria Math</vt:lpstr>
      <vt:lpstr>Chalkduster</vt:lpstr>
      <vt:lpstr>Corbel</vt:lpstr>
      <vt:lpstr>Courier New</vt:lpstr>
      <vt:lpstr>Garamond</vt:lpstr>
      <vt:lpstr>Gill Sans</vt:lpstr>
      <vt:lpstr>Gill Sans MT</vt:lpstr>
      <vt:lpstr>Helvetica Neue</vt:lpstr>
      <vt:lpstr>Lucida Grande</vt:lpstr>
      <vt:lpstr>Lucida Sans</vt:lpstr>
      <vt:lpstr>Tahoma</vt:lpstr>
      <vt:lpstr>Times New Roman</vt:lpstr>
      <vt:lpstr>Twentieth Century</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Title &amp; Bullets</vt:lpstr>
      <vt:lpstr>156_Edge</vt:lpstr>
      <vt:lpstr>159_Edge</vt:lpstr>
      <vt:lpstr>safari</vt:lpstr>
      <vt:lpstr>153_Edge</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62_Edge</vt:lpstr>
      <vt:lpstr>27_Edge</vt:lpstr>
      <vt:lpstr>28_Edge</vt:lpstr>
      <vt:lpstr>100_Edge</vt:lpstr>
      <vt:lpstr>29_Edge</vt:lpstr>
      <vt:lpstr>41_Edge</vt:lpstr>
      <vt:lpstr>101_Edge</vt:lpstr>
      <vt:lpstr>22_Edge</vt:lpstr>
      <vt:lpstr>16_Edge</vt:lpstr>
      <vt:lpstr>12_Edge</vt:lpstr>
      <vt:lpstr>Metropolitan_bullet</vt:lpstr>
      <vt:lpstr>25_Edge</vt:lpstr>
      <vt:lpstr>157_Edge</vt:lpstr>
      <vt:lpstr>31_Edge</vt:lpstr>
      <vt:lpstr>30_Edge</vt:lpstr>
      <vt:lpstr>5_sesha-theme</vt:lpstr>
      <vt:lpstr>12_Office Theme</vt:lpstr>
      <vt:lpstr>34_Edge</vt:lpstr>
      <vt:lpstr>4_Office Theme</vt:lpstr>
      <vt:lpstr>8_Office Theme</vt:lpstr>
      <vt:lpstr>Office Theme</vt:lpstr>
      <vt:lpstr>21_Office Theme</vt:lpstr>
      <vt:lpstr>10_Edge</vt:lpstr>
      <vt:lpstr>7_Office Theme</vt:lpstr>
      <vt:lpstr>32_Edge</vt:lpstr>
      <vt:lpstr>20_Edge</vt:lpstr>
      <vt:lpstr>9_Office Theme</vt:lpstr>
      <vt:lpstr>2nd Workshop on  Memory-Centric Computing: Memory-Centric Computing</vt:lpstr>
      <vt:lpstr>The Problem</vt:lpstr>
      <vt:lpstr>Data is Key for AI, ML, Genomics, …</vt:lpstr>
      <vt:lpstr>Huge Demand for Performance &amp; Efficiency</vt:lpstr>
      <vt:lpstr>Huge Demand for Performance &amp; Efficiency</vt:lpstr>
      <vt:lpstr>Do We Want This?</vt:lpstr>
      <vt:lpstr>Or This?</vt:lpstr>
      <vt:lpstr>Challenge and Opportunity for Future</vt:lpstr>
      <vt:lpstr>The Problem</vt:lpstr>
      <vt:lpstr>The Problem</vt:lpstr>
      <vt:lpstr>Today’s Computing Systems</vt:lpstr>
      <vt:lpstr>Perils of Processor-Centric Design</vt:lpstr>
      <vt:lpstr>Deeper and Larger Memory Hierarchies</vt:lpstr>
      <vt:lpstr>AMD’s 3D Last Level Cache (2021)</vt:lpstr>
      <vt:lpstr>Deeper and Larger Memory Hierarchies</vt:lpstr>
      <vt:lpstr>Deeper and Larger Memory Hierarchies</vt:lpstr>
      <vt:lpstr>Data Overwhelms Modern Machines …</vt:lpstr>
      <vt:lpstr>It’s the Memory, Stupid!</vt:lpstr>
      <vt:lpstr>The Performance Perspective </vt:lpstr>
      <vt:lpstr>The Performance Perspective</vt:lpstr>
      <vt:lpstr>The Performance Perspective (Today)</vt:lpstr>
      <vt:lpstr>Three Key Systems Trends</vt:lpstr>
      <vt:lpstr>Data Movement vs. Computation Energy</vt:lpstr>
      <vt:lpstr>Data Movement vs. Computation Energy</vt:lpstr>
      <vt:lpstr>Data Movement vs. Computation Energy</vt:lpstr>
      <vt:lpstr>PowerPoint Presentation</vt:lpstr>
      <vt:lpstr>Energy Waste in Accelerators</vt:lpstr>
      <vt:lpstr>We Do Not Want to Move Data!</vt:lpstr>
      <vt:lpstr>We Need A Paradigm Shift To …</vt:lpstr>
      <vt:lpstr>Process Data Where It Makes Sense </vt:lpstr>
      <vt:lpstr>Goal: Processing Inside Memory/Storage</vt:lpstr>
      <vt:lpstr>Processing in/near Memory: An Old Idea</vt:lpstr>
      <vt:lpstr>Processing in/near Memory: An Old Idea</vt:lpstr>
      <vt:lpstr>Why In-Memory Computation Today?</vt:lpstr>
      <vt:lpstr>RowHammer [Kim et al., ISCA 2014]</vt:lpstr>
      <vt:lpstr>PowerPoint Presentation</vt:lpstr>
      <vt:lpstr>RowHammer [ISCA 2014]</vt:lpstr>
      <vt:lpstr>The Push from Circuits and Devices</vt:lpstr>
      <vt:lpstr>Industry’s Intelligent DRAM Controllers (I)</vt:lpstr>
      <vt:lpstr>Industry’s Intelligent DRAM Controllers (II)</vt:lpstr>
      <vt:lpstr>Industry’s Intelligent DRAM Controllers (III)</vt:lpstr>
      <vt:lpstr>Processing-in-Memory Landscape Today</vt:lpstr>
      <vt:lpstr>Processing-in-Memory Landscape Today</vt:lpstr>
      <vt:lpstr>Processing-in-Memory Landscape Today</vt:lpstr>
      <vt:lpstr>PIM Review and Open Problems</vt:lpstr>
      <vt:lpstr>PIM Course (Fall 2022)</vt:lpstr>
      <vt:lpstr>Processing-in-Memory Course (Spring 2023)</vt:lpstr>
      <vt:lpstr>SSD Course (Spring 2023)</vt:lpstr>
      <vt:lpstr>Real PIM Tutorials [MICRO’23, ISCA’23, ASPLOS’23, HPCA’23]</vt:lpstr>
      <vt:lpstr>We Need to Think Differently from the Past Approaches</vt:lpstr>
      <vt:lpstr>Processing in Memory:   Two Approaches</vt:lpstr>
      <vt:lpstr>A PIM Taxonomy</vt:lpstr>
      <vt:lpstr>Mindset: Memory as an Accelerator</vt:lpstr>
      <vt:lpstr>Example PIM Type: Processing using DRAM</vt:lpstr>
      <vt:lpstr>Processing using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in Off-the-Shelf DRAM Chips</vt:lpstr>
      <vt:lpstr>Real Processing Using Memory Prototype</vt:lpstr>
      <vt:lpstr>Real Processing-using-Memory Prototype</vt:lpstr>
      <vt:lpstr>Real Processing-using-Memory Prototype</vt:lpstr>
      <vt:lpstr>Microbenchmark Copy/Initialization Throughput</vt:lpstr>
      <vt:lpstr>More on PiDRAM</vt:lpstr>
      <vt:lpstr>RowClone Extensions and Follow-Up Work</vt:lpstr>
      <vt:lpstr>LISA: Increasing Connectivity in DRAM</vt:lpstr>
      <vt:lpstr>FIGARO: Fine-Grained In-DRAM Copy</vt:lpstr>
      <vt:lpstr>Network-On-Memory: Fast Inter-Bank Copy</vt:lpstr>
      <vt:lpstr>Mindset: Memory as an Accelerator</vt:lpstr>
      <vt:lpstr>Lecture on RowClone &amp; Processing using DRAM</vt:lpstr>
      <vt:lpstr>(Truly) In-Memory Computation </vt:lpstr>
      <vt:lpstr>In-DRAM AND/OR: Triple Row Activation</vt:lpstr>
      <vt:lpstr>Bulk Bitwise Operations in Workloads</vt:lpstr>
      <vt:lpstr>In-DRAM Acceleration of Database Queries</vt:lpstr>
      <vt:lpstr>More on In-DRAM Bulk AND/OR</vt:lpstr>
      <vt:lpstr>More on Ambit</vt:lpstr>
      <vt:lpstr>In-DRAM Bulk Bitwise Execution</vt:lpstr>
      <vt:lpstr>SIMDRAM Framework</vt:lpstr>
      <vt:lpstr>SIMDRAM Framework: Overview </vt:lpstr>
      <vt:lpstr>SIMDRAM Key Results</vt:lpstr>
      <vt:lpstr>More on SIMDRAM</vt:lpstr>
      <vt:lpstr>MIMDRAM: More Flexible Processing using DRAM</vt:lpstr>
      <vt:lpstr>MIMDRAM: Executive Summary</vt:lpstr>
      <vt:lpstr>In-DRAM Lookup-Table Based Execution</vt:lpstr>
      <vt:lpstr>In-DRAM Physical Unclonable Functions</vt:lpstr>
      <vt:lpstr>In-DRAM True Random Number Generation</vt:lpstr>
      <vt:lpstr>In-DRAM True Random Number Generation</vt:lpstr>
      <vt:lpstr>In-DRAM True Random Number Generation</vt:lpstr>
      <vt:lpstr>DRAM Chips Are Already (Quite) Capable!</vt:lpstr>
      <vt:lpstr>DRAM Chips Are Already (Quite) Capable!</vt:lpstr>
      <vt:lpstr>DRAM Chips Are Already (Quite) Capable!</vt:lpstr>
      <vt:lpstr>The Capability of COTS DRAM Chips </vt:lpstr>
      <vt:lpstr>Key Idea: NOT Operation</vt:lpstr>
      <vt:lpstr>Key Idea: NAND, NOR, AND, OR</vt:lpstr>
      <vt:lpstr>FC-DRAM: Executive Summary</vt:lpstr>
      <vt:lpstr>In-Flash Bulk Bitwise Execution</vt:lpstr>
      <vt:lpstr>Flash-Cosmos: Basic Ideas</vt:lpstr>
      <vt:lpstr>Multi-Wordline Sensing (MWS): Bitwise AND</vt:lpstr>
      <vt:lpstr>Multi-Wordline Sensing (MWS): Bitwise AND</vt:lpstr>
      <vt:lpstr>Other Types of Bitwise Operations</vt:lpstr>
      <vt:lpstr>Results: Real-Device Characterization</vt:lpstr>
      <vt:lpstr>Results: Performance &amp; Energy</vt:lpstr>
      <vt:lpstr>Pinatubo: RowClone and Bitwise Ops in PCM</vt:lpstr>
      <vt:lpstr>Other Readings on Processing using NVM</vt:lpstr>
      <vt:lpstr>Processing in Memory:   Two Approaches</vt:lpstr>
      <vt:lpstr>PIM Review and Open Problems</vt:lpstr>
      <vt:lpstr>Mindset: Memory as an Accelerator</vt:lpstr>
      <vt:lpstr>Accelerating In-Memory Graph Analytics</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System Energy</vt:lpstr>
      <vt:lpstr>More on Tesseract</vt:lpstr>
      <vt:lpstr>Accelerating Graph Pattern Mining</vt:lpstr>
      <vt:lpstr>Accelerating Neural Network Inference</vt:lpstr>
      <vt:lpstr>Google Neural Network Models for Edge Devices:  Analyzing and Mitigating  Machine Learning Inference Bottlenecks</vt:lpstr>
      <vt:lpstr>Executive Summary</vt:lpstr>
      <vt:lpstr>Google Edge Neural Network Models</vt:lpstr>
      <vt:lpstr>Diversity Across the Models</vt:lpstr>
      <vt:lpstr>Diversity Within the Models</vt:lpstr>
      <vt:lpstr>Mensa High-Level Overview</vt:lpstr>
      <vt:lpstr>Identifying Layer Families</vt:lpstr>
      <vt:lpstr>Mensa: Energy Reduction</vt:lpstr>
      <vt:lpstr>Mensa:  Throughput Improvement</vt:lpstr>
      <vt:lpstr>Mensa: Highly-Efficient ML Inference</vt:lpstr>
      <vt:lpstr>In-Storage Genomic Data Filtering [ASPLOS 2022] </vt:lpstr>
      <vt:lpstr>Genome Sequence Analysis</vt:lpstr>
      <vt:lpstr>Compute-Centric Accelerators</vt:lpstr>
      <vt:lpstr>Key Idea: In-Storage Filtering</vt:lpstr>
      <vt:lpstr>GenStore</vt:lpstr>
      <vt:lpstr>In-Storage Genomic Data Filtering [ASPLOS 2022] </vt:lpstr>
      <vt:lpstr>We Need to Revisit the Entire Stack</vt:lpstr>
      <vt:lpstr>PIM Review and Open Problems</vt:lpstr>
      <vt:lpstr>PIM Review and Open Problems (II)</vt:lpstr>
      <vt:lpstr>Processing in Memory:  Adoption Challenges</vt:lpstr>
      <vt:lpstr>Eliminating the Adoption Barriers</vt:lpstr>
      <vt:lpstr>Potential Barriers to Adoption of PIM</vt:lpstr>
      <vt:lpstr>We Need to Revisit the Entire Stack</vt:lpstr>
      <vt:lpstr>Processing-in-Memory Landscape Today</vt:lpstr>
      <vt:lpstr>Adoption: How to Keep It Simple?</vt:lpstr>
      <vt:lpstr>Adoption: How to Ease Programmability? (I)</vt:lpstr>
      <vt:lpstr>Adoption: How to Ease Programmability? (II)</vt:lpstr>
      <vt:lpstr>Adoption: How to Ease Programmability? (III)</vt:lpstr>
      <vt:lpstr>Adoption: How to Maintain Coherence? (I)</vt:lpstr>
      <vt:lpstr>Challenge: Coherence for Hybrid CPU-PIM Apps</vt:lpstr>
      <vt:lpstr>Adoption: How to Maintain Coherence? (II)</vt:lpstr>
      <vt:lpstr>Adoption: How to Support Synchronization?</vt:lpstr>
      <vt:lpstr>Adoption: How to Support Virtual Memory?</vt:lpstr>
      <vt:lpstr>Adoption: Evaluation Infrastructures</vt:lpstr>
      <vt:lpstr>Concluding Remarks</vt:lpstr>
      <vt:lpstr>Challenge and Opportunity for Future</vt:lpstr>
      <vt:lpstr>Challenge and Opportunity for Future</vt:lpstr>
      <vt:lpstr>Challenge and Opportunity for Future</vt:lpstr>
      <vt:lpstr>Concluding Remarks</vt:lpstr>
      <vt:lpstr>Fundamentally Better Architectures</vt:lpstr>
      <vt:lpstr>We Need to Revisit the Entire Stack</vt:lpstr>
      <vt:lpstr>PIM Review and Open Problems</vt:lpstr>
      <vt:lpstr>Referenced Papers, Talks, Artifacts</vt:lpstr>
      <vt:lpstr>Funding Acknowledgments</vt:lpstr>
      <vt:lpstr>Acknowledgments</vt:lpstr>
      <vt:lpstr>SAFARI Newsletter June 2023 Edition</vt:lpstr>
      <vt:lpstr>Open Source Tools: SAFARI GitHub</vt:lpstr>
      <vt:lpstr>2nd Workshop on  Memory-Centric Computing: Memory-Centric Computing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3373</cp:revision>
  <cp:lastPrinted>2017-12-05T03:30:35Z</cp:lastPrinted>
  <dcterms:created xsi:type="dcterms:W3CDTF">2010-10-08T20:41:54Z</dcterms:created>
  <dcterms:modified xsi:type="dcterms:W3CDTF">2025-06-07T23:08:09Z</dcterms:modified>
</cp:coreProperties>
</file>