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0.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5.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56.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9.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0.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1.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2.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theme/theme63.xml" ContentType="application/vnd.openxmlformats-officedocument.theme+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4.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40" r:id="rId40"/>
    <p:sldMasterId id="2147488378" r:id="rId41"/>
    <p:sldMasterId id="2147488559" r:id="rId42"/>
    <p:sldMasterId id="2147488624" r:id="rId43"/>
    <p:sldMasterId id="2147488637" r:id="rId44"/>
    <p:sldMasterId id="2147488747" r:id="rId45"/>
    <p:sldMasterId id="2147488978" r:id="rId46"/>
    <p:sldMasterId id="2147488991" r:id="rId47"/>
    <p:sldMasterId id="2147489016" r:id="rId48"/>
    <p:sldMasterId id="2147489028" r:id="rId49"/>
    <p:sldMasterId id="2147489216" r:id="rId50"/>
    <p:sldMasterId id="2147489228" r:id="rId51"/>
    <p:sldMasterId id="2147489252" r:id="rId52"/>
    <p:sldMasterId id="2147489265" r:id="rId53"/>
    <p:sldMasterId id="2147489277" r:id="rId54"/>
    <p:sldMasterId id="2147489289" r:id="rId55"/>
    <p:sldMasterId id="2147489550" r:id="rId56"/>
    <p:sldMasterId id="2147489562" r:id="rId57"/>
    <p:sldMasterId id="2147489587" r:id="rId58"/>
    <p:sldMasterId id="2147489643" r:id="rId59"/>
    <p:sldMasterId id="2147489805" r:id="rId60"/>
    <p:sldMasterId id="2147489925" r:id="rId61"/>
    <p:sldMasterId id="2147489950" r:id="rId62"/>
    <p:sldMasterId id="2147490040" r:id="rId63"/>
    <p:sldMasterId id="2147490114" r:id="rId64"/>
    <p:sldMasterId id="2147490162" r:id="rId65"/>
  </p:sldMasterIdLst>
  <p:notesMasterIdLst>
    <p:notesMasterId r:id="rId106"/>
  </p:notesMasterIdLst>
  <p:handoutMasterIdLst>
    <p:handoutMasterId r:id="rId107"/>
  </p:handoutMasterIdLst>
  <p:sldIdLst>
    <p:sldId id="7250" r:id="rId66"/>
    <p:sldId id="2147470851" r:id="rId67"/>
    <p:sldId id="7175" r:id="rId68"/>
    <p:sldId id="7176" r:id="rId69"/>
    <p:sldId id="7177" r:id="rId70"/>
    <p:sldId id="7178" r:id="rId71"/>
    <p:sldId id="7179" r:id="rId72"/>
    <p:sldId id="7483" r:id="rId73"/>
    <p:sldId id="7484" r:id="rId74"/>
    <p:sldId id="7485" r:id="rId75"/>
    <p:sldId id="7486" r:id="rId76"/>
    <p:sldId id="6833" r:id="rId77"/>
    <p:sldId id="6834" r:id="rId78"/>
    <p:sldId id="2147470852" r:id="rId79"/>
    <p:sldId id="7662" r:id="rId80"/>
    <p:sldId id="596" r:id="rId81"/>
    <p:sldId id="579" r:id="rId82"/>
    <p:sldId id="590" r:id="rId83"/>
    <p:sldId id="2147470853" r:id="rId84"/>
    <p:sldId id="6837" r:id="rId85"/>
    <p:sldId id="6086" r:id="rId86"/>
    <p:sldId id="6660" r:id="rId87"/>
    <p:sldId id="6673" r:id="rId88"/>
    <p:sldId id="6850" r:id="rId89"/>
    <p:sldId id="6870" r:id="rId90"/>
    <p:sldId id="6860" r:id="rId91"/>
    <p:sldId id="6858" r:id="rId92"/>
    <p:sldId id="6856" r:id="rId93"/>
    <p:sldId id="7156" r:id="rId94"/>
    <p:sldId id="2147470854" r:id="rId95"/>
    <p:sldId id="2147470866" r:id="rId96"/>
    <p:sldId id="682" r:id="rId97"/>
    <p:sldId id="6598" r:id="rId98"/>
    <p:sldId id="6599" r:id="rId99"/>
    <p:sldId id="6600" r:id="rId100"/>
    <p:sldId id="6359" r:id="rId101"/>
    <p:sldId id="2147470865" r:id="rId102"/>
    <p:sldId id="2147470863" r:id="rId103"/>
    <p:sldId id="2147470864" r:id="rId104"/>
    <p:sldId id="2147470869" r:id="rId10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FF"/>
    <a:srgbClr val="2A55D6"/>
    <a:srgbClr val="0432FF"/>
    <a:srgbClr val="1A5712"/>
    <a:srgbClr val="8C0000"/>
    <a:srgbClr val="FF00C4"/>
    <a:srgbClr val="948A54"/>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520" autoAdjust="0"/>
    <p:restoredTop sz="86352" autoAdjust="0"/>
  </p:normalViewPr>
  <p:slideViewPr>
    <p:cSldViewPr>
      <p:cViewPr varScale="1">
        <p:scale>
          <a:sx n="112" d="100"/>
          <a:sy n="112" d="100"/>
        </p:scale>
        <p:origin x="1488" y="192"/>
      </p:cViewPr>
      <p:guideLst>
        <p:guide orient="horz" pos="2160"/>
        <p:guide pos="2880"/>
      </p:guideLst>
    </p:cSldViewPr>
  </p:slideViewPr>
  <p:outlineViewPr>
    <p:cViewPr>
      <p:scale>
        <a:sx n="33" d="100"/>
        <a:sy n="33" d="100"/>
      </p:scale>
      <p:origin x="0" y="-7288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 Target="slides/slide3.xml"/><Relationship Id="rId84" Type="http://schemas.openxmlformats.org/officeDocument/2006/relationships/slide" Target="slides/slide19.xml"/><Relationship Id="rId89" Type="http://schemas.openxmlformats.org/officeDocument/2006/relationships/slide" Target="slides/slide24.xml"/><Relationship Id="rId16" Type="http://schemas.openxmlformats.org/officeDocument/2006/relationships/slideMaster" Target="slideMasters/slideMaster16.xml"/><Relationship Id="rId107" Type="http://schemas.openxmlformats.org/officeDocument/2006/relationships/handoutMaster" Target="handoutMasters/handoutMaster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9.xml"/><Relationship Id="rId79" Type="http://schemas.openxmlformats.org/officeDocument/2006/relationships/slide" Target="slides/slide14.xml"/><Relationship Id="rId102" Type="http://schemas.openxmlformats.org/officeDocument/2006/relationships/slide" Target="slides/slide37.xml"/><Relationship Id="rId5" Type="http://schemas.openxmlformats.org/officeDocument/2006/relationships/slideMaster" Target="slideMasters/slideMaster5.xml"/><Relationship Id="rId90" Type="http://schemas.openxmlformats.org/officeDocument/2006/relationships/slide" Target="slides/slide25.xml"/><Relationship Id="rId95" Type="http://schemas.openxmlformats.org/officeDocument/2006/relationships/slide" Target="slides/slide30.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 Target="slides/slide4.xml"/><Relationship Id="rId80" Type="http://schemas.openxmlformats.org/officeDocument/2006/relationships/slide" Target="slides/slide15.xml"/><Relationship Id="rId85" Type="http://schemas.openxmlformats.org/officeDocument/2006/relationships/slide" Target="slides/slide2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8.xml"/><Relationship Id="rId108" Type="http://schemas.openxmlformats.org/officeDocument/2006/relationships/presProps" Target="presProps.xml"/><Relationship Id="rId54" Type="http://schemas.openxmlformats.org/officeDocument/2006/relationships/slideMaster" Target="slideMasters/slideMaster54.xml"/><Relationship Id="rId70" Type="http://schemas.openxmlformats.org/officeDocument/2006/relationships/slide" Target="slides/slide5.xml"/><Relationship Id="rId75" Type="http://schemas.openxmlformats.org/officeDocument/2006/relationships/slide" Target="slides/slide10.xml"/><Relationship Id="rId91" Type="http://schemas.openxmlformats.org/officeDocument/2006/relationships/slide" Target="slides/slide26.xml"/><Relationship Id="rId96"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73" Type="http://schemas.openxmlformats.org/officeDocument/2006/relationships/slide" Target="slides/slide8.xml"/><Relationship Id="rId78" Type="http://schemas.openxmlformats.org/officeDocument/2006/relationships/slide" Target="slides/slide13.xml"/><Relationship Id="rId81" Type="http://schemas.openxmlformats.org/officeDocument/2006/relationships/slide" Target="slides/slide16.xml"/><Relationship Id="rId86" Type="http://schemas.openxmlformats.org/officeDocument/2006/relationships/slide" Target="slides/slide21.xml"/><Relationship Id="rId94" Type="http://schemas.openxmlformats.org/officeDocument/2006/relationships/slide" Target="slides/slide29.xml"/><Relationship Id="rId99" Type="http://schemas.openxmlformats.org/officeDocument/2006/relationships/slide" Target="slides/slide34.xml"/><Relationship Id="rId101"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viewProps" Target="viewProps.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1.xml"/><Relationship Id="rId97" Type="http://schemas.openxmlformats.org/officeDocument/2006/relationships/slide" Target="slides/slide32.xml"/><Relationship Id="rId104" Type="http://schemas.openxmlformats.org/officeDocument/2006/relationships/slide" Target="slides/slide39.xml"/><Relationship Id="rId7" Type="http://schemas.openxmlformats.org/officeDocument/2006/relationships/slideMaster" Target="slideMasters/slideMaster7.xml"/><Relationship Id="rId71" Type="http://schemas.openxmlformats.org/officeDocument/2006/relationships/slide" Target="slides/slide6.xml"/><Relationship Id="rId92" Type="http://schemas.openxmlformats.org/officeDocument/2006/relationships/slide" Target="slides/slide2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xml"/><Relationship Id="rId87" Type="http://schemas.openxmlformats.org/officeDocument/2006/relationships/slide" Target="slides/slide22.xml"/><Relationship Id="rId110" Type="http://schemas.openxmlformats.org/officeDocument/2006/relationships/theme" Target="theme/theme1.xml"/><Relationship Id="rId61" Type="http://schemas.openxmlformats.org/officeDocument/2006/relationships/slideMaster" Target="slideMasters/slideMaster61.xml"/><Relationship Id="rId82" Type="http://schemas.openxmlformats.org/officeDocument/2006/relationships/slide" Target="slides/slide1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2.xml"/><Relationship Id="rId100" Type="http://schemas.openxmlformats.org/officeDocument/2006/relationships/slide" Target="slides/slide35.xml"/><Relationship Id="rId105"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98" Type="http://schemas.openxmlformats.org/officeDocument/2006/relationships/slide" Target="slides/slide3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88" Type="http://schemas.openxmlformats.org/officeDocument/2006/relationships/slide" Target="slides/slide23.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6/7/25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6/7/25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601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20</a:t>
            </a:fld>
            <a:endParaRPr lang="en-US" altLang="en-US"/>
          </a:p>
        </p:txBody>
      </p:sp>
    </p:spTree>
    <p:extLst>
      <p:ext uri="{BB962C8B-B14F-4D97-AF65-F5344CB8AC3E}">
        <p14:creationId xmlns:p14="http://schemas.microsoft.com/office/powerpoint/2010/main" val="4122710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Blocking = No concurrent access from host.</a:t>
            </a:r>
          </a:p>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23</a:t>
            </a:fld>
            <a:endParaRPr lang="en-US" altLang="en-US"/>
          </a:p>
        </p:txBody>
      </p:sp>
    </p:spTree>
    <p:extLst>
      <p:ext uri="{BB962C8B-B14F-4D97-AF65-F5344CB8AC3E}">
        <p14:creationId xmlns:p14="http://schemas.microsoft.com/office/powerpoint/2010/main" val="3291945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789337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[CLICK] The goal of the scalability analysis we perform is to nail down the specific sources of data movement bottlenecks in the application.</a:t>
            </a:r>
          </a:p>
          <a:p>
            <a:endParaRPr lang="en-US" dirty="0"/>
          </a:p>
          <a:p>
            <a:r>
              <a:rPr lang="en-US" dirty="0"/>
              <a:t>In this analysis, we evaluate the performance and energy scaling of an application in three different system configurations; and  collect the key metrics for our bottleneck classification </a:t>
            </a:r>
          </a:p>
          <a:p>
            <a:endParaRPr lang="en-US" dirty="0"/>
          </a:p>
          <a:p>
            <a:r>
              <a:rPr lang="en-US" dirty="0"/>
              <a:t>[CLICK] During scalability analysis, we simulate three system configurations of a general-purpose multicore processor. To this end, we build a framework that integrates the </a:t>
            </a:r>
            <a:r>
              <a:rPr lang="en-US" dirty="0" err="1"/>
              <a:t>ZSim</a:t>
            </a:r>
            <a:r>
              <a:rPr lang="en-US" dirty="0"/>
              <a:t> CPU simulator with the </a:t>
            </a:r>
            <a:r>
              <a:rPr lang="en-US" dirty="0" err="1"/>
              <a:t>Ramulator</a:t>
            </a:r>
            <a:r>
              <a:rPr lang="en-US" dirty="0"/>
              <a:t> memory simulator to produce a fast, scalable, and cycle-accurate open-source simulator called DAMOV-SIM. We use </a:t>
            </a:r>
            <a:r>
              <a:rPr lang="en-US" dirty="0" err="1"/>
              <a:t>ZSim</a:t>
            </a:r>
            <a:r>
              <a:rPr lang="en-US" dirty="0"/>
              <a:t> to simulate the core microarchitecture, cache hierarchy, coherence protocol, and prefetchers. We use </a:t>
            </a:r>
            <a:r>
              <a:rPr lang="en-US" dirty="0" err="1"/>
              <a:t>Ramulator</a:t>
            </a:r>
            <a:r>
              <a:rPr lang="en-US" dirty="0"/>
              <a:t> to simulate the DRAM architecture, memory controllers, and memory accesses.</a:t>
            </a:r>
          </a:p>
          <a:p>
            <a:endParaRPr lang="en-US" dirty="0"/>
          </a:p>
          <a:p>
            <a:r>
              <a:rPr lang="en-US" dirty="0"/>
              <a:t>[CLICK] The first configuration we evaluate is of a host CPU with a deep cache hierarchy, with a 32 KB, private L1 cache, a 256 KB private  L2 cache,  and a shared 8MB L3 cache.</a:t>
            </a:r>
          </a:p>
          <a:p>
            <a:endParaRPr lang="en-US" dirty="0"/>
          </a:p>
          <a:p>
            <a:r>
              <a:rPr lang="en-US" dirty="0"/>
              <a:t>[CLICK] The second configuration is of an NDP CPU with only a private read-only  L1 cache of 32 KB.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paper we evaluate an third configuration that includes hardware prefetcher on top of configuration 1. However, we omit such configuration in this talk.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remaining components of the processor configuration are kept the same to isolate the impact of only the caches, prefetchers, and NDP.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way, we expect that the performance and energy differences between the three configurations to come exclusively from the different data movement requirements. </a:t>
            </a:r>
          </a:p>
          <a:p>
            <a:endParaRPr lang="en-US" dirty="0"/>
          </a:p>
          <a:p>
            <a:r>
              <a:rPr lang="en-US" dirty="0"/>
              <a:t> [CLICK] For all configurations, we sweep the number of CPU cores in our analysis from 1 to 256, as previous works  show that large core counts are necessary to saturate the bandwidth provided by modern high-bandwidth memories, and because modern CPUs and NDP proposals can have varying core counts.</a:t>
            </a:r>
          </a:p>
          <a:p>
            <a:endParaRPr lang="en-US" dirty="0"/>
          </a:p>
          <a:p>
            <a:r>
              <a:rPr lang="en-US" dirty="0"/>
              <a:t>[CLICK] We simulate a memory architecture similar to the Hybrid Memory Cube device where the host CPU accesses memory through a high-speed off-chip link, </a:t>
            </a:r>
          </a:p>
          <a:p>
            <a:endParaRPr lang="en-US" dirty="0"/>
          </a:p>
          <a:p>
            <a:r>
              <a:rPr lang="en-US" dirty="0"/>
              <a:t>[CLICK] and  the NDP logic resides in the logic layer of the memory chip and has direct access to the DRAM banks, thus taking advantage of higher memory bandwidth and lower memory latency.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441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35671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243357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37</a:t>
            </a:fld>
            <a:endParaRPr lang="en-US"/>
          </a:p>
        </p:txBody>
      </p:sp>
    </p:spTree>
    <p:extLst>
      <p:ext uri="{BB962C8B-B14F-4D97-AF65-F5344CB8AC3E}">
        <p14:creationId xmlns:p14="http://schemas.microsoft.com/office/powerpoint/2010/main" val="807777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38</a:t>
            </a:fld>
            <a:endParaRPr lang="en-US"/>
          </a:p>
        </p:txBody>
      </p:sp>
    </p:spTree>
    <p:extLst>
      <p:ext uri="{BB962C8B-B14F-4D97-AF65-F5344CB8AC3E}">
        <p14:creationId xmlns:p14="http://schemas.microsoft.com/office/powerpoint/2010/main" val="3446122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39</a:t>
            </a:fld>
            <a:endParaRPr lang="en-US"/>
          </a:p>
        </p:txBody>
      </p:sp>
    </p:spTree>
    <p:extLst>
      <p:ext uri="{BB962C8B-B14F-4D97-AF65-F5344CB8AC3E}">
        <p14:creationId xmlns:p14="http://schemas.microsoft.com/office/powerpoint/2010/main" val="2744030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601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79844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ＭＳ Ｐゴシック" charset="0"/>
                <a:cs typeface="ＭＳ Ｐゴシック" charset="0"/>
              </a:rPr>
              <a:t>* The operating voltage is 1.25V:</a:t>
            </a:r>
            <a:br>
              <a:rPr lang="en-US" sz="1200" b="0" kern="1200" dirty="0">
                <a:solidFill>
                  <a:schemeClr val="tx1"/>
                </a:solidFill>
                <a:effectLst/>
                <a:latin typeface="+mn-lt"/>
                <a:ea typeface="ＭＳ Ｐゴシック" charset="0"/>
                <a:cs typeface="ＭＳ Ｐゴシック" charset="0"/>
              </a:rPr>
            </a:br>
            <a:r>
              <a:rPr lang="en-US" sz="1200" b="0" kern="1200" dirty="0">
                <a:solidFill>
                  <a:schemeClr val="tx1"/>
                </a:solidFill>
                <a:effectLst/>
                <a:latin typeface="+mn-lt"/>
                <a:ea typeface="ＭＳ Ｐゴシック" charset="0"/>
                <a:cs typeface="ＭＳ Ｐゴシック" charset="0"/>
              </a:rPr>
              <a:t>- Lowered from 1.35V of the normal GDDR6, for bank parallel operation.</a:t>
            </a:r>
            <a:endParaRPr lang="en-US" b="0" dirty="0"/>
          </a:p>
          <a:p>
            <a:r>
              <a:rPr lang="en-US" sz="1200" b="0" kern="1200" dirty="0">
                <a:solidFill>
                  <a:schemeClr val="tx1"/>
                </a:solidFill>
                <a:effectLst/>
                <a:latin typeface="+mn-lt"/>
                <a:ea typeface="ＭＳ Ｐゴシック" charset="0"/>
                <a:cs typeface="ＭＳ Ｐゴシック" charset="0"/>
              </a:rPr>
              <a:t>* 16Gb/s is reached at 1.25V in DL operation.</a:t>
            </a:r>
            <a:endParaRPr lang="en-US" b="0" dirty="0"/>
          </a:p>
          <a:p>
            <a:endParaRPr lang="en-US" b="0" dirty="0"/>
          </a:p>
          <a:p>
            <a:r>
              <a:rPr lang="en-US" b="0" dirty="0"/>
              <a:t>Flat-lid package for lower thermal resistance.</a:t>
            </a:r>
          </a:p>
          <a:p>
            <a:endParaRPr lang="en-US" b="0" dirty="0"/>
          </a:p>
          <a:p>
            <a:r>
              <a:rPr lang="en-US" b="0" dirty="0"/>
              <a:t>Tested in a prototype system with an FPGA (connected to host CPU via PCIe).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40141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694749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15</a:t>
            </a:fld>
            <a:endParaRPr lang="en-US"/>
          </a:p>
        </p:txBody>
      </p:sp>
    </p:spTree>
    <p:extLst>
      <p:ext uri="{BB962C8B-B14F-4D97-AF65-F5344CB8AC3E}">
        <p14:creationId xmlns:p14="http://schemas.microsoft.com/office/powerpoint/2010/main" val="54321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and the second is </a:t>
            </a:r>
            <a:r>
              <a:rPr lang="en-US" baseline="0" dirty="0" err="1"/>
              <a:t>alphadata</a:t>
            </a:r>
            <a:r>
              <a:rPr lang="en-US" baseline="0" dirty="0"/>
              <a:t> 9v3 with DDR4</a:t>
            </a:r>
          </a:p>
          <a:p>
            <a:endParaRPr lang="en-US" baseline="0" dirty="0"/>
          </a:p>
          <a:p>
            <a:r>
              <a:rPr lang="en-US" baseline="0" dirty="0"/>
              <a:t>Our CPU-FPGA heterogeneous platform offloads the </a:t>
            </a:r>
            <a:r>
              <a:rPr lang="en-US" sz="1200" dirty="0">
                <a:solidFill>
                  <a:schemeClr val="accent6">
                    <a:lumMod val="75000"/>
                  </a:schemeClr>
                </a:solidFill>
              </a:rPr>
              <a:t>rep-</a:t>
            </a:r>
            <a:r>
              <a:rPr lang="en-US" sz="1200" dirty="0" err="1">
                <a:solidFill>
                  <a:schemeClr val="accent6">
                    <a:lumMod val="75000"/>
                  </a:schemeClr>
                </a:solidFill>
              </a:rPr>
              <a:t>ri</a:t>
            </a:r>
            <a:r>
              <a:rPr lang="en-US" sz="1200" dirty="0">
                <a:solidFill>
                  <a:schemeClr val="accent6">
                    <a:lumMod val="75000"/>
                  </a:schemeClr>
                </a:solidFill>
              </a:rPr>
              <a:t>-</a:t>
            </a:r>
            <a:r>
              <a:rPr lang="en-US" sz="1200" dirty="0" err="1">
                <a:solidFill>
                  <a:schemeClr val="accent6">
                    <a:lumMod val="75000"/>
                  </a:schemeClr>
                </a:solidFill>
              </a:rPr>
              <a:t>zen-tuh-tiv</a:t>
            </a:r>
            <a:r>
              <a:rPr lang="en-US" sz="1200" dirty="0">
                <a:solidFill>
                  <a:schemeClr val="accent6">
                    <a:lumMod val="75000"/>
                  </a:schemeClr>
                </a:solidFill>
              </a:rPr>
              <a:t> </a:t>
            </a:r>
            <a:r>
              <a:rPr lang="en-US" baseline="0" dirty="0"/>
              <a:t>weather kernels onto the FPGA</a:t>
            </a:r>
          </a:p>
          <a:p>
            <a:endParaRPr lang="en-US" baseline="0" dirty="0"/>
          </a:p>
          <a:p>
            <a:r>
              <a:rPr lang="en-US" baseline="0" dirty="0"/>
              <a:t>% with 98% of stencil execution time</a:t>
            </a:r>
          </a:p>
          <a:p>
            <a:endParaRPr lang="en-US" baseline="0" dirty="0"/>
          </a:p>
          <a:p>
            <a:endParaRPr lang="en-US" baseline="0" dirty="0"/>
          </a:p>
          <a:p>
            <a:r>
              <a:rPr lang="en-US" baseline="0" dirty="0"/>
              <a:t>%In the execution flow of our application:</a:t>
            </a:r>
          </a:p>
          <a:p>
            <a:pPr marL="171450" indent="-171450">
              <a:buFontTx/>
              <a:buChar char="-"/>
            </a:pPr>
            <a:r>
              <a:rPr lang="en-US" baseline="0" dirty="0"/>
              <a:t>Application data is stored in the HOST DRAM</a:t>
            </a:r>
          </a:p>
          <a:p>
            <a:pPr marL="171450" indent="-171450">
              <a:buFontTx/>
              <a:buChar char="-"/>
            </a:pPr>
            <a:r>
              <a:rPr lang="en-US" baseline="0" dirty="0"/>
              <a:t>Since our platform offers memory-coherent access of FPGA to the system memory, we build a pipelined execution, where communication time for transferring data from host to FPGA memory is masked with the actual FPGA processing</a:t>
            </a:r>
          </a:p>
          <a:p>
            <a:pPr marL="171450" indent="-171450">
              <a:buFontTx/>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t>
            </a:r>
            <a:r>
              <a:rPr lang="en-US" baseline="0" dirty="0"/>
              <a:t>Despite the low computational complexity, we were able to hide the memory access latency with the CAPI2 interface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B71F7F3-9543-40DF-A656-8B6347E0E941}" type="slidenum">
              <a:rPr lang="en-US" smtClean="0"/>
              <a:t>16</a:t>
            </a:fld>
            <a:endParaRPr lang="en-US"/>
          </a:p>
        </p:txBody>
      </p:sp>
    </p:spTree>
    <p:extLst>
      <p:ext uri="{BB962C8B-B14F-4D97-AF65-F5344CB8AC3E}">
        <p14:creationId xmlns:p14="http://schemas.microsoft.com/office/powerpoint/2010/main" val="458631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complete design flow. All the tasks execute in a dataflow manner that enables task-level parallelism.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we show only a single port-based PE operation.  However, for multiple PEs, we enable multiple HBM ports.</a:t>
            </a:r>
          </a:p>
          <a:p>
            <a:endParaRPr lang="en-US" dirty="0"/>
          </a:p>
        </p:txBody>
      </p:sp>
      <p:sp>
        <p:nvSpPr>
          <p:cNvPr id="4" name="Slide Number Placeholder 3"/>
          <p:cNvSpPr>
            <a:spLocks noGrp="1"/>
          </p:cNvSpPr>
          <p:nvPr>
            <p:ph type="sldNum" sz="quarter" idx="10"/>
          </p:nvPr>
        </p:nvSpPr>
        <p:spPr/>
        <p:txBody>
          <a:bodyPr/>
          <a:lstStyle/>
          <a:p>
            <a:fld id="{2B71F7F3-9543-40DF-A656-8B6347E0E941}" type="slidenum">
              <a:rPr lang="en-US" smtClean="0"/>
              <a:t>17</a:t>
            </a:fld>
            <a:endParaRPr lang="en-US"/>
          </a:p>
        </p:txBody>
      </p:sp>
    </p:spTree>
    <p:extLst>
      <p:ext uri="{BB962C8B-B14F-4D97-AF65-F5344CB8AC3E}">
        <p14:creationId xmlns:p14="http://schemas.microsoft.com/office/powerpoint/2010/main" val="2998287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carefully designing</a:t>
            </a:r>
            <a:r>
              <a:rPr lang="en-US" baseline="0" dirty="0"/>
              <a:t> the micro-</a:t>
            </a:r>
            <a:r>
              <a:rPr lang="en-US" baseline="0" dirty="0" err="1"/>
              <a:t>archictecture</a:t>
            </a:r>
            <a:r>
              <a:rPr lang="en-US" baseline="0" dirty="0"/>
              <a:t> architecture with application specific heterogeneous memory hierarchy, </a:t>
            </a:r>
            <a:r>
              <a:rPr lang="en-US" dirty="0"/>
              <a:t>NERO</a:t>
            </a:r>
            <a:r>
              <a:rPr lang="en-US" baseline="0" dirty="0"/>
              <a:t> is</a:t>
            </a:r>
            <a:r>
              <a:rPr lang="en-US" dirty="0"/>
              <a:t> 4.2 times and 8.3 times faster </a:t>
            </a:r>
            <a:r>
              <a:rPr lang="en-US" baseline="0" dirty="0"/>
              <a:t>for vertical advection and horizontal diffusion respectively</a:t>
            </a:r>
            <a:r>
              <a:rPr lang="en-US" dirty="0"/>
              <a:t> than a complete~POWER9~socket. </a:t>
            </a:r>
          </a:p>
          <a:p>
            <a:endParaRPr lang="en-US" dirty="0"/>
          </a:p>
        </p:txBody>
      </p:sp>
      <p:sp>
        <p:nvSpPr>
          <p:cNvPr id="4" name="Slide Number Placeholder 3"/>
          <p:cNvSpPr>
            <a:spLocks noGrp="1"/>
          </p:cNvSpPr>
          <p:nvPr>
            <p:ph type="sldNum" sz="quarter" idx="5"/>
          </p:nvPr>
        </p:nvSpPr>
        <p:spPr/>
        <p:txBody>
          <a:bodyPr/>
          <a:lstStyle/>
          <a:p>
            <a:fld id="{2B71F7F3-9543-40DF-A656-8B6347E0E941}" type="slidenum">
              <a:rPr lang="en-US" smtClean="0"/>
              <a:t>18</a:t>
            </a:fld>
            <a:endParaRPr lang="en-US"/>
          </a:p>
        </p:txBody>
      </p:sp>
    </p:spTree>
    <p:extLst>
      <p:ext uri="{BB962C8B-B14F-4D97-AF65-F5344CB8AC3E}">
        <p14:creationId xmlns:p14="http://schemas.microsoft.com/office/powerpoint/2010/main" val="1881260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14666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62.xml"/><Relationship Id="rId4" Type="http://schemas.openxmlformats.org/officeDocument/2006/relationships/image" Target="../media/image9.jpeg"/></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6/7/25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2025. 6. 7.</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2025. 6. 7.</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2025. 6. 7.</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2025. 6. 7.</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6/7/25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6/7/25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6/7/25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6/7/25</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6/7/25</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6/7/25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6/7/25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6/7/25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6/7/25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6/7/25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6/7/25</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6/7/25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6/7/25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245963"/>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D989BB-6B22-6F4F-A2DB-495D1361DBE3}"/>
              </a:ext>
            </a:extLst>
          </p:cNvPr>
          <p:cNvSpPr/>
          <p:nvPr userDrawn="1"/>
        </p:nvSpPr>
        <p:spPr>
          <a:xfrm>
            <a:off x="0" y="-23584"/>
            <a:ext cx="9144000" cy="685800"/>
          </a:xfrm>
          <a:prstGeom prst="rect">
            <a:avLst/>
          </a:prstGeom>
          <a:solidFill>
            <a:srgbClr val="45A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991" y="73723"/>
            <a:ext cx="8987622" cy="740193"/>
          </a:xfrm>
          <a:prstGeom prst="rect">
            <a:avLst/>
          </a:prstGeom>
        </p:spPr>
        <p:txBody>
          <a:bodyPr/>
          <a:lstStyle>
            <a:lvl1pPr algn="l">
              <a:defRPr sz="3600" b="1">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813916"/>
            <a:ext cx="8987622" cy="5416061"/>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8107621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theme" Target="../theme/theme43.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image" Target="../media/image1.png"/><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theme" Target="../theme/theme4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slideLayout" Target="../slideLayouts/slideLayout500.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 Id="rId14" Type="http://schemas.openxmlformats.org/officeDocument/2006/relationships/image" Target="../media/image1.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image" Target="../media/image1.png"/><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image" Target="../media/image1.png"/><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theme" Target="../theme/theme48.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image" Target="../media/image1.png"/><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49.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png"/><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0.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image" Target="../media/image1.png"/><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1.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theme" Target="../theme/theme52.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slideLayout" Target="../slideLayouts/slideLayout567.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image" Target="../media/image1.png"/><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image" Target="../media/image1.png"/><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theme" Target="../theme/theme54.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theme" Target="../theme/theme55.xml"/><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slideLayout" Target="../slideLayouts/slideLayout601.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9.xml"/><Relationship Id="rId13" Type="http://schemas.openxmlformats.org/officeDocument/2006/relationships/image" Target="../media/image1.png"/><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theme" Target="../theme/theme56.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0.xml"/><Relationship Id="rId13" Type="http://schemas.openxmlformats.org/officeDocument/2006/relationships/image" Target="../media/image1.png"/><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theme" Target="../theme/theme57.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1.xml"/><Relationship Id="rId13" Type="http://schemas.openxmlformats.org/officeDocument/2006/relationships/theme" Target="../theme/theme58.xml"/><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slideLayout" Target="../slideLayouts/slideLayout635.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image" Target="../media/image1.png"/><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theme" Target="../theme/theme59.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theme" Target="../theme/theme60.xml"/><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slideLayout" Target="../slideLayouts/slideLayout658.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 Id="rId14" Type="http://schemas.openxmlformats.org/officeDocument/2006/relationships/image" Target="../media/image1.png"/></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6.xml"/><Relationship Id="rId13" Type="http://schemas.openxmlformats.org/officeDocument/2006/relationships/theme" Target="../theme/theme61.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slideLayout" Target="../slideLayouts/slideLayout670.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3" Type="http://schemas.openxmlformats.org/officeDocument/2006/relationships/slideLayout" Target="../slideLayouts/slideLayout673.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5" Type="http://schemas.openxmlformats.org/officeDocument/2006/relationships/theme" Target="../theme/theme62.xml"/><Relationship Id="rId4" Type="http://schemas.openxmlformats.org/officeDocument/2006/relationships/slideLayout" Target="../slideLayouts/slideLayout674.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77.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5" Type="http://schemas.openxmlformats.org/officeDocument/2006/relationships/theme" Target="../theme/theme63.xml"/><Relationship Id="rId4" Type="http://schemas.openxmlformats.org/officeDocument/2006/relationships/slideLayout" Target="../slideLayouts/slideLayout678.xml"/></Relationships>
</file>

<file path=ppt/slideMasters/_rels/slideMaster64.xml.rels><?xml version="1.0" encoding="UTF-8" standalone="yes"?>
<Relationships xmlns="http://schemas.openxmlformats.org/package/2006/relationships"><Relationship Id="rId3" Type="http://schemas.openxmlformats.org/officeDocument/2006/relationships/slideLayout" Target="../slideLayouts/slideLayout681.xml"/><Relationship Id="rId2" Type="http://schemas.openxmlformats.org/officeDocument/2006/relationships/slideLayout" Target="../slideLayouts/slideLayout680.xml"/><Relationship Id="rId1" Type="http://schemas.openxmlformats.org/officeDocument/2006/relationships/slideLayout" Target="../slideLayouts/slideLayout679.xml"/><Relationship Id="rId6" Type="http://schemas.openxmlformats.org/officeDocument/2006/relationships/theme" Target="../theme/theme64.xml"/><Relationship Id="rId5" Type="http://schemas.openxmlformats.org/officeDocument/2006/relationships/slideLayout" Target="../slideLayouts/slideLayout683.xml"/><Relationship Id="rId4" Type="http://schemas.openxmlformats.org/officeDocument/2006/relationships/slideLayout" Target="../slideLayouts/slideLayout682.xml"/></Relationships>
</file>

<file path=ppt/slideMasters/_rels/slideMaster65.xml.rels><?xml version="1.0" encoding="UTF-8" standalone="yes"?>
<Relationships xmlns="http://schemas.openxmlformats.org/package/2006/relationships"><Relationship Id="rId3" Type="http://schemas.openxmlformats.org/officeDocument/2006/relationships/theme" Target="../theme/theme65.xml"/><Relationship Id="rId2" Type="http://schemas.openxmlformats.org/officeDocument/2006/relationships/slideLayout" Target="../slideLayouts/slideLayout685.xml"/><Relationship Id="rId1" Type="http://schemas.openxmlformats.org/officeDocument/2006/relationships/slideLayout" Target="../slideLayouts/slideLayout6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2025. 6. 7.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6/7/25</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341563"/>
      </p:ext>
    </p:extLst>
  </p:cSld>
  <p:clrMap bg1="lt1" tx1="dk1" bg2="lt2" tx2="dk2" accent1="accent1" accent2="accent2" accent3="accent3" accent4="accent4" accent5="accent5" accent6="accent6" hlink="hlink" folHlink="folHlink"/>
  <p:sldLayoutIdLst>
    <p:sldLayoutId id="2147490163" r:id="rId1"/>
    <p:sldLayoutId id="214749016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5.xml"/><Relationship Id="rId5" Type="http://schemas.openxmlformats.org/officeDocument/2006/relationships/hyperlink" Target="https://geraldofojunior.github.io/" TargetMode="Externa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456.xml"/></Relationships>
</file>

<file path=ppt/slides/_rels/slide12.xml.rels><?xml version="1.0" encoding="UTF-8" standalone="yes"?>
<Relationships xmlns="http://schemas.openxmlformats.org/package/2006/relationships"><Relationship Id="rId3" Type="http://schemas.openxmlformats.org/officeDocument/2006/relationships/hyperlink" Target="https://developer.nvidia.com/blog/nvidia-ampere-architecture-in-depth/" TargetMode="External"/><Relationship Id="rId2" Type="http://schemas.openxmlformats.org/officeDocument/2006/relationships/notesSlide" Target="../notesSlides/notesSlide3.xml"/><Relationship Id="rId1" Type="http://schemas.openxmlformats.org/officeDocument/2006/relationships/slideLayout" Target="../slideLayouts/slideLayout456.xml"/><Relationship Id="rId5" Type="http://schemas.openxmlformats.org/officeDocument/2006/relationships/image" Target="../media/image1.png"/><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hyperlink" Target="https://developer.nvidia.com/blog/nvidia-ampere-architecture-in-depth/" TargetMode="External"/><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56.xml"/></Relationships>
</file>

<file path=ppt/slides/_rels/slide15.xml.rels><?xml version="1.0" encoding="UTF-8" standalone="yes"?>
<Relationships xmlns="http://schemas.openxmlformats.org/package/2006/relationships"><Relationship Id="rId3" Type="http://schemas.openxmlformats.org/officeDocument/2006/relationships/hyperlink" Target="https://people.inf.ethz.ch/omutlu/pub/NERO-near-memory-stencil-acceleration-for-weather_fpl20.pdf" TargetMode="External"/><Relationship Id="rId2" Type="http://schemas.openxmlformats.org/officeDocument/2006/relationships/notesSlide" Target="../notesSlides/notesSlide5.xml"/><Relationship Id="rId1" Type="http://schemas.openxmlformats.org/officeDocument/2006/relationships/slideLayout" Target="../slideLayouts/slideLayout546.xml"/><Relationship Id="rId5" Type="http://schemas.openxmlformats.org/officeDocument/2006/relationships/image" Target="../media/image28.png"/><Relationship Id="rId4" Type="http://schemas.openxmlformats.org/officeDocument/2006/relationships/hyperlink" Target="https://www.fpl2020.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546.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4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46.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5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56.xml"/></Relationships>
</file>

<file path=ppt/slides/_rels/slide20.xml.rels><?xml version="1.0" encoding="UTF-8" standalone="yes"?>
<Relationships xmlns="http://schemas.openxmlformats.org/package/2006/relationships"><Relationship Id="rId3" Type="http://schemas.openxmlformats.org/officeDocument/2006/relationships/hyperlink" Target="https://news.samsung.com/global/samsung-brings-in-memory-processing-power-to-wider-range-of-applications" TargetMode="External"/><Relationship Id="rId2" Type="http://schemas.openxmlformats.org/officeDocument/2006/relationships/notesSlide" Target="../notesSlides/notesSlide10.xml"/><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image" Target="../media/image38.tiff"/><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emf"/><Relationship Id="rId1" Type="http://schemas.openxmlformats.org/officeDocument/2006/relationships/slideLayout" Target="../slideLayouts/slideLayout456.xml"/></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456.xml"/><Relationship Id="rId5" Type="http://schemas.openxmlformats.org/officeDocument/2006/relationships/image" Target="../media/image1.png"/><Relationship Id="rId4" Type="http://schemas.openxmlformats.org/officeDocument/2006/relationships/image" Target="../media/image41.emf"/></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doi.org/10.1109/MM.2021.3097700"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doi.org/10.1109/AICAS54282.2022.9869896"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oi.org/10.1145/3533737.3535093"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youtu.be/SXdzQZAKG-Y"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youtu.be/2FMQg786GKs"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36.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1.png"/><Relationship Id="rId4" Type="http://schemas.openxmlformats.org/officeDocument/2006/relationships/image" Target="../media/image49.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13.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36.xm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236.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hyperlink" Target="https://github.com/CMU-SAFARI/DAMOV" TargetMode="External"/><Relationship Id="rId2" Type="http://schemas.openxmlformats.org/officeDocument/2006/relationships/notesSlide" Target="../notesSlides/notesSlide13.xml"/><Relationship Id="rId1" Type="http://schemas.openxmlformats.org/officeDocument/2006/relationships/slideLayout" Target="../slideLayouts/slideLayout685.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685.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685.xml"/><Relationship Id="rId4" Type="http://schemas.openxmlformats.org/officeDocument/2006/relationships/hyperlink" Target="https://github.com/CMU-SAFARI/DAMOV"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2.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36.xml"/><Relationship Id="rId4" Type="http://schemas.openxmlformats.org/officeDocument/2006/relationships/hyperlink" Target="https://github.com/SAITPublic/PIMSimulator"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github.com/VIA-Research/uPIMulator" TargetMode="External"/><Relationship Id="rId2" Type="http://schemas.openxmlformats.org/officeDocument/2006/relationships/notesSlide" Target="../notesSlides/notesSlide17.xml"/><Relationship Id="rId1" Type="http://schemas.openxmlformats.org/officeDocument/2006/relationships/slideLayout" Target="../slideLayouts/slideLayout236.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36.xml"/><Relationship Id="rId4" Type="http://schemas.openxmlformats.org/officeDocument/2006/relationships/hyperlink" Target="https://ieeexplore.ieee.org/document/1047641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35.xml"/><Relationship Id="rId5" Type="http://schemas.openxmlformats.org/officeDocument/2006/relationships/hyperlink" Target="https://geraldofojunior.github.io/"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45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45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4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2</a:t>
            </a:r>
            <a:r>
              <a:rPr lang="en-US" altLang="en-US" b="1" baseline="30000" dirty="0">
                <a:solidFill>
                  <a:srgbClr val="C00000"/>
                </a:solidFill>
                <a:ea typeface="ＭＳ Ｐゴシック" charset="-128"/>
              </a:rPr>
              <a:t>nd</a:t>
            </a:r>
            <a:r>
              <a:rPr lang="en-US" altLang="en-US" b="1" dirty="0">
                <a:solidFill>
                  <a:srgbClr val="C00000"/>
                </a:solidFill>
                <a:ea typeface="ＭＳ Ｐゴシック" charset="-128"/>
              </a:rPr>
              <a:t> Workshop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 - Part II </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Dr. 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ICS 2025</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08 June 2025</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26615650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 Samsung’s LPDDR-PIM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12576" y="1043589"/>
            <a:ext cx="9167936" cy="5193723"/>
          </a:xfrm>
        </p:spPr>
        <p:txBody>
          <a:bodyPr/>
          <a:lstStyle/>
          <a:p>
            <a:r>
              <a:rPr lang="en-US" dirty="0">
                <a:solidFill>
                  <a:srgbClr val="0000FF"/>
                </a:solidFill>
              </a:rPr>
              <a:t>PIM for on-device generative AI</a:t>
            </a:r>
          </a:p>
          <a:p>
            <a:pPr lvl="1"/>
            <a:r>
              <a:rPr lang="en-US" dirty="0"/>
              <a:t>Datacenter </a:t>
            </a:r>
            <a:r>
              <a:rPr lang="en-US" dirty="0">
                <a:solidFill>
                  <a:srgbClr val="FF0000"/>
                </a:solidFill>
              </a:rPr>
              <a:t>costs</a:t>
            </a:r>
            <a:r>
              <a:rPr lang="en-US" dirty="0"/>
              <a:t> and </a:t>
            </a:r>
            <a:r>
              <a:rPr lang="en-US" dirty="0">
                <a:solidFill>
                  <a:srgbClr val="FF0000"/>
                </a:solidFill>
              </a:rPr>
              <a:t>power consumption </a:t>
            </a:r>
            <a:r>
              <a:rPr lang="en-US" dirty="0"/>
              <a:t>are increasing due to the </a:t>
            </a:r>
            <a:r>
              <a:rPr lang="en-US" dirty="0">
                <a:solidFill>
                  <a:srgbClr val="FF0000"/>
                </a:solidFill>
              </a:rPr>
              <a:t>growing demand for cloud AI</a:t>
            </a:r>
            <a:br>
              <a:rPr lang="en-US" dirty="0">
                <a:solidFill>
                  <a:srgbClr val="FF0000"/>
                </a:solidFill>
              </a:rPr>
            </a:br>
            <a:endParaRPr lang="en-US" dirty="0"/>
          </a:p>
          <a:p>
            <a:r>
              <a:rPr lang="en-US" dirty="0">
                <a:solidFill>
                  <a:srgbClr val="0000FF"/>
                </a:solidFill>
              </a:rPr>
              <a:t>LPDDR-PIM</a:t>
            </a:r>
            <a:r>
              <a:rPr lang="en-US" dirty="0"/>
              <a:t> improves </a:t>
            </a:r>
            <a:r>
              <a:rPr lang="en-US" dirty="0">
                <a:solidFill>
                  <a:srgbClr val="0000FF"/>
                </a:solidFill>
              </a:rPr>
              <a:t>battery life </a:t>
            </a:r>
            <a:r>
              <a:rPr lang="en-US" dirty="0"/>
              <a:t>by preventing memory over-provisioning just for bandwidth</a:t>
            </a:r>
          </a:p>
          <a:p>
            <a:endParaRPr lang="en-US" dirty="0"/>
          </a:p>
          <a:p>
            <a:endParaRPr lang="en-US" dirty="0"/>
          </a:p>
          <a:p>
            <a:endParaRPr lang="en-US" dirty="0"/>
          </a:p>
          <a:p>
            <a:endParaRPr lang="en-US" dirty="0"/>
          </a:p>
          <a:p>
            <a:endParaRPr lang="en-US" dirty="0"/>
          </a:p>
          <a:p>
            <a:endParaRPr lang="en-US" dirty="0"/>
          </a:p>
          <a:p>
            <a:r>
              <a:rPr lang="en-US" dirty="0"/>
              <a:t>4.47x </a:t>
            </a:r>
            <a:r>
              <a:rPr lang="en-US" dirty="0">
                <a:solidFill>
                  <a:srgbClr val="FF0000"/>
                </a:solidFill>
              </a:rPr>
              <a:t>performance gains </a:t>
            </a:r>
            <a:r>
              <a:rPr lang="en-US" dirty="0"/>
              <a:t>and 70.6% </a:t>
            </a:r>
            <a:r>
              <a:rPr lang="en-US" dirty="0">
                <a:solidFill>
                  <a:srgbClr val="FF0000"/>
                </a:solidFill>
              </a:rPr>
              <a:t>energy reduction </a:t>
            </a:r>
            <a:r>
              <a:rPr lang="en-US" dirty="0"/>
              <a:t>in GPT-2</a:t>
            </a:r>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10</a:t>
            </a:fld>
            <a:endParaRPr lang="en-US" altLang="en-US"/>
          </a:p>
        </p:txBody>
      </p:sp>
      <p:grpSp>
        <p:nvGrpSpPr>
          <p:cNvPr id="12" name="Group 11">
            <a:extLst>
              <a:ext uri="{FF2B5EF4-FFF2-40B4-BE49-F238E27FC236}">
                <a16:creationId xmlns:a16="http://schemas.microsoft.com/office/drawing/2014/main" id="{85B5B3A8-82AF-45D1-F598-FCFEF21CBE5E}"/>
              </a:ext>
            </a:extLst>
          </p:cNvPr>
          <p:cNvGrpSpPr/>
          <p:nvPr/>
        </p:nvGrpSpPr>
        <p:grpSpPr>
          <a:xfrm>
            <a:off x="1691680" y="3573016"/>
            <a:ext cx="6664450" cy="2308252"/>
            <a:chOff x="1691680" y="3573016"/>
            <a:chExt cx="6664450" cy="2308252"/>
          </a:xfrm>
        </p:grpSpPr>
        <p:pic>
          <p:nvPicPr>
            <p:cNvPr id="6" name="Picture 5">
              <a:extLst>
                <a:ext uri="{FF2B5EF4-FFF2-40B4-BE49-F238E27FC236}">
                  <a16:creationId xmlns:a16="http://schemas.microsoft.com/office/drawing/2014/main" id="{378BDB19-5C95-75D6-90D5-535332AC5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3573016"/>
              <a:ext cx="2230471" cy="2298061"/>
            </a:xfrm>
            <a:prstGeom prst="rect">
              <a:avLst/>
            </a:prstGeom>
          </p:spPr>
        </p:pic>
        <p:pic>
          <p:nvPicPr>
            <p:cNvPr id="8" name="Picture 7">
              <a:extLst>
                <a:ext uri="{FF2B5EF4-FFF2-40B4-BE49-F238E27FC236}">
                  <a16:creationId xmlns:a16="http://schemas.microsoft.com/office/drawing/2014/main" id="{7322EE28-CD1A-B07D-F910-039C14482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573016"/>
              <a:ext cx="3424090" cy="2308252"/>
            </a:xfrm>
            <a:prstGeom prst="rect">
              <a:avLst/>
            </a:prstGeom>
          </p:spPr>
        </p:pic>
      </p:grpSp>
      <p:grpSp>
        <p:nvGrpSpPr>
          <p:cNvPr id="13" name="Group 12">
            <a:extLst>
              <a:ext uri="{FF2B5EF4-FFF2-40B4-BE49-F238E27FC236}">
                <a16:creationId xmlns:a16="http://schemas.microsoft.com/office/drawing/2014/main" id="{A5158C12-09DC-0511-905E-D57DD0C3F9C0}"/>
              </a:ext>
            </a:extLst>
          </p:cNvPr>
          <p:cNvGrpSpPr/>
          <p:nvPr/>
        </p:nvGrpSpPr>
        <p:grpSpPr>
          <a:xfrm>
            <a:off x="1835696" y="4745526"/>
            <a:ext cx="6480720" cy="1059738"/>
            <a:chOff x="1835696" y="4745526"/>
            <a:chExt cx="6480720" cy="1059738"/>
          </a:xfrm>
        </p:grpSpPr>
        <p:sp>
          <p:nvSpPr>
            <p:cNvPr id="9" name="Rectangle 8">
              <a:extLst>
                <a:ext uri="{FF2B5EF4-FFF2-40B4-BE49-F238E27FC236}">
                  <a16:creationId xmlns:a16="http://schemas.microsoft.com/office/drawing/2014/main" id="{6A1031DD-2242-7F28-C681-28E9444E4623}"/>
                </a:ext>
              </a:extLst>
            </p:cNvPr>
            <p:cNvSpPr/>
            <p:nvPr/>
          </p:nvSpPr>
          <p:spPr bwMode="auto">
            <a:xfrm>
              <a:off x="5593342" y="4794200"/>
              <a:ext cx="2723074" cy="101106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89CDD8A4-184D-2DFD-AB95-200F84629318}"/>
                </a:ext>
              </a:extLst>
            </p:cNvPr>
            <p:cNvSpPr/>
            <p:nvPr/>
          </p:nvSpPr>
          <p:spPr bwMode="auto">
            <a:xfrm>
              <a:off x="1835696" y="4745526"/>
              <a:ext cx="1973605" cy="33965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5" name="TextBox 4">
            <a:extLst>
              <a:ext uri="{FF2B5EF4-FFF2-40B4-BE49-F238E27FC236}">
                <a16:creationId xmlns:a16="http://schemas.microsoft.com/office/drawing/2014/main" id="{2F9F671F-F57F-EE35-177E-B3A0DCD0F9DC}"/>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7" name="Picture 6" descr="safari.png">
            <a:extLst>
              <a:ext uri="{FF2B5EF4-FFF2-40B4-BE49-F238E27FC236}">
                <a16:creationId xmlns:a16="http://schemas.microsoft.com/office/drawing/2014/main" id="{02B7F9D5-12B9-1778-76F4-3FFD203FB2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98343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III: Samsung’s CXL-PNM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84584" y="997527"/>
            <a:ext cx="9527976" cy="5193723"/>
          </a:xfrm>
        </p:spPr>
        <p:txBody>
          <a:bodyPr/>
          <a:lstStyle/>
          <a:p>
            <a:r>
              <a:rPr lang="en-US" dirty="0"/>
              <a:t>A </a:t>
            </a:r>
            <a:r>
              <a:rPr lang="en-US" dirty="0">
                <a:solidFill>
                  <a:srgbClr val="0000FF"/>
                </a:solidFill>
              </a:rPr>
              <a:t>CXL-based processing-near-memory </a:t>
            </a:r>
            <a:r>
              <a:rPr lang="en-US" dirty="0"/>
              <a:t>solution</a:t>
            </a:r>
          </a:p>
          <a:p>
            <a:pPr lvl="1"/>
            <a:r>
              <a:rPr lang="en-US" dirty="0"/>
              <a:t>Improves </a:t>
            </a:r>
            <a:r>
              <a:rPr lang="en-US" dirty="0">
                <a:solidFill>
                  <a:srgbClr val="0000FF"/>
                </a:solidFill>
              </a:rPr>
              <a:t>capacity</a:t>
            </a:r>
            <a:r>
              <a:rPr lang="en-US" dirty="0"/>
              <a:t>, </a:t>
            </a:r>
            <a:r>
              <a:rPr lang="en-US" dirty="0">
                <a:solidFill>
                  <a:srgbClr val="0000FF"/>
                </a:solidFill>
              </a:rPr>
              <a:t>bandwidth</a:t>
            </a:r>
            <a:r>
              <a:rPr lang="en-US" dirty="0"/>
              <a:t>, and </a:t>
            </a:r>
            <a:r>
              <a:rPr lang="en-US" dirty="0">
                <a:solidFill>
                  <a:srgbClr val="0000FF"/>
                </a:solidFill>
              </a:rPr>
              <a:t>power</a:t>
            </a:r>
            <a:r>
              <a:rPr lang="en-US" dirty="0"/>
              <a:t> </a:t>
            </a:r>
          </a:p>
          <a:p>
            <a:pPr lvl="1"/>
            <a:r>
              <a:rPr lang="en-US" dirty="0"/>
              <a:t>Large-scale large-language models are often </a:t>
            </a:r>
            <a:r>
              <a:rPr lang="en-US" dirty="0">
                <a:solidFill>
                  <a:srgbClr val="FF0000"/>
                </a:solidFill>
              </a:rPr>
              <a:t>capacity-bound </a:t>
            </a:r>
            <a:br>
              <a:rPr lang="en-US" dirty="0"/>
            </a:br>
            <a:br>
              <a:rPr lang="en-US" dirty="0"/>
            </a:br>
            <a:endParaRPr lang="en-US" dirty="0"/>
          </a:p>
          <a:p>
            <a:pPr marL="0" indent="0">
              <a:buNone/>
            </a:pPr>
            <a:br>
              <a:rPr lang="en-US" dirty="0"/>
            </a:br>
            <a:br>
              <a:rPr lang="en-US" dirty="0"/>
            </a:br>
            <a:br>
              <a:rPr lang="en-US" dirty="0"/>
            </a:br>
            <a:br>
              <a:rPr lang="en-US" dirty="0"/>
            </a:br>
            <a:br>
              <a:rPr lang="en-US" dirty="0"/>
            </a:br>
            <a:br>
              <a:rPr lang="en-US" dirty="0"/>
            </a:br>
            <a:endParaRPr lang="en-US" dirty="0"/>
          </a:p>
          <a:p>
            <a:r>
              <a:rPr lang="en-US" dirty="0"/>
              <a:t>Multiple CXL-PNM can offer </a:t>
            </a:r>
            <a:r>
              <a:rPr lang="en-US" dirty="0">
                <a:solidFill>
                  <a:srgbClr val="0000FF"/>
                </a:solidFill>
              </a:rPr>
              <a:t>4.4x higher energy efficiency </a:t>
            </a:r>
            <a:r>
              <a:rPr lang="en-US" dirty="0"/>
              <a:t>and</a:t>
            </a:r>
            <a:br>
              <a:rPr lang="en-US" dirty="0"/>
            </a:br>
            <a:r>
              <a:rPr lang="en-US" dirty="0">
                <a:solidFill>
                  <a:srgbClr val="0000FF"/>
                </a:solidFill>
              </a:rPr>
              <a:t>53% higher throughput </a:t>
            </a:r>
            <a:r>
              <a:rPr lang="en-US" dirty="0"/>
              <a:t>than multiple GPUs</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11</a:t>
            </a:fld>
            <a:endParaRPr lang="en-US" altLang="en-US"/>
          </a:p>
        </p:txBody>
      </p:sp>
      <p:pic>
        <p:nvPicPr>
          <p:cNvPr id="6" name="Picture 5">
            <a:extLst>
              <a:ext uri="{FF2B5EF4-FFF2-40B4-BE49-F238E27FC236}">
                <a16:creationId xmlns:a16="http://schemas.microsoft.com/office/drawing/2014/main" id="{C83A394E-64B4-E7E1-045A-F6F377CC1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68" y="2348880"/>
            <a:ext cx="8519864" cy="3162532"/>
          </a:xfrm>
          <a:prstGeom prst="rect">
            <a:avLst/>
          </a:prstGeom>
        </p:spPr>
      </p:pic>
      <p:sp>
        <p:nvSpPr>
          <p:cNvPr id="7" name="Rectangle 6">
            <a:extLst>
              <a:ext uri="{FF2B5EF4-FFF2-40B4-BE49-F238E27FC236}">
                <a16:creationId xmlns:a16="http://schemas.microsoft.com/office/drawing/2014/main" id="{05F9034B-3F3C-83B3-105F-1188162AFC63}"/>
              </a:ext>
            </a:extLst>
          </p:cNvPr>
          <p:cNvSpPr>
            <a:spLocks noChangeAspect="1"/>
          </p:cNvSpPr>
          <p:nvPr/>
        </p:nvSpPr>
        <p:spPr bwMode="auto">
          <a:xfrm>
            <a:off x="6169888" y="3089343"/>
            <a:ext cx="346328" cy="483673"/>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79B543D1-6D93-B9B9-75B9-2A288856BB3F}"/>
              </a:ext>
            </a:extLst>
          </p:cNvPr>
          <p:cNvSpPr>
            <a:spLocks noChangeAspect="1"/>
          </p:cNvSpPr>
          <p:nvPr/>
        </p:nvSpPr>
        <p:spPr bwMode="auto">
          <a:xfrm>
            <a:off x="6948264" y="5229200"/>
            <a:ext cx="1656184" cy="14401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5" name="TextBox 4">
            <a:extLst>
              <a:ext uri="{FF2B5EF4-FFF2-40B4-BE49-F238E27FC236}">
                <a16:creationId xmlns:a16="http://schemas.microsoft.com/office/drawing/2014/main" id="{CBAE8FE2-3ED8-CF93-BB03-078ED502F38E}"/>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10" name="Picture 9" descr="safari.png">
            <a:extLst>
              <a:ext uri="{FF2B5EF4-FFF2-40B4-BE49-F238E27FC236}">
                <a16:creationId xmlns:a16="http://schemas.microsoft.com/office/drawing/2014/main" id="{69899420-86A2-4FC5-04C3-78476F982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821349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4 Gb </a:t>
            </a:r>
            <a:r>
              <a:rPr lang="en-US" dirty="0" err="1"/>
              <a:t>AiM</a:t>
            </a:r>
            <a:r>
              <a:rPr lang="en-US" dirty="0"/>
              <a:t> die with 16 processing units (PUs)</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7" name="TextBox 6">
            <a:hlinkClick r:id="rId3"/>
            <a:extLst>
              <a:ext uri="{FF2B5EF4-FFF2-40B4-BE49-F238E27FC236}">
                <a16:creationId xmlns:a16="http://schemas.microsoft.com/office/drawing/2014/main" id="{6D4E88C4-7835-3048-82B9-3EBD91CC3862}"/>
              </a:ext>
            </a:extLst>
          </p:cNvPr>
          <p:cNvSpPr txBox="1"/>
          <p:nvPr/>
        </p:nvSpPr>
        <p:spPr>
          <a:xfrm>
            <a:off x="1763688" y="6477000"/>
            <a:ext cx="68565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96E4A93-E3CA-FC41-A48F-2210E2BAB893}"/>
              </a:ext>
            </a:extLst>
          </p:cNvPr>
          <p:cNvPicPr>
            <a:picLocks noChangeAspect="1"/>
          </p:cNvPicPr>
          <p:nvPr/>
        </p:nvPicPr>
        <p:blipFill>
          <a:blip r:embed="rId4"/>
          <a:stretch>
            <a:fillRect/>
          </a:stretch>
        </p:blipFill>
        <p:spPr>
          <a:xfrm>
            <a:off x="0" y="2133600"/>
            <a:ext cx="9144000" cy="3485834"/>
          </a:xfrm>
          <a:prstGeom prst="rect">
            <a:avLst/>
          </a:prstGeom>
        </p:spPr>
      </p:pic>
      <p:sp>
        <p:nvSpPr>
          <p:cNvPr id="6" name="Title 5">
            <a:extLst>
              <a:ext uri="{FF2B5EF4-FFF2-40B4-BE49-F238E27FC236}">
                <a16:creationId xmlns:a16="http://schemas.microsoft.com/office/drawing/2014/main" id="{4B12E266-E184-8642-8A55-9608BCCCDFD0}"/>
              </a:ext>
            </a:extLst>
          </p:cNvPr>
          <p:cNvSpPr>
            <a:spLocks noGrp="1"/>
          </p:cNvSpPr>
          <p:nvPr>
            <p:ph type="title"/>
          </p:nvPr>
        </p:nvSpPr>
        <p:spPr>
          <a:xfrm>
            <a:off x="228600" y="11668"/>
            <a:ext cx="8682038" cy="858859"/>
          </a:xfrm>
        </p:spPr>
        <p:txBody>
          <a:bodyPr anchor="ctr"/>
          <a:lstStyle/>
          <a:p>
            <a:r>
              <a:rPr lang="en-US" sz="3800" dirty="0"/>
              <a:t>SK </a:t>
            </a:r>
            <a:r>
              <a:rPr lang="en-US" sz="3800" dirty="0" err="1"/>
              <a:t>hynix</a:t>
            </a:r>
            <a:r>
              <a:rPr lang="en-US" sz="3800" dirty="0"/>
              <a:t> </a:t>
            </a:r>
            <a:r>
              <a:rPr lang="en-US" sz="3800" dirty="0" err="1"/>
              <a:t>AiM</a:t>
            </a:r>
            <a:r>
              <a:rPr lang="en-US" sz="3800" dirty="0"/>
              <a:t>: Chip Implementation (2022)</a:t>
            </a:r>
          </a:p>
        </p:txBody>
      </p:sp>
      <p:pic>
        <p:nvPicPr>
          <p:cNvPr id="2" name="Picture 1" descr="safari.png">
            <a:extLst>
              <a:ext uri="{FF2B5EF4-FFF2-40B4-BE49-F238E27FC236}">
                <a16:creationId xmlns:a16="http://schemas.microsoft.com/office/drawing/2014/main" id="{6A945DD6-9561-F0D9-3F05-BB365660C8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2532003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991600" cy="870527"/>
          </a:xfrm>
        </p:spPr>
        <p:txBody>
          <a:bodyPr anchor="ctr"/>
          <a:lstStyle/>
          <a:p>
            <a:r>
              <a:rPr lang="en-US" dirty="0"/>
              <a:t>SK </a:t>
            </a:r>
            <a:r>
              <a:rPr lang="en-US" dirty="0" err="1"/>
              <a:t>hynix</a:t>
            </a:r>
            <a:r>
              <a:rPr lang="en-US" dirty="0"/>
              <a:t> </a:t>
            </a:r>
            <a:r>
              <a:rPr lang="en-US" dirty="0" err="1"/>
              <a:t>AiM</a:t>
            </a:r>
            <a:r>
              <a:rPr lang="en-US" dirty="0"/>
              <a:t>: System Organization (2022)</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a:xfrm>
            <a:off x="228600" y="914400"/>
            <a:ext cx="8610600" cy="5193723"/>
          </a:xfrm>
        </p:spPr>
        <p:txBody>
          <a:bodyPr/>
          <a:lstStyle/>
          <a:p>
            <a:r>
              <a:rPr lang="en-US" dirty="0"/>
              <a:t>GDDR6-based </a:t>
            </a:r>
            <a:r>
              <a:rPr lang="en-US" dirty="0" err="1"/>
              <a:t>AiM</a:t>
            </a:r>
            <a:r>
              <a:rPr lang="en-US" dirty="0"/>
              <a:t> architecture</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84F3BB8F-3F49-D548-A49E-682CBCA6C8BD}"/>
              </a:ext>
            </a:extLst>
          </p:cNvPr>
          <p:cNvPicPr>
            <a:picLocks noChangeAspect="1"/>
          </p:cNvPicPr>
          <p:nvPr/>
        </p:nvPicPr>
        <p:blipFill>
          <a:blip r:embed="rId2"/>
          <a:stretch>
            <a:fillRect/>
          </a:stretch>
        </p:blipFill>
        <p:spPr>
          <a:xfrm>
            <a:off x="533400" y="1498600"/>
            <a:ext cx="4699000" cy="4826000"/>
          </a:xfrm>
          <a:prstGeom prst="rect">
            <a:avLst/>
          </a:prstGeom>
        </p:spPr>
      </p:pic>
      <p:pic>
        <p:nvPicPr>
          <p:cNvPr id="10" name="Picture 9">
            <a:extLst>
              <a:ext uri="{FF2B5EF4-FFF2-40B4-BE49-F238E27FC236}">
                <a16:creationId xmlns:a16="http://schemas.microsoft.com/office/drawing/2014/main" id="{0462163E-DC27-E748-A11E-9A9599C3CE9C}"/>
              </a:ext>
            </a:extLst>
          </p:cNvPr>
          <p:cNvPicPr>
            <a:picLocks noChangeAspect="1"/>
          </p:cNvPicPr>
          <p:nvPr/>
        </p:nvPicPr>
        <p:blipFill>
          <a:blip r:embed="rId3"/>
          <a:stretch>
            <a:fillRect/>
          </a:stretch>
        </p:blipFill>
        <p:spPr>
          <a:xfrm>
            <a:off x="5181600" y="1502660"/>
            <a:ext cx="3678238" cy="3069340"/>
          </a:xfrm>
          <a:prstGeom prst="rect">
            <a:avLst/>
          </a:prstGeom>
        </p:spPr>
      </p:pic>
      <p:pic>
        <p:nvPicPr>
          <p:cNvPr id="11" name="Picture 10">
            <a:extLst>
              <a:ext uri="{FF2B5EF4-FFF2-40B4-BE49-F238E27FC236}">
                <a16:creationId xmlns:a16="http://schemas.microsoft.com/office/drawing/2014/main" id="{B9E39E97-4753-B74D-BC8D-0E53BDD9D0FC}"/>
              </a:ext>
            </a:extLst>
          </p:cNvPr>
          <p:cNvPicPr>
            <a:picLocks noChangeAspect="1"/>
          </p:cNvPicPr>
          <p:nvPr/>
        </p:nvPicPr>
        <p:blipFill>
          <a:blip r:embed="rId4"/>
          <a:stretch>
            <a:fillRect/>
          </a:stretch>
        </p:blipFill>
        <p:spPr>
          <a:xfrm>
            <a:off x="5583238" y="4767911"/>
            <a:ext cx="3255962" cy="1404289"/>
          </a:xfrm>
          <a:prstGeom prst="rect">
            <a:avLst/>
          </a:prstGeom>
        </p:spPr>
      </p:pic>
      <p:sp>
        <p:nvSpPr>
          <p:cNvPr id="6" name="TextBox 5">
            <a:hlinkClick r:id="rId5"/>
            <a:extLst>
              <a:ext uri="{FF2B5EF4-FFF2-40B4-BE49-F238E27FC236}">
                <a16:creationId xmlns:a16="http://schemas.microsoft.com/office/drawing/2014/main" id="{DF2CF2C3-C003-0EFD-20C3-18DEE95EC16D}"/>
              </a:ext>
            </a:extLst>
          </p:cNvPr>
          <p:cNvSpPr txBox="1"/>
          <p:nvPr/>
        </p:nvSpPr>
        <p:spPr>
          <a:xfrm>
            <a:off x="1763688" y="6477000"/>
            <a:ext cx="68565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descr="safari.png">
            <a:extLst>
              <a:ext uri="{FF2B5EF4-FFF2-40B4-BE49-F238E27FC236}">
                <a16:creationId xmlns:a16="http://schemas.microsoft.com/office/drawing/2014/main" id="{C76FE76A-4574-F424-3518-408FCDED1D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3378773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industry: Samsung HBM-PIM, SK </a:t>
              </a:r>
              <a:r>
                <a:rPr lang="en-US" sz="2000" kern="0" dirty="0" err="1">
                  <a:latin typeface="Tahoma"/>
                  <a:ea typeface="ヒラギノ角ゴ Pro W3" pitchFamily="-108" charset="-128"/>
                  <a:cs typeface="ヒラギノ角ゴ Pro W3" pitchFamily="-108" charset="-128"/>
                </a:rPr>
                <a:t>hynix</a:t>
              </a:r>
              <a:r>
                <a:rPr lang="en-US" sz="2000" kern="0" dirty="0">
                  <a:latin typeface="Tahoma"/>
                  <a:ea typeface="ヒラギノ角ゴ Pro W3" pitchFamily="-108" charset="-128"/>
                  <a:cs typeface="ヒラギノ角ゴ Pro W3" pitchFamily="-108" charset="-128"/>
                </a:rPr>
                <a:t> </a:t>
              </a:r>
              <a:r>
                <a:rPr lang="en-US" sz="2000" kern="0" dirty="0" err="1">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FF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3711386"/>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5" name="Picture 14" descr="safari.png">
            <a:extLst>
              <a:ext uri="{FF2B5EF4-FFF2-40B4-BE49-F238E27FC236}">
                <a16:creationId xmlns:a16="http://schemas.microsoft.com/office/drawing/2014/main" id="{BC562A91-9CC8-2B1D-C08B-28817795BC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06627935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Gagandeep Singh,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Dionysios</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Diamantopoulos, Christoph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Hagleitner</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Juan Gómez-Luna, Sander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Stuijk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Onur Mutlu, and Henk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Corporaal</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"NERO: A Near High-Bandwidth Memory Stencil Accelerator for Weather Prediction Modeling"</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30th International Conference on Field-Programmable Logic and Applications</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FPL</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Gothenburg, Sweden, September 2020.</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F736E206-18AA-76D7-96E0-FCEFB050D22D}"/>
              </a:ext>
            </a:extLst>
          </p:cNvPr>
          <p:cNvPicPr>
            <a:picLocks noChangeAspect="1"/>
          </p:cNvPicPr>
          <p:nvPr/>
        </p:nvPicPr>
        <p:blipFill rotWithShape="1">
          <a:blip r:embed="rId5">
            <a:extLst>
              <a:ext uri="{28A0092B-C50C-407E-A947-70E740481C1C}">
                <a14:useLocalDpi xmlns:a14="http://schemas.microsoft.com/office/drawing/2010/main" val="0"/>
              </a:ext>
            </a:extLst>
          </a:blip>
          <a:srcRect t="21728"/>
          <a:stretch/>
        </p:blipFill>
        <p:spPr>
          <a:xfrm>
            <a:off x="46646" y="3774319"/>
            <a:ext cx="8989850" cy="1800200"/>
          </a:xfrm>
          <a:prstGeom prst="rect">
            <a:avLst/>
          </a:prstGeom>
        </p:spPr>
      </p:pic>
    </p:spTree>
    <p:extLst>
      <p:ext uri="{BB962C8B-B14F-4D97-AF65-F5344CB8AC3E}">
        <p14:creationId xmlns:p14="http://schemas.microsoft.com/office/powerpoint/2010/main" val="2358081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Image">
            <a:extLst>
              <a:ext uri="{FF2B5EF4-FFF2-40B4-BE49-F238E27FC236}">
                <a16:creationId xmlns:a16="http://schemas.microsoft.com/office/drawing/2014/main" id="{A799E9B0-E9D2-48BC-BD2C-140F692279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0" t="11994" r="7401" b="14234"/>
          <a:stretch/>
        </p:blipFill>
        <p:spPr bwMode="auto">
          <a:xfrm>
            <a:off x="4983898" y="1654208"/>
            <a:ext cx="3073288" cy="18171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BM IT Infrastructure Blog"/>
          <p:cNvPicPr>
            <a:picLocks noChangeAspect="1" noChangeArrowheads="1"/>
          </p:cNvPicPr>
          <p:nvPr/>
        </p:nvPicPr>
        <p:blipFill rotWithShape="1">
          <a:blip r:embed="rId4">
            <a:extLst>
              <a:ext uri="{28A0092B-C50C-407E-A947-70E740481C1C}">
                <a14:useLocalDpi xmlns:a14="http://schemas.microsoft.com/office/drawing/2010/main" val="0"/>
              </a:ext>
            </a:extLst>
          </a:blip>
          <a:srcRect l="8998" t="15263" r="6149" b="7374"/>
          <a:stretch/>
        </p:blipFill>
        <p:spPr bwMode="auto">
          <a:xfrm>
            <a:off x="487230" y="1828162"/>
            <a:ext cx="3543649" cy="16252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FBBFD2-7BD5-4A8E-8909-1EF5F8C5F35F}"/>
              </a:ext>
            </a:extLst>
          </p:cNvPr>
          <p:cNvSpPr>
            <a:spLocks noGrp="1"/>
          </p:cNvSpPr>
          <p:nvPr>
            <p:ph type="title"/>
          </p:nvPr>
        </p:nvSpPr>
        <p:spPr/>
        <p:txBody>
          <a:bodyPr/>
          <a:lstStyle/>
          <a:p>
            <a:r>
              <a:rPr lang="en-US" dirty="0"/>
              <a:t>Heterogeneous System: CPU+FPGA</a:t>
            </a:r>
          </a:p>
        </p:txBody>
      </p:sp>
      <p:sp>
        <p:nvSpPr>
          <p:cNvPr id="4" name="Rectangle 3">
            <a:extLst>
              <a:ext uri="{FF2B5EF4-FFF2-40B4-BE49-F238E27FC236}">
                <a16:creationId xmlns:a16="http://schemas.microsoft.com/office/drawing/2014/main" id="{046A7CE0-CA50-4E29-ACDC-6F6FF42444B3}"/>
              </a:ext>
            </a:extLst>
          </p:cNvPr>
          <p:cNvSpPr/>
          <p:nvPr/>
        </p:nvSpPr>
        <p:spPr>
          <a:xfrm>
            <a:off x="1120532" y="3367434"/>
            <a:ext cx="3137693" cy="461665"/>
          </a:xfrm>
          <a:prstGeom prst="rect">
            <a:avLst/>
          </a:prstGeom>
        </p:spPr>
        <p:txBody>
          <a:bodyPr wrap="square">
            <a:spAutoFit/>
          </a:bodyPr>
          <a:lstStyle/>
          <a:p>
            <a:r>
              <a:rPr lang="en-US" sz="2400" b="1" dirty="0">
                <a:solidFill>
                  <a:srgbClr val="264478"/>
                </a:solidFill>
                <a:latin typeface="Garamond" panose="02020404030301010803" pitchFamily="18" charset="0"/>
              </a:rPr>
              <a:t>POWER9 AC922</a:t>
            </a:r>
            <a:endParaRPr lang="en-US" sz="1350" b="1" dirty="0">
              <a:solidFill>
                <a:srgbClr val="264478"/>
              </a:solidFill>
              <a:latin typeface="Garamond" panose="02020404030301010803" pitchFamily="18" charset="0"/>
            </a:endParaRPr>
          </a:p>
        </p:txBody>
      </p:sp>
      <p:sp>
        <p:nvSpPr>
          <p:cNvPr id="13" name="Rectangle 12">
            <a:extLst>
              <a:ext uri="{FF2B5EF4-FFF2-40B4-BE49-F238E27FC236}">
                <a16:creationId xmlns:a16="http://schemas.microsoft.com/office/drawing/2014/main" id="{F137E71F-D561-4D9D-B83A-232248175A0E}"/>
              </a:ext>
            </a:extLst>
          </p:cNvPr>
          <p:cNvSpPr/>
          <p:nvPr/>
        </p:nvSpPr>
        <p:spPr>
          <a:xfrm>
            <a:off x="5174965" y="3382332"/>
            <a:ext cx="3683942" cy="1200329"/>
          </a:xfrm>
          <a:prstGeom prst="rect">
            <a:avLst/>
          </a:prstGeom>
        </p:spPr>
        <p:txBody>
          <a:bodyPr wrap="square">
            <a:spAutoFit/>
          </a:bodyPr>
          <a:lstStyle/>
          <a:p>
            <a:r>
              <a:rPr lang="en-US" sz="2400" b="1" dirty="0">
                <a:solidFill>
                  <a:srgbClr val="264478"/>
                </a:solidFill>
                <a:latin typeface="Garamond" panose="02020404030301010803" pitchFamily="18" charset="0"/>
              </a:rPr>
              <a:t>DDR4-based AD9V3 board</a:t>
            </a:r>
          </a:p>
          <a:p>
            <a:endParaRPr lang="en-US" sz="2400" b="1" dirty="0">
              <a:solidFill>
                <a:srgbClr val="264478"/>
              </a:solidFill>
              <a:latin typeface="Garamond" panose="02020404030301010803" pitchFamily="18" charset="0"/>
            </a:endParaRPr>
          </a:p>
        </p:txBody>
      </p:sp>
      <p:sp>
        <p:nvSpPr>
          <p:cNvPr id="6" name="Arrow: Left-Right 5">
            <a:extLst>
              <a:ext uri="{FF2B5EF4-FFF2-40B4-BE49-F238E27FC236}">
                <a16:creationId xmlns:a16="http://schemas.microsoft.com/office/drawing/2014/main" id="{C596C06C-D46D-4357-87C7-5C65279A2AAB}"/>
              </a:ext>
            </a:extLst>
          </p:cNvPr>
          <p:cNvSpPr/>
          <p:nvPr/>
        </p:nvSpPr>
        <p:spPr>
          <a:xfrm>
            <a:off x="3907974" y="2336736"/>
            <a:ext cx="1357342" cy="502848"/>
          </a:xfrm>
          <a:prstGeom prst="leftRightArrow">
            <a:avLst/>
          </a:prstGeom>
          <a:ln w="9525">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100" b="1" i="1" dirty="0"/>
              <a:t>CAPI2</a:t>
            </a:r>
            <a:endParaRPr lang="en-US" sz="1500" b="1" i="1" dirty="0"/>
          </a:p>
        </p:txBody>
      </p:sp>
      <p:sp>
        <p:nvSpPr>
          <p:cNvPr id="7" name="TextBox 6"/>
          <p:cNvSpPr txBox="1"/>
          <p:nvPr/>
        </p:nvSpPr>
        <p:spPr>
          <a:xfrm>
            <a:off x="6978912" y="3081832"/>
            <a:ext cx="1560042" cy="300082"/>
          </a:xfrm>
          <a:prstGeom prst="rect">
            <a:avLst/>
          </a:prstGeom>
          <a:noFill/>
        </p:spPr>
        <p:txBody>
          <a:bodyPr wrap="none" rtlCol="0">
            <a:spAutoFit/>
          </a:bodyPr>
          <a:lstStyle/>
          <a:p>
            <a:r>
              <a:rPr lang="en-US" sz="1350" b="1" dirty="0">
                <a:latin typeface="Garamond" panose="02020404030301010803" pitchFamily="18" charset="0"/>
              </a:rPr>
              <a:t>Source: </a:t>
            </a:r>
            <a:r>
              <a:rPr lang="en-US" sz="1350" b="1" dirty="0" err="1">
                <a:latin typeface="Garamond" panose="02020404030301010803" pitchFamily="18" charset="0"/>
              </a:rPr>
              <a:t>AlphaData</a:t>
            </a:r>
            <a:endParaRPr lang="en-US" sz="1350" b="1" dirty="0">
              <a:latin typeface="Garamond" panose="02020404030301010803" pitchFamily="18" charset="0"/>
            </a:endParaRPr>
          </a:p>
        </p:txBody>
      </p:sp>
      <p:sp>
        <p:nvSpPr>
          <p:cNvPr id="12" name="TextBox 11"/>
          <p:cNvSpPr txBox="1"/>
          <p:nvPr/>
        </p:nvSpPr>
        <p:spPr>
          <a:xfrm>
            <a:off x="3036704" y="3194356"/>
            <a:ext cx="1114408" cy="300082"/>
          </a:xfrm>
          <a:prstGeom prst="rect">
            <a:avLst/>
          </a:prstGeom>
          <a:noFill/>
        </p:spPr>
        <p:txBody>
          <a:bodyPr wrap="none" rtlCol="0">
            <a:spAutoFit/>
          </a:bodyPr>
          <a:lstStyle/>
          <a:p>
            <a:r>
              <a:rPr lang="en-US" sz="1350" b="1" dirty="0">
                <a:latin typeface="Garamond" panose="02020404030301010803" pitchFamily="18" charset="0"/>
              </a:rPr>
              <a:t>Source: IBM</a:t>
            </a:r>
          </a:p>
        </p:txBody>
      </p:sp>
      <p:sp>
        <p:nvSpPr>
          <p:cNvPr id="16"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16</a:t>
            </a:fld>
            <a:endParaRPr lang="en-US" dirty="0"/>
          </a:p>
        </p:txBody>
      </p:sp>
      <p:sp>
        <p:nvSpPr>
          <p:cNvPr id="22" name="Content Placeholder 2">
            <a:extLst>
              <a:ext uri="{FF2B5EF4-FFF2-40B4-BE49-F238E27FC236}">
                <a16:creationId xmlns:a16="http://schemas.microsoft.com/office/drawing/2014/main" id="{CAA5A6EF-811F-4E45-957F-E7E906751984}"/>
              </a:ext>
            </a:extLst>
          </p:cNvPr>
          <p:cNvSpPr>
            <a:spLocks noGrp="1"/>
          </p:cNvSpPr>
          <p:nvPr>
            <p:ph idx="1"/>
          </p:nvPr>
        </p:nvSpPr>
        <p:spPr>
          <a:xfrm>
            <a:off x="3653175" y="4718686"/>
            <a:ext cx="4839613" cy="959868"/>
          </a:xfrm>
        </p:spPr>
        <p:txBody>
          <a:bodyPr>
            <a:normAutofit fontScale="92500" lnSpcReduction="20000"/>
          </a:bodyPr>
          <a:lstStyle/>
          <a:p>
            <a:pPr marL="342900" lvl="1" indent="0">
              <a:buNone/>
            </a:pPr>
            <a:r>
              <a:rPr lang="en-US" sz="1800" b="1" dirty="0"/>
              <a:t>		2. DDR4-based board AD9V3</a:t>
            </a:r>
          </a:p>
          <a:p>
            <a:pPr marL="342900" lvl="1" indent="0">
              <a:buNone/>
            </a:pPr>
            <a:r>
              <a:rPr lang="en-US" sz="1500" dirty="0"/>
              <a:t>		Xilinx </a:t>
            </a:r>
            <a:r>
              <a:rPr lang="en-US" sz="1500" dirty="0" err="1"/>
              <a:t>Virtex</a:t>
            </a:r>
            <a:r>
              <a:rPr lang="en-US" sz="1500" dirty="0"/>
              <a:t> </a:t>
            </a:r>
            <a:r>
              <a:rPr lang="en-US" sz="1500" dirty="0" err="1"/>
              <a:t>Ultrascale</a:t>
            </a:r>
            <a:r>
              <a:rPr lang="en-US" sz="1500" dirty="0"/>
              <a:t>+™ XCVU3P-2</a:t>
            </a:r>
            <a:endParaRPr lang="en-US" sz="1500" b="1" dirty="0"/>
          </a:p>
          <a:p>
            <a:pPr marL="0" indent="0">
              <a:buNone/>
            </a:pPr>
            <a:endParaRPr lang="en-US" sz="1500" dirty="0"/>
          </a:p>
        </p:txBody>
      </p:sp>
      <p:sp>
        <p:nvSpPr>
          <p:cNvPr id="23" name="Content Placeholder 2">
            <a:extLst>
              <a:ext uri="{FF2B5EF4-FFF2-40B4-BE49-F238E27FC236}">
                <a16:creationId xmlns:a16="http://schemas.microsoft.com/office/drawing/2014/main" id="{CAA5A6EF-811F-4E45-957F-E7E906751984}"/>
              </a:ext>
            </a:extLst>
          </p:cNvPr>
          <p:cNvSpPr txBox="1">
            <a:spLocks/>
          </p:cNvSpPr>
          <p:nvPr/>
        </p:nvSpPr>
        <p:spPr>
          <a:xfrm>
            <a:off x="501533" y="4479729"/>
            <a:ext cx="5265933" cy="95986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50"/>
              <a:t>We evaluate two POWER9+FPGA systems:</a:t>
            </a:r>
          </a:p>
          <a:p>
            <a:pPr marL="342900" lvl="1" indent="0">
              <a:lnSpc>
                <a:spcPct val="100000"/>
              </a:lnSpc>
              <a:buNone/>
            </a:pPr>
            <a:r>
              <a:rPr lang="en-US" sz="1800" b="1"/>
              <a:t>1. HBM-based board AD9H7		</a:t>
            </a:r>
          </a:p>
          <a:p>
            <a:pPr marL="342900" lvl="1" indent="0">
              <a:buNone/>
            </a:pPr>
            <a:r>
              <a:rPr lang="en-US" sz="1500"/>
              <a:t>Xilinx Virtex Ultrascale+™ XCVU37P-2		</a:t>
            </a:r>
            <a:endParaRPr lang="en-US" sz="1500" dirty="0"/>
          </a:p>
        </p:txBody>
      </p:sp>
      <p:sp>
        <p:nvSpPr>
          <p:cNvPr id="3" name="Slide Number Placeholder 3">
            <a:extLst>
              <a:ext uri="{FF2B5EF4-FFF2-40B4-BE49-F238E27FC236}">
                <a16:creationId xmlns:a16="http://schemas.microsoft.com/office/drawing/2014/main" id="{B1A08D90-B6DF-D314-E404-D3C493F9B00C}"/>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60890327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NERO Design Flow</a:t>
            </a:r>
          </a:p>
        </p:txBody>
      </p:sp>
      <p:sp>
        <p:nvSpPr>
          <p:cNvPr id="11"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17</a:t>
            </a:fld>
            <a:endParaRPr lang="en-US"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56792"/>
            <a:ext cx="8986838" cy="4168132"/>
          </a:xfrm>
          <a:prstGeom prst="rect">
            <a:avLst/>
          </a:prstGeom>
        </p:spPr>
      </p:pic>
      <p:sp>
        <p:nvSpPr>
          <p:cNvPr id="3" name="Slide Number Placeholder 3">
            <a:extLst>
              <a:ext uri="{FF2B5EF4-FFF2-40B4-BE49-F238E27FC236}">
                <a16:creationId xmlns:a16="http://schemas.microsoft.com/office/drawing/2014/main" id="{A32E9FFD-F841-2D1A-B126-B1A302FF3541}"/>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65789337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198092" y="1413950"/>
            <a:ext cx="2906886" cy="461665"/>
          </a:xfrm>
          <a:prstGeom prst="rect">
            <a:avLst/>
          </a:prstGeom>
          <a:noFill/>
        </p:spPr>
        <p:txBody>
          <a:bodyPr wrap="none" rtlCol="0">
            <a:spAutoFit/>
          </a:bodyPr>
          <a:lstStyle/>
          <a:p>
            <a:r>
              <a:rPr lang="en-US" sz="2400" b="1" dirty="0">
                <a:latin typeface="Garamond" panose="02020404030301010803" pitchFamily="18" charset="0"/>
                <a:ea typeface="Tahoma" panose="020B0604030504040204" pitchFamily="34" charset="0"/>
                <a:cs typeface="Tahoma" panose="020B0604030504040204" pitchFamily="34" charset="0"/>
              </a:rPr>
              <a:t>Horizontal Diffusion</a:t>
            </a:r>
          </a:p>
        </p:txBody>
      </p:sp>
      <p:sp>
        <p:nvSpPr>
          <p:cNvPr id="19" name="TextBox 18"/>
          <p:cNvSpPr txBox="1"/>
          <p:nvPr/>
        </p:nvSpPr>
        <p:spPr>
          <a:xfrm>
            <a:off x="1408339" y="1413949"/>
            <a:ext cx="2565382" cy="461665"/>
          </a:xfrm>
          <a:prstGeom prst="rect">
            <a:avLst/>
          </a:prstGeom>
          <a:noFill/>
        </p:spPr>
        <p:txBody>
          <a:bodyPr wrap="none" rtlCol="0">
            <a:spAutoFit/>
          </a:bodyPr>
          <a:lstStyle/>
          <a:p>
            <a:r>
              <a:rPr lang="en-US" sz="2400" b="1" dirty="0">
                <a:latin typeface="Garamond" panose="02020404030301010803" pitchFamily="18" charset="0"/>
                <a:ea typeface="Tahoma" panose="020B0604030504040204" pitchFamily="34" charset="0"/>
                <a:cs typeface="Tahoma" panose="020B0604030504040204" pitchFamily="34" charset="0"/>
              </a:rPr>
              <a:t>Vertical Advection</a:t>
            </a:r>
          </a:p>
        </p:txBody>
      </p:sp>
      <p:sp>
        <p:nvSpPr>
          <p:cNvPr id="2" name="Title 1">
            <a:extLst>
              <a:ext uri="{FF2B5EF4-FFF2-40B4-BE49-F238E27FC236}">
                <a16:creationId xmlns:a16="http://schemas.microsoft.com/office/drawing/2014/main" id="{7EB0319E-E1CD-47FA-8A28-180D5AB280FC}"/>
              </a:ext>
            </a:extLst>
          </p:cNvPr>
          <p:cNvSpPr>
            <a:spLocks noGrp="1"/>
          </p:cNvSpPr>
          <p:nvPr>
            <p:ph type="title"/>
          </p:nvPr>
        </p:nvSpPr>
        <p:spPr/>
        <p:txBody>
          <a:bodyPr/>
          <a:lstStyle/>
          <a:p>
            <a:r>
              <a:rPr lang="en-US" dirty="0"/>
              <a:t>NERO Performance Analysis</a:t>
            </a:r>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 r="-1074"/>
          <a:stretch/>
        </p:blipFill>
        <p:spPr>
          <a:xfrm>
            <a:off x="368746" y="1771028"/>
            <a:ext cx="8318054" cy="3050102"/>
          </a:xfrm>
          <a:prstGeom prst="rect">
            <a:avLst/>
          </a:prstGeom>
        </p:spPr>
      </p:pic>
      <p:sp>
        <p:nvSpPr>
          <p:cNvPr id="30" name="Oval 29"/>
          <p:cNvSpPr/>
          <p:nvPr/>
        </p:nvSpPr>
        <p:spPr>
          <a:xfrm>
            <a:off x="1768693" y="3202054"/>
            <a:ext cx="247763" cy="29203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c 30"/>
          <p:cNvSpPr/>
          <p:nvPr/>
        </p:nvSpPr>
        <p:spPr>
          <a:xfrm rot="12680520">
            <a:off x="979436" y="3423259"/>
            <a:ext cx="2246379" cy="581402"/>
          </a:xfrm>
          <a:prstGeom prst="arc">
            <a:avLst>
              <a:gd name="adj1" fmla="val 11837840"/>
              <a:gd name="adj2" fmla="val 21499212"/>
            </a:avLst>
          </a:prstGeom>
          <a:ln w="57150">
            <a:solidFill>
              <a:srgbClr val="0070C0"/>
            </a:solidFill>
            <a:headEnd type="triangl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0A6BA7AB-B09E-4C11-BA93-BC8ADAFA3CDC}"/>
              </a:ext>
            </a:extLst>
          </p:cNvPr>
          <p:cNvSpPr/>
          <p:nvPr/>
        </p:nvSpPr>
        <p:spPr>
          <a:xfrm>
            <a:off x="1" y="4941541"/>
            <a:ext cx="9143999" cy="1221530"/>
          </a:xfrm>
          <a:prstGeom prst="rect">
            <a:avLst/>
          </a:prstGeom>
          <a:solidFill>
            <a:srgbClr val="49702E"/>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NERO is 4.2x and 8.3x faster than </a:t>
            </a:r>
          </a:p>
          <a:p>
            <a:pPr algn="ctr"/>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a complete POWER9 socket</a:t>
            </a:r>
          </a:p>
        </p:txBody>
      </p:sp>
      <p:sp>
        <p:nvSpPr>
          <p:cNvPr id="17"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18</a:t>
            </a:fld>
            <a:endParaRPr lang="en-US" dirty="0"/>
          </a:p>
        </p:txBody>
      </p:sp>
      <p:sp>
        <p:nvSpPr>
          <p:cNvPr id="3" name="Slide Number Placeholder 3">
            <a:extLst>
              <a:ext uri="{FF2B5EF4-FFF2-40B4-BE49-F238E27FC236}">
                <a16:creationId xmlns:a16="http://schemas.microsoft.com/office/drawing/2014/main" id="{18B928FD-AD98-B04B-A882-31658581CB1C}"/>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49606617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3736882"/>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620106"/>
            <a:ext cx="9144000" cy="161561"/>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4" name="Picture 13" descr="safari.png">
            <a:extLst>
              <a:ext uri="{FF2B5EF4-FFF2-40B4-BE49-F238E27FC236}">
                <a16:creationId xmlns:a16="http://schemas.microsoft.com/office/drawing/2014/main" id="{547BE477-6A28-C99A-025F-F4EB977BCB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0433489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1753535"/>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682448"/>
            <a:ext cx="9144000" cy="1750633"/>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4" name="Picture 13" descr="safari.png">
            <a:extLst>
              <a:ext uri="{FF2B5EF4-FFF2-40B4-BE49-F238E27FC236}">
                <a16:creationId xmlns:a16="http://schemas.microsoft.com/office/drawing/2014/main" id="{9E1D6BDB-6AE9-45BC-751C-6BB1CF562E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622339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610600" cy="907110"/>
          </a:xfrm>
        </p:spPr>
        <p:txBody>
          <a:bodyPr anchor="ctr"/>
          <a:lstStyle/>
          <a:p>
            <a:r>
              <a:rPr lang="en-US" sz="3800" dirty="0"/>
              <a:t>Samsung </a:t>
            </a:r>
            <a:r>
              <a:rPr lang="en-US" sz="3800" dirty="0" err="1"/>
              <a:t>AxDIMM</a:t>
            </a:r>
            <a:r>
              <a:rPr lang="en-US" sz="3800" dirty="0"/>
              <a:t> (2021)</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6" name="TextBox 15">
            <a:extLst>
              <a:ext uri="{FF2B5EF4-FFF2-40B4-BE49-F238E27FC236}">
                <a16:creationId xmlns:a16="http://schemas.microsoft.com/office/drawing/2014/main" id="{0C450CF6-3385-024A-B2B2-719A2C17BE5E}"/>
              </a:ext>
            </a:extLst>
          </p:cNvPr>
          <p:cNvSpPr txBox="1"/>
          <p:nvPr/>
        </p:nvSpPr>
        <p:spPr>
          <a:xfrm>
            <a:off x="1259632" y="6528003"/>
            <a:ext cx="7112208" cy="261610"/>
          </a:xfrm>
          <a:prstGeom prst="rect">
            <a:avLst/>
          </a:prstGeom>
          <a:noFill/>
        </p:spPr>
        <p:txBody>
          <a:bodyPr wrap="square" rtlCol="0">
            <a:spAutoFit/>
          </a:bodyPr>
          <a:lstStyle/>
          <a:p>
            <a:pPr lvl="0">
              <a:defRPr/>
            </a:pPr>
            <a:r>
              <a:rPr lang="en-US" sz="1100" dirty="0">
                <a:solidFill>
                  <a:srgbClr val="0432FF"/>
                </a:solidFill>
                <a:hlinkClick r:id="rId3">
                  <a:extLst>
                    <a:ext uri="{A12FA001-AC4F-418D-AE19-62706E023703}">
                      <ahyp:hlinkClr xmlns:ahyp="http://schemas.microsoft.com/office/drawing/2018/hyperlinkcolor" val="tx"/>
                    </a:ext>
                  </a:extLst>
                </a:hlinkClick>
              </a:rPr>
              <a:t>https://news.samsung.com/global/samsung-brings-in-memory-processing-power-to-wider-range-of-applications</a:t>
            </a:r>
            <a:endParaRPr lang="en-US" sz="1100" dirty="0">
              <a:solidFill>
                <a:srgbClr val="0432FF"/>
              </a:solidFill>
            </a:endParaRPr>
          </a:p>
        </p:txBody>
      </p:sp>
      <p:pic>
        <p:nvPicPr>
          <p:cNvPr id="7" name="Picture 6">
            <a:extLst>
              <a:ext uri="{FF2B5EF4-FFF2-40B4-BE49-F238E27FC236}">
                <a16:creationId xmlns:a16="http://schemas.microsoft.com/office/drawing/2014/main" id="{C78CE800-14E4-5B4B-A12C-F8D3DCE9D4BF}"/>
              </a:ext>
            </a:extLst>
          </p:cNvPr>
          <p:cNvPicPr>
            <a:picLocks noChangeAspect="1"/>
          </p:cNvPicPr>
          <p:nvPr/>
        </p:nvPicPr>
        <p:blipFill>
          <a:blip r:embed="rId4"/>
          <a:stretch>
            <a:fillRect/>
          </a:stretch>
        </p:blipFill>
        <p:spPr>
          <a:xfrm>
            <a:off x="3350558" y="2209800"/>
            <a:ext cx="5793442" cy="4191000"/>
          </a:xfrm>
          <a:prstGeom prst="rect">
            <a:avLst/>
          </a:prstGeom>
        </p:spPr>
      </p:pic>
      <p:pic>
        <p:nvPicPr>
          <p:cNvPr id="6" name="Picture 5">
            <a:extLst>
              <a:ext uri="{FF2B5EF4-FFF2-40B4-BE49-F238E27FC236}">
                <a16:creationId xmlns:a16="http://schemas.microsoft.com/office/drawing/2014/main" id="{BCA2FBD6-7560-7C41-9F5A-2F8DF981A1D3}"/>
              </a:ext>
            </a:extLst>
          </p:cNvPr>
          <p:cNvPicPr>
            <a:picLocks noChangeAspect="1"/>
          </p:cNvPicPr>
          <p:nvPr/>
        </p:nvPicPr>
        <p:blipFill>
          <a:blip r:embed="rId5"/>
          <a:stretch>
            <a:fillRect/>
          </a:stretch>
        </p:blipFill>
        <p:spPr>
          <a:xfrm>
            <a:off x="206963" y="990600"/>
            <a:ext cx="3755438" cy="2495072"/>
          </a:xfrm>
          <a:prstGeom prst="rect">
            <a:avLst/>
          </a:prstGeom>
        </p:spPr>
      </p:pic>
      <p:sp>
        <p:nvSpPr>
          <p:cNvPr id="8" name="Rectangle 7">
            <a:extLst>
              <a:ext uri="{FF2B5EF4-FFF2-40B4-BE49-F238E27FC236}">
                <a16:creationId xmlns:a16="http://schemas.microsoft.com/office/drawing/2014/main" id="{44123FB0-1ABA-0246-93E1-1BFB938E1D88}"/>
              </a:ext>
            </a:extLst>
          </p:cNvPr>
          <p:cNvSpPr/>
          <p:nvPr/>
        </p:nvSpPr>
        <p:spPr bwMode="auto">
          <a:xfrm>
            <a:off x="7228840" y="5603240"/>
            <a:ext cx="1143000" cy="108000"/>
          </a:xfrm>
          <a:prstGeom prst="rect">
            <a:avLst/>
          </a:prstGeom>
          <a:solidFill>
            <a:srgbClr val="0070C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1" name="Rectangle 10">
            <a:extLst>
              <a:ext uri="{FF2B5EF4-FFF2-40B4-BE49-F238E27FC236}">
                <a16:creationId xmlns:a16="http://schemas.microsoft.com/office/drawing/2014/main" id="{5E99CBE2-14C1-5742-8BE7-4CDDF39E2C56}"/>
              </a:ext>
            </a:extLst>
          </p:cNvPr>
          <p:cNvSpPr/>
          <p:nvPr/>
        </p:nvSpPr>
        <p:spPr bwMode="auto">
          <a:xfrm>
            <a:off x="4028440" y="5730240"/>
            <a:ext cx="612000" cy="108000"/>
          </a:xfrm>
          <a:prstGeom prst="rect">
            <a:avLst/>
          </a:prstGeom>
          <a:solidFill>
            <a:srgbClr val="0070C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2" name="Rectangle 11">
            <a:extLst>
              <a:ext uri="{FF2B5EF4-FFF2-40B4-BE49-F238E27FC236}">
                <a16:creationId xmlns:a16="http://schemas.microsoft.com/office/drawing/2014/main" id="{63BCE77A-F067-0242-ABEB-1B931D9ECF0C}"/>
              </a:ext>
            </a:extLst>
          </p:cNvPr>
          <p:cNvSpPr/>
          <p:nvPr/>
        </p:nvSpPr>
        <p:spPr bwMode="auto">
          <a:xfrm>
            <a:off x="5598160" y="5735320"/>
            <a:ext cx="2448000" cy="108000"/>
          </a:xfrm>
          <a:prstGeom prst="rect">
            <a:avLst/>
          </a:prstGeom>
          <a:solidFill>
            <a:srgbClr val="00B05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3" name="Rectangle 12">
            <a:extLst>
              <a:ext uri="{FF2B5EF4-FFF2-40B4-BE49-F238E27FC236}">
                <a16:creationId xmlns:a16="http://schemas.microsoft.com/office/drawing/2014/main" id="{829AFE0B-1D6A-2141-B1ED-146A0221ADA4}"/>
              </a:ext>
            </a:extLst>
          </p:cNvPr>
          <p:cNvSpPr/>
          <p:nvPr/>
        </p:nvSpPr>
        <p:spPr bwMode="auto">
          <a:xfrm>
            <a:off x="4632960" y="6228080"/>
            <a:ext cx="1476000" cy="108000"/>
          </a:xfrm>
          <a:prstGeom prst="rect">
            <a:avLst/>
          </a:prstGeom>
          <a:solidFill>
            <a:schemeClr val="accent1">
              <a:lumMod val="60000"/>
              <a:lumOff val="40000"/>
              <a:alpha val="34902"/>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3" name="Picture 2" descr="safari.png">
            <a:extLst>
              <a:ext uri="{FF2B5EF4-FFF2-40B4-BE49-F238E27FC236}">
                <a16:creationId xmlns:a16="http://schemas.microsoft.com/office/drawing/2014/main" id="{A0F999EF-9B78-7C66-B1E1-2CDEFAC1AC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046667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610600" cy="907110"/>
          </a:xfrm>
        </p:spPr>
        <p:txBody>
          <a:bodyPr anchor="ctr"/>
          <a:lstStyle/>
          <a:p>
            <a:r>
              <a:rPr lang="en-US" sz="3800" dirty="0"/>
              <a:t>Samsung </a:t>
            </a:r>
            <a:r>
              <a:rPr lang="en-US" sz="3800" dirty="0" err="1"/>
              <a:t>AxDIMM</a:t>
            </a:r>
            <a:r>
              <a:rPr lang="en-US" sz="3800" dirty="0"/>
              <a:t>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DIMM-based PIM</a:t>
            </a:r>
          </a:p>
          <a:p>
            <a:pPr lvl="1"/>
            <a:r>
              <a:rPr lang="en-US" dirty="0"/>
              <a:t>DLRM recommendation system</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7" name="Picture 6">
            <a:extLst>
              <a:ext uri="{FF2B5EF4-FFF2-40B4-BE49-F238E27FC236}">
                <a16:creationId xmlns:a16="http://schemas.microsoft.com/office/drawing/2014/main" id="{AFCF7A9E-E0FB-2940-A668-77B550C711E4}"/>
              </a:ext>
            </a:extLst>
          </p:cNvPr>
          <p:cNvPicPr>
            <a:picLocks noChangeAspect="1"/>
          </p:cNvPicPr>
          <p:nvPr/>
        </p:nvPicPr>
        <p:blipFill rotWithShape="1">
          <a:blip r:embed="rId2"/>
          <a:srcRect t="3135" b="1"/>
          <a:stretch/>
        </p:blipFill>
        <p:spPr>
          <a:xfrm>
            <a:off x="5491978" y="4939215"/>
            <a:ext cx="3494859" cy="1461585"/>
          </a:xfrm>
          <a:prstGeom prst="rect">
            <a:avLst/>
          </a:prstGeom>
        </p:spPr>
      </p:pic>
      <p:grpSp>
        <p:nvGrpSpPr>
          <p:cNvPr id="9" name="Group 8">
            <a:extLst>
              <a:ext uri="{FF2B5EF4-FFF2-40B4-BE49-F238E27FC236}">
                <a16:creationId xmlns:a16="http://schemas.microsoft.com/office/drawing/2014/main" id="{1F2116CC-AE4C-C245-A91B-56DA9C2A5AB9}"/>
              </a:ext>
            </a:extLst>
          </p:cNvPr>
          <p:cNvGrpSpPr>
            <a:grpSpLocks noChangeAspect="1"/>
          </p:cNvGrpSpPr>
          <p:nvPr/>
        </p:nvGrpSpPr>
        <p:grpSpPr>
          <a:xfrm>
            <a:off x="5865291" y="1022909"/>
            <a:ext cx="3002279" cy="1644091"/>
            <a:chOff x="100000" y="862740"/>
            <a:chExt cx="4069270" cy="2228391"/>
          </a:xfrm>
        </p:grpSpPr>
        <p:pic>
          <p:nvPicPr>
            <p:cNvPr id="10" name="Picture 9">
              <a:extLst>
                <a:ext uri="{FF2B5EF4-FFF2-40B4-BE49-F238E27FC236}">
                  <a16:creationId xmlns:a16="http://schemas.microsoft.com/office/drawing/2014/main" id="{7B7B2DD5-1935-F548-A387-1349A64873BF}"/>
                </a:ext>
              </a:extLst>
            </p:cNvPr>
            <p:cNvPicPr>
              <a:picLocks noChangeAspect="1"/>
            </p:cNvPicPr>
            <p:nvPr/>
          </p:nvPicPr>
          <p:blipFill>
            <a:blip r:embed="rId3"/>
            <a:stretch>
              <a:fillRect/>
            </a:stretch>
          </p:blipFill>
          <p:spPr>
            <a:xfrm>
              <a:off x="100000" y="1159634"/>
              <a:ext cx="4069270" cy="1931497"/>
            </a:xfrm>
            <a:prstGeom prst="rect">
              <a:avLst/>
            </a:prstGeom>
          </p:spPr>
        </p:pic>
        <p:sp>
          <p:nvSpPr>
            <p:cNvPr id="11" name="Rectangle 10">
              <a:extLst>
                <a:ext uri="{FF2B5EF4-FFF2-40B4-BE49-F238E27FC236}">
                  <a16:creationId xmlns:a16="http://schemas.microsoft.com/office/drawing/2014/main" id="{936A3B20-5E20-0D44-BD6B-9DE9B313FE24}"/>
                </a:ext>
              </a:extLst>
            </p:cNvPr>
            <p:cNvSpPr/>
            <p:nvPr/>
          </p:nvSpPr>
          <p:spPr>
            <a:xfrm>
              <a:off x="929107" y="862740"/>
              <a:ext cx="1776448" cy="36933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Baseline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grpSp>
        <p:nvGrpSpPr>
          <p:cNvPr id="12" name="Group 11">
            <a:extLst>
              <a:ext uri="{FF2B5EF4-FFF2-40B4-BE49-F238E27FC236}">
                <a16:creationId xmlns:a16="http://schemas.microsoft.com/office/drawing/2014/main" id="{41297CFD-59DD-384E-97E3-7AE7BC6C5C34}"/>
              </a:ext>
            </a:extLst>
          </p:cNvPr>
          <p:cNvGrpSpPr>
            <a:grpSpLocks noChangeAspect="1"/>
          </p:cNvGrpSpPr>
          <p:nvPr/>
        </p:nvGrpSpPr>
        <p:grpSpPr>
          <a:xfrm>
            <a:off x="5883828" y="2895600"/>
            <a:ext cx="3107772" cy="1775735"/>
            <a:chOff x="4744267" y="634328"/>
            <a:chExt cx="4299733" cy="2456804"/>
          </a:xfrm>
        </p:grpSpPr>
        <p:pic>
          <p:nvPicPr>
            <p:cNvPr id="13" name="Picture 12">
              <a:extLst>
                <a:ext uri="{FF2B5EF4-FFF2-40B4-BE49-F238E27FC236}">
                  <a16:creationId xmlns:a16="http://schemas.microsoft.com/office/drawing/2014/main" id="{4EF9F513-FA4B-E949-99EC-7CFF34E584C8}"/>
                </a:ext>
              </a:extLst>
            </p:cNvPr>
            <p:cNvPicPr>
              <a:picLocks noChangeAspect="1"/>
            </p:cNvPicPr>
            <p:nvPr/>
          </p:nvPicPr>
          <p:blipFill rotWithShape="1">
            <a:blip r:embed="rId4"/>
            <a:srcRect t="4075" b="2189"/>
            <a:stretch/>
          </p:blipFill>
          <p:spPr>
            <a:xfrm>
              <a:off x="4744267" y="1159634"/>
              <a:ext cx="4299733" cy="1931498"/>
            </a:xfrm>
            <a:prstGeom prst="rect">
              <a:avLst/>
            </a:prstGeom>
          </p:spPr>
        </p:pic>
        <p:sp>
          <p:nvSpPr>
            <p:cNvPr id="14" name="Rectangle 13">
              <a:extLst>
                <a:ext uri="{FF2B5EF4-FFF2-40B4-BE49-F238E27FC236}">
                  <a16:creationId xmlns:a16="http://schemas.microsoft.com/office/drawing/2014/main" id="{3036909C-2052-0A45-A3A2-4C2930C8654C}"/>
                </a:ext>
              </a:extLst>
            </p:cNvPr>
            <p:cNvSpPr/>
            <p:nvPr/>
          </p:nvSpPr>
          <p:spPr>
            <a:xfrm>
              <a:off x="5564945" y="634328"/>
              <a:ext cx="190468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AxDIMM</a:t>
              </a: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pic>
        <p:nvPicPr>
          <p:cNvPr id="15" name="Picture 14">
            <a:extLst>
              <a:ext uri="{FF2B5EF4-FFF2-40B4-BE49-F238E27FC236}">
                <a16:creationId xmlns:a16="http://schemas.microsoft.com/office/drawing/2014/main" id="{8CFED770-D7DA-4148-A854-219B6EAC3AE3}"/>
              </a:ext>
            </a:extLst>
          </p:cNvPr>
          <p:cNvPicPr>
            <a:picLocks noChangeAspect="1"/>
          </p:cNvPicPr>
          <p:nvPr/>
        </p:nvPicPr>
        <p:blipFill>
          <a:blip r:embed="rId5"/>
          <a:stretch>
            <a:fillRect/>
          </a:stretch>
        </p:blipFill>
        <p:spPr>
          <a:xfrm>
            <a:off x="332322" y="1983156"/>
            <a:ext cx="4426237" cy="4454430"/>
          </a:xfrm>
          <a:prstGeom prst="rect">
            <a:avLst/>
          </a:prstGeom>
        </p:spPr>
      </p:pic>
      <p:sp>
        <p:nvSpPr>
          <p:cNvPr id="16" name="TextBox 15">
            <a:extLst>
              <a:ext uri="{FF2B5EF4-FFF2-40B4-BE49-F238E27FC236}">
                <a16:creationId xmlns:a16="http://schemas.microsoft.com/office/drawing/2014/main" id="{0C450CF6-3385-024A-B2B2-719A2C17BE5E}"/>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F78E3389-0D27-0E32-0CFF-368DAE4E36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78704187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A067-43C5-884B-AE9A-06938E3D07D6}"/>
              </a:ext>
            </a:extLst>
          </p:cNvPr>
          <p:cNvSpPr>
            <a:spLocks noGrp="1"/>
          </p:cNvSpPr>
          <p:nvPr>
            <p:ph type="title"/>
          </p:nvPr>
        </p:nvSpPr>
        <p:spPr/>
        <p:txBody>
          <a:bodyPr>
            <a:normAutofit/>
          </a:bodyPr>
          <a:lstStyle/>
          <a:p>
            <a:r>
              <a:rPr lang="en-US" sz="3600" dirty="0" err="1"/>
              <a:t>AxDIMM</a:t>
            </a:r>
            <a:r>
              <a:rPr lang="en-US" sz="3600" dirty="0"/>
              <a:t> Design: Hardware Architecture</a:t>
            </a:r>
          </a:p>
        </p:txBody>
      </p:sp>
      <p:pic>
        <p:nvPicPr>
          <p:cNvPr id="10" name="Picture 9">
            <a:extLst>
              <a:ext uri="{FF2B5EF4-FFF2-40B4-BE49-F238E27FC236}">
                <a16:creationId xmlns:a16="http://schemas.microsoft.com/office/drawing/2014/main" id="{F2D87EFE-BFFF-EE4E-AF5E-972F2B715035}"/>
              </a:ext>
            </a:extLst>
          </p:cNvPr>
          <p:cNvPicPr>
            <a:picLocks noChangeAspect="1"/>
          </p:cNvPicPr>
          <p:nvPr/>
        </p:nvPicPr>
        <p:blipFill>
          <a:blip r:embed="rId2"/>
          <a:stretch>
            <a:fillRect/>
          </a:stretch>
        </p:blipFill>
        <p:spPr>
          <a:xfrm>
            <a:off x="2362200" y="933680"/>
            <a:ext cx="4419600" cy="2342920"/>
          </a:xfrm>
          <a:prstGeom prst="rect">
            <a:avLst/>
          </a:prstGeom>
        </p:spPr>
      </p:pic>
      <p:sp>
        <p:nvSpPr>
          <p:cNvPr id="13" name="Rounded Rectangle 12">
            <a:extLst>
              <a:ext uri="{FF2B5EF4-FFF2-40B4-BE49-F238E27FC236}">
                <a16:creationId xmlns:a16="http://schemas.microsoft.com/office/drawing/2014/main" id="{4944E482-90F7-6346-AE5C-963330FC5E39}"/>
              </a:ext>
            </a:extLst>
          </p:cNvPr>
          <p:cNvSpPr/>
          <p:nvPr/>
        </p:nvSpPr>
        <p:spPr>
          <a:xfrm>
            <a:off x="1768327" y="3368802"/>
            <a:ext cx="5699273" cy="974598"/>
          </a:xfrm>
          <a:prstGeom prst="roundRect">
            <a:avLst>
              <a:gd name="adj" fmla="val 5638"/>
            </a:avLst>
          </a:prstGeom>
          <a:solidFill>
            <a:schemeClr val="accent6">
              <a:lumMod val="20000"/>
              <a:lumOff val="80000"/>
            </a:schemeClr>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Tahoma" panose="020B0604030504040204" pitchFamily="34" charset="0"/>
                <a:ea typeface="Tahoma" panose="020B0604030504040204" pitchFamily="34" charset="0"/>
                <a:cs typeface="Tahoma" panose="020B0604030504040204" pitchFamily="34" charset="0"/>
              </a:rPr>
              <a:t>FPGA board with standard DIMM interface</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It serves as a real-system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near-memory processing implementation</a:t>
            </a:r>
          </a:p>
        </p:txBody>
      </p:sp>
      <p:sp>
        <p:nvSpPr>
          <p:cNvPr id="14" name="Slide Number Placeholder 3">
            <a:extLst>
              <a:ext uri="{FF2B5EF4-FFF2-40B4-BE49-F238E27FC236}">
                <a16:creationId xmlns:a16="http://schemas.microsoft.com/office/drawing/2014/main" id="{BABE66DC-D7E9-9C47-9D65-4F7FFDC6568F}"/>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18FBEE96-3903-FC9E-C610-376E11057E6B}"/>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 name="Picture 3" descr="safari.png">
            <a:extLst>
              <a:ext uri="{FF2B5EF4-FFF2-40B4-BE49-F238E27FC236}">
                <a16:creationId xmlns:a16="http://schemas.microsoft.com/office/drawing/2014/main" id="{4F6AEDDD-1C6F-6039-5D30-1E2C4FB967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72854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A067-43C5-884B-AE9A-06938E3D07D6}"/>
              </a:ext>
            </a:extLst>
          </p:cNvPr>
          <p:cNvSpPr>
            <a:spLocks noGrp="1"/>
          </p:cNvSpPr>
          <p:nvPr>
            <p:ph type="title"/>
          </p:nvPr>
        </p:nvSpPr>
        <p:spPr/>
        <p:txBody>
          <a:bodyPr>
            <a:normAutofit/>
          </a:bodyPr>
          <a:lstStyle/>
          <a:p>
            <a:r>
              <a:rPr lang="en-US" sz="3600" dirty="0" err="1"/>
              <a:t>AxDIMM</a:t>
            </a:r>
            <a:r>
              <a:rPr lang="en-US" sz="3600" dirty="0"/>
              <a:t> Design: Hardware Architecture</a:t>
            </a:r>
          </a:p>
        </p:txBody>
      </p:sp>
      <p:pic>
        <p:nvPicPr>
          <p:cNvPr id="10" name="Picture 9">
            <a:extLst>
              <a:ext uri="{FF2B5EF4-FFF2-40B4-BE49-F238E27FC236}">
                <a16:creationId xmlns:a16="http://schemas.microsoft.com/office/drawing/2014/main" id="{F2D87EFE-BFFF-EE4E-AF5E-972F2B715035}"/>
              </a:ext>
            </a:extLst>
          </p:cNvPr>
          <p:cNvPicPr>
            <a:picLocks noChangeAspect="1"/>
          </p:cNvPicPr>
          <p:nvPr/>
        </p:nvPicPr>
        <p:blipFill>
          <a:blip r:embed="rId3"/>
          <a:stretch>
            <a:fillRect/>
          </a:stretch>
        </p:blipFill>
        <p:spPr>
          <a:xfrm>
            <a:off x="2362200" y="933680"/>
            <a:ext cx="4419600" cy="2342920"/>
          </a:xfrm>
          <a:prstGeom prst="rect">
            <a:avLst/>
          </a:prstGeom>
        </p:spPr>
      </p:pic>
      <p:pic>
        <p:nvPicPr>
          <p:cNvPr id="11" name="Picture 10">
            <a:extLst>
              <a:ext uri="{FF2B5EF4-FFF2-40B4-BE49-F238E27FC236}">
                <a16:creationId xmlns:a16="http://schemas.microsoft.com/office/drawing/2014/main" id="{A02E4754-EC6D-F04D-AE9E-6E8CB7B4BAC9}"/>
              </a:ext>
            </a:extLst>
          </p:cNvPr>
          <p:cNvPicPr>
            <a:picLocks noChangeAspect="1"/>
          </p:cNvPicPr>
          <p:nvPr/>
        </p:nvPicPr>
        <p:blipFill>
          <a:blip r:embed="rId4"/>
          <a:stretch>
            <a:fillRect/>
          </a:stretch>
        </p:blipFill>
        <p:spPr>
          <a:xfrm>
            <a:off x="1790700" y="3352800"/>
            <a:ext cx="5524500" cy="2140744"/>
          </a:xfrm>
          <a:prstGeom prst="rect">
            <a:avLst/>
          </a:prstGeom>
        </p:spPr>
      </p:pic>
      <p:sp>
        <p:nvSpPr>
          <p:cNvPr id="6" name="Rectangle 5">
            <a:extLst>
              <a:ext uri="{FF2B5EF4-FFF2-40B4-BE49-F238E27FC236}">
                <a16:creationId xmlns:a16="http://schemas.microsoft.com/office/drawing/2014/main" id="{93D57A04-D7FC-0E42-902A-18048D5601F5}"/>
              </a:ext>
            </a:extLst>
          </p:cNvPr>
          <p:cNvSpPr/>
          <p:nvPr/>
        </p:nvSpPr>
        <p:spPr>
          <a:xfrm>
            <a:off x="3155372" y="3647209"/>
            <a:ext cx="3016827" cy="644236"/>
          </a:xfrm>
          <a:prstGeom prst="rect">
            <a:avLst/>
          </a:prstGeom>
          <a:solidFill>
            <a:srgbClr val="C00000">
              <a:alpha val="2509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DB4E1D2-7319-BF48-8295-DC100B7F106C}"/>
              </a:ext>
            </a:extLst>
          </p:cNvPr>
          <p:cNvSpPr/>
          <p:nvPr/>
        </p:nvSpPr>
        <p:spPr>
          <a:xfrm>
            <a:off x="819097" y="5562600"/>
            <a:ext cx="7505806" cy="838200"/>
          </a:xfrm>
          <a:prstGeom prst="roundRect">
            <a:avLst>
              <a:gd name="adj" fmla="val 5638"/>
            </a:avLst>
          </a:prstGeom>
          <a:solidFill>
            <a:schemeClr val="accent6">
              <a:lumMod val="20000"/>
              <a:lumOff val="80000"/>
            </a:schemeClr>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defTabSz="457200" eaLnBrk="1" fontAlgn="auto" hangingPunct="1">
              <a:spcBef>
                <a:spcPts val="0"/>
              </a:spcBef>
              <a:spcAft>
                <a:spcPts val="0"/>
              </a:spcAft>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Two </a:t>
            </a:r>
            <a:r>
              <a:rPr lang="en-US" sz="1600" dirty="0">
                <a:solidFill>
                  <a:srgbClr val="C00000"/>
                </a:solidFill>
                <a:latin typeface="Tahoma" panose="020B0604030504040204" pitchFamily="34" charset="0"/>
                <a:ea typeface="Tahoma" panose="020B0604030504040204" pitchFamily="34" charset="0"/>
                <a:cs typeface="Tahoma" panose="020B0604030504040204" pitchFamily="34" charset="0"/>
              </a:rPr>
              <a:t>execution modes</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342900" lvl="0" indent="-342900" algn="ctr" defTabSz="457200" eaLnBrk="1" fontAlgn="auto" hangingPunct="1">
              <a:spcBef>
                <a:spcPts val="0"/>
              </a:spcBef>
              <a:spcAft>
                <a:spcPts val="0"/>
              </a:spcAft>
              <a:buFontTx/>
              <a:buAutoNum type="arabicParenBoth"/>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non-acceleration mode</a:t>
            </a:r>
          </a:p>
          <a:p>
            <a:pPr marL="342900" lvl="0" indent="-342900" algn="ctr" defTabSz="457200" eaLnBrk="1" fontAlgn="auto" hangingPunct="1">
              <a:spcBef>
                <a:spcPts val="0"/>
              </a:spcBef>
              <a:spcAft>
                <a:spcPts val="0"/>
              </a:spcAft>
              <a:buFontTx/>
              <a:buAutoNum type="arabicParenBoth"/>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acceleration mode (blocking)</a:t>
            </a:r>
            <a:endParaRPr lang="en-US" sz="1600" dirty="0">
              <a:solidFill>
                <a:srgbClr val="1982C3"/>
              </a:solidFill>
              <a:latin typeface="Tahoma" panose="020B0604030504040204" pitchFamily="34" charset="0"/>
              <a:ea typeface="Tahoma" panose="020B0604030504040204" pitchFamily="34" charset="0"/>
              <a:cs typeface="Tahoma" panose="020B0604030504040204" pitchFamily="34" charset="0"/>
            </a:endParaRPr>
          </a:p>
        </p:txBody>
      </p:sp>
      <p:sp>
        <p:nvSpPr>
          <p:cNvPr id="9" name="Slide Number Placeholder 3">
            <a:extLst>
              <a:ext uri="{FF2B5EF4-FFF2-40B4-BE49-F238E27FC236}">
                <a16:creationId xmlns:a16="http://schemas.microsoft.com/office/drawing/2014/main" id="{FE624B01-51F3-094F-8536-7097E4901DC8}"/>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74F04F36-270F-7863-DA48-08F0DAE2426A}"/>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 name="Picture 3" descr="safari.png">
            <a:extLst>
              <a:ext uri="{FF2B5EF4-FFF2-40B4-BE49-F238E27FC236}">
                <a16:creationId xmlns:a16="http://schemas.microsoft.com/office/drawing/2014/main" id="{4F47B4C1-ED3D-D1EF-C4B6-771E28A3BB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6045409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40884"/>
            <a:ext cx="8915400" cy="914400"/>
          </a:xfrm>
        </p:spPr>
        <p:txBody>
          <a:bodyPr/>
          <a:lstStyle/>
          <a:p>
            <a:r>
              <a:rPr lang="en-US" sz="3600" dirty="0"/>
              <a:t>Sparse Length Sum with </a:t>
            </a:r>
            <a:r>
              <a:rPr lang="en-US" sz="3600" dirty="0" err="1"/>
              <a:t>AxDIMM</a:t>
            </a:r>
            <a:r>
              <a:rPr lang="en-US" sz="3600" dirty="0"/>
              <a:t> </a:t>
            </a:r>
            <a:r>
              <a:rPr lang="en-US" sz="2400" dirty="0"/>
              <a:t>(IEEE Micro 2021)</a:t>
            </a:r>
            <a:endParaRPr lang="en-US" sz="2800" dirty="0"/>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826426" y="6477000"/>
            <a:ext cx="3491149" cy="307777"/>
          </a:xfrm>
          <a:prstGeom prst="rect">
            <a:avLst/>
          </a:prstGeom>
          <a:noFill/>
        </p:spPr>
        <p:txBody>
          <a:bodyPr wrap="none" rtlCol="0">
            <a:spAutoFit/>
          </a:bodyPr>
          <a:lstStyle/>
          <a:p>
            <a:pPr lvl="0">
              <a:defRPr/>
            </a:pPr>
            <a:r>
              <a:rPr lang="en-US" sz="1400" dirty="0">
                <a:solidFill>
                  <a:srgbClr val="0432FF"/>
                </a:solidFill>
                <a:hlinkClick r:id="rId2">
                  <a:extLst>
                    <a:ext uri="{A12FA001-AC4F-418D-AE19-62706E023703}">
                      <ahyp:hlinkClr xmlns:ahyp="http://schemas.microsoft.com/office/drawing/2018/hyperlinkcolor" val="tx"/>
                    </a:ext>
                  </a:extLst>
                </a:hlinkClick>
              </a:rPr>
              <a:t>https://doi.org/10.1109/MM.2021.3097700</a:t>
            </a:r>
            <a:endParaRPr lang="en-US" sz="1400" dirty="0">
              <a:solidFill>
                <a:srgbClr val="0432FF"/>
              </a:solidFill>
            </a:endParaRPr>
          </a:p>
        </p:txBody>
      </p:sp>
      <p:pic>
        <p:nvPicPr>
          <p:cNvPr id="5" name="Picture 4">
            <a:extLst>
              <a:ext uri="{FF2B5EF4-FFF2-40B4-BE49-F238E27FC236}">
                <a16:creationId xmlns:a16="http://schemas.microsoft.com/office/drawing/2014/main" id="{4303CF7A-47DA-3845-9740-13E4DDA0B830}"/>
              </a:ext>
            </a:extLst>
          </p:cNvPr>
          <p:cNvPicPr>
            <a:picLocks noChangeAspect="1"/>
          </p:cNvPicPr>
          <p:nvPr/>
        </p:nvPicPr>
        <p:blipFill>
          <a:blip r:embed="rId3"/>
          <a:stretch>
            <a:fillRect/>
          </a:stretch>
        </p:blipFill>
        <p:spPr>
          <a:xfrm>
            <a:off x="139700" y="2131158"/>
            <a:ext cx="8864600" cy="2898042"/>
          </a:xfrm>
          <a:prstGeom prst="rect">
            <a:avLst/>
          </a:prstGeom>
        </p:spPr>
      </p:pic>
      <p:pic>
        <p:nvPicPr>
          <p:cNvPr id="8" name="Picture 7" descr="safari.png">
            <a:extLst>
              <a:ext uri="{FF2B5EF4-FFF2-40B4-BE49-F238E27FC236}">
                <a16:creationId xmlns:a16="http://schemas.microsoft.com/office/drawing/2014/main" id="{5533FFEF-A8CE-54B2-BAA0-754C2FF118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631929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88640"/>
            <a:ext cx="8915400" cy="914400"/>
          </a:xfrm>
        </p:spPr>
        <p:txBody>
          <a:bodyPr/>
          <a:lstStyle/>
          <a:p>
            <a:r>
              <a:rPr lang="en-US" sz="3600" dirty="0"/>
              <a:t>Sparse Length Sum with </a:t>
            </a:r>
            <a:r>
              <a:rPr lang="en-US" sz="3600" dirty="0" err="1"/>
              <a:t>AxDIMM</a:t>
            </a:r>
            <a:r>
              <a:rPr lang="en-US" sz="3600" dirty="0"/>
              <a:t> </a:t>
            </a:r>
            <a:r>
              <a:rPr lang="en-US" sz="2800" dirty="0"/>
              <a:t>(AICAS 2022)</a:t>
            </a:r>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456934" y="6477000"/>
            <a:ext cx="423013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https://doi.org/10.1109/AICAS54282.2022.9869896</a:t>
            </a:r>
            <a:endPar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ECC7C577-4445-224A-93FB-C19106447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1924"/>
            <a:ext cx="9144000" cy="2154151"/>
          </a:xfrm>
          <a:prstGeom prst="rect">
            <a:avLst/>
          </a:prstGeom>
        </p:spPr>
      </p:pic>
      <p:pic>
        <p:nvPicPr>
          <p:cNvPr id="3" name="Picture 2" descr="safari.png">
            <a:extLst>
              <a:ext uri="{FF2B5EF4-FFF2-40B4-BE49-F238E27FC236}">
                <a16:creationId xmlns:a16="http://schemas.microsoft.com/office/drawing/2014/main" id="{D16FA673-659A-1308-96F9-FA98137743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0512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38336"/>
            <a:ext cx="8915400" cy="914400"/>
          </a:xfrm>
        </p:spPr>
        <p:txBody>
          <a:bodyPr/>
          <a:lstStyle/>
          <a:p>
            <a:r>
              <a:rPr lang="en-US" sz="3600" dirty="0"/>
              <a:t>Database Operations with </a:t>
            </a:r>
            <a:r>
              <a:rPr lang="en-US" sz="3600" dirty="0" err="1"/>
              <a:t>AxDIMM</a:t>
            </a:r>
            <a:r>
              <a:rPr lang="en-US" sz="3600" dirty="0"/>
              <a:t> </a:t>
            </a:r>
            <a:r>
              <a:rPr lang="en-US" sz="2400" dirty="0"/>
              <a:t>(</a:t>
            </a:r>
            <a:r>
              <a:rPr lang="en-US" sz="2400" dirty="0" err="1"/>
              <a:t>DaMoN</a:t>
            </a:r>
            <a:r>
              <a:rPr lang="en-US" sz="2400" dirty="0"/>
              <a:t> 2022)</a:t>
            </a:r>
            <a:endParaRPr lang="en-US" sz="2800" dirty="0"/>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851273" y="6477000"/>
            <a:ext cx="3441455" cy="307777"/>
          </a:xfrm>
          <a:prstGeom prst="rect">
            <a:avLst/>
          </a:prstGeom>
          <a:noFill/>
        </p:spPr>
        <p:txBody>
          <a:bodyPr wrap="none" rtlCol="0">
            <a:spAutoFit/>
          </a:bodyPr>
          <a:lstStyle/>
          <a:p>
            <a:pPr lvl="0">
              <a:defRPr/>
            </a:pPr>
            <a:r>
              <a:rPr lang="en-US" sz="1400" dirty="0">
                <a:solidFill>
                  <a:srgbClr val="0432FF"/>
                </a:solidFill>
                <a:hlinkClick r:id="rId2">
                  <a:extLst>
                    <a:ext uri="{A12FA001-AC4F-418D-AE19-62706E023703}">
                      <ahyp:hlinkClr xmlns:ahyp="http://schemas.microsoft.com/office/drawing/2018/hyperlinkcolor" val="tx"/>
                    </a:ext>
                  </a:extLst>
                </a:hlinkClick>
              </a:rPr>
              <a:t>https://doi.org/10.1145/3533737.3535093</a:t>
            </a:r>
            <a:endParaRPr lang="en-US" sz="1400" dirty="0">
              <a:solidFill>
                <a:srgbClr val="0432FF"/>
              </a:solidFill>
            </a:endParaRPr>
          </a:p>
        </p:txBody>
      </p:sp>
      <p:pic>
        <p:nvPicPr>
          <p:cNvPr id="5" name="Picture 4">
            <a:extLst>
              <a:ext uri="{FF2B5EF4-FFF2-40B4-BE49-F238E27FC236}">
                <a16:creationId xmlns:a16="http://schemas.microsoft.com/office/drawing/2014/main" id="{8DC4B562-98F1-234A-8BC8-06487B763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39" y="1295400"/>
            <a:ext cx="8632122" cy="4572000"/>
          </a:xfrm>
          <a:prstGeom prst="rect">
            <a:avLst/>
          </a:prstGeom>
        </p:spPr>
      </p:pic>
      <p:pic>
        <p:nvPicPr>
          <p:cNvPr id="3" name="Picture 2" descr="safari.png">
            <a:extLst>
              <a:ext uri="{FF2B5EF4-FFF2-40B4-BE49-F238E27FC236}">
                <a16:creationId xmlns:a16="http://schemas.microsoft.com/office/drawing/2014/main" id="{2F901EFB-144D-577F-4F2B-6C571ADC48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8937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5DAE-7EA5-6B42-B1E9-DD88FD21E0A4}"/>
              </a:ext>
            </a:extLst>
          </p:cNvPr>
          <p:cNvSpPr>
            <a:spLocks noGrp="1"/>
          </p:cNvSpPr>
          <p:nvPr>
            <p:ph type="title"/>
          </p:nvPr>
        </p:nvSpPr>
        <p:spPr>
          <a:xfrm>
            <a:off x="228600" y="152400"/>
            <a:ext cx="8839200" cy="1066800"/>
          </a:xfrm>
        </p:spPr>
        <p:txBody>
          <a:bodyPr/>
          <a:lstStyle/>
          <a:p>
            <a:r>
              <a:rPr lang="en-US" dirty="0"/>
              <a:t>Longer Lecture on </a:t>
            </a:r>
            <a:r>
              <a:rPr lang="en-US" dirty="0" err="1">
                <a:ea typeface="ＭＳ Ｐゴシック" panose="020B0600070205080204" pitchFamily="34" charset="-128"/>
              </a:rPr>
              <a:t>AxDIMM</a:t>
            </a:r>
            <a:endParaRPr lang="en-US" dirty="0"/>
          </a:p>
        </p:txBody>
      </p:sp>
      <p:sp>
        <p:nvSpPr>
          <p:cNvPr id="4" name="Slide Number Placeholder 3">
            <a:extLst>
              <a:ext uri="{FF2B5EF4-FFF2-40B4-BE49-F238E27FC236}">
                <a16:creationId xmlns:a16="http://schemas.microsoft.com/office/drawing/2014/main" id="{B619BC15-04E4-CE45-A5CD-F24EA83F15F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CD1901-9C11-6043-9FD4-59AF4C56F67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B4244B31-20C8-5E45-BC8F-1529A2E49349}"/>
              </a:ext>
            </a:extLst>
          </p:cNvPr>
          <p:cNvSpPr txBox="1"/>
          <p:nvPr/>
        </p:nvSpPr>
        <p:spPr>
          <a:xfrm>
            <a:off x="3401648" y="6538972"/>
            <a:ext cx="234070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https://youtu.be/SXdzQZAKG-Y</a:t>
            </a:r>
            <a:endPar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A0C7ABF-BD5C-0242-BEA4-46E54827B9EC}"/>
              </a:ext>
            </a:extLst>
          </p:cNvPr>
          <p:cNvPicPr>
            <a:picLocks noChangeAspect="1"/>
          </p:cNvPicPr>
          <p:nvPr/>
        </p:nvPicPr>
        <p:blipFill>
          <a:blip r:embed="rId3"/>
          <a:stretch>
            <a:fillRect/>
          </a:stretch>
        </p:blipFill>
        <p:spPr>
          <a:xfrm>
            <a:off x="840940" y="914400"/>
            <a:ext cx="7462121" cy="5492737"/>
          </a:xfrm>
          <a:prstGeom prst="rect">
            <a:avLst/>
          </a:prstGeom>
        </p:spPr>
      </p:pic>
      <p:pic>
        <p:nvPicPr>
          <p:cNvPr id="3" name="Picture 2" descr="safari.png">
            <a:extLst>
              <a:ext uri="{FF2B5EF4-FFF2-40B4-BE49-F238E27FC236}">
                <a16:creationId xmlns:a16="http://schemas.microsoft.com/office/drawing/2014/main" id="{AF45D228-801B-A6A5-BF9E-6459E2342A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101392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5DAE-7EA5-6B42-B1E9-DD88FD21E0A4}"/>
              </a:ext>
            </a:extLst>
          </p:cNvPr>
          <p:cNvSpPr>
            <a:spLocks noGrp="1"/>
          </p:cNvSpPr>
          <p:nvPr>
            <p:ph type="title"/>
          </p:nvPr>
        </p:nvSpPr>
        <p:spPr>
          <a:xfrm>
            <a:off x="228600" y="152400"/>
            <a:ext cx="8839200" cy="1066800"/>
          </a:xfrm>
        </p:spPr>
        <p:txBody>
          <a:bodyPr/>
          <a:lstStyle/>
          <a:p>
            <a:r>
              <a:rPr lang="en-US" dirty="0"/>
              <a:t>Another Longer Lecture on </a:t>
            </a:r>
            <a:r>
              <a:rPr lang="en-US" dirty="0" err="1">
                <a:ea typeface="ＭＳ Ｐゴシック" panose="020B0600070205080204" pitchFamily="34" charset="-128"/>
              </a:rPr>
              <a:t>AxDIMM</a:t>
            </a:r>
            <a:endParaRPr lang="en-US" dirty="0"/>
          </a:p>
        </p:txBody>
      </p:sp>
      <p:sp>
        <p:nvSpPr>
          <p:cNvPr id="4" name="Slide Number Placeholder 3">
            <a:extLst>
              <a:ext uri="{FF2B5EF4-FFF2-40B4-BE49-F238E27FC236}">
                <a16:creationId xmlns:a16="http://schemas.microsoft.com/office/drawing/2014/main" id="{B619BC15-04E4-CE45-A5CD-F24EA83F15F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CD1901-9C11-6043-9FD4-59AF4C56F67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B4244B31-20C8-5E45-BC8F-1529A2E49349}"/>
              </a:ext>
            </a:extLst>
          </p:cNvPr>
          <p:cNvSpPr txBox="1"/>
          <p:nvPr/>
        </p:nvSpPr>
        <p:spPr>
          <a:xfrm>
            <a:off x="3403475" y="6538972"/>
            <a:ext cx="234711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https://youtu.be/2FMQg786GKs</a:t>
            </a:r>
            <a:endPar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C47709D4-E9A5-5944-9156-B2BFB7E01EF7}"/>
              </a:ext>
            </a:extLst>
          </p:cNvPr>
          <p:cNvPicPr>
            <a:picLocks noChangeAspect="1"/>
          </p:cNvPicPr>
          <p:nvPr/>
        </p:nvPicPr>
        <p:blipFill>
          <a:blip r:embed="rId3"/>
          <a:stretch>
            <a:fillRect/>
          </a:stretch>
        </p:blipFill>
        <p:spPr>
          <a:xfrm>
            <a:off x="800100" y="914400"/>
            <a:ext cx="7543800" cy="5520795"/>
          </a:xfrm>
          <a:prstGeom prst="rect">
            <a:avLst/>
          </a:prstGeom>
        </p:spPr>
      </p:pic>
      <p:pic>
        <p:nvPicPr>
          <p:cNvPr id="3" name="Picture 2" descr="safari.png">
            <a:extLst>
              <a:ext uri="{FF2B5EF4-FFF2-40B4-BE49-F238E27FC236}">
                <a16:creationId xmlns:a16="http://schemas.microsoft.com/office/drawing/2014/main" id="{8C6A2B0F-4276-5200-20D4-BB5DADDA3F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3243791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Processing-in-Memory Landscape Today</a:t>
            </a:r>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065916" y="6509127"/>
            <a:ext cx="49359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This does not include many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pic>
        <p:nvPicPr>
          <p:cNvPr id="19" name="Picture 18" descr="safari.png">
            <a:extLst>
              <a:ext uri="{FF2B5EF4-FFF2-40B4-BE49-F238E27FC236}">
                <a16:creationId xmlns:a16="http://schemas.microsoft.com/office/drawing/2014/main" id="{A3A755AB-6CB4-5B0F-06CE-EC25AA02C21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1932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1403648" y="6525373"/>
            <a:ext cx="7241085" cy="43858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https://news.samsung.com/global/samsung-develops-industrys-first-high-bandwidth-memory-with-ai-processing-power</a:t>
            </a:r>
            <a:endParaRPr kumimoji="0" lang="en-US" sz="105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8" name="Picture 7" descr="safari.png">
            <a:extLst>
              <a:ext uri="{FF2B5EF4-FFF2-40B4-BE49-F238E27FC236}">
                <a16:creationId xmlns:a16="http://schemas.microsoft.com/office/drawing/2014/main" id="{45E190A0-3444-01FC-4926-20B356209A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7425770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pic>
        <p:nvPicPr>
          <p:cNvPr id="12" name="Picture 11" descr="safari.png">
            <a:extLst>
              <a:ext uri="{FF2B5EF4-FFF2-40B4-BE49-F238E27FC236}">
                <a16:creationId xmlns:a16="http://schemas.microsoft.com/office/drawing/2014/main" id="{588CF2F1-3362-395F-B719-4D10B5965D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9152535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sz="4000" dirty="0"/>
              <a:t>Research Tools PNM: DAMOV-SIM</a:t>
            </a:r>
            <a:endParaRPr lang="en-US" dirty="0"/>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11512457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652E-FCDE-894E-960B-093E3B733EF3}"/>
              </a:ext>
            </a:extLst>
          </p:cNvPr>
          <p:cNvSpPr>
            <a:spLocks noGrp="1"/>
          </p:cNvSpPr>
          <p:nvPr>
            <p:ph type="title"/>
          </p:nvPr>
        </p:nvSpPr>
        <p:spPr/>
        <p:txBody>
          <a:bodyPr/>
          <a:lstStyle/>
          <a:p>
            <a:r>
              <a:rPr lang="en-US" sz="3200" dirty="0"/>
              <a:t>Step 3: Memory Bottleneck Classification (2/2)</a:t>
            </a:r>
          </a:p>
        </p:txBody>
      </p:sp>
      <p:sp>
        <p:nvSpPr>
          <p:cNvPr id="3" name="Content Placeholder 2">
            <a:extLst>
              <a:ext uri="{FF2B5EF4-FFF2-40B4-BE49-F238E27FC236}">
                <a16:creationId xmlns:a16="http://schemas.microsoft.com/office/drawing/2014/main" id="{AC46BFED-3922-D843-8C58-2A4F2B896BA6}"/>
              </a:ext>
            </a:extLst>
          </p:cNvPr>
          <p:cNvSpPr>
            <a:spLocks noGrp="1"/>
          </p:cNvSpPr>
          <p:nvPr>
            <p:ph idx="1"/>
          </p:nvPr>
        </p:nvSpPr>
        <p:spPr>
          <a:xfrm>
            <a:off x="-5827" y="792756"/>
            <a:ext cx="8987622" cy="1323642"/>
          </a:xfrm>
        </p:spPr>
        <p:txBody>
          <a:bodyPr/>
          <a:lstStyle/>
          <a:p>
            <a:r>
              <a:rPr lang="en-US" b="1" dirty="0">
                <a:solidFill>
                  <a:schemeClr val="accent1">
                    <a:lumMod val="75000"/>
                  </a:schemeClr>
                </a:solidFill>
              </a:rPr>
              <a:t>Goal: </a:t>
            </a:r>
            <a:r>
              <a:rPr lang="en-US" dirty="0"/>
              <a:t>identify</a:t>
            </a:r>
            <a:r>
              <a:rPr lang="en-US" dirty="0">
                <a:solidFill>
                  <a:schemeClr val="accent1">
                    <a:lumMod val="75000"/>
                  </a:schemeClr>
                </a:solidFill>
              </a:rPr>
              <a:t> </a:t>
            </a:r>
            <a:r>
              <a:rPr lang="en-US" dirty="0"/>
              <a:t>the specific </a:t>
            </a:r>
            <a:r>
              <a:rPr lang="en-US" dirty="0">
                <a:solidFill>
                  <a:schemeClr val="accent5"/>
                </a:solidFill>
              </a:rPr>
              <a:t>sources of data movement </a:t>
            </a:r>
            <a:r>
              <a:rPr lang="en-US" dirty="0"/>
              <a:t>bottlenecks</a:t>
            </a:r>
          </a:p>
        </p:txBody>
      </p:sp>
      <p:grpSp>
        <p:nvGrpSpPr>
          <p:cNvPr id="14" name="Group 13">
            <a:extLst>
              <a:ext uri="{FF2B5EF4-FFF2-40B4-BE49-F238E27FC236}">
                <a16:creationId xmlns:a16="http://schemas.microsoft.com/office/drawing/2014/main" id="{86FA803D-9239-2A48-B5DB-BE2A11B964E9}"/>
              </a:ext>
            </a:extLst>
          </p:cNvPr>
          <p:cNvGrpSpPr/>
          <p:nvPr/>
        </p:nvGrpSpPr>
        <p:grpSpPr>
          <a:xfrm>
            <a:off x="248685" y="2077363"/>
            <a:ext cx="3241964" cy="2309975"/>
            <a:chOff x="5493571" y="713530"/>
            <a:chExt cx="3241964" cy="2309975"/>
          </a:xfrm>
        </p:grpSpPr>
        <p:sp>
          <p:nvSpPr>
            <p:cNvPr id="16" name="Rounded Rectangle 15">
              <a:extLst>
                <a:ext uri="{FF2B5EF4-FFF2-40B4-BE49-F238E27FC236}">
                  <a16:creationId xmlns:a16="http://schemas.microsoft.com/office/drawing/2014/main" id="{48A74E2D-B346-4343-B28C-46F5486C450D}"/>
                </a:ext>
              </a:extLst>
            </p:cNvPr>
            <p:cNvSpPr/>
            <p:nvPr/>
          </p:nvSpPr>
          <p:spPr>
            <a:xfrm rot="5400000">
              <a:off x="6088247" y="376218"/>
              <a:ext cx="2052611" cy="3241964"/>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27D506A2-2D83-1740-8EE3-DDDE4677DB27}"/>
                </a:ext>
              </a:extLst>
            </p:cNvPr>
            <p:cNvGrpSpPr/>
            <p:nvPr/>
          </p:nvGrpSpPr>
          <p:grpSpPr>
            <a:xfrm>
              <a:off x="5812044" y="713530"/>
              <a:ext cx="2646942" cy="385689"/>
              <a:chOff x="5882737" y="736482"/>
              <a:chExt cx="2646942" cy="385689"/>
            </a:xfrm>
          </p:grpSpPr>
          <p:sp>
            <p:nvSpPr>
              <p:cNvPr id="18" name="Rectangle 17">
                <a:extLst>
                  <a:ext uri="{FF2B5EF4-FFF2-40B4-BE49-F238E27FC236}">
                    <a16:creationId xmlns:a16="http://schemas.microsoft.com/office/drawing/2014/main" id="{272F69AF-AAF8-B84B-9712-546F64E76BC7}"/>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8DCBE5-9997-7A45-969E-E6BAFCC2B72C}"/>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DAMOV-SIM Simulator</a:t>
                </a:r>
              </a:p>
            </p:txBody>
          </p:sp>
        </p:grpSp>
      </p:grpSp>
      <p:grpSp>
        <p:nvGrpSpPr>
          <p:cNvPr id="20" name="Group 19">
            <a:extLst>
              <a:ext uri="{FF2B5EF4-FFF2-40B4-BE49-F238E27FC236}">
                <a16:creationId xmlns:a16="http://schemas.microsoft.com/office/drawing/2014/main" id="{9AD8E6E5-350F-9E41-810F-C543D5490CE2}"/>
              </a:ext>
            </a:extLst>
          </p:cNvPr>
          <p:cNvGrpSpPr/>
          <p:nvPr/>
        </p:nvGrpSpPr>
        <p:grpSpPr>
          <a:xfrm>
            <a:off x="75991" y="2563381"/>
            <a:ext cx="3588707" cy="1805663"/>
            <a:chOff x="5278720" y="1343991"/>
            <a:chExt cx="2210591" cy="1423850"/>
          </a:xfrm>
        </p:grpSpPr>
        <p:grpSp>
          <p:nvGrpSpPr>
            <p:cNvPr id="21" name="Group 20">
              <a:extLst>
                <a:ext uri="{FF2B5EF4-FFF2-40B4-BE49-F238E27FC236}">
                  <a16:creationId xmlns:a16="http://schemas.microsoft.com/office/drawing/2014/main" id="{6DEA2C40-C291-2549-86FC-552ECDD01061}"/>
                </a:ext>
              </a:extLst>
            </p:cNvPr>
            <p:cNvGrpSpPr/>
            <p:nvPr/>
          </p:nvGrpSpPr>
          <p:grpSpPr>
            <a:xfrm>
              <a:off x="5575959" y="1343991"/>
              <a:ext cx="1616112" cy="1154394"/>
              <a:chOff x="4488718" y="4513524"/>
              <a:chExt cx="1141898" cy="839646"/>
            </a:xfrm>
          </p:grpSpPr>
          <p:sp>
            <p:nvSpPr>
              <p:cNvPr id="23" name="Rounded Rectangle 22">
                <a:extLst>
                  <a:ext uri="{FF2B5EF4-FFF2-40B4-BE49-F238E27FC236}">
                    <a16:creationId xmlns:a16="http://schemas.microsoft.com/office/drawing/2014/main" id="{C519CAA4-D568-C542-AB78-AE8498B4E202}"/>
                  </a:ext>
                </a:extLst>
              </p:cNvPr>
              <p:cNvSpPr/>
              <p:nvPr/>
            </p:nvSpPr>
            <p:spPr>
              <a:xfrm>
                <a:off x="4488718" y="4513524"/>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E56A4055-2BE5-7446-ABD1-8498242F23D5}"/>
                  </a:ext>
                </a:extLst>
              </p:cNvPr>
              <p:cNvGrpSpPr/>
              <p:nvPr/>
            </p:nvGrpSpPr>
            <p:grpSpPr>
              <a:xfrm>
                <a:off x="4612752" y="4562853"/>
                <a:ext cx="950503" cy="790315"/>
                <a:chOff x="5407524" y="3939604"/>
                <a:chExt cx="1291345" cy="1073716"/>
              </a:xfrm>
            </p:grpSpPr>
            <p:grpSp>
              <p:nvGrpSpPr>
                <p:cNvPr id="25" name="Group 24">
                  <a:extLst>
                    <a:ext uri="{FF2B5EF4-FFF2-40B4-BE49-F238E27FC236}">
                      <a16:creationId xmlns:a16="http://schemas.microsoft.com/office/drawing/2014/main" id="{56D9CCC4-FAFE-8A41-8B3E-8EE370DE1B96}"/>
                    </a:ext>
                  </a:extLst>
                </p:cNvPr>
                <p:cNvGrpSpPr/>
                <p:nvPr/>
              </p:nvGrpSpPr>
              <p:grpSpPr>
                <a:xfrm>
                  <a:off x="5407524" y="3939604"/>
                  <a:ext cx="1291345" cy="820577"/>
                  <a:chOff x="5850860" y="2018859"/>
                  <a:chExt cx="953311" cy="622201"/>
                </a:xfrm>
              </p:grpSpPr>
              <p:cxnSp>
                <p:nvCxnSpPr>
                  <p:cNvPr id="27" name="Straight Connector 26">
                    <a:extLst>
                      <a:ext uri="{FF2B5EF4-FFF2-40B4-BE49-F238E27FC236}">
                        <a16:creationId xmlns:a16="http://schemas.microsoft.com/office/drawing/2014/main" id="{BF0C06DB-32C0-0340-A770-FAE1DECAC762}"/>
                      </a:ext>
                    </a:extLst>
                  </p:cNvPr>
                  <p:cNvCxnSpPr>
                    <a:cxnSpLocks/>
                  </p:cNvCxnSpPr>
                  <p:nvPr/>
                </p:nvCxnSpPr>
                <p:spPr>
                  <a:xfrm>
                    <a:off x="5852420"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895AE25-69AB-BB4E-8FF9-B82FF5B561A4}"/>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9" name="Freeform 28">
                    <a:extLst>
                      <a:ext uri="{FF2B5EF4-FFF2-40B4-BE49-F238E27FC236}">
                        <a16:creationId xmlns:a16="http://schemas.microsoft.com/office/drawing/2014/main" id="{B9906C46-1692-D647-9BB9-6D87DD31BFAA}"/>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6" name="Rectangle 25">
                  <a:extLst>
                    <a:ext uri="{FF2B5EF4-FFF2-40B4-BE49-F238E27FC236}">
                      <a16:creationId xmlns:a16="http://schemas.microsoft.com/office/drawing/2014/main" id="{87C42433-AC6C-FB43-A2E4-23DED5E56A9F}"/>
                    </a:ext>
                  </a:extLst>
                </p:cNvPr>
                <p:cNvSpPr/>
                <p:nvPr/>
              </p:nvSpPr>
              <p:spPr>
                <a:xfrm>
                  <a:off x="5791849" y="4749512"/>
                  <a:ext cx="522694" cy="2638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22" name="Rectangle 21">
              <a:extLst>
                <a:ext uri="{FF2B5EF4-FFF2-40B4-BE49-F238E27FC236}">
                  <a16:creationId xmlns:a16="http://schemas.microsoft.com/office/drawing/2014/main" id="{59B812DF-7235-D545-8232-A671235F96E4}"/>
                </a:ext>
              </a:extLst>
            </p:cNvPr>
            <p:cNvSpPr/>
            <p:nvPr/>
          </p:nvSpPr>
          <p:spPr>
            <a:xfrm>
              <a:off x="5278720" y="2476605"/>
              <a:ext cx="2210591" cy="2912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sp>
        <p:nvSpPr>
          <p:cNvPr id="36" name="TextBox 21">
            <a:extLst>
              <a:ext uri="{FF2B5EF4-FFF2-40B4-BE49-F238E27FC236}">
                <a16:creationId xmlns:a16="http://schemas.microsoft.com/office/drawing/2014/main" id="{3C39DEBB-3C7B-0647-8D98-C0399FACBADC}"/>
              </a:ext>
            </a:extLst>
          </p:cNvPr>
          <p:cNvSpPr txBox="1"/>
          <p:nvPr/>
        </p:nvSpPr>
        <p:spPr>
          <a:xfrm>
            <a:off x="3915478" y="1629554"/>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52" name="Rectangle 151">
            <a:extLst>
              <a:ext uri="{FF2B5EF4-FFF2-40B4-BE49-F238E27FC236}">
                <a16:creationId xmlns:a16="http://schemas.microsoft.com/office/drawing/2014/main" id="{3EC4A947-DA4E-594E-BE2C-2F6350A19AE6}"/>
              </a:ext>
            </a:extLst>
          </p:cNvPr>
          <p:cNvSpPr/>
          <p:nvPr/>
        </p:nvSpPr>
        <p:spPr>
          <a:xfrm>
            <a:off x="279738" y="4452594"/>
            <a:ext cx="331141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Integrated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ZSim</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and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Ramulator</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p>
        </p:txBody>
      </p:sp>
      <p:sp>
        <p:nvSpPr>
          <p:cNvPr id="4" name="Rectangle 3">
            <a:extLst>
              <a:ext uri="{FF2B5EF4-FFF2-40B4-BE49-F238E27FC236}">
                <a16:creationId xmlns:a16="http://schemas.microsoft.com/office/drawing/2014/main" id="{9459DF8D-D6A8-3E4E-BABA-62CFC5CF5D09}"/>
              </a:ext>
            </a:extLst>
          </p:cNvPr>
          <p:cNvSpPr/>
          <p:nvPr/>
        </p:nvSpPr>
        <p:spPr>
          <a:xfrm>
            <a:off x="0" y="5086590"/>
            <a:ext cx="9144000" cy="11387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Scalability Analysis: </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4, 16, 64, and 256 out-of-order/in-order host and NDP CPU cores</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3D-stacked memory as main memory</a:t>
            </a:r>
          </a:p>
        </p:txBody>
      </p:sp>
      <p:cxnSp>
        <p:nvCxnSpPr>
          <p:cNvPr id="146" name="Elbow Connector 145">
            <a:extLst>
              <a:ext uri="{FF2B5EF4-FFF2-40B4-BE49-F238E27FC236}">
                <a16:creationId xmlns:a16="http://schemas.microsoft.com/office/drawing/2014/main" id="{85AF62A0-8B3D-4E4F-867E-4B979129DDE6}"/>
              </a:ext>
            </a:extLst>
          </p:cNvPr>
          <p:cNvCxnSpPr>
            <a:cxnSpLocks/>
            <a:stCxn id="16" idx="0"/>
          </p:cNvCxnSpPr>
          <p:nvPr/>
        </p:nvCxnSpPr>
        <p:spPr>
          <a:xfrm>
            <a:off x="3490649" y="3361034"/>
            <a:ext cx="338802" cy="771977"/>
          </a:xfrm>
          <a:prstGeom prst="bentConnector3">
            <a:avLst>
              <a:gd name="adj1" fmla="val 5224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21">
            <a:extLst>
              <a:ext uri="{FF2B5EF4-FFF2-40B4-BE49-F238E27FC236}">
                <a16:creationId xmlns:a16="http://schemas.microsoft.com/office/drawing/2014/main" id="{3F198B7F-3A05-3146-A44A-6C5D3F4A95E0}"/>
              </a:ext>
            </a:extLst>
          </p:cNvPr>
          <p:cNvSpPr txBox="1"/>
          <p:nvPr/>
        </p:nvSpPr>
        <p:spPr>
          <a:xfrm>
            <a:off x="5421396" y="3236002"/>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07" name="Rounded Rectangle 16">
            <a:extLst>
              <a:ext uri="{FF2B5EF4-FFF2-40B4-BE49-F238E27FC236}">
                <a16:creationId xmlns:a16="http://schemas.microsoft.com/office/drawing/2014/main" id="{261DE15B-7581-524D-8107-5CAA78794812}"/>
              </a:ext>
            </a:extLst>
          </p:cNvPr>
          <p:cNvSpPr/>
          <p:nvPr/>
        </p:nvSpPr>
        <p:spPr>
          <a:xfrm>
            <a:off x="3809123" y="3513922"/>
            <a:ext cx="5196072" cy="1206520"/>
          </a:xfrm>
          <a:prstGeom prst="roundRect">
            <a:avLst/>
          </a:prstGeom>
          <a:solidFill>
            <a:schemeClr val="accent2">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33" name="Rectangle 132">
            <a:extLst>
              <a:ext uri="{FF2B5EF4-FFF2-40B4-BE49-F238E27FC236}">
                <a16:creationId xmlns:a16="http://schemas.microsoft.com/office/drawing/2014/main" id="{58A08E2F-78B5-DF42-9776-E09E0C5128B0}"/>
              </a:ext>
            </a:extLst>
          </p:cNvPr>
          <p:cNvSpPr/>
          <p:nvPr/>
        </p:nvSpPr>
        <p:spPr>
          <a:xfrm>
            <a:off x="4817121" y="3161107"/>
            <a:ext cx="3026598"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2: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System</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39" name="Straight Arrow Connector 39">
            <a:extLst>
              <a:ext uri="{FF2B5EF4-FFF2-40B4-BE49-F238E27FC236}">
                <a16:creationId xmlns:a16="http://schemas.microsoft.com/office/drawing/2014/main" id="{42AA12C0-F8B8-424A-92D8-B7445A3C99D7}"/>
              </a:ext>
            </a:extLst>
          </p:cNvPr>
          <p:cNvCxnSpPr>
            <a:cxnSpLocks/>
          </p:cNvCxnSpPr>
          <p:nvPr/>
        </p:nvCxnSpPr>
        <p:spPr>
          <a:xfrm flipH="1" flipV="1">
            <a:off x="5031556" y="4147023"/>
            <a:ext cx="698254" cy="1"/>
          </a:xfrm>
          <a:prstGeom prst="straightConnector1">
            <a:avLst/>
          </a:prstGeom>
          <a:noFill/>
          <a:ln w="19050" cap="flat" cmpd="sng" algn="ctr">
            <a:solidFill>
              <a:schemeClr val="tx1"/>
            </a:solidFill>
            <a:prstDash val="solid"/>
            <a:miter lim="800000"/>
            <a:headEnd type="triangle"/>
            <a:tailEnd type="triangle"/>
          </a:ln>
          <a:effectLst/>
        </p:spPr>
      </p:cxnSp>
      <p:sp>
        <p:nvSpPr>
          <p:cNvPr id="12" name="Rectangle 11">
            <a:extLst>
              <a:ext uri="{FF2B5EF4-FFF2-40B4-BE49-F238E27FC236}">
                <a16:creationId xmlns:a16="http://schemas.microsoft.com/office/drawing/2014/main" id="{CDE7DA31-0358-2C4E-8A45-11597B3ED3C1}"/>
              </a:ext>
            </a:extLst>
          </p:cNvPr>
          <p:cNvSpPr/>
          <p:nvPr/>
        </p:nvSpPr>
        <p:spPr>
          <a:xfrm>
            <a:off x="4853520" y="388325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70731D16-64B1-A64F-AF76-8DC2672A8886}"/>
              </a:ext>
            </a:extLst>
          </p:cNvPr>
          <p:cNvGrpSpPr/>
          <p:nvPr/>
        </p:nvGrpSpPr>
        <p:grpSpPr>
          <a:xfrm>
            <a:off x="3490649" y="1543719"/>
            <a:ext cx="5514546" cy="1817315"/>
            <a:chOff x="3490649" y="1543719"/>
            <a:chExt cx="5514546" cy="1817315"/>
          </a:xfrm>
        </p:grpSpPr>
        <p:cxnSp>
          <p:nvCxnSpPr>
            <p:cNvPr id="143" name="Elbow Connector 142">
              <a:extLst>
                <a:ext uri="{FF2B5EF4-FFF2-40B4-BE49-F238E27FC236}">
                  <a16:creationId xmlns:a16="http://schemas.microsoft.com/office/drawing/2014/main" id="{523BB6F5-9DAA-D14C-8E55-A741BD01FA69}"/>
                </a:ext>
              </a:extLst>
            </p:cNvPr>
            <p:cNvCxnSpPr>
              <a:cxnSpLocks/>
              <a:stCxn id="16" idx="0"/>
              <a:endCxn id="38" idx="1"/>
            </p:cNvCxnSpPr>
            <p:nvPr/>
          </p:nvCxnSpPr>
          <p:spPr>
            <a:xfrm flipV="1">
              <a:off x="3490649" y="2510734"/>
              <a:ext cx="318474" cy="850300"/>
            </a:xfrm>
            <a:prstGeom prst="bentConnector3">
              <a:avLst>
                <a:gd name="adj1" fmla="val 5631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C49B1B4-58EF-6D4C-B3CA-71B6C470A04B}"/>
                </a:ext>
              </a:extLst>
            </p:cNvPr>
            <p:cNvGrpSpPr/>
            <p:nvPr/>
          </p:nvGrpSpPr>
          <p:grpSpPr>
            <a:xfrm>
              <a:off x="3809123" y="1543719"/>
              <a:ext cx="5196072" cy="1570275"/>
              <a:chOff x="3809123" y="1543719"/>
              <a:chExt cx="5196072" cy="1570275"/>
            </a:xfrm>
          </p:grpSpPr>
          <p:grpSp>
            <p:nvGrpSpPr>
              <p:cNvPr id="11" name="Group 10">
                <a:extLst>
                  <a:ext uri="{FF2B5EF4-FFF2-40B4-BE49-F238E27FC236}">
                    <a16:creationId xmlns:a16="http://schemas.microsoft.com/office/drawing/2014/main" id="{6D7BA481-A516-3246-82E7-B609D7F37EFE}"/>
                  </a:ext>
                </a:extLst>
              </p:cNvPr>
              <p:cNvGrpSpPr/>
              <p:nvPr/>
            </p:nvGrpSpPr>
            <p:grpSpPr>
              <a:xfrm>
                <a:off x="3809123" y="1543719"/>
                <a:ext cx="5196072" cy="1570275"/>
                <a:chOff x="3809123" y="1543719"/>
                <a:chExt cx="5196072" cy="1570275"/>
              </a:xfrm>
            </p:grpSpPr>
            <p:grpSp>
              <p:nvGrpSpPr>
                <p:cNvPr id="10" name="Group 9">
                  <a:extLst>
                    <a:ext uri="{FF2B5EF4-FFF2-40B4-BE49-F238E27FC236}">
                      <a16:creationId xmlns:a16="http://schemas.microsoft.com/office/drawing/2014/main" id="{B7D561C6-E8E9-024E-AFEA-2174644D685A}"/>
                    </a:ext>
                  </a:extLst>
                </p:cNvPr>
                <p:cNvGrpSpPr/>
                <p:nvPr/>
              </p:nvGrpSpPr>
              <p:grpSpPr>
                <a:xfrm>
                  <a:off x="3809123" y="1907474"/>
                  <a:ext cx="5196072" cy="1206520"/>
                  <a:chOff x="3809123" y="1907474"/>
                  <a:chExt cx="5196072" cy="1206520"/>
                </a:xfrm>
              </p:grpSpPr>
              <p:sp>
                <p:nvSpPr>
                  <p:cNvPr id="38" name="Rounded Rectangle 16">
                    <a:extLst>
                      <a:ext uri="{FF2B5EF4-FFF2-40B4-BE49-F238E27FC236}">
                        <a16:creationId xmlns:a16="http://schemas.microsoft.com/office/drawing/2014/main" id="{0A0105EE-0F73-754B-89DE-34D4D31DEC19}"/>
                      </a:ext>
                    </a:extLst>
                  </p:cNvPr>
                  <p:cNvSpPr/>
                  <p:nvPr/>
                </p:nvSpPr>
                <p:spPr>
                  <a:xfrm>
                    <a:off x="3809123" y="1907474"/>
                    <a:ext cx="5196072" cy="1206520"/>
                  </a:xfrm>
                  <a:prstGeom prst="roundRect">
                    <a:avLst/>
                  </a:prstGeom>
                  <a:solidFill>
                    <a:schemeClr val="accent4">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9" name="Group 8">
                    <a:extLst>
                      <a:ext uri="{FF2B5EF4-FFF2-40B4-BE49-F238E27FC236}">
                        <a16:creationId xmlns:a16="http://schemas.microsoft.com/office/drawing/2014/main" id="{84917BEB-C0DB-D44A-B4B9-EFE87250FB0A}"/>
                      </a:ext>
                    </a:extLst>
                  </p:cNvPr>
                  <p:cNvGrpSpPr/>
                  <p:nvPr/>
                </p:nvGrpSpPr>
                <p:grpSpPr>
                  <a:xfrm>
                    <a:off x="3883765" y="1951496"/>
                    <a:ext cx="5046461" cy="1064564"/>
                    <a:chOff x="3883765" y="1951496"/>
                    <a:chExt cx="5046461" cy="1064564"/>
                  </a:xfrm>
                </p:grpSpPr>
                <p:sp>
                  <p:nvSpPr>
                    <p:cNvPr id="37" name="Rounded Rectangle 36">
                      <a:extLst>
                        <a:ext uri="{FF2B5EF4-FFF2-40B4-BE49-F238E27FC236}">
                          <a16:creationId xmlns:a16="http://schemas.microsoft.com/office/drawing/2014/main" id="{D698562E-6979-AB46-9ECB-135C68A85774}"/>
                        </a:ext>
                      </a:extLst>
                    </p:cNvPr>
                    <p:cNvSpPr/>
                    <p:nvPr/>
                  </p:nvSpPr>
                  <p:spPr>
                    <a:xfrm>
                      <a:off x="8068457" y="1951496"/>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39" name="Rounded Rectangle 45">
                      <a:extLst>
                        <a:ext uri="{FF2B5EF4-FFF2-40B4-BE49-F238E27FC236}">
                          <a16:creationId xmlns:a16="http://schemas.microsoft.com/office/drawing/2014/main" id="{4CD66A41-5F50-9548-A444-1871A9C857FA}"/>
                        </a:ext>
                      </a:extLst>
                    </p:cNvPr>
                    <p:cNvSpPr/>
                    <p:nvPr/>
                  </p:nvSpPr>
                  <p:spPr>
                    <a:xfrm>
                      <a:off x="3883765" y="2238596"/>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0" name="Rounded Rectangle 45">
                      <a:extLst>
                        <a:ext uri="{FF2B5EF4-FFF2-40B4-BE49-F238E27FC236}">
                          <a16:creationId xmlns:a16="http://schemas.microsoft.com/office/drawing/2014/main" id="{CDCB153F-B0E9-C143-8764-2B7AE25FB33C}"/>
                        </a:ext>
                      </a:extLst>
                    </p:cNvPr>
                    <p:cNvSpPr/>
                    <p:nvPr/>
                  </p:nvSpPr>
                  <p:spPr>
                    <a:xfrm>
                      <a:off x="3962326" y="232408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1" name="Rounded Rectangle 45">
                      <a:extLst>
                        <a:ext uri="{FF2B5EF4-FFF2-40B4-BE49-F238E27FC236}">
                          <a16:creationId xmlns:a16="http://schemas.microsoft.com/office/drawing/2014/main" id="{901C1550-E145-A447-9586-F5BAD7CC48C6}"/>
                        </a:ext>
                      </a:extLst>
                    </p:cNvPr>
                    <p:cNvSpPr/>
                    <p:nvPr/>
                  </p:nvSpPr>
                  <p:spPr>
                    <a:xfrm>
                      <a:off x="4040886" y="240957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grpSp>
                  <p:nvGrpSpPr>
                    <p:cNvPr id="42" name="Agrupar 91">
                      <a:extLst>
                        <a:ext uri="{FF2B5EF4-FFF2-40B4-BE49-F238E27FC236}">
                          <a16:creationId xmlns:a16="http://schemas.microsoft.com/office/drawing/2014/main" id="{323F78D9-D150-AB48-A27E-03424ED53E1C}"/>
                        </a:ext>
                      </a:extLst>
                    </p:cNvPr>
                    <p:cNvGrpSpPr/>
                    <p:nvPr/>
                  </p:nvGrpSpPr>
                  <p:grpSpPr>
                    <a:xfrm>
                      <a:off x="4929088" y="2042796"/>
                      <a:ext cx="2271551" cy="973264"/>
                      <a:chOff x="2073801" y="2468870"/>
                      <a:chExt cx="3935753" cy="1735047"/>
                    </a:xfrm>
                  </p:grpSpPr>
                  <p:sp>
                    <p:nvSpPr>
                      <p:cNvPr id="55" name="Rounded Rectangle 22">
                        <a:extLst>
                          <a:ext uri="{FF2B5EF4-FFF2-40B4-BE49-F238E27FC236}">
                            <a16:creationId xmlns:a16="http://schemas.microsoft.com/office/drawing/2014/main" id="{2D1C0868-7048-3E4D-9AD9-35746BB601D2}"/>
                          </a:ext>
                        </a:extLst>
                      </p:cNvPr>
                      <p:cNvSpPr/>
                      <p:nvPr/>
                    </p:nvSpPr>
                    <p:spPr>
                      <a:xfrm>
                        <a:off x="3476428" y="25606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6" name="Rounded Rectangle 27">
                        <a:extLst>
                          <a:ext uri="{FF2B5EF4-FFF2-40B4-BE49-F238E27FC236}">
                            <a16:creationId xmlns:a16="http://schemas.microsoft.com/office/drawing/2014/main" id="{8E3E1B47-735A-7049-A592-618D872AB90D}"/>
                          </a:ext>
                        </a:extLst>
                      </p:cNvPr>
                      <p:cNvSpPr/>
                      <p:nvPr/>
                    </p:nvSpPr>
                    <p:spPr>
                      <a:xfrm>
                        <a:off x="2073801" y="26811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7" name="Rounded Rectangle 22">
                        <a:extLst>
                          <a:ext uri="{FF2B5EF4-FFF2-40B4-BE49-F238E27FC236}">
                            <a16:creationId xmlns:a16="http://schemas.microsoft.com/office/drawing/2014/main" id="{5BCE22E1-DACE-0346-970A-5F1E18B78D5A}"/>
                          </a:ext>
                        </a:extLst>
                      </p:cNvPr>
                      <p:cNvSpPr/>
                      <p:nvPr/>
                    </p:nvSpPr>
                    <p:spPr>
                      <a:xfrm>
                        <a:off x="5405663" y="2468870"/>
                        <a:ext cx="603891" cy="1735047"/>
                      </a:xfrm>
                      <a:prstGeom prst="roundRect">
                        <a:avLst/>
                      </a:prstGeom>
                      <a:solidFill>
                        <a:schemeClr val="accent4">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L3</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8" name="Rounded Rectangle 22">
                        <a:extLst>
                          <a:ext uri="{FF2B5EF4-FFF2-40B4-BE49-F238E27FC236}">
                            <a16:creationId xmlns:a16="http://schemas.microsoft.com/office/drawing/2014/main" id="{C44C4762-C93B-2949-BF0B-D375B93FBD3E}"/>
                          </a:ext>
                        </a:extLst>
                      </p:cNvPr>
                      <p:cNvSpPr/>
                      <p:nvPr/>
                    </p:nvSpPr>
                    <p:spPr>
                      <a:xfrm>
                        <a:off x="3612545" y="27130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9" name="Rounded Rectangle 27">
                        <a:extLst>
                          <a:ext uri="{FF2B5EF4-FFF2-40B4-BE49-F238E27FC236}">
                            <a16:creationId xmlns:a16="http://schemas.microsoft.com/office/drawing/2014/main" id="{F925A389-DFA5-F146-A364-C4B24AFDC14D}"/>
                          </a:ext>
                        </a:extLst>
                      </p:cNvPr>
                      <p:cNvSpPr/>
                      <p:nvPr/>
                    </p:nvSpPr>
                    <p:spPr>
                      <a:xfrm>
                        <a:off x="2209917" y="28335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0" name="Rounded Rectangle 22">
                        <a:extLst>
                          <a:ext uri="{FF2B5EF4-FFF2-40B4-BE49-F238E27FC236}">
                            <a16:creationId xmlns:a16="http://schemas.microsoft.com/office/drawing/2014/main" id="{409D18D7-76FF-5249-93D4-CA6B6FAE8FDE}"/>
                          </a:ext>
                        </a:extLst>
                      </p:cNvPr>
                      <p:cNvSpPr/>
                      <p:nvPr/>
                    </p:nvSpPr>
                    <p:spPr>
                      <a:xfrm>
                        <a:off x="3748661" y="28654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1" name="Rounded Rectangle 27">
                        <a:extLst>
                          <a:ext uri="{FF2B5EF4-FFF2-40B4-BE49-F238E27FC236}">
                            <a16:creationId xmlns:a16="http://schemas.microsoft.com/office/drawing/2014/main" id="{89E884BF-A706-8B45-85CF-147E3242FAB8}"/>
                          </a:ext>
                        </a:extLst>
                      </p:cNvPr>
                      <p:cNvSpPr/>
                      <p:nvPr/>
                    </p:nvSpPr>
                    <p:spPr>
                      <a:xfrm>
                        <a:off x="2346034" y="29859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2" name="Rounded Rectangle 22">
                        <a:extLst>
                          <a:ext uri="{FF2B5EF4-FFF2-40B4-BE49-F238E27FC236}">
                            <a16:creationId xmlns:a16="http://schemas.microsoft.com/office/drawing/2014/main" id="{5233E1F0-7B4B-BD41-995D-1E0628A685D2}"/>
                          </a:ext>
                        </a:extLst>
                      </p:cNvPr>
                      <p:cNvSpPr/>
                      <p:nvPr/>
                    </p:nvSpPr>
                    <p:spPr>
                      <a:xfrm>
                        <a:off x="3884778" y="30178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63" name="Rounded Rectangle 27">
                        <a:extLst>
                          <a:ext uri="{FF2B5EF4-FFF2-40B4-BE49-F238E27FC236}">
                            <a16:creationId xmlns:a16="http://schemas.microsoft.com/office/drawing/2014/main" id="{7048C7FA-2B20-5647-A986-05B001E32585}"/>
                          </a:ext>
                        </a:extLst>
                      </p:cNvPr>
                      <p:cNvSpPr/>
                      <p:nvPr/>
                    </p:nvSpPr>
                    <p:spPr>
                      <a:xfrm>
                        <a:off x="2482151" y="31383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sp>
                  <p:nvSpPr>
                    <p:cNvPr id="43" name="Rounded Rectangle 45">
                      <a:extLst>
                        <a:ext uri="{FF2B5EF4-FFF2-40B4-BE49-F238E27FC236}">
                          <a16:creationId xmlns:a16="http://schemas.microsoft.com/office/drawing/2014/main" id="{84811E8A-F40C-4F45-A79F-8822D5A88FB6}"/>
                        </a:ext>
                      </a:extLst>
                    </p:cNvPr>
                    <p:cNvSpPr/>
                    <p:nvPr/>
                  </p:nvSpPr>
                  <p:spPr>
                    <a:xfrm>
                      <a:off x="4119447" y="249506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44" name="Agrupar 92">
                      <a:extLst>
                        <a:ext uri="{FF2B5EF4-FFF2-40B4-BE49-F238E27FC236}">
                          <a16:creationId xmlns:a16="http://schemas.microsoft.com/office/drawing/2014/main" id="{80B45F00-1A4E-E143-A235-D499A0FD773B}"/>
                        </a:ext>
                      </a:extLst>
                    </p:cNvPr>
                    <p:cNvGrpSpPr/>
                    <p:nvPr/>
                  </p:nvGrpSpPr>
                  <p:grpSpPr>
                    <a:xfrm>
                      <a:off x="4566243" y="2376887"/>
                      <a:ext cx="3458338" cy="256464"/>
                      <a:chOff x="1445126" y="3064456"/>
                      <a:chExt cx="5992012" cy="457201"/>
                    </a:xfrm>
                  </p:grpSpPr>
                  <p:cxnSp>
                    <p:nvCxnSpPr>
                      <p:cNvPr id="45" name="Straight Arrow Connector 39">
                        <a:extLst>
                          <a:ext uri="{FF2B5EF4-FFF2-40B4-BE49-F238E27FC236}">
                            <a16:creationId xmlns:a16="http://schemas.microsoft.com/office/drawing/2014/main" id="{9E59EBA4-6937-FB41-979A-7F4A61E56AB8}"/>
                          </a:ext>
                        </a:extLst>
                      </p:cNvPr>
                      <p:cNvCxnSpPr>
                        <a:cxnSpLocks/>
                      </p:cNvCxnSpPr>
                      <p:nvPr/>
                    </p:nvCxnSpPr>
                    <p:spPr>
                      <a:xfrm flipH="1" flipV="1">
                        <a:off x="6227323" y="3369255"/>
                        <a:ext cx="1209815" cy="1"/>
                      </a:xfrm>
                      <a:prstGeom prst="straightConnector1">
                        <a:avLst/>
                      </a:prstGeom>
                      <a:noFill/>
                      <a:ln w="19050" cap="flat" cmpd="sng" algn="ctr">
                        <a:solidFill>
                          <a:schemeClr val="tx1"/>
                        </a:solidFill>
                        <a:prstDash val="solid"/>
                        <a:miter lim="800000"/>
                        <a:headEnd type="triangle"/>
                        <a:tailEnd type="triangle"/>
                      </a:ln>
                      <a:effectLst/>
                    </p:spPr>
                  </p:cxnSp>
                  <p:cxnSp>
                    <p:nvCxnSpPr>
                      <p:cNvPr id="46" name="Straight Arrow Connector 24">
                        <a:extLst>
                          <a:ext uri="{FF2B5EF4-FFF2-40B4-BE49-F238E27FC236}">
                            <a16:creationId xmlns:a16="http://schemas.microsoft.com/office/drawing/2014/main" id="{14EA3689-AC2B-4242-A528-648475906A2E}"/>
                          </a:ext>
                        </a:extLst>
                      </p:cNvPr>
                      <p:cNvCxnSpPr/>
                      <p:nvPr/>
                    </p:nvCxnSpPr>
                    <p:spPr>
                      <a:xfrm flipH="1">
                        <a:off x="1445126" y="30644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7" name="Straight Arrow Connector 43">
                        <a:extLst>
                          <a:ext uri="{FF2B5EF4-FFF2-40B4-BE49-F238E27FC236}">
                            <a16:creationId xmlns:a16="http://schemas.microsoft.com/office/drawing/2014/main" id="{99D760B4-2AA4-5244-A730-D6235BB354CA}"/>
                          </a:ext>
                        </a:extLst>
                      </p:cNvPr>
                      <p:cNvCxnSpPr>
                        <a:cxnSpLocks/>
                      </p:cNvCxnSpPr>
                      <p:nvPr/>
                    </p:nvCxnSpPr>
                    <p:spPr>
                      <a:xfrm flipH="1">
                        <a:off x="2683501" y="30644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48" name="Straight Arrow Connector 24">
                        <a:extLst>
                          <a:ext uri="{FF2B5EF4-FFF2-40B4-BE49-F238E27FC236}">
                            <a16:creationId xmlns:a16="http://schemas.microsoft.com/office/drawing/2014/main" id="{D9E861A2-1BCA-1C4B-8571-3E822506567A}"/>
                          </a:ext>
                        </a:extLst>
                      </p:cNvPr>
                      <p:cNvCxnSpPr/>
                      <p:nvPr/>
                    </p:nvCxnSpPr>
                    <p:spPr>
                      <a:xfrm flipH="1">
                        <a:off x="1581242" y="32168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9" name="Straight Arrow Connector 43">
                        <a:extLst>
                          <a:ext uri="{FF2B5EF4-FFF2-40B4-BE49-F238E27FC236}">
                            <a16:creationId xmlns:a16="http://schemas.microsoft.com/office/drawing/2014/main" id="{66F760B8-4308-1542-A140-F94E5A35A7DE}"/>
                          </a:ext>
                        </a:extLst>
                      </p:cNvPr>
                      <p:cNvCxnSpPr>
                        <a:cxnSpLocks/>
                      </p:cNvCxnSpPr>
                      <p:nvPr/>
                    </p:nvCxnSpPr>
                    <p:spPr>
                      <a:xfrm flipH="1">
                        <a:off x="2819617" y="32168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0" name="Straight Arrow Connector 24">
                        <a:extLst>
                          <a:ext uri="{FF2B5EF4-FFF2-40B4-BE49-F238E27FC236}">
                            <a16:creationId xmlns:a16="http://schemas.microsoft.com/office/drawing/2014/main" id="{D27F1EE7-42F1-6E4E-8E1C-53A26AE63096}"/>
                          </a:ext>
                        </a:extLst>
                      </p:cNvPr>
                      <p:cNvCxnSpPr/>
                      <p:nvPr/>
                    </p:nvCxnSpPr>
                    <p:spPr>
                      <a:xfrm flipH="1">
                        <a:off x="1717359" y="33692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1" name="Straight Arrow Connector 43">
                        <a:extLst>
                          <a:ext uri="{FF2B5EF4-FFF2-40B4-BE49-F238E27FC236}">
                            <a16:creationId xmlns:a16="http://schemas.microsoft.com/office/drawing/2014/main" id="{1D09D92B-CD7F-B44D-95AB-67433BC3DEF7}"/>
                          </a:ext>
                        </a:extLst>
                      </p:cNvPr>
                      <p:cNvCxnSpPr>
                        <a:cxnSpLocks/>
                      </p:cNvCxnSpPr>
                      <p:nvPr/>
                    </p:nvCxnSpPr>
                    <p:spPr>
                      <a:xfrm flipH="1">
                        <a:off x="2955734" y="33692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2" name="Straight Arrow Connector 24">
                        <a:extLst>
                          <a:ext uri="{FF2B5EF4-FFF2-40B4-BE49-F238E27FC236}">
                            <a16:creationId xmlns:a16="http://schemas.microsoft.com/office/drawing/2014/main" id="{6260EEB6-3839-DC42-AF12-8C22F79313FE}"/>
                          </a:ext>
                        </a:extLst>
                      </p:cNvPr>
                      <p:cNvCxnSpPr>
                        <a:cxnSpLocks/>
                      </p:cNvCxnSpPr>
                      <p:nvPr/>
                    </p:nvCxnSpPr>
                    <p:spPr>
                      <a:xfrm flipH="1">
                        <a:off x="1853477" y="3521657"/>
                        <a:ext cx="557759"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3" name="Straight Arrow Connector 43">
                        <a:extLst>
                          <a:ext uri="{FF2B5EF4-FFF2-40B4-BE49-F238E27FC236}">
                            <a16:creationId xmlns:a16="http://schemas.microsoft.com/office/drawing/2014/main" id="{FBA6C22C-9816-2E4D-ABFF-262A386C7A55}"/>
                          </a:ext>
                        </a:extLst>
                      </p:cNvPr>
                      <p:cNvCxnSpPr>
                        <a:cxnSpLocks/>
                      </p:cNvCxnSpPr>
                      <p:nvPr/>
                    </p:nvCxnSpPr>
                    <p:spPr>
                      <a:xfrm flipH="1">
                        <a:off x="3091852" y="3521656"/>
                        <a:ext cx="713725"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4" name="Straight Arrow Connector 43">
                        <a:extLst>
                          <a:ext uri="{FF2B5EF4-FFF2-40B4-BE49-F238E27FC236}">
                            <a16:creationId xmlns:a16="http://schemas.microsoft.com/office/drawing/2014/main" id="{348536D6-D00D-9448-A86D-37849225A4CA}"/>
                          </a:ext>
                        </a:extLst>
                      </p:cNvPr>
                      <p:cNvCxnSpPr>
                        <a:cxnSpLocks/>
                      </p:cNvCxnSpPr>
                      <p:nvPr/>
                    </p:nvCxnSpPr>
                    <p:spPr>
                      <a:xfrm flipH="1">
                        <a:off x="4501787" y="3369256"/>
                        <a:ext cx="907123" cy="10182"/>
                      </a:xfrm>
                      <a:prstGeom prst="straightConnector1">
                        <a:avLst/>
                      </a:prstGeom>
                      <a:noFill/>
                      <a:ln w="19050" cap="flat" cmpd="sng" algn="ctr">
                        <a:solidFill>
                          <a:schemeClr val="tx1"/>
                        </a:solidFill>
                        <a:prstDash val="solid"/>
                        <a:miter lim="800000"/>
                        <a:headEnd type="triangle"/>
                        <a:tailEnd type="triangle"/>
                      </a:ln>
                      <a:effectLst/>
                    </p:spPr>
                  </p:cxnSp>
                </p:grpSp>
              </p:grpSp>
            </p:grpSp>
            <p:sp>
              <p:nvSpPr>
                <p:cNvPr id="34" name="Rectangle 33">
                  <a:extLst>
                    <a:ext uri="{FF2B5EF4-FFF2-40B4-BE49-F238E27FC236}">
                      <a16:creationId xmlns:a16="http://schemas.microsoft.com/office/drawing/2014/main" id="{10210A44-7E0C-0C4C-B21F-08271DD87903}"/>
                    </a:ext>
                  </a:extLst>
                </p:cNvPr>
                <p:cNvSpPr/>
                <p:nvPr/>
              </p:nvSpPr>
              <p:spPr>
                <a:xfrm>
                  <a:off x="4697970" y="1543719"/>
                  <a:ext cx="3557192"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1: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Host CPU System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79" name="Rectangle 78">
                <a:extLst>
                  <a:ext uri="{FF2B5EF4-FFF2-40B4-BE49-F238E27FC236}">
                    <a16:creationId xmlns:a16="http://schemas.microsoft.com/office/drawing/2014/main" id="{DB1AA1F8-7B7E-F243-9548-3D63DDA76A26}"/>
                  </a:ext>
                </a:extLst>
              </p:cNvPr>
              <p:cNvSpPr/>
              <p:nvPr/>
            </p:nvSpPr>
            <p:spPr>
              <a:xfrm>
                <a:off x="7138841" y="229851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80" name="Slide Number Placeholder 5">
            <a:extLst>
              <a:ext uri="{FF2B5EF4-FFF2-40B4-BE49-F238E27FC236}">
                <a16:creationId xmlns:a16="http://schemas.microsoft.com/office/drawing/2014/main" id="{55A48367-5820-7046-A02D-E740C1BA8C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272</a:t>
            </a:r>
          </a:p>
        </p:txBody>
      </p:sp>
      <p:sp>
        <p:nvSpPr>
          <p:cNvPr id="5" name="Rectangle 4">
            <a:extLst>
              <a:ext uri="{FF2B5EF4-FFF2-40B4-BE49-F238E27FC236}">
                <a16:creationId xmlns:a16="http://schemas.microsoft.com/office/drawing/2014/main" id="{BF19DB97-42C0-384C-AAAD-BE870D8106A7}"/>
              </a:ext>
            </a:extLst>
          </p:cNvPr>
          <p:cNvSpPr/>
          <p:nvPr/>
        </p:nvSpPr>
        <p:spPr>
          <a:xfrm>
            <a:off x="2024764" y="6388377"/>
            <a:ext cx="509447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DAMOV-SIM: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3"/>
              </a:rPr>
              <a:t>https://github.com/CMU-SAFARI/DAMOV</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 name="Rectangle 5">
            <a:extLst>
              <a:ext uri="{FF2B5EF4-FFF2-40B4-BE49-F238E27FC236}">
                <a16:creationId xmlns:a16="http://schemas.microsoft.com/office/drawing/2014/main" id="{D0114F4D-14A2-CC43-9821-792CC9DC5985}"/>
              </a:ext>
            </a:extLst>
          </p:cNvPr>
          <p:cNvSpPr/>
          <p:nvPr/>
        </p:nvSpPr>
        <p:spPr>
          <a:xfrm>
            <a:off x="4639643" y="3904306"/>
            <a:ext cx="35779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4EA0ADE6-3A60-9945-B057-30DBB3B7469D}"/>
              </a:ext>
            </a:extLst>
          </p:cNvPr>
          <p:cNvGrpSpPr/>
          <p:nvPr/>
        </p:nvGrpSpPr>
        <p:grpSpPr>
          <a:xfrm>
            <a:off x="5797801" y="3561529"/>
            <a:ext cx="3132425" cy="1144660"/>
            <a:chOff x="5797801" y="3561529"/>
            <a:chExt cx="3132425" cy="1144660"/>
          </a:xfrm>
        </p:grpSpPr>
        <p:sp>
          <p:nvSpPr>
            <p:cNvPr id="93" name="Rounded Rectangle 16">
              <a:extLst>
                <a:ext uri="{FF2B5EF4-FFF2-40B4-BE49-F238E27FC236}">
                  <a16:creationId xmlns:a16="http://schemas.microsoft.com/office/drawing/2014/main" id="{DC72DC51-6209-154B-A698-DB4DED34FA40}"/>
                </a:ext>
              </a:extLst>
            </p:cNvPr>
            <p:cNvSpPr/>
            <p:nvPr/>
          </p:nvSpPr>
          <p:spPr>
            <a:xfrm>
              <a:off x="5797801" y="3561529"/>
              <a:ext cx="3132425" cy="1120727"/>
            </a:xfrm>
            <a:prstGeom prst="roundRect">
              <a:avLst/>
            </a:prstGeom>
            <a:solidFill>
              <a:schemeClr val="tx2">
                <a:lumMod val="20000"/>
                <a:lumOff val="80000"/>
              </a:schemeClr>
            </a:solidFill>
            <a:ln w="952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556B529A-3AA5-DD46-B40B-CD1CA29033CC}"/>
                </a:ext>
              </a:extLst>
            </p:cNvPr>
            <p:cNvSpPr/>
            <p:nvPr/>
          </p:nvSpPr>
          <p:spPr>
            <a:xfrm>
              <a:off x="6679903" y="4429190"/>
              <a:ext cx="98334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Logic Layer</a:t>
              </a:r>
              <a:endPar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8320FD2E-E135-9147-BCC6-9B1891732915}"/>
              </a:ext>
            </a:extLst>
          </p:cNvPr>
          <p:cNvGrpSpPr/>
          <p:nvPr/>
        </p:nvGrpSpPr>
        <p:grpSpPr>
          <a:xfrm>
            <a:off x="5868097" y="3768320"/>
            <a:ext cx="2133645" cy="686494"/>
            <a:chOff x="5868097" y="3768320"/>
            <a:chExt cx="2133645" cy="686494"/>
          </a:xfrm>
        </p:grpSpPr>
        <p:sp>
          <p:nvSpPr>
            <p:cNvPr id="108" name="Rounded Rectangle 45">
              <a:extLst>
                <a:ext uri="{FF2B5EF4-FFF2-40B4-BE49-F238E27FC236}">
                  <a16:creationId xmlns:a16="http://schemas.microsoft.com/office/drawing/2014/main" id="{F5EFDAE0-BAFF-604A-B5C8-339ACE6AED0A}"/>
                </a:ext>
              </a:extLst>
            </p:cNvPr>
            <p:cNvSpPr/>
            <p:nvPr/>
          </p:nvSpPr>
          <p:spPr>
            <a:xfrm>
              <a:off x="5868097" y="384504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09" name="Rounded Rectangle 45">
              <a:extLst>
                <a:ext uri="{FF2B5EF4-FFF2-40B4-BE49-F238E27FC236}">
                  <a16:creationId xmlns:a16="http://schemas.microsoft.com/office/drawing/2014/main" id="{21A327D4-4C19-5849-84E0-3C2B378B9ECE}"/>
                </a:ext>
              </a:extLst>
            </p:cNvPr>
            <p:cNvSpPr/>
            <p:nvPr/>
          </p:nvSpPr>
          <p:spPr>
            <a:xfrm>
              <a:off x="5946658" y="393053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0" name="Rounded Rectangle 45">
              <a:extLst>
                <a:ext uri="{FF2B5EF4-FFF2-40B4-BE49-F238E27FC236}">
                  <a16:creationId xmlns:a16="http://schemas.microsoft.com/office/drawing/2014/main" id="{871652C8-8E6F-814E-8C8D-CA4F6F7D1448}"/>
                </a:ext>
              </a:extLst>
            </p:cNvPr>
            <p:cNvSpPr/>
            <p:nvPr/>
          </p:nvSpPr>
          <p:spPr>
            <a:xfrm>
              <a:off x="6025218" y="401602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3" name="Rounded Rectangle 27">
              <a:extLst>
                <a:ext uri="{FF2B5EF4-FFF2-40B4-BE49-F238E27FC236}">
                  <a16:creationId xmlns:a16="http://schemas.microsoft.com/office/drawing/2014/main" id="{05065851-4D16-5F4A-9181-BA1537C144B0}"/>
                </a:ext>
              </a:extLst>
            </p:cNvPr>
            <p:cNvSpPr/>
            <p:nvPr/>
          </p:nvSpPr>
          <p:spPr>
            <a:xfrm>
              <a:off x="6913420" y="3768320"/>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6" name="Rounded Rectangle 27">
              <a:extLst>
                <a:ext uri="{FF2B5EF4-FFF2-40B4-BE49-F238E27FC236}">
                  <a16:creationId xmlns:a16="http://schemas.microsoft.com/office/drawing/2014/main" id="{C3EC9544-8DC4-D844-94BF-1D7AC50E48D4}"/>
                </a:ext>
              </a:extLst>
            </p:cNvPr>
            <p:cNvSpPr/>
            <p:nvPr/>
          </p:nvSpPr>
          <p:spPr>
            <a:xfrm>
              <a:off x="6991980" y="3853808"/>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8" name="Rounded Rectangle 27">
              <a:extLst>
                <a:ext uri="{FF2B5EF4-FFF2-40B4-BE49-F238E27FC236}">
                  <a16:creationId xmlns:a16="http://schemas.microsoft.com/office/drawing/2014/main" id="{640D2F2A-E82E-AB4D-A4FC-685AD5398955}"/>
                </a:ext>
              </a:extLst>
            </p:cNvPr>
            <p:cNvSpPr/>
            <p:nvPr/>
          </p:nvSpPr>
          <p:spPr>
            <a:xfrm>
              <a:off x="7070541" y="3939296"/>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20" name="Rounded Rectangle 27">
              <a:extLst>
                <a:ext uri="{FF2B5EF4-FFF2-40B4-BE49-F238E27FC236}">
                  <a16:creationId xmlns:a16="http://schemas.microsoft.com/office/drawing/2014/main" id="{6F81F97E-E7B3-E342-AFB9-A6E3AA1BB672}"/>
                </a:ext>
              </a:extLst>
            </p:cNvPr>
            <p:cNvSpPr/>
            <p:nvPr/>
          </p:nvSpPr>
          <p:spPr>
            <a:xfrm>
              <a:off x="7149102" y="4024784"/>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121" name="Rounded Rectangle 45">
              <a:extLst>
                <a:ext uri="{FF2B5EF4-FFF2-40B4-BE49-F238E27FC236}">
                  <a16:creationId xmlns:a16="http://schemas.microsoft.com/office/drawing/2014/main" id="{D2688CCB-287F-F54D-9829-63A6F5578818}"/>
                </a:ext>
              </a:extLst>
            </p:cNvPr>
            <p:cNvSpPr/>
            <p:nvPr/>
          </p:nvSpPr>
          <p:spPr>
            <a:xfrm>
              <a:off x="6103779" y="4101508"/>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cxnSp>
          <p:nvCxnSpPr>
            <p:cNvPr id="124" name="Straight Arrow Connector 24">
              <a:extLst>
                <a:ext uri="{FF2B5EF4-FFF2-40B4-BE49-F238E27FC236}">
                  <a16:creationId xmlns:a16="http://schemas.microsoft.com/office/drawing/2014/main" id="{C7EBAC94-4EFB-3043-85AC-D4BD86AD8194}"/>
                </a:ext>
              </a:extLst>
            </p:cNvPr>
            <p:cNvCxnSpPr>
              <a:cxnSpLocks/>
            </p:cNvCxnSpPr>
            <p:nvPr/>
          </p:nvCxnSpPr>
          <p:spPr>
            <a:xfrm flipH="1">
              <a:off x="6550575" y="3983336"/>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6" name="Straight Arrow Connector 24">
              <a:extLst>
                <a:ext uri="{FF2B5EF4-FFF2-40B4-BE49-F238E27FC236}">
                  <a16:creationId xmlns:a16="http://schemas.microsoft.com/office/drawing/2014/main" id="{4519255E-746C-6D49-A776-8606C93584C8}"/>
                </a:ext>
              </a:extLst>
            </p:cNvPr>
            <p:cNvCxnSpPr>
              <a:cxnSpLocks/>
            </p:cNvCxnSpPr>
            <p:nvPr/>
          </p:nvCxnSpPr>
          <p:spPr>
            <a:xfrm flipH="1">
              <a:off x="6629135" y="4068823"/>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8" name="Straight Arrow Connector 24">
              <a:extLst>
                <a:ext uri="{FF2B5EF4-FFF2-40B4-BE49-F238E27FC236}">
                  <a16:creationId xmlns:a16="http://schemas.microsoft.com/office/drawing/2014/main" id="{DD38613C-203A-2843-B67D-258E4E549846}"/>
                </a:ext>
              </a:extLst>
            </p:cNvPr>
            <p:cNvCxnSpPr>
              <a:cxnSpLocks/>
            </p:cNvCxnSpPr>
            <p:nvPr/>
          </p:nvCxnSpPr>
          <p:spPr>
            <a:xfrm flipH="1">
              <a:off x="6707696" y="4154311"/>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30" name="Straight Arrow Connector 24">
              <a:extLst>
                <a:ext uri="{FF2B5EF4-FFF2-40B4-BE49-F238E27FC236}">
                  <a16:creationId xmlns:a16="http://schemas.microsoft.com/office/drawing/2014/main" id="{B9A4E873-F2CD-7B4E-87DA-65A864EB7E5D}"/>
                </a:ext>
              </a:extLst>
            </p:cNvPr>
            <p:cNvCxnSpPr>
              <a:cxnSpLocks/>
            </p:cNvCxnSpPr>
            <p:nvPr/>
          </p:nvCxnSpPr>
          <p:spPr>
            <a:xfrm flipH="1">
              <a:off x="6786258" y="4239799"/>
              <a:ext cx="321915" cy="0"/>
            </a:xfrm>
            <a:prstGeom prst="straightConnector1">
              <a:avLst/>
            </a:prstGeom>
            <a:noFill/>
            <a:ln w="19050" cap="flat" cmpd="sng" algn="ctr">
              <a:solidFill>
                <a:srgbClr val="000000"/>
              </a:solidFill>
              <a:prstDash val="solid"/>
              <a:miter lim="800000"/>
              <a:headEnd type="triangle"/>
              <a:tailEnd type="triangle"/>
            </a:ln>
            <a:effectLst/>
          </p:spPr>
        </p:cxnSp>
        <p:sp>
          <p:nvSpPr>
            <p:cNvPr id="134" name="Left-Right Arrow 133">
              <a:extLst>
                <a:ext uri="{FF2B5EF4-FFF2-40B4-BE49-F238E27FC236}">
                  <a16:creationId xmlns:a16="http://schemas.microsoft.com/office/drawing/2014/main" id="{312ADADD-7334-7646-A635-0A2FDB127DED}"/>
                </a:ext>
              </a:extLst>
            </p:cNvPr>
            <p:cNvSpPr/>
            <p:nvPr/>
          </p:nvSpPr>
          <p:spPr>
            <a:xfrm>
              <a:off x="7456421" y="4026419"/>
              <a:ext cx="545321" cy="284237"/>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6" name="Rounded Rectangle 105">
            <a:extLst>
              <a:ext uri="{FF2B5EF4-FFF2-40B4-BE49-F238E27FC236}">
                <a16:creationId xmlns:a16="http://schemas.microsoft.com/office/drawing/2014/main" id="{FB640FC7-18F9-4B49-805B-525AF8ED8715}"/>
              </a:ext>
            </a:extLst>
          </p:cNvPr>
          <p:cNvSpPr/>
          <p:nvPr/>
        </p:nvSpPr>
        <p:spPr>
          <a:xfrm>
            <a:off x="8020585" y="360713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33" name="Group 32">
            <a:extLst>
              <a:ext uri="{FF2B5EF4-FFF2-40B4-BE49-F238E27FC236}">
                <a16:creationId xmlns:a16="http://schemas.microsoft.com/office/drawing/2014/main" id="{1ACEDCAD-DAEE-244E-AB40-F4DDDC87362E}"/>
              </a:ext>
            </a:extLst>
          </p:cNvPr>
          <p:cNvGrpSpPr/>
          <p:nvPr/>
        </p:nvGrpSpPr>
        <p:grpSpPr>
          <a:xfrm>
            <a:off x="8074810" y="1792716"/>
            <a:ext cx="1039800" cy="2817085"/>
            <a:chOff x="8057877" y="1792716"/>
            <a:chExt cx="1039800" cy="2817085"/>
          </a:xfrm>
        </p:grpSpPr>
        <p:grpSp>
          <p:nvGrpSpPr>
            <p:cNvPr id="32" name="Group 31">
              <a:extLst>
                <a:ext uri="{FF2B5EF4-FFF2-40B4-BE49-F238E27FC236}">
                  <a16:creationId xmlns:a16="http://schemas.microsoft.com/office/drawing/2014/main" id="{D8DC8B95-7830-6048-B19A-11DDFD2B31F9}"/>
                </a:ext>
              </a:extLst>
            </p:cNvPr>
            <p:cNvGrpSpPr/>
            <p:nvPr/>
          </p:nvGrpSpPr>
          <p:grpSpPr>
            <a:xfrm>
              <a:off x="8057877" y="3441462"/>
              <a:ext cx="981598" cy="1168339"/>
              <a:chOff x="8057877" y="3441462"/>
              <a:chExt cx="981598" cy="1168339"/>
            </a:xfrm>
          </p:grpSpPr>
          <p:sp>
            <p:nvSpPr>
              <p:cNvPr id="86" name="Rounded Rectangle 85">
                <a:extLst>
                  <a:ext uri="{FF2B5EF4-FFF2-40B4-BE49-F238E27FC236}">
                    <a16:creationId xmlns:a16="http://schemas.microsoft.com/office/drawing/2014/main" id="{C6F8A328-0561-624E-9B98-7730FF13AC98}"/>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7CE3A32A-F9CA-5243-9E72-6F079A6D74E7}"/>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1" name="Rounded Rectangle 90">
                <a:extLst>
                  <a:ext uri="{FF2B5EF4-FFF2-40B4-BE49-F238E27FC236}">
                    <a16:creationId xmlns:a16="http://schemas.microsoft.com/office/drawing/2014/main" id="{05F1F48C-1BA0-A545-B7AC-2EBAE7EFD9F5}"/>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nvGrpSpPr>
            <p:cNvPr id="95" name="Group 94">
              <a:extLst>
                <a:ext uri="{FF2B5EF4-FFF2-40B4-BE49-F238E27FC236}">
                  <a16:creationId xmlns:a16="http://schemas.microsoft.com/office/drawing/2014/main" id="{2B0C0116-3EFF-FD43-8DEB-F38DDB0B1E8F}"/>
                </a:ext>
              </a:extLst>
            </p:cNvPr>
            <p:cNvGrpSpPr/>
            <p:nvPr/>
          </p:nvGrpSpPr>
          <p:grpSpPr>
            <a:xfrm>
              <a:off x="8116079" y="1792716"/>
              <a:ext cx="981598" cy="1168339"/>
              <a:chOff x="8057877" y="3441462"/>
              <a:chExt cx="981598" cy="1168339"/>
            </a:xfrm>
          </p:grpSpPr>
          <p:sp>
            <p:nvSpPr>
              <p:cNvPr id="96" name="Rounded Rectangle 95">
                <a:extLst>
                  <a:ext uri="{FF2B5EF4-FFF2-40B4-BE49-F238E27FC236}">
                    <a16:creationId xmlns:a16="http://schemas.microsoft.com/office/drawing/2014/main" id="{BC2DFCFD-B560-7A49-87E8-BDC3724417AD}"/>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7" name="Rounded Rectangle 96">
                <a:extLst>
                  <a:ext uri="{FF2B5EF4-FFF2-40B4-BE49-F238E27FC236}">
                    <a16:creationId xmlns:a16="http://schemas.microsoft.com/office/drawing/2014/main" id="{7101A4CF-42EC-6F4A-8B8E-C3BA608E61EB}"/>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8" name="Rounded Rectangle 97">
                <a:extLst>
                  <a:ext uri="{FF2B5EF4-FFF2-40B4-BE49-F238E27FC236}">
                    <a16:creationId xmlns:a16="http://schemas.microsoft.com/office/drawing/2014/main" id="{85DAF0CE-6416-E840-BB3E-F14102633101}"/>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spTree>
    <p:extLst>
      <p:ext uri="{BB962C8B-B14F-4D97-AF65-F5344CB8AC3E}">
        <p14:creationId xmlns:p14="http://schemas.microsoft.com/office/powerpoint/2010/main" val="3873960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3437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CF4B9F11-828E-3D4A-A8C5-18AF04EEB038}"/>
              </a:ext>
            </a:extLst>
          </p:cNvPr>
          <p:cNvSpPr/>
          <p:nvPr/>
        </p:nvSpPr>
        <p:spPr>
          <a:xfrm>
            <a:off x="-15699" y="2780928"/>
            <a:ext cx="9167549" cy="1082348"/>
          </a:xfrm>
          <a:prstGeom prst="rect">
            <a:avLst/>
          </a:prstGeom>
          <a:solidFill>
            <a:srgbClr val="77BF6F"/>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8E702"/>
                </a:solidFill>
                <a:effectLst/>
                <a:uLnTx/>
                <a:uFillTx/>
                <a:latin typeface="Cambria" panose="02040503050406030204" pitchFamily="18" charset="0"/>
                <a:ea typeface="+mn-ea"/>
                <a:cs typeface="+mn-cs"/>
              </a:rPr>
              <a:t>Get DAMOV at:</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hlinkClick r:id="rId4"/>
              </a:rPr>
              <a:t>https://github.com/CMU-SAFARI/DAMOV</a:t>
            </a: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272433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pic>
        <p:nvPicPr>
          <p:cNvPr id="6" name="Picture 5" descr="safari.png">
            <a:extLst>
              <a:ext uri="{FF2B5EF4-FFF2-40B4-BE49-F238E27FC236}">
                <a16:creationId xmlns:a16="http://schemas.microsoft.com/office/drawing/2014/main" id="{22937E87-7A7A-0799-8D1C-BF10E4D76873}"/>
              </a:ext>
            </a:extLst>
          </p:cNvPr>
          <p:cNvPicPr>
            <a:picLocks noChangeAspect="1"/>
          </p:cNvPicPr>
          <p:nvPr/>
        </p:nvPicPr>
        <p:blipFill>
          <a:blip r:embed="rId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2961611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dirty="0"/>
              <a:t>More on DAMOV Methods &amp; Benchmarks</a:t>
            </a:r>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80523890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Samsung HBM-PIM</a:t>
            </a:r>
          </a:p>
        </p:txBody>
      </p:sp>
      <p:pic>
        <p:nvPicPr>
          <p:cNvPr id="6" name="Content Placeholder 5">
            <a:extLst>
              <a:ext uri="{FF2B5EF4-FFF2-40B4-BE49-F238E27FC236}">
                <a16:creationId xmlns:a16="http://schemas.microsoft.com/office/drawing/2014/main" id="{C9E9608D-23DF-0908-7571-0EF752E472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86"/>
          <a:stretch/>
        </p:blipFill>
        <p:spPr>
          <a:xfrm>
            <a:off x="228600" y="1591892"/>
            <a:ext cx="8610600" cy="4974794"/>
          </a:xfrm>
        </p:spPr>
      </p:pic>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37</a:t>
            </a:fld>
            <a:endParaRPr lang="en-US" altLang="en-US"/>
          </a:p>
        </p:txBody>
      </p:sp>
      <p:sp>
        <p:nvSpPr>
          <p:cNvPr id="8" name="TextBox 7">
            <a:extLst>
              <a:ext uri="{FF2B5EF4-FFF2-40B4-BE49-F238E27FC236}">
                <a16:creationId xmlns:a16="http://schemas.microsoft.com/office/drawing/2014/main" id="{E6C0F00D-12AB-74BE-F976-1A1338B7F1CE}"/>
              </a:ext>
            </a:extLst>
          </p:cNvPr>
          <p:cNvSpPr txBox="1"/>
          <p:nvPr/>
        </p:nvSpPr>
        <p:spPr>
          <a:xfrm>
            <a:off x="0" y="1052736"/>
            <a:ext cx="9144000" cy="369332"/>
          </a:xfrm>
          <a:prstGeom prst="rect">
            <a:avLst/>
          </a:prstGeom>
          <a:noFill/>
        </p:spPr>
        <p:txBody>
          <a:bodyPr wrap="square">
            <a:spAutoFit/>
          </a:bodyPr>
          <a:lstStyle/>
          <a:p>
            <a:pPr algn="ctr"/>
            <a:r>
              <a:rPr lang="en-US" b="1" dirty="0">
                <a:solidFill>
                  <a:srgbClr val="0000FF"/>
                </a:solidFill>
                <a:hlinkClick r:id="rId4">
                  <a:extLst>
                    <a:ext uri="{A12FA001-AC4F-418D-AE19-62706E023703}">
                      <ahyp:hlinkClr xmlns:ahyp="http://schemas.microsoft.com/office/drawing/2018/hyperlinkcolor" val="tx"/>
                    </a:ext>
                  </a:extLst>
                </a:hlinkClick>
              </a:rPr>
              <a:t>https://github.com/SAITPublic/PIMSimulator</a:t>
            </a:r>
            <a:r>
              <a:rPr lang="en-US" b="1" dirty="0">
                <a:solidFill>
                  <a:srgbClr val="0000FF"/>
                </a:solidFill>
              </a:rPr>
              <a:t> </a:t>
            </a:r>
          </a:p>
        </p:txBody>
      </p:sp>
    </p:spTree>
    <p:extLst>
      <p:ext uri="{BB962C8B-B14F-4D97-AF65-F5344CB8AC3E}">
        <p14:creationId xmlns:p14="http://schemas.microsoft.com/office/powerpoint/2010/main" val="301857054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UPMEM PIM (I)</a:t>
            </a:r>
          </a:p>
        </p:txBody>
      </p:sp>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38</a:t>
            </a:fld>
            <a:endParaRPr lang="en-US" altLang="en-US"/>
          </a:p>
        </p:txBody>
      </p:sp>
      <p:sp>
        <p:nvSpPr>
          <p:cNvPr id="8" name="TextBox 7">
            <a:extLst>
              <a:ext uri="{FF2B5EF4-FFF2-40B4-BE49-F238E27FC236}">
                <a16:creationId xmlns:a16="http://schemas.microsoft.com/office/drawing/2014/main" id="{E6C0F00D-12AB-74BE-F976-1A1338B7F1CE}"/>
              </a:ext>
            </a:extLst>
          </p:cNvPr>
          <p:cNvSpPr txBox="1"/>
          <p:nvPr/>
        </p:nvSpPr>
        <p:spPr>
          <a:xfrm>
            <a:off x="0" y="1052736"/>
            <a:ext cx="9144000" cy="369332"/>
          </a:xfrm>
          <a:prstGeom prst="rect">
            <a:avLst/>
          </a:prstGeom>
          <a:noFill/>
        </p:spPr>
        <p:txBody>
          <a:bodyPr wrap="square">
            <a:spAutoFit/>
          </a:bodyPr>
          <a:lstStyle/>
          <a:p>
            <a:pPr algn="ctr"/>
            <a:r>
              <a:rPr lang="en-US" b="1" dirty="0">
                <a:solidFill>
                  <a:srgbClr val="0000FF"/>
                </a:solidFill>
                <a:hlinkClick r:id="rId3">
                  <a:extLst>
                    <a:ext uri="{A12FA001-AC4F-418D-AE19-62706E023703}">
                      <ahyp:hlinkClr xmlns:ahyp="http://schemas.microsoft.com/office/drawing/2018/hyperlinkcolor" val="tx"/>
                    </a:ext>
                  </a:extLst>
                </a:hlinkClick>
              </a:rPr>
              <a:t>https://github.com/VIA-Research/uPIMulator</a:t>
            </a:r>
            <a:r>
              <a:rPr lang="en-US" b="1" dirty="0">
                <a:solidFill>
                  <a:srgbClr val="0000FF"/>
                </a:solidFill>
              </a:rPr>
              <a:t> </a:t>
            </a:r>
          </a:p>
        </p:txBody>
      </p:sp>
      <p:pic>
        <p:nvPicPr>
          <p:cNvPr id="9" name="Content Placeholder 8">
            <a:extLst>
              <a:ext uri="{FF2B5EF4-FFF2-40B4-BE49-F238E27FC236}">
                <a16:creationId xmlns:a16="http://schemas.microsoft.com/office/drawing/2014/main" id="{C288A27B-AB29-5185-EE56-353B7E14E19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41688" y="1634866"/>
            <a:ext cx="6302150" cy="5045885"/>
          </a:xfrm>
        </p:spPr>
      </p:pic>
    </p:spTree>
    <p:extLst>
      <p:ext uri="{BB962C8B-B14F-4D97-AF65-F5344CB8AC3E}">
        <p14:creationId xmlns:p14="http://schemas.microsoft.com/office/powerpoint/2010/main" val="1845870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UPMEM PIM (II)</a:t>
            </a:r>
          </a:p>
        </p:txBody>
      </p:sp>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39</a:t>
            </a:fld>
            <a:endParaRPr lang="en-US" altLang="en-US"/>
          </a:p>
        </p:txBody>
      </p:sp>
      <p:pic>
        <p:nvPicPr>
          <p:cNvPr id="5" name="Picture 4">
            <a:extLst>
              <a:ext uri="{FF2B5EF4-FFF2-40B4-BE49-F238E27FC236}">
                <a16:creationId xmlns:a16="http://schemas.microsoft.com/office/drawing/2014/main" id="{DF4B7B7A-58E2-FCAF-4B2C-73CAC2523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060848"/>
            <a:ext cx="8198963" cy="3721968"/>
          </a:xfrm>
          <a:prstGeom prst="rect">
            <a:avLst/>
          </a:prstGeom>
        </p:spPr>
      </p:pic>
      <p:sp>
        <p:nvSpPr>
          <p:cNvPr id="11" name="TextBox 10">
            <a:extLst>
              <a:ext uri="{FF2B5EF4-FFF2-40B4-BE49-F238E27FC236}">
                <a16:creationId xmlns:a16="http://schemas.microsoft.com/office/drawing/2014/main" id="{13225754-5C4B-F545-F482-5293C9A9AB03}"/>
              </a:ext>
            </a:extLst>
          </p:cNvPr>
          <p:cNvSpPr txBox="1"/>
          <p:nvPr/>
        </p:nvSpPr>
        <p:spPr>
          <a:xfrm>
            <a:off x="36512" y="1556792"/>
            <a:ext cx="9144000" cy="369332"/>
          </a:xfrm>
          <a:prstGeom prst="rect">
            <a:avLst/>
          </a:prstGeom>
          <a:noFill/>
        </p:spPr>
        <p:txBody>
          <a:bodyPr wrap="square">
            <a:spAutoFit/>
          </a:bodyPr>
          <a:lstStyle/>
          <a:p>
            <a:pPr algn="ctr"/>
            <a:r>
              <a:rPr lang="en-US" b="1" dirty="0">
                <a:solidFill>
                  <a:srgbClr val="0000FF"/>
                </a:solidFill>
                <a:hlinkClick r:id="rId4">
                  <a:extLst>
                    <a:ext uri="{A12FA001-AC4F-418D-AE19-62706E023703}">
                      <ahyp:hlinkClr xmlns:ahyp="http://schemas.microsoft.com/office/drawing/2018/hyperlinkcolor" val="tx"/>
                    </a:ext>
                  </a:extLst>
                </a:hlinkClick>
              </a:rPr>
              <a:t>https://ieeexplore.ieee.org/document/10476411/</a:t>
            </a:r>
            <a:r>
              <a:rPr lang="en-US" b="1" dirty="0">
                <a:solidFill>
                  <a:srgbClr val="0000FF"/>
                </a:solidFill>
              </a:rPr>
              <a:t>  </a:t>
            </a:r>
          </a:p>
        </p:txBody>
      </p:sp>
    </p:spTree>
    <p:extLst>
      <p:ext uri="{BB962C8B-B14F-4D97-AF65-F5344CB8AC3E}">
        <p14:creationId xmlns:p14="http://schemas.microsoft.com/office/powerpoint/2010/main" val="7909474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pic>
        <p:nvPicPr>
          <p:cNvPr id="5" name="Picture 4" descr="safari.png">
            <a:extLst>
              <a:ext uri="{FF2B5EF4-FFF2-40B4-BE49-F238E27FC236}">
                <a16:creationId xmlns:a16="http://schemas.microsoft.com/office/drawing/2014/main" id="{FC9643C4-4296-CFEC-B523-1529DE3DE3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1612085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2</a:t>
            </a:r>
            <a:r>
              <a:rPr lang="en-US" altLang="en-US" b="1" baseline="30000" dirty="0">
                <a:solidFill>
                  <a:srgbClr val="C00000"/>
                </a:solidFill>
                <a:ea typeface="ＭＳ Ｐゴシック" charset="-128"/>
              </a:rPr>
              <a:t>nd</a:t>
            </a:r>
            <a:r>
              <a:rPr lang="en-US" altLang="en-US" b="1" dirty="0">
                <a:solidFill>
                  <a:srgbClr val="C00000"/>
                </a:solidFill>
                <a:ea typeface="ＭＳ Ｐゴシック" charset="-128"/>
              </a:rPr>
              <a:t> Workshop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 - Part I </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Dr. 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ICS 2025</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08 June 2025</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424041092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2E1D580-1DF2-C54C-B169-B5F1E5158117}"/>
              </a:ext>
            </a:extLst>
          </p:cNvPr>
          <p:cNvPicPr>
            <a:picLocks noChangeAspect="1"/>
          </p:cNvPicPr>
          <p:nvPr/>
        </p:nvPicPr>
        <p:blipFill>
          <a:blip r:embed="rId2"/>
          <a:stretch>
            <a:fillRect/>
          </a:stretch>
        </p:blipFill>
        <p:spPr>
          <a:xfrm>
            <a:off x="0" y="997527"/>
            <a:ext cx="9144000" cy="4518837"/>
          </a:xfrm>
          <a:prstGeom prst="rect">
            <a:avLst/>
          </a:prstGeom>
        </p:spPr>
      </p:pic>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3"/>
          <a:stretch>
            <a:fillRect/>
          </a:stretch>
        </p:blipFill>
        <p:spPr>
          <a:xfrm>
            <a:off x="6400800" y="5551873"/>
            <a:ext cx="1775114" cy="1223577"/>
          </a:xfrm>
          <a:prstGeom prst="rect">
            <a:avLst/>
          </a:prstGeom>
        </p:spPr>
      </p:pic>
      <p:pic>
        <p:nvPicPr>
          <p:cNvPr id="7" name="Picture 6" descr="safari.png">
            <a:extLst>
              <a:ext uri="{FF2B5EF4-FFF2-40B4-BE49-F238E27FC236}">
                <a16:creationId xmlns:a16="http://schemas.microsoft.com/office/drawing/2014/main" id="{0B10A55E-097B-88A8-F305-1803AEB813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84913097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2"/>
          <a:stretch>
            <a:fillRect/>
          </a:stretch>
        </p:blipFill>
        <p:spPr>
          <a:xfrm>
            <a:off x="6400800" y="5551873"/>
            <a:ext cx="1775114" cy="1223577"/>
          </a:xfrm>
          <a:prstGeom prst="rect">
            <a:avLst/>
          </a:prstGeom>
        </p:spPr>
      </p:pic>
      <p:pic>
        <p:nvPicPr>
          <p:cNvPr id="7" name="Picture 6">
            <a:extLst>
              <a:ext uri="{FF2B5EF4-FFF2-40B4-BE49-F238E27FC236}">
                <a16:creationId xmlns:a16="http://schemas.microsoft.com/office/drawing/2014/main" id="{829EB899-2C59-8347-87DE-7AEDAE098E0E}"/>
              </a:ext>
            </a:extLst>
          </p:cNvPr>
          <p:cNvPicPr>
            <a:picLocks noChangeAspect="1"/>
          </p:cNvPicPr>
          <p:nvPr/>
        </p:nvPicPr>
        <p:blipFill>
          <a:blip r:embed="rId3"/>
          <a:stretch>
            <a:fillRect/>
          </a:stretch>
        </p:blipFill>
        <p:spPr>
          <a:xfrm>
            <a:off x="0" y="1632245"/>
            <a:ext cx="9144000" cy="3234070"/>
          </a:xfrm>
          <a:prstGeom prst="rect">
            <a:avLst/>
          </a:prstGeom>
        </p:spPr>
      </p:pic>
      <p:pic>
        <p:nvPicPr>
          <p:cNvPr id="5" name="Picture 4" descr="safari.png">
            <a:extLst>
              <a:ext uri="{FF2B5EF4-FFF2-40B4-BE49-F238E27FC236}">
                <a16:creationId xmlns:a16="http://schemas.microsoft.com/office/drawing/2014/main" id="{1464415B-B67D-87B0-A28E-9DFC802E22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9997228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6" name="Picture 5" descr="safari.png">
            <a:extLst>
              <a:ext uri="{FF2B5EF4-FFF2-40B4-BE49-F238E27FC236}">
                <a16:creationId xmlns:a16="http://schemas.microsoft.com/office/drawing/2014/main" id="{D7799175-AE01-C541-3153-4E9D9F4A5A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1207039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B73D-7CEF-E15A-0830-2D489B4C97CC}"/>
              </a:ext>
            </a:extLst>
          </p:cNvPr>
          <p:cNvSpPr>
            <a:spLocks noGrp="1"/>
          </p:cNvSpPr>
          <p:nvPr>
            <p:ph type="title"/>
          </p:nvPr>
        </p:nvSpPr>
        <p:spPr/>
        <p:txBody>
          <a:bodyPr/>
          <a:lstStyle/>
          <a:p>
            <a:r>
              <a:rPr lang="en-US" sz="3200" dirty="0"/>
              <a:t>Samsung PNM Solutions for Generative AI (2023)</a:t>
            </a:r>
          </a:p>
        </p:txBody>
      </p:sp>
      <p:sp>
        <p:nvSpPr>
          <p:cNvPr id="3" name="Content Placeholder 2">
            <a:extLst>
              <a:ext uri="{FF2B5EF4-FFF2-40B4-BE49-F238E27FC236}">
                <a16:creationId xmlns:a16="http://schemas.microsoft.com/office/drawing/2014/main" id="{B57D92A3-B6B3-1C38-3FE6-5C94ADA94B5C}"/>
              </a:ext>
            </a:extLst>
          </p:cNvPr>
          <p:cNvSpPr>
            <a:spLocks noGrp="1"/>
          </p:cNvSpPr>
          <p:nvPr>
            <p:ph idx="1"/>
          </p:nvPr>
        </p:nvSpPr>
        <p:spPr/>
        <p:txBody>
          <a:bodyPr/>
          <a:lstStyle/>
          <a:p>
            <a:r>
              <a:rPr lang="en-US" dirty="0"/>
              <a:t>Main target: </a:t>
            </a:r>
            <a:r>
              <a:rPr lang="en-US" dirty="0">
                <a:solidFill>
                  <a:srgbClr val="FF0000"/>
                </a:solidFill>
              </a:rPr>
              <a:t>transformer</a:t>
            </a:r>
            <a:r>
              <a:rPr lang="en-US" dirty="0"/>
              <a:t> decoders used in </a:t>
            </a:r>
            <a:r>
              <a:rPr lang="en-US" dirty="0" err="1">
                <a:solidFill>
                  <a:srgbClr val="FF0000"/>
                </a:solidFill>
              </a:rPr>
              <a:t>ChatGPT</a:t>
            </a:r>
            <a:r>
              <a:rPr lang="en-US" dirty="0">
                <a:solidFill>
                  <a:srgbClr val="FF0000"/>
                </a:solidFill>
              </a:rPr>
              <a:t>, GPT-3</a:t>
            </a:r>
          </a:p>
          <a:p>
            <a:pPr lvl="1"/>
            <a:r>
              <a:rPr lang="en-US" dirty="0">
                <a:solidFill>
                  <a:srgbClr val="0000FF"/>
                </a:solidFill>
              </a:rPr>
              <a:t>Compute-bound step</a:t>
            </a:r>
            <a:r>
              <a:rPr lang="en-US" dirty="0"/>
              <a:t>: Summarization </a:t>
            </a:r>
          </a:p>
          <a:p>
            <a:pPr lvl="1"/>
            <a:r>
              <a:rPr lang="en-US" dirty="0">
                <a:solidFill>
                  <a:srgbClr val="0000FF"/>
                </a:solidFill>
              </a:rPr>
              <a:t>Memory-bound step</a:t>
            </a:r>
            <a:r>
              <a:rPr lang="en-US" dirty="0"/>
              <a:t>: Generation</a:t>
            </a:r>
          </a:p>
          <a:p>
            <a:pPr lvl="2"/>
            <a:r>
              <a:rPr lang="en-US" dirty="0"/>
              <a:t>Most of the execution time is spent on the </a:t>
            </a:r>
            <a:r>
              <a:rPr lang="en-US" dirty="0">
                <a:solidFill>
                  <a:srgbClr val="FF0000"/>
                </a:solidFill>
              </a:rPr>
              <a:t>memory copy</a:t>
            </a:r>
            <a:r>
              <a:rPr lang="en-US" dirty="0"/>
              <a:t> from the </a:t>
            </a:r>
            <a:r>
              <a:rPr lang="en-US" dirty="0">
                <a:solidFill>
                  <a:srgbClr val="FF0000"/>
                </a:solidFill>
              </a:rPr>
              <a:t>host CPU memory </a:t>
            </a:r>
            <a:r>
              <a:rPr lang="en-US" dirty="0"/>
              <a:t>to the </a:t>
            </a:r>
            <a:r>
              <a:rPr lang="en-US" dirty="0">
                <a:solidFill>
                  <a:srgbClr val="FF0000"/>
                </a:solidFill>
              </a:rPr>
              <a:t>CPU memory</a:t>
            </a:r>
            <a:br>
              <a:rPr lang="en-US" dirty="0"/>
            </a:br>
            <a:endParaRPr lang="en-US" dirty="0"/>
          </a:p>
          <a:p>
            <a:r>
              <a:rPr lang="en-US" dirty="0">
                <a:solidFill>
                  <a:srgbClr val="FF0000"/>
                </a:solidFill>
              </a:rPr>
              <a:t>GEMV</a:t>
            </a:r>
            <a:r>
              <a:rPr lang="en-US" dirty="0"/>
              <a:t> portion can be </a:t>
            </a:r>
            <a:r>
              <a:rPr lang="en-US" dirty="0">
                <a:solidFill>
                  <a:srgbClr val="FF0000"/>
                </a:solidFill>
              </a:rPr>
              <a:t>60%-80% of total generation latency</a:t>
            </a:r>
            <a:r>
              <a:rPr lang="en-US" dirty="0"/>
              <a:t>, which is the target of PIM/PNM</a:t>
            </a:r>
          </a:p>
        </p:txBody>
      </p:sp>
      <p:sp>
        <p:nvSpPr>
          <p:cNvPr id="4" name="Slide Number Placeholder 3">
            <a:extLst>
              <a:ext uri="{FF2B5EF4-FFF2-40B4-BE49-F238E27FC236}">
                <a16:creationId xmlns:a16="http://schemas.microsoft.com/office/drawing/2014/main" id="{42F0B4E3-5F1C-220D-3AC9-796DCEB3B940}"/>
              </a:ext>
            </a:extLst>
          </p:cNvPr>
          <p:cNvSpPr>
            <a:spLocks noGrp="1"/>
          </p:cNvSpPr>
          <p:nvPr>
            <p:ph type="sldNum" sz="quarter" idx="11"/>
          </p:nvPr>
        </p:nvSpPr>
        <p:spPr/>
        <p:txBody>
          <a:bodyPr/>
          <a:lstStyle/>
          <a:p>
            <a:pPr>
              <a:defRPr/>
            </a:pPr>
            <a:fld id="{696CF17A-3047-224B-BC46-DD606BE3B229}" type="slidenum">
              <a:rPr lang="en-US" altLang="en-US" smtClean="0"/>
              <a:pPr>
                <a:defRPr/>
              </a:pPr>
              <a:t>8</a:t>
            </a:fld>
            <a:endParaRPr lang="en-US" altLang="en-US"/>
          </a:p>
        </p:txBody>
      </p:sp>
      <p:grpSp>
        <p:nvGrpSpPr>
          <p:cNvPr id="9" name="Group 8">
            <a:extLst>
              <a:ext uri="{FF2B5EF4-FFF2-40B4-BE49-F238E27FC236}">
                <a16:creationId xmlns:a16="http://schemas.microsoft.com/office/drawing/2014/main" id="{C592A354-A654-D4FE-AA1C-9AE8DF1C3726}"/>
              </a:ext>
            </a:extLst>
          </p:cNvPr>
          <p:cNvGrpSpPr/>
          <p:nvPr/>
        </p:nvGrpSpPr>
        <p:grpSpPr>
          <a:xfrm>
            <a:off x="217463" y="4070896"/>
            <a:ext cx="8781082" cy="2266085"/>
            <a:chOff x="217463" y="4070896"/>
            <a:chExt cx="8781082" cy="2266085"/>
          </a:xfrm>
        </p:grpSpPr>
        <p:pic>
          <p:nvPicPr>
            <p:cNvPr id="6" name="Picture 5">
              <a:extLst>
                <a:ext uri="{FF2B5EF4-FFF2-40B4-BE49-F238E27FC236}">
                  <a16:creationId xmlns:a16="http://schemas.microsoft.com/office/drawing/2014/main" id="{9EF907C9-0529-F0A7-D674-BC346E9C3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63" y="4070896"/>
              <a:ext cx="8781082" cy="2266085"/>
            </a:xfrm>
            <a:prstGeom prst="rect">
              <a:avLst/>
            </a:prstGeom>
          </p:spPr>
        </p:pic>
        <p:sp>
          <p:nvSpPr>
            <p:cNvPr id="7" name="Rectangle 6">
              <a:extLst>
                <a:ext uri="{FF2B5EF4-FFF2-40B4-BE49-F238E27FC236}">
                  <a16:creationId xmlns:a16="http://schemas.microsoft.com/office/drawing/2014/main" id="{A34ECD42-2A8C-6832-F4B3-77F1973FEDD2}"/>
                </a:ext>
              </a:extLst>
            </p:cNvPr>
            <p:cNvSpPr/>
            <p:nvPr/>
          </p:nvSpPr>
          <p:spPr bwMode="auto">
            <a:xfrm>
              <a:off x="1691680" y="5203938"/>
              <a:ext cx="5832648" cy="3965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8" name="TextBox 7">
            <a:extLst>
              <a:ext uri="{FF2B5EF4-FFF2-40B4-BE49-F238E27FC236}">
                <a16:creationId xmlns:a16="http://schemas.microsoft.com/office/drawing/2014/main" id="{DADB1347-CA42-5E6B-2198-99C0A982032A}"/>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5" name="Picture 4" descr="safari.png">
            <a:extLst>
              <a:ext uri="{FF2B5EF4-FFF2-40B4-BE49-F238E27FC236}">
                <a16:creationId xmlns:a16="http://schemas.microsoft.com/office/drawing/2014/main" id="{4B6B5611-AD21-97F3-E7AA-D6D21B4F5F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873571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dirty="0"/>
              <a:t>Solution I: Samsung’s HBM-PIM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p:txBody>
          <a:bodyPr/>
          <a:lstStyle/>
          <a:p>
            <a:r>
              <a:rPr lang="en-US" dirty="0">
                <a:solidFill>
                  <a:srgbClr val="0000FF"/>
                </a:solidFill>
              </a:rPr>
              <a:t>AMD MI100 GPUs </a:t>
            </a:r>
            <a:r>
              <a:rPr lang="en-US" dirty="0"/>
              <a:t>fabricated with </a:t>
            </a:r>
            <a:r>
              <a:rPr lang="en-US" dirty="0">
                <a:solidFill>
                  <a:srgbClr val="0000FF"/>
                </a:solidFill>
              </a:rPr>
              <a:t>HBM-PIM</a:t>
            </a:r>
          </a:p>
          <a:p>
            <a:endParaRPr lang="en-US" dirty="0"/>
          </a:p>
          <a:p>
            <a:r>
              <a:rPr lang="en-US" dirty="0"/>
              <a:t>Experimental setup: GPT-J (6B, 32 input tokes), single AMD MI100-PIM GPU</a:t>
            </a:r>
          </a:p>
          <a:p>
            <a:endParaRPr lang="en-US" dirty="0"/>
          </a:p>
          <a:p>
            <a:endParaRPr lang="en-US" dirty="0"/>
          </a:p>
          <a:p>
            <a:endParaRPr lang="en-US" dirty="0"/>
          </a:p>
          <a:p>
            <a:endParaRPr lang="en-US" dirty="0"/>
          </a:p>
          <a:p>
            <a:endParaRPr lang="en-US" dirty="0"/>
          </a:p>
          <a:p>
            <a:endParaRPr lang="en-US" dirty="0"/>
          </a:p>
          <a:p>
            <a:pPr marL="0" indent="0">
              <a:buNone/>
            </a:pPr>
            <a:br>
              <a:rPr lang="en-US" dirty="0"/>
            </a:br>
            <a:endParaRPr lang="en-US" sz="1100" dirty="0"/>
          </a:p>
          <a:p>
            <a:r>
              <a:rPr lang="en-US" dirty="0">
                <a:solidFill>
                  <a:srgbClr val="0000FF"/>
                </a:solidFill>
              </a:rPr>
              <a:t>GPT can be accelerated by more than 2x over baseline</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9</a:t>
            </a:fld>
            <a:endParaRPr lang="en-US" altLang="en-US"/>
          </a:p>
        </p:txBody>
      </p:sp>
      <p:pic>
        <p:nvPicPr>
          <p:cNvPr id="8" name="Picture 7">
            <a:extLst>
              <a:ext uri="{FF2B5EF4-FFF2-40B4-BE49-F238E27FC236}">
                <a16:creationId xmlns:a16="http://schemas.microsoft.com/office/drawing/2014/main" id="{21DB4808-D8EC-AAD6-908A-D6FDC2C06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81" y="2780928"/>
            <a:ext cx="8402838" cy="3007537"/>
          </a:xfrm>
          <a:prstGeom prst="rect">
            <a:avLst/>
          </a:prstGeom>
        </p:spPr>
      </p:pic>
      <p:sp>
        <p:nvSpPr>
          <p:cNvPr id="5" name="TextBox 4">
            <a:extLst>
              <a:ext uri="{FF2B5EF4-FFF2-40B4-BE49-F238E27FC236}">
                <a16:creationId xmlns:a16="http://schemas.microsoft.com/office/drawing/2014/main" id="{7B340072-82B4-570C-CF74-B074DA9DA94F}"/>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6" name="Picture 5" descr="safari.png">
            <a:extLst>
              <a:ext uri="{FF2B5EF4-FFF2-40B4-BE49-F238E27FC236}">
                <a16:creationId xmlns:a16="http://schemas.microsoft.com/office/drawing/2014/main" id="{D5AA0D87-0F7C-A96E-BF00-56FF7A2081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614366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9.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6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337802</TotalTime>
  <Words>2496</Words>
  <Application>Microsoft Macintosh PowerPoint</Application>
  <PresentationFormat>On-screen Show (4:3)</PresentationFormat>
  <Paragraphs>386</Paragraphs>
  <Slides>40</Slides>
  <Notes>19</Notes>
  <HiddenSlides>0</HiddenSlides>
  <MMClips>0</MMClips>
  <ScaleCrop>false</ScaleCrop>
  <HeadingPairs>
    <vt:vector size="6" baseType="variant">
      <vt:variant>
        <vt:lpstr>Fonts Used</vt:lpstr>
      </vt:variant>
      <vt:variant>
        <vt:i4>10</vt:i4>
      </vt:variant>
      <vt:variant>
        <vt:lpstr>Theme</vt:lpstr>
      </vt:variant>
      <vt:variant>
        <vt:i4>65</vt:i4>
      </vt:variant>
      <vt:variant>
        <vt:lpstr>Slide Titles</vt:lpstr>
      </vt:variant>
      <vt:variant>
        <vt:i4>40</vt:i4>
      </vt:variant>
    </vt:vector>
  </HeadingPairs>
  <TitlesOfParts>
    <vt:vector size="115" baseType="lpstr">
      <vt:lpstr>System Font Regular</vt:lpstr>
      <vt:lpstr>Arial</vt:lpstr>
      <vt:lpstr>Calibri</vt:lpstr>
      <vt:lpstr>Cambria</vt:lpstr>
      <vt:lpstr>Corbel</vt:lpstr>
      <vt:lpstr>Garamond</vt:lpstr>
      <vt:lpstr>Tahoma</vt:lpstr>
      <vt:lpstr>Times New Roman</vt:lpstr>
      <vt:lpstr>Trebuchet MS</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19_Edge</vt:lpstr>
      <vt:lpstr>11_Edge</vt:lpstr>
      <vt:lpstr>14_Edge</vt:lpstr>
      <vt:lpstr>2_Edge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157_Edge</vt:lpstr>
      <vt:lpstr>31_Edge</vt:lpstr>
      <vt:lpstr>34_Edge</vt:lpstr>
      <vt:lpstr>Office Theme</vt:lpstr>
      <vt:lpstr>Custom Design</vt:lpstr>
      <vt:lpstr>BEER</vt:lpstr>
      <vt:lpstr>5_Office Theme</vt:lpstr>
      <vt:lpstr>2nd Workshop on  Memory-Centric Computing: Processing-Near-Memory - Part II </vt:lpstr>
      <vt:lpstr>Possible PNM Designs</vt:lpstr>
      <vt:lpstr>Samsung Function-in-Memory DRAM (2021)</vt:lpstr>
      <vt:lpstr>Samsung Function-in-Memory DRAM (2021)</vt:lpstr>
      <vt:lpstr>Samsung Function-in-Memory DRAM (2021)</vt:lpstr>
      <vt:lpstr>Samsung Function-in-Memory DRAM (2021)</vt:lpstr>
      <vt:lpstr>Samsung Function-in-Memory DRAM (2021)</vt:lpstr>
      <vt:lpstr>Samsung PNM Solutions for Generative AI (2023)</vt:lpstr>
      <vt:lpstr>Solution I: Samsung’s HBM-PIM (2023)</vt:lpstr>
      <vt:lpstr>Solution II: Samsung’s LPDDR-PIM (2023)</vt:lpstr>
      <vt:lpstr>Solution III: Samsung’s CXL-PNM (2023)</vt:lpstr>
      <vt:lpstr>SK hynix AiM: Chip Implementation (2022)</vt:lpstr>
      <vt:lpstr>SK hynix AiM: System Organization (2022)</vt:lpstr>
      <vt:lpstr>Possible PNM Designs</vt:lpstr>
      <vt:lpstr>FPGA-based Processing Near Memory</vt:lpstr>
      <vt:lpstr>Heterogeneous System: CPU+FPGA</vt:lpstr>
      <vt:lpstr>NERO Design Flow</vt:lpstr>
      <vt:lpstr>NERO Performance Analysis</vt:lpstr>
      <vt:lpstr>Possible PNM Designs</vt:lpstr>
      <vt:lpstr>Samsung AxDIMM (2021)</vt:lpstr>
      <vt:lpstr>Samsung AxDIMM (2021)</vt:lpstr>
      <vt:lpstr>AxDIMM Design: Hardware Architecture</vt:lpstr>
      <vt:lpstr>AxDIMM Design: Hardware Architecture</vt:lpstr>
      <vt:lpstr>Sparse Length Sum with AxDIMM (IEEE Micro 2021)</vt:lpstr>
      <vt:lpstr>Sparse Length Sum with AxDIMM (AICAS 2022)</vt:lpstr>
      <vt:lpstr>Database Operations with AxDIMM (DaMoN 2022)</vt:lpstr>
      <vt:lpstr>Longer Lecture on AxDIMM</vt:lpstr>
      <vt:lpstr>Another Longer Lecture on AxDIMM</vt:lpstr>
      <vt:lpstr>Processing-in-Memory Landscape Today</vt:lpstr>
      <vt:lpstr>Possible PNM Designs</vt:lpstr>
      <vt:lpstr>Research Tools PNM: DAMOV-SIM</vt:lpstr>
      <vt:lpstr>Step 3: Memory Bottleneck Classification (2/2)</vt:lpstr>
      <vt:lpstr>DAMOV is Open Source</vt:lpstr>
      <vt:lpstr>DAMOV is Open Source</vt:lpstr>
      <vt:lpstr>More on DAMOV Analysis Methodology &amp; Workloads</vt:lpstr>
      <vt:lpstr>More on DAMOV Methods &amp; Benchmarks</vt:lpstr>
      <vt:lpstr>Research Tools PNM: Samsung HBM-PIM</vt:lpstr>
      <vt:lpstr>Research Tools PNM: UPMEM PIM (I)</vt:lpstr>
      <vt:lpstr>Research Tools PNM: UPMEM PIM (II)</vt:lpstr>
      <vt:lpstr>2nd Workshop on  Memory-Centric Computing: Processing-Near-Memory - Part 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3267</cp:revision>
  <cp:lastPrinted>2017-12-05T03:30:35Z</cp:lastPrinted>
  <dcterms:created xsi:type="dcterms:W3CDTF">2010-10-08T20:41:54Z</dcterms:created>
  <dcterms:modified xsi:type="dcterms:W3CDTF">2025-06-07T23:12:55Z</dcterms:modified>
</cp:coreProperties>
</file>