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5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6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7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1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2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3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4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37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8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39.xml" ContentType="application/vnd.openxmlformats-officedocument.theme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40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41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42.xml" ContentType="application/vnd.openxmlformats-officedocument.theme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theme/theme43.xml" ContentType="application/vnd.openxmlformats-officedocument.theme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theme/theme44.xml" ContentType="application/vnd.openxmlformats-officedocument.theme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theme/theme45.xml" ContentType="application/vnd.openxmlformats-officedocument.theme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theme/theme46.xml" ContentType="application/vnd.openxmlformats-officedocument.theme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theme/theme47.xml" ContentType="application/vnd.openxmlformats-officedocument.theme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theme/theme48.xml" ContentType="application/vnd.openxmlformats-officedocument.theme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49.xml" ContentType="application/vnd.openxmlformats-officedocument.theme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theme/theme50.xml" ContentType="application/vnd.openxmlformats-officedocument.theme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theme/theme51.xml" ContentType="application/vnd.openxmlformats-officedocument.theme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theme/theme52.xml" ContentType="application/vnd.openxmlformats-officedocument.theme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theme/theme53.xml" ContentType="application/vnd.openxmlformats-officedocument.theme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theme/theme54.xml" ContentType="application/vnd.openxmlformats-officedocument.theme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theme/theme55.xml" ContentType="application/vnd.openxmlformats-officedocument.theme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theme/theme56.xml" ContentType="application/vnd.openxmlformats-officedocument.theme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theme/theme57.xml" ContentType="application/vnd.openxmlformats-officedocument.theme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theme/theme58.xml" ContentType="application/vnd.openxmlformats-officedocument.theme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theme/theme59.xml" ContentType="application/vnd.openxmlformats-officedocument.theme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theme/theme60.xml" ContentType="application/vnd.openxmlformats-officedocument.theme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theme/theme61.xml" ContentType="application/vnd.openxmlformats-officedocument.theme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theme/theme62.xml" ContentType="application/vnd.openxmlformats-officedocument.theme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theme/theme63.xml" ContentType="application/vnd.openxmlformats-officedocument.theme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theme/theme64.xml" ContentType="application/vnd.openxmlformats-officedocument.theme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theme/theme65.xml" ContentType="application/vnd.openxmlformats-officedocument.theme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theme/theme66.xml" ContentType="application/vnd.openxmlformats-officedocument.theme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theme/theme67.xml" ContentType="application/vnd.openxmlformats-officedocument.theme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theme/theme68.xml" ContentType="application/vnd.openxmlformats-officedocument.theme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theme/theme69.xml" ContentType="application/vnd.openxmlformats-officedocument.theme+xml"/>
  <Override PartName="/ppt/theme/theme70.xml" ContentType="application/vnd.openxmlformats-officedocument.theme+xml"/>
  <Override PartName="/ppt/theme/theme7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52" r:id="rId23"/>
    <p:sldMasterId id="2147485665" r:id="rId24"/>
    <p:sldMasterId id="2147485714" r:id="rId25"/>
    <p:sldMasterId id="2147486472" r:id="rId26"/>
    <p:sldMasterId id="2147486594" r:id="rId27"/>
    <p:sldMasterId id="2147486871" r:id="rId28"/>
    <p:sldMasterId id="2147487120" r:id="rId29"/>
    <p:sldMasterId id="2147487144" r:id="rId30"/>
    <p:sldMasterId id="2147487194" r:id="rId31"/>
    <p:sldMasterId id="2147487206" r:id="rId32"/>
    <p:sldMasterId id="2147487258" r:id="rId33"/>
    <p:sldMasterId id="2147487574" r:id="rId34"/>
    <p:sldMasterId id="2147487623" r:id="rId35"/>
    <p:sldMasterId id="2147487743" r:id="rId36"/>
    <p:sldMasterId id="2147488085" r:id="rId37"/>
    <p:sldMasterId id="2147488097" r:id="rId38"/>
    <p:sldMasterId id="2147488265" r:id="rId39"/>
    <p:sldMasterId id="2147488340" r:id="rId40"/>
    <p:sldMasterId id="2147488378" r:id="rId41"/>
    <p:sldMasterId id="2147488559" r:id="rId42"/>
    <p:sldMasterId id="2147488624" r:id="rId43"/>
    <p:sldMasterId id="2147488637" r:id="rId44"/>
    <p:sldMasterId id="2147488747" r:id="rId45"/>
    <p:sldMasterId id="2147488978" r:id="rId46"/>
    <p:sldMasterId id="2147488991" r:id="rId47"/>
    <p:sldMasterId id="2147489016" r:id="rId48"/>
    <p:sldMasterId id="2147489028" r:id="rId49"/>
    <p:sldMasterId id="2147489216" r:id="rId50"/>
    <p:sldMasterId id="2147489228" r:id="rId51"/>
    <p:sldMasterId id="2147489252" r:id="rId52"/>
    <p:sldMasterId id="2147489265" r:id="rId53"/>
    <p:sldMasterId id="2147489277" r:id="rId54"/>
    <p:sldMasterId id="2147489289" r:id="rId55"/>
    <p:sldMasterId id="2147489550" r:id="rId56"/>
    <p:sldMasterId id="2147489562" r:id="rId57"/>
    <p:sldMasterId id="2147489587" r:id="rId58"/>
    <p:sldMasterId id="2147489643" r:id="rId59"/>
    <p:sldMasterId id="2147489655" r:id="rId60"/>
    <p:sldMasterId id="2147489805" r:id="rId61"/>
    <p:sldMasterId id="2147489925" r:id="rId62"/>
    <p:sldMasterId id="2147489950" r:id="rId63"/>
    <p:sldMasterId id="2147490040" r:id="rId64"/>
    <p:sldMasterId id="2147490086" r:id="rId65"/>
    <p:sldMasterId id="2147490114" r:id="rId66"/>
    <p:sldMasterId id="2147490120" r:id="rId67"/>
    <p:sldMasterId id="2147490149" r:id="rId68"/>
    <p:sldMasterId id="2147490165" r:id="rId69"/>
  </p:sldMasterIdLst>
  <p:notesMasterIdLst>
    <p:notesMasterId r:id="rId122"/>
  </p:notesMasterIdLst>
  <p:handoutMasterIdLst>
    <p:handoutMasterId r:id="rId123"/>
  </p:handoutMasterIdLst>
  <p:sldIdLst>
    <p:sldId id="7250" r:id="rId70"/>
    <p:sldId id="7683" r:id="rId71"/>
    <p:sldId id="1400" r:id="rId72"/>
    <p:sldId id="3745" r:id="rId73"/>
    <p:sldId id="2147470826" r:id="rId74"/>
    <p:sldId id="8033" r:id="rId75"/>
    <p:sldId id="8040" r:id="rId76"/>
    <p:sldId id="8227" r:id="rId77"/>
    <p:sldId id="2147470846" r:id="rId78"/>
    <p:sldId id="2147470847" r:id="rId79"/>
    <p:sldId id="2647" r:id="rId80"/>
    <p:sldId id="6007" r:id="rId81"/>
    <p:sldId id="6008" r:id="rId82"/>
    <p:sldId id="6009" r:id="rId83"/>
    <p:sldId id="7576" r:id="rId84"/>
    <p:sldId id="2147470848" r:id="rId85"/>
    <p:sldId id="2147470827" r:id="rId86"/>
    <p:sldId id="264" r:id="rId87"/>
    <p:sldId id="277" r:id="rId88"/>
    <p:sldId id="5898" r:id="rId89"/>
    <p:sldId id="5899" r:id="rId90"/>
    <p:sldId id="5900" r:id="rId91"/>
    <p:sldId id="278" r:id="rId92"/>
    <p:sldId id="5914" r:id="rId93"/>
    <p:sldId id="5940" r:id="rId94"/>
    <p:sldId id="272" r:id="rId95"/>
    <p:sldId id="6151" r:id="rId96"/>
    <p:sldId id="2147470828" r:id="rId97"/>
    <p:sldId id="2147470829" r:id="rId98"/>
    <p:sldId id="2147470830" r:id="rId99"/>
    <p:sldId id="2147470831" r:id="rId100"/>
    <p:sldId id="2147470832" r:id="rId101"/>
    <p:sldId id="7164" r:id="rId102"/>
    <p:sldId id="7165" r:id="rId103"/>
    <p:sldId id="2147470833" r:id="rId104"/>
    <p:sldId id="2147470834" r:id="rId105"/>
    <p:sldId id="2147470835" r:id="rId106"/>
    <p:sldId id="2147470836" r:id="rId107"/>
    <p:sldId id="7171" r:id="rId108"/>
    <p:sldId id="7232" r:id="rId109"/>
    <p:sldId id="7138" r:id="rId110"/>
    <p:sldId id="2147470837" r:id="rId111"/>
    <p:sldId id="2147470838" r:id="rId112"/>
    <p:sldId id="2147470839" r:id="rId113"/>
    <p:sldId id="2147470840" r:id="rId114"/>
    <p:sldId id="2147470841" r:id="rId115"/>
    <p:sldId id="2147470842" r:id="rId116"/>
    <p:sldId id="2147470844" r:id="rId117"/>
    <p:sldId id="7172" r:id="rId118"/>
    <p:sldId id="7459" r:id="rId119"/>
    <p:sldId id="289" r:id="rId120"/>
    <p:sldId id="2147470869" r:id="rId1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2A55D6"/>
    <a:srgbClr val="0432FF"/>
    <a:srgbClr val="1A5712"/>
    <a:srgbClr val="8C0000"/>
    <a:srgbClr val="FF00C4"/>
    <a:srgbClr val="948A54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520" autoAdjust="0"/>
    <p:restoredTop sz="86352" autoAdjust="0"/>
  </p:normalViewPr>
  <p:slideViewPr>
    <p:cSldViewPr>
      <p:cViewPr varScale="1">
        <p:scale>
          <a:sx n="112" d="100"/>
          <a:sy n="112" d="100"/>
        </p:scale>
        <p:origin x="14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28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48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" Target="slides/slide15.xml"/><Relationship Id="rId89" Type="http://schemas.openxmlformats.org/officeDocument/2006/relationships/slide" Target="slides/slide20.xml"/><Relationship Id="rId112" Type="http://schemas.openxmlformats.org/officeDocument/2006/relationships/slide" Target="slides/slide43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38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" Target="slides/slide5.xml"/><Relationship Id="rId79" Type="http://schemas.openxmlformats.org/officeDocument/2006/relationships/slide" Target="slides/slide10.xml"/><Relationship Id="rId102" Type="http://schemas.openxmlformats.org/officeDocument/2006/relationships/slide" Target="slides/slide33.xml"/><Relationship Id="rId12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21.xml"/><Relationship Id="rId95" Type="http://schemas.openxmlformats.org/officeDocument/2006/relationships/slide" Target="slides/slide26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44.xml"/><Relationship Id="rId118" Type="http://schemas.openxmlformats.org/officeDocument/2006/relationships/slide" Target="slides/slide49.xml"/><Relationship Id="rId80" Type="http://schemas.openxmlformats.org/officeDocument/2006/relationships/slide" Target="slides/slide11.xml"/><Relationship Id="rId85" Type="http://schemas.openxmlformats.org/officeDocument/2006/relationships/slide" Target="slides/slide1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34.xml"/><Relationship Id="rId108" Type="http://schemas.openxmlformats.org/officeDocument/2006/relationships/slide" Target="slides/slide39.xml"/><Relationship Id="rId124" Type="http://schemas.openxmlformats.org/officeDocument/2006/relationships/presProps" Target="presProps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1.xml"/><Relationship Id="rId75" Type="http://schemas.openxmlformats.org/officeDocument/2006/relationships/slide" Target="slides/slide6.xml"/><Relationship Id="rId91" Type="http://schemas.openxmlformats.org/officeDocument/2006/relationships/slide" Target="slides/slide22.xml"/><Relationship Id="rId96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45.xml"/><Relationship Id="rId119" Type="http://schemas.openxmlformats.org/officeDocument/2006/relationships/slide" Target="slides/slide50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" Target="slides/slide12.xml"/><Relationship Id="rId86" Type="http://schemas.openxmlformats.org/officeDocument/2006/relationships/slide" Target="slides/slide17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40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7.xml"/><Relationship Id="rId97" Type="http://schemas.openxmlformats.org/officeDocument/2006/relationships/slide" Target="slides/slide28.xml"/><Relationship Id="rId104" Type="http://schemas.openxmlformats.org/officeDocument/2006/relationships/slide" Target="slides/slide35.xml"/><Relationship Id="rId120" Type="http://schemas.openxmlformats.org/officeDocument/2006/relationships/slide" Target="slides/slide51.xml"/><Relationship Id="rId12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.xml"/><Relationship Id="rId92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18.xml"/><Relationship Id="rId110" Type="http://schemas.openxmlformats.org/officeDocument/2006/relationships/slide" Target="slides/slide41.xml"/><Relationship Id="rId115" Type="http://schemas.openxmlformats.org/officeDocument/2006/relationships/slide" Target="slides/slide46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8.xml"/><Relationship Id="rId100" Type="http://schemas.openxmlformats.org/officeDocument/2006/relationships/slide" Target="slides/slide31.xml"/><Relationship Id="rId105" Type="http://schemas.openxmlformats.org/officeDocument/2006/relationships/slide" Target="slides/slide36.xml"/><Relationship Id="rId12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3.xml"/><Relationship Id="rId93" Type="http://schemas.openxmlformats.org/officeDocument/2006/relationships/slide" Target="slides/slide24.xml"/><Relationship Id="rId98" Type="http://schemas.openxmlformats.org/officeDocument/2006/relationships/slide" Target="slides/slide29.xml"/><Relationship Id="rId121" Type="http://schemas.openxmlformats.org/officeDocument/2006/relationships/slide" Target="slides/slide52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14.xml"/><Relationship Id="rId88" Type="http://schemas.openxmlformats.org/officeDocument/2006/relationships/slide" Target="slides/slide19.xml"/><Relationship Id="rId111" Type="http://schemas.openxmlformats.org/officeDocument/2006/relationships/slide" Target="slides/slide42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37.xml"/><Relationship Id="rId12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4.xml"/><Relationship Id="rId78" Type="http://schemas.openxmlformats.org/officeDocument/2006/relationships/slide" Target="slides/slide9.xml"/><Relationship Id="rId94" Type="http://schemas.openxmlformats.org/officeDocument/2006/relationships/slide" Target="slides/slide25.xml"/><Relationship Id="rId99" Type="http://schemas.openxmlformats.org/officeDocument/2006/relationships/slide" Target="slides/slide30.xml"/><Relationship Id="rId101" Type="http://schemas.openxmlformats.org/officeDocument/2006/relationships/slide" Target="slides/slide32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481578691552"/>
          <c:y val="7.03358448482896E-2"/>
          <c:w val="0.81172292699523696"/>
          <c:h val="0.545842909900134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열3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ko-KR" dirty="0"/>
                      <a:t>+42%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C2F-1441-AEBA-F00D20293B0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2F-1441-AEBA-F00D20293B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128 Cores</c:v>
                </c:pt>
                <c:pt idx="1">
                  <c:v>32 Cores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1.420607344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2F-1441-AEBA-F00D20293B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1970970072"/>
        <c:axId val="-1970966552"/>
      </c:barChart>
      <c:catAx>
        <c:axId val="-1970970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70966552"/>
        <c:crosses val="autoZero"/>
        <c:auto val="1"/>
        <c:lblAlgn val="ctr"/>
        <c:lblOffset val="100"/>
        <c:noMultiLvlLbl val="0"/>
      </c:catAx>
      <c:valAx>
        <c:axId val="-1970966552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dirty="0"/>
                  <a:t>Speedup</a:t>
                </a:r>
                <a:endParaRPr lang="ko-KR" altLang="en-US" dirty="0"/>
              </a:p>
            </c:rich>
          </c:tx>
          <c:layout>
            <c:manualLayout>
              <c:xMode val="edge"/>
              <c:yMode val="edge"/>
              <c:x val="0.509829153300282"/>
              <c:y val="0.824703640396036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70970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+mn-lt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6/7/25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6/7/25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5" name="Rectangle 7">
            <a:extLst>
              <a:ext uri="{FF2B5EF4-FFF2-40B4-BE49-F238E27FC236}">
                <a16:creationId xmlns:a16="http://schemas.microsoft.com/office/drawing/2014/main" id="{4970873D-26C9-4F4E-BB94-4E1EC127E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82DFE-E98A-254F-BFEC-3824591F84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122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6146" name="Rectangle 2">
            <a:extLst>
              <a:ext uri="{FF2B5EF4-FFF2-40B4-BE49-F238E27FC236}">
                <a16:creationId xmlns:a16="http://schemas.microsoft.com/office/drawing/2014/main" id="{C2A0FF1F-825F-734E-90D6-E0ED72CA9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6147" name="Rectangle 3">
            <a:extLst>
              <a:ext uri="{FF2B5EF4-FFF2-40B4-BE49-F238E27FC236}">
                <a16:creationId xmlns:a16="http://schemas.microsoft.com/office/drawing/2014/main" id="{9CF49887-C12A-984F-8FC8-8B47E5DE7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6018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748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234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528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175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5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209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150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88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5" name="Rectangle 7">
            <a:extLst>
              <a:ext uri="{FF2B5EF4-FFF2-40B4-BE49-F238E27FC236}">
                <a16:creationId xmlns:a16="http://schemas.microsoft.com/office/drawing/2014/main" id="{4970873D-26C9-4F4E-BB94-4E1EC127E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82DFE-E98A-254F-BFEC-3824591F84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122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6146" name="Rectangle 2">
            <a:extLst>
              <a:ext uri="{FF2B5EF4-FFF2-40B4-BE49-F238E27FC236}">
                <a16:creationId xmlns:a16="http://schemas.microsoft.com/office/drawing/2014/main" id="{C2A0FF1F-825F-734E-90D6-E0ED72CA9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6147" name="Rectangle 3">
            <a:extLst>
              <a:ext uri="{FF2B5EF4-FFF2-40B4-BE49-F238E27FC236}">
                <a16:creationId xmlns:a16="http://schemas.microsoft.com/office/drawing/2014/main" id="{9CF49887-C12A-984F-8FC8-8B47E5DE7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0914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Processing-in-Memory architectures alleviate data movement bottlenecks by moving computation to where the data resides. Such architectures can be implemented </a:t>
            </a:r>
          </a:p>
          <a:p>
            <a:endParaRPr lang="en-US" dirty="0"/>
          </a:p>
          <a:p>
            <a:r>
              <a:rPr lang="en-US" dirty="0"/>
              <a:t>[CLICK] by adding logic near the memory arrays, in what is called processing-near-memory or</a:t>
            </a:r>
          </a:p>
          <a:p>
            <a:endParaRPr lang="en-US" dirty="0"/>
          </a:p>
          <a:p>
            <a:r>
              <a:rPr lang="en-US" dirty="0"/>
              <a:t>[CLICK] by using the analog operating principles of the memory cells to perform computation, in what is called processing-using-memory</a:t>
            </a:r>
          </a:p>
          <a:p>
            <a:endParaRPr lang="en-US" dirty="0"/>
          </a:p>
          <a:p>
            <a:r>
              <a:rPr lang="en-US" dirty="0"/>
              <a:t>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F323FB-BF2C-9B4E-83B8-1F1A8785A5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413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5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A2F704-0392-374E-9548-FE28CBDE1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730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884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A2F704-0392-374E-9548-FE28CBDE1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934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A2F704-0392-374E-9548-FE28CBDE1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582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A2F704-0392-374E-9548-FE28CBDE1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194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P21 DIMMs.</a:t>
            </a:r>
          </a:p>
          <a:p>
            <a:r>
              <a:rPr lang="en-US" dirty="0"/>
              <a:t>DPUs cannot be shared. There is a large number of DPUs.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need for OS.</a:t>
            </a:r>
          </a:p>
          <a:p>
            <a:r>
              <a:rPr lang="en-US" dirty="0"/>
              <a:t>This simplifies security implications. No side channels.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7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2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3.xml"/><Relationship Id="rId4" Type="http://schemas.openxmlformats.org/officeDocument/2006/relationships/image" Target="../media/image15.jpeg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4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4.xml"/></Relationships>
</file>

<file path=ppt/slideLayouts/_rels/slideLayout6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4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6.xml"/></Relationships>
</file>

<file path=ppt/slideLayouts/_rels/slideLayout6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6.xml"/></Relationships>
</file>

<file path=ppt/slideLayouts/_rels/slideLayout6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6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9.xml"/></Relationships>
</file>

<file path=ppt/slideLayouts/_rels/slideLayout7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4833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0936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8468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25218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334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882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9907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76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5403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546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3031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8188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2025. 6. 7.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2025. 6. 7.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2025. 6. 7.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2025. 6. 7.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2025. 6. 7.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2025. 6. 7.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2025. 6. 7.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131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8776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11931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4166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9389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18677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74766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1354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135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8110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183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25789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409016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95892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889725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419311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196653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99964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952778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507306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728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21740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6820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6908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4275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8345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984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1066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28682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8312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73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0184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1759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96880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748827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48648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294743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32729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46972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205692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32457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707855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9808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39324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98652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82364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61478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85520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78452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80095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631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27763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07949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99752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8246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25495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731054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16492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844510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70744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239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152822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86270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878341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644539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05396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CDC00C90-2B48-774D-9D10-ACD2AA1FA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99AEA994-74D3-F245-934E-07CD18FA4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503ED410-A9AE-8449-9FA1-D23B9ED458F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096B33-C878-B64E-8604-BF7B85404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5E56938-326F-5F44-80B6-62A0071E3E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0A28E5-8C47-A644-82FE-3D3608916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5068BFD-CE97-1846-81A4-E105DC1B4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721932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C7EF4DF-9854-0047-B390-FE28470869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15A02980-DCD2-954D-8D11-E3B6E3D1C2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CF17A-3047-224B-BC46-DD606BE3B2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26076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E49ADBD-06B6-8446-AA68-DEB60554B8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0FB0AD4B-F99D-A04F-AFEA-C26A531657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45C1-562E-0B43-8BA6-CECFB3DB6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917747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B0B1CC9-3AFE-3B4A-916B-FD0123FECDB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0ADB426-B89D-CE46-AC70-3C1BF392FD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1BB3E-5830-2B45-BB27-0294365D1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301775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38422B8E-BA55-FE4A-81E9-8B46CBC0B3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2E94FC70-3D31-9340-9E6C-A712F6C3A50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FB2BF-590A-6A48-A02A-D30AA8542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69049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F3CC42-0BD2-394C-8B7F-5631AD30E6A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4679DEDC-0C3A-3C44-A2D5-4BD3691757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3530E-84F0-4E4D-97EC-F41FDF5329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072469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E18DF1E5-E2E8-6947-99AF-7738B051BC7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9663BC53-9B1F-B146-8B0E-991A309917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C5C33-E6A1-4847-95A7-3EBF9E8B9C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952159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E7E5B98-DD40-5A4E-A09F-1A9E05C90B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4051EDA-0257-094E-A24D-0D703F040B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1F150-A575-9E40-AA2B-9458DBEC6D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111488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7DFFAD8-B4E9-194F-A4BA-01659826153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D408619-7AF3-7B4F-BD18-D47A85A559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4B256-FDB8-A24A-BC54-E455A5EB84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563859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9E45739-2222-874D-9ADA-D29F4ED43FB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334804F-BD3E-3B41-A0D1-E466DD49F2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B26D8-7164-314F-AD57-1692E7A0E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244716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82887B67-9E93-F84F-9444-CEA91BB1C94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9B68B1E-88E7-FB46-BF5C-290B340EEA7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FF8DB-66A4-8F4B-9ECB-5597B3DAF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951418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5F49D8D-996B-D84B-BAC3-E81FCC0D24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B64841AC-0C79-4A4E-B268-24574D71519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9FE76-E591-2347-A8E7-E38782B1C6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174241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e American university of beirut: Challenges and opportunities.">
            <a:extLst>
              <a:ext uri="{FF2B5EF4-FFF2-40B4-BE49-F238E27FC236}">
                <a16:creationId xmlns:a16="http://schemas.microsoft.com/office/drawing/2014/main" id="{606DF6D3-5B79-C8AD-9141-7B61139E4DE9}"/>
              </a:ext>
            </a:extLst>
          </p:cNvPr>
          <p:cNvSpPr txBox="1"/>
          <p:nvPr userDrawn="1"/>
        </p:nvSpPr>
        <p:spPr>
          <a:xfrm>
            <a:off x="7012307" y="614663"/>
            <a:ext cx="1510030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>
            <a:spAutoFit/>
          </a:bodyPr>
          <a:lstStyle/>
          <a:p>
            <a:pPr algn="r">
              <a:defRPr sz="230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en-LB" sz="450" b="1" i="0" dirty="0">
                <a:solidFill>
                  <a:srgbClr val="929292"/>
                </a:solidFill>
                <a:effectLst/>
                <a:latin typeface="Helvetica" pitchFamily="2" charset="0"/>
              </a:rPr>
              <a:t>ⓒ</a:t>
            </a:r>
            <a:r>
              <a:rPr lang="en-LB" sz="450" b="0" i="0" dirty="0">
                <a:solidFill>
                  <a:srgbClr val="929292"/>
                </a:solidFill>
                <a:effectLst/>
                <a:latin typeface="Helvetica" pitchFamily="2" charset="0"/>
              </a:rPr>
              <a:t> </a:t>
            </a:r>
            <a:r>
              <a:rPr lang="en-US" sz="450" dirty="0">
                <a:solidFill>
                  <a:srgbClr val="929292"/>
                </a:solidFill>
                <a:latin typeface="Helvetica" pitchFamily="2" charset="0"/>
              </a:rPr>
              <a:t>All rights reserved. American University of Beirut 2023.</a:t>
            </a:r>
            <a:endParaRPr sz="450" dirty="0">
              <a:solidFill>
                <a:srgbClr val="929292"/>
              </a:solidFill>
              <a:latin typeface="Helvetica" pitchFamily="2" charset="0"/>
              <a:ea typeface="Proxima Nova Lt"/>
              <a:cs typeface="Proxima Nova Lt"/>
              <a:sym typeface="Proxima Nova Semibold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F84AC768-427F-8E14-15D3-89F6E9B223DC}"/>
              </a:ext>
            </a:extLst>
          </p:cNvPr>
          <p:cNvSpPr/>
          <p:nvPr userDrawn="1"/>
        </p:nvSpPr>
        <p:spPr>
          <a:xfrm>
            <a:off x="5984946" y="567029"/>
            <a:ext cx="2532492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endParaRPr sz="675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C1D1F4-C3B9-D6B0-C2FB-C2861092C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7757" y="334366"/>
            <a:ext cx="339258" cy="452344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D2465328-713A-3437-1DA2-C638CEF8C2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4" y="261516"/>
            <a:ext cx="1903484" cy="61601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9FE9DBA-8BF0-4EAC-A73E-96E1891F07D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7787" y="1476225"/>
            <a:ext cx="8988426" cy="526499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defRPr sz="1500"/>
            </a:lvl1pPr>
            <a:lvl2pPr marL="342900" indent="-171450">
              <a:buClr>
                <a:schemeClr val="tx1"/>
              </a:buClr>
              <a:defRPr sz="1350"/>
            </a:lvl2pPr>
            <a:lvl3pPr marL="514350" indent="-171450">
              <a:buClr>
                <a:schemeClr val="tx1"/>
              </a:buClr>
              <a:defRPr sz="1200"/>
            </a:lvl3pPr>
            <a:lvl4pPr marL="685800" indent="-171450">
              <a:buClr>
                <a:schemeClr val="tx1"/>
              </a:buClr>
              <a:defRPr sz="1050"/>
            </a:lvl4pPr>
            <a:lvl5pPr marL="857250" indent="-171450">
              <a:buClr>
                <a:schemeClr val="tx1"/>
              </a:buClr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84130-4E40-4C11-A874-A4991F5BF7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986" y="950659"/>
            <a:ext cx="8988028" cy="452438"/>
          </a:xfrm>
          <a:prstGeom prst="rect">
            <a:avLst/>
          </a:prstGeom>
        </p:spPr>
        <p:txBody>
          <a:bodyPr anchor="ctr" anchorCtr="0"/>
          <a:lstStyle>
            <a:lvl1pPr marL="0" indent="0" algn="ctr" rtl="0">
              <a:buNone/>
              <a:defRPr sz="2025" b="1"/>
            </a:lvl1pPr>
          </a:lstStyle>
          <a:p>
            <a:pPr lvl="0"/>
            <a:endParaRPr lang="en-US" dirty="0"/>
          </a:p>
        </p:txBody>
      </p:sp>
      <p:pic>
        <p:nvPicPr>
          <p:cNvPr id="13" name="Picture 2" descr="File:ETH Zürich Logo black.svg - Wikimedia Commons">
            <a:extLst>
              <a:ext uri="{FF2B5EF4-FFF2-40B4-BE49-F238E27FC236}">
                <a16:creationId xmlns:a16="http://schemas.microsoft.com/office/drawing/2014/main" id="{F3D97CE6-3648-CF48-9472-F89F15807B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23" y="205720"/>
            <a:ext cx="1639957" cy="36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AD705D-6014-B949-8087-854751C19D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319" y="187904"/>
            <a:ext cx="1208621" cy="6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58042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7580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66446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31253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73481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20122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14594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02520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9863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4041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16007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1496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193371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501526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49651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07654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7788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430946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67233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646969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319528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10799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11412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83005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1947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46919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41919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8868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1794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40252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10753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6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61845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37757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89456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84263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37394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34173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9503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42624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63842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043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4124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90896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56847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21770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03353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81052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93815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66137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87529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746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32110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7201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76942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75152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7546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63949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68767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10157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68310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5167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21418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45277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86944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44101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38968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69631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391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82950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84604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0567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05328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69480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5131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30101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5113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70776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03890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7218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7697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2401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23395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92406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64639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89538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50286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37046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17253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5676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90546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0000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56819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12476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89379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81763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03731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35776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6877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33599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04900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62703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705307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213287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551678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14607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304225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446272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850429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827147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3565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5226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38494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73774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25032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7841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97304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44893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72785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90012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92628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083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4247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47196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37139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76267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16184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61187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29227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94000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94084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035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29388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3703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83286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587689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073210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937945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741826"/>
      </p:ext>
    </p:extLst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522207"/>
      </p:ext>
    </p:extLst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880840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130875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288215"/>
      </p:ext>
    </p:extLst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303478"/>
      </p:ext>
    </p:extLst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102020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455392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493594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418167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22955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87346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51311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033677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937851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82459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556957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70780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4815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6/7/25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5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30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38048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41329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899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6/7/25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71572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6/7/25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3146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00235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6/7/25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9846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6/7/25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69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82373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89314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7582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7509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6216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85493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82941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882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8996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50370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60778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112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8815"/>
      </p:ext>
    </p:extLst>
  </p:cSld>
  <p:clrMapOvr>
    <a:masterClrMapping/>
  </p:clrMapOvr>
  <p:transition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030665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84489" y="5887318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55879790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3632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94551"/>
      </p:ext>
    </p:extLst>
  </p:cSld>
  <p:clrMapOvr>
    <a:masterClrMapping/>
  </p:clrMapOvr>
  <p:transition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722346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266905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135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208044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326197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488599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9865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677468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13322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553654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7863980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>
            <a:extLst>
              <a:ext uri="{FF2B5EF4-FFF2-40B4-BE49-F238E27FC236}">
                <a16:creationId xmlns:a16="http://schemas.microsoft.com/office/drawing/2014/main" id="{9CD35D2D-5E91-46D5-981B-E75BA6DA7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A21EAFC-4035-4857-807A-CB62B3BF44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888C28F-145F-424D-84CC-5AE9AF6843A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6BB2-7A42-4BD5-B790-DBCEF432F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010822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09AC565-7350-4525-9420-2EB7757D30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AA7F312-6BE9-48B6-AA7B-A6D10D628B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9D7DF-598B-483B-A6D0-8553CDFAE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998078"/>
      </p:ext>
    </p:extLst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8787426-EFB2-4064-9F82-5B1B136B39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038527-DAED-4D79-A54B-129F6A20F6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7C19-8364-4600-B88B-828769DCB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112868"/>
      </p:ext>
    </p:extLst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B333F77-5829-459B-B71C-A401B0AC83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C357D67-E160-41BD-A8F4-591D3B61CA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1BDAC-3FCE-4406-AD14-A59ECE86B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372309"/>
      </p:ext>
    </p:extLst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D26DBB79-5AEF-450D-8A69-9E473A6D46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613F326-A967-4A16-9691-5994EAA77F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DAB56-7687-49EE-9BFA-357DD2115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744262"/>
      </p:ext>
    </p:extLst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C5F115-951D-416A-8367-F27935F17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FA67899-1E4C-4F33-994F-0FE9DDF922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BE56-5E07-4208-997F-19E78ED34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879376"/>
      </p:ext>
    </p:extLst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A3210EB8-01E8-436A-B41F-069A2DB8B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8357862-E4F0-4312-AEFB-533810CEB35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2353-6DA2-4969-8B9B-3DBC4F842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53564"/>
      </p:ext>
    </p:extLst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D8C17F0-0F2C-4BA2-ACAD-9F9DD7E1D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1206954-09DD-443F-8138-FD04D7E910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294FE-CC9E-4E10-B310-514CFBF72E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56687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D2B0F18-FF15-4EF6-984A-01641DEDA2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E37D587-FAF0-4764-AD77-644AFEF730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3DEC2-A46B-4DF0-9B6D-3DA55177C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65019"/>
      </p:ext>
    </p:extLst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0A08B9B-687C-4AD3-8C6D-FA4C5E16A3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BE2A02B-D63E-4DD6-9FFA-98D71570A2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704B9-2B86-45E3-BC5C-2F3F28BAA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058119"/>
      </p:ext>
    </p:extLst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62CEBD1-E2A7-41F0-A158-62153EC29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11B996-071A-4884-856A-6B25C3879E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1C64C-0813-4AB1-8463-69A3B31BE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19212"/>
      </p:ext>
    </p:extLst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55989F0-9C2F-467D-8A2B-E760CFC57E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76D41D7-E031-46E6-8D53-528FF913AD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357D-5951-4316-833F-FB5D4423D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291627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136972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05809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204A7A-FB0E-A441-B9F5-28F279051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1" y="6449551"/>
            <a:ext cx="1867175" cy="3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1B3916-F58F-6644-9FA8-ED642158E8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5"/>
          <a:stretch/>
        </p:blipFill>
        <p:spPr bwMode="auto">
          <a:xfrm>
            <a:off x="1263518" y="6510185"/>
            <a:ext cx="589994" cy="3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58891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387842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7F7A59-CF4E-EC20-68A0-390CB76C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6" name="Picture 5" descr="safari.png">
            <a:extLst>
              <a:ext uri="{FF2B5EF4-FFF2-40B4-BE49-F238E27FC236}">
                <a16:creationId xmlns:a16="http://schemas.microsoft.com/office/drawing/2014/main" id="{4F195A89-C410-BCD9-0B74-E87F1A163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B7FAED6D-FE25-984D-F3D8-912BF36CF3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53966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60D64B3-47B9-4B80-8494-C2463AAD59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9DDEC7-5C22-7ADB-60BD-945BAEBC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59649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EF1544-24EE-9F40-92D1-5F7EF270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5" name="Picture 4" descr="safari.png">
            <a:extLst>
              <a:ext uri="{FF2B5EF4-FFF2-40B4-BE49-F238E27FC236}">
                <a16:creationId xmlns:a16="http://schemas.microsoft.com/office/drawing/2014/main" id="{BCE086F2-9422-3233-969B-2DF0AF8C2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BD73B27A-EBF7-DCCC-F4F6-DD46A37DA7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B119B3-1AA6-94B9-13B9-6E10CE82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1178792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2D26D-6A0A-80F5-0467-32E58CC08E88}"/>
              </a:ext>
            </a:extLst>
          </p:cNvPr>
          <p:cNvSpPr txBox="1">
            <a:spLocks/>
          </p:cNvSpPr>
          <p:nvPr userDrawn="1"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7" name="Picture 6" descr="safari.png">
            <a:extLst>
              <a:ext uri="{FF2B5EF4-FFF2-40B4-BE49-F238E27FC236}">
                <a16:creationId xmlns:a16="http://schemas.microsoft.com/office/drawing/2014/main" id="{AE34FD6A-B99A-3D50-4BF8-F449A040C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13891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 lIns="9144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06646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911048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81992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17661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05944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62289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87938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221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61436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98314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88456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Trebuchet MS" panose="020B0603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9023519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756617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103E0A-1103-4E2A-80B9-427ECF501675}"/>
              </a:ext>
            </a:extLst>
          </p:cNvPr>
          <p:cNvSpPr/>
          <p:nvPr userDrawn="1"/>
        </p:nvSpPr>
        <p:spPr>
          <a:xfrm>
            <a:off x="0" y="-1"/>
            <a:ext cx="9144000" cy="8257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8" y="78848"/>
            <a:ext cx="8815517" cy="753812"/>
          </a:xfrm>
        </p:spPr>
        <p:txBody>
          <a:bodyPr>
            <a:normAutofit/>
          </a:bodyPr>
          <a:lstStyle>
            <a:lvl1pPr>
              <a:defRPr sz="4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88" y="1021492"/>
            <a:ext cx="8815517" cy="5368993"/>
          </a:xfrm>
        </p:spPr>
        <p:txBody>
          <a:bodyPr>
            <a:normAutofit/>
          </a:bodyPr>
          <a:lstStyle>
            <a:lvl1pPr>
              <a:defRPr sz="2800"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1800">
                <a:latin typeface="Trebuchet MS" panose="020B0603020202020204" pitchFamily="34" charset="0"/>
              </a:defRPr>
            </a:lvl3pPr>
            <a:lvl4pPr>
              <a:defRPr sz="1600">
                <a:latin typeface="Trebuchet MS" panose="020B0603020202020204" pitchFamily="34" charset="0"/>
              </a:defRPr>
            </a:lvl4pPr>
            <a:lvl5pPr>
              <a:defRPr sz="16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FE0A3EE-6483-4E65-823F-5E7E920D7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94338"/>
            <a:ext cx="1180720" cy="22714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1FD7A5-C69D-412C-8DA5-5AA06BC4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53" y="6494338"/>
            <a:ext cx="643730" cy="280288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09303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3A1B36-F75C-4B3A-8AC7-B38B97092F73}"/>
              </a:ext>
            </a:extLst>
          </p:cNvPr>
          <p:cNvSpPr/>
          <p:nvPr userDrawn="1"/>
        </p:nvSpPr>
        <p:spPr>
          <a:xfrm>
            <a:off x="0" y="-1"/>
            <a:ext cx="9144000" cy="89032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7D2451-9D72-4A45-A1BA-585E5FC3C46D}"/>
              </a:ext>
            </a:extLst>
          </p:cNvPr>
          <p:cNvSpPr txBox="1">
            <a:spLocks/>
          </p:cNvSpPr>
          <p:nvPr userDrawn="1"/>
        </p:nvSpPr>
        <p:spPr>
          <a:xfrm>
            <a:off x="155488" y="70610"/>
            <a:ext cx="8815517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Courier New" panose="020703090202050204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CB8A4C-6108-4DBB-AB3B-F36B31AA7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25E13529-B30F-4988-A788-9A2F9C01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54024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10755F8-9E4F-4AC1-934C-4503FD0A5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3FBD0FA-D9BB-45FA-A53B-03090A5B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23655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0589048"/>
      </p:ext>
    </p:extLst>
  </p:cSld>
  <p:clrMapOvr>
    <a:masterClrMapping/>
  </p:clrMapOvr>
  <p:transition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05487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025557"/>
      </p:ext>
    </p:extLst>
  </p:cSld>
  <p:clrMapOvr>
    <a:masterClrMapping/>
  </p:clrMapOvr>
  <p:transition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10680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122821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720103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591583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421209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854171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443967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75080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48736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F06B77A-E106-6F45-A98B-32502AD6FD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414930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930BB-AD26-2C48-AF8C-E1BF73EB73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4346313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BDC4A-43C4-3F44-8487-469192DEEA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682549"/>
      </p:ext>
    </p:extLst>
  </p:cSld>
  <p:clrMapOvr>
    <a:masterClrMapping/>
  </p:clrMapOvr>
  <p:transition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0071F-E0AB-AE4F-9B22-B483EE53E5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798083"/>
      </p:ext>
    </p:extLst>
  </p:cSld>
  <p:clrMapOvr>
    <a:masterClrMapping/>
  </p:clrMapOvr>
  <p:transition/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AF9F4-3DA5-6341-A6BF-70A132512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9722"/>
      </p:ext>
    </p:extLst>
  </p:cSld>
  <p:clrMapOvr>
    <a:masterClrMapping/>
  </p:clrMapOvr>
  <p:transition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4A479-7669-F34C-B465-8F92DC6094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546385"/>
      </p:ext>
    </p:extLst>
  </p:cSld>
  <p:clrMapOvr>
    <a:masterClrMapping/>
  </p:clrMapOvr>
  <p:transition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8AD63-067C-CB4C-A624-3B5A1EC043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832838"/>
      </p:ext>
    </p:extLst>
  </p:cSld>
  <p:clrMapOvr>
    <a:masterClrMapping/>
  </p:clrMapOvr>
  <p:transition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A5F1-A4EF-2942-94D1-FBA5332008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855990"/>
      </p:ext>
    </p:extLst>
  </p:cSld>
  <p:clrMapOvr>
    <a:masterClrMapping/>
  </p:clrMapOvr>
  <p:transition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1A747-713C-864B-BF86-EC1FD938DA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043660"/>
      </p:ext>
    </p:extLst>
  </p:cSld>
  <p:clrMapOvr>
    <a:masterClrMapping/>
  </p:clrMapOvr>
  <p:transition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137BB-ED14-FE4D-A877-90D5137403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18247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BAB59-0B37-E744-B4B5-51E8CF51E5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777803"/>
      </p:ext>
    </p:extLst>
  </p:cSld>
  <p:clrMapOvr>
    <a:masterClrMapping/>
  </p:clrMapOvr>
  <p:transition/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46E0E-DB91-8143-BB5D-4E44299E8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618933"/>
      </p:ext>
    </p:extLst>
  </p:cSld>
  <p:clrMapOvr>
    <a:masterClrMapping/>
  </p:clrMapOvr>
  <p:transition/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1"/>
            <a:ext cx="9144000" cy="3543300"/>
          </a:xfrm>
          <a:prstGeom prst="rect">
            <a:avLst/>
          </a:prstGeom>
          <a:solidFill>
            <a:srgbClr val="9DD1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96729"/>
            <a:ext cx="6858000" cy="607662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3200" b="1">
                <a:latin typeface="Segoe UI" panose="020B0502040204020203" pitchFamily="34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44" y="5893016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83046" y="5857819"/>
            <a:ext cx="2640412" cy="607662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92519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FUTURA MEDIUM" panose="020B0602020204020303" pitchFamily="34" charset="-79"/>
                <a:ea typeface="Segoe UI Symbol" panose="020B0502040204020203" pitchFamily="34" charset="0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0057552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4D57C2-5A43-56AF-5C3B-A53FEAB50635}"/>
              </a:ext>
            </a:extLst>
          </p:cNvPr>
          <p:cNvSpPr/>
          <p:nvPr userDrawn="1"/>
        </p:nvSpPr>
        <p:spPr>
          <a:xfrm>
            <a:off x="0" y="0"/>
            <a:ext cx="9144000" cy="1068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solidFill>
                  <a:srgbClr val="1A82C4"/>
                </a:solidFill>
                <a:latin typeface="Avenir Next" panose="020B050302020202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venir Next" panose="020B0503020202020204" pitchFamily="34" charset="0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Avenir Next" panose="020B0503020202020204" pitchFamily="34" charset="0"/>
                <a:cs typeface="Segoe UI" panose="020B0502040204020203" pitchFamily="34" charset="0"/>
              </a:defRPr>
            </a:lvl2pPr>
            <a:lvl3pPr>
              <a:defRPr sz="2000">
                <a:latin typeface="Avenir Next" panose="020B0503020202020204" pitchFamily="34" charset="0"/>
                <a:cs typeface="Segoe UI" panose="020B0502040204020203" pitchFamily="34" charset="0"/>
              </a:defRPr>
            </a:lvl3pPr>
            <a:lvl4pPr>
              <a:defRPr sz="2000">
                <a:latin typeface="Avenir Next" panose="020B0503020202020204" pitchFamily="34" charset="0"/>
                <a:cs typeface="Segoe UI" panose="020B0502040204020203" pitchFamily="34" charset="0"/>
              </a:defRPr>
            </a:lvl4pPr>
            <a:lvl5pPr>
              <a:defRPr sz="2000">
                <a:latin typeface="Avenir Next" panose="020B0503020202020204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8716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b="0" smtClean="0">
                <a:latin typeface="Avenir Next" panose="020B0503020202020204" pitchFamily="34" charset="0"/>
                <a:cs typeface="Futura Medium" panose="020B0602020204020303" pitchFamily="34" charset="-79"/>
              </a:rPr>
              <a:pPr/>
              <a:t>‹#›</a:t>
            </a:fld>
            <a:endParaRPr lang="en-US" b="0" dirty="0">
              <a:latin typeface="Avenir Next" panose="020B050302020202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93154"/>
            <a:ext cx="1080120" cy="31252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03DC045-997A-35AB-E700-44B03E28D48E}"/>
              </a:ext>
            </a:extLst>
          </p:cNvPr>
          <p:cNvCxnSpPr>
            <a:cxnSpLocks/>
          </p:cNvCxnSpPr>
          <p:nvPr userDrawn="1"/>
        </p:nvCxnSpPr>
        <p:spPr>
          <a:xfrm>
            <a:off x="0" y="1068007"/>
            <a:ext cx="9144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4329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image" Target="../media/image1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6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2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9.xml"/><Relationship Id="rId3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8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3.xml"/><Relationship Id="rId1" Type="http://schemas.openxmlformats.org/officeDocument/2006/relationships/slideLayout" Target="../slideLayouts/slideLayout422.xml"/><Relationship Id="rId6" Type="http://schemas.openxmlformats.org/officeDocument/2006/relationships/slideLayout" Target="../slideLayouts/slideLayout427.xml"/><Relationship Id="rId11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426.xml"/><Relationship Id="rId10" Type="http://schemas.openxmlformats.org/officeDocument/2006/relationships/slideLayout" Target="../slideLayouts/slideLayout431.xml"/><Relationship Id="rId4" Type="http://schemas.openxmlformats.org/officeDocument/2006/relationships/slideLayout" Target="../slideLayouts/slideLayout425.xml"/><Relationship Id="rId9" Type="http://schemas.openxmlformats.org/officeDocument/2006/relationships/slideLayout" Target="../slideLayouts/slideLayout430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2.xml"/><Relationship Id="rId13" Type="http://schemas.openxmlformats.org/officeDocument/2006/relationships/slideLayout" Target="../slideLayouts/slideLayout467.xml"/><Relationship Id="rId3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61.xml"/><Relationship Id="rId12" Type="http://schemas.openxmlformats.org/officeDocument/2006/relationships/slideLayout" Target="../slideLayouts/slideLayout466.xml"/><Relationship Id="rId2" Type="http://schemas.openxmlformats.org/officeDocument/2006/relationships/slideLayout" Target="../slideLayouts/slideLayout456.xml"/><Relationship Id="rId1" Type="http://schemas.openxmlformats.org/officeDocument/2006/relationships/slideLayout" Target="../slideLayouts/slideLayout455.xml"/><Relationship Id="rId6" Type="http://schemas.openxmlformats.org/officeDocument/2006/relationships/slideLayout" Target="../slideLayouts/slideLayout460.xml"/><Relationship Id="rId11" Type="http://schemas.openxmlformats.org/officeDocument/2006/relationships/slideLayout" Target="../slideLayouts/slideLayout465.xml"/><Relationship Id="rId5" Type="http://schemas.openxmlformats.org/officeDocument/2006/relationships/slideLayout" Target="../slideLayouts/slideLayout459.xml"/><Relationship Id="rId10" Type="http://schemas.openxmlformats.org/officeDocument/2006/relationships/slideLayout" Target="../slideLayouts/slideLayout464.xml"/><Relationship Id="rId4" Type="http://schemas.openxmlformats.org/officeDocument/2006/relationships/slideLayout" Target="../slideLayouts/slideLayout458.xml"/><Relationship Id="rId9" Type="http://schemas.openxmlformats.org/officeDocument/2006/relationships/slideLayout" Target="../slideLayouts/slideLayout463.xml"/><Relationship Id="rId14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0.xml"/><Relationship Id="rId7" Type="http://schemas.openxmlformats.org/officeDocument/2006/relationships/slideLayout" Target="../slideLayouts/slideLayout474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69.xml"/><Relationship Id="rId1" Type="http://schemas.openxmlformats.org/officeDocument/2006/relationships/slideLayout" Target="../slideLayouts/slideLayout468.xml"/><Relationship Id="rId6" Type="http://schemas.openxmlformats.org/officeDocument/2006/relationships/slideLayout" Target="../slideLayouts/slideLayout473.xml"/><Relationship Id="rId11" Type="http://schemas.openxmlformats.org/officeDocument/2006/relationships/slideLayout" Target="../slideLayouts/slideLayout478.xml"/><Relationship Id="rId5" Type="http://schemas.openxmlformats.org/officeDocument/2006/relationships/slideLayout" Target="../slideLayouts/slideLayout472.xml"/><Relationship Id="rId10" Type="http://schemas.openxmlformats.org/officeDocument/2006/relationships/slideLayout" Target="../slideLayouts/slideLayout477.xml"/><Relationship Id="rId4" Type="http://schemas.openxmlformats.org/officeDocument/2006/relationships/slideLayout" Target="../slideLayouts/slideLayout471.xml"/><Relationship Id="rId9" Type="http://schemas.openxmlformats.org/officeDocument/2006/relationships/slideLayout" Target="../slideLayouts/slideLayout476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1.xml"/><Relationship Id="rId7" Type="http://schemas.openxmlformats.org/officeDocument/2006/relationships/slideLayout" Target="../slideLayouts/slideLayout485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0.xml"/><Relationship Id="rId1" Type="http://schemas.openxmlformats.org/officeDocument/2006/relationships/slideLayout" Target="../slideLayouts/slideLayout479.xml"/><Relationship Id="rId6" Type="http://schemas.openxmlformats.org/officeDocument/2006/relationships/slideLayout" Target="../slideLayouts/slideLayout484.xml"/><Relationship Id="rId11" Type="http://schemas.openxmlformats.org/officeDocument/2006/relationships/slideLayout" Target="../slideLayouts/slideLayout489.xml"/><Relationship Id="rId5" Type="http://schemas.openxmlformats.org/officeDocument/2006/relationships/slideLayout" Target="../slideLayouts/slideLayout483.xml"/><Relationship Id="rId10" Type="http://schemas.openxmlformats.org/officeDocument/2006/relationships/slideLayout" Target="../slideLayouts/slideLayout488.xml"/><Relationship Id="rId4" Type="http://schemas.openxmlformats.org/officeDocument/2006/relationships/slideLayout" Target="../slideLayouts/slideLayout482.xml"/><Relationship Id="rId9" Type="http://schemas.openxmlformats.org/officeDocument/2006/relationships/slideLayout" Target="../slideLayouts/slideLayout487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7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492.xml"/><Relationship Id="rId7" Type="http://schemas.openxmlformats.org/officeDocument/2006/relationships/slideLayout" Target="../slideLayouts/slideLayout496.xml"/><Relationship Id="rId12" Type="http://schemas.openxmlformats.org/officeDocument/2006/relationships/slideLayout" Target="../slideLayouts/slideLayout501.xml"/><Relationship Id="rId2" Type="http://schemas.openxmlformats.org/officeDocument/2006/relationships/slideLayout" Target="../slideLayouts/slideLayout491.xml"/><Relationship Id="rId1" Type="http://schemas.openxmlformats.org/officeDocument/2006/relationships/slideLayout" Target="../slideLayouts/slideLayout490.xml"/><Relationship Id="rId6" Type="http://schemas.openxmlformats.org/officeDocument/2006/relationships/slideLayout" Target="../slideLayouts/slideLayout495.xml"/><Relationship Id="rId11" Type="http://schemas.openxmlformats.org/officeDocument/2006/relationships/slideLayout" Target="../slideLayouts/slideLayout500.xml"/><Relationship Id="rId5" Type="http://schemas.openxmlformats.org/officeDocument/2006/relationships/slideLayout" Target="../slideLayouts/slideLayout494.xml"/><Relationship Id="rId10" Type="http://schemas.openxmlformats.org/officeDocument/2006/relationships/slideLayout" Target="../slideLayouts/slideLayout499.xml"/><Relationship Id="rId4" Type="http://schemas.openxmlformats.org/officeDocument/2006/relationships/slideLayout" Target="../slideLayouts/slideLayout493.xml"/><Relationship Id="rId9" Type="http://schemas.openxmlformats.org/officeDocument/2006/relationships/slideLayout" Target="../slideLayouts/slideLayout498.xml"/><Relationship Id="rId14" Type="http://schemas.openxmlformats.org/officeDocument/2006/relationships/image" Target="../media/image1.pn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4.xml"/><Relationship Id="rId7" Type="http://schemas.openxmlformats.org/officeDocument/2006/relationships/slideLayout" Target="../slideLayouts/slideLayout508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3.xml"/><Relationship Id="rId1" Type="http://schemas.openxmlformats.org/officeDocument/2006/relationships/slideLayout" Target="../slideLayouts/slideLayout502.xml"/><Relationship Id="rId6" Type="http://schemas.openxmlformats.org/officeDocument/2006/relationships/slideLayout" Target="../slideLayouts/slideLayout507.xml"/><Relationship Id="rId11" Type="http://schemas.openxmlformats.org/officeDocument/2006/relationships/slideLayout" Target="../slideLayouts/slideLayout512.xml"/><Relationship Id="rId5" Type="http://schemas.openxmlformats.org/officeDocument/2006/relationships/slideLayout" Target="../slideLayouts/slideLayout506.xml"/><Relationship Id="rId10" Type="http://schemas.openxmlformats.org/officeDocument/2006/relationships/slideLayout" Target="../slideLayouts/slideLayout511.xml"/><Relationship Id="rId4" Type="http://schemas.openxmlformats.org/officeDocument/2006/relationships/slideLayout" Target="../slideLayouts/slideLayout505.xml"/><Relationship Id="rId9" Type="http://schemas.openxmlformats.org/officeDocument/2006/relationships/slideLayout" Target="../slideLayouts/slideLayout510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5.xml"/><Relationship Id="rId7" Type="http://schemas.openxmlformats.org/officeDocument/2006/relationships/slideLayout" Target="../slideLayouts/slideLayout519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4.xml"/><Relationship Id="rId1" Type="http://schemas.openxmlformats.org/officeDocument/2006/relationships/slideLayout" Target="../slideLayouts/slideLayout513.xml"/><Relationship Id="rId6" Type="http://schemas.openxmlformats.org/officeDocument/2006/relationships/slideLayout" Target="../slideLayouts/slideLayout518.xml"/><Relationship Id="rId11" Type="http://schemas.openxmlformats.org/officeDocument/2006/relationships/slideLayout" Target="../slideLayouts/slideLayout523.xml"/><Relationship Id="rId5" Type="http://schemas.openxmlformats.org/officeDocument/2006/relationships/slideLayout" Target="../slideLayouts/slideLayout517.xml"/><Relationship Id="rId10" Type="http://schemas.openxmlformats.org/officeDocument/2006/relationships/slideLayout" Target="../slideLayouts/slideLayout522.xml"/><Relationship Id="rId4" Type="http://schemas.openxmlformats.org/officeDocument/2006/relationships/slideLayout" Target="../slideLayouts/slideLayout516.xml"/><Relationship Id="rId9" Type="http://schemas.openxmlformats.org/officeDocument/2006/relationships/slideLayout" Target="../slideLayouts/slideLayout521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6.xml"/><Relationship Id="rId7" Type="http://schemas.openxmlformats.org/officeDocument/2006/relationships/slideLayout" Target="../slideLayouts/slideLayout530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5.xml"/><Relationship Id="rId1" Type="http://schemas.openxmlformats.org/officeDocument/2006/relationships/slideLayout" Target="../slideLayouts/slideLayout524.xml"/><Relationship Id="rId6" Type="http://schemas.openxmlformats.org/officeDocument/2006/relationships/slideLayout" Target="../slideLayouts/slideLayout529.xml"/><Relationship Id="rId11" Type="http://schemas.openxmlformats.org/officeDocument/2006/relationships/slideLayout" Target="../slideLayouts/slideLayout534.xml"/><Relationship Id="rId5" Type="http://schemas.openxmlformats.org/officeDocument/2006/relationships/slideLayout" Target="../slideLayouts/slideLayout528.xml"/><Relationship Id="rId10" Type="http://schemas.openxmlformats.org/officeDocument/2006/relationships/slideLayout" Target="../slideLayouts/slideLayout533.xml"/><Relationship Id="rId4" Type="http://schemas.openxmlformats.org/officeDocument/2006/relationships/slideLayout" Target="../slideLayouts/slideLayout527.xml"/><Relationship Id="rId9" Type="http://schemas.openxmlformats.org/officeDocument/2006/relationships/slideLayout" Target="../slideLayouts/slideLayout5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7.xml"/><Relationship Id="rId7" Type="http://schemas.openxmlformats.org/officeDocument/2006/relationships/slideLayout" Target="../slideLayouts/slideLayout541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36.xml"/><Relationship Id="rId1" Type="http://schemas.openxmlformats.org/officeDocument/2006/relationships/slideLayout" Target="../slideLayouts/slideLayout535.xml"/><Relationship Id="rId6" Type="http://schemas.openxmlformats.org/officeDocument/2006/relationships/slideLayout" Target="../slideLayouts/slideLayout540.xml"/><Relationship Id="rId11" Type="http://schemas.openxmlformats.org/officeDocument/2006/relationships/slideLayout" Target="../slideLayouts/slideLayout545.xml"/><Relationship Id="rId5" Type="http://schemas.openxmlformats.org/officeDocument/2006/relationships/slideLayout" Target="../slideLayouts/slideLayout539.xml"/><Relationship Id="rId10" Type="http://schemas.openxmlformats.org/officeDocument/2006/relationships/slideLayout" Target="../slideLayouts/slideLayout544.xml"/><Relationship Id="rId4" Type="http://schemas.openxmlformats.org/officeDocument/2006/relationships/slideLayout" Target="../slideLayouts/slideLayout538.xml"/><Relationship Id="rId9" Type="http://schemas.openxmlformats.org/officeDocument/2006/relationships/slideLayout" Target="../slideLayouts/slideLayout543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8.xml"/><Relationship Id="rId7" Type="http://schemas.openxmlformats.org/officeDocument/2006/relationships/slideLayout" Target="../slideLayouts/slideLayout552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47.xml"/><Relationship Id="rId1" Type="http://schemas.openxmlformats.org/officeDocument/2006/relationships/slideLayout" Target="../slideLayouts/slideLayout546.xml"/><Relationship Id="rId6" Type="http://schemas.openxmlformats.org/officeDocument/2006/relationships/slideLayout" Target="../slideLayouts/slideLayout551.xml"/><Relationship Id="rId11" Type="http://schemas.openxmlformats.org/officeDocument/2006/relationships/slideLayout" Target="../slideLayouts/slideLayout556.xml"/><Relationship Id="rId5" Type="http://schemas.openxmlformats.org/officeDocument/2006/relationships/slideLayout" Target="../slideLayouts/slideLayout550.xml"/><Relationship Id="rId10" Type="http://schemas.openxmlformats.org/officeDocument/2006/relationships/slideLayout" Target="../slideLayouts/slideLayout555.xml"/><Relationship Id="rId4" Type="http://schemas.openxmlformats.org/officeDocument/2006/relationships/slideLayout" Target="../slideLayouts/slideLayout549.xml"/><Relationship Id="rId9" Type="http://schemas.openxmlformats.org/officeDocument/2006/relationships/slideLayout" Target="../slideLayouts/slideLayout554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4.xml"/><Relationship Id="rId13" Type="http://schemas.openxmlformats.org/officeDocument/2006/relationships/theme" Target="../theme/theme52.xml"/><Relationship Id="rId3" Type="http://schemas.openxmlformats.org/officeDocument/2006/relationships/slideLayout" Target="../slideLayouts/slideLayout559.xml"/><Relationship Id="rId7" Type="http://schemas.openxmlformats.org/officeDocument/2006/relationships/slideLayout" Target="../slideLayouts/slideLayout563.xml"/><Relationship Id="rId12" Type="http://schemas.openxmlformats.org/officeDocument/2006/relationships/slideLayout" Target="../slideLayouts/slideLayout568.xml"/><Relationship Id="rId2" Type="http://schemas.openxmlformats.org/officeDocument/2006/relationships/slideLayout" Target="../slideLayouts/slideLayout558.xml"/><Relationship Id="rId1" Type="http://schemas.openxmlformats.org/officeDocument/2006/relationships/slideLayout" Target="../slideLayouts/slideLayout557.xml"/><Relationship Id="rId6" Type="http://schemas.openxmlformats.org/officeDocument/2006/relationships/slideLayout" Target="../slideLayouts/slideLayout562.xml"/><Relationship Id="rId11" Type="http://schemas.openxmlformats.org/officeDocument/2006/relationships/slideLayout" Target="../slideLayouts/slideLayout567.xml"/><Relationship Id="rId5" Type="http://schemas.openxmlformats.org/officeDocument/2006/relationships/slideLayout" Target="../slideLayouts/slideLayout561.xml"/><Relationship Id="rId10" Type="http://schemas.openxmlformats.org/officeDocument/2006/relationships/slideLayout" Target="../slideLayouts/slideLayout566.xml"/><Relationship Id="rId4" Type="http://schemas.openxmlformats.org/officeDocument/2006/relationships/slideLayout" Target="../slideLayouts/slideLayout560.xml"/><Relationship Id="rId9" Type="http://schemas.openxmlformats.org/officeDocument/2006/relationships/slideLayout" Target="../slideLayouts/slideLayout565.xml"/><Relationship Id="rId14" Type="http://schemas.openxmlformats.org/officeDocument/2006/relationships/image" Target="../media/image1.png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1.xml"/><Relationship Id="rId7" Type="http://schemas.openxmlformats.org/officeDocument/2006/relationships/slideLayout" Target="../slideLayouts/slideLayout575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0.xml"/><Relationship Id="rId1" Type="http://schemas.openxmlformats.org/officeDocument/2006/relationships/slideLayout" Target="../slideLayouts/slideLayout569.xml"/><Relationship Id="rId6" Type="http://schemas.openxmlformats.org/officeDocument/2006/relationships/slideLayout" Target="../slideLayouts/slideLayout574.xml"/><Relationship Id="rId11" Type="http://schemas.openxmlformats.org/officeDocument/2006/relationships/slideLayout" Target="../slideLayouts/slideLayout579.xml"/><Relationship Id="rId5" Type="http://schemas.openxmlformats.org/officeDocument/2006/relationships/slideLayout" Target="../slideLayouts/slideLayout573.xml"/><Relationship Id="rId10" Type="http://schemas.openxmlformats.org/officeDocument/2006/relationships/slideLayout" Target="../slideLayouts/slideLayout578.xml"/><Relationship Id="rId4" Type="http://schemas.openxmlformats.org/officeDocument/2006/relationships/slideLayout" Target="../slideLayouts/slideLayout572.xml"/><Relationship Id="rId9" Type="http://schemas.openxmlformats.org/officeDocument/2006/relationships/slideLayout" Target="../slideLayouts/slideLayout577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2.xml"/><Relationship Id="rId7" Type="http://schemas.openxmlformats.org/officeDocument/2006/relationships/slideLayout" Target="../slideLayouts/slideLayout586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1.xml"/><Relationship Id="rId1" Type="http://schemas.openxmlformats.org/officeDocument/2006/relationships/slideLayout" Target="../slideLayouts/slideLayout580.xml"/><Relationship Id="rId6" Type="http://schemas.openxmlformats.org/officeDocument/2006/relationships/slideLayout" Target="../slideLayouts/slideLayout585.xml"/><Relationship Id="rId11" Type="http://schemas.openxmlformats.org/officeDocument/2006/relationships/slideLayout" Target="../slideLayouts/slideLayout590.xml"/><Relationship Id="rId5" Type="http://schemas.openxmlformats.org/officeDocument/2006/relationships/slideLayout" Target="../slideLayouts/slideLayout584.xml"/><Relationship Id="rId10" Type="http://schemas.openxmlformats.org/officeDocument/2006/relationships/slideLayout" Target="../slideLayouts/slideLayout589.xml"/><Relationship Id="rId4" Type="http://schemas.openxmlformats.org/officeDocument/2006/relationships/slideLayout" Target="../slideLayouts/slideLayout583.xml"/><Relationship Id="rId9" Type="http://schemas.openxmlformats.org/officeDocument/2006/relationships/slideLayout" Target="../slideLayouts/slideLayout588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8.xml"/><Relationship Id="rId13" Type="http://schemas.openxmlformats.org/officeDocument/2006/relationships/theme" Target="../theme/theme55.xml"/><Relationship Id="rId3" Type="http://schemas.openxmlformats.org/officeDocument/2006/relationships/slideLayout" Target="../slideLayouts/slideLayout593.xml"/><Relationship Id="rId7" Type="http://schemas.openxmlformats.org/officeDocument/2006/relationships/slideLayout" Target="../slideLayouts/slideLayout597.xml"/><Relationship Id="rId12" Type="http://schemas.openxmlformats.org/officeDocument/2006/relationships/slideLayout" Target="../slideLayouts/slideLayout602.xml"/><Relationship Id="rId2" Type="http://schemas.openxmlformats.org/officeDocument/2006/relationships/slideLayout" Target="../slideLayouts/slideLayout592.xml"/><Relationship Id="rId1" Type="http://schemas.openxmlformats.org/officeDocument/2006/relationships/slideLayout" Target="../slideLayouts/slideLayout591.xml"/><Relationship Id="rId6" Type="http://schemas.openxmlformats.org/officeDocument/2006/relationships/slideLayout" Target="../slideLayouts/slideLayout596.xml"/><Relationship Id="rId11" Type="http://schemas.openxmlformats.org/officeDocument/2006/relationships/slideLayout" Target="../slideLayouts/slideLayout601.xml"/><Relationship Id="rId5" Type="http://schemas.openxmlformats.org/officeDocument/2006/relationships/slideLayout" Target="../slideLayouts/slideLayout595.xml"/><Relationship Id="rId10" Type="http://schemas.openxmlformats.org/officeDocument/2006/relationships/slideLayout" Target="../slideLayouts/slideLayout600.xml"/><Relationship Id="rId4" Type="http://schemas.openxmlformats.org/officeDocument/2006/relationships/slideLayout" Target="../slideLayouts/slideLayout594.xml"/><Relationship Id="rId9" Type="http://schemas.openxmlformats.org/officeDocument/2006/relationships/slideLayout" Target="../slideLayouts/slideLayout599.xml"/><Relationship Id="rId14" Type="http://schemas.openxmlformats.org/officeDocument/2006/relationships/image" Target="../media/image1.png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5.xml"/><Relationship Id="rId7" Type="http://schemas.openxmlformats.org/officeDocument/2006/relationships/slideLayout" Target="../slideLayouts/slideLayout609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4.xml"/><Relationship Id="rId1" Type="http://schemas.openxmlformats.org/officeDocument/2006/relationships/slideLayout" Target="../slideLayouts/slideLayout603.xml"/><Relationship Id="rId6" Type="http://schemas.openxmlformats.org/officeDocument/2006/relationships/slideLayout" Target="../slideLayouts/slideLayout608.xml"/><Relationship Id="rId11" Type="http://schemas.openxmlformats.org/officeDocument/2006/relationships/slideLayout" Target="../slideLayouts/slideLayout613.xml"/><Relationship Id="rId5" Type="http://schemas.openxmlformats.org/officeDocument/2006/relationships/slideLayout" Target="../slideLayouts/slideLayout607.xml"/><Relationship Id="rId10" Type="http://schemas.openxmlformats.org/officeDocument/2006/relationships/slideLayout" Target="../slideLayouts/slideLayout612.xml"/><Relationship Id="rId4" Type="http://schemas.openxmlformats.org/officeDocument/2006/relationships/slideLayout" Target="../slideLayouts/slideLayout606.xml"/><Relationship Id="rId9" Type="http://schemas.openxmlformats.org/officeDocument/2006/relationships/slideLayout" Target="../slideLayouts/slideLayout611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6.xml"/><Relationship Id="rId7" Type="http://schemas.openxmlformats.org/officeDocument/2006/relationships/slideLayout" Target="../slideLayouts/slideLayout620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5.xml"/><Relationship Id="rId1" Type="http://schemas.openxmlformats.org/officeDocument/2006/relationships/slideLayout" Target="../slideLayouts/slideLayout614.xml"/><Relationship Id="rId6" Type="http://schemas.openxmlformats.org/officeDocument/2006/relationships/slideLayout" Target="../slideLayouts/slideLayout619.xml"/><Relationship Id="rId11" Type="http://schemas.openxmlformats.org/officeDocument/2006/relationships/slideLayout" Target="../slideLayouts/slideLayout624.xml"/><Relationship Id="rId5" Type="http://schemas.openxmlformats.org/officeDocument/2006/relationships/slideLayout" Target="../slideLayouts/slideLayout618.xml"/><Relationship Id="rId10" Type="http://schemas.openxmlformats.org/officeDocument/2006/relationships/slideLayout" Target="../slideLayouts/slideLayout623.xml"/><Relationship Id="rId4" Type="http://schemas.openxmlformats.org/officeDocument/2006/relationships/slideLayout" Target="../slideLayouts/slideLayout617.xml"/><Relationship Id="rId9" Type="http://schemas.openxmlformats.org/officeDocument/2006/relationships/slideLayout" Target="../slideLayouts/slideLayout622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2.xml"/><Relationship Id="rId13" Type="http://schemas.openxmlformats.org/officeDocument/2006/relationships/theme" Target="../theme/theme58.xml"/><Relationship Id="rId3" Type="http://schemas.openxmlformats.org/officeDocument/2006/relationships/slideLayout" Target="../slideLayouts/slideLayout627.xml"/><Relationship Id="rId7" Type="http://schemas.openxmlformats.org/officeDocument/2006/relationships/slideLayout" Target="../slideLayouts/slideLayout631.xml"/><Relationship Id="rId12" Type="http://schemas.openxmlformats.org/officeDocument/2006/relationships/slideLayout" Target="../slideLayouts/slideLayout636.xml"/><Relationship Id="rId2" Type="http://schemas.openxmlformats.org/officeDocument/2006/relationships/slideLayout" Target="../slideLayouts/slideLayout626.xml"/><Relationship Id="rId1" Type="http://schemas.openxmlformats.org/officeDocument/2006/relationships/slideLayout" Target="../slideLayouts/slideLayout625.xml"/><Relationship Id="rId6" Type="http://schemas.openxmlformats.org/officeDocument/2006/relationships/slideLayout" Target="../slideLayouts/slideLayout630.xml"/><Relationship Id="rId11" Type="http://schemas.openxmlformats.org/officeDocument/2006/relationships/slideLayout" Target="../slideLayouts/slideLayout635.xml"/><Relationship Id="rId5" Type="http://schemas.openxmlformats.org/officeDocument/2006/relationships/slideLayout" Target="../slideLayouts/slideLayout629.xml"/><Relationship Id="rId10" Type="http://schemas.openxmlformats.org/officeDocument/2006/relationships/slideLayout" Target="../slideLayouts/slideLayout634.xml"/><Relationship Id="rId4" Type="http://schemas.openxmlformats.org/officeDocument/2006/relationships/slideLayout" Target="../slideLayouts/slideLayout628.xml"/><Relationship Id="rId9" Type="http://schemas.openxmlformats.org/officeDocument/2006/relationships/slideLayout" Target="../slideLayouts/slideLayout633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9.xml"/><Relationship Id="rId7" Type="http://schemas.openxmlformats.org/officeDocument/2006/relationships/slideLayout" Target="../slideLayouts/slideLayout643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38.xml"/><Relationship Id="rId1" Type="http://schemas.openxmlformats.org/officeDocument/2006/relationships/slideLayout" Target="../slideLayouts/slideLayout637.xml"/><Relationship Id="rId6" Type="http://schemas.openxmlformats.org/officeDocument/2006/relationships/slideLayout" Target="../slideLayouts/slideLayout642.xml"/><Relationship Id="rId11" Type="http://schemas.openxmlformats.org/officeDocument/2006/relationships/slideLayout" Target="../slideLayouts/slideLayout647.xml"/><Relationship Id="rId5" Type="http://schemas.openxmlformats.org/officeDocument/2006/relationships/slideLayout" Target="../slideLayouts/slideLayout641.xml"/><Relationship Id="rId10" Type="http://schemas.openxmlformats.org/officeDocument/2006/relationships/slideLayout" Target="../slideLayouts/slideLayout646.xml"/><Relationship Id="rId4" Type="http://schemas.openxmlformats.org/officeDocument/2006/relationships/slideLayout" Target="../slideLayouts/slideLayout640.xml"/><Relationship Id="rId9" Type="http://schemas.openxmlformats.org/officeDocument/2006/relationships/slideLayout" Target="../slideLayouts/slideLayout6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theme" Target="../theme/theme60.xml"/><Relationship Id="rId2" Type="http://schemas.openxmlformats.org/officeDocument/2006/relationships/slideLayout" Target="../slideLayouts/slideLayout649.xml"/><Relationship Id="rId1" Type="http://schemas.openxmlformats.org/officeDocument/2006/relationships/slideLayout" Target="../slideLayouts/slideLayout648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7.xml"/><Relationship Id="rId13" Type="http://schemas.openxmlformats.org/officeDocument/2006/relationships/theme" Target="../theme/theme61.xml"/><Relationship Id="rId3" Type="http://schemas.openxmlformats.org/officeDocument/2006/relationships/slideLayout" Target="../slideLayouts/slideLayout652.xml"/><Relationship Id="rId7" Type="http://schemas.openxmlformats.org/officeDocument/2006/relationships/slideLayout" Target="../slideLayouts/slideLayout656.xml"/><Relationship Id="rId12" Type="http://schemas.openxmlformats.org/officeDocument/2006/relationships/slideLayout" Target="../slideLayouts/slideLayout661.xml"/><Relationship Id="rId2" Type="http://schemas.openxmlformats.org/officeDocument/2006/relationships/slideLayout" Target="../slideLayouts/slideLayout651.xml"/><Relationship Id="rId1" Type="http://schemas.openxmlformats.org/officeDocument/2006/relationships/slideLayout" Target="../slideLayouts/slideLayout650.xml"/><Relationship Id="rId6" Type="http://schemas.openxmlformats.org/officeDocument/2006/relationships/slideLayout" Target="../slideLayouts/slideLayout655.xml"/><Relationship Id="rId11" Type="http://schemas.openxmlformats.org/officeDocument/2006/relationships/slideLayout" Target="../slideLayouts/slideLayout660.xml"/><Relationship Id="rId5" Type="http://schemas.openxmlformats.org/officeDocument/2006/relationships/slideLayout" Target="../slideLayouts/slideLayout654.xml"/><Relationship Id="rId10" Type="http://schemas.openxmlformats.org/officeDocument/2006/relationships/slideLayout" Target="../slideLayouts/slideLayout659.xml"/><Relationship Id="rId4" Type="http://schemas.openxmlformats.org/officeDocument/2006/relationships/slideLayout" Target="../slideLayouts/slideLayout653.xml"/><Relationship Id="rId9" Type="http://schemas.openxmlformats.org/officeDocument/2006/relationships/slideLayout" Target="../slideLayouts/slideLayout658.xml"/><Relationship Id="rId14" Type="http://schemas.openxmlformats.org/officeDocument/2006/relationships/image" Target="../media/image1.png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9.xml"/><Relationship Id="rId13" Type="http://schemas.openxmlformats.org/officeDocument/2006/relationships/theme" Target="../theme/theme62.xml"/><Relationship Id="rId3" Type="http://schemas.openxmlformats.org/officeDocument/2006/relationships/slideLayout" Target="../slideLayouts/slideLayout664.xml"/><Relationship Id="rId7" Type="http://schemas.openxmlformats.org/officeDocument/2006/relationships/slideLayout" Target="../slideLayouts/slideLayout668.xml"/><Relationship Id="rId12" Type="http://schemas.openxmlformats.org/officeDocument/2006/relationships/slideLayout" Target="../slideLayouts/slideLayout673.xml"/><Relationship Id="rId2" Type="http://schemas.openxmlformats.org/officeDocument/2006/relationships/slideLayout" Target="../slideLayouts/slideLayout663.xml"/><Relationship Id="rId1" Type="http://schemas.openxmlformats.org/officeDocument/2006/relationships/slideLayout" Target="../slideLayouts/slideLayout662.xml"/><Relationship Id="rId6" Type="http://schemas.openxmlformats.org/officeDocument/2006/relationships/slideLayout" Target="../slideLayouts/slideLayout667.xml"/><Relationship Id="rId11" Type="http://schemas.openxmlformats.org/officeDocument/2006/relationships/slideLayout" Target="../slideLayouts/slideLayout672.xml"/><Relationship Id="rId5" Type="http://schemas.openxmlformats.org/officeDocument/2006/relationships/slideLayout" Target="../slideLayouts/slideLayout666.xml"/><Relationship Id="rId10" Type="http://schemas.openxmlformats.org/officeDocument/2006/relationships/slideLayout" Target="../slideLayouts/slideLayout671.xml"/><Relationship Id="rId4" Type="http://schemas.openxmlformats.org/officeDocument/2006/relationships/slideLayout" Target="../slideLayouts/slideLayout665.xml"/><Relationship Id="rId9" Type="http://schemas.openxmlformats.org/officeDocument/2006/relationships/slideLayout" Target="../slideLayouts/slideLayout670.xml"/><Relationship Id="rId14" Type="http://schemas.openxmlformats.org/officeDocument/2006/relationships/image" Target="../media/image1.png"/></Relationships>
</file>

<file path=ppt/slideMasters/_rels/slideMaster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6.xml"/><Relationship Id="rId2" Type="http://schemas.openxmlformats.org/officeDocument/2006/relationships/slideLayout" Target="../slideLayouts/slideLayout675.xml"/><Relationship Id="rId1" Type="http://schemas.openxmlformats.org/officeDocument/2006/relationships/slideLayout" Target="../slideLayouts/slideLayout674.xml"/><Relationship Id="rId5" Type="http://schemas.openxmlformats.org/officeDocument/2006/relationships/theme" Target="../theme/theme63.xml"/><Relationship Id="rId4" Type="http://schemas.openxmlformats.org/officeDocument/2006/relationships/slideLayout" Target="../slideLayouts/slideLayout677.xml"/></Relationships>
</file>

<file path=ppt/slideMasters/_rels/slideMaster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0.xml"/><Relationship Id="rId2" Type="http://schemas.openxmlformats.org/officeDocument/2006/relationships/slideLayout" Target="../slideLayouts/slideLayout679.xml"/><Relationship Id="rId1" Type="http://schemas.openxmlformats.org/officeDocument/2006/relationships/slideLayout" Target="../slideLayouts/slideLayout678.xml"/><Relationship Id="rId5" Type="http://schemas.openxmlformats.org/officeDocument/2006/relationships/theme" Target="../theme/theme64.xml"/><Relationship Id="rId4" Type="http://schemas.openxmlformats.org/officeDocument/2006/relationships/slideLayout" Target="../slideLayouts/slideLayout681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9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684.xml"/><Relationship Id="rId7" Type="http://schemas.openxmlformats.org/officeDocument/2006/relationships/slideLayout" Target="../slideLayouts/slideLayout688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683.xml"/><Relationship Id="rId1" Type="http://schemas.openxmlformats.org/officeDocument/2006/relationships/slideLayout" Target="../slideLayouts/slideLayout682.xml"/><Relationship Id="rId6" Type="http://schemas.openxmlformats.org/officeDocument/2006/relationships/slideLayout" Target="../slideLayouts/slideLayout687.xml"/><Relationship Id="rId11" Type="http://schemas.openxmlformats.org/officeDocument/2006/relationships/slideLayout" Target="../slideLayouts/slideLayout692.xml"/><Relationship Id="rId5" Type="http://schemas.openxmlformats.org/officeDocument/2006/relationships/slideLayout" Target="../slideLayouts/slideLayout686.xml"/><Relationship Id="rId10" Type="http://schemas.openxmlformats.org/officeDocument/2006/relationships/slideLayout" Target="../slideLayouts/slideLayout691.xml"/><Relationship Id="rId4" Type="http://schemas.openxmlformats.org/officeDocument/2006/relationships/slideLayout" Target="../slideLayouts/slideLayout685.xml"/><Relationship Id="rId9" Type="http://schemas.openxmlformats.org/officeDocument/2006/relationships/slideLayout" Target="../slideLayouts/slideLayout690.xml"/></Relationships>
</file>

<file path=ppt/slideMasters/_rels/slideMaster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5.xml"/><Relationship Id="rId2" Type="http://schemas.openxmlformats.org/officeDocument/2006/relationships/slideLayout" Target="../slideLayouts/slideLayout694.xml"/><Relationship Id="rId1" Type="http://schemas.openxmlformats.org/officeDocument/2006/relationships/slideLayout" Target="../slideLayouts/slideLayout693.xml"/><Relationship Id="rId6" Type="http://schemas.openxmlformats.org/officeDocument/2006/relationships/theme" Target="../theme/theme66.xml"/><Relationship Id="rId5" Type="http://schemas.openxmlformats.org/officeDocument/2006/relationships/slideLayout" Target="../slideLayouts/slideLayout697.xml"/><Relationship Id="rId4" Type="http://schemas.openxmlformats.org/officeDocument/2006/relationships/slideLayout" Target="../slideLayouts/slideLayout696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5.xml"/><Relationship Id="rId13" Type="http://schemas.openxmlformats.org/officeDocument/2006/relationships/theme" Target="../theme/theme67.xml"/><Relationship Id="rId3" Type="http://schemas.openxmlformats.org/officeDocument/2006/relationships/slideLayout" Target="../slideLayouts/slideLayout700.xml"/><Relationship Id="rId7" Type="http://schemas.openxmlformats.org/officeDocument/2006/relationships/slideLayout" Target="../slideLayouts/slideLayout704.xml"/><Relationship Id="rId12" Type="http://schemas.openxmlformats.org/officeDocument/2006/relationships/slideLayout" Target="../slideLayouts/slideLayout709.xml"/><Relationship Id="rId2" Type="http://schemas.openxmlformats.org/officeDocument/2006/relationships/slideLayout" Target="../slideLayouts/slideLayout699.xml"/><Relationship Id="rId1" Type="http://schemas.openxmlformats.org/officeDocument/2006/relationships/slideLayout" Target="../slideLayouts/slideLayout698.xml"/><Relationship Id="rId6" Type="http://schemas.openxmlformats.org/officeDocument/2006/relationships/slideLayout" Target="../slideLayouts/slideLayout703.xml"/><Relationship Id="rId11" Type="http://schemas.openxmlformats.org/officeDocument/2006/relationships/slideLayout" Target="../slideLayouts/slideLayout708.xml"/><Relationship Id="rId5" Type="http://schemas.openxmlformats.org/officeDocument/2006/relationships/slideLayout" Target="../slideLayouts/slideLayout702.xml"/><Relationship Id="rId10" Type="http://schemas.openxmlformats.org/officeDocument/2006/relationships/slideLayout" Target="../slideLayouts/slideLayout707.xml"/><Relationship Id="rId4" Type="http://schemas.openxmlformats.org/officeDocument/2006/relationships/slideLayout" Target="../slideLayouts/slideLayout701.xml"/><Relationship Id="rId9" Type="http://schemas.openxmlformats.org/officeDocument/2006/relationships/slideLayout" Target="../slideLayouts/slideLayout706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7.xml"/><Relationship Id="rId13" Type="http://schemas.openxmlformats.org/officeDocument/2006/relationships/theme" Target="../theme/theme68.xml"/><Relationship Id="rId3" Type="http://schemas.openxmlformats.org/officeDocument/2006/relationships/slideLayout" Target="../slideLayouts/slideLayout712.xml"/><Relationship Id="rId7" Type="http://schemas.openxmlformats.org/officeDocument/2006/relationships/slideLayout" Target="../slideLayouts/slideLayout716.xml"/><Relationship Id="rId12" Type="http://schemas.openxmlformats.org/officeDocument/2006/relationships/slideLayout" Target="../slideLayouts/slideLayout721.xml"/><Relationship Id="rId2" Type="http://schemas.openxmlformats.org/officeDocument/2006/relationships/slideLayout" Target="../slideLayouts/slideLayout711.xml"/><Relationship Id="rId1" Type="http://schemas.openxmlformats.org/officeDocument/2006/relationships/slideLayout" Target="../slideLayouts/slideLayout710.xml"/><Relationship Id="rId6" Type="http://schemas.openxmlformats.org/officeDocument/2006/relationships/slideLayout" Target="../slideLayouts/slideLayout715.xml"/><Relationship Id="rId11" Type="http://schemas.openxmlformats.org/officeDocument/2006/relationships/slideLayout" Target="../slideLayouts/slideLayout720.xml"/><Relationship Id="rId5" Type="http://schemas.openxmlformats.org/officeDocument/2006/relationships/slideLayout" Target="../slideLayouts/slideLayout714.xml"/><Relationship Id="rId10" Type="http://schemas.openxmlformats.org/officeDocument/2006/relationships/slideLayout" Target="../slideLayouts/slideLayout719.xml"/><Relationship Id="rId4" Type="http://schemas.openxmlformats.org/officeDocument/2006/relationships/slideLayout" Target="../slideLayouts/slideLayout713.xml"/><Relationship Id="rId9" Type="http://schemas.openxmlformats.org/officeDocument/2006/relationships/slideLayout" Target="../slideLayouts/slideLayout718.xml"/></Relationships>
</file>

<file path=ppt/slideMasters/_rels/slideMaster69.xml.rels><?xml version="1.0" encoding="UTF-8" standalone="yes"?>
<Relationships xmlns="http://schemas.openxmlformats.org/package/2006/relationships"><Relationship Id="rId3" Type="http://schemas.openxmlformats.org/officeDocument/2006/relationships/theme" Target="../theme/theme69.xml"/><Relationship Id="rId2" Type="http://schemas.openxmlformats.org/officeDocument/2006/relationships/slideLayout" Target="../slideLayouts/slideLayout723.xml"/><Relationship Id="rId1" Type="http://schemas.openxmlformats.org/officeDocument/2006/relationships/slideLayout" Target="../slideLayouts/slideLayout7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0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655" r:id="rId3"/>
    <p:sldLayoutId id="2147485656" r:id="rId4"/>
    <p:sldLayoutId id="2147485657" r:id="rId5"/>
    <p:sldLayoutId id="2147485658" r:id="rId6"/>
    <p:sldLayoutId id="2147485659" r:id="rId7"/>
    <p:sldLayoutId id="2147485660" r:id="rId8"/>
    <p:sldLayoutId id="2147485661" r:id="rId9"/>
    <p:sldLayoutId id="2147485662" r:id="rId10"/>
    <p:sldLayoutId id="2147485663" r:id="rId11"/>
    <p:sldLayoutId id="21474856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2025. 6. 7.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6/7/25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98" r:id="rId1"/>
    <p:sldLayoutId id="2147488099" r:id="rId2"/>
    <p:sldLayoutId id="2147488100" r:id="rId3"/>
    <p:sldLayoutId id="2147488101" r:id="rId4"/>
    <p:sldLayoutId id="2147488102" r:id="rId5"/>
    <p:sldLayoutId id="2147488103" r:id="rId6"/>
    <p:sldLayoutId id="2147488104" r:id="rId7"/>
    <p:sldLayoutId id="2147488105" r:id="rId8"/>
    <p:sldLayoutId id="2147488106" r:id="rId9"/>
    <p:sldLayoutId id="2147488107" r:id="rId10"/>
    <p:sldLayoutId id="214748810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72694B9D-8BFE-654E-8D86-2D1B27ECA5D0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9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1" r:id="rId1"/>
    <p:sldLayoutId id="2147488342" r:id="rId2"/>
    <p:sldLayoutId id="2147488343" r:id="rId3"/>
    <p:sldLayoutId id="2147488344" r:id="rId4"/>
    <p:sldLayoutId id="2147488345" r:id="rId5"/>
    <p:sldLayoutId id="2147488346" r:id="rId6"/>
    <p:sldLayoutId id="2147488347" r:id="rId7"/>
    <p:sldLayoutId id="2147488348" r:id="rId8"/>
    <p:sldLayoutId id="2147488349" r:id="rId9"/>
    <p:sldLayoutId id="2147488350" r:id="rId10"/>
    <p:sldLayoutId id="214748835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2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79" r:id="rId1"/>
    <p:sldLayoutId id="2147488380" r:id="rId2"/>
    <p:sldLayoutId id="2147488381" r:id="rId3"/>
    <p:sldLayoutId id="2147488382" r:id="rId4"/>
    <p:sldLayoutId id="2147488383" r:id="rId5"/>
    <p:sldLayoutId id="2147488384" r:id="rId6"/>
    <p:sldLayoutId id="2147488385" r:id="rId7"/>
    <p:sldLayoutId id="2147488386" r:id="rId8"/>
    <p:sldLayoutId id="2147488387" r:id="rId9"/>
    <p:sldLayoutId id="2147488388" r:id="rId10"/>
    <p:sldLayoutId id="214748838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0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0" r:id="rId1"/>
    <p:sldLayoutId id="2147488561" r:id="rId2"/>
    <p:sldLayoutId id="2147488562" r:id="rId3"/>
    <p:sldLayoutId id="2147488563" r:id="rId4"/>
    <p:sldLayoutId id="2147488564" r:id="rId5"/>
    <p:sldLayoutId id="2147488565" r:id="rId6"/>
    <p:sldLayoutId id="2147488566" r:id="rId7"/>
    <p:sldLayoutId id="2147488567" r:id="rId8"/>
    <p:sldLayoutId id="2147488568" r:id="rId9"/>
    <p:sldLayoutId id="2147488569" r:id="rId10"/>
    <p:sldLayoutId id="214748857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50C7FBDD-E441-CD4F-8D0B-986DA964B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4C961336-C8C0-B349-AA8E-7AF2E5542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59B2321-3A35-4A4F-B784-F9EB82CDF0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803C6AB3-8E66-0C47-9AFC-E6BBCC8598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1D4941C2-832B-CE44-A6CD-6ECEF18066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84905974-26AA-1845-8C01-E86327ED2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E18BF5C3-4749-A240-A740-B0558883607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25" r:id="rId1"/>
    <p:sldLayoutId id="2147488626" r:id="rId2"/>
    <p:sldLayoutId id="2147488627" r:id="rId3"/>
    <p:sldLayoutId id="2147488628" r:id="rId4"/>
    <p:sldLayoutId id="2147488629" r:id="rId5"/>
    <p:sldLayoutId id="2147488630" r:id="rId6"/>
    <p:sldLayoutId id="2147488631" r:id="rId7"/>
    <p:sldLayoutId id="2147488632" r:id="rId8"/>
    <p:sldLayoutId id="2147488633" r:id="rId9"/>
    <p:sldLayoutId id="2147488634" r:id="rId10"/>
    <p:sldLayoutId id="2147488635" r:id="rId11"/>
    <p:sldLayoutId id="2147488636" r:id="rId12"/>
    <p:sldLayoutId id="2147490069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9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38" r:id="rId1"/>
    <p:sldLayoutId id="2147488639" r:id="rId2"/>
    <p:sldLayoutId id="2147488640" r:id="rId3"/>
    <p:sldLayoutId id="2147488641" r:id="rId4"/>
    <p:sldLayoutId id="2147488642" r:id="rId5"/>
    <p:sldLayoutId id="2147488643" r:id="rId6"/>
    <p:sldLayoutId id="2147488644" r:id="rId7"/>
    <p:sldLayoutId id="2147488645" r:id="rId8"/>
    <p:sldLayoutId id="2147488646" r:id="rId9"/>
    <p:sldLayoutId id="2147488647" r:id="rId10"/>
    <p:sldLayoutId id="214748864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5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48" r:id="rId1"/>
    <p:sldLayoutId id="2147488749" r:id="rId2"/>
    <p:sldLayoutId id="2147488750" r:id="rId3"/>
    <p:sldLayoutId id="2147488751" r:id="rId4"/>
    <p:sldLayoutId id="2147488752" r:id="rId5"/>
    <p:sldLayoutId id="2147488753" r:id="rId6"/>
    <p:sldLayoutId id="2147488754" r:id="rId7"/>
    <p:sldLayoutId id="2147488755" r:id="rId8"/>
    <p:sldLayoutId id="2147488756" r:id="rId9"/>
    <p:sldLayoutId id="2147488757" r:id="rId10"/>
    <p:sldLayoutId id="214748875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2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79" r:id="rId1"/>
    <p:sldLayoutId id="2147488980" r:id="rId2"/>
    <p:sldLayoutId id="2147488981" r:id="rId3"/>
    <p:sldLayoutId id="2147488982" r:id="rId4"/>
    <p:sldLayoutId id="2147488983" r:id="rId5"/>
    <p:sldLayoutId id="2147488984" r:id="rId6"/>
    <p:sldLayoutId id="2147488985" r:id="rId7"/>
    <p:sldLayoutId id="2147488986" r:id="rId8"/>
    <p:sldLayoutId id="2147488987" r:id="rId9"/>
    <p:sldLayoutId id="2147488988" r:id="rId10"/>
    <p:sldLayoutId id="2147488989" r:id="rId11"/>
    <p:sldLayoutId id="2147488990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92" r:id="rId1"/>
    <p:sldLayoutId id="2147488993" r:id="rId2"/>
    <p:sldLayoutId id="2147488994" r:id="rId3"/>
    <p:sldLayoutId id="2147488995" r:id="rId4"/>
    <p:sldLayoutId id="2147488996" r:id="rId5"/>
    <p:sldLayoutId id="2147488997" r:id="rId6"/>
    <p:sldLayoutId id="2147488998" r:id="rId7"/>
    <p:sldLayoutId id="2147488999" r:id="rId8"/>
    <p:sldLayoutId id="2147489000" r:id="rId9"/>
    <p:sldLayoutId id="2147489001" r:id="rId10"/>
    <p:sldLayoutId id="214748900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17" r:id="rId1"/>
    <p:sldLayoutId id="2147489018" r:id="rId2"/>
    <p:sldLayoutId id="2147489019" r:id="rId3"/>
    <p:sldLayoutId id="2147489020" r:id="rId4"/>
    <p:sldLayoutId id="2147489021" r:id="rId5"/>
    <p:sldLayoutId id="2147489022" r:id="rId6"/>
    <p:sldLayoutId id="2147489023" r:id="rId7"/>
    <p:sldLayoutId id="2147489024" r:id="rId8"/>
    <p:sldLayoutId id="2147489025" r:id="rId9"/>
    <p:sldLayoutId id="2147489026" r:id="rId10"/>
    <p:sldLayoutId id="2147489027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3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29" r:id="rId1"/>
    <p:sldLayoutId id="2147489030" r:id="rId2"/>
    <p:sldLayoutId id="2147489031" r:id="rId3"/>
    <p:sldLayoutId id="2147489032" r:id="rId4"/>
    <p:sldLayoutId id="2147489033" r:id="rId5"/>
    <p:sldLayoutId id="2147489034" r:id="rId6"/>
    <p:sldLayoutId id="2147489035" r:id="rId7"/>
    <p:sldLayoutId id="2147489036" r:id="rId8"/>
    <p:sldLayoutId id="2147489037" r:id="rId9"/>
    <p:sldLayoutId id="2147489038" r:id="rId10"/>
    <p:sldLayoutId id="2147489039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17" r:id="rId1"/>
    <p:sldLayoutId id="2147489218" r:id="rId2"/>
    <p:sldLayoutId id="2147489219" r:id="rId3"/>
    <p:sldLayoutId id="2147489220" r:id="rId4"/>
    <p:sldLayoutId id="2147489221" r:id="rId5"/>
    <p:sldLayoutId id="2147489222" r:id="rId6"/>
    <p:sldLayoutId id="2147489223" r:id="rId7"/>
    <p:sldLayoutId id="2147489224" r:id="rId8"/>
    <p:sldLayoutId id="2147489225" r:id="rId9"/>
    <p:sldLayoutId id="2147489226" r:id="rId10"/>
    <p:sldLayoutId id="214748922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3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29" r:id="rId1"/>
    <p:sldLayoutId id="2147489230" r:id="rId2"/>
    <p:sldLayoutId id="2147489231" r:id="rId3"/>
    <p:sldLayoutId id="2147489232" r:id="rId4"/>
    <p:sldLayoutId id="2147489233" r:id="rId5"/>
    <p:sldLayoutId id="2147489234" r:id="rId6"/>
    <p:sldLayoutId id="2147489235" r:id="rId7"/>
    <p:sldLayoutId id="2147489236" r:id="rId8"/>
    <p:sldLayoutId id="2147489237" r:id="rId9"/>
    <p:sldLayoutId id="2147489238" r:id="rId10"/>
    <p:sldLayoutId id="214748923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53" r:id="rId1"/>
    <p:sldLayoutId id="2147489254" r:id="rId2"/>
    <p:sldLayoutId id="2147489255" r:id="rId3"/>
    <p:sldLayoutId id="2147489256" r:id="rId4"/>
    <p:sldLayoutId id="2147489257" r:id="rId5"/>
    <p:sldLayoutId id="2147489258" r:id="rId6"/>
    <p:sldLayoutId id="2147489259" r:id="rId7"/>
    <p:sldLayoutId id="2147489260" r:id="rId8"/>
    <p:sldLayoutId id="2147489261" r:id="rId9"/>
    <p:sldLayoutId id="2147489262" r:id="rId10"/>
    <p:sldLayoutId id="2147489263" r:id="rId11"/>
    <p:sldLayoutId id="21474892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66" r:id="rId1"/>
    <p:sldLayoutId id="2147489267" r:id="rId2"/>
    <p:sldLayoutId id="2147489268" r:id="rId3"/>
    <p:sldLayoutId id="2147489269" r:id="rId4"/>
    <p:sldLayoutId id="2147489270" r:id="rId5"/>
    <p:sldLayoutId id="2147489271" r:id="rId6"/>
    <p:sldLayoutId id="2147489272" r:id="rId7"/>
    <p:sldLayoutId id="2147489273" r:id="rId8"/>
    <p:sldLayoutId id="2147489274" r:id="rId9"/>
    <p:sldLayoutId id="2147489275" r:id="rId10"/>
    <p:sldLayoutId id="2147489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78" r:id="rId1"/>
    <p:sldLayoutId id="2147489279" r:id="rId2"/>
    <p:sldLayoutId id="2147489280" r:id="rId3"/>
    <p:sldLayoutId id="2147489281" r:id="rId4"/>
    <p:sldLayoutId id="2147489282" r:id="rId5"/>
    <p:sldLayoutId id="2147489283" r:id="rId6"/>
    <p:sldLayoutId id="2147489284" r:id="rId7"/>
    <p:sldLayoutId id="2147489285" r:id="rId8"/>
    <p:sldLayoutId id="2147489286" r:id="rId9"/>
    <p:sldLayoutId id="2147489287" r:id="rId10"/>
    <p:sldLayoutId id="21474892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5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90" r:id="rId1"/>
    <p:sldLayoutId id="2147489291" r:id="rId2"/>
    <p:sldLayoutId id="2147489292" r:id="rId3"/>
    <p:sldLayoutId id="2147489293" r:id="rId4"/>
    <p:sldLayoutId id="2147489294" r:id="rId5"/>
    <p:sldLayoutId id="2147489295" r:id="rId6"/>
    <p:sldLayoutId id="2147489296" r:id="rId7"/>
    <p:sldLayoutId id="2147489297" r:id="rId8"/>
    <p:sldLayoutId id="2147489298" r:id="rId9"/>
    <p:sldLayoutId id="2147489299" r:id="rId10"/>
    <p:sldLayoutId id="2147489300" r:id="rId11"/>
    <p:sldLayoutId id="2147489301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1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51" r:id="rId1"/>
    <p:sldLayoutId id="2147489552" r:id="rId2"/>
    <p:sldLayoutId id="2147489553" r:id="rId3"/>
    <p:sldLayoutId id="2147489554" r:id="rId4"/>
    <p:sldLayoutId id="2147489555" r:id="rId5"/>
    <p:sldLayoutId id="2147489556" r:id="rId6"/>
    <p:sldLayoutId id="2147489557" r:id="rId7"/>
    <p:sldLayoutId id="2147489558" r:id="rId8"/>
    <p:sldLayoutId id="2147489559" r:id="rId9"/>
    <p:sldLayoutId id="2147489560" r:id="rId10"/>
    <p:sldLayoutId id="214748956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5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63" r:id="rId1"/>
    <p:sldLayoutId id="2147489564" r:id="rId2"/>
    <p:sldLayoutId id="2147489565" r:id="rId3"/>
    <p:sldLayoutId id="2147489566" r:id="rId4"/>
    <p:sldLayoutId id="2147489567" r:id="rId5"/>
    <p:sldLayoutId id="2147489568" r:id="rId6"/>
    <p:sldLayoutId id="2147489569" r:id="rId7"/>
    <p:sldLayoutId id="2147489570" r:id="rId8"/>
    <p:sldLayoutId id="2147489571" r:id="rId9"/>
    <p:sldLayoutId id="2147489572" r:id="rId10"/>
    <p:sldLayoutId id="2147489573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/>
              <a:t>6/7/25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7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88" r:id="rId1"/>
    <p:sldLayoutId id="2147489589" r:id="rId2"/>
    <p:sldLayoutId id="2147489590" r:id="rId3"/>
    <p:sldLayoutId id="2147489591" r:id="rId4"/>
    <p:sldLayoutId id="2147489592" r:id="rId5"/>
    <p:sldLayoutId id="2147489593" r:id="rId6"/>
    <p:sldLayoutId id="2147489594" r:id="rId7"/>
    <p:sldLayoutId id="2147489595" r:id="rId8"/>
    <p:sldLayoutId id="2147489596" r:id="rId9"/>
    <p:sldLayoutId id="2147489597" r:id="rId10"/>
    <p:sldLayoutId id="2147489598" r:id="rId11"/>
    <p:sldLayoutId id="2147489599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44" r:id="rId1"/>
    <p:sldLayoutId id="2147489645" r:id="rId2"/>
    <p:sldLayoutId id="2147489646" r:id="rId3"/>
    <p:sldLayoutId id="2147489647" r:id="rId4"/>
    <p:sldLayoutId id="2147489648" r:id="rId5"/>
    <p:sldLayoutId id="2147489649" r:id="rId6"/>
    <p:sldLayoutId id="2147489650" r:id="rId7"/>
    <p:sldLayoutId id="2147489651" r:id="rId8"/>
    <p:sldLayoutId id="2147489652" r:id="rId9"/>
    <p:sldLayoutId id="2147489653" r:id="rId10"/>
    <p:sldLayoutId id="214748965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6/7/25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56" r:id="rId1"/>
    <p:sldLayoutId id="2147489657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1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06" r:id="rId1"/>
    <p:sldLayoutId id="2147489807" r:id="rId2"/>
    <p:sldLayoutId id="2147489808" r:id="rId3"/>
    <p:sldLayoutId id="2147489809" r:id="rId4"/>
    <p:sldLayoutId id="2147489810" r:id="rId5"/>
    <p:sldLayoutId id="2147489811" r:id="rId6"/>
    <p:sldLayoutId id="2147489812" r:id="rId7"/>
    <p:sldLayoutId id="2147489813" r:id="rId8"/>
    <p:sldLayoutId id="2147489814" r:id="rId9"/>
    <p:sldLayoutId id="2147489815" r:id="rId10"/>
    <p:sldLayoutId id="2147489816" r:id="rId11"/>
    <p:sldLayoutId id="214748981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>
            <a:extLst>
              <a:ext uri="{FF2B5EF4-FFF2-40B4-BE49-F238E27FC236}">
                <a16:creationId xmlns:a16="http://schemas.microsoft.com/office/drawing/2014/main" id="{4100DFBF-1FEE-4ACB-900C-42CD990BE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>
            <a:extLst>
              <a:ext uri="{FF2B5EF4-FFF2-40B4-BE49-F238E27FC236}">
                <a16:creationId xmlns:a16="http://schemas.microsoft.com/office/drawing/2014/main" id="{7B86C5D9-AB13-4DED-A44A-D17CB1C1F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84474C4-284F-9440-A98C-FA4AB90F76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653E7E89-9F9B-F740-A030-C38912ADA0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A6BA0A0-A7BE-4DC4-A1D2-67560873B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4" name="Line 1032">
            <a:extLst>
              <a:ext uri="{FF2B5EF4-FFF2-40B4-BE49-F238E27FC236}">
                <a16:creationId xmlns:a16="http://schemas.microsoft.com/office/drawing/2014/main" id="{B2BA4185-DAF2-4408-906B-C503302DE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1033">
            <a:extLst>
              <a:ext uri="{FF2B5EF4-FFF2-40B4-BE49-F238E27FC236}">
                <a16:creationId xmlns:a16="http://schemas.microsoft.com/office/drawing/2014/main" id="{BFB13A2A-7836-4554-BA73-7213A39EA28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6" name="Picture 7" descr="safari.png">
            <a:extLst>
              <a:ext uri="{FF2B5EF4-FFF2-40B4-BE49-F238E27FC236}">
                <a16:creationId xmlns:a16="http://schemas.microsoft.com/office/drawing/2014/main" id="{1177FD16-61A1-4390-9ECA-67D35227F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87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26" r:id="rId1"/>
    <p:sldLayoutId id="2147489927" r:id="rId2"/>
    <p:sldLayoutId id="2147489928" r:id="rId3"/>
    <p:sldLayoutId id="2147489929" r:id="rId4"/>
    <p:sldLayoutId id="2147489930" r:id="rId5"/>
    <p:sldLayoutId id="2147489931" r:id="rId6"/>
    <p:sldLayoutId id="2147489932" r:id="rId7"/>
    <p:sldLayoutId id="2147489933" r:id="rId8"/>
    <p:sldLayoutId id="2147489934" r:id="rId9"/>
    <p:sldLayoutId id="2147489935" r:id="rId10"/>
    <p:sldLayoutId id="2147489936" r:id="rId11"/>
    <p:sldLayoutId id="214748993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06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51" r:id="rId1"/>
    <p:sldLayoutId id="2147489952" r:id="rId2"/>
    <p:sldLayoutId id="2147489953" r:id="rId3"/>
    <p:sldLayoutId id="2147489954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E5EADF-E8A8-9548-6E81-2DAF4ACB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91AB1-7A0A-F67A-A59E-47B51F0A3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56271B-B905-57CC-06C2-739306F43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1749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1" r:id="rId1"/>
    <p:sldLayoutId id="2147490042" r:id="rId2"/>
    <p:sldLayoutId id="2147490043" r:id="rId3"/>
    <p:sldLayoutId id="214749004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492883"/>
            <a:ext cx="1828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1F497D"/>
                </a:solidFill>
              </a:defRPr>
            </a:lvl1pPr>
          </a:lstStyle>
          <a:p>
            <a:fld id="{BA2D8F13-174C-467F-9D40-7DDEF70CAB8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8A241-3E06-AB4B-6218-FAB58717BCE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8576" y="6572248"/>
            <a:ext cx="928688" cy="21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8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87" r:id="rId1"/>
    <p:sldLayoutId id="2147490088" r:id="rId2"/>
    <p:sldLayoutId id="2147490089" r:id="rId3"/>
    <p:sldLayoutId id="2147490090" r:id="rId4"/>
    <p:sldLayoutId id="2147490091" r:id="rId5"/>
    <p:sldLayoutId id="2147490092" r:id="rId6"/>
    <p:sldLayoutId id="2147490093" r:id="rId7"/>
    <p:sldLayoutId id="2147490094" r:id="rId8"/>
    <p:sldLayoutId id="2147490095" r:id="rId9"/>
    <p:sldLayoutId id="2147490096" r:id="rId10"/>
    <p:sldLayoutId id="2147490097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663" y="365126"/>
            <a:ext cx="8638674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663" y="1335505"/>
            <a:ext cx="8638674" cy="483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777A21B-5E9D-45BB-84A5-530574EDE4F4}"/>
              </a:ext>
            </a:extLst>
          </p:cNvPr>
          <p:cNvSpPr/>
          <p:nvPr userDrawn="1"/>
        </p:nvSpPr>
        <p:spPr>
          <a:xfrm>
            <a:off x="8386618" y="5132173"/>
            <a:ext cx="757382" cy="17258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93828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15" r:id="rId1"/>
    <p:sldLayoutId id="2147490116" r:id="rId2"/>
    <p:sldLayoutId id="2147490117" r:id="rId3"/>
    <p:sldLayoutId id="2147490118" r:id="rId4"/>
    <p:sldLayoutId id="2147490119" r:id="rId5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3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21" r:id="rId1"/>
    <p:sldLayoutId id="2147490122" r:id="rId2"/>
    <p:sldLayoutId id="2147490123" r:id="rId3"/>
    <p:sldLayoutId id="2147490124" r:id="rId4"/>
    <p:sldLayoutId id="2147490125" r:id="rId5"/>
    <p:sldLayoutId id="2147490126" r:id="rId6"/>
    <p:sldLayoutId id="2147490127" r:id="rId7"/>
    <p:sldLayoutId id="2147490128" r:id="rId8"/>
    <p:sldLayoutId id="2147490129" r:id="rId9"/>
    <p:sldLayoutId id="2147490130" r:id="rId10"/>
    <p:sldLayoutId id="2147490131" r:id="rId11"/>
    <p:sldLayoutId id="2147490132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F4A8B300-57DC-AA40-A8ED-06B05AC83B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7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50" r:id="rId1"/>
    <p:sldLayoutId id="2147490151" r:id="rId2"/>
    <p:sldLayoutId id="2147490152" r:id="rId3"/>
    <p:sldLayoutId id="2147490153" r:id="rId4"/>
    <p:sldLayoutId id="2147490154" r:id="rId5"/>
    <p:sldLayoutId id="2147490155" r:id="rId6"/>
    <p:sldLayoutId id="2147490156" r:id="rId7"/>
    <p:sldLayoutId id="2147490157" r:id="rId8"/>
    <p:sldLayoutId id="2147490158" r:id="rId9"/>
    <p:sldLayoutId id="2147490159" r:id="rId10"/>
    <p:sldLayoutId id="2147490160" r:id="rId11"/>
    <p:sldLayoutId id="214749016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6/7/25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66" r:id="rId1"/>
    <p:sldLayoutId id="21474901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0.xml"/><Relationship Id="rId5" Type="http://schemas.openxmlformats.org/officeDocument/2006/relationships/hyperlink" Target="https://geraldofojunior.github.io/" TargetMode="Externa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6.xml"/><Relationship Id="rId6" Type="http://schemas.openxmlformats.org/officeDocument/2006/relationships/chart" Target="../charts/char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Tesseract_50YearsOfISCA-Retrospective_isca23.pdf" TargetMode="External"/><Relationship Id="rId3" Type="http://schemas.openxmlformats.org/officeDocument/2006/relationships/hyperlink" Target="http://www.ece.cmu.edu/calcm/isca2015/" TargetMode="External"/><Relationship Id="rId7" Type="http://schemas.openxmlformats.org/officeDocument/2006/relationships/hyperlink" Target="https://people.inf.ethz.ch/omutlu/pub/tesseract-pim-architecture-for-graph-processing_isca15-lightning-talk.pdf" TargetMode="External"/><Relationship Id="rId2" Type="http://schemas.openxmlformats.org/officeDocument/2006/relationships/hyperlink" Target="https://people.inf.ethz.ch/omutlu/pub/tesseract-pim-architecture-for-graph-processing_isca15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eople.inf.ethz.ch/omutlu/pub/tesseract-pim-architecture-for-graph-processing_isca15-lightning-talk.pptx" TargetMode="External"/><Relationship Id="rId5" Type="http://schemas.openxmlformats.org/officeDocument/2006/relationships/hyperlink" Target="https://people.inf.ethz.ch/omutlu/pub/tesseract-pim-architecture-for-graph-processing_isca15-talk.pdf" TargetMode="External"/><Relationship Id="rId10" Type="http://schemas.openxmlformats.org/officeDocument/2006/relationships/image" Target="../media/image22.png"/><Relationship Id="rId4" Type="http://schemas.openxmlformats.org/officeDocument/2006/relationships/hyperlink" Target="https://people.inf.ethz.ch/omutlu/pub/tesseract-pim-architecture-for-graph-processing_isca15-talk.pptx" TargetMode="External"/><Relationship Id="rId9" Type="http://schemas.openxmlformats.org/officeDocument/2006/relationships/hyperlink" Target="https://sites.coecis.cornell.edu/isca50retrospectiv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ndtech.com/show/14750/hot-chips-31-analysis-inmemory-processing-by-upmem" TargetMode="Externa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99.xml"/><Relationship Id="rId6" Type="http://schemas.openxmlformats.org/officeDocument/2006/relationships/image" Target="../media/image1.png"/><Relationship Id="rId5" Type="http://schemas.openxmlformats.org/officeDocument/2006/relationships/image" Target="../media/image32.tiff"/><Relationship Id="rId4" Type="http://schemas.openxmlformats.org/officeDocument/2006/relationships/hyperlink" Target="https://www.upmem.com/video-upmem-presenting-its-true-processing-in-memory-solution-hot-chips-2019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9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9.xml"/><Relationship Id="rId6" Type="http://schemas.openxmlformats.org/officeDocument/2006/relationships/image" Target="../media/image42.emf"/><Relationship Id="rId11" Type="http://schemas.openxmlformats.org/officeDocument/2006/relationships/image" Target="../media/image47.emf"/><Relationship Id="rId5" Type="http://schemas.openxmlformats.org/officeDocument/2006/relationships/image" Target="../media/image41.emf"/><Relationship Id="rId10" Type="http://schemas.openxmlformats.org/officeDocument/2006/relationships/image" Target="../media/image46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9.xml"/><Relationship Id="rId4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youtube.com/watch?v=Sscy1Wrr22A&amp;list=PL5Q2soXY2Zi9xidyIgBxUz7xRPS-wisBN&amp;index=26" TargetMode="External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arxiv.org/pdf/2105.03814.pdf" TargetMode="External"/><Relationship Id="rId1" Type="http://schemas.openxmlformats.org/officeDocument/2006/relationships/slideLayout" Target="../slideLayouts/slideLayout45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7.07886.pdf" TargetMode="External"/><Relationship Id="rId7" Type="http://schemas.openxmlformats.org/officeDocument/2006/relationships/image" Target="../media/image59.png"/><Relationship Id="rId2" Type="http://schemas.openxmlformats.org/officeDocument/2006/relationships/hyperlink" Target="https://arxiv.org/pdf/2105.03814.pdf" TargetMode="External"/><Relationship Id="rId1" Type="http://schemas.openxmlformats.org/officeDocument/2006/relationships/slideLayout" Target="../slideLayouts/slideLayout570.xml"/><Relationship Id="rId6" Type="http://schemas.openxmlformats.org/officeDocument/2006/relationships/hyperlink" Target="https://www.youtube.com/watch?v=nphV36SrysA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phV36SrysA&amp;list=PL5Q2soXY2Zi8D_5MGV6EnXEJHnV2YFBJl&amp;index=65" TargetMode="External"/><Relationship Id="rId3" Type="http://schemas.openxmlformats.org/officeDocument/2006/relationships/hyperlink" Target="https://sites.google.com/umn.edu/cut-2021/home" TargetMode="External"/><Relationship Id="rId7" Type="http://schemas.openxmlformats.org/officeDocument/2006/relationships/hyperlink" Target="https://people.inf.ethz.ch/omutlu/pub/Benchmarking-Memory-Centric-Computing-Systems_cut21-talk.pdf" TargetMode="External"/><Relationship Id="rId2" Type="http://schemas.openxmlformats.org/officeDocument/2006/relationships/hyperlink" Target="https://people.inf.ethz.ch/omutlu/pub/Benchmarking-Memory-Centric-Computing-Systems_cut21.pdf" TargetMode="External"/><Relationship Id="rId1" Type="http://schemas.openxmlformats.org/officeDocument/2006/relationships/slideLayout" Target="../slideLayouts/slideLayout456.xml"/><Relationship Id="rId6" Type="http://schemas.openxmlformats.org/officeDocument/2006/relationships/hyperlink" Target="https://people.inf.ethz.ch/omutlu/pub/Benchmarking-Memory-Centric-Computing-Systems_cut21-talk.pptx" TargetMode="External"/><Relationship Id="rId11" Type="http://schemas.openxmlformats.org/officeDocument/2006/relationships/image" Target="../media/image1.png"/><Relationship Id="rId5" Type="http://schemas.openxmlformats.org/officeDocument/2006/relationships/hyperlink" Target="https://github.com/CMU-SAFARI/prim-benchmarks" TargetMode="External"/><Relationship Id="rId10" Type="http://schemas.openxmlformats.org/officeDocument/2006/relationships/image" Target="../media/image60.png"/><Relationship Id="rId4" Type="http://schemas.openxmlformats.org/officeDocument/2006/relationships/hyperlink" Target="https://arxiv.org/abs/2110.01709" TargetMode="External"/><Relationship Id="rId9" Type="http://schemas.openxmlformats.org/officeDocument/2006/relationships/hyperlink" Target="https://www.youtube.com/watch?v=SrFD_u46EDA&amp;list=PL5Q2soXY2Zi8_VVChACnON4sfh2bJ5IrD&amp;index=152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9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49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8Hjy2iU9l4&amp;list=PL5Q2soXY2Zi_tOTAYm--dYByNPL7JhwR9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56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youtube.com/watch?v=D8Hjy2iU9l4&amp;list=PL5Q2soXY2Zi_tOTAYm--dYByNPL7JhwR9" TargetMode="External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youtube.com/watch?v=Pp9jSU2b9oM&amp;list=PL5Q2soXY2Zi8_VVChACnON4sfh2bJ5IrD&amp;index=159" TargetMode="External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ispass.org/ispass2023/" TargetMode="External"/><Relationship Id="rId2" Type="http://schemas.openxmlformats.org/officeDocument/2006/relationships/hyperlink" Target="https://arxiv.org/pdf/2207.07886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hyperlink" Target="https://github.com/CMU-SAFARI/pim-ml" TargetMode="External"/><Relationship Id="rId4" Type="http://schemas.openxmlformats.org/officeDocument/2006/relationships/hyperlink" Target="https://arxiv.org/abs/2207.07886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6.06022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9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9.xml"/><Relationship Id="rId6" Type="http://schemas.openxmlformats.org/officeDocument/2006/relationships/image" Target="../media/image1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www.youtube.com/watch?v=qeukNs5XI3g&amp;t=11226s" TargetMode="External"/><Relationship Id="rId1" Type="http://schemas.openxmlformats.org/officeDocument/2006/relationships/slideLayout" Target="../slideLayouts/slideLayout6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arxiv.org/pdf/2201.05072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5kaOsJKlGrE" TargetMode="External"/><Relationship Id="rId4" Type="http://schemas.openxmlformats.org/officeDocument/2006/relationships/hyperlink" Target="https://github.com/CMU-SAFARI/SparseP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lqqf4eaaEE4" TargetMode="External"/><Relationship Id="rId3" Type="http://schemas.openxmlformats.org/officeDocument/2006/relationships/hyperlink" Target="https://ispass.org/ispass2023/" TargetMode="External"/><Relationship Id="rId7" Type="http://schemas.openxmlformats.org/officeDocument/2006/relationships/hyperlink" Target="https://github.com/CMU-SAFARI/transpimlib" TargetMode="External"/><Relationship Id="rId2" Type="http://schemas.openxmlformats.org/officeDocument/2006/relationships/hyperlink" Target="https://people.inf.ethz.ch/omutlu/pub/TransPIMLib_ispass23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MLonUPMEM-PIM_ispass23-talk.pdf" TargetMode="External"/><Relationship Id="rId5" Type="http://schemas.openxmlformats.org/officeDocument/2006/relationships/hyperlink" Target="https://people.inf.ethz.ch/omutlu/pub/TransPIMLib_ispass23-talk.pptx" TargetMode="External"/><Relationship Id="rId10" Type="http://schemas.openxmlformats.org/officeDocument/2006/relationships/image" Target="../media/image71.png"/><Relationship Id="rId4" Type="http://schemas.openxmlformats.org/officeDocument/2006/relationships/hyperlink" Target="https://arxiv.org/abs/2304.01951" TargetMode="External"/><Relationship Id="rId9" Type="http://schemas.openxmlformats.org/officeDocument/2006/relationships/hyperlink" Target="https://arxiv.org/pdf/2304.01951.pd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bioinformatics.oxfordjournals.org/" TargetMode="External"/><Relationship Id="rId7" Type="http://schemas.openxmlformats.org/officeDocument/2006/relationships/image" Target="../media/image72.png"/><Relationship Id="rId2" Type="http://schemas.openxmlformats.org/officeDocument/2006/relationships/hyperlink" Target="https://arxiv.org/pdf/2208.01243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alignment-in-memory" TargetMode="External"/><Relationship Id="rId5" Type="http://schemas.openxmlformats.org/officeDocument/2006/relationships/hyperlink" Target="https://arxiv.org/abs/2208.01243" TargetMode="External"/><Relationship Id="rId4" Type="http://schemas.openxmlformats.org/officeDocument/2006/relationships/hyperlink" Target="https://doi.org/10.1093/bioinformatics/btad155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HEonRealPIM_iiswc23-poster.pdf" TargetMode="External"/><Relationship Id="rId3" Type="http://schemas.openxmlformats.org/officeDocument/2006/relationships/hyperlink" Target="https://iiswc.org/iiswc2023/" TargetMode="External"/><Relationship Id="rId7" Type="http://schemas.openxmlformats.org/officeDocument/2006/relationships/hyperlink" Target="https://people.inf.ethz.ch/omutlu/pub/HEonRealPIM_iiswc23-poster.pptx" TargetMode="External"/><Relationship Id="rId2" Type="http://schemas.openxmlformats.org/officeDocument/2006/relationships/hyperlink" Target="https://people.inf.ethz.ch/omutlu/pub/HEonRealPIM_iiswc23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HEonRealPIM_iiswc23-lightning-talk.pdf" TargetMode="External"/><Relationship Id="rId5" Type="http://schemas.openxmlformats.org/officeDocument/2006/relationships/hyperlink" Target="https://people.inf.ethz.ch/omutlu/pub/HEonRealPIM_iiswc23-lightning-talk.pptx" TargetMode="External"/><Relationship Id="rId10" Type="http://schemas.openxmlformats.org/officeDocument/2006/relationships/image" Target="../media/image73.png"/><Relationship Id="rId4" Type="http://schemas.openxmlformats.org/officeDocument/2006/relationships/hyperlink" Target="https://arxiv.org/abs/2309.06545" TargetMode="External"/><Relationship Id="rId9" Type="http://schemas.openxmlformats.org/officeDocument/2006/relationships/hyperlink" Target="https://arxiv.org/pdf/2309.06545.pdf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ispass.org/ispass2024/" TargetMode="External"/><Relationship Id="rId7" Type="http://schemas.openxmlformats.org/officeDocument/2006/relationships/image" Target="../media/image74.png"/><Relationship Id="rId2" Type="http://schemas.openxmlformats.org/officeDocument/2006/relationships/hyperlink" Target="https://arxiv.org/pdf/2405.03967" TargetMode="External"/><Relationship Id="rId1" Type="http://schemas.openxmlformats.org/officeDocument/2006/relationships/slideLayout" Target="../slideLayouts/slideLayout570.xml"/><Relationship Id="rId6" Type="http://schemas.openxmlformats.org/officeDocument/2006/relationships/hyperlink" Target="https://arxiv.org/abs/2405.03967" TargetMode="External"/><Relationship Id="rId5" Type="http://schemas.openxmlformats.org/officeDocument/2006/relationships/hyperlink" Target="https://safari.ethz.ch/wp-content/uploads/UPMEM_Kailash_2024.pdf" TargetMode="External"/><Relationship Id="rId4" Type="http://schemas.openxmlformats.org/officeDocument/2006/relationships/hyperlink" Target="https://safari.ethz.ch/wp-content/uploads/UPMEM_Kailash_2024.pptx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2" Type="http://schemas.openxmlformats.org/officeDocument/2006/relationships/hyperlink" Target="https://arxiv.org/pdf/2404.0716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hyperlink" Target="https://arxiv.org/abs/2404.07164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arxiv.org/pdf/2402.16731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arxiv.org/pdf/2201.05072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5kaOsJKlGrE" TargetMode="External"/><Relationship Id="rId4" Type="http://schemas.openxmlformats.org/officeDocument/2006/relationships/hyperlink" Target="https://github.com/CMU-SAFARI/Sparse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bioinformatics.oxfordjournals.org/" TargetMode="External"/><Relationship Id="rId7" Type="http://schemas.openxmlformats.org/officeDocument/2006/relationships/image" Target="../media/image72.png"/><Relationship Id="rId2" Type="http://schemas.openxmlformats.org/officeDocument/2006/relationships/hyperlink" Target="https://arxiv.org/pdf/2208.01243.pdf" TargetMode="External"/><Relationship Id="rId1" Type="http://schemas.openxmlformats.org/officeDocument/2006/relationships/slideLayout" Target="../slideLayouts/slideLayout456.xml"/><Relationship Id="rId6" Type="http://schemas.openxmlformats.org/officeDocument/2006/relationships/hyperlink" Target="https://github.com/CMU-SAFARI/alignment-in-memory" TargetMode="External"/><Relationship Id="rId5" Type="http://schemas.openxmlformats.org/officeDocument/2006/relationships/hyperlink" Target="https://arxiv.org/abs/2208.01243" TargetMode="External"/><Relationship Id="rId4" Type="http://schemas.openxmlformats.org/officeDocument/2006/relationships/hyperlink" Target="https://doi.org/10.1093/bioinformatics/btad155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ithub.com/CMU-SAFARI/alignment-in-memory" TargetMode="External"/><Relationship Id="rId1" Type="http://schemas.openxmlformats.org/officeDocument/2006/relationships/slideLayout" Target="../slideLayouts/slideLayout46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5.xml"/><Relationship Id="rId5" Type="http://schemas.openxmlformats.org/officeDocument/2006/relationships/hyperlink" Target="https://geraldofojunior.github.io/" TargetMode="Externa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Tesseract_50YearsOfISCA-Retrospective_isca23.pdf" TargetMode="External"/><Relationship Id="rId3" Type="http://schemas.openxmlformats.org/officeDocument/2006/relationships/hyperlink" Target="http://www.ece.cmu.edu/calcm/isca2015/" TargetMode="External"/><Relationship Id="rId7" Type="http://schemas.openxmlformats.org/officeDocument/2006/relationships/hyperlink" Target="https://people.inf.ethz.ch/omutlu/pub/tesseract-pim-architecture-for-graph-processing_isca15-lightning-talk.pdf" TargetMode="External"/><Relationship Id="rId2" Type="http://schemas.openxmlformats.org/officeDocument/2006/relationships/hyperlink" Target="https://people.inf.ethz.ch/omutlu/pub/tesseract-pim-architecture-for-graph-processing_isca15.pdf" TargetMode="External"/><Relationship Id="rId1" Type="http://schemas.openxmlformats.org/officeDocument/2006/relationships/slideLayout" Target="../slideLayouts/slideLayout711.xml"/><Relationship Id="rId6" Type="http://schemas.openxmlformats.org/officeDocument/2006/relationships/hyperlink" Target="https://people.inf.ethz.ch/omutlu/pub/tesseract-pim-architecture-for-graph-processing_isca15-lightning-talk.pptx" TargetMode="External"/><Relationship Id="rId11" Type="http://schemas.openxmlformats.org/officeDocument/2006/relationships/image" Target="../media/image1.png"/><Relationship Id="rId5" Type="http://schemas.openxmlformats.org/officeDocument/2006/relationships/hyperlink" Target="https://people.inf.ethz.ch/omutlu/pub/tesseract-pim-architecture-for-graph-processing_isca15-talk.pdf" TargetMode="External"/><Relationship Id="rId10" Type="http://schemas.openxmlformats.org/officeDocument/2006/relationships/image" Target="../media/image22.png"/><Relationship Id="rId4" Type="http://schemas.openxmlformats.org/officeDocument/2006/relationships/hyperlink" Target="https://people.inf.ethz.ch/omutlu/pub/tesseract-pim-architecture-for-graph-processing_isca15-talk.pptx" TargetMode="External"/><Relationship Id="rId9" Type="http://schemas.openxmlformats.org/officeDocument/2006/relationships/hyperlink" Target="https://sites.coecis.cornell.edu/isca50retrospective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pactconf.org/" TargetMode="External"/><Relationship Id="rId7" Type="http://schemas.openxmlformats.org/officeDocument/2006/relationships/image" Target="../media/image23.png"/><Relationship Id="rId2" Type="http://schemas.openxmlformats.org/officeDocument/2006/relationships/hyperlink" Target="https://people.inf.ethz.ch/omutlu/pub/Google-neural-networks-for-edge-devices-Mensa-Framework_pact21.pdf" TargetMode="External"/><Relationship Id="rId1" Type="http://schemas.openxmlformats.org/officeDocument/2006/relationships/slideLayout" Target="../slideLayouts/slideLayout711.xml"/><Relationship Id="rId6" Type="http://schemas.openxmlformats.org/officeDocument/2006/relationships/hyperlink" Target="https://www.youtube.com/watch?v=A5gxjDbLRAs&amp;list=PL5Q2soXY2Zi8_VVChACnON4sfh2bJ5IrD&amp;index=178" TargetMode="External"/><Relationship Id="rId5" Type="http://schemas.openxmlformats.org/officeDocument/2006/relationships/hyperlink" Target="https://people.inf.ethz.ch/omutlu/pub/Google-neural-networks-for-edge-devices-Mensa-Framework_pact21-talk.pdf" TargetMode="External"/><Relationship Id="rId4" Type="http://schemas.openxmlformats.org/officeDocument/2006/relationships/hyperlink" Target="https://people.inf.ethz.ch/omutlu/pub/Google-neural-networks-for-edge-devices-Mensa-Framework_pact21-talk.ppt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Google-consumer-workloads-data-movement-and-PIM_asplos18-poster.pptx" TargetMode="External"/><Relationship Id="rId13" Type="http://schemas.openxmlformats.org/officeDocument/2006/relationships/image" Target="../media/image1.png"/><Relationship Id="rId3" Type="http://schemas.openxmlformats.org/officeDocument/2006/relationships/hyperlink" Target="https://www.asplos2018.org/" TargetMode="External"/><Relationship Id="rId7" Type="http://schemas.openxmlformats.org/officeDocument/2006/relationships/hyperlink" Target="https://people.inf.ethz.ch/omutlu/pub/Google-consumer-workloads-data-movement-and-PIM_asplos18-lightning-talk.pdf" TargetMode="External"/><Relationship Id="rId12" Type="http://schemas.openxmlformats.org/officeDocument/2006/relationships/image" Target="../media/image24.tiff"/><Relationship Id="rId2" Type="http://schemas.openxmlformats.org/officeDocument/2006/relationships/hyperlink" Target="https://people.inf.ethz.ch/omutlu/pub/Google-consumer-workloads-data-movement-and-PIM_asplos18.pdf" TargetMode="External"/><Relationship Id="rId1" Type="http://schemas.openxmlformats.org/officeDocument/2006/relationships/slideLayout" Target="../slideLayouts/slideLayout711.xml"/><Relationship Id="rId6" Type="http://schemas.openxmlformats.org/officeDocument/2006/relationships/hyperlink" Target="https://people.inf.ethz.ch/omutlu/pub/Google-consumer-workloads-data-movement-and-PIM_asplos18-lightning-talk.pptx" TargetMode="External"/><Relationship Id="rId11" Type="http://schemas.openxmlformats.org/officeDocument/2006/relationships/hyperlink" Target="https://www.youtube.com/watch?v=OTB_72HYIn0" TargetMode="External"/><Relationship Id="rId5" Type="http://schemas.openxmlformats.org/officeDocument/2006/relationships/hyperlink" Target="https://people.inf.ethz.ch/omutlu/pub/Google-consumer-workloads-data-movement-and-PIM_asplos18-talk.pdf" TargetMode="External"/><Relationship Id="rId10" Type="http://schemas.openxmlformats.org/officeDocument/2006/relationships/hyperlink" Target="https://www.youtube.com/watch?v=pklgnQ3ejZ4" TargetMode="External"/><Relationship Id="rId4" Type="http://schemas.openxmlformats.org/officeDocument/2006/relationships/hyperlink" Target="https://people.inf.ethz.ch/omutlu/pub/Google-consumer-workloads-data-movement-and-PIM_asplos18-talk.pptx" TargetMode="External"/><Relationship Id="rId9" Type="http://schemas.openxmlformats.org/officeDocument/2006/relationships/hyperlink" Target="https://people.inf.ethz.ch/omutlu/pub/Google-consumer-workloads-data-movement-and-PIM_asplos18-poster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5B1E4-4A3E-4B44-B90F-77CA8B5BE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382000" cy="2209800"/>
          </a:xfrm>
        </p:spPr>
        <p:txBody>
          <a:bodyPr anchor="ctr"/>
          <a:lstStyle/>
          <a:p>
            <a:pPr algn="ctr"/>
            <a: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  <a:t>2</a:t>
            </a:r>
            <a:r>
              <a:rPr lang="en-US" altLang="en-US" b="1" baseline="30000" dirty="0">
                <a:solidFill>
                  <a:srgbClr val="C00000"/>
                </a:solidFill>
                <a:ea typeface="ＭＳ Ｐゴシック" charset="-128"/>
              </a:rPr>
              <a:t>nd</a:t>
            </a:r>
            <a: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  <a:t> Workshop on </a:t>
            </a:r>
            <a:b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Memory-Centric Computing:</a:t>
            </a:r>
            <a:b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Processing-Near-Memory - Part I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safari.png">
            <a:extLst>
              <a:ext uri="{FF2B5EF4-FFF2-40B4-BE49-F238E27FC236}">
                <a16:creationId xmlns:a16="http://schemas.microsoft.com/office/drawing/2014/main" id="{6F338064-9249-C04B-BB1E-830D09E569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23" y="6133800"/>
            <a:ext cx="2239579" cy="648000"/>
          </a:xfrm>
          <a:prstGeom prst="rect">
            <a:avLst/>
          </a:prstGeom>
        </p:spPr>
      </p:pic>
      <p:pic>
        <p:nvPicPr>
          <p:cNvPr id="5" name="Picture 2" descr="ETH Zurich short logo, black">
            <a:extLst>
              <a:ext uri="{FF2B5EF4-FFF2-40B4-BE49-F238E27FC236}">
                <a16:creationId xmlns:a16="http://schemas.microsoft.com/office/drawing/2014/main" id="{6BB9B15D-F9ED-6140-BDA2-30DF4E4A3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6357969" y="6074246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6957E2F-C1A4-A3BE-483B-9F1225948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573017"/>
            <a:ext cx="7848600" cy="336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Dr. Geraldo F. Oliveira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hlinkClick r:id="rId5"/>
              </a:rPr>
              <a:t>https://geraldofojunior.github.io</a:t>
            </a:r>
            <a:b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</a:b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ICS 2025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08 June 2025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156509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1880" y="0"/>
            <a:ext cx="8610600" cy="908720"/>
          </a:xfrm>
        </p:spPr>
        <p:txBody>
          <a:bodyPr anchor="ctr" anchorCtr="0"/>
          <a:lstStyle/>
          <a:p>
            <a:r>
              <a:rPr lang="en-US" dirty="0"/>
              <a:t>Possible PNM Designs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1"/>
          </p:nvPr>
        </p:nvSpPr>
        <p:spPr>
          <a:xfrm>
            <a:off x="6781800" y="6324600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A6D513-2C9C-5EA4-0839-4DE6C5D43D4D}"/>
              </a:ext>
            </a:extLst>
          </p:cNvPr>
          <p:cNvGrpSpPr/>
          <p:nvPr/>
        </p:nvGrpSpPr>
        <p:grpSpPr>
          <a:xfrm>
            <a:off x="-25152" y="2911258"/>
            <a:ext cx="9144000" cy="1581912"/>
            <a:chOff x="-25152" y="2911258"/>
            <a:chExt cx="9144000" cy="1581912"/>
          </a:xfrm>
        </p:grpSpPr>
        <p:sp>
          <p:nvSpPr>
            <p:cNvPr id="32" name="Marcador de contenido 2"/>
            <p:cNvSpPr txBox="1">
              <a:spLocks/>
            </p:cNvSpPr>
            <p:nvPr/>
          </p:nvSpPr>
          <p:spPr bwMode="auto">
            <a:xfrm>
              <a:off x="-25152" y="2911258"/>
              <a:ext cx="9144000" cy="158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69925" indent="-3254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+mn-lt"/>
                </a:defRPr>
              </a:lvl2pPr>
              <a:lvl3pPr marL="1022350" indent="-3508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339850" indent="-3159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4pPr>
              <a:lvl5pPr marL="1681163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1383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5955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0527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5099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9900"/>
                </a:buClr>
                <a:buSzPct val="65000"/>
                <a:buFont typeface="Wingdings" pitchFamily="2" charset="2"/>
                <a:buChar char="n"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Fixed-function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 units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lang="en-US" sz="2000" kern="0" dirty="0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Hardware/software co-designed PIM for efficiency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 W3" pitchFamily="-108" charset="-128"/>
                <a:cs typeface="ヒラギノ角ゴ Pro W3" pitchFamily="-108" charset="-128"/>
              </a:endParaRP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E.g. from academia: Mensa for NN Edge Inference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lang="en-US" sz="2000" kern="0" dirty="0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E.g. from industry: Samsung HBM-PIM, SK </a:t>
              </a:r>
              <a:r>
                <a:rPr lang="en-US" sz="2000" kern="0" dirty="0" err="1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hynix</a:t>
              </a:r>
              <a:r>
                <a:rPr lang="en-US" sz="2000" kern="0" dirty="0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AiM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 W3" pitchFamily="-108" charset="-128"/>
                <a:cs typeface="ヒラギノ角ゴ Pro W3" pitchFamily="-108" charset="-128"/>
              </a:endParaRP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 W3" pitchFamily="-108" charset="-128"/>
                <a:cs typeface="ヒラギノ角ゴ Pro W3" pitchFamily="-108" charset="-128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7F5753F-84A9-368E-E840-8F74A0388B01}"/>
                </a:ext>
              </a:extLst>
            </p:cNvPr>
            <p:cNvGrpSpPr/>
            <p:nvPr/>
          </p:nvGrpSpPr>
          <p:grpSpPr>
            <a:xfrm>
              <a:off x="7285010" y="2960948"/>
              <a:ext cx="1664208" cy="1466418"/>
              <a:chOff x="7300280" y="3068960"/>
              <a:chExt cx="1664208" cy="1466418"/>
            </a:xfrm>
          </p:grpSpPr>
          <p:sp>
            <p:nvSpPr>
              <p:cNvPr id="11" name="Rounded Rectangle 71"/>
              <p:cNvSpPr/>
              <p:nvPr/>
            </p:nvSpPr>
            <p:spPr>
              <a:xfrm>
                <a:off x="7300280" y="3068960"/>
                <a:ext cx="1664208" cy="1466418"/>
              </a:xfrm>
              <a:prstGeom prst="roundRect">
                <a:avLst/>
              </a:prstGeom>
              <a:solidFill>
                <a:schemeClr val="lt1">
                  <a:alpha val="0"/>
                </a:schemeClr>
              </a:solidFill>
              <a:ln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" name="Rounded Rectangle 81"/>
              <p:cNvSpPr/>
              <p:nvPr/>
            </p:nvSpPr>
            <p:spPr>
              <a:xfrm>
                <a:off x="7423588" y="3175495"/>
                <a:ext cx="1408176" cy="410596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PIM-Accelerator  1</a:t>
                </a:r>
              </a:p>
            </p:txBody>
          </p:sp>
          <p:sp>
            <p:nvSpPr>
              <p:cNvPr id="9" name="Rounded Rectangle 82"/>
              <p:cNvSpPr/>
              <p:nvPr/>
            </p:nvSpPr>
            <p:spPr>
              <a:xfrm>
                <a:off x="7422388" y="4027599"/>
                <a:ext cx="1408176" cy="41059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PIM-Accelerator N</a:t>
                </a:r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 rot="5400000">
                <a:off x="8007866" y="3612341"/>
                <a:ext cx="441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s-I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…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1E579F-56E3-67FF-97EE-00CC868080F4}"/>
              </a:ext>
            </a:extLst>
          </p:cNvPr>
          <p:cNvGrpSpPr/>
          <p:nvPr/>
        </p:nvGrpSpPr>
        <p:grpSpPr>
          <a:xfrm>
            <a:off x="-25152" y="4941168"/>
            <a:ext cx="9144000" cy="1581912"/>
            <a:chOff x="-25152" y="4941168"/>
            <a:chExt cx="9144000" cy="1581912"/>
          </a:xfrm>
        </p:grpSpPr>
        <p:sp>
          <p:nvSpPr>
            <p:cNvPr id="33" name="Marcador de contenido 2"/>
            <p:cNvSpPr txBox="1">
              <a:spLocks/>
            </p:cNvSpPr>
            <p:nvPr/>
          </p:nvSpPr>
          <p:spPr bwMode="auto">
            <a:xfrm>
              <a:off x="-25152" y="4941168"/>
              <a:ext cx="9144000" cy="158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69925" indent="-3254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+mn-lt"/>
                </a:defRPr>
              </a:lvl2pPr>
              <a:lvl3pPr marL="1022350" indent="-3508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339850" indent="-3159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4pPr>
              <a:lvl5pPr marL="1681163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1383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5955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0527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5099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9900"/>
                </a:buClr>
                <a:buSzPct val="65000"/>
                <a:buFont typeface="Wingdings" pitchFamily="2" charset="2"/>
                <a:buChar char="n"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Reconfigurable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 architectures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PNM cores coupled with FPGAs, CGRA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lang="en-US" sz="2000" kern="0" dirty="0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E.g. from academia: NERO for Weather Prediction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E</a:t>
              </a:r>
              <a:r>
                <a:rPr lang="en-US" sz="2000" kern="0" dirty="0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.g. from industry: Samsung </a:t>
              </a:r>
              <a:r>
                <a:rPr lang="en-US" sz="2000" kern="0" dirty="0" err="1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AxDIMM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 W3" pitchFamily="-108" charset="-128"/>
                <a:cs typeface="ヒラギノ角ゴ Pro W3" pitchFamily="-108" charset="-128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272613" y="4941168"/>
              <a:ext cx="1689003" cy="1466418"/>
              <a:chOff x="3754512" y="4698886"/>
              <a:chExt cx="1689003" cy="1466418"/>
            </a:xfrm>
          </p:grpSpPr>
          <p:sp>
            <p:nvSpPr>
              <p:cNvPr id="25" name="Rounded Rectangle 88"/>
              <p:cNvSpPr/>
              <p:nvPr/>
            </p:nvSpPr>
            <p:spPr>
              <a:xfrm>
                <a:off x="3771011" y="4698886"/>
                <a:ext cx="1665085" cy="1466418"/>
              </a:xfrm>
              <a:prstGeom prst="roundRect">
                <a:avLst/>
              </a:prstGeom>
              <a:solidFill>
                <a:schemeClr val="lt1">
                  <a:alpha val="0"/>
                </a:schemeClr>
              </a:solidFill>
              <a:ln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grpSp>
            <p:nvGrpSpPr>
              <p:cNvPr id="26" name="Group 89"/>
              <p:cNvGrpSpPr/>
              <p:nvPr/>
            </p:nvGrpSpPr>
            <p:grpSpPr>
              <a:xfrm>
                <a:off x="3754512" y="4788440"/>
                <a:ext cx="1689003" cy="1268382"/>
                <a:chOff x="4774667" y="3750799"/>
                <a:chExt cx="2654919" cy="730738"/>
              </a:xfrm>
            </p:grpSpPr>
            <p:sp>
              <p:nvSpPr>
                <p:cNvPr id="27" name="Rounded Rectangle 94"/>
                <p:cNvSpPr/>
                <p:nvPr/>
              </p:nvSpPr>
              <p:spPr>
                <a:xfrm>
                  <a:off x="5014612" y="3750799"/>
                  <a:ext cx="2212432" cy="73073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TextBox 96"/>
                <p:cNvSpPr txBox="1"/>
                <p:nvPr/>
              </p:nvSpPr>
              <p:spPr>
                <a:xfrm>
                  <a:off x="4774667" y="3958225"/>
                  <a:ext cx="2654919" cy="301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anose="020B0600070205080204" pitchFamily="34" charset="-128"/>
                      <a:cs typeface="+mn-cs"/>
                    </a:rPr>
                    <a:t>Reconfigurable Accelerator</a:t>
                  </a:r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D277D6-093D-0C49-0A7E-6E5FDF9091F2}"/>
              </a:ext>
            </a:extLst>
          </p:cNvPr>
          <p:cNvGrpSpPr/>
          <p:nvPr/>
        </p:nvGrpSpPr>
        <p:grpSpPr>
          <a:xfrm>
            <a:off x="-25152" y="881348"/>
            <a:ext cx="9144000" cy="1581912"/>
            <a:chOff x="-25152" y="881348"/>
            <a:chExt cx="9144000" cy="1581912"/>
          </a:xfrm>
        </p:grpSpPr>
        <p:sp>
          <p:nvSpPr>
            <p:cNvPr id="34" name="Marcador de contenido 2"/>
            <p:cNvSpPr txBox="1">
              <a:spLocks/>
            </p:cNvSpPr>
            <p:nvPr/>
          </p:nvSpPr>
          <p:spPr bwMode="auto">
            <a:xfrm>
              <a:off x="-25152" y="881348"/>
              <a:ext cx="9144000" cy="158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69925" indent="-3254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+mn-lt"/>
                </a:defRPr>
              </a:lvl2pPr>
              <a:lvl3pPr marL="1022350" indent="-3508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339850" indent="-3159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4pPr>
              <a:lvl5pPr marL="1681163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1383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5955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0527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5099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9900"/>
                </a:buClr>
                <a:buSzPct val="65000"/>
                <a:buFont typeface="Wingdings" pitchFamily="2" charset="2"/>
                <a:buChar char="n"/>
                <a:tabLst/>
                <a:defRPr/>
              </a:pP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General-purpose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 programmable cores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lang="en-US" sz="2000" kern="0" dirty="0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Wimpy cores (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possibility of running any workload)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lang="en-US" sz="2000" kern="0" dirty="0">
                  <a:solidFill>
                    <a:srgbClr val="FF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E.g. from academia: Tesseract PIM for Graph Processing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E.g. from industry: UPMEM PIM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B8BFBE2-8762-C2FC-0709-950D15E27223}"/>
                </a:ext>
              </a:extLst>
            </p:cNvPr>
            <p:cNvGrpSpPr/>
            <p:nvPr/>
          </p:nvGrpSpPr>
          <p:grpSpPr>
            <a:xfrm>
              <a:off x="7283135" y="980728"/>
              <a:ext cx="1667959" cy="1466418"/>
              <a:chOff x="7296529" y="980728"/>
              <a:chExt cx="1667959" cy="1466418"/>
            </a:xfrm>
          </p:grpSpPr>
          <p:sp>
            <p:nvSpPr>
              <p:cNvPr id="16" name="Rounded Rectangle 88"/>
              <p:cNvSpPr/>
              <p:nvPr/>
            </p:nvSpPr>
            <p:spPr>
              <a:xfrm>
                <a:off x="7296529" y="980728"/>
                <a:ext cx="1667959" cy="1466418"/>
              </a:xfrm>
              <a:prstGeom prst="roundRect">
                <a:avLst/>
              </a:prstGeom>
              <a:solidFill>
                <a:schemeClr val="lt1">
                  <a:alpha val="0"/>
                </a:schemeClr>
              </a:solidFill>
              <a:ln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2C53D3A-D172-02EE-CA4C-04FA14B3D6D1}"/>
                  </a:ext>
                </a:extLst>
              </p:cNvPr>
              <p:cNvGrpSpPr/>
              <p:nvPr/>
            </p:nvGrpSpPr>
            <p:grpSpPr>
              <a:xfrm>
                <a:off x="7422388" y="1118073"/>
                <a:ext cx="1409932" cy="1230807"/>
                <a:chOff x="7422388" y="1118073"/>
                <a:chExt cx="1409932" cy="1230807"/>
              </a:xfrm>
            </p:grpSpPr>
            <p:sp>
              <p:nvSpPr>
                <p:cNvPr id="19" name="Rounded Rectangle 95"/>
                <p:cNvSpPr/>
                <p:nvPr/>
              </p:nvSpPr>
              <p:spPr>
                <a:xfrm>
                  <a:off x="7480149" y="2055597"/>
                  <a:ext cx="1291979" cy="293283"/>
                </a:xfrm>
                <a:prstGeom prst="roundRect">
                  <a:avLst/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rPr>
                    <a:t>Cache</a:t>
                  </a:r>
                  <a:endPara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ounded Rectangle 94"/>
                <p:cNvSpPr/>
                <p:nvPr/>
              </p:nvSpPr>
              <p:spPr>
                <a:xfrm>
                  <a:off x="7422388" y="1118073"/>
                  <a:ext cx="1409932" cy="879852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rPr>
                    <a:t>PIM Core</a:t>
                  </a:r>
                </a:p>
              </p:txBody>
            </p:sp>
          </p:grp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FF9E9E0-18D4-0985-5222-058B4FA214CC}"/>
              </a:ext>
            </a:extLst>
          </p:cNvPr>
          <p:cNvSpPr/>
          <p:nvPr/>
        </p:nvSpPr>
        <p:spPr bwMode="auto">
          <a:xfrm>
            <a:off x="-25152" y="2857763"/>
            <a:ext cx="9144000" cy="3595574"/>
          </a:xfrm>
          <a:prstGeom prst="rect">
            <a:avLst/>
          </a:prstGeom>
          <a:solidFill>
            <a:srgbClr val="FFFFFF">
              <a:alpha val="8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" name="Picture 12" descr="safari.png">
            <a:extLst>
              <a:ext uri="{FF2B5EF4-FFF2-40B4-BE49-F238E27FC236}">
                <a16:creationId xmlns:a16="http://schemas.microsoft.com/office/drawing/2014/main" id="{34060EC5-B927-676E-8EA4-1B56832C25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2823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Accelerating In-Memory Graph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 bwMode="auto">
          <a:xfrm>
            <a:off x="228600" y="1124744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charset="0"/>
              <a:buChar char="n"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</a:rPr>
              <a:t>Large graphs are everywhere (circa 2015)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charset="0"/>
              <a:buChar char="n"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-106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charset="0"/>
              <a:buChar char="n"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-106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charset="0"/>
              <a:buChar char="n"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-106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charset="0"/>
              <a:buChar char="n"/>
              <a:tabLst/>
              <a:defRPr/>
            </a:pP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-106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charset="0"/>
              <a:buChar char="n"/>
              <a:tabLst/>
              <a:defRPr/>
            </a:pP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-106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charset="0"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itchFamily="-106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charset="0"/>
              <a:buChar char="n"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itchFamily="-106" charset="-128"/>
              </a:rPr>
              <a:t>Scalable large-scale graph processing is challenging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</a:endParaRPr>
          </a:p>
        </p:txBody>
      </p:sp>
      <p:grpSp>
        <p:nvGrpSpPr>
          <p:cNvPr id="6" name="그룹 7"/>
          <p:cNvGrpSpPr/>
          <p:nvPr/>
        </p:nvGrpSpPr>
        <p:grpSpPr>
          <a:xfrm>
            <a:off x="832673" y="1777556"/>
            <a:ext cx="7716092" cy="1519994"/>
            <a:chOff x="832673" y="2141219"/>
            <a:chExt cx="7716092" cy="1519994"/>
          </a:xfrm>
        </p:grpSpPr>
        <p:sp>
          <p:nvSpPr>
            <p:cNvPr id="7" name="TextBox 3"/>
            <p:cNvSpPr txBox="1"/>
            <p:nvPr/>
          </p:nvSpPr>
          <p:spPr>
            <a:xfrm>
              <a:off x="832673" y="3014882"/>
              <a:ext cx="17647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36 Million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Wikipedia Pages</a:t>
              </a:r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2842663" y="3014882"/>
              <a:ext cx="17021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1.4 Billion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Facebook Users</a:t>
              </a:r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5023819" y="3014882"/>
              <a:ext cx="14203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300 Million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Twitter Users</a:t>
              </a:r>
            </a:p>
          </p:txBody>
        </p:sp>
        <p:pic>
          <p:nvPicPr>
            <p:cNvPr id="10" name="Picture 2" descr="http://www.bioteams.com/images/wikipedia_as_a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21470" y="2141219"/>
              <a:ext cx="881698" cy="881700"/>
            </a:xfrm>
            <a:prstGeom prst="rect">
              <a:avLst/>
            </a:prstGeom>
            <a:noFill/>
          </p:spPr>
        </p:pic>
        <p:pic>
          <p:nvPicPr>
            <p:cNvPr id="11" name="Picture 8" descr="http://jchutchins.net/site/wp-content/uploads/2009/06/facebook-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3087" y="2262268"/>
              <a:ext cx="1699935" cy="639600"/>
            </a:xfrm>
            <a:prstGeom prst="rect">
              <a:avLst/>
            </a:prstGeom>
            <a:noFill/>
          </p:spPr>
        </p:pic>
        <p:pic>
          <p:nvPicPr>
            <p:cNvPr id="12" name="Picture 10" descr="http://asset3.itsnicethat.com/system/files/062012/4fd07cea5c3e3c0d810000db/img_col_main/Twitternew.jpg?135457642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04" t="20452" r="24614" b="18303"/>
            <a:stretch/>
          </p:blipFill>
          <p:spPr bwMode="auto">
            <a:xfrm>
              <a:off x="5311851" y="2226563"/>
              <a:ext cx="844326" cy="7110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https://pbs.twimg.com/profile_images/1550954462/instagramIcon_400x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2174" y="2193963"/>
              <a:ext cx="776210" cy="7762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5"/>
            <p:cNvSpPr txBox="1"/>
            <p:nvPr/>
          </p:nvSpPr>
          <p:spPr>
            <a:xfrm>
              <a:off x="6731793" y="3014882"/>
              <a:ext cx="18169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30 Billion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Instagram Photos</a:t>
              </a:r>
            </a:p>
          </p:txBody>
        </p:sp>
      </p:grpSp>
      <p:graphicFrame>
        <p:nvGraphicFramePr>
          <p:cNvPr id="15" name="내용 개체 틀 5"/>
          <p:cNvGraphicFramePr>
            <a:graphicFrameLocks/>
          </p:cNvGraphicFramePr>
          <p:nvPr/>
        </p:nvGraphicFramePr>
        <p:xfrm>
          <a:off x="832672" y="4149080"/>
          <a:ext cx="7854127" cy="2237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6" name="직선 화살표 연결선 6"/>
          <p:cNvCxnSpPr/>
          <p:nvPr/>
        </p:nvCxnSpPr>
        <p:spPr>
          <a:xfrm flipH="1">
            <a:off x="5148066" y="5219239"/>
            <a:ext cx="334151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afari.png">
            <a:extLst>
              <a:ext uri="{FF2B5EF4-FFF2-40B4-BE49-F238E27FC236}">
                <a16:creationId xmlns:a16="http://schemas.microsoft.com/office/drawing/2014/main" id="{815C54C2-C89E-C706-2455-4B8B77FC0F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8662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Bottlenecks in Graph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3" name="직사각형 7"/>
          <p:cNvSpPr/>
          <p:nvPr/>
        </p:nvSpPr>
        <p:spPr>
          <a:xfrm>
            <a:off x="1032425" y="2060589"/>
            <a:ext cx="4129087" cy="392400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44" name="내용 개체 틀 4"/>
          <p:cNvSpPr txBox="1">
            <a:spLocks/>
          </p:cNvSpPr>
          <p:nvPr/>
        </p:nvSpPr>
        <p:spPr>
          <a:xfrm>
            <a:off x="522348" y="1189524"/>
            <a:ext cx="7578044" cy="212365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(v: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graph.vertices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(w: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v.successors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   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+= weight *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}</a:t>
            </a:r>
          </a:p>
        </p:txBody>
      </p:sp>
      <p:grpSp>
        <p:nvGrpSpPr>
          <p:cNvPr id="45" name="그룹 78"/>
          <p:cNvGrpSpPr/>
          <p:nvPr/>
        </p:nvGrpSpPr>
        <p:grpSpPr>
          <a:xfrm>
            <a:off x="2127580" y="4487241"/>
            <a:ext cx="4196064" cy="1063334"/>
            <a:chOff x="1333905" y="4732035"/>
            <a:chExt cx="4196064" cy="1063334"/>
          </a:xfrm>
        </p:grpSpPr>
        <p:cxnSp>
          <p:nvCxnSpPr>
            <p:cNvPr id="46" name="구부러진 연결선 31"/>
            <p:cNvCxnSpPr>
              <a:stCxn id="63" idx="2"/>
              <a:endCxn id="53" idx="3"/>
            </p:cNvCxnSpPr>
            <p:nvPr/>
          </p:nvCxnSpPr>
          <p:spPr>
            <a:xfrm rot="5400000">
              <a:off x="2329181" y="3736759"/>
              <a:ext cx="948627" cy="2939179"/>
            </a:xfrm>
            <a:prstGeom prst="curvedConnector2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3463890" y="5333704"/>
              <a:ext cx="20660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weight * </a:t>
              </a:r>
              <a:r>
                <a:rPr kumimoji="0" lang="en-US" altLang="ko-KR" sz="2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v.rank</a:t>
              </a: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48" name="그룹 75"/>
          <p:cNvGrpSpPr/>
          <p:nvPr/>
        </p:nvGrpSpPr>
        <p:grpSpPr>
          <a:xfrm>
            <a:off x="1695531" y="3544246"/>
            <a:ext cx="432048" cy="2546995"/>
            <a:chOff x="901856" y="3789040"/>
            <a:chExt cx="432048" cy="2546995"/>
          </a:xfrm>
        </p:grpSpPr>
        <p:sp>
          <p:nvSpPr>
            <p:cNvPr id="49" name="직사각형 38"/>
            <p:cNvSpPr/>
            <p:nvPr/>
          </p:nvSpPr>
          <p:spPr>
            <a:xfrm>
              <a:off x="901856" y="4972285"/>
              <a:ext cx="432048" cy="172011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50" name="직사각형 39"/>
            <p:cNvSpPr/>
            <p:nvPr/>
          </p:nvSpPr>
          <p:spPr>
            <a:xfrm>
              <a:off x="901856" y="3974477"/>
              <a:ext cx="432048" cy="172011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51" name="직사각형 40"/>
            <p:cNvSpPr/>
            <p:nvPr/>
          </p:nvSpPr>
          <p:spPr>
            <a:xfrm>
              <a:off x="901856" y="5994767"/>
              <a:ext cx="432048" cy="172011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52" name="직사각형 22"/>
            <p:cNvSpPr/>
            <p:nvPr/>
          </p:nvSpPr>
          <p:spPr>
            <a:xfrm>
              <a:off x="901856" y="4331925"/>
              <a:ext cx="432048" cy="400110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v</a:t>
              </a: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53" name="직사각형 25"/>
            <p:cNvSpPr/>
            <p:nvPr/>
          </p:nvSpPr>
          <p:spPr>
            <a:xfrm>
              <a:off x="901856" y="5480607"/>
              <a:ext cx="432048" cy="400110"/>
            </a:xfrm>
            <a:prstGeom prst="rect">
              <a:avLst/>
            </a:prstGeom>
            <a:gradFill rotWithShape="1">
              <a:gsLst>
                <a:gs pos="0">
                  <a:srgbClr val="F17CB0">
                    <a:tint val="50000"/>
                    <a:satMod val="300000"/>
                  </a:srgbClr>
                </a:gs>
                <a:gs pos="35000">
                  <a:srgbClr val="F17CB0">
                    <a:tint val="37000"/>
                    <a:satMod val="300000"/>
                  </a:srgbClr>
                </a:gs>
                <a:gs pos="100000">
                  <a:srgbClr val="F17CB0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17CB0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w</a:t>
              </a: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54" name="직사각형 21"/>
            <p:cNvSpPr/>
            <p:nvPr/>
          </p:nvSpPr>
          <p:spPr>
            <a:xfrm>
              <a:off x="901856" y="3789040"/>
              <a:ext cx="432048" cy="2546995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cxnSp>
        <p:nvCxnSpPr>
          <p:cNvPr id="55" name="구부러진 연결선 41"/>
          <p:cNvCxnSpPr>
            <a:stCxn id="60" idx="3"/>
            <a:endCxn id="49" idx="3"/>
          </p:cNvCxnSpPr>
          <p:nvPr/>
        </p:nvCxnSpPr>
        <p:spPr>
          <a:xfrm rot="5400000">
            <a:off x="2967892" y="3646928"/>
            <a:ext cx="326256" cy="2006882"/>
          </a:xfrm>
          <a:prstGeom prst="curvedConnector2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lgDash"/>
            <a:tailEnd type="triangle"/>
          </a:ln>
          <a:effectLst/>
        </p:spPr>
      </p:cxnSp>
      <p:cxnSp>
        <p:nvCxnSpPr>
          <p:cNvPr id="56" name="구부러진 연결선 51"/>
          <p:cNvCxnSpPr>
            <a:stCxn id="61" idx="3"/>
            <a:endCxn id="51" idx="3"/>
          </p:cNvCxnSpPr>
          <p:nvPr/>
        </p:nvCxnSpPr>
        <p:spPr>
          <a:xfrm rot="5400000">
            <a:off x="2609767" y="4005054"/>
            <a:ext cx="1348738" cy="2313113"/>
          </a:xfrm>
          <a:prstGeom prst="curvedConnector2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lgDash"/>
            <a:tailEnd type="triangle"/>
          </a:ln>
          <a:effectLst/>
        </p:spPr>
      </p:cxnSp>
      <p:grpSp>
        <p:nvGrpSpPr>
          <p:cNvPr id="57" name="그룹 87"/>
          <p:cNvGrpSpPr/>
          <p:nvPr/>
        </p:nvGrpSpPr>
        <p:grpSpPr>
          <a:xfrm>
            <a:off x="2127579" y="4087131"/>
            <a:ext cx="3987336" cy="400110"/>
            <a:chOff x="2627783" y="4259917"/>
            <a:chExt cx="3987336" cy="400110"/>
          </a:xfrm>
        </p:grpSpPr>
        <p:cxnSp>
          <p:nvCxnSpPr>
            <p:cNvPr id="58" name="직선 화살표 연결선 29"/>
            <p:cNvCxnSpPr>
              <a:endCxn id="64" idx="1"/>
            </p:cNvCxnSpPr>
            <p:nvPr/>
          </p:nvCxnSpPr>
          <p:spPr>
            <a:xfrm>
              <a:off x="2627783" y="4459972"/>
              <a:ext cx="1683080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grpSp>
          <p:nvGrpSpPr>
            <p:cNvPr id="59" name="그룹 76"/>
            <p:cNvGrpSpPr/>
            <p:nvPr/>
          </p:nvGrpSpPr>
          <p:grpSpPr>
            <a:xfrm>
              <a:off x="4310863" y="4259917"/>
              <a:ext cx="2304256" cy="400110"/>
              <a:chOff x="1693944" y="4331925"/>
              <a:chExt cx="2304256" cy="400110"/>
            </a:xfrm>
          </p:grpSpPr>
          <p:sp>
            <p:nvSpPr>
              <p:cNvPr id="60" name="직사각형 43"/>
              <p:cNvSpPr/>
              <p:nvPr/>
            </p:nvSpPr>
            <p:spPr>
              <a:xfrm rot="5400000">
                <a:off x="1817692" y="4445975"/>
                <a:ext cx="400109" cy="17201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61" name="직사각형 50"/>
              <p:cNvSpPr/>
              <p:nvPr/>
            </p:nvSpPr>
            <p:spPr>
              <a:xfrm rot="5400000">
                <a:off x="2123923" y="4445975"/>
                <a:ext cx="400109" cy="17201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62" name="직사각형 56"/>
              <p:cNvSpPr/>
              <p:nvPr/>
            </p:nvSpPr>
            <p:spPr>
              <a:xfrm rot="5400000">
                <a:off x="3454087" y="4445975"/>
                <a:ext cx="400109" cy="17201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63" name="직사각형 27"/>
              <p:cNvSpPr/>
              <p:nvPr/>
            </p:nvSpPr>
            <p:spPr>
              <a:xfrm>
                <a:off x="2590003" y="4331925"/>
                <a:ext cx="720080" cy="400110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&amp;w</a:t>
                </a:r>
                <a:endParaRPr kumimoji="0" lang="ko-KR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64" name="직사각형 26"/>
              <p:cNvSpPr/>
              <p:nvPr/>
            </p:nvSpPr>
            <p:spPr>
              <a:xfrm>
                <a:off x="1693944" y="4331925"/>
                <a:ext cx="2304256" cy="400110"/>
              </a:xfrm>
              <a:prstGeom prst="rect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</p:grpSp>
      </p:grpSp>
      <p:cxnSp>
        <p:nvCxnSpPr>
          <p:cNvPr id="65" name="구부러진 연결선 57"/>
          <p:cNvCxnSpPr>
            <a:stCxn id="62" idx="1"/>
            <a:endCxn id="50" idx="3"/>
          </p:cNvCxnSpPr>
          <p:nvPr/>
        </p:nvCxnSpPr>
        <p:spPr>
          <a:xfrm rot="16200000" flipV="1">
            <a:off x="3813497" y="2129772"/>
            <a:ext cx="271443" cy="3643277"/>
          </a:xfrm>
          <a:prstGeom prst="curvedConnector2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lgDash"/>
            <a:tailEnd type="triangle"/>
          </a:ln>
          <a:effectLst/>
        </p:spPr>
      </p:cxnSp>
      <p:grpSp>
        <p:nvGrpSpPr>
          <p:cNvPr id="66" name="그룹 93"/>
          <p:cNvGrpSpPr/>
          <p:nvPr/>
        </p:nvGrpSpPr>
        <p:grpSpPr>
          <a:xfrm>
            <a:off x="2775652" y="3101467"/>
            <a:ext cx="6382071" cy="2820517"/>
            <a:chOff x="3275856" y="3175530"/>
            <a:chExt cx="6382071" cy="2820517"/>
          </a:xfrm>
        </p:grpSpPr>
        <p:sp>
          <p:nvSpPr>
            <p:cNvPr id="67" name="타원 88"/>
            <p:cNvSpPr/>
            <p:nvPr/>
          </p:nvSpPr>
          <p:spPr>
            <a:xfrm>
              <a:off x="3275856" y="3618309"/>
              <a:ext cx="508484" cy="237773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615287" y="3175530"/>
              <a:ext cx="6042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1. Frequent random memory accesses</a:t>
              </a:r>
              <a:endParaRPr kumimoji="0" lang="ko-KR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69" name="그룹 94"/>
          <p:cNvGrpSpPr/>
          <p:nvPr/>
        </p:nvGrpSpPr>
        <p:grpSpPr>
          <a:xfrm>
            <a:off x="4067944" y="5046549"/>
            <a:ext cx="5091508" cy="1220380"/>
            <a:chOff x="4568148" y="5107165"/>
            <a:chExt cx="5091508" cy="1220380"/>
          </a:xfrm>
        </p:grpSpPr>
        <p:sp>
          <p:nvSpPr>
            <p:cNvPr id="70" name="타원 91"/>
            <p:cNvSpPr/>
            <p:nvPr/>
          </p:nvSpPr>
          <p:spPr>
            <a:xfrm>
              <a:off x="4601391" y="5107165"/>
              <a:ext cx="2378834" cy="57328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568148" y="5865880"/>
              <a:ext cx="50915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2. Little amount of computation</a:t>
              </a:r>
              <a:endParaRPr kumimoji="0" lang="ko-KR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72" name="그룹 12"/>
          <p:cNvGrpSpPr/>
          <p:nvPr/>
        </p:nvGrpSpPr>
        <p:grpSpPr>
          <a:xfrm>
            <a:off x="102248" y="4537387"/>
            <a:ext cx="1593283" cy="1314561"/>
            <a:chOff x="314421" y="4694850"/>
            <a:chExt cx="1593283" cy="1314561"/>
          </a:xfrm>
        </p:grpSpPr>
        <p:grpSp>
          <p:nvGrpSpPr>
            <p:cNvPr id="73" name="그룹 5"/>
            <p:cNvGrpSpPr/>
            <p:nvPr/>
          </p:nvGrpSpPr>
          <p:grpSpPr>
            <a:xfrm>
              <a:off x="314421" y="4694850"/>
              <a:ext cx="1224137" cy="1314561"/>
              <a:chOff x="395536" y="3645024"/>
              <a:chExt cx="1326123" cy="1314561"/>
            </a:xfrm>
          </p:grpSpPr>
          <p:sp>
            <p:nvSpPr>
              <p:cNvPr id="77" name="직사각형 2"/>
              <p:cNvSpPr/>
              <p:nvPr/>
            </p:nvSpPr>
            <p:spPr>
              <a:xfrm>
                <a:off x="395536" y="3645024"/>
                <a:ext cx="1326123" cy="328128"/>
              </a:xfrm>
              <a:prstGeom prst="rect">
                <a:avLst/>
              </a:prstGeom>
              <a:gradFill rotWithShape="1">
                <a:gsLst>
                  <a:gs pos="0">
                    <a:srgbClr val="F17CB0">
                      <a:tint val="50000"/>
                      <a:satMod val="300000"/>
                    </a:srgbClr>
                  </a:gs>
                  <a:gs pos="35000">
                    <a:srgbClr val="F17CB0">
                      <a:tint val="37000"/>
                      <a:satMod val="300000"/>
                    </a:srgbClr>
                  </a:gs>
                  <a:gs pos="100000">
                    <a:srgbClr val="F17CB0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17CB0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w.rank</a:t>
                </a:r>
                <a:endPara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78" name="직사각형 33"/>
              <p:cNvSpPr/>
              <p:nvPr/>
            </p:nvSpPr>
            <p:spPr>
              <a:xfrm>
                <a:off x="395536" y="3973151"/>
                <a:ext cx="1326123" cy="328128"/>
              </a:xfrm>
              <a:prstGeom prst="rect">
                <a:avLst/>
              </a:prstGeom>
              <a:gradFill rotWithShape="1">
                <a:gsLst>
                  <a:gs pos="0">
                    <a:srgbClr val="F17CB0">
                      <a:tint val="50000"/>
                      <a:satMod val="300000"/>
                    </a:srgbClr>
                  </a:gs>
                  <a:gs pos="35000">
                    <a:srgbClr val="F17CB0">
                      <a:tint val="37000"/>
                      <a:satMod val="300000"/>
                    </a:srgbClr>
                  </a:gs>
                  <a:gs pos="100000">
                    <a:srgbClr val="F17CB0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17CB0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w.next_rank</a:t>
                </a:r>
                <a:endPara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79" name="직사각형 34"/>
              <p:cNvSpPr/>
              <p:nvPr/>
            </p:nvSpPr>
            <p:spPr>
              <a:xfrm>
                <a:off x="395536" y="4299407"/>
                <a:ext cx="1326123" cy="328128"/>
              </a:xfrm>
              <a:prstGeom prst="rect">
                <a:avLst/>
              </a:prstGeom>
              <a:gradFill rotWithShape="1">
                <a:gsLst>
                  <a:gs pos="0">
                    <a:srgbClr val="F17CB0">
                      <a:tint val="50000"/>
                      <a:satMod val="300000"/>
                    </a:srgbClr>
                  </a:gs>
                  <a:gs pos="35000">
                    <a:srgbClr val="F17CB0">
                      <a:tint val="37000"/>
                      <a:satMod val="300000"/>
                    </a:srgbClr>
                  </a:gs>
                  <a:gs pos="100000">
                    <a:srgbClr val="F17CB0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17CB0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w.edges</a:t>
                </a:r>
                <a:endPara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80" name="직사각형 35"/>
              <p:cNvSpPr/>
              <p:nvPr/>
            </p:nvSpPr>
            <p:spPr>
              <a:xfrm>
                <a:off x="395536" y="4631457"/>
                <a:ext cx="1326123" cy="328128"/>
              </a:xfrm>
              <a:prstGeom prst="rect">
                <a:avLst/>
              </a:prstGeom>
              <a:gradFill rotWithShape="1">
                <a:gsLst>
                  <a:gs pos="0">
                    <a:srgbClr val="F17CB0">
                      <a:tint val="50000"/>
                      <a:satMod val="300000"/>
                    </a:srgbClr>
                  </a:gs>
                  <a:gs pos="35000">
                    <a:srgbClr val="F17CB0">
                      <a:tint val="37000"/>
                      <a:satMod val="300000"/>
                    </a:srgbClr>
                  </a:gs>
                  <a:gs pos="100000">
                    <a:srgbClr val="F17CB0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17CB0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…</a:t>
                </a:r>
                <a:endPara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</p:grpSp>
        <p:grpSp>
          <p:nvGrpSpPr>
            <p:cNvPr id="74" name="그룹 11"/>
            <p:cNvGrpSpPr/>
            <p:nvPr/>
          </p:nvGrpSpPr>
          <p:grpSpPr>
            <a:xfrm>
              <a:off x="1538558" y="4694850"/>
              <a:ext cx="369146" cy="1314561"/>
              <a:chOff x="1538558" y="4694850"/>
              <a:chExt cx="369146" cy="1314561"/>
            </a:xfrm>
          </p:grpSpPr>
          <p:cxnSp>
            <p:nvCxnSpPr>
              <p:cNvPr id="75" name="직선 연결선 8"/>
              <p:cNvCxnSpPr/>
              <p:nvPr/>
            </p:nvCxnSpPr>
            <p:spPr>
              <a:xfrm flipH="1" flipV="1">
                <a:off x="1538558" y="4694850"/>
                <a:ext cx="369146" cy="698426"/>
              </a:xfrm>
              <a:prstGeom prst="line">
                <a:avLst/>
              </a:prstGeom>
              <a:noFill/>
              <a:ln w="9525" cap="flat" cmpd="sng" algn="ctr">
                <a:solidFill>
                  <a:srgbClr val="60BD68">
                    <a:shade val="95000"/>
                    <a:satMod val="105000"/>
                  </a:srgbClr>
                </a:solidFill>
                <a:prstDash val="dash"/>
              </a:ln>
              <a:effectLst/>
            </p:spPr>
          </p:cxnSp>
          <p:cxnSp>
            <p:nvCxnSpPr>
              <p:cNvPr id="76" name="직선 연결선 10"/>
              <p:cNvCxnSpPr/>
              <p:nvPr/>
            </p:nvCxnSpPr>
            <p:spPr>
              <a:xfrm flipV="1">
                <a:off x="1538558" y="5793386"/>
                <a:ext cx="369146" cy="216025"/>
              </a:xfrm>
              <a:prstGeom prst="line">
                <a:avLst/>
              </a:prstGeom>
              <a:noFill/>
              <a:ln w="9525" cap="flat" cmpd="sng" algn="ctr">
                <a:solidFill>
                  <a:srgbClr val="60BD68">
                    <a:shade val="95000"/>
                    <a:satMod val="105000"/>
                  </a:srgbClr>
                </a:solidFill>
                <a:prstDash val="dash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15659136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Opportunity: 3D-Stacked </a:t>
            </a:r>
            <a:r>
              <a:rPr lang="en-US" dirty="0" err="1"/>
              <a:t>Logic+Memory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86520"/>
            <a:ext cx="7772400" cy="1422400"/>
          </a:xfrm>
          <a:prstGeom prst="rect">
            <a:avLst/>
          </a:prstGeom>
        </p:spPr>
      </p:pic>
      <p:pic>
        <p:nvPicPr>
          <p:cNvPr id="5" name="Picture 2" descr="http://www.extremetech.com/wp-content/uploads/2013/09/hybrid_memory_cu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3068960"/>
            <a:ext cx="5040560" cy="36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40851" y="4509120"/>
            <a:ext cx="79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494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Logic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68843" y="4005064"/>
            <a:ext cx="112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B62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Memory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70854" y="5527630"/>
            <a:ext cx="3161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Other “True 3D” technologies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92768414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Tesseract</a:t>
            </a:r>
            <a:r>
              <a:rPr lang="en-US" dirty="0"/>
              <a:t> System for Graph Processing</a:t>
            </a:r>
          </a:p>
        </p:txBody>
      </p:sp>
      <p:pic>
        <p:nvPicPr>
          <p:cNvPr id="258" name="Picture 2" descr="http://www.extremetech.com/wp-content/uploads/2013/09/hybrid_memory_cu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1620" y="1340768"/>
            <a:ext cx="3383774" cy="2429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9" name="그룹 137"/>
          <p:cNvGrpSpPr/>
          <p:nvPr/>
        </p:nvGrpSpPr>
        <p:grpSpPr>
          <a:xfrm>
            <a:off x="2960548" y="2386982"/>
            <a:ext cx="2890319" cy="3322913"/>
            <a:chOff x="2540320" y="2698376"/>
            <a:chExt cx="2890319" cy="3322913"/>
          </a:xfrm>
        </p:grpSpPr>
        <p:cxnSp>
          <p:nvCxnSpPr>
            <p:cNvPr id="260" name="직선 연결선 64"/>
            <p:cNvCxnSpPr/>
            <p:nvPr/>
          </p:nvCxnSpPr>
          <p:spPr>
            <a:xfrm>
              <a:off x="2540320" y="3008078"/>
              <a:ext cx="101813" cy="99059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261" name="직선 연결선 67"/>
            <p:cNvCxnSpPr/>
            <p:nvPr/>
          </p:nvCxnSpPr>
          <p:spPr>
            <a:xfrm flipH="1">
              <a:off x="5107196" y="2698376"/>
              <a:ext cx="323443" cy="130029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grpSp>
          <p:nvGrpSpPr>
            <p:cNvPr id="262" name="그룹 85"/>
            <p:cNvGrpSpPr/>
            <p:nvPr/>
          </p:nvGrpSpPr>
          <p:grpSpPr>
            <a:xfrm>
              <a:off x="2542515" y="3916837"/>
              <a:ext cx="2664295" cy="2104452"/>
              <a:chOff x="3275856" y="3916837"/>
              <a:chExt cx="2664295" cy="2104452"/>
            </a:xfrm>
          </p:grpSpPr>
          <p:sp>
            <p:nvSpPr>
              <p:cNvPr id="263" name="직사각형 4"/>
              <p:cNvSpPr/>
              <p:nvPr/>
            </p:nvSpPr>
            <p:spPr>
              <a:xfrm>
                <a:off x="3375473" y="3998674"/>
                <a:ext cx="2465060" cy="202261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grpSp>
            <p:nvGrpSpPr>
              <p:cNvPr id="264" name="그룹 84"/>
              <p:cNvGrpSpPr/>
              <p:nvPr/>
            </p:nvGrpSpPr>
            <p:grpSpPr>
              <a:xfrm>
                <a:off x="3501888" y="3916837"/>
                <a:ext cx="2212233" cy="2010654"/>
                <a:chOff x="3501887" y="3916837"/>
                <a:chExt cx="2212233" cy="2010654"/>
              </a:xfrm>
            </p:grpSpPr>
            <p:grpSp>
              <p:nvGrpSpPr>
                <p:cNvPr id="267" name="그룹 49"/>
                <p:cNvGrpSpPr/>
                <p:nvPr/>
              </p:nvGrpSpPr>
              <p:grpSpPr>
                <a:xfrm flipV="1">
                  <a:off x="3627842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10" name="직선 화살표 연결선 50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11" name="직선 화살표 연결선 51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68" name="그룹 52"/>
                <p:cNvGrpSpPr/>
                <p:nvPr/>
              </p:nvGrpSpPr>
              <p:grpSpPr>
                <a:xfrm flipV="1">
                  <a:off x="4070289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8" name="직선 화살표 연결선 53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9" name="직선 화살표 연결선 54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69" name="그룹 55"/>
                <p:cNvGrpSpPr/>
                <p:nvPr/>
              </p:nvGrpSpPr>
              <p:grpSpPr>
                <a:xfrm flipV="1">
                  <a:off x="4512736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6" name="직선 화살표 연결선 56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7" name="직선 화살표 연결선 57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0" name="그룹 58"/>
                <p:cNvGrpSpPr/>
                <p:nvPr/>
              </p:nvGrpSpPr>
              <p:grpSpPr>
                <a:xfrm flipV="1">
                  <a:off x="5524042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4" name="직선 화살표 연결선 59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5" name="직선 화살표 연결선 60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1" name="그룹 39"/>
                <p:cNvGrpSpPr/>
                <p:nvPr/>
              </p:nvGrpSpPr>
              <p:grpSpPr>
                <a:xfrm>
                  <a:off x="3627842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2" name="직선 화살표 연결선 33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3" name="직선 화살표 연결선 35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2" name="그룹 40"/>
                <p:cNvGrpSpPr/>
                <p:nvPr/>
              </p:nvGrpSpPr>
              <p:grpSpPr>
                <a:xfrm>
                  <a:off x="4070289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0" name="직선 화살표 연결선 41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1" name="직선 화살표 연결선 42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3" name="그룹 43"/>
                <p:cNvGrpSpPr/>
                <p:nvPr/>
              </p:nvGrpSpPr>
              <p:grpSpPr>
                <a:xfrm>
                  <a:off x="4512736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298" name="직선 화살표 연결선 44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299" name="직선 화살표 연결선 45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4" name="그룹 46"/>
                <p:cNvGrpSpPr/>
                <p:nvPr/>
              </p:nvGrpSpPr>
              <p:grpSpPr>
                <a:xfrm>
                  <a:off x="5524042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296" name="직선 화살표 연결선 47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297" name="직선 화살표 연결선 48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sp>
              <p:nvSpPr>
                <p:cNvPr id="275" name="직사각형 6"/>
                <p:cNvSpPr/>
                <p:nvPr/>
              </p:nvSpPr>
              <p:spPr>
                <a:xfrm>
                  <a:off x="3501887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76" name="직사각형 7"/>
                <p:cNvSpPr/>
                <p:nvPr/>
              </p:nvSpPr>
              <p:spPr>
                <a:xfrm>
                  <a:off x="3944334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77" name="직사각형 8"/>
                <p:cNvSpPr/>
                <p:nvPr/>
              </p:nvSpPr>
              <p:spPr>
                <a:xfrm>
                  <a:off x="4386781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78" name="직사각형 11"/>
                <p:cNvSpPr/>
                <p:nvPr/>
              </p:nvSpPr>
              <p:spPr>
                <a:xfrm>
                  <a:off x="3501887" y="44885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79" name="직사각형 12"/>
                <p:cNvSpPr/>
                <p:nvPr/>
              </p:nvSpPr>
              <p:spPr>
                <a:xfrm>
                  <a:off x="3944334" y="44885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0" name="직사각형 13"/>
                <p:cNvSpPr/>
                <p:nvPr/>
              </p:nvSpPr>
              <p:spPr>
                <a:xfrm>
                  <a:off x="4386781" y="44885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1" name="직사각형 15"/>
                <p:cNvSpPr/>
                <p:nvPr/>
              </p:nvSpPr>
              <p:spPr>
                <a:xfrm>
                  <a:off x="3501887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2" name="직사각형 16"/>
                <p:cNvSpPr/>
                <p:nvPr/>
              </p:nvSpPr>
              <p:spPr>
                <a:xfrm>
                  <a:off x="3944334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3" name="직사각형 17"/>
                <p:cNvSpPr/>
                <p:nvPr/>
              </p:nvSpPr>
              <p:spPr>
                <a:xfrm>
                  <a:off x="4386781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4" name="직사각형 19"/>
                <p:cNvSpPr/>
                <p:nvPr/>
              </p:nvSpPr>
              <p:spPr>
                <a:xfrm>
                  <a:off x="3501887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5" name="직사각형 20"/>
                <p:cNvSpPr/>
                <p:nvPr/>
              </p:nvSpPr>
              <p:spPr>
                <a:xfrm>
                  <a:off x="3944334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6" name="직사각형 21"/>
                <p:cNvSpPr/>
                <p:nvPr/>
              </p:nvSpPr>
              <p:spPr>
                <a:xfrm>
                  <a:off x="4386781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7" name="직사각형 5"/>
                <p:cNvSpPr/>
                <p:nvPr/>
              </p:nvSpPr>
              <p:spPr>
                <a:xfrm>
                  <a:off x="3501887" y="4851965"/>
                  <a:ext cx="2212233" cy="316034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rPr>
                    <a:t>Crossbar Network</a:t>
                  </a:r>
                  <a:endParaRPr kumimoji="0" lang="ko-KR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8" name="직사각형 9"/>
                <p:cNvSpPr/>
                <p:nvPr/>
              </p:nvSpPr>
              <p:spPr>
                <a:xfrm>
                  <a:off x="5398087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89" name="직사각형 14"/>
                <p:cNvSpPr/>
                <p:nvPr/>
              </p:nvSpPr>
              <p:spPr>
                <a:xfrm>
                  <a:off x="5398087" y="44806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90" name="직사각형 18"/>
                <p:cNvSpPr/>
                <p:nvPr/>
              </p:nvSpPr>
              <p:spPr>
                <a:xfrm>
                  <a:off x="5398087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91" name="직사각형 22"/>
                <p:cNvSpPr/>
                <p:nvPr/>
              </p:nvSpPr>
              <p:spPr>
                <a:xfrm>
                  <a:off x="5398087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292" name="TextBox 291"/>
                <p:cNvSpPr txBox="1"/>
                <p:nvPr/>
              </p:nvSpPr>
              <p:spPr>
                <a:xfrm>
                  <a:off x="4860355" y="3916837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rPr>
                    <a:t>…</a:t>
                  </a:r>
                  <a:endParaRPr kumimoji="0" lang="ko-KR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TextBox 292"/>
                <p:cNvSpPr txBox="1"/>
                <p:nvPr/>
              </p:nvSpPr>
              <p:spPr>
                <a:xfrm>
                  <a:off x="4860355" y="4297315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rPr>
                    <a:t>…</a:t>
                  </a:r>
                  <a:endParaRPr kumimoji="0" lang="ko-KR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TextBox 293"/>
                <p:cNvSpPr txBox="1"/>
                <p:nvPr/>
              </p:nvSpPr>
              <p:spPr>
                <a:xfrm>
                  <a:off x="4860355" y="5096119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rPr>
                    <a:t>…</a:t>
                  </a:r>
                  <a:endParaRPr kumimoji="0" lang="ko-KR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TextBox 294"/>
                <p:cNvSpPr txBox="1"/>
                <p:nvPr/>
              </p:nvSpPr>
              <p:spPr>
                <a:xfrm>
                  <a:off x="4860355" y="5465826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rPr>
                    <a:t>…</a:t>
                  </a:r>
                  <a:endParaRPr kumimoji="0" lang="ko-KR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65" name="직선 화살표 연결선 78"/>
              <p:cNvCxnSpPr/>
              <p:nvPr/>
            </p:nvCxnSpPr>
            <p:spPr>
              <a:xfrm flipH="1">
                <a:off x="3275856" y="5013177"/>
                <a:ext cx="226031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266" name="직선 화살표 연결선 83"/>
              <p:cNvCxnSpPr/>
              <p:nvPr/>
            </p:nvCxnSpPr>
            <p:spPr>
              <a:xfrm flipH="1">
                <a:off x="5714120" y="5015083"/>
                <a:ext cx="226031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</p:grpSp>
      </p:grpSp>
      <p:grpSp>
        <p:nvGrpSpPr>
          <p:cNvPr id="312" name="그룹 138"/>
          <p:cNvGrpSpPr/>
          <p:nvPr/>
        </p:nvGrpSpPr>
        <p:grpSpPr>
          <a:xfrm>
            <a:off x="5397217" y="3068960"/>
            <a:ext cx="3568497" cy="2986186"/>
            <a:chOff x="5277803" y="2315022"/>
            <a:chExt cx="3568497" cy="2986186"/>
          </a:xfrm>
        </p:grpSpPr>
        <p:grpSp>
          <p:nvGrpSpPr>
            <p:cNvPr id="313" name="그룹 131"/>
            <p:cNvGrpSpPr/>
            <p:nvPr/>
          </p:nvGrpSpPr>
          <p:grpSpPr>
            <a:xfrm>
              <a:off x="5860114" y="2315022"/>
              <a:ext cx="2986186" cy="2986186"/>
              <a:chOff x="5700614" y="2176524"/>
              <a:chExt cx="2986186" cy="2986186"/>
            </a:xfrm>
          </p:grpSpPr>
          <p:sp>
            <p:nvSpPr>
              <p:cNvPr id="316" name="직사각형 86"/>
              <p:cNvSpPr/>
              <p:nvPr/>
            </p:nvSpPr>
            <p:spPr>
              <a:xfrm>
                <a:off x="5700614" y="2176524"/>
                <a:ext cx="2986186" cy="2986186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5DA5D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317" name="직사각형 87"/>
              <p:cNvSpPr/>
              <p:nvPr/>
            </p:nvSpPr>
            <p:spPr>
              <a:xfrm>
                <a:off x="8110736" y="2346491"/>
                <a:ext cx="432048" cy="2075090"/>
              </a:xfrm>
              <a:prstGeom prst="rect">
                <a:avLst/>
              </a:prstGeom>
              <a:gradFill rotWithShape="1">
                <a:gsLst>
                  <a:gs pos="0">
                    <a:srgbClr val="5DA5DA">
                      <a:tint val="50000"/>
                      <a:satMod val="300000"/>
                    </a:srgbClr>
                  </a:gs>
                  <a:gs pos="35000">
                    <a:srgbClr val="5DA5DA">
                      <a:tint val="37000"/>
                      <a:satMod val="300000"/>
                    </a:srgbClr>
                  </a:gs>
                  <a:gs pos="100000">
                    <a:srgbClr val="5DA5D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vert="vert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DRAM Controller</a:t>
                </a: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318" name="직사각형 88"/>
              <p:cNvSpPr/>
              <p:nvPr/>
            </p:nvSpPr>
            <p:spPr>
              <a:xfrm>
                <a:off x="8110736" y="4589673"/>
                <a:ext cx="432048" cy="404944"/>
              </a:xfrm>
              <a:prstGeom prst="rect">
                <a:avLst/>
              </a:prstGeom>
              <a:gradFill rotWithShape="1">
                <a:gsLst>
                  <a:gs pos="0">
                    <a:srgbClr val="5DA5DA">
                      <a:tint val="50000"/>
                      <a:satMod val="300000"/>
                    </a:srgbClr>
                  </a:gs>
                  <a:gs pos="35000">
                    <a:srgbClr val="5DA5DA">
                      <a:tint val="37000"/>
                      <a:satMod val="300000"/>
                    </a:srgbClr>
                  </a:gs>
                  <a:gs pos="100000">
                    <a:srgbClr val="5DA5D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NI</a:t>
                </a: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319" name="직선 화살표 연결선 97"/>
              <p:cNvCxnSpPr>
                <a:stCxn id="318" idx="0"/>
                <a:endCxn id="317" idx="2"/>
              </p:cNvCxnSpPr>
              <p:nvPr/>
            </p:nvCxnSpPr>
            <p:spPr>
              <a:xfrm flipV="1">
                <a:off x="8326760" y="4421581"/>
                <a:ext cx="0" cy="168092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cxnSp>
          <p:nvCxnSpPr>
            <p:cNvPr id="314" name="직선 연결선 127"/>
            <p:cNvCxnSpPr/>
            <p:nvPr/>
          </p:nvCxnSpPr>
          <p:spPr>
            <a:xfrm flipV="1">
              <a:off x="5280614" y="2315022"/>
              <a:ext cx="583876" cy="1104125"/>
            </a:xfrm>
            <a:prstGeom prst="line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315" name="직선 연결선 128"/>
            <p:cNvCxnSpPr/>
            <p:nvPr/>
          </p:nvCxnSpPr>
          <p:spPr>
            <a:xfrm>
              <a:off x="5277803" y="3668121"/>
              <a:ext cx="580861" cy="1633087"/>
            </a:xfrm>
            <a:prstGeom prst="line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dash"/>
            </a:ln>
            <a:effectLst/>
          </p:spPr>
        </p:cxnSp>
      </p:grpSp>
      <p:grpSp>
        <p:nvGrpSpPr>
          <p:cNvPr id="320" name="그룹 132"/>
          <p:cNvGrpSpPr/>
          <p:nvPr/>
        </p:nvGrpSpPr>
        <p:grpSpPr>
          <a:xfrm>
            <a:off x="6127920" y="3238927"/>
            <a:ext cx="2261730" cy="2648562"/>
            <a:chOff x="5849006" y="2346491"/>
            <a:chExt cx="2261730" cy="2648562"/>
          </a:xfrm>
        </p:grpSpPr>
        <p:sp>
          <p:nvSpPr>
            <p:cNvPr id="321" name="직사각형 89"/>
            <p:cNvSpPr/>
            <p:nvPr/>
          </p:nvSpPr>
          <p:spPr>
            <a:xfrm>
              <a:off x="5849006" y="2346491"/>
              <a:ext cx="2079267" cy="774399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In-Order Core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322" name="직사각형 90"/>
            <p:cNvSpPr/>
            <p:nvPr/>
          </p:nvSpPr>
          <p:spPr>
            <a:xfrm>
              <a:off x="5849006" y="4589673"/>
              <a:ext cx="2079267" cy="405380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Message Queue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323" name="직사각형 91"/>
            <p:cNvSpPr/>
            <p:nvPr/>
          </p:nvSpPr>
          <p:spPr>
            <a:xfrm>
              <a:off x="6882913" y="3280649"/>
              <a:ext cx="1045360" cy="610202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PF Buffer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324" name="직사각형 92"/>
            <p:cNvSpPr/>
            <p:nvPr/>
          </p:nvSpPr>
          <p:spPr>
            <a:xfrm>
              <a:off x="6882913" y="4047202"/>
              <a:ext cx="1045360" cy="374697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MTP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325" name="직사각형 93"/>
            <p:cNvSpPr/>
            <p:nvPr/>
          </p:nvSpPr>
          <p:spPr>
            <a:xfrm>
              <a:off x="6240328" y="3280650"/>
              <a:ext cx="460122" cy="610202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LP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326" name="직선 화살표 연결선 95"/>
            <p:cNvCxnSpPr/>
            <p:nvPr/>
          </p:nvCxnSpPr>
          <p:spPr>
            <a:xfrm>
              <a:off x="6028727" y="3120890"/>
              <a:ext cx="0" cy="1468783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27" name="직선 화살표 연결선 98"/>
            <p:cNvCxnSpPr>
              <a:stCxn id="318" idx="1"/>
              <a:endCxn id="322" idx="3"/>
            </p:cNvCxnSpPr>
            <p:nvPr/>
          </p:nvCxnSpPr>
          <p:spPr>
            <a:xfrm flipH="1">
              <a:off x="7928273" y="4792145"/>
              <a:ext cx="182463" cy="218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28" name="직선 화살표 연결선 106"/>
            <p:cNvCxnSpPr/>
            <p:nvPr/>
          </p:nvCxnSpPr>
          <p:spPr>
            <a:xfrm flipV="1">
              <a:off x="7405593" y="4420547"/>
              <a:ext cx="0" cy="169126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29" name="직선 화살표 연결선 109"/>
            <p:cNvCxnSpPr>
              <a:stCxn id="324" idx="0"/>
              <a:endCxn id="323" idx="2"/>
            </p:cNvCxnSpPr>
            <p:nvPr/>
          </p:nvCxnSpPr>
          <p:spPr>
            <a:xfrm flipV="1">
              <a:off x="7405593" y="3890851"/>
              <a:ext cx="0" cy="15635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0" name="직선 화살표 연결선 113"/>
            <p:cNvCxnSpPr/>
            <p:nvPr/>
          </p:nvCxnSpPr>
          <p:spPr>
            <a:xfrm flipV="1">
              <a:off x="7405593" y="3120890"/>
              <a:ext cx="0" cy="15976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1" name="직선 화살표 연결선 115"/>
            <p:cNvCxnSpPr/>
            <p:nvPr/>
          </p:nvCxnSpPr>
          <p:spPr>
            <a:xfrm>
              <a:off x="6470389" y="3120890"/>
              <a:ext cx="0" cy="15976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2" name="직선 화살표 연결선 116"/>
            <p:cNvCxnSpPr>
              <a:stCxn id="325" idx="3"/>
              <a:endCxn id="323" idx="1"/>
            </p:cNvCxnSpPr>
            <p:nvPr/>
          </p:nvCxnSpPr>
          <p:spPr>
            <a:xfrm flipV="1">
              <a:off x="6700450" y="3585750"/>
              <a:ext cx="182463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3" name="직선 화살표 연결선 123"/>
            <p:cNvCxnSpPr/>
            <p:nvPr/>
          </p:nvCxnSpPr>
          <p:spPr>
            <a:xfrm flipH="1">
              <a:off x="7928273" y="3594266"/>
              <a:ext cx="182463" cy="218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34" name="직선 화살표 연결선 124"/>
            <p:cNvCxnSpPr/>
            <p:nvPr/>
          </p:nvCxnSpPr>
          <p:spPr>
            <a:xfrm flipH="1">
              <a:off x="7928273" y="2733472"/>
              <a:ext cx="182463" cy="218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</p:grpSp>
      <p:grpSp>
        <p:nvGrpSpPr>
          <p:cNvPr id="335" name="그룹 583"/>
          <p:cNvGrpSpPr/>
          <p:nvPr/>
        </p:nvGrpSpPr>
        <p:grpSpPr>
          <a:xfrm>
            <a:off x="318817" y="3704795"/>
            <a:ext cx="2747113" cy="2348991"/>
            <a:chOff x="211357" y="3318585"/>
            <a:chExt cx="2747113" cy="2348991"/>
          </a:xfrm>
        </p:grpSpPr>
        <p:grpSp>
          <p:nvGrpSpPr>
            <p:cNvPr id="336" name="그룹 576"/>
            <p:cNvGrpSpPr/>
            <p:nvPr/>
          </p:nvGrpSpPr>
          <p:grpSpPr>
            <a:xfrm>
              <a:off x="211357" y="3468326"/>
              <a:ext cx="2199540" cy="2199250"/>
              <a:chOff x="288170" y="3573016"/>
              <a:chExt cx="2199540" cy="2199250"/>
            </a:xfrm>
          </p:grpSpPr>
          <p:grpSp>
            <p:nvGrpSpPr>
              <p:cNvPr id="339" name="그룹 337"/>
              <p:cNvGrpSpPr/>
              <p:nvPr/>
            </p:nvGrpSpPr>
            <p:grpSpPr>
              <a:xfrm>
                <a:off x="288170" y="3573016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462" name="그룹 315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84" name="직사각형 145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85" name="직사각형 147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86" name="직사각형 148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87" name="직사각형 150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88" name="직사각형 151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89" name="직사각형 152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463" name="그룹 316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78" name="직사각형 317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79" name="직사각형 318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80" name="직사각형 319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81" name="직사각형 320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82" name="직사각형 321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83" name="직사각형 322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464" name="그룹 323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72" name="직사각형 324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73" name="직사각형 325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74" name="직사각형 326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75" name="직사각형 327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76" name="직사각형 328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77" name="직사각형 329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465" name="그룹 330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66" name="직사각형 331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67" name="직사각형 332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68" name="직사각형 333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69" name="직사각형 334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70" name="직사각형 335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71" name="직사각형 336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40" name="그룹 338"/>
              <p:cNvGrpSpPr/>
              <p:nvPr/>
            </p:nvGrpSpPr>
            <p:grpSpPr>
              <a:xfrm>
                <a:off x="288170" y="4153087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434" name="그룹 339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56" name="직사각형 361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57" name="직사각형 362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58" name="직사각형 363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59" name="직사각형 364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60" name="직사각형 365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61" name="직사각형 366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435" name="그룹 340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50" name="직사각형 355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51" name="직사각형 356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52" name="직사각형 357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53" name="직사각형 358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54" name="직사각형 359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55" name="직사각형 360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436" name="그룹 341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44" name="직사각형 349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45" name="직사각형 350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46" name="직사각형 351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47" name="직사각형 352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48" name="직사각형 353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49" name="직사각형 354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437" name="그룹 342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38" name="직사각형 343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39" name="직사각형 344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40" name="직사각형 345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41" name="직사각형 346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42" name="직사각형 347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43" name="직사각형 348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41" name="그룹 396"/>
              <p:cNvGrpSpPr/>
              <p:nvPr/>
            </p:nvGrpSpPr>
            <p:grpSpPr>
              <a:xfrm>
                <a:off x="288170" y="4733912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406" name="그룹 397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28" name="직사각형 419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29" name="직사각형 420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30" name="직사각형 421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31" name="직사각형 422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32" name="직사각형 423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33" name="직사각형 424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407" name="그룹 398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22" name="직사각형 413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23" name="직사각형 414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24" name="직사각형 415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25" name="직사각형 416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26" name="직사각형 417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27" name="직사각형 418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408" name="그룹 399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16" name="직사각형 407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17" name="직사각형 408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18" name="직사각형 409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19" name="직사각형 410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20" name="직사각형 411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21" name="직사각형 412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409" name="그룹 400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10" name="직사각형 401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11" name="직사각형 402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12" name="직사각형 403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13" name="직사각형 404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14" name="직사각형 405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15" name="직사각형 406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42" name="그룹 425"/>
              <p:cNvGrpSpPr/>
              <p:nvPr/>
            </p:nvGrpSpPr>
            <p:grpSpPr>
              <a:xfrm>
                <a:off x="288170" y="5315933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378" name="그룹 426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00" name="직사각형 448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01" name="직사각형 449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02" name="직사각형 450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03" name="직사각형 451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04" name="직사각형 452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405" name="직사각형 453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379" name="그룹 427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394" name="직사각형 442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5" name="직사각형 443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6" name="직사각형 444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7" name="직사각형 445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8" name="직사각형 446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9" name="직사각형 447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380" name="그룹 428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388" name="직사각형 436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89" name="직사각형 437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0" name="직사각형 438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1" name="직사각형 439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2" name="직사각형 440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3" name="직사각형 441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  <p:grpSp>
              <p:nvGrpSpPr>
                <p:cNvPr id="381" name="그룹 429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382" name="직사각형 430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83" name="직사각형 431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84" name="직사각형 432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85" name="직사각형 433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86" name="직사각형 434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87" name="직사각형 435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343" name="직선 화살표 연결선 455"/>
              <p:cNvCxnSpPr>
                <a:stCxn id="484" idx="3"/>
                <a:endCxn id="478" idx="1"/>
              </p:cNvCxnSpPr>
              <p:nvPr/>
            </p:nvCxnSpPr>
            <p:spPr>
              <a:xfrm>
                <a:off x="745370" y="3801183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4" name="직선 화살표 연결선 456"/>
              <p:cNvCxnSpPr>
                <a:stCxn id="478" idx="3"/>
                <a:endCxn id="472" idx="1"/>
              </p:cNvCxnSpPr>
              <p:nvPr/>
            </p:nvCxnSpPr>
            <p:spPr>
              <a:xfrm>
                <a:off x="1326150" y="3801183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5" name="직선 화살표 연결선 459"/>
              <p:cNvCxnSpPr>
                <a:stCxn id="472" idx="3"/>
                <a:endCxn id="466" idx="1"/>
              </p:cNvCxnSpPr>
              <p:nvPr/>
            </p:nvCxnSpPr>
            <p:spPr>
              <a:xfrm>
                <a:off x="1906930" y="3801183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6" name="직선 화살표 연결선 462"/>
              <p:cNvCxnSpPr>
                <a:stCxn id="444" idx="3"/>
                <a:endCxn id="438" idx="1"/>
              </p:cNvCxnSpPr>
              <p:nvPr/>
            </p:nvCxnSpPr>
            <p:spPr>
              <a:xfrm>
                <a:off x="1906930" y="4381254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7" name="직선 화살표 연결선 465"/>
              <p:cNvCxnSpPr>
                <a:stCxn id="416" idx="3"/>
                <a:endCxn id="410" idx="1"/>
              </p:cNvCxnSpPr>
              <p:nvPr/>
            </p:nvCxnSpPr>
            <p:spPr>
              <a:xfrm>
                <a:off x="1906930" y="4962079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8" name="직선 화살표 연결선 468"/>
              <p:cNvCxnSpPr>
                <a:stCxn id="388" idx="3"/>
                <a:endCxn id="382" idx="1"/>
              </p:cNvCxnSpPr>
              <p:nvPr/>
            </p:nvCxnSpPr>
            <p:spPr>
              <a:xfrm>
                <a:off x="1906930" y="5544100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9" name="직선 화살표 연결선 471"/>
              <p:cNvCxnSpPr>
                <a:stCxn id="394" idx="3"/>
                <a:endCxn id="388" idx="1"/>
              </p:cNvCxnSpPr>
              <p:nvPr/>
            </p:nvCxnSpPr>
            <p:spPr>
              <a:xfrm>
                <a:off x="1326150" y="5544100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0" name="직선 화살표 연결선 474"/>
              <p:cNvCxnSpPr>
                <a:stCxn id="400" idx="3"/>
                <a:endCxn id="394" idx="1"/>
              </p:cNvCxnSpPr>
              <p:nvPr/>
            </p:nvCxnSpPr>
            <p:spPr>
              <a:xfrm>
                <a:off x="745370" y="5544100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1" name="직선 화살표 연결선 477"/>
              <p:cNvCxnSpPr>
                <a:stCxn id="428" idx="3"/>
                <a:endCxn id="422" idx="1"/>
              </p:cNvCxnSpPr>
              <p:nvPr/>
            </p:nvCxnSpPr>
            <p:spPr>
              <a:xfrm>
                <a:off x="745370" y="4962079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2" name="직선 화살표 연결선 480"/>
              <p:cNvCxnSpPr>
                <a:stCxn id="456" idx="3"/>
                <a:endCxn id="450" idx="1"/>
              </p:cNvCxnSpPr>
              <p:nvPr/>
            </p:nvCxnSpPr>
            <p:spPr>
              <a:xfrm>
                <a:off x="745370" y="4381254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3" name="직선 화살표 연결선 483"/>
              <p:cNvCxnSpPr>
                <a:stCxn id="484" idx="2"/>
                <a:endCxn id="456" idx="0"/>
              </p:cNvCxnSpPr>
              <p:nvPr/>
            </p:nvCxnSpPr>
            <p:spPr>
              <a:xfrm>
                <a:off x="51677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4" name="직선 화살표 연결선 486"/>
              <p:cNvCxnSpPr>
                <a:stCxn id="450" idx="0"/>
                <a:endCxn id="478" idx="2"/>
              </p:cNvCxnSpPr>
              <p:nvPr/>
            </p:nvCxnSpPr>
            <p:spPr>
              <a:xfrm flipV="1">
                <a:off x="109755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5" name="직선 화살표 연결선 489"/>
              <p:cNvCxnSpPr>
                <a:stCxn id="456" idx="2"/>
                <a:endCxn id="428" idx="0"/>
              </p:cNvCxnSpPr>
              <p:nvPr/>
            </p:nvCxnSpPr>
            <p:spPr>
              <a:xfrm>
                <a:off x="516770" y="4609420"/>
                <a:ext cx="0" cy="12449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6" name="직선 화살표 연결선 492"/>
              <p:cNvCxnSpPr>
                <a:stCxn id="428" idx="2"/>
                <a:endCxn id="400" idx="0"/>
              </p:cNvCxnSpPr>
              <p:nvPr/>
            </p:nvCxnSpPr>
            <p:spPr>
              <a:xfrm>
                <a:off x="51677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7" name="직선 화살표 연결선 495"/>
              <p:cNvCxnSpPr>
                <a:stCxn id="422" idx="2"/>
                <a:endCxn id="394" idx="0"/>
              </p:cNvCxnSpPr>
              <p:nvPr/>
            </p:nvCxnSpPr>
            <p:spPr>
              <a:xfrm>
                <a:off x="109755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8" name="직선 화살표 연결선 498"/>
              <p:cNvCxnSpPr>
                <a:stCxn id="438" idx="2"/>
                <a:endCxn id="410" idx="0"/>
              </p:cNvCxnSpPr>
              <p:nvPr/>
            </p:nvCxnSpPr>
            <p:spPr>
              <a:xfrm>
                <a:off x="2259110" y="4609420"/>
                <a:ext cx="0" cy="12449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9" name="직선 화살표 연결선 501"/>
              <p:cNvCxnSpPr>
                <a:stCxn id="466" idx="2"/>
                <a:endCxn id="438" idx="0"/>
              </p:cNvCxnSpPr>
              <p:nvPr/>
            </p:nvCxnSpPr>
            <p:spPr>
              <a:xfrm>
                <a:off x="225911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60" name="직선 화살표 연결선 504"/>
              <p:cNvCxnSpPr>
                <a:stCxn id="472" idx="2"/>
                <a:endCxn id="444" idx="0"/>
              </p:cNvCxnSpPr>
              <p:nvPr/>
            </p:nvCxnSpPr>
            <p:spPr>
              <a:xfrm>
                <a:off x="167833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61" name="직선 화살표 연결선 507"/>
              <p:cNvCxnSpPr>
                <a:stCxn id="410" idx="2"/>
                <a:endCxn id="382" idx="0"/>
              </p:cNvCxnSpPr>
              <p:nvPr/>
            </p:nvCxnSpPr>
            <p:spPr>
              <a:xfrm>
                <a:off x="225911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62" name="직선 화살표 연결선 510"/>
              <p:cNvCxnSpPr>
                <a:stCxn id="416" idx="2"/>
                <a:endCxn id="388" idx="0"/>
              </p:cNvCxnSpPr>
              <p:nvPr/>
            </p:nvCxnSpPr>
            <p:spPr>
              <a:xfrm>
                <a:off x="167833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grpSp>
            <p:nvGrpSpPr>
              <p:cNvPr id="363" name="그룹 563"/>
              <p:cNvGrpSpPr/>
              <p:nvPr/>
            </p:nvGrpSpPr>
            <p:grpSpPr>
              <a:xfrm>
                <a:off x="752932" y="4038739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6" name="직선 화살표 연결선 544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7" name="직선 화살표 연결선 546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4" name="그룹 564"/>
              <p:cNvGrpSpPr/>
              <p:nvPr/>
            </p:nvGrpSpPr>
            <p:grpSpPr>
              <a:xfrm>
                <a:off x="1914269" y="4038739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4" name="직선 화살표 연결선 565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5" name="직선 화살표 연결선 566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5" name="그룹 567"/>
              <p:cNvGrpSpPr/>
              <p:nvPr/>
            </p:nvGrpSpPr>
            <p:grpSpPr>
              <a:xfrm>
                <a:off x="752932" y="5200852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2" name="직선 화살표 연결선 568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3" name="직선 화살표 연결선 569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6" name="그룹 570"/>
              <p:cNvGrpSpPr/>
              <p:nvPr/>
            </p:nvGrpSpPr>
            <p:grpSpPr>
              <a:xfrm>
                <a:off x="1914269" y="5200852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0" name="직선 화살표 연결선 571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1" name="직선 화살표 연결선 572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7" name="그룹 573"/>
              <p:cNvGrpSpPr/>
              <p:nvPr/>
            </p:nvGrpSpPr>
            <p:grpSpPr>
              <a:xfrm>
                <a:off x="1331478" y="4617389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68" name="직선 화살표 연결선 574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69" name="직선 화살표 연결선 575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</p:grpSp>
        <p:cxnSp>
          <p:nvCxnSpPr>
            <p:cNvPr id="337" name="직선 연결선 578"/>
            <p:cNvCxnSpPr/>
            <p:nvPr/>
          </p:nvCxnSpPr>
          <p:spPr>
            <a:xfrm flipV="1">
              <a:off x="2409894" y="3318585"/>
              <a:ext cx="548576" cy="130502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  <p:cxnSp>
          <p:nvCxnSpPr>
            <p:cNvPr id="338" name="직선 연결선 581"/>
            <p:cNvCxnSpPr/>
            <p:nvPr/>
          </p:nvCxnSpPr>
          <p:spPr>
            <a:xfrm>
              <a:off x="2409894" y="5085555"/>
              <a:ext cx="539611" cy="25008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</p:grpSp>
      <p:grpSp>
        <p:nvGrpSpPr>
          <p:cNvPr id="490" name="그룹 607"/>
          <p:cNvGrpSpPr/>
          <p:nvPr/>
        </p:nvGrpSpPr>
        <p:grpSpPr>
          <a:xfrm>
            <a:off x="-45765" y="1710657"/>
            <a:ext cx="2926699" cy="2047890"/>
            <a:chOff x="-54730" y="2022051"/>
            <a:chExt cx="2926699" cy="2047890"/>
          </a:xfrm>
        </p:grpSpPr>
        <p:sp>
          <p:nvSpPr>
            <p:cNvPr id="491" name="직사각형 591"/>
            <p:cNvSpPr/>
            <p:nvPr/>
          </p:nvSpPr>
          <p:spPr>
            <a:xfrm>
              <a:off x="308849" y="2022051"/>
              <a:ext cx="2199540" cy="527375"/>
            </a:xfrm>
            <a:prstGeom prst="rect">
              <a:avLst/>
            </a:prstGeom>
            <a:gradFill rotWithShape="1">
              <a:gsLst>
                <a:gs pos="0">
                  <a:srgbClr val="307D99">
                    <a:tint val="50000"/>
                    <a:satMod val="300000"/>
                  </a:srgbClr>
                </a:gs>
                <a:gs pos="35000">
                  <a:srgbClr val="307D99">
                    <a:tint val="37000"/>
                    <a:satMod val="300000"/>
                  </a:srgbClr>
                </a:gs>
                <a:gs pos="100000">
                  <a:srgbClr val="307D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Host Processor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492" name="위쪽/아래쪽 화살표 592"/>
            <p:cNvSpPr/>
            <p:nvPr/>
          </p:nvSpPr>
          <p:spPr>
            <a:xfrm>
              <a:off x="1232529" y="3442412"/>
              <a:ext cx="352180" cy="627529"/>
            </a:xfrm>
            <a:prstGeom prst="upDownArrow">
              <a:avLst/>
            </a:prstGeom>
            <a:gradFill rotWithShape="1">
              <a:gsLst>
                <a:gs pos="0">
                  <a:srgbClr val="307D99">
                    <a:tint val="50000"/>
                    <a:satMod val="300000"/>
                  </a:srgbClr>
                </a:gs>
                <a:gs pos="35000">
                  <a:srgbClr val="307D99">
                    <a:tint val="37000"/>
                    <a:satMod val="300000"/>
                  </a:srgbClr>
                </a:gs>
                <a:gs pos="100000">
                  <a:srgbClr val="307D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493" name="TextBox 492"/>
            <p:cNvSpPr txBox="1"/>
            <p:nvPr/>
          </p:nvSpPr>
          <p:spPr>
            <a:xfrm>
              <a:off x="-54730" y="2546359"/>
              <a:ext cx="2926699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Memory-Mapped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Accelerator Interface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(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Noncacheable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, Physically Addressed)</a:t>
              </a:r>
              <a:endPara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494" name="그룹 696"/>
          <p:cNvGrpSpPr/>
          <p:nvPr/>
        </p:nvGrpSpPr>
        <p:grpSpPr>
          <a:xfrm>
            <a:off x="257925" y="3794393"/>
            <a:ext cx="2309790" cy="2319536"/>
            <a:chOff x="257925" y="3794393"/>
            <a:chExt cx="2309790" cy="2319536"/>
          </a:xfrm>
        </p:grpSpPr>
        <p:sp>
          <p:nvSpPr>
            <p:cNvPr id="495" name="직사각형 622"/>
            <p:cNvSpPr/>
            <p:nvPr/>
          </p:nvSpPr>
          <p:spPr>
            <a:xfrm>
              <a:off x="257925" y="3794393"/>
              <a:ext cx="2309790" cy="2319536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496" name="타원 623"/>
            <p:cNvSpPr/>
            <p:nvPr/>
          </p:nvSpPr>
          <p:spPr>
            <a:xfrm>
              <a:off x="1024088" y="4551843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497" name="타원 624"/>
            <p:cNvSpPr/>
            <p:nvPr/>
          </p:nvSpPr>
          <p:spPr>
            <a:xfrm>
              <a:off x="1708299" y="4468347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498" name="타원 625"/>
            <p:cNvSpPr/>
            <p:nvPr/>
          </p:nvSpPr>
          <p:spPr>
            <a:xfrm>
              <a:off x="1509490" y="4650960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499" name="타원 626"/>
            <p:cNvSpPr/>
            <p:nvPr/>
          </p:nvSpPr>
          <p:spPr>
            <a:xfrm>
              <a:off x="1609829" y="5135312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500" name="타원 627"/>
            <p:cNvSpPr/>
            <p:nvPr/>
          </p:nvSpPr>
          <p:spPr>
            <a:xfrm>
              <a:off x="1024088" y="5711858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501" name="직선 화살표 연결선 629"/>
            <p:cNvCxnSpPr>
              <a:stCxn id="496" idx="4"/>
              <a:endCxn id="500" idx="0"/>
            </p:cNvCxnSpPr>
            <p:nvPr/>
          </p:nvCxnSpPr>
          <p:spPr>
            <a:xfrm>
              <a:off x="1127182" y="4758031"/>
              <a:ext cx="0" cy="95382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2" name="직선 화살표 연결선 632"/>
            <p:cNvCxnSpPr/>
            <p:nvPr/>
          </p:nvCxnSpPr>
          <p:spPr>
            <a:xfrm flipV="1">
              <a:off x="1237451" y="4583746"/>
              <a:ext cx="465414" cy="525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3" name="직선 화살표 연결선 643"/>
            <p:cNvCxnSpPr/>
            <p:nvPr/>
          </p:nvCxnSpPr>
          <p:spPr>
            <a:xfrm>
              <a:off x="1204599" y="4731504"/>
              <a:ext cx="427085" cy="431076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4" name="구부러진 연결선 663"/>
            <p:cNvCxnSpPr>
              <a:stCxn id="497" idx="4"/>
              <a:endCxn id="498" idx="6"/>
            </p:cNvCxnSpPr>
            <p:nvPr/>
          </p:nvCxnSpPr>
          <p:spPr>
            <a:xfrm rot="5400000">
              <a:off x="1723777" y="4666437"/>
              <a:ext cx="79519" cy="95715"/>
            </a:xfrm>
            <a:prstGeom prst="curved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5" name="직선 화살표 연결선 664"/>
            <p:cNvCxnSpPr/>
            <p:nvPr/>
          </p:nvCxnSpPr>
          <p:spPr>
            <a:xfrm flipH="1">
              <a:off x="1170428" y="4845772"/>
              <a:ext cx="399848" cy="87607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06" name="타원 673"/>
            <p:cNvSpPr/>
            <p:nvPr/>
          </p:nvSpPr>
          <p:spPr>
            <a:xfrm>
              <a:off x="449241" y="5135312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507" name="직선 화살표 연결선 674"/>
            <p:cNvCxnSpPr>
              <a:stCxn id="499" idx="2"/>
              <a:endCxn id="506" idx="6"/>
            </p:cNvCxnSpPr>
            <p:nvPr/>
          </p:nvCxnSpPr>
          <p:spPr>
            <a:xfrm flipH="1">
              <a:off x="655429" y="5238406"/>
              <a:ext cx="954400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08" name="타원 678"/>
            <p:cNvSpPr/>
            <p:nvPr/>
          </p:nvSpPr>
          <p:spPr>
            <a:xfrm>
              <a:off x="2189246" y="3977345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509" name="직선 화살표 연결선 679"/>
            <p:cNvCxnSpPr/>
            <p:nvPr/>
          </p:nvCxnSpPr>
          <p:spPr>
            <a:xfrm flipV="1">
              <a:off x="1883554" y="4166817"/>
              <a:ext cx="329400" cy="33318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10" name="직선 화살표 연결선 689"/>
            <p:cNvCxnSpPr/>
            <p:nvPr/>
          </p:nvCxnSpPr>
          <p:spPr>
            <a:xfrm flipH="1">
              <a:off x="1763098" y="4177768"/>
              <a:ext cx="479537" cy="96821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" name="TextBox 2"/>
          <p:cNvSpPr txBox="1"/>
          <p:nvPr/>
        </p:nvSpPr>
        <p:spPr>
          <a:xfrm>
            <a:off x="775334" y="980728"/>
            <a:ext cx="7469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Interconnected set of 3D-stacked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memory+logic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chips with simple cores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8144" y="2204864"/>
            <a:ext cx="79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494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Logic</a:t>
            </a:r>
          </a:p>
        </p:txBody>
      </p:sp>
      <p:sp>
        <p:nvSpPr>
          <p:cNvPr id="511" name="TextBox 510"/>
          <p:cNvSpPr txBox="1"/>
          <p:nvPr/>
        </p:nvSpPr>
        <p:spPr>
          <a:xfrm>
            <a:off x="5796136" y="1700808"/>
            <a:ext cx="112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B62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Memory</a:t>
            </a:r>
          </a:p>
        </p:txBody>
      </p:sp>
      <p:sp>
        <p:nvSpPr>
          <p:cNvPr id="513" name="TextBox 512"/>
          <p:cNvSpPr txBox="1"/>
          <p:nvPr/>
        </p:nvSpPr>
        <p:spPr>
          <a:xfrm>
            <a:off x="1224136" y="6453336"/>
            <a:ext cx="7740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Ahn+, “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Scalable Processing-in-Memory Accelerator for Parallel Graph Processing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 ISCA 2015.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BE306C6-6F52-2DB4-1763-36BF13A28385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14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24892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Tesseract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915400" cy="4876800"/>
          </a:xfrm>
        </p:spPr>
        <p:txBody>
          <a:bodyPr/>
          <a:lstStyle/>
          <a:p>
            <a:r>
              <a:rPr lang="en-US" sz="2200" dirty="0" err="1"/>
              <a:t>Junwhan</a:t>
            </a:r>
            <a:r>
              <a:rPr lang="en-US" sz="2200" dirty="0"/>
              <a:t> </a:t>
            </a:r>
            <a:r>
              <a:rPr lang="en-US" sz="2200" dirty="0" err="1"/>
              <a:t>Ahn</a:t>
            </a:r>
            <a:r>
              <a:rPr lang="en-US" sz="2200" dirty="0"/>
              <a:t>, </a:t>
            </a:r>
            <a:r>
              <a:rPr lang="en-US" sz="2200" dirty="0" err="1"/>
              <a:t>Sungpack</a:t>
            </a:r>
            <a:r>
              <a:rPr lang="en-US" sz="2200" dirty="0"/>
              <a:t> Hong, </a:t>
            </a:r>
            <a:r>
              <a:rPr lang="en-US" sz="2200" dirty="0" err="1"/>
              <a:t>Sungjoo</a:t>
            </a:r>
            <a:r>
              <a:rPr lang="en-US" sz="2200" dirty="0"/>
              <a:t> </a:t>
            </a:r>
            <a:r>
              <a:rPr lang="en-US" sz="2200" dirty="0" err="1"/>
              <a:t>Yoo</a:t>
            </a:r>
            <a:r>
              <a:rPr lang="en-US" sz="2200" dirty="0"/>
              <a:t>, Onur Mutlu, and </a:t>
            </a:r>
            <a:r>
              <a:rPr lang="en-US" sz="2200" dirty="0" err="1"/>
              <a:t>Kiyoung</a:t>
            </a:r>
            <a:r>
              <a:rPr lang="en-US" sz="2200" dirty="0"/>
              <a:t> Choi,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Scalable Processing-in-Memory Accelerator for Parallel Graph Processing"</a:t>
            </a:r>
            <a:br>
              <a:rPr lang="en-US" sz="2200" dirty="0"/>
            </a:br>
            <a:r>
              <a:rPr lang="en-US" sz="2200" i="1" dirty="0"/>
              <a:t>Proceedings of the </a:t>
            </a:r>
            <a:r>
              <a:rPr lang="en-US" sz="2200" i="1" dirty="0">
                <a:hlinkClick r:id="rId3"/>
              </a:rPr>
              <a:t>42nd International Symposium on Computer Architecture</a:t>
            </a:r>
            <a:r>
              <a:rPr lang="en-US" sz="2200" i="1" dirty="0"/>
              <a:t> (</a:t>
            </a:r>
            <a:r>
              <a:rPr lang="en-US" sz="2200" b="1" i="1" dirty="0"/>
              <a:t>ISCA</a:t>
            </a:r>
            <a:r>
              <a:rPr lang="en-US" sz="2200" i="1" dirty="0"/>
              <a:t>)</a:t>
            </a:r>
            <a:r>
              <a:rPr lang="en-US" sz="2200" dirty="0"/>
              <a:t>, Portland, OR, June 2015.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 </a:t>
            </a:r>
            <a:r>
              <a:rPr lang="en-US" sz="2200" dirty="0">
                <a:hlinkClick r:id="rId5"/>
              </a:rPr>
              <a:t>(pdf)</a:t>
            </a:r>
            <a:r>
              <a:rPr lang="en-US" sz="2200" dirty="0"/>
              <a:t>] [</a:t>
            </a:r>
            <a:r>
              <a:rPr lang="en-US" sz="2200" dirty="0">
                <a:hlinkClick r:id="rId6"/>
              </a:rPr>
              <a:t>Lightning Session Slides (pptx)</a:t>
            </a:r>
            <a:r>
              <a:rPr lang="en-US" sz="2200" dirty="0"/>
              <a:t> </a:t>
            </a:r>
            <a:r>
              <a:rPr lang="en-US" sz="2200" dirty="0">
                <a:hlinkClick r:id="rId7"/>
              </a:rPr>
              <a:t>(pdf)</a:t>
            </a:r>
            <a:r>
              <a:rPr lang="en-US" sz="2200" dirty="0"/>
              <a:t>]</a:t>
            </a:r>
            <a:br>
              <a:rPr lang="en-US" sz="2200" dirty="0"/>
            </a:br>
            <a:r>
              <a:rPr lang="en-US" sz="2200" b="1" i="1" dirty="0">
                <a:solidFill>
                  <a:srgbClr val="FF0000"/>
                </a:solidFill>
              </a:rPr>
              <a:t>Top Picks Honorable Mention by IEEE Micro.</a:t>
            </a:r>
            <a:br>
              <a:rPr lang="en-US" sz="2200" dirty="0"/>
            </a:br>
            <a:r>
              <a:rPr lang="en-US" sz="2200" b="1" i="1" dirty="0">
                <a:solidFill>
                  <a:srgbClr val="FF0000"/>
                </a:solidFill>
                <a:effectLst/>
              </a:rPr>
              <a:t>Selected to the ISCA-50 25-Year Retrospective Issue covering 1996-2020 in 2023 </a:t>
            </a:r>
            <a:br>
              <a:rPr lang="en-US" sz="2200" b="1" i="1" dirty="0">
                <a:solidFill>
                  <a:srgbClr val="FF0000"/>
                </a:solidFill>
                <a:effectLst/>
              </a:rPr>
            </a:br>
            <a:r>
              <a:rPr lang="en-US" sz="2200" b="1" i="1" dirty="0">
                <a:solidFill>
                  <a:srgbClr val="FF0000"/>
                </a:solidFill>
                <a:effectLst/>
              </a:rPr>
              <a:t>(</a:t>
            </a:r>
            <a:r>
              <a:rPr lang="en-US" sz="2200" b="1" i="1" dirty="0">
                <a:solidFill>
                  <a:srgbClr val="FF0000"/>
                </a:solidFill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Retrospective (pdf)</a:t>
            </a:r>
            <a:r>
              <a:rPr lang="en-US" sz="2200" b="1" i="1" dirty="0">
                <a:solidFill>
                  <a:srgbClr val="FF0000"/>
                </a:solidFill>
                <a:effectLst/>
              </a:rPr>
              <a:t> </a:t>
            </a:r>
            <a:r>
              <a:rPr lang="en-US" sz="2200" b="1" i="1" dirty="0">
                <a:solidFill>
                  <a:srgbClr val="FF0000"/>
                </a:solidFill>
                <a:effectLst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 Issue</a:t>
            </a:r>
            <a:r>
              <a:rPr lang="en-US" sz="2200" b="1" i="1" dirty="0">
                <a:solidFill>
                  <a:srgbClr val="FF0000"/>
                </a:solidFill>
                <a:effectLst/>
              </a:rPr>
              <a:t>).</a:t>
            </a:r>
            <a:endParaRPr lang="en-US" sz="22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2200" dirty="0"/>
            </a:b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869160"/>
            <a:ext cx="9144000" cy="149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1880" y="0"/>
            <a:ext cx="8610600" cy="908720"/>
          </a:xfrm>
        </p:spPr>
        <p:txBody>
          <a:bodyPr anchor="ctr" anchorCtr="0"/>
          <a:lstStyle/>
          <a:p>
            <a:r>
              <a:rPr lang="en-US" dirty="0"/>
              <a:t>Possible PNM Designs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1"/>
          </p:nvPr>
        </p:nvSpPr>
        <p:spPr>
          <a:xfrm>
            <a:off x="6781800" y="6324600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A6D513-2C9C-5EA4-0839-4DE6C5D43D4D}"/>
              </a:ext>
            </a:extLst>
          </p:cNvPr>
          <p:cNvGrpSpPr/>
          <p:nvPr/>
        </p:nvGrpSpPr>
        <p:grpSpPr>
          <a:xfrm>
            <a:off x="-25152" y="2911258"/>
            <a:ext cx="9144000" cy="1581912"/>
            <a:chOff x="-25152" y="2911258"/>
            <a:chExt cx="9144000" cy="1581912"/>
          </a:xfrm>
        </p:grpSpPr>
        <p:sp>
          <p:nvSpPr>
            <p:cNvPr id="32" name="Marcador de contenido 2"/>
            <p:cNvSpPr txBox="1">
              <a:spLocks/>
            </p:cNvSpPr>
            <p:nvPr/>
          </p:nvSpPr>
          <p:spPr bwMode="auto">
            <a:xfrm>
              <a:off x="-25152" y="2911258"/>
              <a:ext cx="9144000" cy="158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69925" indent="-3254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+mn-lt"/>
                </a:defRPr>
              </a:lvl2pPr>
              <a:lvl3pPr marL="1022350" indent="-3508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339850" indent="-3159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4pPr>
              <a:lvl5pPr marL="1681163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1383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5955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0527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5099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9900"/>
                </a:buClr>
                <a:buSzPct val="65000"/>
                <a:buFont typeface="Wingdings" pitchFamily="2" charset="2"/>
                <a:buChar char="n"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Fixed-function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 units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Hardware/software co-designed PIM for efficiency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E.g. from academia: Mensa for NN Edge Inference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E.g. from industry: Samsung HBM-PIM, SK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hynix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AiM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 W3" pitchFamily="-108" charset="-128"/>
                <a:cs typeface="ヒラギノ角ゴ Pro W3" pitchFamily="-108" charset="-128"/>
              </a:endParaRP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 W3" pitchFamily="-108" charset="-128"/>
                <a:cs typeface="ヒラギノ角ゴ Pro W3" pitchFamily="-108" charset="-128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7F5753F-84A9-368E-E840-8F74A0388B01}"/>
                </a:ext>
              </a:extLst>
            </p:cNvPr>
            <p:cNvGrpSpPr/>
            <p:nvPr/>
          </p:nvGrpSpPr>
          <p:grpSpPr>
            <a:xfrm>
              <a:off x="7285010" y="2960948"/>
              <a:ext cx="1664208" cy="1466418"/>
              <a:chOff x="7300280" y="3068960"/>
              <a:chExt cx="1664208" cy="1466418"/>
            </a:xfrm>
          </p:grpSpPr>
          <p:sp>
            <p:nvSpPr>
              <p:cNvPr id="11" name="Rounded Rectangle 71"/>
              <p:cNvSpPr/>
              <p:nvPr/>
            </p:nvSpPr>
            <p:spPr>
              <a:xfrm>
                <a:off x="7300280" y="3068960"/>
                <a:ext cx="1664208" cy="1466418"/>
              </a:xfrm>
              <a:prstGeom prst="roundRect">
                <a:avLst/>
              </a:prstGeom>
              <a:solidFill>
                <a:schemeClr val="lt1">
                  <a:alpha val="0"/>
                </a:schemeClr>
              </a:solidFill>
              <a:ln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" name="Rounded Rectangle 81"/>
              <p:cNvSpPr/>
              <p:nvPr/>
            </p:nvSpPr>
            <p:spPr>
              <a:xfrm>
                <a:off x="7423588" y="3175495"/>
                <a:ext cx="1408176" cy="410596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PIM-Accelerator  1</a:t>
                </a:r>
              </a:p>
            </p:txBody>
          </p:sp>
          <p:sp>
            <p:nvSpPr>
              <p:cNvPr id="9" name="Rounded Rectangle 82"/>
              <p:cNvSpPr/>
              <p:nvPr/>
            </p:nvSpPr>
            <p:spPr>
              <a:xfrm>
                <a:off x="7422388" y="4027599"/>
                <a:ext cx="1408176" cy="41059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PIM-Accelerator N</a:t>
                </a:r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 rot="5400000">
                <a:off x="8007866" y="3612341"/>
                <a:ext cx="441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s-I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…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1E579F-56E3-67FF-97EE-00CC868080F4}"/>
              </a:ext>
            </a:extLst>
          </p:cNvPr>
          <p:cNvGrpSpPr/>
          <p:nvPr/>
        </p:nvGrpSpPr>
        <p:grpSpPr>
          <a:xfrm>
            <a:off x="-25152" y="4941168"/>
            <a:ext cx="9144000" cy="1581912"/>
            <a:chOff x="-25152" y="4941168"/>
            <a:chExt cx="9144000" cy="1581912"/>
          </a:xfrm>
        </p:grpSpPr>
        <p:sp>
          <p:nvSpPr>
            <p:cNvPr id="33" name="Marcador de contenido 2"/>
            <p:cNvSpPr txBox="1">
              <a:spLocks/>
            </p:cNvSpPr>
            <p:nvPr/>
          </p:nvSpPr>
          <p:spPr bwMode="auto">
            <a:xfrm>
              <a:off x="-25152" y="4941168"/>
              <a:ext cx="9144000" cy="158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69925" indent="-3254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+mn-lt"/>
                </a:defRPr>
              </a:lvl2pPr>
              <a:lvl3pPr marL="1022350" indent="-3508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339850" indent="-3159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4pPr>
              <a:lvl5pPr marL="1681163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1383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5955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0527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5099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9900"/>
                </a:buClr>
                <a:buSzPct val="65000"/>
                <a:buFont typeface="Wingdings" pitchFamily="2" charset="2"/>
                <a:buChar char="n"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Reconfigurable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 architectures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PNM cores coupled with FPGAs, CGRA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E.g. from academia: NERO for Weather Prediction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E.g. from industry: Samsung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AxDIMM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 W3" pitchFamily="-108" charset="-128"/>
                <a:cs typeface="ヒラギノ角ゴ Pro W3" pitchFamily="-108" charset="-128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272613" y="4941168"/>
              <a:ext cx="1689003" cy="1466418"/>
              <a:chOff x="3754512" y="4698886"/>
              <a:chExt cx="1689003" cy="1466418"/>
            </a:xfrm>
          </p:grpSpPr>
          <p:sp>
            <p:nvSpPr>
              <p:cNvPr id="25" name="Rounded Rectangle 88"/>
              <p:cNvSpPr/>
              <p:nvPr/>
            </p:nvSpPr>
            <p:spPr>
              <a:xfrm>
                <a:off x="3771011" y="4698886"/>
                <a:ext cx="1665085" cy="1466418"/>
              </a:xfrm>
              <a:prstGeom prst="roundRect">
                <a:avLst/>
              </a:prstGeom>
              <a:solidFill>
                <a:schemeClr val="lt1">
                  <a:alpha val="0"/>
                </a:schemeClr>
              </a:solidFill>
              <a:ln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grpSp>
            <p:nvGrpSpPr>
              <p:cNvPr id="26" name="Group 89"/>
              <p:cNvGrpSpPr/>
              <p:nvPr/>
            </p:nvGrpSpPr>
            <p:grpSpPr>
              <a:xfrm>
                <a:off x="3754512" y="4788440"/>
                <a:ext cx="1689003" cy="1268382"/>
                <a:chOff x="4774667" y="3750799"/>
                <a:chExt cx="2654919" cy="730738"/>
              </a:xfrm>
            </p:grpSpPr>
            <p:sp>
              <p:nvSpPr>
                <p:cNvPr id="27" name="Rounded Rectangle 94"/>
                <p:cNvSpPr/>
                <p:nvPr/>
              </p:nvSpPr>
              <p:spPr>
                <a:xfrm>
                  <a:off x="5014612" y="3750799"/>
                  <a:ext cx="2212432" cy="73073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TextBox 96"/>
                <p:cNvSpPr txBox="1"/>
                <p:nvPr/>
              </p:nvSpPr>
              <p:spPr>
                <a:xfrm>
                  <a:off x="4774667" y="3958225"/>
                  <a:ext cx="2654919" cy="301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anose="020B0600070205080204" pitchFamily="34" charset="-128"/>
                      <a:cs typeface="+mn-cs"/>
                    </a:rPr>
                    <a:t>Reconfigurable Accelerator</a:t>
                  </a:r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D277D6-093D-0C49-0A7E-6E5FDF9091F2}"/>
              </a:ext>
            </a:extLst>
          </p:cNvPr>
          <p:cNvGrpSpPr/>
          <p:nvPr/>
        </p:nvGrpSpPr>
        <p:grpSpPr>
          <a:xfrm>
            <a:off x="-25152" y="881348"/>
            <a:ext cx="9144000" cy="1581912"/>
            <a:chOff x="-25152" y="881348"/>
            <a:chExt cx="9144000" cy="1581912"/>
          </a:xfrm>
        </p:grpSpPr>
        <p:sp>
          <p:nvSpPr>
            <p:cNvPr id="34" name="Marcador de contenido 2"/>
            <p:cNvSpPr txBox="1">
              <a:spLocks/>
            </p:cNvSpPr>
            <p:nvPr/>
          </p:nvSpPr>
          <p:spPr bwMode="auto">
            <a:xfrm>
              <a:off x="-25152" y="881348"/>
              <a:ext cx="9144000" cy="158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69925" indent="-3254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+mn-lt"/>
                </a:defRPr>
              </a:lvl2pPr>
              <a:lvl3pPr marL="1022350" indent="-3508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339850" indent="-3159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4pPr>
              <a:lvl5pPr marL="1681163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1383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5955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0527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5099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9900"/>
                </a:buClr>
                <a:buSzPct val="65000"/>
                <a:buFont typeface="Wingdings" pitchFamily="2" charset="2"/>
                <a:buChar char="n"/>
                <a:tabLst/>
                <a:defRPr/>
              </a:pP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General-purpose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 programmable cores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Wimpy cores (possibility of running any workload)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E.g. from academia: Tesseract PIM for Graph Processing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E.g. from industry: UPMEM PIM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B8BFBE2-8762-C2FC-0709-950D15E27223}"/>
                </a:ext>
              </a:extLst>
            </p:cNvPr>
            <p:cNvGrpSpPr/>
            <p:nvPr/>
          </p:nvGrpSpPr>
          <p:grpSpPr>
            <a:xfrm>
              <a:off x="7283135" y="980728"/>
              <a:ext cx="1667959" cy="1466418"/>
              <a:chOff x="7296529" y="980728"/>
              <a:chExt cx="1667959" cy="1466418"/>
            </a:xfrm>
          </p:grpSpPr>
          <p:sp>
            <p:nvSpPr>
              <p:cNvPr id="16" name="Rounded Rectangle 88"/>
              <p:cNvSpPr/>
              <p:nvPr/>
            </p:nvSpPr>
            <p:spPr>
              <a:xfrm>
                <a:off x="7296529" y="980728"/>
                <a:ext cx="1667959" cy="1466418"/>
              </a:xfrm>
              <a:prstGeom prst="roundRect">
                <a:avLst/>
              </a:prstGeom>
              <a:solidFill>
                <a:schemeClr val="lt1">
                  <a:alpha val="0"/>
                </a:schemeClr>
              </a:solidFill>
              <a:ln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2C53D3A-D172-02EE-CA4C-04FA14B3D6D1}"/>
                  </a:ext>
                </a:extLst>
              </p:cNvPr>
              <p:cNvGrpSpPr/>
              <p:nvPr/>
            </p:nvGrpSpPr>
            <p:grpSpPr>
              <a:xfrm>
                <a:off x="7422388" y="1118073"/>
                <a:ext cx="1409932" cy="1230807"/>
                <a:chOff x="7422388" y="1118073"/>
                <a:chExt cx="1409932" cy="1230807"/>
              </a:xfrm>
            </p:grpSpPr>
            <p:sp>
              <p:nvSpPr>
                <p:cNvPr id="19" name="Rounded Rectangle 95"/>
                <p:cNvSpPr/>
                <p:nvPr/>
              </p:nvSpPr>
              <p:spPr>
                <a:xfrm>
                  <a:off x="7480149" y="2055597"/>
                  <a:ext cx="1291979" cy="293283"/>
                </a:xfrm>
                <a:prstGeom prst="roundRect">
                  <a:avLst/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rPr>
                    <a:t>Cache</a:t>
                  </a:r>
                  <a:endPara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ounded Rectangle 94"/>
                <p:cNvSpPr/>
                <p:nvPr/>
              </p:nvSpPr>
              <p:spPr>
                <a:xfrm>
                  <a:off x="7422388" y="1118073"/>
                  <a:ext cx="1409932" cy="879852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rPr>
                    <a:t>PIM Core</a:t>
                  </a:r>
                </a:p>
              </p:txBody>
            </p:sp>
          </p:grp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FF9E9E0-18D4-0985-5222-058B4FA214CC}"/>
              </a:ext>
            </a:extLst>
          </p:cNvPr>
          <p:cNvSpPr/>
          <p:nvPr/>
        </p:nvSpPr>
        <p:spPr bwMode="auto">
          <a:xfrm>
            <a:off x="-25152" y="2759496"/>
            <a:ext cx="9144000" cy="3693839"/>
          </a:xfrm>
          <a:prstGeom prst="rect">
            <a:avLst/>
          </a:prstGeom>
          <a:solidFill>
            <a:srgbClr val="FFFFFF">
              <a:alpha val="8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" name="Picture 12" descr="safari.png">
            <a:extLst>
              <a:ext uri="{FF2B5EF4-FFF2-40B4-BE49-F238E27FC236}">
                <a16:creationId xmlns:a16="http://schemas.microsoft.com/office/drawing/2014/main" id="{D617CE75-76C5-E1E6-C2EE-0E9814B4D7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5501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3505-2DAA-ED43-A184-C4D419F9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UPMEM Processing-in-DRAM Engine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247EB-0F00-D348-A874-BCF1EE2FA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96404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Processing in DRAM Engine </a:t>
            </a:r>
          </a:p>
          <a:p>
            <a:r>
              <a:rPr lang="en-US" dirty="0"/>
              <a:t>Includes </a:t>
            </a:r>
            <a:r>
              <a:rPr lang="en-US" b="1" dirty="0"/>
              <a:t>standard DIMM modules</a:t>
            </a:r>
            <a:r>
              <a:rPr lang="en-US" dirty="0"/>
              <a:t>, with a </a:t>
            </a:r>
            <a:r>
              <a:rPr lang="en-US" b="1" dirty="0"/>
              <a:t>large number of DPU processors </a:t>
            </a:r>
            <a:r>
              <a:rPr lang="en-US" dirty="0"/>
              <a:t>combined with DRAM chips.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Replaces </a:t>
            </a:r>
            <a:r>
              <a:rPr lang="en-US" b="1" dirty="0"/>
              <a:t>standard</a:t>
            </a:r>
            <a:r>
              <a:rPr lang="en-US" dirty="0"/>
              <a:t> DIMMs</a:t>
            </a:r>
          </a:p>
          <a:p>
            <a:pPr lvl="1"/>
            <a:r>
              <a:rPr lang="en-US" dirty="0"/>
              <a:t>DDR4 R-DIMM modules</a:t>
            </a:r>
          </a:p>
          <a:p>
            <a:pPr lvl="2"/>
            <a:r>
              <a:rPr lang="en-US" dirty="0"/>
              <a:t>8GB+128 DPUs (16 PIM chips)</a:t>
            </a:r>
          </a:p>
          <a:p>
            <a:pPr lvl="2"/>
            <a:r>
              <a:rPr lang="en-US" dirty="0"/>
              <a:t>Standard 2x-nm DRAM process</a:t>
            </a:r>
          </a:p>
          <a:p>
            <a:pPr lvl="1"/>
            <a:r>
              <a:rPr lang="en-US" b="1" dirty="0"/>
              <a:t>Large amounts of</a:t>
            </a:r>
            <a:r>
              <a:rPr lang="en-US" dirty="0"/>
              <a:t> compute &amp; memory bandwidth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C3A3A-02C6-5F46-8278-48834590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31" y="2362200"/>
            <a:ext cx="3064669" cy="1809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1776073" y="6452797"/>
            <a:ext cx="5327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https://www.anandtech.com/show/14750/hot-chips-31-analysis-inmemory-processing-by-upmem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B1677-FAD4-8147-AAAE-CAD39B29F335}"/>
              </a:ext>
            </a:extLst>
          </p:cNvPr>
          <p:cNvSpPr/>
          <p:nvPr/>
        </p:nvSpPr>
        <p:spPr>
          <a:xfrm>
            <a:off x="1776073" y="6613279"/>
            <a:ext cx="73324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https://www.upmem.com/video-upmem-presenting-its-true-processing-in-memory-solution-hot-chips-2019/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506766-B570-B545-B275-3559CFC233C5}"/>
              </a:ext>
            </a:extLst>
          </p:cNvPr>
          <p:cNvGrpSpPr/>
          <p:nvPr/>
        </p:nvGrpSpPr>
        <p:grpSpPr>
          <a:xfrm>
            <a:off x="228600" y="4724400"/>
            <a:ext cx="8754585" cy="1709697"/>
            <a:chOff x="228600" y="4724400"/>
            <a:chExt cx="8754585" cy="17096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DF79F1-207B-C34F-AF17-579F237B3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600" y="4724400"/>
              <a:ext cx="8754585" cy="1709697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A8C06B5-1135-5C4F-83E8-E38AAB98D67C}"/>
                </a:ext>
              </a:extLst>
            </p:cNvPr>
            <p:cNvSpPr/>
            <p:nvPr/>
          </p:nvSpPr>
          <p:spPr bwMode="auto">
            <a:xfrm>
              <a:off x="228600" y="4725144"/>
              <a:ext cx="1440160" cy="134427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rPr>
                <a:t>CPU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rPr>
                <a:t>(x86, ARM, RV…)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C95700-D7D1-5644-851B-FF2666B58A9E}"/>
                </a:ext>
              </a:extLst>
            </p:cNvPr>
            <p:cNvGrpSpPr/>
            <p:nvPr/>
          </p:nvGrpSpPr>
          <p:grpSpPr>
            <a:xfrm>
              <a:off x="1727429" y="5030705"/>
              <a:ext cx="1247056" cy="733148"/>
              <a:chOff x="1740768" y="5013176"/>
              <a:chExt cx="1247056" cy="73314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51D41E-D38C-AC45-AD0E-16543ACA0601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3314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" name="Left-Right Arrow 5">
                <a:extLst>
                  <a:ext uri="{FF2B5EF4-FFF2-40B4-BE49-F238E27FC236}">
                    <a16:creationId xmlns:a16="http://schemas.microsoft.com/office/drawing/2014/main" id="{8C261558-8DDB-CE4D-A03B-11579E0FA88F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20080"/>
              </a:xfrm>
              <a:prstGeom prst="leftRightArrow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rPr>
                  <a:t>DDR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rPr>
                  <a:t>Data bus</a:t>
                </a:r>
              </a:p>
            </p:txBody>
          </p:sp>
        </p:grpSp>
      </p:grp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E97EEA35-0A51-9666-926C-4D18983697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9240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UPMEM DIMMs coexist with conventional DIMMs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r>
              <a:rPr lang="en-US" dirty="0"/>
              <a:t>Integration of UPMEM DIMMs in a system follows an </a:t>
            </a:r>
            <a:r>
              <a:rPr lang="en-US" dirty="0">
                <a:solidFill>
                  <a:srgbClr val="00B050"/>
                </a:solidFill>
              </a:rPr>
              <a:t>accelerator model</a:t>
            </a:r>
          </a:p>
          <a:p>
            <a:endParaRPr lang="en-US" dirty="0"/>
          </a:p>
          <a:p>
            <a:r>
              <a:rPr lang="en-US" dirty="0"/>
              <a:t>UPMEM DIMMs can be seen as a </a:t>
            </a:r>
            <a:r>
              <a:rPr lang="en-US" dirty="0">
                <a:solidFill>
                  <a:srgbClr val="0070C0"/>
                </a:solidFill>
              </a:rPr>
              <a:t>loosely coupled accelerator</a:t>
            </a:r>
            <a:endParaRPr lang="en-US" dirty="0"/>
          </a:p>
          <a:p>
            <a:pPr lvl="1"/>
            <a:r>
              <a:rPr lang="en-US" dirty="0"/>
              <a:t>Explicit data movement between the main processor (host CPU) and the accelerator (UPMEM)</a:t>
            </a:r>
          </a:p>
          <a:p>
            <a:pPr lvl="1"/>
            <a:r>
              <a:rPr lang="en-US" dirty="0"/>
              <a:t>Explicit kernel launch onto the UPMEM processors</a:t>
            </a:r>
          </a:p>
          <a:p>
            <a:endParaRPr lang="en-US" dirty="0"/>
          </a:p>
          <a:p>
            <a:r>
              <a:rPr lang="en-US" dirty="0"/>
              <a:t>This resembles GPU computing</a:t>
            </a:r>
          </a:p>
        </p:txBody>
      </p:sp>
    </p:spTree>
    <p:extLst>
      <p:ext uri="{BB962C8B-B14F-4D97-AF65-F5344CB8AC3E}">
        <p14:creationId xmlns:p14="http://schemas.microsoft.com/office/powerpoint/2010/main" val="76800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AB370-3675-2348-BEA1-CD1B36265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34" y="1742128"/>
            <a:ext cx="6326533" cy="435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D11235-E437-274F-81E3-478627C95D75}"/>
              </a:ext>
            </a:extLst>
          </p:cNvPr>
          <p:cNvSpPr/>
          <p:nvPr/>
        </p:nvSpPr>
        <p:spPr>
          <a:xfrm>
            <a:off x="1868557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 Organization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1 schematically illustrates a computing system comprising DRAM circuits having integrated processors according to an example embodiment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7AB37-81DB-D04D-B6C4-68D73A571DDA}"/>
              </a:ext>
            </a:extLst>
          </p:cNvPr>
          <p:cNvSpPr/>
          <p:nvPr/>
        </p:nvSpPr>
        <p:spPr>
          <a:xfrm>
            <a:off x="2872409" y="2037522"/>
            <a:ext cx="2107095" cy="1053548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E8BE03-5B8B-3D4F-B8F6-F6E1573514E4}"/>
              </a:ext>
            </a:extLst>
          </p:cNvPr>
          <p:cNvSpPr/>
          <p:nvPr/>
        </p:nvSpPr>
        <p:spPr>
          <a:xfrm>
            <a:off x="2295939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85490-ADBA-9044-94A4-D71B3664C27E}"/>
              </a:ext>
            </a:extLst>
          </p:cNvPr>
          <p:cNvSpPr/>
          <p:nvPr/>
        </p:nvSpPr>
        <p:spPr>
          <a:xfrm>
            <a:off x="1948070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7983C2-B6C6-6249-B6B5-919500ADA369}"/>
              </a:ext>
            </a:extLst>
          </p:cNvPr>
          <p:cNvSpPr/>
          <p:nvPr/>
        </p:nvSpPr>
        <p:spPr>
          <a:xfrm>
            <a:off x="3309730" y="396131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A0B42-1003-4249-8F8C-9BE461ED04BD}"/>
              </a:ext>
            </a:extLst>
          </p:cNvPr>
          <p:cNvSpPr/>
          <p:nvPr/>
        </p:nvSpPr>
        <p:spPr>
          <a:xfrm>
            <a:off x="3737112" y="430918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E84ED1-1715-314C-BF5E-798AD24191F4}"/>
              </a:ext>
            </a:extLst>
          </p:cNvPr>
          <p:cNvSpPr/>
          <p:nvPr/>
        </p:nvSpPr>
        <p:spPr>
          <a:xfrm>
            <a:off x="3389243" y="479619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AA3FD7-AF46-EB44-A778-C09C04FFD401}"/>
              </a:ext>
            </a:extLst>
          </p:cNvPr>
          <p:cNvSpPr/>
          <p:nvPr/>
        </p:nvSpPr>
        <p:spPr>
          <a:xfrm>
            <a:off x="4740963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8AB63F-B9F6-4549-BED2-D56AFDC9B905}"/>
              </a:ext>
            </a:extLst>
          </p:cNvPr>
          <p:cNvSpPr/>
          <p:nvPr/>
        </p:nvSpPr>
        <p:spPr>
          <a:xfrm>
            <a:off x="5168345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706026-25C0-C349-BA7E-76BAF868D14E}"/>
              </a:ext>
            </a:extLst>
          </p:cNvPr>
          <p:cNvSpPr/>
          <p:nvPr/>
        </p:nvSpPr>
        <p:spPr>
          <a:xfrm>
            <a:off x="4820476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94A167-07F1-4D43-9F88-27229A5323D8}"/>
              </a:ext>
            </a:extLst>
          </p:cNvPr>
          <p:cNvSpPr/>
          <p:nvPr/>
        </p:nvSpPr>
        <p:spPr>
          <a:xfrm>
            <a:off x="6172196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B9AA12-D80D-574C-8707-9BECBCDBF9AD}"/>
              </a:ext>
            </a:extLst>
          </p:cNvPr>
          <p:cNvSpPr/>
          <p:nvPr/>
        </p:nvSpPr>
        <p:spPr>
          <a:xfrm>
            <a:off x="6599578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C5D2B3-3FDE-FC44-9F37-92B3CB199FC6}"/>
              </a:ext>
            </a:extLst>
          </p:cNvPr>
          <p:cNvSpPr/>
          <p:nvPr/>
        </p:nvSpPr>
        <p:spPr>
          <a:xfrm>
            <a:off x="6251709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BD4FD-AB8B-774A-842F-7D36CCCD788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206232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build="p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71CB1-FFDA-03E2-F66D-FD85DFF22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92584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A82C4"/>
                </a:solidFill>
              </a:rPr>
              <a:t>Processing-in-Memory:</a:t>
            </a:r>
            <a:br>
              <a:rPr lang="en-US" sz="3600" dirty="0">
                <a:solidFill>
                  <a:srgbClr val="1A82C4"/>
                </a:solidFill>
              </a:rPr>
            </a:br>
            <a:r>
              <a:rPr lang="en-US" sz="2800" dirty="0">
                <a:solidFill>
                  <a:srgbClr val="1A82C4"/>
                </a:solidFill>
              </a:rPr>
              <a:t>Overview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906072-A2EB-CF4E-B3FA-28F4F772FBEF}"/>
              </a:ext>
            </a:extLst>
          </p:cNvPr>
          <p:cNvGrpSpPr/>
          <p:nvPr/>
        </p:nvGrpSpPr>
        <p:grpSpPr>
          <a:xfrm>
            <a:off x="385649" y="3544620"/>
            <a:ext cx="8269510" cy="2917121"/>
            <a:chOff x="416994" y="3429000"/>
            <a:chExt cx="8269510" cy="29171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D478B4F-A463-3645-CE4D-8A6A1AEE5053}"/>
                </a:ext>
              </a:extLst>
            </p:cNvPr>
            <p:cNvSpPr/>
            <p:nvPr/>
          </p:nvSpPr>
          <p:spPr>
            <a:xfrm>
              <a:off x="6343592" y="3837207"/>
              <a:ext cx="2334238" cy="2281204"/>
            </a:xfrm>
            <a:prstGeom prst="rect">
              <a:avLst/>
            </a:prstGeom>
            <a:solidFill>
              <a:srgbClr val="E3F0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0DF4A2-D756-04F2-ED82-DB5B6FEB1BB9}"/>
                </a:ext>
              </a:extLst>
            </p:cNvPr>
            <p:cNvSpPr/>
            <p:nvPr/>
          </p:nvSpPr>
          <p:spPr>
            <a:xfrm>
              <a:off x="6343592" y="6112628"/>
              <a:ext cx="2342912" cy="2334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E1616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Arial" panose="020B0604020202020204" pitchFamily="34" charset="0"/>
                </a:rPr>
                <a:t>Processing-Near-Bank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B78A6D-D02D-71C8-0F90-AAFAA3A3F14C}"/>
                </a:ext>
              </a:extLst>
            </p:cNvPr>
            <p:cNvSpPr/>
            <p:nvPr/>
          </p:nvSpPr>
          <p:spPr>
            <a:xfrm>
              <a:off x="6358845" y="3537542"/>
              <a:ext cx="2326611" cy="2930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Arial" panose="020B0604020202020204" pitchFamily="34" charset="0"/>
                </a:rPr>
                <a:t>DRAM Bank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E1E609-5B77-53FB-3605-69C668E09E8F}"/>
                </a:ext>
              </a:extLst>
            </p:cNvPr>
            <p:cNvGrpSpPr/>
            <p:nvPr/>
          </p:nvGrpSpPr>
          <p:grpSpPr>
            <a:xfrm>
              <a:off x="416994" y="3429000"/>
              <a:ext cx="5954407" cy="2888405"/>
              <a:chOff x="416994" y="3429000"/>
              <a:chExt cx="5954407" cy="2888405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5ECA9E8-4B99-7DCF-EBB3-CFF89117EE10}"/>
                  </a:ext>
                </a:extLst>
              </p:cNvPr>
              <p:cNvCxnSpPr>
                <a:cxnSpLocks/>
                <a:stCxn id="42" idx="0"/>
              </p:cNvCxnSpPr>
              <p:nvPr/>
            </p:nvCxnSpPr>
            <p:spPr>
              <a:xfrm flipH="1" flipV="1">
                <a:off x="2417391" y="5605357"/>
                <a:ext cx="771000" cy="283721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91AE01F-022B-B37F-75AC-10DC21F823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33261" y="4308595"/>
                <a:ext cx="1143796" cy="1471779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BF31969-137B-573C-539D-7DF3ADC1C359}"/>
                  </a:ext>
                </a:extLst>
              </p:cNvPr>
              <p:cNvGrpSpPr/>
              <p:nvPr/>
            </p:nvGrpSpPr>
            <p:grpSpPr>
              <a:xfrm>
                <a:off x="3034303" y="3429000"/>
                <a:ext cx="3180072" cy="2575996"/>
                <a:chOff x="3104761" y="2702044"/>
                <a:chExt cx="2503107" cy="2027625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27722869-5B7E-5D56-FD34-DC0C2EF5E75A}"/>
                    </a:ext>
                  </a:extLst>
                </p:cNvPr>
                <p:cNvGrpSpPr/>
                <p:nvPr/>
              </p:nvGrpSpPr>
              <p:grpSpPr>
                <a:xfrm>
                  <a:off x="3105186" y="3753062"/>
                  <a:ext cx="2163886" cy="976607"/>
                  <a:chOff x="1659954" y="548768"/>
                  <a:chExt cx="1668502" cy="753030"/>
                </a:xfrm>
              </p:grpSpPr>
              <p:sp>
                <p:nvSpPr>
                  <p:cNvPr id="133" name="Cube 132">
                    <a:extLst>
                      <a:ext uri="{FF2B5EF4-FFF2-40B4-BE49-F238E27FC236}">
                        <a16:creationId xmlns:a16="http://schemas.microsoft.com/office/drawing/2014/main" id="{87BF7633-46A9-2710-8264-B0C49679654B}"/>
                      </a:ext>
                    </a:extLst>
                  </p:cNvPr>
                  <p:cNvSpPr/>
                  <p:nvPr/>
                </p:nvSpPr>
                <p:spPr>
                  <a:xfrm>
                    <a:off x="1659954" y="554219"/>
                    <a:ext cx="1668502" cy="747579"/>
                  </a:xfrm>
                  <a:prstGeom prst="cube">
                    <a:avLst>
                      <a:gd name="adj" fmla="val 95887"/>
                    </a:avLst>
                  </a:prstGeom>
                  <a:solidFill>
                    <a:sysClr val="window" lastClr="FFFFFF">
                      <a:lumMod val="50000"/>
                    </a:sys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93C0C863-00D0-12D7-6448-6151626D6CA3}"/>
                      </a:ext>
                    </a:extLst>
                  </p:cNvPr>
                  <p:cNvGrpSpPr/>
                  <p:nvPr/>
                </p:nvGrpSpPr>
                <p:grpSpPr>
                  <a:xfrm>
                    <a:off x="1849990" y="548768"/>
                    <a:ext cx="1316493" cy="723135"/>
                    <a:chOff x="1849990" y="548768"/>
                    <a:chExt cx="1316493" cy="723135"/>
                  </a:xfrm>
                </p:grpSpPr>
                <p:cxnSp>
                  <p:nvCxnSpPr>
                    <p:cNvPr id="135" name="Straight Connector 134">
                      <a:extLst>
                        <a:ext uri="{FF2B5EF4-FFF2-40B4-BE49-F238E27FC236}">
                          <a16:creationId xmlns:a16="http://schemas.microsoft.com/office/drawing/2014/main" id="{C2C3D016-78C0-0AC3-7BF7-82534548DEA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132614" y="548768"/>
                      <a:ext cx="716832" cy="7168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6" name="Straight Connector 135">
                      <a:extLst>
                        <a:ext uri="{FF2B5EF4-FFF2-40B4-BE49-F238E27FC236}">
                          <a16:creationId xmlns:a16="http://schemas.microsoft.com/office/drawing/2014/main" id="{61C88949-762E-9832-4168-2F609D94A214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V="1">
                      <a:off x="1901824" y="551559"/>
                      <a:ext cx="713232" cy="720344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7" name="Straight Connector 136">
                      <a:extLst>
                        <a:ext uri="{FF2B5EF4-FFF2-40B4-BE49-F238E27FC236}">
                          <a16:creationId xmlns:a16="http://schemas.microsoft.com/office/drawing/2014/main" id="{8DF48F77-2738-01D4-B288-D35C1158C2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382270" y="550407"/>
                      <a:ext cx="708109" cy="71906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8" name="Straight Connector 137">
                      <a:extLst>
                        <a:ext uri="{FF2B5EF4-FFF2-40B4-BE49-F238E27FC236}">
                          <a16:creationId xmlns:a16="http://schemas.microsoft.com/office/drawing/2014/main" id="{5CE2DC34-63D5-0C16-5C71-FA14146E268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044699" y="889000"/>
                      <a:ext cx="941832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9" name="Straight Connector 138">
                      <a:extLst>
                        <a:ext uri="{FF2B5EF4-FFF2-40B4-BE49-F238E27FC236}">
                          <a16:creationId xmlns:a16="http://schemas.microsoft.com/office/drawing/2014/main" id="{166F4447-5DDB-CED6-9AEE-409D8D78CD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49990" y="1086348"/>
                      <a:ext cx="941832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40" name="Straight Connector 139">
                      <a:extLst>
                        <a:ext uri="{FF2B5EF4-FFF2-40B4-BE49-F238E27FC236}">
                          <a16:creationId xmlns:a16="http://schemas.microsoft.com/office/drawing/2014/main" id="{9F1639CF-1717-3A87-CF81-ADFFA21140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224651" y="711698"/>
                      <a:ext cx="941832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sp>
              <p:nvSpPr>
                <p:cNvPr id="42" name="Parallelogram 123">
                  <a:extLst>
                    <a:ext uri="{FF2B5EF4-FFF2-40B4-BE49-F238E27FC236}">
                      <a16:creationId xmlns:a16="http://schemas.microsoft.com/office/drawing/2014/main" id="{6A2C84CF-C24C-3D69-B32F-AA5A257A2D1A}"/>
                    </a:ext>
                  </a:extLst>
                </p:cNvPr>
                <p:cNvSpPr/>
                <p:nvPr/>
              </p:nvSpPr>
              <p:spPr>
                <a:xfrm rot="608511">
                  <a:off x="3240568" y="4474784"/>
                  <a:ext cx="289377" cy="190610"/>
                </a:xfrm>
                <a:custGeom>
                  <a:avLst/>
                  <a:gdLst>
                    <a:gd name="connsiteX0" fmla="*/ 0 w 228232"/>
                    <a:gd name="connsiteY0" fmla="*/ 120507 h 120507"/>
                    <a:gd name="connsiteX1" fmla="*/ 91249 w 228232"/>
                    <a:gd name="connsiteY1" fmla="*/ 0 h 120507"/>
                    <a:gd name="connsiteX2" fmla="*/ 228232 w 228232"/>
                    <a:gd name="connsiteY2" fmla="*/ 0 h 120507"/>
                    <a:gd name="connsiteX3" fmla="*/ 136983 w 228232"/>
                    <a:gd name="connsiteY3" fmla="*/ 120507 h 120507"/>
                    <a:gd name="connsiteX4" fmla="*/ 0 w 228232"/>
                    <a:gd name="connsiteY4" fmla="*/ 120507 h 120507"/>
                    <a:gd name="connsiteX0" fmla="*/ 0 w 243630"/>
                    <a:gd name="connsiteY0" fmla="*/ 142614 h 142614"/>
                    <a:gd name="connsiteX1" fmla="*/ 91249 w 243630"/>
                    <a:gd name="connsiteY1" fmla="*/ 22107 h 142614"/>
                    <a:gd name="connsiteX2" fmla="*/ 243630 w 243630"/>
                    <a:gd name="connsiteY2" fmla="*/ 0 h 142614"/>
                    <a:gd name="connsiteX3" fmla="*/ 136983 w 243630"/>
                    <a:gd name="connsiteY3" fmla="*/ 142614 h 142614"/>
                    <a:gd name="connsiteX4" fmla="*/ 0 w 243630"/>
                    <a:gd name="connsiteY4" fmla="*/ 142614 h 142614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0145 w 256792"/>
                    <a:gd name="connsiteY3" fmla="*/ 142614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2941 w 256792"/>
                    <a:gd name="connsiteY3" fmla="*/ 158241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8539 w 256792"/>
                    <a:gd name="connsiteY3" fmla="*/ 15497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6534 w 256792"/>
                    <a:gd name="connsiteY3" fmla="*/ 14302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5471 w 256792"/>
                    <a:gd name="connsiteY3" fmla="*/ 159668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7202 w 256792"/>
                    <a:gd name="connsiteY3" fmla="*/ 147005 h 177222"/>
                    <a:gd name="connsiteX4" fmla="*/ 0 w 256792"/>
                    <a:gd name="connsiteY4" fmla="*/ 177222 h 177222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47202 w 266661"/>
                    <a:gd name="connsiteY3" fmla="*/ 157110 h 187327"/>
                    <a:gd name="connsiteX4" fmla="*/ 0 w 266661"/>
                    <a:gd name="connsiteY4" fmla="*/ 187327 h 187327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59076 w 266661"/>
                    <a:gd name="connsiteY3" fmla="*/ 158955 h 187327"/>
                    <a:gd name="connsiteX4" fmla="*/ 0 w 266661"/>
                    <a:gd name="connsiteY4" fmla="*/ 187327 h 187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61" h="187327">
                      <a:moveTo>
                        <a:pt x="0" y="187327"/>
                      </a:moveTo>
                      <a:lnTo>
                        <a:pt x="104411" y="32212"/>
                      </a:lnTo>
                      <a:lnTo>
                        <a:pt x="266661" y="0"/>
                      </a:lnTo>
                      <a:lnTo>
                        <a:pt x="159076" y="158955"/>
                      </a:lnTo>
                      <a:lnTo>
                        <a:pt x="0" y="187327"/>
                      </a:lnTo>
                      <a:close/>
                    </a:path>
                  </a:pathLst>
                </a:custGeom>
                <a:solidFill>
                  <a:srgbClr val="F0D758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Parallelogram 123">
                  <a:extLst>
                    <a:ext uri="{FF2B5EF4-FFF2-40B4-BE49-F238E27FC236}">
                      <a16:creationId xmlns:a16="http://schemas.microsoft.com/office/drawing/2014/main" id="{791FB689-E138-8E89-9A9B-ED630F9FD58A}"/>
                    </a:ext>
                  </a:extLst>
                </p:cNvPr>
                <p:cNvSpPr/>
                <p:nvPr/>
              </p:nvSpPr>
              <p:spPr>
                <a:xfrm rot="608511">
                  <a:off x="3488468" y="4220991"/>
                  <a:ext cx="289377" cy="190610"/>
                </a:xfrm>
                <a:custGeom>
                  <a:avLst/>
                  <a:gdLst>
                    <a:gd name="connsiteX0" fmla="*/ 0 w 228232"/>
                    <a:gd name="connsiteY0" fmla="*/ 120507 h 120507"/>
                    <a:gd name="connsiteX1" fmla="*/ 91249 w 228232"/>
                    <a:gd name="connsiteY1" fmla="*/ 0 h 120507"/>
                    <a:gd name="connsiteX2" fmla="*/ 228232 w 228232"/>
                    <a:gd name="connsiteY2" fmla="*/ 0 h 120507"/>
                    <a:gd name="connsiteX3" fmla="*/ 136983 w 228232"/>
                    <a:gd name="connsiteY3" fmla="*/ 120507 h 120507"/>
                    <a:gd name="connsiteX4" fmla="*/ 0 w 228232"/>
                    <a:gd name="connsiteY4" fmla="*/ 120507 h 120507"/>
                    <a:gd name="connsiteX0" fmla="*/ 0 w 243630"/>
                    <a:gd name="connsiteY0" fmla="*/ 142614 h 142614"/>
                    <a:gd name="connsiteX1" fmla="*/ 91249 w 243630"/>
                    <a:gd name="connsiteY1" fmla="*/ 22107 h 142614"/>
                    <a:gd name="connsiteX2" fmla="*/ 243630 w 243630"/>
                    <a:gd name="connsiteY2" fmla="*/ 0 h 142614"/>
                    <a:gd name="connsiteX3" fmla="*/ 136983 w 243630"/>
                    <a:gd name="connsiteY3" fmla="*/ 142614 h 142614"/>
                    <a:gd name="connsiteX4" fmla="*/ 0 w 243630"/>
                    <a:gd name="connsiteY4" fmla="*/ 142614 h 142614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0145 w 256792"/>
                    <a:gd name="connsiteY3" fmla="*/ 142614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2941 w 256792"/>
                    <a:gd name="connsiteY3" fmla="*/ 158241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8539 w 256792"/>
                    <a:gd name="connsiteY3" fmla="*/ 15497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6534 w 256792"/>
                    <a:gd name="connsiteY3" fmla="*/ 14302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5471 w 256792"/>
                    <a:gd name="connsiteY3" fmla="*/ 159668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7202 w 256792"/>
                    <a:gd name="connsiteY3" fmla="*/ 147005 h 177222"/>
                    <a:gd name="connsiteX4" fmla="*/ 0 w 256792"/>
                    <a:gd name="connsiteY4" fmla="*/ 177222 h 177222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47202 w 266661"/>
                    <a:gd name="connsiteY3" fmla="*/ 157110 h 187327"/>
                    <a:gd name="connsiteX4" fmla="*/ 0 w 266661"/>
                    <a:gd name="connsiteY4" fmla="*/ 187327 h 187327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59076 w 266661"/>
                    <a:gd name="connsiteY3" fmla="*/ 158955 h 187327"/>
                    <a:gd name="connsiteX4" fmla="*/ 0 w 266661"/>
                    <a:gd name="connsiteY4" fmla="*/ 187327 h 187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61" h="187327">
                      <a:moveTo>
                        <a:pt x="0" y="187327"/>
                      </a:moveTo>
                      <a:lnTo>
                        <a:pt x="104411" y="32212"/>
                      </a:lnTo>
                      <a:lnTo>
                        <a:pt x="266661" y="0"/>
                      </a:lnTo>
                      <a:lnTo>
                        <a:pt x="159076" y="158955"/>
                      </a:lnTo>
                      <a:lnTo>
                        <a:pt x="0" y="187327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Parallelogram 123">
                  <a:extLst>
                    <a:ext uri="{FF2B5EF4-FFF2-40B4-BE49-F238E27FC236}">
                      <a16:creationId xmlns:a16="http://schemas.microsoft.com/office/drawing/2014/main" id="{B037094F-9A54-D32D-8D7D-029EE552E04B}"/>
                    </a:ext>
                  </a:extLst>
                </p:cNvPr>
                <p:cNvSpPr/>
                <p:nvPr/>
              </p:nvSpPr>
              <p:spPr>
                <a:xfrm rot="608511">
                  <a:off x="3731774" y="3984286"/>
                  <a:ext cx="289377" cy="190610"/>
                </a:xfrm>
                <a:custGeom>
                  <a:avLst/>
                  <a:gdLst>
                    <a:gd name="connsiteX0" fmla="*/ 0 w 228232"/>
                    <a:gd name="connsiteY0" fmla="*/ 120507 h 120507"/>
                    <a:gd name="connsiteX1" fmla="*/ 91249 w 228232"/>
                    <a:gd name="connsiteY1" fmla="*/ 0 h 120507"/>
                    <a:gd name="connsiteX2" fmla="*/ 228232 w 228232"/>
                    <a:gd name="connsiteY2" fmla="*/ 0 h 120507"/>
                    <a:gd name="connsiteX3" fmla="*/ 136983 w 228232"/>
                    <a:gd name="connsiteY3" fmla="*/ 120507 h 120507"/>
                    <a:gd name="connsiteX4" fmla="*/ 0 w 228232"/>
                    <a:gd name="connsiteY4" fmla="*/ 120507 h 120507"/>
                    <a:gd name="connsiteX0" fmla="*/ 0 w 243630"/>
                    <a:gd name="connsiteY0" fmla="*/ 142614 h 142614"/>
                    <a:gd name="connsiteX1" fmla="*/ 91249 w 243630"/>
                    <a:gd name="connsiteY1" fmla="*/ 22107 h 142614"/>
                    <a:gd name="connsiteX2" fmla="*/ 243630 w 243630"/>
                    <a:gd name="connsiteY2" fmla="*/ 0 h 142614"/>
                    <a:gd name="connsiteX3" fmla="*/ 136983 w 243630"/>
                    <a:gd name="connsiteY3" fmla="*/ 142614 h 142614"/>
                    <a:gd name="connsiteX4" fmla="*/ 0 w 243630"/>
                    <a:gd name="connsiteY4" fmla="*/ 142614 h 142614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0145 w 256792"/>
                    <a:gd name="connsiteY3" fmla="*/ 142614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2941 w 256792"/>
                    <a:gd name="connsiteY3" fmla="*/ 158241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8539 w 256792"/>
                    <a:gd name="connsiteY3" fmla="*/ 15497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6534 w 256792"/>
                    <a:gd name="connsiteY3" fmla="*/ 14302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5471 w 256792"/>
                    <a:gd name="connsiteY3" fmla="*/ 159668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7202 w 256792"/>
                    <a:gd name="connsiteY3" fmla="*/ 147005 h 177222"/>
                    <a:gd name="connsiteX4" fmla="*/ 0 w 256792"/>
                    <a:gd name="connsiteY4" fmla="*/ 177222 h 177222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47202 w 266661"/>
                    <a:gd name="connsiteY3" fmla="*/ 157110 h 187327"/>
                    <a:gd name="connsiteX4" fmla="*/ 0 w 266661"/>
                    <a:gd name="connsiteY4" fmla="*/ 187327 h 187327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59076 w 266661"/>
                    <a:gd name="connsiteY3" fmla="*/ 158955 h 187327"/>
                    <a:gd name="connsiteX4" fmla="*/ 0 w 266661"/>
                    <a:gd name="connsiteY4" fmla="*/ 187327 h 187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61" h="187327">
                      <a:moveTo>
                        <a:pt x="0" y="187327"/>
                      </a:moveTo>
                      <a:lnTo>
                        <a:pt x="104411" y="32212"/>
                      </a:lnTo>
                      <a:lnTo>
                        <a:pt x="266661" y="0"/>
                      </a:lnTo>
                      <a:lnTo>
                        <a:pt x="159076" y="158955"/>
                      </a:lnTo>
                      <a:lnTo>
                        <a:pt x="0" y="187327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Parallelogram 123">
                  <a:extLst>
                    <a:ext uri="{FF2B5EF4-FFF2-40B4-BE49-F238E27FC236}">
                      <a16:creationId xmlns:a16="http://schemas.microsoft.com/office/drawing/2014/main" id="{4918EF66-474D-0470-7719-FEB94B285B80}"/>
                    </a:ext>
                  </a:extLst>
                </p:cNvPr>
                <p:cNvSpPr/>
                <p:nvPr/>
              </p:nvSpPr>
              <p:spPr>
                <a:xfrm rot="608511">
                  <a:off x="3942615" y="3763435"/>
                  <a:ext cx="289377" cy="190610"/>
                </a:xfrm>
                <a:custGeom>
                  <a:avLst/>
                  <a:gdLst>
                    <a:gd name="connsiteX0" fmla="*/ 0 w 228232"/>
                    <a:gd name="connsiteY0" fmla="*/ 120507 h 120507"/>
                    <a:gd name="connsiteX1" fmla="*/ 91249 w 228232"/>
                    <a:gd name="connsiteY1" fmla="*/ 0 h 120507"/>
                    <a:gd name="connsiteX2" fmla="*/ 228232 w 228232"/>
                    <a:gd name="connsiteY2" fmla="*/ 0 h 120507"/>
                    <a:gd name="connsiteX3" fmla="*/ 136983 w 228232"/>
                    <a:gd name="connsiteY3" fmla="*/ 120507 h 120507"/>
                    <a:gd name="connsiteX4" fmla="*/ 0 w 228232"/>
                    <a:gd name="connsiteY4" fmla="*/ 120507 h 120507"/>
                    <a:gd name="connsiteX0" fmla="*/ 0 w 243630"/>
                    <a:gd name="connsiteY0" fmla="*/ 142614 h 142614"/>
                    <a:gd name="connsiteX1" fmla="*/ 91249 w 243630"/>
                    <a:gd name="connsiteY1" fmla="*/ 22107 h 142614"/>
                    <a:gd name="connsiteX2" fmla="*/ 243630 w 243630"/>
                    <a:gd name="connsiteY2" fmla="*/ 0 h 142614"/>
                    <a:gd name="connsiteX3" fmla="*/ 136983 w 243630"/>
                    <a:gd name="connsiteY3" fmla="*/ 142614 h 142614"/>
                    <a:gd name="connsiteX4" fmla="*/ 0 w 243630"/>
                    <a:gd name="connsiteY4" fmla="*/ 142614 h 142614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0145 w 256792"/>
                    <a:gd name="connsiteY3" fmla="*/ 142614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2941 w 256792"/>
                    <a:gd name="connsiteY3" fmla="*/ 158241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8539 w 256792"/>
                    <a:gd name="connsiteY3" fmla="*/ 15497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6534 w 256792"/>
                    <a:gd name="connsiteY3" fmla="*/ 14302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5471 w 256792"/>
                    <a:gd name="connsiteY3" fmla="*/ 159668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7202 w 256792"/>
                    <a:gd name="connsiteY3" fmla="*/ 147005 h 177222"/>
                    <a:gd name="connsiteX4" fmla="*/ 0 w 256792"/>
                    <a:gd name="connsiteY4" fmla="*/ 177222 h 177222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47202 w 266661"/>
                    <a:gd name="connsiteY3" fmla="*/ 157110 h 187327"/>
                    <a:gd name="connsiteX4" fmla="*/ 0 w 266661"/>
                    <a:gd name="connsiteY4" fmla="*/ 187327 h 187327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59076 w 266661"/>
                    <a:gd name="connsiteY3" fmla="*/ 158955 h 187327"/>
                    <a:gd name="connsiteX4" fmla="*/ 0 w 266661"/>
                    <a:gd name="connsiteY4" fmla="*/ 187327 h 187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61" h="187327">
                      <a:moveTo>
                        <a:pt x="0" y="187327"/>
                      </a:moveTo>
                      <a:lnTo>
                        <a:pt x="104411" y="32212"/>
                      </a:lnTo>
                      <a:lnTo>
                        <a:pt x="266661" y="0"/>
                      </a:lnTo>
                      <a:lnTo>
                        <a:pt x="159076" y="158955"/>
                      </a:lnTo>
                      <a:lnTo>
                        <a:pt x="0" y="187327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2A8D25A-678E-6AA6-93D2-757E8117F22E}"/>
                    </a:ext>
                  </a:extLst>
                </p:cNvPr>
                <p:cNvGrpSpPr/>
                <p:nvPr/>
              </p:nvGrpSpPr>
              <p:grpSpPr>
                <a:xfrm>
                  <a:off x="3546692" y="3763436"/>
                  <a:ext cx="991424" cy="901958"/>
                  <a:chOff x="3077365" y="1725423"/>
                  <a:chExt cx="764455" cy="695471"/>
                </a:xfrm>
              </p:grpSpPr>
              <p:sp>
                <p:nvSpPr>
                  <p:cNvPr id="129" name="Parallelogram 123">
                    <a:extLst>
                      <a:ext uri="{FF2B5EF4-FFF2-40B4-BE49-F238E27FC236}">
                        <a16:creationId xmlns:a16="http://schemas.microsoft.com/office/drawing/2014/main" id="{3AA75E80-8E1E-6EBE-5CBD-D0A604436282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077365" y="2273921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0D758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Parallelogram 123">
                    <a:extLst>
                      <a:ext uri="{FF2B5EF4-FFF2-40B4-BE49-F238E27FC236}">
                        <a16:creationId xmlns:a16="http://schemas.microsoft.com/office/drawing/2014/main" id="{5522C7F8-902A-3452-2FBD-34F918D4FE8C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268513" y="207823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Parallelogram 123">
                    <a:extLst>
                      <a:ext uri="{FF2B5EF4-FFF2-40B4-BE49-F238E27FC236}">
                        <a16:creationId xmlns:a16="http://schemas.microsoft.com/office/drawing/2014/main" id="{AA486BD4-BCCD-32C4-77B8-E68A6B25A33E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456118" y="189571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Parallelogram 123">
                    <a:extLst>
                      <a:ext uri="{FF2B5EF4-FFF2-40B4-BE49-F238E27FC236}">
                        <a16:creationId xmlns:a16="http://schemas.microsoft.com/office/drawing/2014/main" id="{72CDAACD-2011-959C-9419-905008A49BA3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618691" y="1725423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8577D1B3-781C-7161-265B-ED05805007C6}"/>
                    </a:ext>
                  </a:extLst>
                </p:cNvPr>
                <p:cNvGrpSpPr/>
                <p:nvPr/>
              </p:nvGrpSpPr>
              <p:grpSpPr>
                <a:xfrm>
                  <a:off x="3859547" y="3760684"/>
                  <a:ext cx="991424" cy="901958"/>
                  <a:chOff x="3077365" y="1725423"/>
                  <a:chExt cx="764455" cy="695471"/>
                </a:xfrm>
              </p:grpSpPr>
              <p:sp>
                <p:nvSpPr>
                  <p:cNvPr id="125" name="Parallelogram 123">
                    <a:extLst>
                      <a:ext uri="{FF2B5EF4-FFF2-40B4-BE49-F238E27FC236}">
                        <a16:creationId xmlns:a16="http://schemas.microsoft.com/office/drawing/2014/main" id="{60144F42-BFF4-9F60-F5A3-25FECD3860B0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077365" y="2273921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0D758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Parallelogram 123">
                    <a:extLst>
                      <a:ext uri="{FF2B5EF4-FFF2-40B4-BE49-F238E27FC236}">
                        <a16:creationId xmlns:a16="http://schemas.microsoft.com/office/drawing/2014/main" id="{67D3D742-6F75-B866-0BB9-8D944507DC15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268513" y="207823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Parallelogram 123">
                    <a:extLst>
                      <a:ext uri="{FF2B5EF4-FFF2-40B4-BE49-F238E27FC236}">
                        <a16:creationId xmlns:a16="http://schemas.microsoft.com/office/drawing/2014/main" id="{3939A4DD-54E5-9986-ACFD-29061FC318C8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456118" y="189571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Parallelogram 123">
                    <a:extLst>
                      <a:ext uri="{FF2B5EF4-FFF2-40B4-BE49-F238E27FC236}">
                        <a16:creationId xmlns:a16="http://schemas.microsoft.com/office/drawing/2014/main" id="{48CA9589-E2D1-34DE-66E4-28545A487A75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618691" y="1725423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78E1919D-AC5B-EE63-6743-9F0612B183F4}"/>
                    </a:ext>
                  </a:extLst>
                </p:cNvPr>
                <p:cNvGrpSpPr/>
                <p:nvPr/>
              </p:nvGrpSpPr>
              <p:grpSpPr>
                <a:xfrm>
                  <a:off x="4161030" y="3767909"/>
                  <a:ext cx="991424" cy="901958"/>
                  <a:chOff x="3077365" y="1725423"/>
                  <a:chExt cx="764455" cy="695471"/>
                </a:xfrm>
              </p:grpSpPr>
              <p:sp>
                <p:nvSpPr>
                  <p:cNvPr id="121" name="Parallelogram 123">
                    <a:extLst>
                      <a:ext uri="{FF2B5EF4-FFF2-40B4-BE49-F238E27FC236}">
                        <a16:creationId xmlns:a16="http://schemas.microsoft.com/office/drawing/2014/main" id="{53A1A16B-2C4E-539E-26DA-F4F078B1069F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077365" y="2273921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0D758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Parallelogram 123">
                    <a:extLst>
                      <a:ext uri="{FF2B5EF4-FFF2-40B4-BE49-F238E27FC236}">
                        <a16:creationId xmlns:a16="http://schemas.microsoft.com/office/drawing/2014/main" id="{2B91E7BD-A55D-5C11-D936-C6D15BECB993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268513" y="207823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0D758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Parallelogram 123">
                    <a:extLst>
                      <a:ext uri="{FF2B5EF4-FFF2-40B4-BE49-F238E27FC236}">
                        <a16:creationId xmlns:a16="http://schemas.microsoft.com/office/drawing/2014/main" id="{3F67DAF1-4B33-6F3A-D564-3E2546F2E88F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456118" y="189571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0D758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Parallelogram 123">
                    <a:extLst>
                      <a:ext uri="{FF2B5EF4-FFF2-40B4-BE49-F238E27FC236}">
                        <a16:creationId xmlns:a16="http://schemas.microsoft.com/office/drawing/2014/main" id="{43119840-DAAC-9FCE-ADA0-20E47A62207D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618691" y="1725423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0D758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9" name="Can 48">
                  <a:extLst>
                    <a:ext uri="{FF2B5EF4-FFF2-40B4-BE49-F238E27FC236}">
                      <a16:creationId xmlns:a16="http://schemas.microsoft.com/office/drawing/2014/main" id="{59B30949-F5C4-EC22-6A51-A190B8F8E14F}"/>
                    </a:ext>
                  </a:extLst>
                </p:cNvPr>
                <p:cNvSpPr/>
                <p:nvPr/>
              </p:nvSpPr>
              <p:spPr>
                <a:xfrm>
                  <a:off x="3352096" y="4307966"/>
                  <a:ext cx="64604" cy="280156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Can 49">
                  <a:extLst>
                    <a:ext uri="{FF2B5EF4-FFF2-40B4-BE49-F238E27FC236}">
                      <a16:creationId xmlns:a16="http://schemas.microsoft.com/office/drawing/2014/main" id="{5DB57BAE-D27B-5D4D-31E6-CCACF13924CB}"/>
                    </a:ext>
                  </a:extLst>
                </p:cNvPr>
                <p:cNvSpPr/>
                <p:nvPr/>
              </p:nvSpPr>
              <p:spPr>
                <a:xfrm>
                  <a:off x="3636617" y="4316296"/>
                  <a:ext cx="64604" cy="280156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Can 50">
                  <a:extLst>
                    <a:ext uri="{FF2B5EF4-FFF2-40B4-BE49-F238E27FC236}">
                      <a16:creationId xmlns:a16="http://schemas.microsoft.com/office/drawing/2014/main" id="{0B502808-7302-3D8E-C3A1-61EF9BF7296B}"/>
                    </a:ext>
                  </a:extLst>
                </p:cNvPr>
                <p:cNvSpPr/>
                <p:nvPr/>
              </p:nvSpPr>
              <p:spPr>
                <a:xfrm>
                  <a:off x="3602969" y="4032304"/>
                  <a:ext cx="64604" cy="280156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Can 51">
                  <a:extLst>
                    <a:ext uri="{FF2B5EF4-FFF2-40B4-BE49-F238E27FC236}">
                      <a16:creationId xmlns:a16="http://schemas.microsoft.com/office/drawing/2014/main" id="{E27022D1-B8AB-CF6E-5569-2166B9A2E278}"/>
                    </a:ext>
                  </a:extLst>
                </p:cNvPr>
                <p:cNvSpPr/>
                <p:nvPr/>
              </p:nvSpPr>
              <p:spPr>
                <a:xfrm>
                  <a:off x="3899306" y="4037081"/>
                  <a:ext cx="64604" cy="280156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Can 52">
                  <a:extLst>
                    <a:ext uri="{FF2B5EF4-FFF2-40B4-BE49-F238E27FC236}">
                      <a16:creationId xmlns:a16="http://schemas.microsoft.com/office/drawing/2014/main" id="{1AEC25FA-7B2A-0E18-9434-7A4EB0ABEEBA}"/>
                    </a:ext>
                  </a:extLst>
                </p:cNvPr>
                <p:cNvSpPr/>
                <p:nvPr/>
              </p:nvSpPr>
              <p:spPr>
                <a:xfrm>
                  <a:off x="4974605" y="3585377"/>
                  <a:ext cx="64604" cy="280156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Can 53">
                  <a:extLst>
                    <a:ext uri="{FF2B5EF4-FFF2-40B4-BE49-F238E27FC236}">
                      <a16:creationId xmlns:a16="http://schemas.microsoft.com/office/drawing/2014/main" id="{E95700CC-0A48-C7E1-B743-B04B577C4E13}"/>
                    </a:ext>
                  </a:extLst>
                </p:cNvPr>
                <p:cNvSpPr/>
                <p:nvPr/>
              </p:nvSpPr>
              <p:spPr>
                <a:xfrm>
                  <a:off x="4759284" y="3818204"/>
                  <a:ext cx="64604" cy="280156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Can 54">
                  <a:extLst>
                    <a:ext uri="{FF2B5EF4-FFF2-40B4-BE49-F238E27FC236}">
                      <a16:creationId xmlns:a16="http://schemas.microsoft.com/office/drawing/2014/main" id="{B96D1848-0B2D-6338-CCD3-2EAF239EC986}"/>
                    </a:ext>
                  </a:extLst>
                </p:cNvPr>
                <p:cNvSpPr/>
                <p:nvPr/>
              </p:nvSpPr>
              <p:spPr>
                <a:xfrm>
                  <a:off x="4520498" y="4048475"/>
                  <a:ext cx="64604" cy="280156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Can 55">
                  <a:extLst>
                    <a:ext uri="{FF2B5EF4-FFF2-40B4-BE49-F238E27FC236}">
                      <a16:creationId xmlns:a16="http://schemas.microsoft.com/office/drawing/2014/main" id="{DB809037-4759-13AA-EBDA-CEC1209BCF40}"/>
                    </a:ext>
                  </a:extLst>
                </p:cNvPr>
                <p:cNvSpPr/>
                <p:nvPr/>
              </p:nvSpPr>
              <p:spPr>
                <a:xfrm>
                  <a:off x="3953091" y="4315468"/>
                  <a:ext cx="64604" cy="280156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51DF085-CC74-9205-DE87-71C86284D9C0}"/>
                    </a:ext>
                  </a:extLst>
                </p:cNvPr>
                <p:cNvSpPr txBox="1"/>
                <p:nvPr/>
              </p:nvSpPr>
              <p:spPr>
                <a:xfrm>
                  <a:off x="3225189" y="2702044"/>
                  <a:ext cx="2382679" cy="38761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Arial" panose="020B0604020202020204" pitchFamily="34" charset="0"/>
                    </a:rPr>
                    <a:t>DRAM</a:t>
                  </a:r>
                  <a:b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Arial" panose="020B0604020202020204" pitchFamily="34" charset="0"/>
                    </a:rPr>
                  </a:b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Arial" panose="020B0604020202020204" pitchFamily="34" charset="0"/>
                    </a:rPr>
                    <a:t>(e.g., 3D-Stacked Memory)</a:t>
                  </a:r>
                </a:p>
              </p:txBody>
            </p:sp>
            <p:sp>
              <p:nvSpPr>
                <p:cNvPr id="58" name="Can 57">
                  <a:extLst>
                    <a:ext uri="{FF2B5EF4-FFF2-40B4-BE49-F238E27FC236}">
                      <a16:creationId xmlns:a16="http://schemas.microsoft.com/office/drawing/2014/main" id="{E7DEBDC5-7385-A5C0-626D-657879F67017}"/>
                    </a:ext>
                  </a:extLst>
                </p:cNvPr>
                <p:cNvSpPr/>
                <p:nvPr/>
              </p:nvSpPr>
              <p:spPr>
                <a:xfrm>
                  <a:off x="4272028" y="4415103"/>
                  <a:ext cx="73820" cy="169177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F5ED925E-5327-2AF3-0397-A6834DCC6481}"/>
                    </a:ext>
                  </a:extLst>
                </p:cNvPr>
                <p:cNvGrpSpPr/>
                <p:nvPr/>
              </p:nvGrpSpPr>
              <p:grpSpPr>
                <a:xfrm>
                  <a:off x="3104761" y="3364172"/>
                  <a:ext cx="2163886" cy="1073780"/>
                  <a:chOff x="3552923" y="4813095"/>
                  <a:chExt cx="1668502" cy="827957"/>
                </a:xfrm>
              </p:grpSpPr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2302BF2F-AA89-F5B3-7DCC-1771918970BE}"/>
                      </a:ext>
                    </a:extLst>
                  </p:cNvPr>
                  <p:cNvGrpSpPr/>
                  <p:nvPr/>
                </p:nvGrpSpPr>
                <p:grpSpPr>
                  <a:xfrm>
                    <a:off x="3552923" y="4892971"/>
                    <a:ext cx="1668502" cy="748081"/>
                    <a:chOff x="3552923" y="4677071"/>
                    <a:chExt cx="1668502" cy="748081"/>
                  </a:xfrm>
                </p:grpSpPr>
                <p:sp>
                  <p:nvSpPr>
                    <p:cNvPr id="107" name="Cube 106">
                      <a:extLst>
                        <a:ext uri="{FF2B5EF4-FFF2-40B4-BE49-F238E27FC236}">
                          <a16:creationId xmlns:a16="http://schemas.microsoft.com/office/drawing/2014/main" id="{DBE15A98-8284-B7A4-3D7C-5C7776742A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2923" y="4677573"/>
                      <a:ext cx="1668502" cy="747579"/>
                    </a:xfrm>
                    <a:prstGeom prst="cube">
                      <a:avLst>
                        <a:gd name="adj" fmla="val 95887"/>
                      </a:avLst>
                    </a:prstGeom>
                    <a:solidFill>
                      <a:srgbClr val="9FBF92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108" name="Straight Connector 107">
                      <a:extLst>
                        <a:ext uri="{FF2B5EF4-FFF2-40B4-BE49-F238E27FC236}">
                          <a16:creationId xmlns:a16="http://schemas.microsoft.com/office/drawing/2014/main" id="{D2AC49FB-C42F-D5EB-4C67-A0BB36D3D722}"/>
                        </a:ext>
                      </a:extLst>
                    </p:cNvPr>
                    <p:cNvCxnSpPr>
                      <a:cxnSpLocks/>
                      <a:stCxn id="107" idx="1"/>
                      <a:endCxn id="107" idx="0"/>
                    </p:cNvCxnSpPr>
                    <p:nvPr/>
                  </p:nvCxnSpPr>
                  <p:spPr>
                    <a:xfrm flipV="1">
                      <a:off x="4028758" y="4677573"/>
                      <a:ext cx="716832" cy="7168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09" name="Straight Connector 108">
                      <a:extLst>
                        <a:ext uri="{FF2B5EF4-FFF2-40B4-BE49-F238E27FC236}">
                          <a16:creationId xmlns:a16="http://schemas.microsoft.com/office/drawing/2014/main" id="{BD55B7C1-9ADF-5662-AC66-A579E7C3C5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97968" y="4679123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0" name="Straight Connector 109">
                      <a:extLst>
                        <a:ext uri="{FF2B5EF4-FFF2-40B4-BE49-F238E27FC236}">
                          <a16:creationId xmlns:a16="http://schemas.microsoft.com/office/drawing/2014/main" id="{31F1FBA5-EDD2-FBA6-F9CF-AD554DDB5D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90077" y="4677071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1" name="Straight Connector 110">
                      <a:extLst>
                        <a:ext uri="{FF2B5EF4-FFF2-40B4-BE49-F238E27FC236}">
                          <a16:creationId xmlns:a16="http://schemas.microsoft.com/office/drawing/2014/main" id="{FB8FA59E-050E-9E05-2618-64100DC75C2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37668" y="5007038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2" name="Straight Connector 111">
                      <a:extLst>
                        <a:ext uri="{FF2B5EF4-FFF2-40B4-BE49-F238E27FC236}">
                          <a16:creationId xmlns:a16="http://schemas.microsoft.com/office/drawing/2014/main" id="{937880F0-CE11-D9F8-CD8B-4B1F29D93E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749309" y="520438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3" name="Straight Connector 112">
                      <a:extLst>
                        <a:ext uri="{FF2B5EF4-FFF2-40B4-BE49-F238E27FC236}">
                          <a16:creationId xmlns:a16="http://schemas.microsoft.com/office/drawing/2014/main" id="{72AFC254-BCAC-C1D5-EDC0-FBE85103B82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17620" y="482973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grpSp>
                  <p:nvGrpSpPr>
                    <p:cNvPr id="114" name="Group 113">
                      <a:extLst>
                        <a:ext uri="{FF2B5EF4-FFF2-40B4-BE49-F238E27FC236}">
                          <a16:creationId xmlns:a16="http://schemas.microsoft.com/office/drawing/2014/main" id="{727EEFFD-4A44-E24D-F104-49FA228862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99799" y="4834553"/>
                      <a:ext cx="1269167" cy="587223"/>
                      <a:chOff x="3799799" y="4834553"/>
                      <a:chExt cx="1269167" cy="587223"/>
                    </a:xfrm>
                  </p:grpSpPr>
                  <p:cxnSp>
                    <p:nvCxnSpPr>
                      <p:cNvPr id="115" name="Straight Connector 114">
                        <a:extLst>
                          <a:ext uri="{FF2B5EF4-FFF2-40B4-BE49-F238E27FC236}">
                            <a16:creationId xmlns:a16="http://schemas.microsoft.com/office/drawing/2014/main" id="{468A5026-C504-E150-E788-7B0A1A3CB19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799799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16" name="Straight Connector 115">
                        <a:extLst>
                          <a:ext uri="{FF2B5EF4-FFF2-40B4-BE49-F238E27FC236}">
                            <a16:creationId xmlns:a16="http://schemas.microsoft.com/office/drawing/2014/main" id="{95D1A367-2B4C-EDF3-14E1-A89593D4F5C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03157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17" name="Straight Connector 116">
                        <a:extLst>
                          <a:ext uri="{FF2B5EF4-FFF2-40B4-BE49-F238E27FC236}">
                            <a16:creationId xmlns:a16="http://schemas.microsoft.com/office/drawing/2014/main" id="{2A392AAB-AA3F-3FA6-1E08-D6D74E1CD5F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9192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18" name="Straight Connector 117">
                        <a:extLst>
                          <a:ext uri="{FF2B5EF4-FFF2-40B4-BE49-F238E27FC236}">
                            <a16:creationId xmlns:a16="http://schemas.microsoft.com/office/drawing/2014/main" id="{76AF407D-9160-8F7A-9D56-3D167D1BCA4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94316" y="52028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19" name="Straight Connector 118">
                        <a:extLst>
                          <a:ext uri="{FF2B5EF4-FFF2-40B4-BE49-F238E27FC236}">
                            <a16:creationId xmlns:a16="http://schemas.microsoft.com/office/drawing/2014/main" id="{AFF104F9-A1B6-D712-21F8-144D49814C9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891166" y="5009178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20" name="Straight Connector 119">
                        <a:extLst>
                          <a:ext uri="{FF2B5EF4-FFF2-40B4-BE49-F238E27FC236}">
                            <a16:creationId xmlns:a16="http://schemas.microsoft.com/office/drawing/2014/main" id="{D1F11C77-17FB-D919-BDB6-64A8BD6E0E3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068966" y="48345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92" name="Group 91">
                    <a:extLst>
                      <a:ext uri="{FF2B5EF4-FFF2-40B4-BE49-F238E27FC236}">
                        <a16:creationId xmlns:a16="http://schemas.microsoft.com/office/drawing/2014/main" id="{B91A6559-6B4A-7634-0247-5C138AF41637}"/>
                      </a:ext>
                    </a:extLst>
                  </p:cNvPr>
                  <p:cNvGrpSpPr/>
                  <p:nvPr/>
                </p:nvGrpSpPr>
                <p:grpSpPr>
                  <a:xfrm>
                    <a:off x="3552923" y="4813095"/>
                    <a:ext cx="1668502" cy="748081"/>
                    <a:chOff x="3552923" y="4677071"/>
                    <a:chExt cx="1668502" cy="748081"/>
                  </a:xfrm>
                </p:grpSpPr>
                <p:sp>
                  <p:nvSpPr>
                    <p:cNvPr id="93" name="Cube 92">
                      <a:extLst>
                        <a:ext uri="{FF2B5EF4-FFF2-40B4-BE49-F238E27FC236}">
                          <a16:creationId xmlns:a16="http://schemas.microsoft.com/office/drawing/2014/main" id="{FC4A8365-B53F-75C7-4FA5-8763CF0C89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2923" y="4677573"/>
                      <a:ext cx="1668502" cy="747579"/>
                    </a:xfrm>
                    <a:prstGeom prst="cube">
                      <a:avLst>
                        <a:gd name="adj" fmla="val 95887"/>
                      </a:avLst>
                    </a:prstGeom>
                    <a:solidFill>
                      <a:srgbClr val="9FBF92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94" name="Straight Connector 93">
                      <a:extLst>
                        <a:ext uri="{FF2B5EF4-FFF2-40B4-BE49-F238E27FC236}">
                          <a16:creationId xmlns:a16="http://schemas.microsoft.com/office/drawing/2014/main" id="{70E7CCA9-37B9-9C10-1224-ED95F774607C}"/>
                        </a:ext>
                      </a:extLst>
                    </p:cNvPr>
                    <p:cNvCxnSpPr>
                      <a:cxnSpLocks/>
                      <a:stCxn id="93" idx="1"/>
                      <a:endCxn id="93" idx="0"/>
                    </p:cNvCxnSpPr>
                    <p:nvPr/>
                  </p:nvCxnSpPr>
                  <p:spPr>
                    <a:xfrm flipV="1">
                      <a:off x="4028758" y="4677573"/>
                      <a:ext cx="716832" cy="7168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5" name="Straight Connector 94">
                      <a:extLst>
                        <a:ext uri="{FF2B5EF4-FFF2-40B4-BE49-F238E27FC236}">
                          <a16:creationId xmlns:a16="http://schemas.microsoft.com/office/drawing/2014/main" id="{50121C2E-5C04-E02B-D1C3-434C4FBE7D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97968" y="4679123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6" name="Straight Connector 95">
                      <a:extLst>
                        <a:ext uri="{FF2B5EF4-FFF2-40B4-BE49-F238E27FC236}">
                          <a16:creationId xmlns:a16="http://schemas.microsoft.com/office/drawing/2014/main" id="{24CAC7DD-BFAE-086A-E124-33D1C9EB246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90077" y="4677071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7" name="Straight Connector 96">
                      <a:extLst>
                        <a:ext uri="{FF2B5EF4-FFF2-40B4-BE49-F238E27FC236}">
                          <a16:creationId xmlns:a16="http://schemas.microsoft.com/office/drawing/2014/main" id="{39FDB5A5-31D9-3C8B-B1E6-F52580ED53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37668" y="5007038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8" name="Straight Connector 97">
                      <a:extLst>
                        <a:ext uri="{FF2B5EF4-FFF2-40B4-BE49-F238E27FC236}">
                          <a16:creationId xmlns:a16="http://schemas.microsoft.com/office/drawing/2014/main" id="{F8F84A55-61F3-3FB5-848E-47522633FC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749309" y="520438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9" name="Straight Connector 98">
                      <a:extLst>
                        <a:ext uri="{FF2B5EF4-FFF2-40B4-BE49-F238E27FC236}">
                          <a16:creationId xmlns:a16="http://schemas.microsoft.com/office/drawing/2014/main" id="{8A6CF4CA-B8ED-E267-0345-D354DE3FA23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17620" y="482973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grpSp>
                  <p:nvGrpSpPr>
                    <p:cNvPr id="100" name="Group 99">
                      <a:extLst>
                        <a:ext uri="{FF2B5EF4-FFF2-40B4-BE49-F238E27FC236}">
                          <a16:creationId xmlns:a16="http://schemas.microsoft.com/office/drawing/2014/main" id="{4FCD59D1-2156-A249-96DE-25FD1189CB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99799" y="4834553"/>
                      <a:ext cx="1269167" cy="587223"/>
                      <a:chOff x="3799799" y="4834553"/>
                      <a:chExt cx="1269167" cy="587223"/>
                    </a:xfrm>
                  </p:grpSpPr>
                  <p:cxnSp>
                    <p:nvCxnSpPr>
                      <p:cNvPr id="101" name="Straight Connector 100">
                        <a:extLst>
                          <a:ext uri="{FF2B5EF4-FFF2-40B4-BE49-F238E27FC236}">
                            <a16:creationId xmlns:a16="http://schemas.microsoft.com/office/drawing/2014/main" id="{88E58BAD-B317-C23F-256E-E1FB43D76F4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799799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02" name="Straight Connector 101">
                        <a:extLst>
                          <a:ext uri="{FF2B5EF4-FFF2-40B4-BE49-F238E27FC236}">
                            <a16:creationId xmlns:a16="http://schemas.microsoft.com/office/drawing/2014/main" id="{FA3AEEC4-ABEF-8B61-3875-0043E5970D8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03157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03" name="Straight Connector 102">
                        <a:extLst>
                          <a:ext uri="{FF2B5EF4-FFF2-40B4-BE49-F238E27FC236}">
                            <a16:creationId xmlns:a16="http://schemas.microsoft.com/office/drawing/2014/main" id="{CAC987BF-5540-1BE6-1F9D-7C29E5335B8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9192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04" name="Straight Connector 103">
                        <a:extLst>
                          <a:ext uri="{FF2B5EF4-FFF2-40B4-BE49-F238E27FC236}">
                            <a16:creationId xmlns:a16="http://schemas.microsoft.com/office/drawing/2014/main" id="{A0A0C824-45F2-D280-A407-06DC0C2C23A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94316" y="52028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05" name="Straight Connector 104">
                        <a:extLst>
                          <a:ext uri="{FF2B5EF4-FFF2-40B4-BE49-F238E27FC236}">
                            <a16:creationId xmlns:a16="http://schemas.microsoft.com/office/drawing/2014/main" id="{2F1F796D-8633-AD0B-9E3F-E8DE5618CDA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891166" y="5009178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06" name="Straight Connector 105">
                        <a:extLst>
                          <a:ext uri="{FF2B5EF4-FFF2-40B4-BE49-F238E27FC236}">
                            <a16:creationId xmlns:a16="http://schemas.microsoft.com/office/drawing/2014/main" id="{7D6EC20E-F77B-4765-04CE-B3D87299B13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068966" y="48345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4DFE84CE-2EE0-B2A1-8C79-6A307006BF74}"/>
                    </a:ext>
                  </a:extLst>
                </p:cNvPr>
                <p:cNvGrpSpPr/>
                <p:nvPr/>
              </p:nvGrpSpPr>
              <p:grpSpPr>
                <a:xfrm>
                  <a:off x="3104761" y="3156448"/>
                  <a:ext cx="2163886" cy="1073780"/>
                  <a:chOff x="3552923" y="4813095"/>
                  <a:chExt cx="1668502" cy="827957"/>
                </a:xfrm>
              </p:grpSpPr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53FB32FF-9130-8100-561F-1DB71DD25A12}"/>
                      </a:ext>
                    </a:extLst>
                  </p:cNvPr>
                  <p:cNvGrpSpPr/>
                  <p:nvPr/>
                </p:nvGrpSpPr>
                <p:grpSpPr>
                  <a:xfrm>
                    <a:off x="3552923" y="4892971"/>
                    <a:ext cx="1668502" cy="748081"/>
                    <a:chOff x="3552923" y="4677071"/>
                    <a:chExt cx="1668502" cy="748081"/>
                  </a:xfrm>
                </p:grpSpPr>
                <p:sp>
                  <p:nvSpPr>
                    <p:cNvPr id="77" name="Cube 76">
                      <a:extLst>
                        <a:ext uri="{FF2B5EF4-FFF2-40B4-BE49-F238E27FC236}">
                          <a16:creationId xmlns:a16="http://schemas.microsoft.com/office/drawing/2014/main" id="{E8A0A9E9-8C2A-E458-4BFF-E917FC282B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2923" y="4677573"/>
                      <a:ext cx="1668502" cy="747579"/>
                    </a:xfrm>
                    <a:prstGeom prst="cube">
                      <a:avLst>
                        <a:gd name="adj" fmla="val 95887"/>
                      </a:avLst>
                    </a:prstGeom>
                    <a:solidFill>
                      <a:srgbClr val="9FBF92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238D447A-724C-62A4-4429-989E88EB929C}"/>
                        </a:ext>
                      </a:extLst>
                    </p:cNvPr>
                    <p:cNvCxnSpPr>
                      <a:cxnSpLocks/>
                      <a:stCxn id="77" idx="1"/>
                      <a:endCxn id="77" idx="0"/>
                    </p:cNvCxnSpPr>
                    <p:nvPr/>
                  </p:nvCxnSpPr>
                  <p:spPr>
                    <a:xfrm flipV="1">
                      <a:off x="4028758" y="4677573"/>
                      <a:ext cx="716832" cy="7168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79" name="Straight Connector 78">
                      <a:extLst>
                        <a:ext uri="{FF2B5EF4-FFF2-40B4-BE49-F238E27FC236}">
                          <a16:creationId xmlns:a16="http://schemas.microsoft.com/office/drawing/2014/main" id="{A1F577D6-80EE-D5EF-F811-4A4B4A3098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97968" y="4679123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0" name="Straight Connector 79">
                      <a:extLst>
                        <a:ext uri="{FF2B5EF4-FFF2-40B4-BE49-F238E27FC236}">
                          <a16:creationId xmlns:a16="http://schemas.microsoft.com/office/drawing/2014/main" id="{F1B716AE-78A2-DEC7-2158-CF07CCCA01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90077" y="4677071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1" name="Straight Connector 80">
                      <a:extLst>
                        <a:ext uri="{FF2B5EF4-FFF2-40B4-BE49-F238E27FC236}">
                          <a16:creationId xmlns:a16="http://schemas.microsoft.com/office/drawing/2014/main" id="{C8B914D6-FA64-22A1-EF4A-AAB8B4A28D9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37668" y="5007038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2" name="Straight Connector 81">
                      <a:extLst>
                        <a:ext uri="{FF2B5EF4-FFF2-40B4-BE49-F238E27FC236}">
                          <a16:creationId xmlns:a16="http://schemas.microsoft.com/office/drawing/2014/main" id="{7BBBA2BE-6F6A-D8B0-C220-8591C9D4F4C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749309" y="520438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3" name="Straight Connector 82">
                      <a:extLst>
                        <a:ext uri="{FF2B5EF4-FFF2-40B4-BE49-F238E27FC236}">
                          <a16:creationId xmlns:a16="http://schemas.microsoft.com/office/drawing/2014/main" id="{F5F469A5-521B-B158-70C5-5FB4E70202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17620" y="482973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grpSp>
                  <p:nvGrpSpPr>
                    <p:cNvPr id="84" name="Group 83">
                      <a:extLst>
                        <a:ext uri="{FF2B5EF4-FFF2-40B4-BE49-F238E27FC236}">
                          <a16:creationId xmlns:a16="http://schemas.microsoft.com/office/drawing/2014/main" id="{F577D688-D8C0-A143-3FB1-3D90152A34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99799" y="4834553"/>
                      <a:ext cx="1269167" cy="587223"/>
                      <a:chOff x="3799799" y="4834553"/>
                      <a:chExt cx="1269167" cy="587223"/>
                    </a:xfrm>
                  </p:grpSpPr>
                  <p:cxnSp>
                    <p:nvCxnSpPr>
                      <p:cNvPr id="85" name="Straight Connector 84">
                        <a:extLst>
                          <a:ext uri="{FF2B5EF4-FFF2-40B4-BE49-F238E27FC236}">
                            <a16:creationId xmlns:a16="http://schemas.microsoft.com/office/drawing/2014/main" id="{D6BB3A67-6FBA-C313-01FF-90D79045BAC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799799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86" name="Straight Connector 85">
                        <a:extLst>
                          <a:ext uri="{FF2B5EF4-FFF2-40B4-BE49-F238E27FC236}">
                            <a16:creationId xmlns:a16="http://schemas.microsoft.com/office/drawing/2014/main" id="{1251BA62-F234-A4D7-A699-274A8489FA5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03157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87" name="Straight Connector 86">
                        <a:extLst>
                          <a:ext uri="{FF2B5EF4-FFF2-40B4-BE49-F238E27FC236}">
                            <a16:creationId xmlns:a16="http://schemas.microsoft.com/office/drawing/2014/main" id="{00D93E1B-ABB4-5296-78D3-9E5BD9B3F94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9192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88" name="Straight Connector 87">
                        <a:extLst>
                          <a:ext uri="{FF2B5EF4-FFF2-40B4-BE49-F238E27FC236}">
                            <a16:creationId xmlns:a16="http://schemas.microsoft.com/office/drawing/2014/main" id="{5043B216-3D70-003B-CB65-2FF297BADB5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94316" y="52028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89" name="Straight Connector 88">
                        <a:extLst>
                          <a:ext uri="{FF2B5EF4-FFF2-40B4-BE49-F238E27FC236}">
                            <a16:creationId xmlns:a16="http://schemas.microsoft.com/office/drawing/2014/main" id="{3D2CE95D-C3E1-3D5D-B5C7-FA380D723CF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891166" y="5009178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90" name="Straight Connector 89">
                        <a:extLst>
                          <a:ext uri="{FF2B5EF4-FFF2-40B4-BE49-F238E27FC236}">
                            <a16:creationId xmlns:a16="http://schemas.microsoft.com/office/drawing/2014/main" id="{BD821D06-B5FD-1097-E4C1-FD053E50184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068966" y="48345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3EE6C9B7-98BB-7A05-2EF7-55CD8ED4BF4A}"/>
                      </a:ext>
                    </a:extLst>
                  </p:cNvPr>
                  <p:cNvGrpSpPr/>
                  <p:nvPr/>
                </p:nvGrpSpPr>
                <p:grpSpPr>
                  <a:xfrm>
                    <a:off x="3552923" y="4813095"/>
                    <a:ext cx="1668502" cy="748081"/>
                    <a:chOff x="3552923" y="4677071"/>
                    <a:chExt cx="1668502" cy="748081"/>
                  </a:xfrm>
                </p:grpSpPr>
                <p:sp>
                  <p:nvSpPr>
                    <p:cNvPr id="63" name="Cube 62">
                      <a:extLst>
                        <a:ext uri="{FF2B5EF4-FFF2-40B4-BE49-F238E27FC236}">
                          <a16:creationId xmlns:a16="http://schemas.microsoft.com/office/drawing/2014/main" id="{1443D44A-194B-BDD7-E351-DBCF31E3FA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2923" y="4677573"/>
                      <a:ext cx="1668502" cy="747579"/>
                    </a:xfrm>
                    <a:prstGeom prst="cube">
                      <a:avLst>
                        <a:gd name="adj" fmla="val 95887"/>
                      </a:avLst>
                    </a:prstGeom>
                    <a:solidFill>
                      <a:srgbClr val="9FBF92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64" name="Straight Connector 63">
                      <a:extLst>
                        <a:ext uri="{FF2B5EF4-FFF2-40B4-BE49-F238E27FC236}">
                          <a16:creationId xmlns:a16="http://schemas.microsoft.com/office/drawing/2014/main" id="{DC663A18-A570-F884-9F94-3D2206ACCBE5}"/>
                        </a:ext>
                      </a:extLst>
                    </p:cNvPr>
                    <p:cNvCxnSpPr>
                      <a:cxnSpLocks/>
                      <a:stCxn id="63" idx="1"/>
                      <a:endCxn id="63" idx="0"/>
                    </p:cNvCxnSpPr>
                    <p:nvPr/>
                  </p:nvCxnSpPr>
                  <p:spPr>
                    <a:xfrm flipV="1">
                      <a:off x="4028758" y="4677573"/>
                      <a:ext cx="716832" cy="7168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65" name="Straight Connector 64">
                      <a:extLst>
                        <a:ext uri="{FF2B5EF4-FFF2-40B4-BE49-F238E27FC236}">
                          <a16:creationId xmlns:a16="http://schemas.microsoft.com/office/drawing/2014/main" id="{EF37C5F4-C94F-149F-D98A-AF73FF6099D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97968" y="4679123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66" name="Straight Connector 65">
                      <a:extLst>
                        <a:ext uri="{FF2B5EF4-FFF2-40B4-BE49-F238E27FC236}">
                          <a16:creationId xmlns:a16="http://schemas.microsoft.com/office/drawing/2014/main" id="{761F8772-251C-C53A-5323-750CEA6A26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90077" y="4677071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7823FED7-F7FC-14AC-F1EF-F427121DC8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37668" y="5007038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988A714D-37C4-429C-7ACE-FC9FCDC513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742959" y="5204386"/>
                      <a:ext cx="960120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7B1BB776-B2EC-4044-DD1F-BADDEF1875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17620" y="482973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grpSp>
                  <p:nvGrpSpPr>
                    <p:cNvPr id="70" name="Group 69">
                      <a:extLst>
                        <a:ext uri="{FF2B5EF4-FFF2-40B4-BE49-F238E27FC236}">
                          <a16:creationId xmlns:a16="http://schemas.microsoft.com/office/drawing/2014/main" id="{FAECCF4B-72E3-3161-6AC6-B12D1A63D4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99799" y="4834553"/>
                      <a:ext cx="1269167" cy="587223"/>
                      <a:chOff x="3799799" y="4834553"/>
                      <a:chExt cx="1269167" cy="587223"/>
                    </a:xfrm>
                  </p:grpSpPr>
                  <p:cxnSp>
                    <p:nvCxnSpPr>
                      <p:cNvPr id="71" name="Straight Connector 70">
                        <a:extLst>
                          <a:ext uri="{FF2B5EF4-FFF2-40B4-BE49-F238E27FC236}">
                            <a16:creationId xmlns:a16="http://schemas.microsoft.com/office/drawing/2014/main" id="{DFF9B1C0-2BC0-D8C4-776B-96B4A690BD9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799799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72" name="Straight Connector 71">
                        <a:extLst>
                          <a:ext uri="{FF2B5EF4-FFF2-40B4-BE49-F238E27FC236}">
                            <a16:creationId xmlns:a16="http://schemas.microsoft.com/office/drawing/2014/main" id="{296F4014-5AFC-7929-0C40-19B9CE69F73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03157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73" name="Straight Connector 72">
                        <a:extLst>
                          <a:ext uri="{FF2B5EF4-FFF2-40B4-BE49-F238E27FC236}">
                            <a16:creationId xmlns:a16="http://schemas.microsoft.com/office/drawing/2014/main" id="{C02B81AB-8078-89EA-6AE5-04E065EF276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9192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74" name="Straight Connector 73">
                        <a:extLst>
                          <a:ext uri="{FF2B5EF4-FFF2-40B4-BE49-F238E27FC236}">
                            <a16:creationId xmlns:a16="http://schemas.microsoft.com/office/drawing/2014/main" id="{6A159694-2E29-107E-98D1-27FE6850FEA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94316" y="52028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75" name="Straight Connector 74">
                        <a:extLst>
                          <a:ext uri="{FF2B5EF4-FFF2-40B4-BE49-F238E27FC236}">
                            <a16:creationId xmlns:a16="http://schemas.microsoft.com/office/drawing/2014/main" id="{6AF882B5-67AA-402B-94B1-28E2D0DA915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891166" y="5009178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76" name="Straight Connector 75">
                        <a:extLst>
                          <a:ext uri="{FF2B5EF4-FFF2-40B4-BE49-F238E27FC236}">
                            <a16:creationId xmlns:a16="http://schemas.microsoft.com/office/drawing/2014/main" id="{156671F9-7C49-796A-E283-BE4F03A7340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068966" y="48345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8BD21D2-8C4E-4D7A-F862-9F2C581A65EA}"/>
                  </a:ext>
                </a:extLst>
              </p:cNvPr>
              <p:cNvGrpSpPr/>
              <p:nvPr/>
            </p:nvGrpSpPr>
            <p:grpSpPr>
              <a:xfrm>
                <a:off x="3205749" y="4008926"/>
                <a:ext cx="2462966" cy="1144749"/>
                <a:chOff x="3524315" y="2835244"/>
                <a:chExt cx="1938656" cy="901058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67F55EDB-A1AA-CE57-CA1A-1B31D87BF1EE}"/>
                    </a:ext>
                  </a:extLst>
                </p:cNvPr>
                <p:cNvGrpSpPr/>
                <p:nvPr/>
              </p:nvGrpSpPr>
              <p:grpSpPr>
                <a:xfrm>
                  <a:off x="3524315" y="2838779"/>
                  <a:ext cx="1008032" cy="896834"/>
                  <a:chOff x="2444527" y="6391190"/>
                  <a:chExt cx="777261" cy="691520"/>
                </a:xfrm>
              </p:grpSpPr>
              <p:sp>
                <p:nvSpPr>
                  <p:cNvPr id="37" name="Parallelogram 123">
                    <a:extLst>
                      <a:ext uri="{FF2B5EF4-FFF2-40B4-BE49-F238E27FC236}">
                        <a16:creationId xmlns:a16="http://schemas.microsoft.com/office/drawing/2014/main" id="{64148A78-2698-26F3-AB5C-DF273CA81745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998659" y="639119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Parallelogram 123">
                    <a:extLst>
                      <a:ext uri="{FF2B5EF4-FFF2-40B4-BE49-F238E27FC236}">
                        <a16:creationId xmlns:a16="http://schemas.microsoft.com/office/drawing/2014/main" id="{D6702C2D-F4E4-F328-7A52-4A7CB314DEBF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831021" y="655591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Parallelogram 123">
                    <a:extLst>
                      <a:ext uri="{FF2B5EF4-FFF2-40B4-BE49-F238E27FC236}">
                        <a16:creationId xmlns:a16="http://schemas.microsoft.com/office/drawing/2014/main" id="{94F7FA42-9B52-DE1C-082C-2F39835D9A6F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644157" y="673498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Parallelogram 123">
                    <a:extLst>
                      <a:ext uri="{FF2B5EF4-FFF2-40B4-BE49-F238E27FC236}">
                        <a16:creationId xmlns:a16="http://schemas.microsoft.com/office/drawing/2014/main" id="{3601A900-CF39-70BD-36D1-8D552C042F28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444527" y="693573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13FDEEC8-7033-F930-D978-B72333860952}"/>
                    </a:ext>
                  </a:extLst>
                </p:cNvPr>
                <p:cNvGrpSpPr/>
                <p:nvPr/>
              </p:nvGrpSpPr>
              <p:grpSpPr>
                <a:xfrm>
                  <a:off x="3819577" y="2839468"/>
                  <a:ext cx="1008032" cy="896834"/>
                  <a:chOff x="2444527" y="6391190"/>
                  <a:chExt cx="777261" cy="691520"/>
                </a:xfrm>
              </p:grpSpPr>
              <p:sp>
                <p:nvSpPr>
                  <p:cNvPr id="33" name="Parallelogram 123">
                    <a:extLst>
                      <a:ext uri="{FF2B5EF4-FFF2-40B4-BE49-F238E27FC236}">
                        <a16:creationId xmlns:a16="http://schemas.microsoft.com/office/drawing/2014/main" id="{8CECCFF0-D3F0-AB1D-B605-599FC8ABD0E8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998659" y="639119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Parallelogram 123">
                    <a:extLst>
                      <a:ext uri="{FF2B5EF4-FFF2-40B4-BE49-F238E27FC236}">
                        <a16:creationId xmlns:a16="http://schemas.microsoft.com/office/drawing/2014/main" id="{EC6A7D7B-AB33-4163-1297-C7958C5FB5AF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831021" y="655591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Parallelogram 123">
                    <a:extLst>
                      <a:ext uri="{FF2B5EF4-FFF2-40B4-BE49-F238E27FC236}">
                        <a16:creationId xmlns:a16="http://schemas.microsoft.com/office/drawing/2014/main" id="{91C6F280-A98D-A0A1-E0BF-BB3A676AE58E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644157" y="673498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Parallelogram 123">
                    <a:extLst>
                      <a:ext uri="{FF2B5EF4-FFF2-40B4-BE49-F238E27FC236}">
                        <a16:creationId xmlns:a16="http://schemas.microsoft.com/office/drawing/2014/main" id="{0EA8D47D-258E-76A2-F144-8015DBD04EF4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444527" y="693573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19D1D0F4-EF8C-ED76-22F4-81AEB78E457F}"/>
                    </a:ext>
                  </a:extLst>
                </p:cNvPr>
                <p:cNvGrpSpPr/>
                <p:nvPr/>
              </p:nvGrpSpPr>
              <p:grpSpPr>
                <a:xfrm>
                  <a:off x="4145460" y="2835244"/>
                  <a:ext cx="1008032" cy="896834"/>
                  <a:chOff x="2444527" y="6391190"/>
                  <a:chExt cx="777261" cy="691520"/>
                </a:xfrm>
              </p:grpSpPr>
              <p:sp>
                <p:nvSpPr>
                  <p:cNvPr id="29" name="Parallelogram 123">
                    <a:extLst>
                      <a:ext uri="{FF2B5EF4-FFF2-40B4-BE49-F238E27FC236}">
                        <a16:creationId xmlns:a16="http://schemas.microsoft.com/office/drawing/2014/main" id="{FBE15BC3-F060-35A1-F439-E9C5B4ACB930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998659" y="639119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Parallelogram 123">
                    <a:extLst>
                      <a:ext uri="{FF2B5EF4-FFF2-40B4-BE49-F238E27FC236}">
                        <a16:creationId xmlns:a16="http://schemas.microsoft.com/office/drawing/2014/main" id="{42F253A0-274D-F630-4AE7-C688A94F08F4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831021" y="655591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Parallelogram 123">
                    <a:extLst>
                      <a:ext uri="{FF2B5EF4-FFF2-40B4-BE49-F238E27FC236}">
                        <a16:creationId xmlns:a16="http://schemas.microsoft.com/office/drawing/2014/main" id="{CEB379A5-5B4C-3B0E-861E-DE651D24CD97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644157" y="673498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Parallelogram 123">
                    <a:extLst>
                      <a:ext uri="{FF2B5EF4-FFF2-40B4-BE49-F238E27FC236}">
                        <a16:creationId xmlns:a16="http://schemas.microsoft.com/office/drawing/2014/main" id="{44ACC763-6549-5549-2F5C-9A481CCD67FB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444527" y="693573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28321F72-B324-BC85-0319-B71EFF61CF83}"/>
                    </a:ext>
                  </a:extLst>
                </p:cNvPr>
                <p:cNvGrpSpPr/>
                <p:nvPr/>
              </p:nvGrpSpPr>
              <p:grpSpPr>
                <a:xfrm>
                  <a:off x="4454939" y="2835408"/>
                  <a:ext cx="1008032" cy="896834"/>
                  <a:chOff x="2444527" y="6391190"/>
                  <a:chExt cx="777261" cy="691520"/>
                </a:xfrm>
              </p:grpSpPr>
              <p:sp>
                <p:nvSpPr>
                  <p:cNvPr id="25" name="Parallelogram 123">
                    <a:extLst>
                      <a:ext uri="{FF2B5EF4-FFF2-40B4-BE49-F238E27FC236}">
                        <a16:creationId xmlns:a16="http://schemas.microsoft.com/office/drawing/2014/main" id="{5EBEE730-91C7-DF95-791B-EDA128766A50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998659" y="639119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Parallelogram 123">
                    <a:extLst>
                      <a:ext uri="{FF2B5EF4-FFF2-40B4-BE49-F238E27FC236}">
                        <a16:creationId xmlns:a16="http://schemas.microsoft.com/office/drawing/2014/main" id="{16E24EF8-3E67-E563-82D5-673BD8D6ABBA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831021" y="655591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Parallelogram 123">
                    <a:extLst>
                      <a:ext uri="{FF2B5EF4-FFF2-40B4-BE49-F238E27FC236}">
                        <a16:creationId xmlns:a16="http://schemas.microsoft.com/office/drawing/2014/main" id="{6A5EFD57-E253-232F-C15F-3600AA907750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655174" y="673498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Parallelogram 123">
                    <a:extLst>
                      <a:ext uri="{FF2B5EF4-FFF2-40B4-BE49-F238E27FC236}">
                        <a16:creationId xmlns:a16="http://schemas.microsoft.com/office/drawing/2014/main" id="{2BBB8AF1-970E-C2EF-7A71-648DC0236D19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444527" y="693573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6D85E3C-2292-9CA1-871B-720FBADC7C3A}"/>
                  </a:ext>
                </a:extLst>
              </p:cNvPr>
              <p:cNvSpPr/>
              <p:nvPr/>
            </p:nvSpPr>
            <p:spPr>
              <a:xfrm>
                <a:off x="416994" y="4313357"/>
                <a:ext cx="2289191" cy="131720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7A8FDE9-0F48-2DBF-981B-737416B5CBC5}"/>
                  </a:ext>
                </a:extLst>
              </p:cNvPr>
              <p:cNvGrpSpPr/>
              <p:nvPr/>
            </p:nvGrpSpPr>
            <p:grpSpPr>
              <a:xfrm>
                <a:off x="416994" y="4019775"/>
                <a:ext cx="2289191" cy="1508415"/>
                <a:chOff x="1053260" y="2822902"/>
                <a:chExt cx="1988169" cy="1508415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EFE6FCE9-25B3-B259-BC19-8BD60F9F37D6}"/>
                    </a:ext>
                  </a:extLst>
                </p:cNvPr>
                <p:cNvSpPr/>
                <p:nvPr/>
              </p:nvSpPr>
              <p:spPr>
                <a:xfrm rot="5400000">
                  <a:off x="1763347" y="2589824"/>
                  <a:ext cx="560100" cy="180131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Arial" panose="020B0604020202020204" pitchFamily="34" charset="0"/>
                    </a:rPr>
                    <a:t>Vault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Arial" panose="020B0604020202020204" pitchFamily="34" charset="0"/>
                    </a:rPr>
                    <a:t>Controller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E2221D-E619-B39B-CC81-4B915A060594}"/>
                    </a:ext>
                  </a:extLst>
                </p:cNvPr>
                <p:cNvSpPr/>
                <p:nvPr/>
              </p:nvSpPr>
              <p:spPr>
                <a:xfrm rot="5400000">
                  <a:off x="1248188" y="3766797"/>
                  <a:ext cx="462580" cy="66645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Arial" panose="020B0604020202020204" pitchFamily="34" charset="0"/>
                    </a:rPr>
                    <a:t>PHY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E4B8DA4-73F6-23AC-7D37-B58D440C3035}"/>
                    </a:ext>
                  </a:extLst>
                </p:cNvPr>
                <p:cNvSpPr/>
                <p:nvPr/>
              </p:nvSpPr>
              <p:spPr>
                <a:xfrm>
                  <a:off x="1947963" y="3868225"/>
                  <a:ext cx="988989" cy="462581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16161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Arial" panose="020B0604020202020204" pitchFamily="34" charset="0"/>
                    </a:rPr>
                    <a:t>Processing-Near-Vault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25CA127-B522-9490-D11E-55ECDC18FD34}"/>
                    </a:ext>
                  </a:extLst>
                </p:cNvPr>
                <p:cNvSpPr/>
                <p:nvPr/>
              </p:nvSpPr>
              <p:spPr>
                <a:xfrm>
                  <a:off x="1053260" y="2822902"/>
                  <a:ext cx="1988169" cy="253792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Arial" panose="020B0604020202020204" pitchFamily="34" charset="0"/>
                    </a:rPr>
                    <a:t>DRAM Vault</a:t>
                  </a:r>
                </a:p>
              </p:txBody>
            </p:sp>
          </p:grp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C0D6C40-DFFD-B113-ED53-03458D28C2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10825" y="4228779"/>
                <a:ext cx="860576" cy="2088626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70CF9C2-B37E-0934-0487-BAA32C8693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50745" y="3837207"/>
                <a:ext cx="682204" cy="198946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</p:grp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246A472-210E-CEAC-295A-C13F92DC8622}"/>
              </a:ext>
            </a:extLst>
          </p:cNvPr>
          <p:cNvSpPr/>
          <p:nvPr/>
        </p:nvSpPr>
        <p:spPr>
          <a:xfrm>
            <a:off x="92148" y="1271437"/>
            <a:ext cx="8987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Two main approaches for Processing-in-Memory: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A861C42-B756-6464-B41B-453233FC275B}"/>
              </a:ext>
            </a:extLst>
          </p:cNvPr>
          <p:cNvGrpSpPr/>
          <p:nvPr/>
        </p:nvGrpSpPr>
        <p:grpSpPr>
          <a:xfrm>
            <a:off x="169011" y="1667303"/>
            <a:ext cx="9448800" cy="874934"/>
            <a:chOff x="568179" y="3421559"/>
            <a:chExt cx="8407213" cy="883480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1691201B-09D1-ACFB-AE9A-44C6E956EC16}"/>
                </a:ext>
              </a:extLst>
            </p:cNvPr>
            <p:cNvSpPr txBox="1"/>
            <p:nvPr/>
          </p:nvSpPr>
          <p:spPr>
            <a:xfrm>
              <a:off x="568179" y="3421559"/>
              <a:ext cx="474011" cy="71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1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B120920D-6FD2-C5BC-6413-DBE726B90E98}"/>
                </a:ext>
              </a:extLst>
            </p:cNvPr>
            <p:cNvSpPr txBox="1"/>
            <p:nvPr/>
          </p:nvSpPr>
          <p:spPr>
            <a:xfrm>
              <a:off x="974390" y="3528082"/>
              <a:ext cx="8001002" cy="77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Processing-</a:t>
              </a:r>
              <a:r>
                <a:rPr kumimoji="0" lang="en-US" sz="2200" b="1" i="0" u="sng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Near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-Memory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: PIM logic is added to the same die as memory or to the logic layer of 3D-stacked memory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3F8991A-89D3-1EAE-A333-DB22CA481894}"/>
              </a:ext>
            </a:extLst>
          </p:cNvPr>
          <p:cNvGrpSpPr/>
          <p:nvPr/>
        </p:nvGrpSpPr>
        <p:grpSpPr>
          <a:xfrm>
            <a:off x="169011" y="2529949"/>
            <a:ext cx="9144000" cy="848609"/>
            <a:chOff x="406767" y="3421560"/>
            <a:chExt cx="8475011" cy="856896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E6D8A42F-A19F-FC2C-2748-55631161CD29}"/>
                </a:ext>
              </a:extLst>
            </p:cNvPr>
            <p:cNvSpPr txBox="1"/>
            <p:nvPr/>
          </p:nvSpPr>
          <p:spPr>
            <a:xfrm>
              <a:off x="406767" y="3421560"/>
              <a:ext cx="474011" cy="71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2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6E987BB1-B568-485D-558D-86BC9451A2BF}"/>
                </a:ext>
              </a:extLst>
            </p:cNvPr>
            <p:cNvSpPr txBox="1"/>
            <p:nvPr/>
          </p:nvSpPr>
          <p:spPr>
            <a:xfrm>
              <a:off x="880776" y="3501501"/>
              <a:ext cx="8001002" cy="776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Processing-</a:t>
              </a:r>
              <a:r>
                <a:rPr kumimoji="0" lang="en-US" sz="2200" b="1" i="0" u="sng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Using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-Memory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: uses the operational principles of 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</a:b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memory cells to perform computation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448AD135-6F6C-B89D-25B0-F05E0413A8CB}"/>
              </a:ext>
            </a:extLst>
          </p:cNvPr>
          <p:cNvGrpSpPr/>
          <p:nvPr/>
        </p:nvGrpSpPr>
        <p:grpSpPr>
          <a:xfrm>
            <a:off x="6474270" y="3990552"/>
            <a:ext cx="2310105" cy="2244814"/>
            <a:chOff x="6505615" y="3874932"/>
            <a:chExt cx="2310105" cy="2244814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CA545588-4C02-7CBA-AD69-83B70DC72DFA}"/>
                </a:ext>
              </a:extLst>
            </p:cNvPr>
            <p:cNvSpPr txBox="1"/>
            <p:nvPr/>
          </p:nvSpPr>
          <p:spPr>
            <a:xfrm>
              <a:off x="7136275" y="3874932"/>
              <a:ext cx="1679445" cy="430887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694C93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Arial" panose="020B0604020202020204" pitchFamily="34" charset="0"/>
                </a:rPr>
                <a:t>Processing-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694C93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Arial" panose="020B0604020202020204" pitchFamily="34" charset="0"/>
                </a:rPr>
                <a:t>Using-DRAM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9FF44942-01EF-027A-084E-4AE7906FD9C1}"/>
                </a:ext>
              </a:extLst>
            </p:cNvPr>
            <p:cNvGrpSpPr/>
            <p:nvPr/>
          </p:nvGrpSpPr>
          <p:grpSpPr>
            <a:xfrm>
              <a:off x="6505615" y="4269171"/>
              <a:ext cx="2072910" cy="1850575"/>
              <a:chOff x="6505615" y="4269171"/>
              <a:chExt cx="2072910" cy="1850575"/>
            </a:xfrm>
          </p:grpSpPr>
          <p:sp>
            <p:nvSpPr>
              <p:cNvPr id="153" name="Trapezoid 152">
                <a:extLst>
                  <a:ext uri="{FF2B5EF4-FFF2-40B4-BE49-F238E27FC236}">
                    <a16:creationId xmlns:a16="http://schemas.microsoft.com/office/drawing/2014/main" id="{33DF1A2A-722C-9A7D-E444-E776E9E2AC7B}"/>
                  </a:ext>
                </a:extLst>
              </p:cNvPr>
              <p:cNvSpPr/>
              <p:nvPr/>
            </p:nvSpPr>
            <p:spPr>
              <a:xfrm rot="16200000">
                <a:off x="5839693" y="4935093"/>
                <a:ext cx="1581693" cy="249849"/>
              </a:xfrm>
              <a:prstGeom prst="trapezoid">
                <a:avLst>
                  <a:gd name="adj" fmla="val 82574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57EA2218-B401-C869-13CE-99CEB1CF53BC}"/>
                  </a:ext>
                </a:extLst>
              </p:cNvPr>
              <p:cNvCxnSpPr>
                <a:cxnSpLocks/>
                <a:endCxn id="167" idx="0"/>
              </p:cNvCxnSpPr>
              <p:nvPr/>
            </p:nvCxnSpPr>
            <p:spPr>
              <a:xfrm>
                <a:off x="6936106" y="4634507"/>
                <a:ext cx="1333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4A3B5543-34C8-1456-07F0-EA99DEC4990D}"/>
                  </a:ext>
                </a:extLst>
              </p:cNvPr>
              <p:cNvCxnSpPr>
                <a:cxnSpLocks/>
                <a:endCxn id="200" idx="0"/>
              </p:cNvCxnSpPr>
              <p:nvPr/>
            </p:nvCxnSpPr>
            <p:spPr>
              <a:xfrm>
                <a:off x="6936106" y="5514107"/>
                <a:ext cx="1333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AF487461-57BE-B43D-2768-BA31AB15AA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6106" y="4516136"/>
                <a:ext cx="0" cy="11153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5FBF352-A54E-F034-993F-362B41AAABC1}"/>
                  </a:ext>
                </a:extLst>
              </p:cNvPr>
              <p:cNvCxnSpPr>
                <a:cxnSpLocks/>
                <a:stCxn id="153" idx="2"/>
              </p:cNvCxnSpPr>
              <p:nvPr/>
            </p:nvCxnSpPr>
            <p:spPr>
              <a:xfrm>
                <a:off x="6755464" y="5060017"/>
                <a:ext cx="16537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0231C7BD-7972-6953-937C-8B49A2B39B21}"/>
                  </a:ext>
                </a:extLst>
              </p:cNvPr>
              <p:cNvGrpSpPr/>
              <p:nvPr/>
            </p:nvGrpSpPr>
            <p:grpSpPr>
              <a:xfrm>
                <a:off x="7069492" y="4319864"/>
                <a:ext cx="1509033" cy="1799882"/>
                <a:chOff x="7069492" y="4319864"/>
                <a:chExt cx="1509033" cy="1799882"/>
              </a:xfrm>
            </p:grpSpPr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EAAC9EE5-1E0D-17C7-B721-1C364D2EC821}"/>
                    </a:ext>
                  </a:extLst>
                </p:cNvPr>
                <p:cNvGrpSpPr/>
                <p:nvPr/>
              </p:nvGrpSpPr>
              <p:grpSpPr>
                <a:xfrm>
                  <a:off x="7069492" y="5200300"/>
                  <a:ext cx="1509033" cy="919446"/>
                  <a:chOff x="4697310" y="1380763"/>
                  <a:chExt cx="1347890" cy="796381"/>
                </a:xfrm>
              </p:grpSpPr>
              <p:grpSp>
                <p:nvGrpSpPr>
                  <p:cNvPr id="199" name="Group 198">
                    <a:extLst>
                      <a:ext uri="{FF2B5EF4-FFF2-40B4-BE49-F238E27FC236}">
                        <a16:creationId xmlns:a16="http://schemas.microsoft.com/office/drawing/2014/main" id="{391BBB7C-B515-323E-6632-96F43ADB5DF8}"/>
                      </a:ext>
                    </a:extLst>
                  </p:cNvPr>
                  <p:cNvGrpSpPr/>
                  <p:nvPr/>
                </p:nvGrpSpPr>
                <p:grpSpPr>
                  <a:xfrm>
                    <a:off x="4961468" y="1380763"/>
                    <a:ext cx="1083732" cy="796381"/>
                    <a:chOff x="4961468" y="1380763"/>
                    <a:chExt cx="1083732" cy="796381"/>
                  </a:xfrm>
                </p:grpSpPr>
                <p:sp>
                  <p:nvSpPr>
                    <p:cNvPr id="204" name="Rectangle 203">
                      <a:extLst>
                        <a:ext uri="{FF2B5EF4-FFF2-40B4-BE49-F238E27FC236}">
                          <a16:creationId xmlns:a16="http://schemas.microsoft.com/office/drawing/2014/main" id="{FDF51636-E86B-63C9-D94B-0090FB49B0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61468" y="1380763"/>
                      <a:ext cx="1083732" cy="59308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05" name="Group 204">
                      <a:extLst>
                        <a:ext uri="{FF2B5EF4-FFF2-40B4-BE49-F238E27FC236}">
                          <a16:creationId xmlns:a16="http://schemas.microsoft.com/office/drawing/2014/main" id="{04DA0B64-7A3A-9D42-D65B-E67F444E9D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94689" y="1414865"/>
                      <a:ext cx="996193" cy="762279"/>
                      <a:chOff x="4994689" y="1414865"/>
                      <a:chExt cx="996193" cy="762279"/>
                    </a:xfrm>
                  </p:grpSpPr>
                  <p:cxnSp>
                    <p:nvCxnSpPr>
                      <p:cNvPr id="206" name="Straight Connector 205">
                        <a:extLst>
                          <a:ext uri="{FF2B5EF4-FFF2-40B4-BE49-F238E27FC236}">
                            <a16:creationId xmlns:a16="http://schemas.microsoft.com/office/drawing/2014/main" id="{88D21BA5-C538-F9DB-C920-42AA337CA408}"/>
                          </a:ext>
                        </a:extLst>
                      </p:cNvPr>
                      <p:cNvCxnSpPr>
                        <a:cxnSpLocks/>
                        <a:stCxn id="217" idx="2"/>
                        <a:endCxn id="221" idx="6"/>
                      </p:cNvCxnSpPr>
                      <p:nvPr/>
                    </p:nvCxnSpPr>
                    <p:spPr>
                      <a:xfrm flipV="1">
                        <a:off x="4995336" y="1676639"/>
                        <a:ext cx="995546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7" name="Straight Connector 206">
                        <a:extLst>
                          <a:ext uri="{FF2B5EF4-FFF2-40B4-BE49-F238E27FC236}">
                            <a16:creationId xmlns:a16="http://schemas.microsoft.com/office/drawing/2014/main" id="{C84734EF-EA9B-81B9-466F-E77E17701993}"/>
                          </a:ext>
                        </a:extLst>
                      </p:cNvPr>
                      <p:cNvCxnSpPr>
                        <a:cxnSpLocks/>
                        <a:stCxn id="218" idx="2"/>
                        <a:endCxn id="222" idx="6"/>
                      </p:cNvCxnSpPr>
                      <p:nvPr/>
                    </p:nvCxnSpPr>
                    <p:spPr>
                      <a:xfrm flipV="1">
                        <a:off x="4995335" y="1856558"/>
                        <a:ext cx="995546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8" name="Straight Connector 207">
                        <a:extLst>
                          <a:ext uri="{FF2B5EF4-FFF2-40B4-BE49-F238E27FC236}">
                            <a16:creationId xmlns:a16="http://schemas.microsoft.com/office/drawing/2014/main" id="{2B6B5A4C-E452-2DB6-7D01-CE5495E427E3}"/>
                          </a:ext>
                        </a:extLst>
                      </p:cNvPr>
                      <p:cNvCxnSpPr>
                        <a:cxnSpLocks/>
                        <a:stCxn id="219" idx="2"/>
                        <a:endCxn id="223" idx="6"/>
                      </p:cNvCxnSpPr>
                      <p:nvPr/>
                    </p:nvCxnSpPr>
                    <p:spPr>
                      <a:xfrm flipV="1">
                        <a:off x="4994689" y="1496974"/>
                        <a:ext cx="995546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09" name="Group 208">
                        <a:extLst>
                          <a:ext uri="{FF2B5EF4-FFF2-40B4-BE49-F238E27FC236}">
                            <a16:creationId xmlns:a16="http://schemas.microsoft.com/office/drawing/2014/main" id="{969EFD6A-4718-A89C-64E9-93CD22238F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04995" y="1424282"/>
                        <a:ext cx="146030" cy="752862"/>
                        <a:chOff x="5204995" y="1424282"/>
                        <a:chExt cx="146030" cy="752862"/>
                      </a:xfrm>
                    </p:grpSpPr>
                    <p:cxnSp>
                      <p:nvCxnSpPr>
                        <p:cNvPr id="228" name="Straight Connector 227">
                          <a:extLst>
                            <a:ext uri="{FF2B5EF4-FFF2-40B4-BE49-F238E27FC236}">
                              <a16:creationId xmlns:a16="http://schemas.microsoft.com/office/drawing/2014/main" id="{31838316-2D43-945B-3A20-93A9C4CD132A}"/>
                            </a:ext>
                          </a:extLst>
                        </p:cNvPr>
                        <p:cNvCxnSpPr>
                          <a:cxnSpLocks/>
                          <a:stCxn id="231" idx="0"/>
                        </p:cNvCxnSpPr>
                        <p:nvPr/>
                      </p:nvCxnSpPr>
                      <p:spPr>
                        <a:xfrm>
                          <a:off x="5277687" y="1424282"/>
                          <a:ext cx="0" cy="752862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29" name="Oval 228">
                          <a:extLst>
                            <a:ext uri="{FF2B5EF4-FFF2-40B4-BE49-F238E27FC236}">
                              <a16:creationId xmlns:a16="http://schemas.microsoft.com/office/drawing/2014/main" id="{CED4FA0A-9D9C-83B4-8F81-F2E7FB6FD6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2" y="1603947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30" name="Oval 229">
                          <a:extLst>
                            <a:ext uri="{FF2B5EF4-FFF2-40B4-BE49-F238E27FC236}">
                              <a16:creationId xmlns:a16="http://schemas.microsoft.com/office/drawing/2014/main" id="{D4C45ABF-DC25-A4C0-4D76-33380F79A5E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1" y="1783866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31" name="Oval 230">
                          <a:extLst>
                            <a:ext uri="{FF2B5EF4-FFF2-40B4-BE49-F238E27FC236}">
                              <a16:creationId xmlns:a16="http://schemas.microsoft.com/office/drawing/2014/main" id="{8D5A55F7-926F-F40E-FC2D-AA0790808A3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4995" y="1424282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10" name="Group 209">
                        <a:extLst>
                          <a:ext uri="{FF2B5EF4-FFF2-40B4-BE49-F238E27FC236}">
                            <a16:creationId xmlns:a16="http://schemas.microsoft.com/office/drawing/2014/main" id="{2240EB8B-5B86-1D61-0A70-7FBFD77A07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19036" y="1419988"/>
                        <a:ext cx="146030" cy="757156"/>
                        <a:chOff x="5204995" y="1424282"/>
                        <a:chExt cx="146030" cy="757156"/>
                      </a:xfrm>
                    </p:grpSpPr>
                    <p:cxnSp>
                      <p:nvCxnSpPr>
                        <p:cNvPr id="224" name="Straight Connector 223">
                          <a:extLst>
                            <a:ext uri="{FF2B5EF4-FFF2-40B4-BE49-F238E27FC236}">
                              <a16:creationId xmlns:a16="http://schemas.microsoft.com/office/drawing/2014/main" id="{66C4C24C-9A57-262C-0016-04952F52AD66}"/>
                            </a:ext>
                          </a:extLst>
                        </p:cNvPr>
                        <p:cNvCxnSpPr>
                          <a:cxnSpLocks/>
                          <a:stCxn id="227" idx="0"/>
                        </p:cNvCxnSpPr>
                        <p:nvPr/>
                      </p:nvCxnSpPr>
                      <p:spPr>
                        <a:xfrm>
                          <a:off x="5277687" y="1424282"/>
                          <a:ext cx="0" cy="757156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25" name="Oval 224">
                          <a:extLst>
                            <a:ext uri="{FF2B5EF4-FFF2-40B4-BE49-F238E27FC236}">
                              <a16:creationId xmlns:a16="http://schemas.microsoft.com/office/drawing/2014/main" id="{38DE10E1-DD0A-26A8-932D-6C8603ABE3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2" y="1603947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6" name="Oval 225">
                          <a:extLst>
                            <a:ext uri="{FF2B5EF4-FFF2-40B4-BE49-F238E27FC236}">
                              <a16:creationId xmlns:a16="http://schemas.microsoft.com/office/drawing/2014/main" id="{8BBA384A-FD4C-4165-2130-5ABFF15875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1" y="1783866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7" name="Oval 226">
                          <a:extLst>
                            <a:ext uri="{FF2B5EF4-FFF2-40B4-BE49-F238E27FC236}">
                              <a16:creationId xmlns:a16="http://schemas.microsoft.com/office/drawing/2014/main" id="{59C42B11-9842-E329-11E3-96DA5F8289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4995" y="1424282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1" name="Oval 210">
                        <a:extLst>
                          <a:ext uri="{FF2B5EF4-FFF2-40B4-BE49-F238E27FC236}">
                            <a16:creationId xmlns:a16="http://schemas.microsoft.com/office/drawing/2014/main" id="{92EDE11A-28DD-F3B4-4C7D-A61ACC247F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33076" y="1599653"/>
                        <a:ext cx="145383" cy="145383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Arial" panose="020B0604020202020204" pitchFamily="34" charset="0"/>
                          </a:rPr>
                          <a:t>…</a:t>
                        </a:r>
                      </a:p>
                    </p:txBody>
                  </p:sp>
                  <p:grpSp>
                    <p:nvGrpSpPr>
                      <p:cNvPr id="212" name="Group 211">
                        <a:extLst>
                          <a:ext uri="{FF2B5EF4-FFF2-40B4-BE49-F238E27FC236}">
                            <a16:creationId xmlns:a16="http://schemas.microsoft.com/office/drawing/2014/main" id="{E831BA7D-97A9-48F1-40DC-9477D6B01EB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844852" y="1424282"/>
                        <a:ext cx="146030" cy="752862"/>
                        <a:chOff x="5204995" y="1424282"/>
                        <a:chExt cx="146030" cy="752862"/>
                      </a:xfrm>
                    </p:grpSpPr>
                    <p:cxnSp>
                      <p:nvCxnSpPr>
                        <p:cNvPr id="220" name="Straight Connector 219">
                          <a:extLst>
                            <a:ext uri="{FF2B5EF4-FFF2-40B4-BE49-F238E27FC236}">
                              <a16:creationId xmlns:a16="http://schemas.microsoft.com/office/drawing/2014/main" id="{A26064B1-CE0C-A884-304A-FEBA8CC87173}"/>
                            </a:ext>
                          </a:extLst>
                        </p:cNvPr>
                        <p:cNvCxnSpPr>
                          <a:cxnSpLocks/>
                          <a:stCxn id="223" idx="0"/>
                        </p:cNvCxnSpPr>
                        <p:nvPr/>
                      </p:nvCxnSpPr>
                      <p:spPr>
                        <a:xfrm>
                          <a:off x="5277687" y="1424282"/>
                          <a:ext cx="0" cy="752862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21" name="Oval 220">
                          <a:extLst>
                            <a:ext uri="{FF2B5EF4-FFF2-40B4-BE49-F238E27FC236}">
                              <a16:creationId xmlns:a16="http://schemas.microsoft.com/office/drawing/2014/main" id="{DA27A7F8-A7A3-94B6-CB12-6B086E5A7FD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2" y="1603947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2" name="Oval 221">
                          <a:extLst>
                            <a:ext uri="{FF2B5EF4-FFF2-40B4-BE49-F238E27FC236}">
                              <a16:creationId xmlns:a16="http://schemas.microsoft.com/office/drawing/2014/main" id="{FB447ED3-29DE-FD26-DB3A-49BB85A8C4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1" y="1783866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3" name="Oval 222">
                          <a:extLst>
                            <a:ext uri="{FF2B5EF4-FFF2-40B4-BE49-F238E27FC236}">
                              <a16:creationId xmlns:a16="http://schemas.microsoft.com/office/drawing/2014/main" id="{8F459794-632D-5DAF-6F00-23BC2C1BB7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4995" y="1424282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13" name="Group 212">
                        <a:extLst>
                          <a:ext uri="{FF2B5EF4-FFF2-40B4-BE49-F238E27FC236}">
                            <a16:creationId xmlns:a16="http://schemas.microsoft.com/office/drawing/2014/main" id="{7FB7E9E9-607E-65BE-9948-9AF84AF8334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94689" y="1429152"/>
                        <a:ext cx="146030" cy="747992"/>
                        <a:chOff x="5204995" y="1424282"/>
                        <a:chExt cx="146030" cy="747992"/>
                      </a:xfrm>
                    </p:grpSpPr>
                    <p:cxnSp>
                      <p:nvCxnSpPr>
                        <p:cNvPr id="216" name="Straight Connector 215">
                          <a:extLst>
                            <a:ext uri="{FF2B5EF4-FFF2-40B4-BE49-F238E27FC236}">
                              <a16:creationId xmlns:a16="http://schemas.microsoft.com/office/drawing/2014/main" id="{C0362FED-F863-B353-DD65-C08218F67039}"/>
                            </a:ext>
                          </a:extLst>
                        </p:cNvPr>
                        <p:cNvCxnSpPr>
                          <a:cxnSpLocks/>
                          <a:stCxn id="219" idx="0"/>
                        </p:cNvCxnSpPr>
                        <p:nvPr/>
                      </p:nvCxnSpPr>
                      <p:spPr>
                        <a:xfrm>
                          <a:off x="5277687" y="1424282"/>
                          <a:ext cx="0" cy="747992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17" name="Oval 216">
                          <a:extLst>
                            <a:ext uri="{FF2B5EF4-FFF2-40B4-BE49-F238E27FC236}">
                              <a16:creationId xmlns:a16="http://schemas.microsoft.com/office/drawing/2014/main" id="{79BE26BA-E630-9303-331D-2A373A8285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2" y="1603947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8" name="Oval 217">
                          <a:extLst>
                            <a:ext uri="{FF2B5EF4-FFF2-40B4-BE49-F238E27FC236}">
                              <a16:creationId xmlns:a16="http://schemas.microsoft.com/office/drawing/2014/main" id="{0E1A1183-BC46-50BE-F976-7CBDF5D1A0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1" y="1783866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9" name="Oval 218">
                          <a:extLst>
                            <a:ext uri="{FF2B5EF4-FFF2-40B4-BE49-F238E27FC236}">
                              <a16:creationId xmlns:a16="http://schemas.microsoft.com/office/drawing/2014/main" id="{6D197176-A524-E762-6297-9ADD6F2845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4995" y="1424282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4" name="Oval 213">
                        <a:extLst>
                          <a:ext uri="{FF2B5EF4-FFF2-40B4-BE49-F238E27FC236}">
                            <a16:creationId xmlns:a16="http://schemas.microsoft.com/office/drawing/2014/main" id="{CCD4E9E0-0759-7A57-5155-F0C60E0FC5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36464" y="1414865"/>
                        <a:ext cx="145383" cy="145383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" panose="020B0503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5" name="Oval 214">
                        <a:extLst>
                          <a:ext uri="{FF2B5EF4-FFF2-40B4-BE49-F238E27FC236}">
                            <a16:creationId xmlns:a16="http://schemas.microsoft.com/office/drawing/2014/main" id="{E4CCC99E-F9E8-01D1-D52B-5A44F09EB6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30166" y="1787487"/>
                        <a:ext cx="145383" cy="145383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" panose="020B0503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200" name="Trapezoid 199">
                    <a:extLst>
                      <a:ext uri="{FF2B5EF4-FFF2-40B4-BE49-F238E27FC236}">
                        <a16:creationId xmlns:a16="http://schemas.microsoft.com/office/drawing/2014/main" id="{C3269B1D-665A-B842-355A-91A6C313D35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534878" y="1580684"/>
                    <a:ext cx="487028" cy="162163"/>
                  </a:xfrm>
                  <a:prstGeom prst="trapezoid">
                    <a:avLst>
                      <a:gd name="adj" fmla="val 34124"/>
                    </a:avLst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Rectangle 200">
                    <a:extLst>
                      <a:ext uri="{FF2B5EF4-FFF2-40B4-BE49-F238E27FC236}">
                        <a16:creationId xmlns:a16="http://schemas.microsoft.com/office/drawing/2014/main" id="{86AF9430-0567-6A8F-8492-68B10A1B6039}"/>
                      </a:ext>
                    </a:extLst>
                  </p:cNvPr>
                  <p:cNvSpPr/>
                  <p:nvPr/>
                </p:nvSpPr>
                <p:spPr>
                  <a:xfrm>
                    <a:off x="4961468" y="1974809"/>
                    <a:ext cx="1083732" cy="111866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02" name="Straight Connector 201">
                    <a:extLst>
                      <a:ext uri="{FF2B5EF4-FFF2-40B4-BE49-F238E27FC236}">
                        <a16:creationId xmlns:a16="http://schemas.microsoft.com/office/drawing/2014/main" id="{8B46416B-2148-BED3-4AE2-10AD47CA44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852605" y="1560248"/>
                    <a:ext cx="108863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Connector 202">
                    <a:extLst>
                      <a:ext uri="{FF2B5EF4-FFF2-40B4-BE49-F238E27FC236}">
                        <a16:creationId xmlns:a16="http://schemas.microsoft.com/office/drawing/2014/main" id="{304589A4-11B1-FD4F-B3EF-BFDB60A67E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852605" y="1763683"/>
                    <a:ext cx="108863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A20A4F1A-CA51-73D8-0445-0C5E5C5078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97996" y="6017421"/>
                  <a:ext cx="0" cy="1023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855096CD-27BA-D817-D7C7-BDFB9506589E}"/>
                    </a:ext>
                  </a:extLst>
                </p:cNvPr>
                <p:cNvGrpSpPr/>
                <p:nvPr/>
              </p:nvGrpSpPr>
              <p:grpSpPr>
                <a:xfrm>
                  <a:off x="7069492" y="4319864"/>
                  <a:ext cx="1509033" cy="880436"/>
                  <a:chOff x="7069492" y="4319864"/>
                  <a:chExt cx="1509033" cy="880436"/>
                </a:xfrm>
              </p:grpSpPr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8A44072D-085B-74B7-F667-955F6A79FF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95254" y="5134860"/>
                    <a:ext cx="0" cy="6544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3" name="Group 162">
                    <a:extLst>
                      <a:ext uri="{FF2B5EF4-FFF2-40B4-BE49-F238E27FC236}">
                        <a16:creationId xmlns:a16="http://schemas.microsoft.com/office/drawing/2014/main" id="{E18F74EB-D3EB-D0ED-1D0D-81DBAC8EE43E}"/>
                      </a:ext>
                    </a:extLst>
                  </p:cNvPr>
                  <p:cNvGrpSpPr/>
                  <p:nvPr/>
                </p:nvGrpSpPr>
                <p:grpSpPr>
                  <a:xfrm>
                    <a:off x="7069492" y="4319864"/>
                    <a:ext cx="1509033" cy="880436"/>
                    <a:chOff x="7069492" y="4319864"/>
                    <a:chExt cx="1509033" cy="880436"/>
                  </a:xfrm>
                </p:grpSpPr>
                <p:grpSp>
                  <p:nvGrpSpPr>
                    <p:cNvPr id="164" name="Group 163">
                      <a:extLst>
                        <a:ext uri="{FF2B5EF4-FFF2-40B4-BE49-F238E27FC236}">
                          <a16:creationId xmlns:a16="http://schemas.microsoft.com/office/drawing/2014/main" id="{77C9E622-3511-E27C-FB81-A0AD36F51F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69492" y="4319864"/>
                      <a:ext cx="1509033" cy="880436"/>
                      <a:chOff x="4697310" y="1380763"/>
                      <a:chExt cx="1347890" cy="762593"/>
                    </a:xfrm>
                  </p:grpSpPr>
                  <p:grpSp>
                    <p:nvGrpSpPr>
                      <p:cNvPr id="166" name="Group 165">
                        <a:extLst>
                          <a:ext uri="{FF2B5EF4-FFF2-40B4-BE49-F238E27FC236}">
                            <a16:creationId xmlns:a16="http://schemas.microsoft.com/office/drawing/2014/main" id="{EF8DF4BF-81AD-D8DC-A317-686DBE54361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61468" y="1380763"/>
                        <a:ext cx="1083732" cy="762593"/>
                        <a:chOff x="4961468" y="1380763"/>
                        <a:chExt cx="1083732" cy="762593"/>
                      </a:xfrm>
                    </p:grpSpPr>
                    <p:sp>
                      <p:nvSpPr>
                        <p:cNvPr id="171" name="Rectangle 170">
                          <a:extLst>
                            <a:ext uri="{FF2B5EF4-FFF2-40B4-BE49-F238E27FC236}">
                              <a16:creationId xmlns:a16="http://schemas.microsoft.com/office/drawing/2014/main" id="{573C131C-D1CC-4A1A-2272-EEB48D69EB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61468" y="1380763"/>
                          <a:ext cx="1083732" cy="593087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72" name="Group 171">
                          <a:extLst>
                            <a:ext uri="{FF2B5EF4-FFF2-40B4-BE49-F238E27FC236}">
                              <a16:creationId xmlns:a16="http://schemas.microsoft.com/office/drawing/2014/main" id="{41B6E082-21CE-1ADE-276E-9951D041E24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994689" y="1414865"/>
                          <a:ext cx="996193" cy="728491"/>
                          <a:chOff x="4994689" y="1414865"/>
                          <a:chExt cx="996193" cy="728491"/>
                        </a:xfrm>
                      </p:grpSpPr>
                      <p:cxnSp>
                        <p:nvCxnSpPr>
                          <p:cNvPr id="173" name="Straight Connector 172">
                            <a:extLst>
                              <a:ext uri="{FF2B5EF4-FFF2-40B4-BE49-F238E27FC236}">
                                <a16:creationId xmlns:a16="http://schemas.microsoft.com/office/drawing/2014/main" id="{EEBC9874-96BA-2329-8D38-342B5405A4DB}"/>
                              </a:ext>
                            </a:extLst>
                          </p:cNvPr>
                          <p:cNvCxnSpPr>
                            <a:cxnSpLocks/>
                            <a:stCxn id="184" idx="2"/>
                            <a:endCxn id="188" idx="6"/>
                          </p:cNvCxnSpPr>
                          <p:nvPr/>
                        </p:nvCxnSpPr>
                        <p:spPr>
                          <a:xfrm flipV="1">
                            <a:off x="4995336" y="1676639"/>
                            <a:ext cx="995546" cy="0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74" name="Straight Connector 173">
                            <a:extLst>
                              <a:ext uri="{FF2B5EF4-FFF2-40B4-BE49-F238E27FC236}">
                                <a16:creationId xmlns:a16="http://schemas.microsoft.com/office/drawing/2014/main" id="{BB623F7D-3796-E2E5-4CDA-4FF442D280F4}"/>
                              </a:ext>
                            </a:extLst>
                          </p:cNvPr>
                          <p:cNvCxnSpPr>
                            <a:cxnSpLocks/>
                            <a:stCxn id="185" idx="2"/>
                            <a:endCxn id="189" idx="6"/>
                          </p:cNvCxnSpPr>
                          <p:nvPr/>
                        </p:nvCxnSpPr>
                        <p:spPr>
                          <a:xfrm flipV="1">
                            <a:off x="4995335" y="1856558"/>
                            <a:ext cx="995546" cy="0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75" name="Straight Connector 174">
                            <a:extLst>
                              <a:ext uri="{FF2B5EF4-FFF2-40B4-BE49-F238E27FC236}">
                                <a16:creationId xmlns:a16="http://schemas.microsoft.com/office/drawing/2014/main" id="{C27549A3-A0CE-F0B7-A5C7-29BA8DD03DA7}"/>
                              </a:ext>
                            </a:extLst>
                          </p:cNvPr>
                          <p:cNvCxnSpPr>
                            <a:cxnSpLocks/>
                            <a:stCxn id="186" idx="2"/>
                            <a:endCxn id="190" idx="6"/>
                          </p:cNvCxnSpPr>
                          <p:nvPr/>
                        </p:nvCxnSpPr>
                        <p:spPr>
                          <a:xfrm flipV="1">
                            <a:off x="4994689" y="1496974"/>
                            <a:ext cx="995546" cy="0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176" name="Group 175">
                            <a:extLst>
                              <a:ext uri="{FF2B5EF4-FFF2-40B4-BE49-F238E27FC236}">
                                <a16:creationId xmlns:a16="http://schemas.microsoft.com/office/drawing/2014/main" id="{E929ED2B-AE9C-757B-ED6E-6B0F1084FE3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204995" y="1424282"/>
                            <a:ext cx="146030" cy="719074"/>
                            <a:chOff x="5204995" y="1424282"/>
                            <a:chExt cx="146030" cy="719074"/>
                          </a:xfrm>
                        </p:grpSpPr>
                        <p:cxnSp>
                          <p:nvCxnSpPr>
                            <p:cNvPr id="195" name="Straight Connector 194">
                              <a:extLst>
                                <a:ext uri="{FF2B5EF4-FFF2-40B4-BE49-F238E27FC236}">
                                  <a16:creationId xmlns:a16="http://schemas.microsoft.com/office/drawing/2014/main" id="{2E2758CD-09E0-4990-A7FC-053C13C2D738}"/>
                                </a:ext>
                              </a:extLst>
                            </p:cNvPr>
                            <p:cNvCxnSpPr>
                              <a:cxnSpLocks/>
                              <a:stCxn id="198" idx="0"/>
                            </p:cNvCxnSpPr>
                            <p:nvPr/>
                          </p:nvCxnSpPr>
                          <p:spPr>
                            <a:xfrm>
                              <a:off x="5277687" y="1424282"/>
                              <a:ext cx="0" cy="719074"/>
                            </a:xfrm>
                            <a:prstGeom prst="line">
                              <a:avLst/>
                            </a:prstGeom>
                            <a:ln w="127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196" name="Oval 195">
                              <a:extLst>
                                <a:ext uri="{FF2B5EF4-FFF2-40B4-BE49-F238E27FC236}">
                                  <a16:creationId xmlns:a16="http://schemas.microsoft.com/office/drawing/2014/main" id="{F36A98A0-52C1-C696-D87D-55BE2B1F499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2" y="1603947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97" name="Oval 196">
                              <a:extLst>
                                <a:ext uri="{FF2B5EF4-FFF2-40B4-BE49-F238E27FC236}">
                                  <a16:creationId xmlns:a16="http://schemas.microsoft.com/office/drawing/2014/main" id="{D59026F8-577C-0C6A-D6D5-0D11B6E643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1" y="1783866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98" name="Oval 197">
                              <a:extLst>
                                <a:ext uri="{FF2B5EF4-FFF2-40B4-BE49-F238E27FC236}">
                                  <a16:creationId xmlns:a16="http://schemas.microsoft.com/office/drawing/2014/main" id="{967A8A82-4FE3-5455-C91D-B3AB3686B6F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4995" y="1424282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77" name="Group 176">
                            <a:extLst>
                              <a:ext uri="{FF2B5EF4-FFF2-40B4-BE49-F238E27FC236}">
                                <a16:creationId xmlns:a16="http://schemas.microsoft.com/office/drawing/2014/main" id="{F569E83D-2140-FC9C-C1EA-50C8C94E162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419036" y="1419988"/>
                            <a:ext cx="146030" cy="723368"/>
                            <a:chOff x="5204995" y="1424282"/>
                            <a:chExt cx="146030" cy="723368"/>
                          </a:xfrm>
                        </p:grpSpPr>
                        <p:cxnSp>
                          <p:nvCxnSpPr>
                            <p:cNvPr id="191" name="Straight Connector 190">
                              <a:extLst>
                                <a:ext uri="{FF2B5EF4-FFF2-40B4-BE49-F238E27FC236}">
                                  <a16:creationId xmlns:a16="http://schemas.microsoft.com/office/drawing/2014/main" id="{336B1E6A-4429-75C0-0AF0-D802C40D245A}"/>
                                </a:ext>
                              </a:extLst>
                            </p:cNvPr>
                            <p:cNvCxnSpPr>
                              <a:cxnSpLocks/>
                              <a:stCxn id="194" idx="0"/>
                              <a:endCxn id="204" idx="0"/>
                            </p:cNvCxnSpPr>
                            <p:nvPr/>
                          </p:nvCxnSpPr>
                          <p:spPr>
                            <a:xfrm>
                              <a:off x="5277687" y="1424282"/>
                              <a:ext cx="0" cy="723368"/>
                            </a:xfrm>
                            <a:prstGeom prst="line">
                              <a:avLst/>
                            </a:prstGeom>
                            <a:ln w="127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192" name="Oval 191">
                              <a:extLst>
                                <a:ext uri="{FF2B5EF4-FFF2-40B4-BE49-F238E27FC236}">
                                  <a16:creationId xmlns:a16="http://schemas.microsoft.com/office/drawing/2014/main" id="{C18B25D3-8BC7-8AEE-394C-F900ABEF877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2" y="1603947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93" name="Oval 192">
                              <a:extLst>
                                <a:ext uri="{FF2B5EF4-FFF2-40B4-BE49-F238E27FC236}">
                                  <a16:creationId xmlns:a16="http://schemas.microsoft.com/office/drawing/2014/main" id="{D5818DDC-4F97-D8D8-3C57-38B06E44CD5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1" y="1783866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94" name="Oval 193">
                              <a:extLst>
                                <a:ext uri="{FF2B5EF4-FFF2-40B4-BE49-F238E27FC236}">
                                  <a16:creationId xmlns:a16="http://schemas.microsoft.com/office/drawing/2014/main" id="{C59C739D-D67B-1BF1-1C8F-8F2B944A1FB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4995" y="1424282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78" name="Oval 177">
                            <a:extLst>
                              <a:ext uri="{FF2B5EF4-FFF2-40B4-BE49-F238E27FC236}">
                                <a16:creationId xmlns:a16="http://schemas.microsoft.com/office/drawing/2014/main" id="{FF2870C9-C744-7314-2A21-2084682AE8A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33076" y="1599653"/>
                            <a:ext cx="145383" cy="145383"/>
                          </a:xfrm>
                          <a:prstGeom prst="ellipse">
                            <a:avLst/>
                          </a:prstGeom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4572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8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Arial" panose="020B0604020202020204" pitchFamily="34" charset="0"/>
                              </a:rPr>
                              <a:t>…</a:t>
                            </a:r>
                          </a:p>
                        </p:txBody>
                      </p:sp>
                      <p:grpSp>
                        <p:nvGrpSpPr>
                          <p:cNvPr id="179" name="Group 178">
                            <a:extLst>
                              <a:ext uri="{FF2B5EF4-FFF2-40B4-BE49-F238E27FC236}">
                                <a16:creationId xmlns:a16="http://schemas.microsoft.com/office/drawing/2014/main" id="{A9C060B1-03A0-EB93-483B-10183B5499F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844852" y="1424282"/>
                            <a:ext cx="146030" cy="719074"/>
                            <a:chOff x="5204995" y="1424282"/>
                            <a:chExt cx="146030" cy="719074"/>
                          </a:xfrm>
                        </p:grpSpPr>
                        <p:cxnSp>
                          <p:nvCxnSpPr>
                            <p:cNvPr id="187" name="Straight Connector 186">
                              <a:extLst>
                                <a:ext uri="{FF2B5EF4-FFF2-40B4-BE49-F238E27FC236}">
                                  <a16:creationId xmlns:a16="http://schemas.microsoft.com/office/drawing/2014/main" id="{BD2923EF-B26D-A423-63EA-329244DEEF3F}"/>
                                </a:ext>
                              </a:extLst>
                            </p:cNvPr>
                            <p:cNvCxnSpPr>
                              <a:cxnSpLocks/>
                              <a:stCxn id="190" idx="0"/>
                            </p:cNvCxnSpPr>
                            <p:nvPr/>
                          </p:nvCxnSpPr>
                          <p:spPr>
                            <a:xfrm>
                              <a:off x="5277687" y="1424282"/>
                              <a:ext cx="0" cy="719074"/>
                            </a:xfrm>
                            <a:prstGeom prst="line">
                              <a:avLst/>
                            </a:prstGeom>
                            <a:ln w="127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188" name="Oval 187">
                              <a:extLst>
                                <a:ext uri="{FF2B5EF4-FFF2-40B4-BE49-F238E27FC236}">
                                  <a16:creationId xmlns:a16="http://schemas.microsoft.com/office/drawing/2014/main" id="{6E1F3310-6A3A-3C21-D904-C478F15946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2" y="1603947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89" name="Oval 188">
                              <a:extLst>
                                <a:ext uri="{FF2B5EF4-FFF2-40B4-BE49-F238E27FC236}">
                                  <a16:creationId xmlns:a16="http://schemas.microsoft.com/office/drawing/2014/main" id="{069C747E-E527-36A1-F205-305D2ED161A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1" y="1783866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90" name="Oval 189">
                              <a:extLst>
                                <a:ext uri="{FF2B5EF4-FFF2-40B4-BE49-F238E27FC236}">
                                  <a16:creationId xmlns:a16="http://schemas.microsoft.com/office/drawing/2014/main" id="{97B5DE9F-A0EB-DFDA-5F05-4185E50761F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4995" y="1424282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80" name="Group 179">
                            <a:extLst>
                              <a:ext uri="{FF2B5EF4-FFF2-40B4-BE49-F238E27FC236}">
                                <a16:creationId xmlns:a16="http://schemas.microsoft.com/office/drawing/2014/main" id="{FF5CE1DC-DEC2-A7A7-D914-C2826502DA7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994689" y="1429152"/>
                            <a:ext cx="146030" cy="706836"/>
                            <a:chOff x="5204995" y="1424282"/>
                            <a:chExt cx="146030" cy="706836"/>
                          </a:xfrm>
                        </p:grpSpPr>
                        <p:cxnSp>
                          <p:nvCxnSpPr>
                            <p:cNvPr id="183" name="Straight Connector 182">
                              <a:extLst>
                                <a:ext uri="{FF2B5EF4-FFF2-40B4-BE49-F238E27FC236}">
                                  <a16:creationId xmlns:a16="http://schemas.microsoft.com/office/drawing/2014/main" id="{124CF17B-B9D1-903B-2C8D-F6927F6AE193}"/>
                                </a:ext>
                              </a:extLst>
                            </p:cNvPr>
                            <p:cNvCxnSpPr>
                              <a:cxnSpLocks/>
                              <a:stCxn id="186" idx="0"/>
                            </p:cNvCxnSpPr>
                            <p:nvPr/>
                          </p:nvCxnSpPr>
                          <p:spPr>
                            <a:xfrm>
                              <a:off x="5277687" y="1424282"/>
                              <a:ext cx="0" cy="706836"/>
                            </a:xfrm>
                            <a:prstGeom prst="line">
                              <a:avLst/>
                            </a:prstGeom>
                            <a:ln w="127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5108AAE-AA4C-F4AA-8327-F3D0C274F71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2" y="1603947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E9BDE862-B95C-BAD8-E917-8DE53166569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1" y="1783866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86" name="Oval 185">
                              <a:extLst>
                                <a:ext uri="{FF2B5EF4-FFF2-40B4-BE49-F238E27FC236}">
                                  <a16:creationId xmlns:a16="http://schemas.microsoft.com/office/drawing/2014/main" id="{0739E9FD-F508-456C-B50F-0E1ADCC55B3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4995" y="1424282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81" name="Oval 180">
                            <a:extLst>
                              <a:ext uri="{FF2B5EF4-FFF2-40B4-BE49-F238E27FC236}">
                                <a16:creationId xmlns:a16="http://schemas.microsoft.com/office/drawing/2014/main" id="{A8755C7E-8F61-C76C-2F27-CDC172E38F6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36464" y="1414865"/>
                            <a:ext cx="145383" cy="145383"/>
                          </a:xfrm>
                          <a:prstGeom prst="ellipse">
                            <a:avLst/>
                          </a:prstGeom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4572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venir Next" panose="020B0503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82" name="Oval 181">
                            <a:extLst>
                              <a:ext uri="{FF2B5EF4-FFF2-40B4-BE49-F238E27FC236}">
                                <a16:creationId xmlns:a16="http://schemas.microsoft.com/office/drawing/2014/main" id="{72FEBFC8-F2EB-361C-B5B9-03C72A19585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30166" y="1787487"/>
                            <a:ext cx="145383" cy="145383"/>
                          </a:xfrm>
                          <a:prstGeom prst="ellipse">
                            <a:avLst/>
                          </a:prstGeom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4572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venir Next" panose="020B0503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167" name="Trapezoid 166">
                        <a:extLst>
                          <a:ext uri="{FF2B5EF4-FFF2-40B4-BE49-F238E27FC236}">
                            <a16:creationId xmlns:a16="http://schemas.microsoft.com/office/drawing/2014/main" id="{2628D0AD-3A44-4042-CD86-3C31A7A838E4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4534878" y="1580684"/>
                        <a:ext cx="487028" cy="162163"/>
                      </a:xfrm>
                      <a:prstGeom prst="trapezoid">
                        <a:avLst>
                          <a:gd name="adj" fmla="val 34124"/>
                        </a:avLst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venir Next" panose="020B0503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8" name="Rectangle 167">
                        <a:extLst>
                          <a:ext uri="{FF2B5EF4-FFF2-40B4-BE49-F238E27FC236}">
                            <a16:creationId xmlns:a16="http://schemas.microsoft.com/office/drawing/2014/main" id="{04EB38B2-A70A-7B26-434D-A57DCE8D8D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1468" y="1969094"/>
                        <a:ext cx="1083732" cy="111866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n>
                        <a:solidFill>
                          <a:srgbClr val="FF0000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venir Next" panose="020B0503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69" name="Straight Connector 168">
                        <a:extLst>
                          <a:ext uri="{FF2B5EF4-FFF2-40B4-BE49-F238E27FC236}">
                            <a16:creationId xmlns:a16="http://schemas.microsoft.com/office/drawing/2014/main" id="{7D47312D-8307-709E-58E0-B286F1976D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4852605" y="1560248"/>
                        <a:ext cx="108863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" name="Straight Connector 169">
                        <a:extLst>
                          <a:ext uri="{FF2B5EF4-FFF2-40B4-BE49-F238E27FC236}">
                            <a16:creationId xmlns:a16="http://schemas.microsoft.com/office/drawing/2014/main" id="{83947BF2-0ADF-D9B2-0585-51221B774E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4852605" y="1763683"/>
                        <a:ext cx="108863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65" name="Rectangle 164">
                      <a:extLst>
                        <a:ext uri="{FF2B5EF4-FFF2-40B4-BE49-F238E27FC236}">
                          <a16:creationId xmlns:a16="http://schemas.microsoft.com/office/drawing/2014/main" id="{D2837DC6-D6BB-243C-7183-F89AB1078A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6464" y="4319864"/>
                      <a:ext cx="1222060" cy="679246"/>
                    </a:xfrm>
                    <a:prstGeom prst="rect">
                      <a:avLst/>
                    </a:prstGeom>
                    <a:noFill/>
                    <a:ln w="15875"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4220689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 Organization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In a UPMEM-based PIM system </a:t>
            </a:r>
            <a:r>
              <a:rPr lang="en-US" dirty="0"/>
              <a:t>UPMEM DIMMs coexist with regular DDR4 DIMMs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0052D-6AD0-5E45-81CF-2FBF423F3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165" y="2236016"/>
            <a:ext cx="6047670" cy="360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5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B03D0-8190-D443-8C79-41C1214EA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87" y="3458048"/>
            <a:ext cx="3719964" cy="2217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06B28-E1D0-714E-8C6C-56E7F30BB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161" y="3511325"/>
            <a:ext cx="4830946" cy="245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 Organization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A UPMEM DIMM contains </a:t>
            </a:r>
            <a:r>
              <a:rPr lang="en-US" sz="2600" dirty="0">
                <a:solidFill>
                  <a:srgbClr val="00B050"/>
                </a:solidFill>
              </a:rPr>
              <a:t>8 or 16 chips</a:t>
            </a:r>
          </a:p>
          <a:p>
            <a:pPr lvl="1"/>
            <a:r>
              <a:rPr lang="en-US" sz="2200" dirty="0"/>
              <a:t>Thus, </a:t>
            </a:r>
            <a:r>
              <a:rPr lang="en-US" sz="2200" dirty="0">
                <a:solidFill>
                  <a:srgbClr val="00B050"/>
                </a:solidFill>
              </a:rPr>
              <a:t>1 or 2 ranks </a:t>
            </a:r>
            <a:r>
              <a:rPr lang="en-US" sz="2200" dirty="0"/>
              <a:t>of 8 chips each</a:t>
            </a:r>
          </a:p>
          <a:p>
            <a:r>
              <a:rPr lang="en-US" sz="2600" dirty="0"/>
              <a:t>Inside each PIM chip there are: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64MB banks </a:t>
            </a:r>
            <a:r>
              <a:rPr lang="en-US" dirty="0"/>
              <a:t>per chip: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Main RAM (MRAM)</a:t>
            </a:r>
            <a:r>
              <a:rPr lang="en-US" dirty="0"/>
              <a:t> banks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rgbClr val="0070C0"/>
                </a:solidFill>
              </a:rPr>
              <a:t>DRAM Processing Units (DPUs)</a:t>
            </a:r>
            <a:r>
              <a:rPr lang="en-US" dirty="0"/>
              <a:t> in each chip, 64 DPUs per rank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1802DE-1D59-FB46-A9C9-50AD777D4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728" y="4450292"/>
            <a:ext cx="2197507" cy="138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76EC1F-546A-D24F-B390-78D54FF76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245" y="4450292"/>
            <a:ext cx="1195702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4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2,560-DPU System (II)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8E657-497E-D34D-9E02-32886203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309" y="867386"/>
            <a:ext cx="5851473" cy="557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06EDF-1A4E-6145-9E03-9FF99CE57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245" y="2839197"/>
            <a:ext cx="3012711" cy="2118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0F6870-38D1-E447-9353-7D4BF2908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230" y="1609889"/>
            <a:ext cx="2066388" cy="919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2921E-5AA3-B844-8F27-9D5D6227F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623" y="3374763"/>
            <a:ext cx="2592924" cy="2001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C4920E-CFD7-B344-BBAC-B77FDC25C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595" y="1822368"/>
            <a:ext cx="2070100" cy="8685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EC4595-5C2B-D74E-A7AB-93038825B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1083" y="2229106"/>
            <a:ext cx="2809502" cy="14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31B5F0-E7C8-A94D-A239-6162094D4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2690" y="2001347"/>
            <a:ext cx="2320496" cy="100802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05FFEEB-275A-6D48-A0BA-4952CDBF4E51}"/>
              </a:ext>
            </a:extLst>
          </p:cNvPr>
          <p:cNvGrpSpPr/>
          <p:nvPr/>
        </p:nvGrpSpPr>
        <p:grpSpPr>
          <a:xfrm>
            <a:off x="6813095" y="910731"/>
            <a:ext cx="2281552" cy="1398315"/>
            <a:chOff x="5480050" y="921748"/>
            <a:chExt cx="2281552" cy="139831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6CE7DF7-C4B4-D04D-8FF2-ED61BC62C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0050" y="1249462"/>
              <a:ext cx="2120900" cy="75047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550289-053A-BA48-9FBD-B9F4A7CC5957}"/>
                </a:ext>
              </a:extLst>
            </p:cNvPr>
            <p:cNvSpPr/>
            <p:nvPr/>
          </p:nvSpPr>
          <p:spPr>
            <a:xfrm>
              <a:off x="7506375" y="921748"/>
              <a:ext cx="255227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AF7B0-9D5C-3D46-B511-5F0408593525}"/>
              </a:ext>
            </a:extLst>
          </p:cNvPr>
          <p:cNvGrpSpPr/>
          <p:nvPr/>
        </p:nvGrpSpPr>
        <p:grpSpPr>
          <a:xfrm>
            <a:off x="2111632" y="3614951"/>
            <a:ext cx="3211780" cy="2660400"/>
            <a:chOff x="778587" y="3625968"/>
            <a:chExt cx="3211780" cy="26604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0E57DCB-2F0D-BD41-A724-67B83D67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110" y="3625968"/>
              <a:ext cx="3068257" cy="26604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138301-4BD6-DD49-9B22-015A6C780208}"/>
                </a:ext>
              </a:extLst>
            </p:cNvPr>
            <p:cNvSpPr/>
            <p:nvPr/>
          </p:nvSpPr>
          <p:spPr>
            <a:xfrm>
              <a:off x="778587" y="3625968"/>
              <a:ext cx="853178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ADAA6C-C5FB-CB44-A9E6-6E964C820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930" y="977555"/>
            <a:ext cx="2580266" cy="30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1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DRAM Processing Unit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821F3-1581-BC4B-BF7C-2B4961BCE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4 schematically illustrates part of the computing system of FIG. 1 in more detail according to an example embodiment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69DD3-EEE0-CC40-8DB1-95999361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512" y="1848678"/>
            <a:ext cx="5572100" cy="4579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76576E-7F6F-9343-B271-03E2DB250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52" y="1728303"/>
            <a:ext cx="2649083" cy="18250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031599-4F7F-2D49-A134-1A170F604BB0}"/>
              </a:ext>
            </a:extLst>
          </p:cNvPr>
          <p:cNvGrpSpPr/>
          <p:nvPr/>
        </p:nvGrpSpPr>
        <p:grpSpPr>
          <a:xfrm>
            <a:off x="2377438" y="2659890"/>
            <a:ext cx="537212" cy="629134"/>
            <a:chOff x="6172196" y="3975652"/>
            <a:chExt cx="1260000" cy="1476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8C3785-0302-1C49-AB1C-3D9C2CD6486A}"/>
                </a:ext>
              </a:extLst>
            </p:cNvPr>
            <p:cNvSpPr/>
            <p:nvPr/>
          </p:nvSpPr>
          <p:spPr>
            <a:xfrm>
              <a:off x="6172196" y="3975652"/>
              <a:ext cx="1260000" cy="14760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60377C0-6536-2143-943E-34FA7AAA66DA}"/>
                </a:ext>
              </a:extLst>
            </p:cNvPr>
            <p:cNvSpPr/>
            <p:nvPr/>
          </p:nvSpPr>
          <p:spPr>
            <a:xfrm>
              <a:off x="6599578" y="4323522"/>
              <a:ext cx="616226" cy="288235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91F34B-B053-E34F-966C-84B3A7705C83}"/>
                </a:ext>
              </a:extLst>
            </p:cNvPr>
            <p:cNvSpPr/>
            <p:nvPr/>
          </p:nvSpPr>
          <p:spPr>
            <a:xfrm>
              <a:off x="6251709" y="4810539"/>
              <a:ext cx="1083365" cy="556591"/>
            </a:xfrm>
            <a:prstGeom prst="rect">
              <a:avLst/>
            </a:prstGeom>
            <a:solidFill>
              <a:srgbClr val="ED7D31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44FD58-3B65-8A4F-B864-8887082AF680}"/>
              </a:ext>
            </a:extLst>
          </p:cNvPr>
          <p:cNvCxnSpPr>
            <a:cxnSpLocks/>
          </p:cNvCxnSpPr>
          <p:nvPr/>
        </p:nvCxnSpPr>
        <p:spPr>
          <a:xfrm flipV="1">
            <a:off x="3001618" y="1987826"/>
            <a:ext cx="2146852" cy="662954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61EF018-2BB5-CC49-BF87-47E1D1F47773}"/>
              </a:ext>
            </a:extLst>
          </p:cNvPr>
          <p:cNvSpPr/>
          <p:nvPr/>
        </p:nvSpPr>
        <p:spPr>
          <a:xfrm>
            <a:off x="5216040" y="1921889"/>
            <a:ext cx="3768933" cy="3962075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EEBDE1-1E2E-B44C-B279-590E6DACF26D}"/>
              </a:ext>
            </a:extLst>
          </p:cNvPr>
          <p:cNvSpPr/>
          <p:nvPr/>
        </p:nvSpPr>
        <p:spPr>
          <a:xfrm>
            <a:off x="6338529" y="4943165"/>
            <a:ext cx="1848040" cy="683084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049549-B34F-A047-A2D9-2C6A04546AFF}"/>
              </a:ext>
            </a:extLst>
          </p:cNvPr>
          <p:cNvSpPr/>
          <p:nvPr/>
        </p:nvSpPr>
        <p:spPr>
          <a:xfrm>
            <a:off x="7111264" y="3470432"/>
            <a:ext cx="967729" cy="1152000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E1236-702F-374F-8C72-7C5D8AC100BC}"/>
              </a:ext>
            </a:extLst>
          </p:cNvPr>
          <p:cNvSpPr txBox="1"/>
          <p:nvPr/>
        </p:nvSpPr>
        <p:spPr>
          <a:xfrm>
            <a:off x="1911657" y="6476104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, Jean-François Roy. “Memory circuit with integrated processor.” US 10,324,870 B2.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B5BB21-66E2-9647-80FB-DE2D10202955}"/>
              </a:ext>
            </a:extLst>
          </p:cNvPr>
          <p:cNvCxnSpPr>
            <a:cxnSpLocks/>
          </p:cNvCxnSpPr>
          <p:nvPr/>
        </p:nvCxnSpPr>
        <p:spPr>
          <a:xfrm>
            <a:off x="2948551" y="3344965"/>
            <a:ext cx="2267488" cy="2538999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81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4" grpId="0" animBg="1"/>
      <p:bldP spid="15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DRAM Processing Unit (II)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30AA4E-EBDC-6041-B78E-B1FF87ADC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4" y="2054386"/>
            <a:ext cx="9063613" cy="2773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3BE86-857B-A848-BCA1-6FDAD350A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8" y="876821"/>
            <a:ext cx="9134222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0F57B4A-55EA-204C-B19D-97138EED41CC}"/>
              </a:ext>
            </a:extLst>
          </p:cNvPr>
          <p:cNvSpPr/>
          <p:nvPr/>
        </p:nvSpPr>
        <p:spPr>
          <a:xfrm flipV="1">
            <a:off x="4504623" y="2608433"/>
            <a:ext cx="4608000" cy="3780000"/>
          </a:xfrm>
          <a:prstGeom prst="roundRect">
            <a:avLst>
              <a:gd name="adj" fmla="val 757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AAA1C8A-5B3C-B04C-BCCF-70593A21B6FA}"/>
              </a:ext>
            </a:extLst>
          </p:cNvPr>
          <p:cNvSpPr/>
          <p:nvPr/>
        </p:nvSpPr>
        <p:spPr>
          <a:xfrm flipV="1">
            <a:off x="40194" y="1392484"/>
            <a:ext cx="9072000" cy="1215959"/>
          </a:xfrm>
          <a:prstGeom prst="roundRect">
            <a:avLst>
              <a:gd name="adj" fmla="val 2199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18C1B5C-D5DE-224C-BCE0-84902F66A049}"/>
              </a:ext>
            </a:extLst>
          </p:cNvPr>
          <p:cNvSpPr/>
          <p:nvPr/>
        </p:nvSpPr>
        <p:spPr>
          <a:xfrm flipV="1">
            <a:off x="2492942" y="2608436"/>
            <a:ext cx="2011681" cy="3780000"/>
          </a:xfrm>
          <a:prstGeom prst="roundRect">
            <a:avLst>
              <a:gd name="adj" fmla="val 757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49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83E2BE2-94C4-724C-9998-02C8E6710F08}"/>
              </a:ext>
            </a:extLst>
          </p:cNvPr>
          <p:cNvSpPr/>
          <p:nvPr/>
        </p:nvSpPr>
        <p:spPr>
          <a:xfrm flipV="1">
            <a:off x="40193" y="2608440"/>
            <a:ext cx="2452749" cy="3780000"/>
          </a:xfrm>
          <a:prstGeom prst="roundRect">
            <a:avLst>
              <a:gd name="adj" fmla="val 13995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0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DPU: Arithmetic Throughput vs. Operational Intensity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2C28D-09D2-3E45-802E-950C770EC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2" y="876821"/>
            <a:ext cx="9151034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47F69F8-B4F7-9E47-A369-FFAD15353934}"/>
              </a:ext>
            </a:extLst>
          </p:cNvPr>
          <p:cNvSpPr/>
          <p:nvPr/>
        </p:nvSpPr>
        <p:spPr>
          <a:xfrm flipV="1">
            <a:off x="72351" y="1433383"/>
            <a:ext cx="8991801" cy="4896000"/>
          </a:xfrm>
          <a:prstGeom prst="roundRect">
            <a:avLst>
              <a:gd name="adj" fmla="val 441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90000"/>
                </a:srgbClr>
              </a:gs>
              <a:gs pos="50000">
                <a:srgbClr val="FFFF00">
                  <a:tint val="44500"/>
                  <a:satMod val="160000"/>
                  <a:alpha val="90000"/>
                </a:srgbClr>
              </a:gs>
              <a:gs pos="100000">
                <a:srgbClr val="FFFF00">
                  <a:tint val="23500"/>
                  <a:satMod val="160000"/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0C09F-C747-2541-A3E2-DA1C4501C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89" y="2997200"/>
            <a:ext cx="7630365" cy="314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4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2269 L 0.05434 -0.1069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-64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867518" cy="5293805"/>
          </a:xfrm>
        </p:spPr>
        <p:txBody>
          <a:bodyPr>
            <a:normAutofit/>
          </a:bodyPr>
          <a:lstStyle/>
          <a:p>
            <a:r>
              <a:rPr lang="en-US" dirty="0"/>
              <a:t>In-order pipeline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rgbClr val="0070C0"/>
                </a:solidFill>
              </a:rPr>
              <a:t>425 MHz </a:t>
            </a:r>
          </a:p>
          <a:p>
            <a:r>
              <a:rPr lang="en-US" dirty="0">
                <a:solidFill>
                  <a:srgbClr val="C00000"/>
                </a:solidFill>
              </a:rPr>
              <a:t>Fine-grain multithreaded</a:t>
            </a:r>
          </a:p>
          <a:p>
            <a:pPr lvl="1"/>
            <a:r>
              <a:rPr lang="en-US" dirty="0"/>
              <a:t>24 hardware threads</a:t>
            </a:r>
          </a:p>
          <a:p>
            <a:r>
              <a:rPr lang="en-US" dirty="0"/>
              <a:t>14 pipeline stages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DISPATCH</a:t>
            </a:r>
            <a:r>
              <a:rPr lang="en-US" sz="2200" dirty="0"/>
              <a:t>: Thread selection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</a:rPr>
              <a:t>FETCH</a:t>
            </a:r>
            <a:r>
              <a:rPr lang="en-US" sz="2200" dirty="0"/>
              <a:t>: Instruction fetch</a:t>
            </a:r>
          </a:p>
          <a:p>
            <a:pPr lvl="1"/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READOP</a:t>
            </a:r>
            <a:r>
              <a:rPr lang="en-US" sz="2200" dirty="0"/>
              <a:t>: Register file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FORMAT</a:t>
            </a:r>
            <a:r>
              <a:rPr lang="en-US" sz="2200" dirty="0"/>
              <a:t>: Operand formatting</a:t>
            </a:r>
          </a:p>
          <a:p>
            <a:pPr lvl="1"/>
            <a:r>
              <a:rPr lang="en-US" sz="2200" dirty="0">
                <a:solidFill>
                  <a:srgbClr val="009193"/>
                </a:solidFill>
              </a:rPr>
              <a:t>ALU</a:t>
            </a:r>
            <a:r>
              <a:rPr lang="en-US" sz="2200" dirty="0"/>
              <a:t>: Operation and WRAM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MERGE</a:t>
            </a:r>
            <a:r>
              <a:rPr lang="en-US" sz="2200" dirty="0"/>
              <a:t>: Result formatting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09A52-4D4A-8C48-B643-7D44B82414CE}"/>
              </a:ext>
            </a:extLst>
          </p:cNvPr>
          <p:cNvGrpSpPr>
            <a:grpSpLocks noChangeAspect="1"/>
          </p:cNvGrpSpPr>
          <p:nvPr/>
        </p:nvGrpSpPr>
        <p:grpSpPr>
          <a:xfrm>
            <a:off x="4614455" y="1575476"/>
            <a:ext cx="4529545" cy="4185524"/>
            <a:chOff x="4468932" y="1423074"/>
            <a:chExt cx="4675068" cy="432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7A6990-9AB4-2141-A33B-F8053BE5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8932" y="1423074"/>
              <a:ext cx="4675068" cy="43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ECD6D3-4270-804B-A640-A464BC491D66}"/>
                </a:ext>
              </a:extLst>
            </p:cNvPr>
            <p:cNvSpPr txBox="1"/>
            <p:nvPr/>
          </p:nvSpPr>
          <p:spPr>
            <a:xfrm>
              <a:off x="7357185" y="3060398"/>
              <a:ext cx="1743320" cy="31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To the DMA engine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71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Instruction Set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869590" cy="5293805"/>
          </a:xfrm>
        </p:spPr>
        <p:txBody>
          <a:bodyPr>
            <a:normAutofit/>
          </a:bodyPr>
          <a:lstStyle/>
          <a:p>
            <a:r>
              <a:rPr lang="en-US" dirty="0"/>
              <a:t>Specific 32-bit ISA</a:t>
            </a:r>
          </a:p>
          <a:p>
            <a:pPr lvl="1"/>
            <a:r>
              <a:rPr lang="en-US" dirty="0"/>
              <a:t>Aiming at scalar, in-order, and multithreaded implementation</a:t>
            </a:r>
          </a:p>
          <a:p>
            <a:pPr lvl="1"/>
            <a:r>
              <a:rPr lang="en-US" dirty="0"/>
              <a:t>Allowing compilation of 64-bit C code</a:t>
            </a:r>
          </a:p>
          <a:p>
            <a:pPr lvl="1"/>
            <a:r>
              <a:rPr lang="en-US" dirty="0"/>
              <a:t>LLVM/Clang compiler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B585E-867C-894A-8067-48E225FED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990600"/>
            <a:ext cx="4788408" cy="5029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64B0B0-3656-9843-B341-86EF3DE228D7}"/>
              </a:ext>
            </a:extLst>
          </p:cNvPr>
          <p:cNvSpPr txBox="1"/>
          <p:nvPr/>
        </p:nvSpPr>
        <p:spPr>
          <a:xfrm>
            <a:off x="6122421" y="6106866"/>
            <a:ext cx="2704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sdk.upmem.com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/2021.2.0/201_IS.html#</a:t>
            </a:r>
          </a:p>
        </p:txBody>
      </p:sp>
    </p:spTree>
    <p:extLst>
      <p:ext uri="{BB962C8B-B14F-4D97-AF65-F5344CB8AC3E}">
        <p14:creationId xmlns:p14="http://schemas.microsoft.com/office/powerpoint/2010/main" val="296998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the UPMEM PIM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-76200" y="6535579"/>
            <a:ext cx="91535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https://www.youtube.com/watch?v=Sscy1Wrr22A&amp;list=PL5Q2soXY2Zi9xidyIgBxUz7xRPS-wisBN&amp;index=26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E9B4F-8A34-9544-86B1-2FE3041A6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29271"/>
            <a:ext cx="7848600" cy="5511108"/>
          </a:xfrm>
          <a:prstGeom prst="rect">
            <a:avLst/>
          </a:prstGeom>
        </p:spPr>
      </p:pic>
      <p:pic>
        <p:nvPicPr>
          <p:cNvPr id="6" name="Picture 5" descr="safari.png">
            <a:extLst>
              <a:ext uri="{FF2B5EF4-FFF2-40B4-BE49-F238E27FC236}">
                <a16:creationId xmlns:a16="http://schemas.microsoft.com/office/drawing/2014/main" id="{E7DE6E56-0386-60EA-52A5-EE1B2DE79B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74B1E3-EC5F-061D-071E-9A588C5F70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32240" y="6356176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12919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C16C-9759-FC44-89ED-791187DE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23920" cy="1066800"/>
          </a:xfrm>
        </p:spPr>
        <p:txBody>
          <a:bodyPr/>
          <a:lstStyle/>
          <a:p>
            <a:r>
              <a:rPr lang="en-US" sz="3200" dirty="0"/>
              <a:t>Experimental Analysis of the UPMEM PIM Engine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39010-5FA7-AA42-A731-A388AD812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A979B-A23E-4F49-9F1F-3DE77918710A}"/>
              </a:ext>
            </a:extLst>
          </p:cNvPr>
          <p:cNvSpPr txBox="1"/>
          <p:nvPr/>
        </p:nvSpPr>
        <p:spPr>
          <a:xfrm>
            <a:off x="4355976" y="6502956"/>
            <a:ext cx="424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E92A9-1CB3-0F44-AB44-B64795F93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793" y="905635"/>
            <a:ext cx="5628366" cy="5663281"/>
          </a:xfrm>
          <a:prstGeom prst="rect">
            <a:avLst/>
          </a:prstGeom>
        </p:spPr>
      </p:pic>
      <p:pic>
        <p:nvPicPr>
          <p:cNvPr id="5" name="Picture 4" descr="safari.png">
            <a:extLst>
              <a:ext uri="{FF2B5EF4-FFF2-40B4-BE49-F238E27FC236}">
                <a16:creationId xmlns:a16="http://schemas.microsoft.com/office/drawing/2014/main" id="{065F8AC9-DB91-C5D1-4CA8-CB6986925D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C81AE94-D179-72DC-8683-CB3767EE71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32240" y="6356176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2363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9118B-F903-D2F5-1913-CB7625020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Employ PNM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008A33-9A59-14B4-0E72-53734DB83FBF}"/>
              </a:ext>
            </a:extLst>
          </p:cNvPr>
          <p:cNvSpPr/>
          <p:nvPr/>
        </p:nvSpPr>
        <p:spPr>
          <a:xfrm>
            <a:off x="2973154" y="2305585"/>
            <a:ext cx="3211232" cy="152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Processing-near-Memory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766393-7192-3032-9301-FE76ABAED477}"/>
              </a:ext>
            </a:extLst>
          </p:cNvPr>
          <p:cNvGrpSpPr/>
          <p:nvPr/>
        </p:nvGrpSpPr>
        <p:grpSpPr>
          <a:xfrm>
            <a:off x="2878320" y="726328"/>
            <a:ext cx="4195700" cy="1596033"/>
            <a:chOff x="3073303" y="1009850"/>
            <a:chExt cx="4195700" cy="19060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4C4E2A-7282-00A6-BE59-A2861B45EEFE}"/>
                </a:ext>
              </a:extLst>
            </p:cNvPr>
            <p:cNvSpPr txBox="1"/>
            <p:nvPr/>
          </p:nvSpPr>
          <p:spPr>
            <a:xfrm>
              <a:off x="3073303" y="1009850"/>
              <a:ext cx="4195700" cy="918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Mobile consumer workloads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(GoogleWL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2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8" name="Freeform: Shape 14">
              <a:extLst>
                <a:ext uri="{FF2B5EF4-FFF2-40B4-BE49-F238E27FC236}">
                  <a16:creationId xmlns:a16="http://schemas.microsoft.com/office/drawing/2014/main" id="{C6C736EF-4683-8D61-699F-49BADFB4E529}"/>
                </a:ext>
              </a:extLst>
            </p:cNvPr>
            <p:cNvSpPr/>
            <p:nvPr/>
          </p:nvSpPr>
          <p:spPr>
            <a:xfrm>
              <a:off x="4907738" y="1889401"/>
              <a:ext cx="245642" cy="1026460"/>
            </a:xfrm>
            <a:custGeom>
              <a:avLst/>
              <a:gdLst>
                <a:gd name="connsiteX0" fmla="*/ 0 w 255373"/>
                <a:gd name="connsiteY0" fmla="*/ 1087395 h 1087395"/>
                <a:gd name="connsiteX1" fmla="*/ 255373 w 255373"/>
                <a:gd name="connsiteY1" fmla="*/ 0 h 108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5373" h="1087395">
                  <a:moveTo>
                    <a:pt x="0" y="1087395"/>
                  </a:moveTo>
                  <a:lnTo>
                    <a:pt x="255373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86E10C9-364F-FFAA-1CC1-F9B9BF36383D}"/>
              </a:ext>
            </a:extLst>
          </p:cNvPr>
          <p:cNvGrpSpPr/>
          <p:nvPr/>
        </p:nvGrpSpPr>
        <p:grpSpPr>
          <a:xfrm>
            <a:off x="6078311" y="1818163"/>
            <a:ext cx="2818725" cy="988283"/>
            <a:chOff x="6204399" y="2374826"/>
            <a:chExt cx="2818725" cy="9882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55F6D9-C74A-8E9A-F7DB-9BDEE628DF61}"/>
                </a:ext>
              </a:extLst>
            </p:cNvPr>
            <p:cNvSpPr txBox="1"/>
            <p:nvPr/>
          </p:nvSpPr>
          <p:spPr>
            <a:xfrm>
              <a:off x="6428888" y="2374826"/>
              <a:ext cx="25942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Neural networks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(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GoogleWL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2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A11D5239-4027-8E79-0849-88A1DC48D684}"/>
                </a:ext>
              </a:extLst>
            </p:cNvPr>
            <p:cNvSpPr/>
            <p:nvPr/>
          </p:nvSpPr>
          <p:spPr>
            <a:xfrm>
              <a:off x="6204399" y="2870886"/>
              <a:ext cx="729800" cy="492223"/>
            </a:xfrm>
            <a:custGeom>
              <a:avLst/>
              <a:gdLst>
                <a:gd name="connsiteX0" fmla="*/ 0 w 906162"/>
                <a:gd name="connsiteY0" fmla="*/ 329514 h 329514"/>
                <a:gd name="connsiteX1" fmla="*/ 906162 w 906162"/>
                <a:gd name="connsiteY1" fmla="*/ 0 h 32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6162" h="329514">
                  <a:moveTo>
                    <a:pt x="0" y="329514"/>
                  </a:moveTo>
                  <a:lnTo>
                    <a:pt x="906162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931A69-AE50-8794-3A40-26BA70F9B50D}"/>
              </a:ext>
            </a:extLst>
          </p:cNvPr>
          <p:cNvGrpSpPr/>
          <p:nvPr/>
        </p:nvGrpSpPr>
        <p:grpSpPr>
          <a:xfrm>
            <a:off x="57877" y="1461673"/>
            <a:ext cx="3114524" cy="1223332"/>
            <a:chOff x="718785" y="1853584"/>
            <a:chExt cx="3342415" cy="114654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63117D-5128-3DC7-2D76-C28ABDB1B7D2}"/>
                </a:ext>
              </a:extLst>
            </p:cNvPr>
            <p:cNvSpPr txBox="1"/>
            <p:nvPr/>
          </p:nvSpPr>
          <p:spPr>
            <a:xfrm>
              <a:off x="718785" y="1853584"/>
              <a:ext cx="2882390" cy="721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Graph processing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(Tesseract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1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C326B063-158D-D167-A508-1495101E2DA2}"/>
                </a:ext>
              </a:extLst>
            </p:cNvPr>
            <p:cNvSpPr/>
            <p:nvPr/>
          </p:nvSpPr>
          <p:spPr>
            <a:xfrm>
              <a:off x="3047999" y="2285999"/>
              <a:ext cx="1013201" cy="714128"/>
            </a:xfrm>
            <a:custGeom>
              <a:avLst/>
              <a:gdLst>
                <a:gd name="connsiteX0" fmla="*/ 848497 w 848497"/>
                <a:gd name="connsiteY0" fmla="*/ 667265 h 667265"/>
                <a:gd name="connsiteX1" fmla="*/ 0 w 848497"/>
                <a:gd name="connsiteY1" fmla="*/ 0 h 66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8497" h="667265">
                  <a:moveTo>
                    <a:pt x="848497" y="667265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F9361A-3561-3F72-EB70-E5F52DA665C5}"/>
              </a:ext>
            </a:extLst>
          </p:cNvPr>
          <p:cNvGrpSpPr/>
          <p:nvPr/>
        </p:nvGrpSpPr>
        <p:grpSpPr>
          <a:xfrm>
            <a:off x="991661" y="3668461"/>
            <a:ext cx="3037883" cy="1378984"/>
            <a:chOff x="2414397" y="4686438"/>
            <a:chExt cx="3037883" cy="137898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CBFC93-1627-82D5-1761-61B3CCFCB7B8}"/>
                </a:ext>
              </a:extLst>
            </p:cNvPr>
            <p:cNvSpPr txBox="1"/>
            <p:nvPr/>
          </p:nvSpPr>
          <p:spPr>
            <a:xfrm>
              <a:off x="2414397" y="5295981"/>
              <a:ext cx="30378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Time series analysis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(NATSA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6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17" name="Freeform: Shape 18">
              <a:extLst>
                <a:ext uri="{FF2B5EF4-FFF2-40B4-BE49-F238E27FC236}">
                  <a16:creationId xmlns:a16="http://schemas.microsoft.com/office/drawing/2014/main" id="{B1FFC3DA-0BE9-6EDD-0CAF-377408B9C8EA}"/>
                </a:ext>
              </a:extLst>
            </p:cNvPr>
            <p:cNvSpPr/>
            <p:nvPr/>
          </p:nvSpPr>
          <p:spPr>
            <a:xfrm>
              <a:off x="4085967" y="4686438"/>
              <a:ext cx="890244" cy="692870"/>
            </a:xfrm>
            <a:custGeom>
              <a:avLst/>
              <a:gdLst>
                <a:gd name="connsiteX0" fmla="*/ 345989 w 345989"/>
                <a:gd name="connsiteY0" fmla="*/ 0 h 1194487"/>
                <a:gd name="connsiteX1" fmla="*/ 0 w 345989"/>
                <a:gd name="connsiteY1" fmla="*/ 1194487 h 119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5989" h="1194487">
                  <a:moveTo>
                    <a:pt x="345989" y="0"/>
                  </a:moveTo>
                  <a:lnTo>
                    <a:pt x="0" y="1194487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1E6B0E-50AA-E4B9-3717-B8825FA5CDFE}"/>
              </a:ext>
            </a:extLst>
          </p:cNvPr>
          <p:cNvGrpSpPr/>
          <p:nvPr/>
        </p:nvGrpSpPr>
        <p:grpSpPr>
          <a:xfrm>
            <a:off x="5821319" y="3543093"/>
            <a:ext cx="3368137" cy="1337976"/>
            <a:chOff x="5774167" y="4000439"/>
            <a:chExt cx="3368137" cy="133797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C9DB4A-216D-4181-5AA4-B8EB55DB8224}"/>
                </a:ext>
              </a:extLst>
            </p:cNvPr>
            <p:cNvSpPr txBox="1"/>
            <p:nvPr/>
          </p:nvSpPr>
          <p:spPr>
            <a:xfrm>
              <a:off x="5963228" y="4199642"/>
              <a:ext cx="3179076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DNA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sequence mapping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(GenASM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3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;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GRIM-Filter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4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D73DBE4-7707-0AEE-14A2-2B37E5A3E88C}"/>
                </a:ext>
              </a:extLst>
            </p:cNvPr>
            <p:cNvSpPr/>
            <p:nvPr/>
          </p:nvSpPr>
          <p:spPr>
            <a:xfrm>
              <a:off x="5774167" y="4000439"/>
              <a:ext cx="1057818" cy="584559"/>
            </a:xfrm>
            <a:custGeom>
              <a:avLst/>
              <a:gdLst>
                <a:gd name="connsiteX0" fmla="*/ 0 w 955589"/>
                <a:gd name="connsiteY0" fmla="*/ 0 h 634314"/>
                <a:gd name="connsiteX1" fmla="*/ 955589 w 955589"/>
                <a:gd name="connsiteY1" fmla="*/ 634314 h 63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589" h="634314">
                  <a:moveTo>
                    <a:pt x="0" y="0"/>
                  </a:moveTo>
                  <a:lnTo>
                    <a:pt x="955589" y="634314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DD0CE4-8D5C-5036-5CE8-74A486677E08}"/>
              </a:ext>
            </a:extLst>
          </p:cNvPr>
          <p:cNvGrpSpPr/>
          <p:nvPr/>
        </p:nvGrpSpPr>
        <p:grpSpPr>
          <a:xfrm>
            <a:off x="4712755" y="3829584"/>
            <a:ext cx="859227" cy="1171775"/>
            <a:chOff x="3420385" y="4013776"/>
            <a:chExt cx="859227" cy="169437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3EF9DAA-C423-4B92-C85C-BE3B2FD79C49}"/>
                </a:ext>
              </a:extLst>
            </p:cNvPr>
            <p:cNvSpPr txBox="1"/>
            <p:nvPr/>
          </p:nvSpPr>
          <p:spPr>
            <a:xfrm>
              <a:off x="3763124" y="4862570"/>
              <a:ext cx="516488" cy="8455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...</a:t>
              </a:r>
            </a:p>
          </p:txBody>
        </p:sp>
        <p:sp>
          <p:nvSpPr>
            <p:cNvPr id="23" name="Freeform: Shape 23">
              <a:extLst>
                <a:ext uri="{FF2B5EF4-FFF2-40B4-BE49-F238E27FC236}">
                  <a16:creationId xmlns:a16="http://schemas.microsoft.com/office/drawing/2014/main" id="{CC8F04C7-4C7F-8403-B2FD-6B5C13F31CA3}"/>
                </a:ext>
              </a:extLst>
            </p:cNvPr>
            <p:cNvSpPr/>
            <p:nvPr/>
          </p:nvSpPr>
          <p:spPr>
            <a:xfrm flipH="1">
              <a:off x="3420385" y="4013776"/>
              <a:ext cx="533400" cy="1219200"/>
            </a:xfrm>
            <a:custGeom>
              <a:avLst/>
              <a:gdLst>
                <a:gd name="connsiteX0" fmla="*/ 345989 w 345989"/>
                <a:gd name="connsiteY0" fmla="*/ 0 h 1194487"/>
                <a:gd name="connsiteX1" fmla="*/ 0 w 345989"/>
                <a:gd name="connsiteY1" fmla="*/ 1194487 h 119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5989" h="1194487">
                  <a:moveTo>
                    <a:pt x="345989" y="0"/>
                  </a:moveTo>
                  <a:lnTo>
                    <a:pt x="0" y="1194487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</p:grpSp>
      <p:sp>
        <p:nvSpPr>
          <p:cNvPr id="24" name="Content Placeholder 25">
            <a:extLst>
              <a:ext uri="{FF2B5EF4-FFF2-40B4-BE49-F238E27FC236}">
                <a16:creationId xmlns:a16="http://schemas.microsoft.com/office/drawing/2014/main" id="{39909F98-90B3-717F-9031-E9676BF83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09" y="5021585"/>
            <a:ext cx="9094167" cy="16067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[1] </a:t>
            </a:r>
            <a:r>
              <a:rPr lang="en-US" sz="1050" dirty="0" err="1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Ahn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+, “A Scalable Processing-in-Memory Accelerator for Parallel Graph Processing," ISCA, 2015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[2] </a:t>
            </a:r>
            <a:r>
              <a:rPr lang="en-US" sz="1050" dirty="0" err="1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Boroumand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+, "Google Workloads for Consumer Devices: Mitigating Data Movement Bottlenecks,” ASPLOS, 2018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[3] Cali+, "</a:t>
            </a:r>
            <a:r>
              <a:rPr lang="en-US" sz="1050" dirty="0" err="1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GenASM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: A High-Performance, Low-Power Approximate String Matching Acceleration Framework for Genome Sequence Analysis,” MICRO, 2020 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[4] Kim+, "GRIM-Filter: Fast Seed Location Filtering in DNA Read Mapping Using Processing-in-Memory Technologies,” BMC Genomics, 2018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[5] Boroumand+, "Polynesia: Enabling High-Performance and Energy-Efficient Hybrid Transactional/Analytical Databases with Hardware/Software Co-Design,” ICDE, 2022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Gill Sans MT" panose="020B0502020104020203" pitchFamily="34" charset="77"/>
              </a:rPr>
              <a:t>[6] Fernandez+, “NATSA: A Near-Data Processing Accelerator for Time Series Analysis,” ICCD, 2020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050" dirty="0">
              <a:solidFill>
                <a:schemeClr val="bg1">
                  <a:lumMod val="75000"/>
                </a:schemeClr>
              </a:solidFill>
              <a:latin typeface="Gill Sans MT" panose="020B0502020104020203" pitchFamily="34" charset="77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05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77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5C1E18-84ED-AED8-1F23-360C8A7A2FE7}"/>
              </a:ext>
            </a:extLst>
          </p:cNvPr>
          <p:cNvGrpSpPr/>
          <p:nvPr/>
        </p:nvGrpSpPr>
        <p:grpSpPr>
          <a:xfrm>
            <a:off x="658455" y="2878258"/>
            <a:ext cx="2341103" cy="769441"/>
            <a:chOff x="1297597" y="2475710"/>
            <a:chExt cx="2512403" cy="72114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F64533-F48C-8A9C-7BCB-DFBAD4D656E4}"/>
                </a:ext>
              </a:extLst>
            </p:cNvPr>
            <p:cNvSpPr txBox="1"/>
            <p:nvPr/>
          </p:nvSpPr>
          <p:spPr>
            <a:xfrm>
              <a:off x="1297597" y="2475710"/>
              <a:ext cx="1780850" cy="721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Databases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(Polynesia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5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Gill Sans MT" panose="020B0502020104020203" pitchFamily="34" charset="77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27" name="Freeform: Shape 16">
              <a:extLst>
                <a:ext uri="{FF2B5EF4-FFF2-40B4-BE49-F238E27FC236}">
                  <a16:creationId xmlns:a16="http://schemas.microsoft.com/office/drawing/2014/main" id="{CDFEDB2B-5B50-54E0-11FB-6DB859221C77}"/>
                </a:ext>
              </a:extLst>
            </p:cNvPr>
            <p:cNvSpPr/>
            <p:nvPr/>
          </p:nvSpPr>
          <p:spPr>
            <a:xfrm flipV="1">
              <a:off x="3048001" y="2771992"/>
              <a:ext cx="761999" cy="42849"/>
            </a:xfrm>
            <a:custGeom>
              <a:avLst/>
              <a:gdLst>
                <a:gd name="connsiteX0" fmla="*/ 848497 w 848497"/>
                <a:gd name="connsiteY0" fmla="*/ 667265 h 667265"/>
                <a:gd name="connsiteX1" fmla="*/ 0 w 848497"/>
                <a:gd name="connsiteY1" fmla="*/ 0 h 66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8497" h="667265">
                  <a:moveTo>
                    <a:pt x="848497" y="667265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</p:grp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B9068DC1-1AED-B629-D782-069F9C1E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82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C3E8E-0D66-4B42-A09B-0EA6C944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SRC TECHCON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CB1FC-4914-CE40-BC66-64BE3F801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123656"/>
          </a:xfrm>
        </p:spPr>
        <p:txBody>
          <a:bodyPr/>
          <a:lstStyle/>
          <a:p>
            <a:pPr marL="0" indent="0">
              <a:buNone/>
            </a:pPr>
            <a:endParaRPr lang="en-US" sz="400" dirty="0"/>
          </a:p>
          <a:p>
            <a:r>
              <a:rPr lang="en-US" sz="2000" dirty="0">
                <a:solidFill>
                  <a:srgbClr val="0000FF"/>
                </a:solidFill>
              </a:rPr>
              <a:t>Dr. Juan Gomez-Luna</a:t>
            </a:r>
          </a:p>
          <a:p>
            <a:pPr lvl="1"/>
            <a:r>
              <a:rPr lang="en-US" sz="1800" dirty="0"/>
              <a:t>Benchmarking Memory-Centric Computing Systems: Analysis of Real Processing-in-Memory Hardware</a:t>
            </a:r>
          </a:p>
          <a:p>
            <a:pPr lvl="1"/>
            <a:r>
              <a:rPr lang="en-US" sz="1800" dirty="0"/>
              <a:t>Based on two major works</a:t>
            </a:r>
          </a:p>
          <a:p>
            <a:pPr lvl="2"/>
            <a:r>
              <a:rPr lang="en-US" sz="16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pPr lvl="2"/>
            <a:r>
              <a:rPr lang="en-US" sz="16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https://arxiv.org/pdf/2207.07886.pdf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1800" dirty="0">
              <a:solidFill>
                <a:srgbClr val="7030A0"/>
              </a:solidFill>
            </a:endParaRPr>
          </a:p>
          <a:p>
            <a:endParaRPr lang="en-US" sz="400" dirty="0">
              <a:solidFill>
                <a:srgbClr val="0000FF"/>
              </a:solidFill>
            </a:endParaRPr>
          </a:p>
          <a:p>
            <a:endParaRPr lang="en-US" sz="400" dirty="0">
              <a:solidFill>
                <a:srgbClr val="0000FF"/>
              </a:solidFill>
            </a:endParaRPr>
          </a:p>
          <a:p>
            <a:pPr marL="344487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137F2-11EA-384B-AE75-DB8ACDDA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D4B166-DB52-E19C-06F3-08AE7C311A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1821910"/>
            <a:ext cx="1574084" cy="1895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AA8BAB-3A1F-51A4-6FE8-11C12BD60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89040"/>
            <a:ext cx="9144000" cy="2527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7BFC93-2FEB-043F-059C-46A5FFAB9787}"/>
              </a:ext>
            </a:extLst>
          </p:cNvPr>
          <p:cNvSpPr txBox="1"/>
          <p:nvPr/>
        </p:nvSpPr>
        <p:spPr>
          <a:xfrm>
            <a:off x="1835696" y="6419364"/>
            <a:ext cx="6242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https://www.youtube.com/watch?v=nphV36SrysA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11645F-23A3-68C2-501C-55D24552EF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8568" y="4034963"/>
            <a:ext cx="3563888" cy="243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6766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B4B3C-102E-0749-B552-796F5010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144000" cy="1066800"/>
          </a:xfrm>
        </p:spPr>
        <p:txBody>
          <a:bodyPr/>
          <a:lstStyle/>
          <a:p>
            <a:r>
              <a:rPr lang="en-US" dirty="0"/>
              <a:t>UPMEM PIM System Summary &amp;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EF26E-87B8-BF44-B23F-EFB5C9479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Juan Gomez-Luna, Izzat El Hajj, Ivan Fernandez, Christina </a:t>
            </a:r>
            <a:r>
              <a:rPr lang="en-US" sz="1800" dirty="0" err="1"/>
              <a:t>Giannoula</a:t>
            </a:r>
            <a:r>
              <a:rPr lang="en-US" sz="1800" dirty="0"/>
              <a:t>, Geraldo F. Oliveira,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"Benchmarking Memory-Centric Computing Systems: Analysis of Real Processing-in-Memory Hardware"</a:t>
            </a:r>
            <a:br>
              <a:rPr lang="en-US" sz="1800" dirty="0"/>
            </a:br>
            <a:r>
              <a:rPr lang="en-US" sz="1800" i="1" dirty="0"/>
              <a:t>Invited Paper at </a:t>
            </a:r>
            <a:r>
              <a:rPr lang="en-US" sz="1800" i="1" dirty="0">
                <a:hlinkClick r:id="rId3"/>
              </a:rPr>
              <a:t>Workshop on Computing with Unconventional Technologies</a:t>
            </a:r>
            <a:r>
              <a:rPr lang="en-US" sz="1800" i="1" dirty="0"/>
              <a:t> (</a:t>
            </a:r>
            <a:r>
              <a:rPr lang="en-US" sz="1800" b="1" i="1" dirty="0"/>
              <a:t>CUT</a:t>
            </a:r>
            <a:r>
              <a:rPr lang="en-US" sz="1800" i="1" dirty="0"/>
              <a:t>)</a:t>
            </a:r>
            <a:r>
              <a:rPr lang="en-US" sz="1800" dirty="0"/>
              <a:t>, Virtual, October 2021.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arXiv version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PrIM Benchmarks Source Code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7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8"/>
              </a:rPr>
              <a:t>Talk Video</a:t>
            </a:r>
            <a:r>
              <a:rPr lang="en-US" sz="1800" dirty="0"/>
              <a:t> (37 minutes)]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9"/>
              </a:rPr>
              <a:t>Lightning Talk Video</a:t>
            </a:r>
            <a:r>
              <a:rPr lang="en-US" sz="1800" dirty="0"/>
              <a:t> (3 minutes)]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8F996-348D-6443-A1C1-C9253E466A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C91B0-BB0B-4C48-9D6B-CAAE99B4F3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437112"/>
            <a:ext cx="9144000" cy="1879085"/>
          </a:xfrm>
          <a:prstGeom prst="rect">
            <a:avLst/>
          </a:prstGeom>
        </p:spPr>
      </p:pic>
      <p:pic>
        <p:nvPicPr>
          <p:cNvPr id="6" name="Picture 5" descr="safari.png">
            <a:extLst>
              <a:ext uri="{FF2B5EF4-FFF2-40B4-BE49-F238E27FC236}">
                <a16:creationId xmlns:a16="http://schemas.microsoft.com/office/drawing/2014/main" id="{34EE5AF2-7E96-6DBA-A7FE-C4D4F35B668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5141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760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539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Application Domains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42219D4-777D-6E42-9BED-8AB0204C0E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275" y="936626"/>
          <a:ext cx="8894763" cy="543151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964921">
                  <a:extLst>
                    <a:ext uri="{9D8B030D-6E8A-4147-A177-3AD203B41FA5}">
                      <a16:colId xmlns:a16="http://schemas.microsoft.com/office/drawing/2014/main" val="1839206127"/>
                    </a:ext>
                  </a:extLst>
                </a:gridCol>
                <a:gridCol w="4165675">
                  <a:extLst>
                    <a:ext uri="{9D8B030D-6E8A-4147-A177-3AD203B41FA5}">
                      <a16:colId xmlns:a16="http://schemas.microsoft.com/office/drawing/2014/main" val="3573282612"/>
                    </a:ext>
                  </a:extLst>
                </a:gridCol>
                <a:gridCol w="1764167">
                  <a:extLst>
                    <a:ext uri="{9D8B030D-6E8A-4147-A177-3AD203B41FA5}">
                      <a16:colId xmlns:a16="http://schemas.microsoft.com/office/drawing/2014/main" val="362133022"/>
                    </a:ext>
                  </a:extLst>
                </a:gridCol>
              </a:tblGrid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Domain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Benchmark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Short name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80433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Dense linear algebra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Vector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90206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GEMV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24206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linear algebra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ndara" panose="020E0502030303020204" pitchFamily="34" charset="0"/>
                        </a:rPr>
                        <a:t>SpMV</a:t>
                      </a:r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0190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Databases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34675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232571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 analytics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Binary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451127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Time Series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08381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Graph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Breadth-First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8143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Neural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Multilayer 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52061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Bioinformatics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Needleman-Wunsch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205944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93920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(large)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467408"/>
                  </a:ext>
                </a:extLst>
              </a:tr>
              <a:tr h="319501">
                <a:tc rowSpan="4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Parallel primitives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72034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(scan-scan-add)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235633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(reduce-scan-scan)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SCAN-RSS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5761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 transposition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6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92721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 are Open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lang="en-US" sz="2400" dirty="0">
              <a:solidFill>
                <a:srgbClr val="0000FF"/>
              </a:solidFill>
            </a:endParaRP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53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Understanding a Modern PIM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3D00-D671-7A49-9903-3A6903D90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381580-1F1F-5944-AEC7-1891060AC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15" y="914400"/>
            <a:ext cx="7369769" cy="55069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65C192-4893-AD4D-A97C-499395E42DF0}"/>
              </a:ext>
            </a:extLst>
          </p:cNvPr>
          <p:cNvSpPr/>
          <p:nvPr/>
        </p:nvSpPr>
        <p:spPr>
          <a:xfrm>
            <a:off x="-76200" y="6535579"/>
            <a:ext cx="91535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https://www.youtube.com/watch?v=D8Hjy2iU9l4&amp;list=PL5Q2soXY2Zi_tOTAYm--dYByNPL7JhwR9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3" name="Picture 2" descr="safari.png">
            <a:extLst>
              <a:ext uri="{FF2B5EF4-FFF2-40B4-BE49-F238E27FC236}">
                <a16:creationId xmlns:a16="http://schemas.microsoft.com/office/drawing/2014/main" id="{8C3274BE-1E3C-DD09-7FDA-706B5B53FF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5063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>
                <a:solidFill>
                  <a:srgbClr val="006633"/>
                </a:solidFill>
                <a:ea typeface="ＭＳ Ｐゴシック" charset="0"/>
              </a:rPr>
              <a:t>More on Analysis of the UPMEM PIM Engine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-76200" y="6535579"/>
            <a:ext cx="91535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https://www.youtube.com/watch?v=D8Hjy2iU9l4&amp;list=PL5Q2soXY2Zi_tOTAYm--dYByNPL7JhwR9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3EBD6-4727-A94F-9498-A2F5AD447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37" y="936128"/>
            <a:ext cx="7454547" cy="5517207"/>
          </a:xfrm>
          <a:prstGeom prst="rect">
            <a:avLst/>
          </a:prstGeom>
        </p:spPr>
      </p:pic>
      <p:pic>
        <p:nvPicPr>
          <p:cNvPr id="4" name="Picture 3" descr="safari.png">
            <a:extLst>
              <a:ext uri="{FF2B5EF4-FFF2-40B4-BE49-F238E27FC236}">
                <a16:creationId xmlns:a16="http://schemas.microsoft.com/office/drawing/2014/main" id="{2717819E-7F98-EC1A-ACAD-59B109C98D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8B0507F-E462-4343-2092-AA61F64A3F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32240" y="6356176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23186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>
                <a:solidFill>
                  <a:srgbClr val="006633"/>
                </a:solidFill>
                <a:ea typeface="ＭＳ Ｐゴシック" charset="0"/>
              </a:rPr>
              <a:t>More on Analysis of the UPMEM PIM Engine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-76200" y="6535579"/>
            <a:ext cx="91535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https://www.youtube.com/watch?v=Pp9jSU2b9oM&amp;list=PL5Q2soXY2Zi8_VVChACnON4sfh2bJ5IrD&amp;index=159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08769-F1A3-3149-BEAD-28F09753D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93" y="894920"/>
            <a:ext cx="7809413" cy="5558416"/>
          </a:xfrm>
          <a:prstGeom prst="rect">
            <a:avLst/>
          </a:prstGeom>
        </p:spPr>
      </p:pic>
      <p:pic>
        <p:nvPicPr>
          <p:cNvPr id="6" name="Picture 5" descr="safari.png">
            <a:extLst>
              <a:ext uri="{FF2B5EF4-FFF2-40B4-BE49-F238E27FC236}">
                <a16:creationId xmlns:a16="http://schemas.microsoft.com/office/drawing/2014/main" id="{354E3716-636B-24DB-838A-C509F9205D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B640034-0769-972B-BD86-CFC27FAA7F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32240" y="6356176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4572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DF2D-495F-0F7E-07BC-B77874DC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Training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8397-394E-61D7-5B9A-3D044DBF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8243"/>
            <a:ext cx="8610600" cy="5310157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Juan Gómez Luna,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Yuxin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Guo, Sylvan Brocard, Julien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Legriel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Remy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Cimadomo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Geraldo F. Oliveira, Gagandeep Singh,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"Evaluating Machine Learning Workloads on Memory-Centric Computing Systems"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hlinkClick r:id="rId3"/>
              </a:rPr>
              <a:t>2023 IEEE International Symposium on Performance Analysis of Systems and Software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ISPASS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Raleigh, North Carolina, USA, April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16 July 2022.]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PIM-ML Source Code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1" dirty="0">
                <a:solidFill>
                  <a:srgbClr val="FF0000"/>
                </a:solidFill>
                <a:effectLst/>
              </a:rPr>
              <a:t>Best paper session.</a:t>
            </a:r>
            <a:endParaRPr lang="en-US" sz="18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973D-2679-8AE0-61EA-EEA9F80C7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B330-29DC-13D1-7D35-3DB575889781}"/>
              </a:ext>
            </a:extLst>
          </p:cNvPr>
          <p:cNvSpPr txBox="1"/>
          <p:nvPr/>
        </p:nvSpPr>
        <p:spPr>
          <a:xfrm>
            <a:off x="2200998" y="6421263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https://arxiv.org/pdf/2207.07886.pdf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40FB6-4B0C-4DDF-A7EB-C2164F2B748D}"/>
              </a:ext>
            </a:extLst>
          </p:cNvPr>
          <p:cNvSpPr txBox="1"/>
          <p:nvPr/>
        </p:nvSpPr>
        <p:spPr>
          <a:xfrm>
            <a:off x="2051720" y="5957412"/>
            <a:ext cx="522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https://github.com/CMU-SAFARI/pim-ml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F9DF7-13F6-2C1B-41EC-FCB738821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005064"/>
            <a:ext cx="8821615" cy="176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8694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ML Training on a Real PIM System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194167"/>
            <a:ext cx="6858000" cy="107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Short version: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https://arxiv.org/pdf/2206.06022.pdf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Long version: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arxiv.org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/pdf/2207.07886.pdf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www.youtube.com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watch?v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=qeukNs5XI3g&amp;t=11226s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BC523-7F98-F94F-8709-6D1860CF7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980728"/>
            <a:ext cx="7607300" cy="1790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B249F6-522A-6E4B-CD1D-80F8B3297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00" y="3212976"/>
            <a:ext cx="78994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70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1880" y="0"/>
            <a:ext cx="8610600" cy="908720"/>
          </a:xfrm>
        </p:spPr>
        <p:txBody>
          <a:bodyPr anchor="ctr" anchorCtr="0"/>
          <a:lstStyle/>
          <a:p>
            <a:r>
              <a:rPr lang="en-US" dirty="0"/>
              <a:t>Processing Near-Memory (PNM)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8600" y="923319"/>
            <a:ext cx="8610600" cy="5472608"/>
          </a:xfrm>
        </p:spPr>
        <p:txBody>
          <a:bodyPr>
            <a:normAutofit/>
          </a:bodyPr>
          <a:lstStyle/>
          <a:p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Processing Near-Memory (PNM)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Move </a:t>
            </a:r>
            <a: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computation</a:t>
            </a:r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 closer to </a:t>
            </a:r>
            <a:r>
              <a:rPr lang="en-US" dirty="0">
                <a:solidFill>
                  <a:srgbClr val="0000FF"/>
                </a:solidFill>
                <a:ea typeface="ヒラギノ角ゴ Pro W3" pitchFamily="-108" charset="-128"/>
                <a:cs typeface="ヒラギノ角ゴ Pro W3" pitchFamily="-108" charset="-128"/>
              </a:rPr>
              <a:t>where the data resides</a:t>
            </a:r>
          </a:p>
        </p:txBody>
      </p:sp>
      <p:pic>
        <p:nvPicPr>
          <p:cNvPr id="5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087340"/>
            <a:ext cx="3893336" cy="18722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3015332"/>
            <a:ext cx="2247900" cy="25019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3015332"/>
            <a:ext cx="2247900" cy="2501900"/>
          </a:xfrm>
          <a:prstGeom prst="rect">
            <a:avLst/>
          </a:prstGeom>
        </p:spPr>
      </p:pic>
      <p:sp>
        <p:nvSpPr>
          <p:cNvPr id="10" name="Marcador de número de diapositiva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47094" y="2324124"/>
            <a:ext cx="2158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Logic layer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3D stacked DRAM</a:t>
            </a:r>
          </a:p>
        </p:txBody>
      </p:sp>
      <p:sp>
        <p:nvSpPr>
          <p:cNvPr id="9" name="TextBox 62"/>
          <p:cNvSpPr txBox="1"/>
          <p:nvPr/>
        </p:nvSpPr>
        <p:spPr>
          <a:xfrm>
            <a:off x="6719019" y="2324124"/>
            <a:ext cx="1842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Memory module (DIMM)</a:t>
            </a:r>
          </a:p>
        </p:txBody>
      </p:sp>
      <p:sp>
        <p:nvSpPr>
          <p:cNvPr id="11" name="TextBox 62"/>
          <p:cNvSpPr txBox="1"/>
          <p:nvPr/>
        </p:nvSpPr>
        <p:spPr>
          <a:xfrm>
            <a:off x="4219787" y="2324124"/>
            <a:ext cx="2088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Memory controller</a:t>
            </a:r>
          </a:p>
        </p:txBody>
      </p:sp>
      <p:pic>
        <p:nvPicPr>
          <p:cNvPr id="7" name="Picture 6" descr="safari.png">
            <a:extLst>
              <a:ext uri="{FF2B5EF4-FFF2-40B4-BE49-F238E27FC236}">
                <a16:creationId xmlns:a16="http://schemas.microsoft.com/office/drawing/2014/main" id="{EE115459-8B98-B3FB-CB1A-B380F83D20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31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 Training on a Real PIM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512" y="1015515"/>
            <a:ext cx="9324527" cy="5293805"/>
          </a:xfrm>
        </p:spPr>
        <p:txBody>
          <a:bodyPr>
            <a:normAutofit/>
          </a:bodyPr>
          <a:lstStyle/>
          <a:p>
            <a:r>
              <a:rPr lang="en-US" b="1" dirty="0"/>
              <a:t>Need to optimize data representation</a:t>
            </a:r>
          </a:p>
          <a:p>
            <a:pPr marL="457177" lvl="1" indent="0">
              <a:buNone/>
            </a:pPr>
            <a:r>
              <a:rPr lang="en-US" dirty="0">
                <a:solidFill>
                  <a:srgbClr val="00B050"/>
                </a:solidFill>
              </a:rPr>
              <a:t>(1) fixed-point</a:t>
            </a:r>
          </a:p>
          <a:p>
            <a:pPr marL="457177" lvl="1" indent="0">
              <a:buNone/>
            </a:pPr>
            <a:r>
              <a:rPr lang="en-US" dirty="0">
                <a:solidFill>
                  <a:srgbClr val="00B050"/>
                </a:solidFill>
              </a:rPr>
              <a:t>(2) quantization </a:t>
            </a:r>
          </a:p>
          <a:p>
            <a:pPr marL="457177" lvl="1" indent="0">
              <a:buNone/>
            </a:pPr>
            <a:r>
              <a:rPr lang="en-US" dirty="0">
                <a:solidFill>
                  <a:srgbClr val="00B050"/>
                </a:solidFill>
              </a:rPr>
              <a:t>(3) hybrid precision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Use </a:t>
            </a:r>
            <a:r>
              <a:rPr lang="en-US" b="1" dirty="0">
                <a:solidFill>
                  <a:srgbClr val="7030A0"/>
                </a:solidFill>
              </a:rPr>
              <a:t>lookup tables (LUTs) </a:t>
            </a:r>
            <a:r>
              <a:rPr lang="en-US" b="1" dirty="0"/>
              <a:t>to implement complex functions (e.g., sigmoid)</a:t>
            </a:r>
            <a:endParaRPr lang="en-US" b="1" dirty="0">
              <a:solidFill>
                <a:srgbClr val="7030A0"/>
              </a:solidFill>
            </a:endParaRPr>
          </a:p>
          <a:p>
            <a:endParaRPr lang="en-US" dirty="0"/>
          </a:p>
          <a:p>
            <a:r>
              <a:rPr lang="en-US" b="1" dirty="0"/>
              <a:t>Optimize data placement &amp; layout for </a:t>
            </a:r>
            <a:r>
              <a:rPr lang="en-US" b="1" dirty="0">
                <a:solidFill>
                  <a:srgbClr val="0070C0"/>
                </a:solidFill>
              </a:rPr>
              <a:t>streaming</a:t>
            </a:r>
          </a:p>
          <a:p>
            <a:endParaRPr lang="en-US" dirty="0"/>
          </a:p>
          <a:p>
            <a:r>
              <a:rPr lang="en-US" b="1" dirty="0"/>
              <a:t>Large speedups: </a:t>
            </a:r>
            <a:r>
              <a:rPr lang="en-US" dirty="0">
                <a:solidFill>
                  <a:srgbClr val="0432FF"/>
                </a:solidFill>
              </a:rPr>
              <a:t>2.8X/27X vs. CPU, 1.3x/3.2x vs. GPU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76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D12F-23D2-E366-BC8C-70FCAB32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0"/>
            <a:ext cx="8915400" cy="1066800"/>
          </a:xfrm>
        </p:spPr>
        <p:txBody>
          <a:bodyPr/>
          <a:lstStyle/>
          <a:p>
            <a:r>
              <a:rPr lang="en-US" dirty="0"/>
              <a:t>ML Training on Real PIM Talk 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27E93-CE8E-D6EB-CBBF-D2A85499D7CA}"/>
              </a:ext>
            </a:extLst>
          </p:cNvPr>
          <p:cNvSpPr txBox="1"/>
          <p:nvPr/>
        </p:nvSpPr>
        <p:spPr>
          <a:xfrm>
            <a:off x="1547664" y="6452890"/>
            <a:ext cx="6782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https://www.youtube.com/watch?v=qeukNs5XI3g&amp;t=11226s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4416E7-3EF5-5765-DE6B-584BDA929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72" y="944488"/>
            <a:ext cx="7900552" cy="543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631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8BCD-CC36-EECF-F544-BD5CA9513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34884" cy="1066800"/>
          </a:xfrm>
        </p:spPr>
        <p:txBody>
          <a:bodyPr/>
          <a:lstStyle/>
          <a:p>
            <a:r>
              <a:rPr lang="en-US" dirty="0" err="1"/>
              <a:t>SpMV</a:t>
            </a:r>
            <a:r>
              <a:rPr lang="en-US" dirty="0"/>
              <a:t> Multiplication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A6B6E-329B-2C38-5828-72DD30631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42" y="1219200"/>
            <a:ext cx="8610600" cy="48768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Appears at SIGMETRICS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20C55-0430-CC34-9956-2AC5554C1E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60882-7E0C-3E43-0C4C-CA274925A5C0}"/>
              </a:ext>
            </a:extLst>
          </p:cNvPr>
          <p:cNvSpPr txBox="1"/>
          <p:nvPr/>
        </p:nvSpPr>
        <p:spPr>
          <a:xfrm>
            <a:off x="2295939" y="5550425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https://arxiv.org/pdf/2201.05072.pdf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DD5FC4-A875-5369-2DBF-724CBDF12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4864"/>
            <a:ext cx="9144000" cy="31051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BB7A0-1DA3-C26D-651B-A3D804BEBF98}"/>
              </a:ext>
            </a:extLst>
          </p:cNvPr>
          <p:cNvSpPr txBox="1"/>
          <p:nvPr/>
        </p:nvSpPr>
        <p:spPr>
          <a:xfrm>
            <a:off x="2071789" y="5886109"/>
            <a:ext cx="522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https://github.com/CMU-SAFARI/SparseP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C008D-F5A4-9F33-F434-FC8BB0772FF8}"/>
              </a:ext>
            </a:extLst>
          </p:cNvPr>
          <p:cNvSpPr txBox="1"/>
          <p:nvPr/>
        </p:nvSpPr>
        <p:spPr>
          <a:xfrm>
            <a:off x="1547664" y="6452890"/>
            <a:ext cx="617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https://www.youtube.com/watch?v=5kaOsJKlGrE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45695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DF2D-495F-0F7E-07BC-B77874DC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52400"/>
            <a:ext cx="8844535" cy="1066800"/>
          </a:xfrm>
        </p:spPr>
        <p:txBody>
          <a:bodyPr/>
          <a:lstStyle/>
          <a:p>
            <a:r>
              <a:rPr lang="en-US" sz="3600" dirty="0"/>
              <a:t>Transcendental Functions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8397-394E-61D7-5B9A-3D044DBF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8243"/>
            <a:ext cx="8610600" cy="5310157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Maurus Item, Juan Gómez Luna,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Yuxin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Guo, Geraldo F. Oliveira, Mohammad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"TransPimLib: Efficient Transcendental Functions for Processing-in-Memory Systems"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hlinkClick r:id="rId3"/>
              </a:rPr>
              <a:t>2023 IEEE International Symposium on Performance Analysis of Systems and Software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ISPASS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Raleigh, North Carolina, USA, April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7"/>
              </a:rPr>
              <a:t>TransPimLib Source Code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8"/>
              </a:rPr>
              <a:t>Talk Video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(17 minutes)]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973D-2679-8AE0-61EA-EEA9F80C7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B330-29DC-13D1-7D35-3DB575889781}"/>
              </a:ext>
            </a:extLst>
          </p:cNvPr>
          <p:cNvSpPr txBox="1"/>
          <p:nvPr/>
        </p:nvSpPr>
        <p:spPr>
          <a:xfrm>
            <a:off x="2200998" y="6421263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https://arxiv.org/pdf/2304.01951.pdf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40FB6-4B0C-4DDF-A7EB-C2164F2B748D}"/>
              </a:ext>
            </a:extLst>
          </p:cNvPr>
          <p:cNvSpPr txBox="1"/>
          <p:nvPr/>
        </p:nvSpPr>
        <p:spPr>
          <a:xfrm>
            <a:off x="1847855" y="5962174"/>
            <a:ext cx="560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https://github.com/CMU-SAFARI/transpimlib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6AADF8-0953-5ED7-BB36-A7A71933FC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4450" y="4304396"/>
            <a:ext cx="65151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2124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DF2D-495F-0F7E-07BC-B77874DC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52400"/>
            <a:ext cx="8844535" cy="1066800"/>
          </a:xfrm>
        </p:spPr>
        <p:txBody>
          <a:bodyPr/>
          <a:lstStyle/>
          <a:p>
            <a:r>
              <a:rPr lang="en-US" sz="3600" dirty="0"/>
              <a:t>Sequence Alignment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8397-394E-61D7-5B9A-3D044DBF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8243"/>
            <a:ext cx="8610600" cy="5310157"/>
          </a:xfrm>
        </p:spPr>
        <p:txBody>
          <a:bodyPr/>
          <a:lstStyle/>
          <a:p>
            <a:r>
              <a:rPr lang="en-US" sz="1800" b="0" i="0" dirty="0" err="1">
                <a:solidFill>
                  <a:srgbClr val="000000"/>
                </a:solidFill>
                <a:effectLst/>
              </a:rPr>
              <a:t>Safaa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Diab, Amir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Nassereldine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Mohammed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Alser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Juan Gómez Luna, Onur Mutlu, and Izzat El Hajj,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Framework for High-throughput Sequence Alignment using Real Processing-in-Memory Systems"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hlinkClick r:id="rId3"/>
              </a:rPr>
              <a:t>Bioinformatics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[published online on] 27 March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Online link at Bioinformatics Journal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arXiv preprint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AiM Source Code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973D-2679-8AE0-61EA-EEA9F80C7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B330-29DC-13D1-7D35-3DB575889781}"/>
              </a:ext>
            </a:extLst>
          </p:cNvPr>
          <p:cNvSpPr txBox="1"/>
          <p:nvPr/>
        </p:nvSpPr>
        <p:spPr>
          <a:xfrm>
            <a:off x="2200998" y="6421263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https://arxiv.org/pdf/2208.01243.pdf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40FB6-4B0C-4DDF-A7EB-C2164F2B748D}"/>
              </a:ext>
            </a:extLst>
          </p:cNvPr>
          <p:cNvSpPr txBox="1"/>
          <p:nvPr/>
        </p:nvSpPr>
        <p:spPr>
          <a:xfrm>
            <a:off x="1237912" y="5965500"/>
            <a:ext cx="682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https://github.com/CMU-SAFARI/alignment-in-memory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DB5D3D-8BF2-7A51-BAAB-6A3B69244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" y="3847311"/>
            <a:ext cx="7772400" cy="156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2946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DF2D-495F-0F7E-07BC-B77874DC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52400"/>
            <a:ext cx="9023921" cy="1066800"/>
          </a:xfrm>
        </p:spPr>
        <p:txBody>
          <a:bodyPr/>
          <a:lstStyle/>
          <a:p>
            <a:r>
              <a:rPr lang="en-US" sz="3600" dirty="0"/>
              <a:t>Homomorphic Operations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8397-394E-61D7-5B9A-3D044DBF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8243"/>
            <a:ext cx="8610600" cy="5310157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Harshita Gupta, Mayank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Kabra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Juan Gómez-Luna, Konstantinos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"Evaluating Homomorphic Operations on a Real-World Processing-In-Memory System"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  <a:hlinkClick r:id="rId3"/>
              </a:rPr>
              <a:t>Proceedings of the 2023 IEEE International Symposium on Workload Characterization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Poster Session 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IISWC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Ghent, Belgium, October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Lightning Talk 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7"/>
              </a:rPr>
              <a:t>Poster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8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973D-2679-8AE0-61EA-EEA9F80C7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B330-29DC-13D1-7D35-3DB575889781}"/>
              </a:ext>
            </a:extLst>
          </p:cNvPr>
          <p:cNvSpPr txBox="1"/>
          <p:nvPr/>
        </p:nvSpPr>
        <p:spPr>
          <a:xfrm>
            <a:off x="2200998" y="6421263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https://arxiv.org/pdf/2309.06545.pdf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6749F-EC7D-A8F9-22B5-4F4F918EDD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96" y="4149080"/>
            <a:ext cx="9023921" cy="14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3923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5C76F-A92C-9A70-6C1B-395A22C81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D8269-7BAF-A5C3-07B5-D9EB61CB0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9640"/>
            <a:ext cx="8610600" cy="5123656"/>
          </a:xfrm>
        </p:spPr>
        <p:txBody>
          <a:bodyPr/>
          <a:lstStyle/>
          <a:p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Kailash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Gogineni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Sai Santosh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Dayapule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Juan Gomez-Luna, Karthikeya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Gogineni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Peng Wei, Tian Lan, Mohammad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Sadrosadati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Onur Mutlu, Guru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Venkataramani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i="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"SwiftRL: Towards Efficient Reinforcement Learning on Real Processing-In-Memory Systems"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Proceedings of the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2024 IEEE International Symposium on Performance Analysis of Systems and Software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6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ISPASS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Indianapolis, Indiana, May 2024.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Slides (pptx)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(pdf)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arXiv version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4F106-2C4C-E6BC-44FB-BC30F97DDD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8F3F1-6B1B-18A8-F1B5-B04B5F1854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05" y="3933056"/>
            <a:ext cx="8668686" cy="1728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8C4A6E-E67F-6CD5-EE89-375CA8287494}"/>
              </a:ext>
            </a:extLst>
          </p:cNvPr>
          <p:cNvSpPr txBox="1"/>
          <p:nvPr/>
        </p:nvSpPr>
        <p:spPr>
          <a:xfrm>
            <a:off x="2475869" y="6444382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https://arxiv.org/pdf/2405.03967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355095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FFFE-19DF-4DF5-0562-DB316FE8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Accelerating ML Training on Real PIM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F555A-7344-C6A7-190E-CCE2931212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24BD0-0C8A-53AE-D794-5C84B28064DC}"/>
              </a:ext>
            </a:extLst>
          </p:cNvPr>
          <p:cNvSpPr txBox="1"/>
          <p:nvPr/>
        </p:nvSpPr>
        <p:spPr>
          <a:xfrm>
            <a:off x="2237843" y="6425755"/>
            <a:ext cx="4289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https://arxiv.org/pdf/2404.07164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A6B306-9762-2E5B-3135-45B5893BC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9640"/>
            <a:ext cx="8610600" cy="5123656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Steve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Rhyner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Haocong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Luo, Juan Gómez-Luna, Mohammad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Sadrosadati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Jiawei Jiang,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Ataberk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Olgun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Harshita Gupta, Ce Zhang,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i="0" dirty="0">
                <a:solidFill>
                  <a:srgbClr val="99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</a:t>
            </a:r>
            <a:r>
              <a:rPr lang="en-US" sz="1800" b="1" i="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PIM-Opt: Demystifying Distributed Optimization Algorithms on a Real-World Processing-In-Memory System"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33rd International Conference on Parallel Architectures and Compilation Techniques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PACT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Long Beach, CA, USA, October 2024.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Preliminary arXiv version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  <a:p>
            <a:endParaRPr lang="en-US" sz="16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br>
              <a:rPr lang="en-US" sz="16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2EFA03-EFC8-43E6-21F5-91A3F6DAE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200400"/>
            <a:ext cx="7772400" cy="254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1258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FFFE-19DF-4DF5-0562-DB316FE8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Accelerating GNNs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DDB-9087-426C-3BCA-B1D701E38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https://arxiv.org/pdf/2402.16731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F555A-7344-C6A7-190E-CCE2931212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F56AF-407E-94A1-916C-BC1BE4244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043631"/>
            <a:ext cx="7772400" cy="417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212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8BCD-CC36-EECF-F544-BD5CA9513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34884" cy="1066800"/>
          </a:xfrm>
        </p:spPr>
        <p:txBody>
          <a:bodyPr/>
          <a:lstStyle/>
          <a:p>
            <a:r>
              <a:rPr lang="en-US" dirty="0" err="1"/>
              <a:t>SpMV</a:t>
            </a:r>
            <a:r>
              <a:rPr lang="en-US" dirty="0"/>
              <a:t> Multiplication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A6B6E-329B-2C38-5828-72DD30631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42" y="1219200"/>
            <a:ext cx="8610600" cy="48768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Appears in SIGMETRICS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20C55-0430-CC34-9956-2AC5554C1E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60882-7E0C-3E43-0C4C-CA274925A5C0}"/>
              </a:ext>
            </a:extLst>
          </p:cNvPr>
          <p:cNvSpPr txBox="1"/>
          <p:nvPr/>
        </p:nvSpPr>
        <p:spPr>
          <a:xfrm>
            <a:off x="2295939" y="5550425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https://arxiv.org/pdf/2201.05072.pdf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DD5FC4-A875-5369-2DBF-724CBDF12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4864"/>
            <a:ext cx="9144000" cy="31051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BB7A0-1DA3-C26D-651B-A3D804BEBF98}"/>
              </a:ext>
            </a:extLst>
          </p:cNvPr>
          <p:cNvSpPr txBox="1"/>
          <p:nvPr/>
        </p:nvSpPr>
        <p:spPr>
          <a:xfrm>
            <a:off x="2071789" y="5886109"/>
            <a:ext cx="522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https://github.com/CMU-SAFARI/SparseP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C008D-F5A4-9F33-F434-FC8BB0772FF8}"/>
              </a:ext>
            </a:extLst>
          </p:cNvPr>
          <p:cNvSpPr txBox="1"/>
          <p:nvPr/>
        </p:nvSpPr>
        <p:spPr>
          <a:xfrm>
            <a:off x="1547664" y="6452890"/>
            <a:ext cx="617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https://www.youtube.com/watch?v=5kaOsJKlGrE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002356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EF128-F50F-41FC-3066-127614FB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PNM: Design Challenges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2B0B9-2809-8C86-AD31-CECDAAEE8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Limited power &amp; area budget with 3D-stacked memories </a:t>
            </a:r>
          </a:p>
          <a:p>
            <a:pPr lvl="1"/>
            <a:r>
              <a:rPr lang="en-US" dirty="0"/>
              <a:t>e.g., </a:t>
            </a:r>
            <a:r>
              <a:rPr lang="en-US" dirty="0">
                <a:solidFill>
                  <a:srgbClr val="FF0000"/>
                </a:solidFill>
              </a:rPr>
              <a:t>area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power budget </a:t>
            </a:r>
            <a:r>
              <a:rPr lang="en-US" dirty="0"/>
              <a:t>of the vault’s underlying logic layer is just </a:t>
            </a:r>
            <a:r>
              <a:rPr lang="en-US" dirty="0">
                <a:solidFill>
                  <a:srgbClr val="FF0000"/>
                </a:solidFill>
              </a:rPr>
              <a:t>4.4mm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312mW</a:t>
            </a:r>
            <a:r>
              <a:rPr lang="en-US" dirty="0"/>
              <a:t> (circa HMC 2.0)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Strict thermal constraints </a:t>
            </a:r>
          </a:p>
          <a:p>
            <a:pPr lvl="1"/>
            <a:r>
              <a:rPr lang="en-US" dirty="0"/>
              <a:t>It requires cooling solutions to </a:t>
            </a:r>
            <a:r>
              <a:rPr lang="en-US" dirty="0">
                <a:solidFill>
                  <a:srgbClr val="FF0000"/>
                </a:solidFill>
              </a:rPr>
              <a:t>remove heat throughout a 3D stack </a:t>
            </a:r>
            <a:r>
              <a:rPr lang="en-US" dirty="0"/>
              <a:t>(i.e., volume-wise) instead of a 2D surface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Challenging manufacturing of </a:t>
            </a:r>
            <a:r>
              <a:rPr lang="en-US" dirty="0" err="1">
                <a:solidFill>
                  <a:srgbClr val="0000FF"/>
                </a:solidFill>
              </a:rPr>
              <a:t>logic+DRAM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Logic process has been developed for </a:t>
            </a:r>
            <a:r>
              <a:rPr lang="en-US" dirty="0">
                <a:solidFill>
                  <a:srgbClr val="FF0000"/>
                </a:solidFill>
              </a:rPr>
              <a:t>speed performance, </a:t>
            </a:r>
            <a:r>
              <a:rPr lang="en-US" dirty="0"/>
              <a:t>DRAM process for </a:t>
            </a:r>
            <a:r>
              <a:rPr lang="en-US" dirty="0">
                <a:solidFill>
                  <a:srgbClr val="FF0000"/>
                </a:solidFill>
              </a:rPr>
              <a:t>density and memory reliability </a:t>
            </a:r>
          </a:p>
          <a:p>
            <a:pPr lvl="1"/>
            <a:r>
              <a:rPr lang="en-US" dirty="0"/>
              <a:t>e.g., Logic gates implemented with memory process </a:t>
            </a:r>
            <a:r>
              <a:rPr lang="en-US" dirty="0">
                <a:solidFill>
                  <a:srgbClr val="FF0000"/>
                </a:solidFill>
              </a:rPr>
              <a:t>slowdowns by ~21.5% </a:t>
            </a:r>
            <a:r>
              <a:rPr lang="en-US" dirty="0"/>
              <a:t>[Kim+, Integration'99]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B1443-92F2-C3DB-D0EA-50263184E0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 descr="safari.png">
            <a:extLst>
              <a:ext uri="{FF2B5EF4-FFF2-40B4-BE49-F238E27FC236}">
                <a16:creationId xmlns:a16="http://schemas.microsoft.com/office/drawing/2014/main" id="{D484314F-9CF3-AE8E-5D35-600A5FA754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96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DF2D-495F-0F7E-07BC-B77874DC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52400"/>
            <a:ext cx="8844535" cy="1066800"/>
          </a:xfrm>
        </p:spPr>
        <p:txBody>
          <a:bodyPr/>
          <a:lstStyle/>
          <a:p>
            <a:r>
              <a:rPr lang="en-US" sz="3600" dirty="0"/>
              <a:t>Sequence Alignment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8397-394E-61D7-5B9A-3D044DBF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8243"/>
            <a:ext cx="8610600" cy="5310157"/>
          </a:xfrm>
        </p:spPr>
        <p:txBody>
          <a:bodyPr/>
          <a:lstStyle/>
          <a:p>
            <a:r>
              <a:rPr lang="en-US" sz="1800" b="0" i="0" dirty="0" err="1">
                <a:solidFill>
                  <a:srgbClr val="000000"/>
                </a:solidFill>
                <a:effectLst/>
              </a:rPr>
              <a:t>Safaa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Diab, Amir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Nassereldine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Mohammed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Alser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Juan Gómez Luna, Onur Mutlu, and Izzat El Hajj,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Framework for High-throughput Sequence Alignment using Real Processing-in-Memory Systems"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hlinkClick r:id="rId3"/>
              </a:rPr>
              <a:t>Bioinformatics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[published online on] 27 March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Online link at Bioinformatics Journal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arXiv preprint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AiM Source Code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973D-2679-8AE0-61EA-EEA9F80C7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B330-29DC-13D1-7D35-3DB575889781}"/>
              </a:ext>
            </a:extLst>
          </p:cNvPr>
          <p:cNvSpPr txBox="1"/>
          <p:nvPr/>
        </p:nvSpPr>
        <p:spPr>
          <a:xfrm>
            <a:off x="2200998" y="6421263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https://arxiv.org/pdf/2208.01243.pdf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40FB6-4B0C-4DDF-A7EB-C2164F2B748D}"/>
              </a:ext>
            </a:extLst>
          </p:cNvPr>
          <p:cNvSpPr txBox="1"/>
          <p:nvPr/>
        </p:nvSpPr>
        <p:spPr>
          <a:xfrm>
            <a:off x="1237912" y="5965500"/>
            <a:ext cx="682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https://github.com/CMU-SAFARI/alignment-in-memory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DB5D3D-8BF2-7A51-BAAB-6A3B69244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" y="3847311"/>
            <a:ext cx="7772400" cy="1568741"/>
          </a:xfrm>
          <a:prstGeom prst="rect">
            <a:avLst/>
          </a:prstGeom>
        </p:spPr>
      </p:pic>
      <p:pic>
        <p:nvPicPr>
          <p:cNvPr id="8" name="Picture 7" descr="safari.png">
            <a:extLst>
              <a:ext uri="{FF2B5EF4-FFF2-40B4-BE49-F238E27FC236}">
                <a16:creationId xmlns:a16="http://schemas.microsoft.com/office/drawing/2014/main" id="{DF1B075A-727E-6CB1-3B02-4A4D271F739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253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5842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0659E-3E3D-4DB9-871E-64C7FE6648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7786" y="1476225"/>
            <a:ext cx="9174733" cy="5264991"/>
          </a:xfrm>
        </p:spPr>
        <p:txBody>
          <a:bodyPr/>
          <a:lstStyle/>
          <a:p>
            <a:endParaRPr lang="en-US" sz="1650" dirty="0"/>
          </a:p>
          <a:p>
            <a:r>
              <a:rPr lang="en-US" sz="1650" dirty="0"/>
              <a:t>Sequence alignment on traditional systems is limited by the </a:t>
            </a:r>
            <a:r>
              <a:rPr lang="en-US" sz="1650" b="1" dirty="0">
                <a:solidFill>
                  <a:srgbClr val="C00000"/>
                </a:solidFill>
              </a:rPr>
              <a:t>memory bandwidth bottleneck</a:t>
            </a:r>
          </a:p>
          <a:p>
            <a:endParaRPr lang="en-US" sz="1650" dirty="0"/>
          </a:p>
          <a:p>
            <a:r>
              <a:rPr lang="en-US" sz="1650" b="1" dirty="0">
                <a:solidFill>
                  <a:schemeClr val="accent2"/>
                </a:solidFill>
              </a:rPr>
              <a:t>Processing-in-memory (PIM)</a:t>
            </a:r>
            <a:r>
              <a:rPr lang="en-US" sz="1650" dirty="0"/>
              <a:t> overcomes this bottleneck by placing cores near the memory</a:t>
            </a:r>
          </a:p>
          <a:p>
            <a:endParaRPr lang="en-US" sz="1650" dirty="0"/>
          </a:p>
          <a:p>
            <a:r>
              <a:rPr lang="en-US" sz="1650" dirty="0"/>
              <a:t>Our framework, </a:t>
            </a:r>
            <a:r>
              <a:rPr lang="en-US" sz="1650" b="1" dirty="0">
                <a:solidFill>
                  <a:schemeClr val="accent4">
                    <a:lumMod val="75000"/>
                  </a:schemeClr>
                </a:solidFill>
              </a:rPr>
              <a:t>Alignment-in-Memory (AIM)</a:t>
            </a:r>
            <a:r>
              <a:rPr lang="en-US" sz="1650" dirty="0"/>
              <a:t>, is a PIM framework that supports multiple alignment algorithms (NW, SWG, </a:t>
            </a:r>
            <a:r>
              <a:rPr lang="en-US" sz="1650" dirty="0" err="1"/>
              <a:t>GenASM</a:t>
            </a:r>
            <a:r>
              <a:rPr lang="en-US" sz="1650" dirty="0"/>
              <a:t>, WFA)</a:t>
            </a:r>
          </a:p>
          <a:p>
            <a:pPr lvl="1"/>
            <a:r>
              <a:rPr lang="en-US" sz="1500" dirty="0"/>
              <a:t>Implemented on UPMEM, the first real PIM system</a:t>
            </a:r>
          </a:p>
          <a:p>
            <a:endParaRPr lang="en-US" sz="1650" dirty="0"/>
          </a:p>
          <a:p>
            <a:r>
              <a:rPr lang="en-US" sz="1650" dirty="0"/>
              <a:t>Results show </a:t>
            </a:r>
            <a:r>
              <a:rPr lang="en-US" sz="1650" b="1" dirty="0">
                <a:solidFill>
                  <a:schemeClr val="accent6"/>
                </a:solidFill>
              </a:rPr>
              <a:t>substantial speedups over both CPUs (1.8X-28X) and GPUs (1.2X-2.7X)</a:t>
            </a:r>
          </a:p>
          <a:p>
            <a:endParaRPr lang="en-US" sz="1650" dirty="0"/>
          </a:p>
          <a:p>
            <a:r>
              <a:rPr lang="en-US" sz="1650" dirty="0"/>
              <a:t>AIM is available at: </a:t>
            </a:r>
          </a:p>
          <a:p>
            <a:pPr lvl="1"/>
            <a:r>
              <a:rPr lang="en-US" sz="15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https://github.com/CMU-SAFARI/alignment-in-memory</a:t>
            </a:r>
            <a:r>
              <a:rPr lang="en-US" sz="1500" dirty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endParaRPr lang="en-US" sz="1650" dirty="0"/>
          </a:p>
          <a:p>
            <a:endParaRPr lang="en-US" sz="165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999D4-783C-4465-8C25-B89FDDF475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69C065C-29B2-7080-411E-2B98337CF4DF}"/>
              </a:ext>
            </a:extLst>
          </p:cNvPr>
          <p:cNvSpPr txBox="1">
            <a:spLocks/>
          </p:cNvSpPr>
          <p:nvPr/>
        </p:nvSpPr>
        <p:spPr>
          <a:xfrm>
            <a:off x="7006213" y="644825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51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safari.png">
            <a:extLst>
              <a:ext uri="{FF2B5EF4-FFF2-40B4-BE49-F238E27FC236}">
                <a16:creationId xmlns:a16="http://schemas.microsoft.com/office/drawing/2014/main" id="{A9A7B3B7-2302-A589-10DA-4E335E2754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3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5B1E4-4A3E-4B44-B90F-77CA8B5BE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382000" cy="2209800"/>
          </a:xfrm>
        </p:spPr>
        <p:txBody>
          <a:bodyPr anchor="ctr"/>
          <a:lstStyle/>
          <a:p>
            <a:pPr algn="ctr"/>
            <a: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  <a:t>2</a:t>
            </a:r>
            <a:r>
              <a:rPr lang="en-US" altLang="en-US" b="1" baseline="30000" dirty="0">
                <a:solidFill>
                  <a:srgbClr val="C00000"/>
                </a:solidFill>
                <a:ea typeface="ＭＳ Ｐゴシック" charset="-128"/>
              </a:rPr>
              <a:t>nd</a:t>
            </a:r>
            <a: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  <a:t> Workshop on </a:t>
            </a:r>
            <a:b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Memory-Centric Computing:</a:t>
            </a:r>
            <a:b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Processing-Near-Memory - Part I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safari.png">
            <a:extLst>
              <a:ext uri="{FF2B5EF4-FFF2-40B4-BE49-F238E27FC236}">
                <a16:creationId xmlns:a16="http://schemas.microsoft.com/office/drawing/2014/main" id="{6F338064-9249-C04B-BB1E-830D09E569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23" y="6133800"/>
            <a:ext cx="2239579" cy="648000"/>
          </a:xfrm>
          <a:prstGeom prst="rect">
            <a:avLst/>
          </a:prstGeom>
        </p:spPr>
      </p:pic>
      <p:pic>
        <p:nvPicPr>
          <p:cNvPr id="5" name="Picture 2" descr="ETH Zurich short logo, black">
            <a:extLst>
              <a:ext uri="{FF2B5EF4-FFF2-40B4-BE49-F238E27FC236}">
                <a16:creationId xmlns:a16="http://schemas.microsoft.com/office/drawing/2014/main" id="{6BB9B15D-F9ED-6140-BDA2-30DF4E4A3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6357969" y="6074246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6957E2F-C1A4-A3BE-483B-9F1225948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573017"/>
            <a:ext cx="7848600" cy="336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Dr. Geraldo F. Oliveira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hlinkClick r:id="rId5"/>
              </a:rPr>
              <a:t>https://geraldofojunior.github.io</a:t>
            </a:r>
            <a:b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</a:b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ICS 2025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08 June 2025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702865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Tesseract System for Graph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915400" cy="4876800"/>
          </a:xfrm>
        </p:spPr>
        <p:txBody>
          <a:bodyPr/>
          <a:lstStyle/>
          <a:p>
            <a:r>
              <a:rPr lang="en-US" sz="2200" dirty="0" err="1"/>
              <a:t>Junwhan</a:t>
            </a:r>
            <a:r>
              <a:rPr lang="en-US" sz="2200" dirty="0"/>
              <a:t> </a:t>
            </a:r>
            <a:r>
              <a:rPr lang="en-US" sz="2200" dirty="0" err="1"/>
              <a:t>Ahn</a:t>
            </a:r>
            <a:r>
              <a:rPr lang="en-US" sz="2200" dirty="0"/>
              <a:t>, </a:t>
            </a:r>
            <a:r>
              <a:rPr lang="en-US" sz="2200" dirty="0" err="1"/>
              <a:t>Sungpack</a:t>
            </a:r>
            <a:r>
              <a:rPr lang="en-US" sz="2200" dirty="0"/>
              <a:t> Hong, </a:t>
            </a:r>
            <a:r>
              <a:rPr lang="en-US" sz="2200" dirty="0" err="1"/>
              <a:t>Sungjoo</a:t>
            </a:r>
            <a:r>
              <a:rPr lang="en-US" sz="2200" dirty="0"/>
              <a:t> </a:t>
            </a:r>
            <a:r>
              <a:rPr lang="en-US" sz="2200" dirty="0" err="1"/>
              <a:t>Yoo</a:t>
            </a:r>
            <a:r>
              <a:rPr lang="en-US" sz="2200" dirty="0"/>
              <a:t>, Onur Mutlu, and </a:t>
            </a:r>
            <a:r>
              <a:rPr lang="en-US" sz="2200" dirty="0" err="1"/>
              <a:t>Kiyoung</a:t>
            </a:r>
            <a:r>
              <a:rPr lang="en-US" sz="2200" dirty="0"/>
              <a:t> Choi,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Scalable Processing-in-Memory Accelerator for Parallel Graph Processing"</a:t>
            </a:r>
            <a:br>
              <a:rPr lang="en-US" sz="2200" dirty="0"/>
            </a:br>
            <a:r>
              <a:rPr lang="en-US" sz="2200" i="1" dirty="0"/>
              <a:t>Proceedings of the </a:t>
            </a:r>
            <a:r>
              <a:rPr lang="en-US" sz="2200" i="1" dirty="0">
                <a:hlinkClick r:id="rId3"/>
              </a:rPr>
              <a:t>42nd International Symposium on Computer Architecture</a:t>
            </a:r>
            <a:r>
              <a:rPr lang="en-US" sz="2200" i="1" dirty="0"/>
              <a:t> (</a:t>
            </a:r>
            <a:r>
              <a:rPr lang="en-US" sz="2200" b="1" i="1" dirty="0"/>
              <a:t>ISCA</a:t>
            </a:r>
            <a:r>
              <a:rPr lang="en-US" sz="2200" i="1" dirty="0"/>
              <a:t>)</a:t>
            </a:r>
            <a:r>
              <a:rPr lang="en-US" sz="2200" dirty="0"/>
              <a:t>, Portland, OR, June 2015.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 </a:t>
            </a:r>
            <a:r>
              <a:rPr lang="en-US" sz="2200" dirty="0">
                <a:hlinkClick r:id="rId5"/>
              </a:rPr>
              <a:t>(pdf)</a:t>
            </a:r>
            <a:r>
              <a:rPr lang="en-US" sz="2200" dirty="0"/>
              <a:t>] [</a:t>
            </a:r>
            <a:r>
              <a:rPr lang="en-US" sz="2200" dirty="0">
                <a:hlinkClick r:id="rId6"/>
              </a:rPr>
              <a:t>Lightning Session Slides (pptx)</a:t>
            </a:r>
            <a:r>
              <a:rPr lang="en-US" sz="2200" dirty="0"/>
              <a:t> </a:t>
            </a:r>
            <a:r>
              <a:rPr lang="en-US" sz="2200" dirty="0">
                <a:hlinkClick r:id="rId7"/>
              </a:rPr>
              <a:t>(pdf)</a:t>
            </a:r>
            <a:r>
              <a:rPr lang="en-US" sz="2200" dirty="0"/>
              <a:t>]</a:t>
            </a:r>
            <a:br>
              <a:rPr lang="en-US" sz="2200" dirty="0"/>
            </a:br>
            <a:r>
              <a:rPr lang="en-US" sz="2200" b="1" i="1" dirty="0">
                <a:solidFill>
                  <a:srgbClr val="FF0000"/>
                </a:solidFill>
              </a:rPr>
              <a:t>Top Picks Honorable Mention by IEEE Micro.</a:t>
            </a:r>
            <a:br>
              <a:rPr lang="en-US" sz="2200" dirty="0"/>
            </a:br>
            <a:r>
              <a:rPr lang="en-US" sz="2200" b="1" i="1" dirty="0">
                <a:solidFill>
                  <a:srgbClr val="FF0000"/>
                </a:solidFill>
                <a:effectLst/>
              </a:rPr>
              <a:t>Selected to the ISCA-50 25-Year Retrospective Issue covering 1996-2020 in 2023 (</a:t>
            </a:r>
            <a:r>
              <a:rPr lang="en-US" sz="2200" b="1" i="1" dirty="0">
                <a:solidFill>
                  <a:srgbClr val="FF0000"/>
                </a:solidFill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Retrospective (pdf)</a:t>
            </a:r>
            <a:r>
              <a:rPr lang="en-US" sz="2200" b="1" i="1" dirty="0">
                <a:solidFill>
                  <a:srgbClr val="FF0000"/>
                </a:solidFill>
                <a:effectLst/>
              </a:rPr>
              <a:t> </a:t>
            </a:r>
            <a:r>
              <a:rPr lang="en-US" sz="2200" b="1" i="1" dirty="0">
                <a:solidFill>
                  <a:srgbClr val="FF0000"/>
                </a:solidFill>
                <a:effectLst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 Issue</a:t>
            </a:r>
            <a:r>
              <a:rPr lang="en-US" sz="2200" b="1" i="1" dirty="0">
                <a:solidFill>
                  <a:srgbClr val="FF0000"/>
                </a:solidFill>
                <a:effectLst/>
              </a:rPr>
              <a:t>).</a:t>
            </a:r>
            <a:endParaRPr lang="en-US" sz="22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2200" dirty="0"/>
            </a:b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869160"/>
            <a:ext cx="9144000" cy="1492548"/>
          </a:xfrm>
          <a:prstGeom prst="rect">
            <a:avLst/>
          </a:prstGeom>
        </p:spPr>
      </p:pic>
      <p:pic>
        <p:nvPicPr>
          <p:cNvPr id="6" name="Picture 5" descr="safari.png">
            <a:extLst>
              <a:ext uri="{FF2B5EF4-FFF2-40B4-BE49-F238E27FC236}">
                <a16:creationId xmlns:a16="http://schemas.microsoft.com/office/drawing/2014/main" id="{49DE0267-9221-DB3D-EF68-591969BF68B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84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49EE-1A88-0243-A7DE-08C788E89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Neural Network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0743-ABA5-274B-A6DC-99D41985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1800" dirty="0" err="1"/>
              <a:t>Amirali</a:t>
            </a:r>
            <a:r>
              <a:rPr lang="en-US" sz="1800" dirty="0"/>
              <a:t> </a:t>
            </a:r>
            <a:r>
              <a:rPr lang="en-US" sz="1800" dirty="0" err="1"/>
              <a:t>Boroumand</a:t>
            </a:r>
            <a:r>
              <a:rPr lang="en-US" sz="1800" dirty="0"/>
              <a:t>, </a:t>
            </a:r>
            <a:r>
              <a:rPr lang="en-US" sz="1800" dirty="0" err="1"/>
              <a:t>Saugata</a:t>
            </a:r>
            <a:r>
              <a:rPr lang="en-US" sz="1800" dirty="0"/>
              <a:t> Ghose, </a:t>
            </a:r>
            <a:r>
              <a:rPr lang="en-US" sz="1800" dirty="0" err="1"/>
              <a:t>Berkin</a:t>
            </a:r>
            <a:r>
              <a:rPr lang="en-US" sz="1800" dirty="0"/>
              <a:t> Akin, Ravi Narayanaswami, Geraldo F. Oliveira, </a:t>
            </a:r>
            <a:r>
              <a:rPr lang="en-US" sz="1800" dirty="0" err="1"/>
              <a:t>Xiaoyu</a:t>
            </a:r>
            <a:r>
              <a:rPr lang="en-US" sz="1800" dirty="0"/>
              <a:t> Ma, Eric </a:t>
            </a:r>
            <a:r>
              <a:rPr lang="en-US" sz="1800" dirty="0" err="1"/>
              <a:t>Shiu</a:t>
            </a:r>
            <a:r>
              <a:rPr lang="en-US" sz="1800" dirty="0"/>
              <a:t>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Neural Network Models for Edge Devices: Analyzing and Mitigating Machine Learning Inference Bottlenecks"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30th International Conference on Parallel Architectures and Compilation Techniques</a:t>
            </a:r>
            <a:r>
              <a:rPr lang="en-US" sz="1800" i="1" dirty="0"/>
              <a:t> (</a:t>
            </a:r>
            <a:r>
              <a:rPr lang="en-US" sz="1800" b="1" i="1" dirty="0"/>
              <a:t>PACT</a:t>
            </a:r>
            <a:r>
              <a:rPr lang="en-US" sz="1800" i="1" dirty="0"/>
              <a:t>)</a:t>
            </a:r>
            <a:r>
              <a:rPr lang="en-US" sz="1800" dirty="0"/>
              <a:t>, Virtual, September 2021.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Talk Video</a:t>
            </a:r>
            <a:r>
              <a:rPr lang="en-US" sz="1800" dirty="0"/>
              <a:t> (14 minutes)]</a:t>
            </a:r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2729-1732-2046-89F9-FA4DB169A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50240-ACFE-DB4C-B85E-0E66A9F6E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94547"/>
            <a:ext cx="9144000" cy="1794693"/>
          </a:xfrm>
          <a:prstGeom prst="rect">
            <a:avLst/>
          </a:prstGeom>
        </p:spPr>
      </p:pic>
      <p:pic>
        <p:nvPicPr>
          <p:cNvPr id="5" name="Picture 4" descr="safari.png">
            <a:extLst>
              <a:ext uri="{FF2B5EF4-FFF2-40B4-BE49-F238E27FC236}">
                <a16:creationId xmlns:a16="http://schemas.microsoft.com/office/drawing/2014/main" id="{B7C4B4A4-026F-F38B-3272-13A7D00A4FB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9200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PIM for Mobile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807896" cy="4876800"/>
          </a:xfrm>
        </p:spPr>
        <p:txBody>
          <a:bodyPr/>
          <a:lstStyle/>
          <a:p>
            <a:r>
              <a:rPr lang="en-US" sz="1700" dirty="0"/>
              <a:t>Amirali Boroumand, Saugata Ghose, </a:t>
            </a:r>
            <a:r>
              <a:rPr lang="en-US" sz="1700" dirty="0" err="1"/>
              <a:t>Youngsok</a:t>
            </a:r>
            <a:r>
              <a:rPr lang="en-US" sz="1700" dirty="0"/>
              <a:t> Kim, </a:t>
            </a:r>
            <a:r>
              <a:rPr lang="en-US" sz="1700" dirty="0" err="1"/>
              <a:t>Rachata</a:t>
            </a:r>
            <a:r>
              <a:rPr lang="en-US" sz="1700" dirty="0"/>
              <a:t> Ausavarungnirun, Eric </a:t>
            </a:r>
            <a:r>
              <a:rPr lang="en-US" sz="1700" dirty="0" err="1"/>
              <a:t>Shiu</a:t>
            </a:r>
            <a:r>
              <a:rPr lang="en-US" sz="1700" dirty="0"/>
              <a:t>, Rahul Thakur, </a:t>
            </a:r>
            <a:r>
              <a:rPr lang="en-US" sz="1700" dirty="0" err="1"/>
              <a:t>Daehyun</a:t>
            </a:r>
            <a:r>
              <a:rPr lang="en-US" sz="1700" dirty="0"/>
              <a:t> Kim, Aki </a:t>
            </a:r>
            <a:r>
              <a:rPr lang="en-US" sz="1700" dirty="0" err="1"/>
              <a:t>Kuusela</a:t>
            </a:r>
            <a:r>
              <a:rPr lang="en-US" sz="1700" dirty="0"/>
              <a:t>, Allan </a:t>
            </a:r>
            <a:r>
              <a:rPr lang="en-US" sz="1700" dirty="0" err="1"/>
              <a:t>Knies</a:t>
            </a:r>
            <a:r>
              <a:rPr lang="en-US" sz="1700" dirty="0"/>
              <a:t>, Parthasarathy Ranganathan, and Onur Mutlu,</a:t>
            </a:r>
            <a:br>
              <a:rPr lang="en-US" sz="1700" dirty="0"/>
            </a:br>
            <a:r>
              <a:rPr lang="en-US" sz="17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Workloads for Consumer Devices: Mitigating Data Movement Bottlenecks"</a:t>
            </a:r>
            <a:br>
              <a:rPr lang="en-US" sz="1700" dirty="0">
                <a:solidFill>
                  <a:srgbClr val="0000FF"/>
                </a:solidFill>
              </a:rPr>
            </a:br>
            <a:r>
              <a:rPr lang="en-US" sz="1700" i="1" dirty="0"/>
              <a:t>Proceedings of the </a:t>
            </a:r>
            <a:r>
              <a:rPr lang="en-US" sz="1700" i="1" dirty="0">
                <a:hlinkClick r:id="rId3"/>
              </a:rPr>
              <a:t>23rd International Conference on Architectural Support for Programming Languages and Operating Systems</a:t>
            </a:r>
            <a:r>
              <a:rPr lang="en-US" sz="1700" i="1" dirty="0"/>
              <a:t> (</a:t>
            </a:r>
            <a:r>
              <a:rPr lang="en-US" sz="1700" b="1" i="1" dirty="0"/>
              <a:t>ASPLOS</a:t>
            </a:r>
            <a:r>
              <a:rPr lang="en-US" sz="1700" i="1" dirty="0"/>
              <a:t>)</a:t>
            </a:r>
            <a:r>
              <a:rPr lang="en-US" sz="1700" dirty="0"/>
              <a:t>, Williamsburg, VA, USA, March 2018.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4"/>
              </a:rPr>
              <a:t>Slides (pptx)</a:t>
            </a:r>
            <a:r>
              <a:rPr lang="en-US" sz="1700" dirty="0"/>
              <a:t> </a:t>
            </a:r>
            <a:r>
              <a:rPr lang="en-US" sz="1700" dirty="0">
                <a:hlinkClick r:id="rId5"/>
              </a:rPr>
              <a:t>(pdf)</a:t>
            </a:r>
            <a:r>
              <a:rPr lang="en-US" sz="1700" dirty="0"/>
              <a:t>] [</a:t>
            </a:r>
            <a:r>
              <a:rPr lang="en-US" sz="1700" dirty="0">
                <a:hlinkClick r:id="rId6"/>
              </a:rPr>
              <a:t>Lightning Session Slides (pptx)</a:t>
            </a:r>
            <a:r>
              <a:rPr lang="en-US" sz="1700" dirty="0"/>
              <a:t> </a:t>
            </a:r>
            <a:r>
              <a:rPr lang="en-US" sz="1700" dirty="0">
                <a:hlinkClick r:id="rId7"/>
              </a:rPr>
              <a:t>(pdf)</a:t>
            </a:r>
            <a:r>
              <a:rPr lang="en-US" sz="1700" dirty="0"/>
              <a:t>] [</a:t>
            </a:r>
            <a:r>
              <a:rPr lang="en-US" sz="1700" dirty="0">
                <a:hlinkClick r:id="rId8"/>
              </a:rPr>
              <a:t>Poster (pptx)</a:t>
            </a:r>
            <a:r>
              <a:rPr lang="en-US" sz="1700" dirty="0"/>
              <a:t> </a:t>
            </a:r>
            <a:r>
              <a:rPr lang="en-US" sz="1700" dirty="0">
                <a:hlinkClick r:id="rId9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10"/>
              </a:rPr>
              <a:t>Lightning Talk Video</a:t>
            </a:r>
            <a:r>
              <a:rPr lang="en-US" sz="1700" dirty="0"/>
              <a:t> (2 minutes)]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11"/>
              </a:rPr>
              <a:t>Full Talk Video</a:t>
            </a:r>
            <a:r>
              <a:rPr lang="en-US" sz="1700" dirty="0"/>
              <a:t> (21 minutes)]</a:t>
            </a:r>
          </a:p>
          <a:p>
            <a:pPr marL="0" indent="0">
              <a:buNone/>
            </a:pPr>
            <a:br>
              <a:rPr lang="en-US" sz="1700" dirty="0"/>
            </a:br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C2F53-6D9B-6D4B-AC2B-8F1185D8A7B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18136"/>
            <a:ext cx="9144000" cy="2235200"/>
          </a:xfrm>
          <a:prstGeom prst="rect">
            <a:avLst/>
          </a:prstGeom>
        </p:spPr>
      </p:pic>
      <p:pic>
        <p:nvPicPr>
          <p:cNvPr id="5" name="Picture 4" descr="safari.png">
            <a:extLst>
              <a:ext uri="{FF2B5EF4-FFF2-40B4-BE49-F238E27FC236}">
                <a16:creationId xmlns:a16="http://schemas.microsoft.com/office/drawing/2014/main" id="{6FAB9161-B1EB-949F-0CA1-DAA6AB776FC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13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1880" y="0"/>
            <a:ext cx="8610600" cy="908720"/>
          </a:xfrm>
        </p:spPr>
        <p:txBody>
          <a:bodyPr anchor="ctr" anchorCtr="0"/>
          <a:lstStyle/>
          <a:p>
            <a:r>
              <a:rPr lang="en-US" dirty="0"/>
              <a:t>Possible PNM Designs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1"/>
          </p:nvPr>
        </p:nvSpPr>
        <p:spPr>
          <a:xfrm>
            <a:off x="6781800" y="6324600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A6D513-2C9C-5EA4-0839-4DE6C5D43D4D}"/>
              </a:ext>
            </a:extLst>
          </p:cNvPr>
          <p:cNvGrpSpPr/>
          <p:nvPr/>
        </p:nvGrpSpPr>
        <p:grpSpPr>
          <a:xfrm>
            <a:off x="-25152" y="2911258"/>
            <a:ext cx="9144000" cy="1581912"/>
            <a:chOff x="-25152" y="2911258"/>
            <a:chExt cx="9144000" cy="1581912"/>
          </a:xfrm>
        </p:grpSpPr>
        <p:sp>
          <p:nvSpPr>
            <p:cNvPr id="32" name="Marcador de contenido 2"/>
            <p:cNvSpPr txBox="1">
              <a:spLocks/>
            </p:cNvSpPr>
            <p:nvPr/>
          </p:nvSpPr>
          <p:spPr bwMode="auto">
            <a:xfrm>
              <a:off x="-25152" y="2911258"/>
              <a:ext cx="9144000" cy="158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69925" indent="-3254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+mn-lt"/>
                </a:defRPr>
              </a:lvl2pPr>
              <a:lvl3pPr marL="1022350" indent="-3508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339850" indent="-3159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4pPr>
              <a:lvl5pPr marL="1681163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1383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5955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0527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5099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9900"/>
                </a:buClr>
                <a:buSzPct val="65000"/>
                <a:buFont typeface="Wingdings" pitchFamily="2" charset="2"/>
                <a:buChar char="n"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Fixed-function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 units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lang="en-US" sz="2000" kern="0" dirty="0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Hardware/software co-designed PIM for efficiency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 W3" pitchFamily="-108" charset="-128"/>
                <a:cs typeface="ヒラギノ角ゴ Pro W3" pitchFamily="-108" charset="-128"/>
              </a:endParaRP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E.g. from academia: Mensa for NN Edge Inference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lang="en-US" sz="2000" kern="0" dirty="0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E.g. from industry: Samsung HBM-PIM, SK </a:t>
              </a:r>
              <a:r>
                <a:rPr lang="en-US" sz="2000" kern="0" dirty="0" err="1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hynix</a:t>
              </a:r>
              <a:r>
                <a:rPr lang="en-US" sz="2000" kern="0" dirty="0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AiM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 W3" pitchFamily="-108" charset="-128"/>
                <a:cs typeface="ヒラギノ角ゴ Pro W3" pitchFamily="-108" charset="-128"/>
              </a:endParaRP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 W3" pitchFamily="-108" charset="-128"/>
                <a:cs typeface="ヒラギノ角ゴ Pro W3" pitchFamily="-108" charset="-128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7F5753F-84A9-368E-E840-8F74A0388B01}"/>
                </a:ext>
              </a:extLst>
            </p:cNvPr>
            <p:cNvGrpSpPr/>
            <p:nvPr/>
          </p:nvGrpSpPr>
          <p:grpSpPr>
            <a:xfrm>
              <a:off x="7285010" y="2960948"/>
              <a:ext cx="1664208" cy="1466418"/>
              <a:chOff x="7300280" y="3068960"/>
              <a:chExt cx="1664208" cy="1466418"/>
            </a:xfrm>
          </p:grpSpPr>
          <p:sp>
            <p:nvSpPr>
              <p:cNvPr id="11" name="Rounded Rectangle 71"/>
              <p:cNvSpPr/>
              <p:nvPr/>
            </p:nvSpPr>
            <p:spPr>
              <a:xfrm>
                <a:off x="7300280" y="3068960"/>
                <a:ext cx="1664208" cy="1466418"/>
              </a:xfrm>
              <a:prstGeom prst="roundRect">
                <a:avLst/>
              </a:prstGeom>
              <a:solidFill>
                <a:schemeClr val="lt1">
                  <a:alpha val="0"/>
                </a:schemeClr>
              </a:solidFill>
              <a:ln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" name="Rounded Rectangle 81"/>
              <p:cNvSpPr/>
              <p:nvPr/>
            </p:nvSpPr>
            <p:spPr>
              <a:xfrm>
                <a:off x="7423588" y="3175495"/>
                <a:ext cx="1408176" cy="410596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PIM-Accelerator  1</a:t>
                </a:r>
              </a:p>
            </p:txBody>
          </p:sp>
          <p:sp>
            <p:nvSpPr>
              <p:cNvPr id="9" name="Rounded Rectangle 82"/>
              <p:cNvSpPr/>
              <p:nvPr/>
            </p:nvSpPr>
            <p:spPr>
              <a:xfrm>
                <a:off x="7422388" y="4027599"/>
                <a:ext cx="1408176" cy="41059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PIM-Accelerator N</a:t>
                </a:r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 rot="5400000">
                <a:off x="8007866" y="3612341"/>
                <a:ext cx="441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s-I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…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1E579F-56E3-67FF-97EE-00CC868080F4}"/>
              </a:ext>
            </a:extLst>
          </p:cNvPr>
          <p:cNvGrpSpPr/>
          <p:nvPr/>
        </p:nvGrpSpPr>
        <p:grpSpPr>
          <a:xfrm>
            <a:off x="-25152" y="4941168"/>
            <a:ext cx="9144000" cy="1581912"/>
            <a:chOff x="-25152" y="4941168"/>
            <a:chExt cx="9144000" cy="1581912"/>
          </a:xfrm>
        </p:grpSpPr>
        <p:sp>
          <p:nvSpPr>
            <p:cNvPr id="33" name="Marcador de contenido 2"/>
            <p:cNvSpPr txBox="1">
              <a:spLocks/>
            </p:cNvSpPr>
            <p:nvPr/>
          </p:nvSpPr>
          <p:spPr bwMode="auto">
            <a:xfrm>
              <a:off x="-25152" y="4941168"/>
              <a:ext cx="9144000" cy="158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69925" indent="-3254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+mn-lt"/>
                </a:defRPr>
              </a:lvl2pPr>
              <a:lvl3pPr marL="1022350" indent="-3508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339850" indent="-3159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4pPr>
              <a:lvl5pPr marL="1681163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1383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5955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0527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5099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9900"/>
                </a:buClr>
                <a:buSzPct val="65000"/>
                <a:buFont typeface="Wingdings" pitchFamily="2" charset="2"/>
                <a:buChar char="n"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Reconfigurable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 architectures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PNM cores coupled with FPGAs, CGRA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lang="en-US" sz="2000" kern="0" dirty="0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E.g. from academia: NERO for Weather Prediction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E</a:t>
              </a:r>
              <a:r>
                <a:rPr lang="en-US" sz="2000" kern="0" dirty="0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.g. from industry: Samsung </a:t>
              </a:r>
              <a:r>
                <a:rPr lang="en-US" sz="2000" kern="0" dirty="0" err="1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AxDIMM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ヒラギノ角ゴ Pro W3" pitchFamily="-108" charset="-128"/>
                <a:cs typeface="ヒラギノ角ゴ Pro W3" pitchFamily="-108" charset="-128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272613" y="4941168"/>
              <a:ext cx="1689003" cy="1466418"/>
              <a:chOff x="3754512" y="4698886"/>
              <a:chExt cx="1689003" cy="1466418"/>
            </a:xfrm>
          </p:grpSpPr>
          <p:sp>
            <p:nvSpPr>
              <p:cNvPr id="25" name="Rounded Rectangle 88"/>
              <p:cNvSpPr/>
              <p:nvPr/>
            </p:nvSpPr>
            <p:spPr>
              <a:xfrm>
                <a:off x="3771011" y="4698886"/>
                <a:ext cx="1665085" cy="1466418"/>
              </a:xfrm>
              <a:prstGeom prst="roundRect">
                <a:avLst/>
              </a:prstGeom>
              <a:solidFill>
                <a:schemeClr val="lt1">
                  <a:alpha val="0"/>
                </a:schemeClr>
              </a:solidFill>
              <a:ln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grpSp>
            <p:nvGrpSpPr>
              <p:cNvPr id="26" name="Group 89"/>
              <p:cNvGrpSpPr/>
              <p:nvPr/>
            </p:nvGrpSpPr>
            <p:grpSpPr>
              <a:xfrm>
                <a:off x="3754512" y="4788440"/>
                <a:ext cx="1689003" cy="1268382"/>
                <a:chOff x="4774667" y="3750799"/>
                <a:chExt cx="2654919" cy="730738"/>
              </a:xfrm>
            </p:grpSpPr>
            <p:sp>
              <p:nvSpPr>
                <p:cNvPr id="27" name="Rounded Rectangle 94"/>
                <p:cNvSpPr/>
                <p:nvPr/>
              </p:nvSpPr>
              <p:spPr>
                <a:xfrm>
                  <a:off x="5014612" y="3750799"/>
                  <a:ext cx="2212432" cy="730738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TextBox 96"/>
                <p:cNvSpPr txBox="1"/>
                <p:nvPr/>
              </p:nvSpPr>
              <p:spPr>
                <a:xfrm>
                  <a:off x="4774667" y="3958225"/>
                  <a:ext cx="2654919" cy="301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anose="020B0600070205080204" pitchFamily="34" charset="-128"/>
                      <a:cs typeface="+mn-cs"/>
                    </a:rPr>
                    <a:t>Reconfigurable Accelerator</a:t>
                  </a:r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D277D6-093D-0C49-0A7E-6E5FDF9091F2}"/>
              </a:ext>
            </a:extLst>
          </p:cNvPr>
          <p:cNvGrpSpPr/>
          <p:nvPr/>
        </p:nvGrpSpPr>
        <p:grpSpPr>
          <a:xfrm>
            <a:off x="-25152" y="881348"/>
            <a:ext cx="9144000" cy="1581912"/>
            <a:chOff x="-25152" y="881348"/>
            <a:chExt cx="9144000" cy="1581912"/>
          </a:xfrm>
        </p:grpSpPr>
        <p:sp>
          <p:nvSpPr>
            <p:cNvPr id="34" name="Marcador de contenido 2"/>
            <p:cNvSpPr txBox="1">
              <a:spLocks/>
            </p:cNvSpPr>
            <p:nvPr/>
          </p:nvSpPr>
          <p:spPr bwMode="auto">
            <a:xfrm>
              <a:off x="-25152" y="881348"/>
              <a:ext cx="9144000" cy="158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69925" indent="-3254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+mn-lt"/>
                </a:defRPr>
              </a:lvl2pPr>
              <a:lvl3pPr marL="1022350" indent="-3508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339850" indent="-3159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4pPr>
              <a:lvl5pPr marL="1681163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1383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5955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0527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5099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9900"/>
                </a:buClr>
                <a:buSzPct val="65000"/>
                <a:buFont typeface="Wingdings" pitchFamily="2" charset="2"/>
                <a:buChar char="n"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General-purpose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 programmable cores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lang="en-US" sz="2000" kern="0" dirty="0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Wimpy cores (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possibility of running any workload)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lang="en-US" sz="2000" kern="0" dirty="0">
                  <a:solidFill>
                    <a:srgbClr val="000000"/>
                  </a:solidFill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E.g. from academia: Tesseract PIM for Graph Processing</a:t>
              </a:r>
            </a:p>
            <a:p>
              <a:pPr marL="669925" marR="0" lvl="1" indent="-325438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B812F"/>
                </a:buClr>
                <a:buSzPct val="60000"/>
                <a:buFont typeface="Wingdings" pitchFamily="2" charset="2"/>
                <a:buChar char="q"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ヒラギノ角ゴ Pro W3" pitchFamily="-108" charset="-128"/>
                  <a:cs typeface="ヒラギノ角ゴ Pro W3" pitchFamily="-108" charset="-128"/>
                </a:rPr>
                <a:t>E.g. from industry: UPMEM PIM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B8BFBE2-8762-C2FC-0709-950D15E27223}"/>
                </a:ext>
              </a:extLst>
            </p:cNvPr>
            <p:cNvGrpSpPr/>
            <p:nvPr/>
          </p:nvGrpSpPr>
          <p:grpSpPr>
            <a:xfrm>
              <a:off x="7283135" y="980728"/>
              <a:ext cx="1667959" cy="1466418"/>
              <a:chOff x="7296529" y="980728"/>
              <a:chExt cx="1667959" cy="1466418"/>
            </a:xfrm>
          </p:grpSpPr>
          <p:sp>
            <p:nvSpPr>
              <p:cNvPr id="16" name="Rounded Rectangle 88"/>
              <p:cNvSpPr/>
              <p:nvPr/>
            </p:nvSpPr>
            <p:spPr>
              <a:xfrm>
                <a:off x="7296529" y="980728"/>
                <a:ext cx="1667959" cy="1466418"/>
              </a:xfrm>
              <a:prstGeom prst="roundRect">
                <a:avLst/>
              </a:prstGeom>
              <a:solidFill>
                <a:schemeClr val="lt1">
                  <a:alpha val="0"/>
                </a:schemeClr>
              </a:solidFill>
              <a:ln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2C53D3A-D172-02EE-CA4C-04FA14B3D6D1}"/>
                  </a:ext>
                </a:extLst>
              </p:cNvPr>
              <p:cNvGrpSpPr/>
              <p:nvPr/>
            </p:nvGrpSpPr>
            <p:grpSpPr>
              <a:xfrm>
                <a:off x="7422388" y="1118073"/>
                <a:ext cx="1409932" cy="1230807"/>
                <a:chOff x="7422388" y="1118073"/>
                <a:chExt cx="1409932" cy="1230807"/>
              </a:xfrm>
            </p:grpSpPr>
            <p:sp>
              <p:nvSpPr>
                <p:cNvPr id="19" name="Rounded Rectangle 95"/>
                <p:cNvSpPr/>
                <p:nvPr/>
              </p:nvSpPr>
              <p:spPr>
                <a:xfrm>
                  <a:off x="7480149" y="2055597"/>
                  <a:ext cx="1291979" cy="293283"/>
                </a:xfrm>
                <a:prstGeom prst="roundRect">
                  <a:avLst/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rPr>
                    <a:t>Cache</a:t>
                  </a:r>
                  <a:endPara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ounded Rectangle 94"/>
                <p:cNvSpPr/>
                <p:nvPr/>
              </p:nvSpPr>
              <p:spPr>
                <a:xfrm>
                  <a:off x="7422388" y="1118073"/>
                  <a:ext cx="1409932" cy="879852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/>
                      <a:ea typeface="+mn-ea"/>
                      <a:cs typeface="+mn-cs"/>
                    </a:rPr>
                    <a:t>PIM Core</a:t>
                  </a:r>
                </a:p>
              </p:txBody>
            </p:sp>
          </p:grpSp>
        </p:grpSp>
      </p:grpSp>
      <p:pic>
        <p:nvPicPr>
          <p:cNvPr id="12" name="Picture 11" descr="safari.png">
            <a:extLst>
              <a:ext uri="{FF2B5EF4-FFF2-40B4-BE49-F238E27FC236}">
                <a16:creationId xmlns:a16="http://schemas.microsoft.com/office/drawing/2014/main" id="{9C3CA4A1-BC51-9D26-35B8-689937F287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92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5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1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7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2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100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2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10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59.xml><?xml version="1.0" encoding="utf-8"?>
<a:theme xmlns:a="http://schemas.openxmlformats.org/drawingml/2006/main" name="1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1.xml><?xml version="1.0" encoding="utf-8"?>
<a:theme xmlns:a="http://schemas.openxmlformats.org/drawingml/2006/main" name="31_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3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5.xml><?xml version="1.0" encoding="utf-8"?>
<a:theme xmlns:a="http://schemas.openxmlformats.org/drawingml/2006/main" name="sesha-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0"/>
      </a:accent1>
      <a:accent2>
        <a:srgbClr val="C00000"/>
      </a:accent2>
      <a:accent3>
        <a:srgbClr val="0061FF"/>
      </a:accent3>
      <a:accent4>
        <a:srgbClr val="3C3C3C"/>
      </a:accent4>
      <a:accent5>
        <a:srgbClr val="00B3B3"/>
      </a:accent5>
      <a:accent6>
        <a:srgbClr val="777777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75000"/>
              <a:lumOff val="2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8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66.xml><?xml version="1.0" encoding="utf-8"?>
<a:theme xmlns:a="http://schemas.openxmlformats.org/drawingml/2006/main" name="BE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er" id="{8BF39661-A2EB-4A57-959D-1412D4B6AA4D}" vid="{29ACB7AB-B96D-4826-A0CC-9CFCC9A4501F}"/>
    </a:ext>
  </a:extLst>
</a:theme>
</file>

<file path=ppt/theme/theme67.xml><?xml version="1.0" encoding="utf-8"?>
<a:theme xmlns:a="http://schemas.openxmlformats.org/drawingml/2006/main" name="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2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4_Office Theme">
  <a:themeElements>
    <a:clrScheme name="Palle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595E"/>
      </a:accent1>
      <a:accent2>
        <a:srgbClr val="FFCA3A"/>
      </a:accent2>
      <a:accent3>
        <a:srgbClr val="8AC926"/>
      </a:accent3>
      <a:accent4>
        <a:srgbClr val="1982C3"/>
      </a:accent4>
      <a:accent5>
        <a:srgbClr val="694C9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M Brainstorming -- 30.08.21" id="{966920FC-F2B4-C940-BBF3-E90989E26CA9}" vid="{5F022765-BD2C-3444-8327-2183C6EE3EBB}"/>
    </a:ext>
  </a:extLst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337803</TotalTime>
  <Words>3366</Words>
  <Application>Microsoft Macintosh PowerPoint</Application>
  <PresentationFormat>On-screen Show (4:3)</PresentationFormat>
  <Paragraphs>470</Paragraphs>
  <Slides>52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69</vt:i4>
      </vt:variant>
      <vt:variant>
        <vt:lpstr>Slide Titles</vt:lpstr>
      </vt:variant>
      <vt:variant>
        <vt:i4>52</vt:i4>
      </vt:variant>
    </vt:vector>
  </HeadingPairs>
  <TitlesOfParts>
    <vt:vector size="134" baseType="lpstr">
      <vt:lpstr>Arial</vt:lpstr>
      <vt:lpstr>Avenir Next</vt:lpstr>
      <vt:lpstr>Calibri</vt:lpstr>
      <vt:lpstr>Calibri Light</vt:lpstr>
      <vt:lpstr>Cambria</vt:lpstr>
      <vt:lpstr>Candara</vt:lpstr>
      <vt:lpstr>Corbel</vt:lpstr>
      <vt:lpstr>Garamond</vt:lpstr>
      <vt:lpstr>Gill Sans MT</vt:lpstr>
      <vt:lpstr>Tahoma</vt:lpstr>
      <vt:lpstr>Times New Roman</vt:lpstr>
      <vt:lpstr>Trebuchet MS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95_Edge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safari</vt:lpstr>
      <vt:lpstr>5_Edge</vt:lpstr>
      <vt:lpstr>7_Edge</vt:lpstr>
      <vt:lpstr>18_Edge</vt:lpstr>
      <vt:lpstr>19_Edge</vt:lpstr>
      <vt:lpstr>11_Edge</vt:lpstr>
      <vt:lpstr>14_Edge</vt:lpstr>
      <vt:lpstr>2_Edge</vt:lpstr>
      <vt:lpstr>40_Edge</vt:lpstr>
      <vt:lpstr>15_Edge</vt:lpstr>
      <vt:lpstr>99_Edge</vt:lpstr>
      <vt:lpstr>137_Edge</vt:lpstr>
      <vt:lpstr>24_Edge</vt:lpstr>
      <vt:lpstr>155_Edge</vt:lpstr>
      <vt:lpstr>27_Edge</vt:lpstr>
      <vt:lpstr>28_Edge</vt:lpstr>
      <vt:lpstr>100_Edge</vt:lpstr>
      <vt:lpstr>29_Edge</vt:lpstr>
      <vt:lpstr>41_Edge</vt:lpstr>
      <vt:lpstr>101_Edge</vt:lpstr>
      <vt:lpstr>16_Edge</vt:lpstr>
      <vt:lpstr>12_Edge</vt:lpstr>
      <vt:lpstr>Metropolitan_bullet</vt:lpstr>
      <vt:lpstr>157_Edge</vt:lpstr>
      <vt:lpstr>3_Office Theme</vt:lpstr>
      <vt:lpstr>31_Edge</vt:lpstr>
      <vt:lpstr>34_Edge</vt:lpstr>
      <vt:lpstr>Office Theme</vt:lpstr>
      <vt:lpstr>Custom Design</vt:lpstr>
      <vt:lpstr>sesha-theme</vt:lpstr>
      <vt:lpstr>BEER</vt:lpstr>
      <vt:lpstr>10_Edge</vt:lpstr>
      <vt:lpstr>20_Edge</vt:lpstr>
      <vt:lpstr>4_Office Theme</vt:lpstr>
      <vt:lpstr>2nd Workshop on  Memory-Centric Computing: Processing-Near-Memory - Part I </vt:lpstr>
      <vt:lpstr>Processing-in-Memory: Overview</vt:lpstr>
      <vt:lpstr>When to Employ PNM</vt:lpstr>
      <vt:lpstr>Processing Near-Memory (PNM)</vt:lpstr>
      <vt:lpstr>PNM: Design Challenges </vt:lpstr>
      <vt:lpstr>Tesseract System for Graph Processing</vt:lpstr>
      <vt:lpstr>Accelerating Neural Network Inference</vt:lpstr>
      <vt:lpstr>PIM for Mobile Devices</vt:lpstr>
      <vt:lpstr>Possible PNM Designs</vt:lpstr>
      <vt:lpstr>Possible PNM Designs</vt:lpstr>
      <vt:lpstr>Accelerating In-Memory Graph Processing</vt:lpstr>
      <vt:lpstr>Key Bottlenecks in Graph Processing</vt:lpstr>
      <vt:lpstr>Opportunity: 3D-Stacked Logic+Memory</vt:lpstr>
      <vt:lpstr>Tesseract System for Graph Processing</vt:lpstr>
      <vt:lpstr>More on Tesseract</vt:lpstr>
      <vt:lpstr>Possible PNM Designs</vt:lpstr>
      <vt:lpstr>UPMEM Processing-in-DRAM Engine (2019)</vt:lpstr>
      <vt:lpstr>Accelerator Model (I)</vt:lpstr>
      <vt:lpstr>System Organization (I)</vt:lpstr>
      <vt:lpstr>System Organization (II)</vt:lpstr>
      <vt:lpstr>System Organization (III)</vt:lpstr>
      <vt:lpstr>2,560-DPU System (II)</vt:lpstr>
      <vt:lpstr>DRAM Processing Unit (I)</vt:lpstr>
      <vt:lpstr>DRAM Processing Unit (II)</vt:lpstr>
      <vt:lpstr>DPU: Arithmetic Throughput vs. Operational Intensity</vt:lpstr>
      <vt:lpstr>DPU Pipeline</vt:lpstr>
      <vt:lpstr>DPU Instruction Set Architecture</vt:lpstr>
      <vt:lpstr>More on the UPMEM PIM System</vt:lpstr>
      <vt:lpstr>Experimental Analysis of the UPMEM PIM Engine</vt:lpstr>
      <vt:lpstr>Recent SRC TECHCON Presentation</vt:lpstr>
      <vt:lpstr>UPMEM PIM System Summary &amp; Analysis</vt:lpstr>
      <vt:lpstr>Understanding a Modern PIM Architecture</vt:lpstr>
      <vt:lpstr>PrIM Benchmarks: Application Domains</vt:lpstr>
      <vt:lpstr>PrIM Benchmarks are Open Source</vt:lpstr>
      <vt:lpstr>Understanding a Modern PIM Architecture</vt:lpstr>
      <vt:lpstr>More on Analysis of the UPMEM PIM Engine</vt:lpstr>
      <vt:lpstr>More on Analysis of the UPMEM PIM Engine</vt:lpstr>
      <vt:lpstr>ML Training on Real PIM Systems</vt:lpstr>
      <vt:lpstr>ML Training on a Real PIM System</vt:lpstr>
      <vt:lpstr>ML Training on a Real PIM System</vt:lpstr>
      <vt:lpstr>ML Training on Real PIM Talk Video</vt:lpstr>
      <vt:lpstr>SpMV Multiplication on Real PIM Systems</vt:lpstr>
      <vt:lpstr>Transcendental Functions on Real PIM Systems</vt:lpstr>
      <vt:lpstr>Sequence Alignment on Real PIM Systems</vt:lpstr>
      <vt:lpstr>Homomorphic Operations on Real PIM Systems</vt:lpstr>
      <vt:lpstr>Accelerating Reinforcement Learning</vt:lpstr>
      <vt:lpstr>Accelerating ML Training on Real PIM Systems</vt:lpstr>
      <vt:lpstr>Accelerating GNNs on Real PIM Systems</vt:lpstr>
      <vt:lpstr>SpMV Multiplication on Real PIM Systems</vt:lpstr>
      <vt:lpstr>Sequence Alignment on Real PIM Systems</vt:lpstr>
      <vt:lpstr>PowerPoint Presentation</vt:lpstr>
      <vt:lpstr>2nd Workshop on  Memory-Centric Computing: Processing-Near-Memory - Part 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De Oliveira Junior  Geraldo Francisco</cp:lastModifiedBy>
  <cp:revision>3267</cp:revision>
  <cp:lastPrinted>2017-12-05T03:30:35Z</cp:lastPrinted>
  <dcterms:created xsi:type="dcterms:W3CDTF">2010-10-08T20:41:54Z</dcterms:created>
  <dcterms:modified xsi:type="dcterms:W3CDTF">2025-06-07T23:12:00Z</dcterms:modified>
</cp:coreProperties>
</file>