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3.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4.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5.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6.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7.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8.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20.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21.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2.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5.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6.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7.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28.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9.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30.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1.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2.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5.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36.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37.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38.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9.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40.xml" ContentType="application/vnd.openxmlformats-officedocument.theme+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41.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42.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3.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4.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45.xml" ContentType="application/vnd.openxmlformats-officedocument.theme+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46.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47.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48.xml" ContentType="application/vnd.openxmlformats-officedocument.them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49.xml" ContentType="application/vnd.openxmlformats-officedocument.theme+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50.xml" ContentType="application/vnd.openxmlformats-officedocument.theme+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theme/theme51.xml" ContentType="application/vnd.openxmlformats-officedocument.theme+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2.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4.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55.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theme/theme56.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theme/theme57.xml" ContentType="application/vnd.openxmlformats-officedocument.theme+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59.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60.xml" ContentType="application/vnd.openxmlformats-officedocument.theme+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61.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62.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3.xml" ContentType="application/vnd.openxmlformats-officedocument.theme+xml"/>
  <Override PartName="/ppt/theme/theme64.xml" ContentType="application/vnd.openxmlformats-officedocument.theme+xml"/>
  <Override PartName="/ppt/theme/theme6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notesSlides/notesSlide36.xml" ContentType="application/vnd.openxmlformats-officedocument.presentationml.notesSlide+xml"/>
  <Override PartName="/ppt/tags/tag1.xml" ContentType="application/vnd.openxmlformats-officedocument.presentationml.tags+xml"/>
  <Override PartName="/ppt/notesSlides/notesSlide37.xml" ContentType="application/vnd.openxmlformats-officedocument.presentationml.notesSlide+xml"/>
  <Override PartName="/ppt/tags/tag2.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ags/tag3.xml" ContentType="application/vnd.openxmlformats-officedocument.presentationml.tag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6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6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0.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4.xml" ContentType="application/vnd.openxmlformats-officedocument.presentationml.tags+xml"/>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48" r:id="rId5"/>
    <p:sldMasterId id="2147483872" r:id="rId6"/>
    <p:sldMasterId id="2147483909" r:id="rId7"/>
    <p:sldMasterId id="2147483936" r:id="rId8"/>
    <p:sldMasterId id="2147484087" r:id="rId9"/>
    <p:sldMasterId id="2147484099" r:id="rId10"/>
    <p:sldMasterId id="2147484281" r:id="rId11"/>
    <p:sldMasterId id="2147484522" r:id="rId12"/>
    <p:sldMasterId id="2147484571" r:id="rId13"/>
    <p:sldMasterId id="2147484777" r:id="rId14"/>
    <p:sldMasterId id="2147484837" r:id="rId15"/>
    <p:sldMasterId id="2147484849" r:id="rId16"/>
    <p:sldMasterId id="2147484861" r:id="rId17"/>
    <p:sldMasterId id="2147484873" r:id="rId18"/>
    <p:sldMasterId id="2147484969" r:id="rId19"/>
    <p:sldMasterId id="2147485410" r:id="rId20"/>
    <p:sldMasterId id="2147485520" r:id="rId21"/>
    <p:sldMasterId id="2147485532" r:id="rId22"/>
    <p:sldMasterId id="2147485652" r:id="rId23"/>
    <p:sldMasterId id="2147485665" r:id="rId24"/>
    <p:sldMasterId id="2147485714" r:id="rId25"/>
    <p:sldMasterId id="2147486472" r:id="rId26"/>
    <p:sldMasterId id="2147486594" r:id="rId27"/>
    <p:sldMasterId id="2147486871" r:id="rId28"/>
    <p:sldMasterId id="2147487120" r:id="rId29"/>
    <p:sldMasterId id="2147487144" r:id="rId30"/>
    <p:sldMasterId id="2147487194" r:id="rId31"/>
    <p:sldMasterId id="2147487206" r:id="rId32"/>
    <p:sldMasterId id="2147487258" r:id="rId33"/>
    <p:sldMasterId id="2147487574" r:id="rId34"/>
    <p:sldMasterId id="2147487623" r:id="rId35"/>
    <p:sldMasterId id="2147488076" r:id="rId36"/>
    <p:sldMasterId id="2147488152" r:id="rId37"/>
    <p:sldMasterId id="2147488164" r:id="rId38"/>
    <p:sldMasterId id="2147488189" r:id="rId39"/>
    <p:sldMasterId id="2147488241" r:id="rId40"/>
    <p:sldMasterId id="2147488253" r:id="rId41"/>
    <p:sldMasterId id="2147488265" r:id="rId42"/>
    <p:sldMasterId id="2147488277" r:id="rId43"/>
    <p:sldMasterId id="2147488289" r:id="rId44"/>
    <p:sldMasterId id="2147488329" r:id="rId45"/>
    <p:sldMasterId id="2147488524" r:id="rId46"/>
    <p:sldMasterId id="2147488718" r:id="rId47"/>
    <p:sldMasterId id="2147488804" r:id="rId48"/>
    <p:sldMasterId id="2147488816" r:id="rId49"/>
    <p:sldMasterId id="2147488828" r:id="rId50"/>
    <p:sldMasterId id="2147488879" r:id="rId51"/>
    <p:sldMasterId id="2147488918" r:id="rId52"/>
    <p:sldMasterId id="2147488931" r:id="rId53"/>
    <p:sldMasterId id="2147489030" r:id="rId54"/>
    <p:sldMasterId id="2147489080" r:id="rId55"/>
    <p:sldMasterId id="2147489105" r:id="rId56"/>
    <p:sldMasterId id="2147489120" r:id="rId57"/>
    <p:sldMasterId id="2147489147" r:id="rId58"/>
    <p:sldMasterId id="2147489173" r:id="rId59"/>
    <p:sldMasterId id="2147489179" r:id="rId60"/>
    <p:sldMasterId id="2147489187" r:id="rId61"/>
    <p:sldMasterId id="2147489195" r:id="rId62"/>
    <p:sldMasterId id="2147489198" r:id="rId63"/>
  </p:sldMasterIdLst>
  <p:notesMasterIdLst>
    <p:notesMasterId r:id="rId175"/>
  </p:notesMasterIdLst>
  <p:handoutMasterIdLst>
    <p:handoutMasterId r:id="rId176"/>
  </p:handoutMasterIdLst>
  <p:sldIdLst>
    <p:sldId id="7250" r:id="rId64"/>
    <p:sldId id="7667" r:id="rId65"/>
    <p:sldId id="1128" r:id="rId66"/>
    <p:sldId id="1142" r:id="rId67"/>
    <p:sldId id="1136" r:id="rId68"/>
    <p:sldId id="1129" r:id="rId69"/>
    <p:sldId id="1213" r:id="rId70"/>
    <p:sldId id="1135" r:id="rId71"/>
    <p:sldId id="1143" r:id="rId72"/>
    <p:sldId id="1130" r:id="rId73"/>
    <p:sldId id="1144" r:id="rId74"/>
    <p:sldId id="1131" r:id="rId75"/>
    <p:sldId id="1151" r:id="rId76"/>
    <p:sldId id="1150" r:id="rId77"/>
    <p:sldId id="1149" r:id="rId78"/>
    <p:sldId id="1148" r:id="rId79"/>
    <p:sldId id="1152" r:id="rId80"/>
    <p:sldId id="1095" r:id="rId81"/>
    <p:sldId id="1137" r:id="rId82"/>
    <p:sldId id="1138" r:id="rId83"/>
    <p:sldId id="1139" r:id="rId84"/>
    <p:sldId id="1140" r:id="rId85"/>
    <p:sldId id="1145" r:id="rId86"/>
    <p:sldId id="1153" r:id="rId87"/>
    <p:sldId id="7483" r:id="rId88"/>
    <p:sldId id="7300" r:id="rId89"/>
    <p:sldId id="1180" r:id="rId90"/>
    <p:sldId id="1170" r:id="rId91"/>
    <p:sldId id="1157" r:id="rId92"/>
    <p:sldId id="301" r:id="rId93"/>
    <p:sldId id="1068" r:id="rId94"/>
    <p:sldId id="1172" r:id="rId95"/>
    <p:sldId id="1173" r:id="rId96"/>
    <p:sldId id="1174" r:id="rId97"/>
    <p:sldId id="1109" r:id="rId98"/>
    <p:sldId id="1110" r:id="rId99"/>
    <p:sldId id="1238" r:id="rId100"/>
    <p:sldId id="7682" r:id="rId101"/>
    <p:sldId id="7235" r:id="rId102"/>
    <p:sldId id="901" r:id="rId103"/>
    <p:sldId id="954" r:id="rId104"/>
    <p:sldId id="1060" r:id="rId105"/>
    <p:sldId id="1065" r:id="rId106"/>
    <p:sldId id="1006" r:id="rId107"/>
    <p:sldId id="1063" r:id="rId108"/>
    <p:sldId id="1064" r:id="rId109"/>
    <p:sldId id="1062" r:id="rId110"/>
    <p:sldId id="1027" r:id="rId111"/>
    <p:sldId id="1073" r:id="rId112"/>
    <p:sldId id="1081" r:id="rId113"/>
    <p:sldId id="1074" r:id="rId114"/>
    <p:sldId id="1101" r:id="rId115"/>
    <p:sldId id="1103" r:id="rId116"/>
    <p:sldId id="1102" r:id="rId117"/>
    <p:sldId id="1078" r:id="rId118"/>
    <p:sldId id="1082" r:id="rId119"/>
    <p:sldId id="1079" r:id="rId120"/>
    <p:sldId id="1080" r:id="rId121"/>
    <p:sldId id="1076" r:id="rId122"/>
    <p:sldId id="1083" r:id="rId123"/>
    <p:sldId id="1084" r:id="rId124"/>
    <p:sldId id="1085" r:id="rId125"/>
    <p:sldId id="1091" r:id="rId126"/>
    <p:sldId id="1086" r:id="rId127"/>
    <p:sldId id="1088" r:id="rId128"/>
    <p:sldId id="1089" r:id="rId129"/>
    <p:sldId id="1090" r:id="rId130"/>
    <p:sldId id="1001" r:id="rId131"/>
    <p:sldId id="945" r:id="rId132"/>
    <p:sldId id="905" r:id="rId133"/>
    <p:sldId id="865" r:id="rId134"/>
    <p:sldId id="849" r:id="rId135"/>
    <p:sldId id="857" r:id="rId136"/>
    <p:sldId id="7464" r:id="rId137"/>
    <p:sldId id="7684" r:id="rId138"/>
    <p:sldId id="7668" r:id="rId139"/>
    <p:sldId id="1184" r:id="rId140"/>
    <p:sldId id="263" r:id="rId141"/>
    <p:sldId id="281" r:id="rId142"/>
    <p:sldId id="1187" r:id="rId143"/>
    <p:sldId id="878" r:id="rId144"/>
    <p:sldId id="1182" r:id="rId145"/>
    <p:sldId id="1185" r:id="rId146"/>
    <p:sldId id="889" r:id="rId147"/>
    <p:sldId id="843" r:id="rId148"/>
    <p:sldId id="1186" r:id="rId149"/>
    <p:sldId id="892" r:id="rId150"/>
    <p:sldId id="1206" r:id="rId151"/>
    <p:sldId id="1199" r:id="rId152"/>
    <p:sldId id="1207" r:id="rId153"/>
    <p:sldId id="1200" r:id="rId154"/>
    <p:sldId id="7212" r:id="rId155"/>
    <p:sldId id="6680" r:id="rId156"/>
    <p:sldId id="7213" r:id="rId157"/>
    <p:sldId id="6681" r:id="rId158"/>
    <p:sldId id="7214" r:id="rId159"/>
    <p:sldId id="7240" r:id="rId160"/>
    <p:sldId id="5299" r:id="rId161"/>
    <p:sldId id="5300" r:id="rId162"/>
    <p:sldId id="5304" r:id="rId163"/>
    <p:sldId id="7683" r:id="rId164"/>
    <p:sldId id="6056" r:id="rId165"/>
    <p:sldId id="6592" r:id="rId166"/>
    <p:sldId id="6491" r:id="rId167"/>
    <p:sldId id="7207" r:id="rId168"/>
    <p:sldId id="6632" r:id="rId169"/>
    <p:sldId id="6633" r:id="rId170"/>
    <p:sldId id="7465" r:id="rId171"/>
    <p:sldId id="6595" r:id="rId172"/>
    <p:sldId id="922" r:id="rId173"/>
    <p:sldId id="7686" r:id="rId174"/>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D863C379-75A6-7846-8E17-258C151ED500}">
          <p14:sldIdLst>
            <p14:sldId id="7250"/>
          </p14:sldIdLst>
        </p14:section>
        <p14:section name="MIMDRAM" id="{4D5737D3-CBB1-9542-A0E0-584DA809DEF1}">
          <p14:sldIdLst>
            <p14:sldId id="7667"/>
            <p14:sldId id="1128"/>
            <p14:sldId id="1142"/>
            <p14:sldId id="1136"/>
            <p14:sldId id="1129"/>
            <p14:sldId id="1213"/>
            <p14:sldId id="1135"/>
            <p14:sldId id="1143"/>
            <p14:sldId id="1130"/>
            <p14:sldId id="1144"/>
            <p14:sldId id="1131"/>
            <p14:sldId id="1151"/>
            <p14:sldId id="1150"/>
            <p14:sldId id="1149"/>
            <p14:sldId id="1148"/>
            <p14:sldId id="1152"/>
            <p14:sldId id="1095"/>
            <p14:sldId id="1137"/>
            <p14:sldId id="1138"/>
            <p14:sldId id="1139"/>
            <p14:sldId id="1140"/>
            <p14:sldId id="1145"/>
            <p14:sldId id="1153"/>
            <p14:sldId id="7483"/>
            <p14:sldId id="7300"/>
            <p14:sldId id="1180"/>
            <p14:sldId id="1170"/>
            <p14:sldId id="1157"/>
            <p14:sldId id="301"/>
            <p14:sldId id="1068"/>
            <p14:sldId id="1172"/>
            <p14:sldId id="1173"/>
            <p14:sldId id="1174"/>
            <p14:sldId id="1109"/>
            <p14:sldId id="1110"/>
            <p14:sldId id="1238"/>
          </p14:sldIdLst>
        </p14:section>
        <p14:section name="pLUTo" id="{66FC9731-B9F6-974A-AE05-94D06503D540}">
          <p14:sldIdLst>
            <p14:sldId id="7682"/>
            <p14:sldId id="7235"/>
            <p14:sldId id="901"/>
            <p14:sldId id="954"/>
            <p14:sldId id="1060"/>
            <p14:sldId id="1065"/>
            <p14:sldId id="1006"/>
            <p14:sldId id="1063"/>
            <p14:sldId id="1064"/>
            <p14:sldId id="1062"/>
            <p14:sldId id="1027"/>
            <p14:sldId id="1073"/>
            <p14:sldId id="1081"/>
            <p14:sldId id="1074"/>
            <p14:sldId id="1101"/>
            <p14:sldId id="1103"/>
            <p14:sldId id="1102"/>
            <p14:sldId id="1078"/>
            <p14:sldId id="1082"/>
            <p14:sldId id="1079"/>
            <p14:sldId id="1080"/>
            <p14:sldId id="1076"/>
            <p14:sldId id="1083"/>
            <p14:sldId id="1084"/>
            <p14:sldId id="1085"/>
            <p14:sldId id="1091"/>
            <p14:sldId id="1086"/>
            <p14:sldId id="1088"/>
            <p14:sldId id="1089"/>
            <p14:sldId id="1090"/>
            <p14:sldId id="1001"/>
            <p14:sldId id="945"/>
            <p14:sldId id="905"/>
            <p14:sldId id="865"/>
            <p14:sldId id="849"/>
            <p14:sldId id="857"/>
            <p14:sldId id="7464"/>
          </p14:sldIdLst>
        </p14:section>
        <p14:section name="FC DRAM &amp; PiDRAM" id="{0E14C989-DB2E-3F4E-A844-556CB9411C0F}">
          <p14:sldIdLst>
            <p14:sldId id="7684"/>
            <p14:sldId id="7668"/>
            <p14:sldId id="1184"/>
            <p14:sldId id="263"/>
            <p14:sldId id="281"/>
            <p14:sldId id="1187"/>
            <p14:sldId id="878"/>
            <p14:sldId id="1182"/>
            <p14:sldId id="1185"/>
            <p14:sldId id="889"/>
            <p14:sldId id="843"/>
            <p14:sldId id="1186"/>
            <p14:sldId id="892"/>
            <p14:sldId id="1206"/>
            <p14:sldId id="1199"/>
            <p14:sldId id="1207"/>
            <p14:sldId id="1200"/>
            <p14:sldId id="7212"/>
            <p14:sldId id="6680"/>
            <p14:sldId id="7213"/>
            <p14:sldId id="6681"/>
            <p14:sldId id="7214"/>
            <p14:sldId id="7240"/>
            <p14:sldId id="5299"/>
            <p14:sldId id="5300"/>
            <p14:sldId id="5304"/>
          </p14:sldIdLst>
        </p14:section>
        <p14:section name="PUM in Other Memory Technologies" id="{980237CC-A666-034D-B283-DEAB4F8D5D54}">
          <p14:sldIdLst>
            <p14:sldId id="7683"/>
            <p14:sldId id="6056"/>
            <p14:sldId id="6592"/>
            <p14:sldId id="6491"/>
            <p14:sldId id="7207"/>
            <p14:sldId id="6632"/>
            <p14:sldId id="6633"/>
            <p14:sldId id="7465"/>
            <p14:sldId id="6595"/>
            <p14:sldId id="922"/>
            <p14:sldId id="768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FF"/>
    <a:srgbClr val="003399"/>
    <a:srgbClr val="0432FF"/>
    <a:srgbClr val="66FFFF"/>
    <a:srgbClr val="FF00C4"/>
    <a:srgbClr val="1A5712"/>
    <a:srgbClr val="948A54"/>
    <a:srgbClr val="2A55D6"/>
    <a:srgbClr val="8C0000"/>
    <a:srgbClr val="663D6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884" autoAdjust="0"/>
    <p:restoredTop sz="79028" autoAdjust="0"/>
  </p:normalViewPr>
  <p:slideViewPr>
    <p:cSldViewPr>
      <p:cViewPr varScale="1">
        <p:scale>
          <a:sx n="97" d="100"/>
          <a:sy n="97" d="100"/>
        </p:scale>
        <p:origin x="2696" y="200"/>
      </p:cViewPr>
      <p:guideLst>
        <p:guide orient="horz" pos="2160"/>
        <p:guide pos="2880"/>
      </p:guideLst>
    </p:cSldViewPr>
  </p:slideViewPr>
  <p:notesTextViewPr>
    <p:cViewPr>
      <p:scale>
        <a:sx n="100" d="100"/>
        <a:sy n="100" d="100"/>
      </p:scale>
      <p:origin x="0" y="0"/>
    </p:cViewPr>
  </p:notesTextViewPr>
  <p:sorterViewPr>
    <p:cViewPr varScale="1">
      <p:scale>
        <a:sx n="20" d="100"/>
        <a:sy n="20"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4.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 Target="slides/slide21.xml"/><Relationship Id="rId138" Type="http://schemas.openxmlformats.org/officeDocument/2006/relationships/slide" Target="slides/slide75.xml"/><Relationship Id="rId159" Type="http://schemas.openxmlformats.org/officeDocument/2006/relationships/slide" Target="slides/slide96.xml"/><Relationship Id="rId170" Type="http://schemas.openxmlformats.org/officeDocument/2006/relationships/slide" Target="slides/slide107.xml"/><Relationship Id="rId107" Type="http://schemas.openxmlformats.org/officeDocument/2006/relationships/slide" Target="slides/slide44.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 Target="slides/slide11.xml"/><Relationship Id="rId128" Type="http://schemas.openxmlformats.org/officeDocument/2006/relationships/slide" Target="slides/slide65.xml"/><Relationship Id="rId149" Type="http://schemas.openxmlformats.org/officeDocument/2006/relationships/slide" Target="slides/slide86.xml"/><Relationship Id="rId5" Type="http://schemas.openxmlformats.org/officeDocument/2006/relationships/slideMaster" Target="slideMasters/slideMaster5.xml"/><Relationship Id="rId95" Type="http://schemas.openxmlformats.org/officeDocument/2006/relationships/slide" Target="slides/slide32.xml"/><Relationship Id="rId160" Type="http://schemas.openxmlformats.org/officeDocument/2006/relationships/slide" Target="slides/slide97.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1.xml"/><Relationship Id="rId118" Type="http://schemas.openxmlformats.org/officeDocument/2006/relationships/slide" Target="slides/slide55.xml"/><Relationship Id="rId139" Type="http://schemas.openxmlformats.org/officeDocument/2006/relationships/slide" Target="slides/slide76.xml"/><Relationship Id="rId85" Type="http://schemas.openxmlformats.org/officeDocument/2006/relationships/slide" Target="slides/slide22.xml"/><Relationship Id="rId150" Type="http://schemas.openxmlformats.org/officeDocument/2006/relationships/slide" Target="slides/slide87.xml"/><Relationship Id="rId171" Type="http://schemas.openxmlformats.org/officeDocument/2006/relationships/slide" Target="slides/slide108.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45.xml"/><Relationship Id="rId129" Type="http://schemas.openxmlformats.org/officeDocument/2006/relationships/slide" Target="slides/slide66.xml"/><Relationship Id="rId54" Type="http://schemas.openxmlformats.org/officeDocument/2006/relationships/slideMaster" Target="slideMasters/slideMaster54.xml"/><Relationship Id="rId75" Type="http://schemas.openxmlformats.org/officeDocument/2006/relationships/slide" Target="slides/slide12.xml"/><Relationship Id="rId96" Type="http://schemas.openxmlformats.org/officeDocument/2006/relationships/slide" Target="slides/slide33.xml"/><Relationship Id="rId140" Type="http://schemas.openxmlformats.org/officeDocument/2006/relationships/slide" Target="slides/slide77.xml"/><Relationship Id="rId161" Type="http://schemas.openxmlformats.org/officeDocument/2006/relationships/slide" Target="slides/slide98.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1.xml"/><Relationship Id="rId119" Type="http://schemas.openxmlformats.org/officeDocument/2006/relationships/slide" Target="slides/slide56.xml"/><Relationship Id="rId44" Type="http://schemas.openxmlformats.org/officeDocument/2006/relationships/slideMaster" Target="slideMasters/slideMaster44.xml"/><Relationship Id="rId60" Type="http://schemas.openxmlformats.org/officeDocument/2006/relationships/slideMaster" Target="slideMasters/slideMaster60.xml"/><Relationship Id="rId65" Type="http://schemas.openxmlformats.org/officeDocument/2006/relationships/slide" Target="slides/slide2.xml"/><Relationship Id="rId81" Type="http://schemas.openxmlformats.org/officeDocument/2006/relationships/slide" Target="slides/slide18.xml"/><Relationship Id="rId86" Type="http://schemas.openxmlformats.org/officeDocument/2006/relationships/slide" Target="slides/slide23.xml"/><Relationship Id="rId130" Type="http://schemas.openxmlformats.org/officeDocument/2006/relationships/slide" Target="slides/slide67.xml"/><Relationship Id="rId135" Type="http://schemas.openxmlformats.org/officeDocument/2006/relationships/slide" Target="slides/slide72.xml"/><Relationship Id="rId151" Type="http://schemas.openxmlformats.org/officeDocument/2006/relationships/slide" Target="slides/slide88.xml"/><Relationship Id="rId156" Type="http://schemas.openxmlformats.org/officeDocument/2006/relationships/slide" Target="slides/slide93.xml"/><Relationship Id="rId177" Type="http://schemas.openxmlformats.org/officeDocument/2006/relationships/presProps" Target="presProps.xml"/><Relationship Id="rId172" Type="http://schemas.openxmlformats.org/officeDocument/2006/relationships/slide" Target="slides/slide10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46.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 Target="slides/slide13.xml"/><Relationship Id="rId97" Type="http://schemas.openxmlformats.org/officeDocument/2006/relationships/slide" Target="slides/slide34.xml"/><Relationship Id="rId104" Type="http://schemas.openxmlformats.org/officeDocument/2006/relationships/slide" Target="slides/slide41.xml"/><Relationship Id="rId120" Type="http://schemas.openxmlformats.org/officeDocument/2006/relationships/slide" Target="slides/slide57.xml"/><Relationship Id="rId125" Type="http://schemas.openxmlformats.org/officeDocument/2006/relationships/slide" Target="slides/slide62.xml"/><Relationship Id="rId141" Type="http://schemas.openxmlformats.org/officeDocument/2006/relationships/slide" Target="slides/slide78.xml"/><Relationship Id="rId146" Type="http://schemas.openxmlformats.org/officeDocument/2006/relationships/slide" Target="slides/slide83.xml"/><Relationship Id="rId167" Type="http://schemas.openxmlformats.org/officeDocument/2006/relationships/slide" Target="slides/slide104.xml"/><Relationship Id="rId7" Type="http://schemas.openxmlformats.org/officeDocument/2006/relationships/slideMaster" Target="slideMasters/slideMaster7.xml"/><Relationship Id="rId71" Type="http://schemas.openxmlformats.org/officeDocument/2006/relationships/slide" Target="slides/slide8.xml"/><Relationship Id="rId92" Type="http://schemas.openxmlformats.org/officeDocument/2006/relationships/slide" Target="slides/slide29.xml"/><Relationship Id="rId162" Type="http://schemas.openxmlformats.org/officeDocument/2006/relationships/slide" Target="slides/slide9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 Target="slides/slide3.xml"/><Relationship Id="rId87" Type="http://schemas.openxmlformats.org/officeDocument/2006/relationships/slide" Target="slides/slide24.xml"/><Relationship Id="rId110" Type="http://schemas.openxmlformats.org/officeDocument/2006/relationships/slide" Target="slides/slide47.xml"/><Relationship Id="rId115" Type="http://schemas.openxmlformats.org/officeDocument/2006/relationships/slide" Target="slides/slide52.xml"/><Relationship Id="rId131" Type="http://schemas.openxmlformats.org/officeDocument/2006/relationships/slide" Target="slides/slide68.xml"/><Relationship Id="rId136" Type="http://schemas.openxmlformats.org/officeDocument/2006/relationships/slide" Target="slides/slide73.xml"/><Relationship Id="rId157" Type="http://schemas.openxmlformats.org/officeDocument/2006/relationships/slide" Target="slides/slide94.xml"/><Relationship Id="rId178" Type="http://schemas.openxmlformats.org/officeDocument/2006/relationships/viewProps" Target="viewProps.xml"/><Relationship Id="rId61" Type="http://schemas.openxmlformats.org/officeDocument/2006/relationships/slideMaster" Target="slideMasters/slideMaster61.xml"/><Relationship Id="rId82" Type="http://schemas.openxmlformats.org/officeDocument/2006/relationships/slide" Target="slides/slide19.xml"/><Relationship Id="rId152" Type="http://schemas.openxmlformats.org/officeDocument/2006/relationships/slide" Target="slides/slide89.xml"/><Relationship Id="rId173" Type="http://schemas.openxmlformats.org/officeDocument/2006/relationships/slide" Target="slides/slide110.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4.xml"/><Relationship Id="rId100" Type="http://schemas.openxmlformats.org/officeDocument/2006/relationships/slide" Target="slides/slide37.xml"/><Relationship Id="rId105" Type="http://schemas.openxmlformats.org/officeDocument/2006/relationships/slide" Target="slides/slide42.xml"/><Relationship Id="rId126" Type="http://schemas.openxmlformats.org/officeDocument/2006/relationships/slide" Target="slides/slide63.xml"/><Relationship Id="rId147" Type="http://schemas.openxmlformats.org/officeDocument/2006/relationships/slide" Target="slides/slide84.xml"/><Relationship Id="rId168" Type="http://schemas.openxmlformats.org/officeDocument/2006/relationships/slide" Target="slides/slide105.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 Target="slides/slide9.xml"/><Relationship Id="rId93" Type="http://schemas.openxmlformats.org/officeDocument/2006/relationships/slide" Target="slides/slide30.xml"/><Relationship Id="rId98" Type="http://schemas.openxmlformats.org/officeDocument/2006/relationships/slide" Target="slides/slide35.xml"/><Relationship Id="rId121" Type="http://schemas.openxmlformats.org/officeDocument/2006/relationships/slide" Target="slides/slide58.xml"/><Relationship Id="rId142" Type="http://schemas.openxmlformats.org/officeDocument/2006/relationships/slide" Target="slides/slide79.xml"/><Relationship Id="rId163" Type="http://schemas.openxmlformats.org/officeDocument/2006/relationships/slide" Target="slides/slide100.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4.xml"/><Relationship Id="rId116" Type="http://schemas.openxmlformats.org/officeDocument/2006/relationships/slide" Target="slides/slide53.xml"/><Relationship Id="rId137" Type="http://schemas.openxmlformats.org/officeDocument/2006/relationships/slide" Target="slides/slide74.xml"/><Relationship Id="rId158" Type="http://schemas.openxmlformats.org/officeDocument/2006/relationships/slide" Target="slides/slide9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20.xml"/><Relationship Id="rId88" Type="http://schemas.openxmlformats.org/officeDocument/2006/relationships/slide" Target="slides/slide25.xml"/><Relationship Id="rId111" Type="http://schemas.openxmlformats.org/officeDocument/2006/relationships/slide" Target="slides/slide48.xml"/><Relationship Id="rId132" Type="http://schemas.openxmlformats.org/officeDocument/2006/relationships/slide" Target="slides/slide69.xml"/><Relationship Id="rId153" Type="http://schemas.openxmlformats.org/officeDocument/2006/relationships/slide" Target="slides/slide90.xml"/><Relationship Id="rId174" Type="http://schemas.openxmlformats.org/officeDocument/2006/relationships/slide" Target="slides/slide111.xml"/><Relationship Id="rId179" Type="http://schemas.openxmlformats.org/officeDocument/2006/relationships/theme" Target="theme/theme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43.xml"/><Relationship Id="rId127" Type="http://schemas.openxmlformats.org/officeDocument/2006/relationships/slide" Target="slides/slide6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0.xml"/><Relationship Id="rId78" Type="http://schemas.openxmlformats.org/officeDocument/2006/relationships/slide" Target="slides/slide15.xml"/><Relationship Id="rId94" Type="http://schemas.openxmlformats.org/officeDocument/2006/relationships/slide" Target="slides/slide31.xml"/><Relationship Id="rId99" Type="http://schemas.openxmlformats.org/officeDocument/2006/relationships/slide" Target="slides/slide36.xml"/><Relationship Id="rId101" Type="http://schemas.openxmlformats.org/officeDocument/2006/relationships/slide" Target="slides/slide38.xml"/><Relationship Id="rId122" Type="http://schemas.openxmlformats.org/officeDocument/2006/relationships/slide" Target="slides/slide59.xml"/><Relationship Id="rId143" Type="http://schemas.openxmlformats.org/officeDocument/2006/relationships/slide" Target="slides/slide80.xml"/><Relationship Id="rId148" Type="http://schemas.openxmlformats.org/officeDocument/2006/relationships/slide" Target="slides/slide85.xml"/><Relationship Id="rId164" Type="http://schemas.openxmlformats.org/officeDocument/2006/relationships/slide" Target="slides/slide101.xml"/><Relationship Id="rId169" Type="http://schemas.openxmlformats.org/officeDocument/2006/relationships/slide" Target="slides/slide10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tableStyles" Target="tableStyles.xml"/><Relationship Id="rId26" Type="http://schemas.openxmlformats.org/officeDocument/2006/relationships/slideMaster" Target="slideMasters/slideMaster26.xml"/><Relationship Id="rId47" Type="http://schemas.openxmlformats.org/officeDocument/2006/relationships/slideMaster" Target="slideMasters/slideMaster47.xml"/><Relationship Id="rId68" Type="http://schemas.openxmlformats.org/officeDocument/2006/relationships/slide" Target="slides/slide5.xml"/><Relationship Id="rId89" Type="http://schemas.openxmlformats.org/officeDocument/2006/relationships/slide" Target="slides/slide26.xml"/><Relationship Id="rId112" Type="http://schemas.openxmlformats.org/officeDocument/2006/relationships/slide" Target="slides/slide49.xml"/><Relationship Id="rId133" Type="http://schemas.openxmlformats.org/officeDocument/2006/relationships/slide" Target="slides/slide70.xml"/><Relationship Id="rId154" Type="http://schemas.openxmlformats.org/officeDocument/2006/relationships/slide" Target="slides/slide91.xml"/><Relationship Id="rId175" Type="http://schemas.openxmlformats.org/officeDocument/2006/relationships/notesMaster" Target="notesMasters/notesMaster1.xml"/><Relationship Id="rId16" Type="http://schemas.openxmlformats.org/officeDocument/2006/relationships/slideMaster" Target="slideMasters/slideMaster16.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6.xml"/><Relationship Id="rId102" Type="http://schemas.openxmlformats.org/officeDocument/2006/relationships/slide" Target="slides/slide39.xml"/><Relationship Id="rId123" Type="http://schemas.openxmlformats.org/officeDocument/2006/relationships/slide" Target="slides/slide60.xml"/><Relationship Id="rId144" Type="http://schemas.openxmlformats.org/officeDocument/2006/relationships/slide" Target="slides/slide81.xml"/><Relationship Id="rId90" Type="http://schemas.openxmlformats.org/officeDocument/2006/relationships/slide" Target="slides/slide27.xml"/><Relationship Id="rId165" Type="http://schemas.openxmlformats.org/officeDocument/2006/relationships/slide" Target="slides/slide102.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6.xml"/><Relationship Id="rId113" Type="http://schemas.openxmlformats.org/officeDocument/2006/relationships/slide" Target="slides/slide50.xml"/><Relationship Id="rId134" Type="http://schemas.openxmlformats.org/officeDocument/2006/relationships/slide" Target="slides/slide71.xml"/><Relationship Id="rId80" Type="http://schemas.openxmlformats.org/officeDocument/2006/relationships/slide" Target="slides/slide17.xml"/><Relationship Id="rId155" Type="http://schemas.openxmlformats.org/officeDocument/2006/relationships/slide" Target="slides/slide92.xml"/><Relationship Id="rId176" Type="http://schemas.openxmlformats.org/officeDocument/2006/relationships/handoutMaster" Target="handoutMasters/handoutMaster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40.xml"/><Relationship Id="rId124" Type="http://schemas.openxmlformats.org/officeDocument/2006/relationships/slide" Target="slides/slide61.xml"/><Relationship Id="rId70" Type="http://schemas.openxmlformats.org/officeDocument/2006/relationships/slide" Target="slides/slide7.xml"/><Relationship Id="rId91" Type="http://schemas.openxmlformats.org/officeDocument/2006/relationships/slide" Target="slides/slide28.xml"/><Relationship Id="rId145" Type="http://schemas.openxmlformats.org/officeDocument/2006/relationships/slide" Target="slides/slide82.xml"/><Relationship Id="rId166" Type="http://schemas.openxmlformats.org/officeDocument/2006/relationships/slide" Target="slides/slide103.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4155554744007"/>
          <c:y val="0.15488141393076674"/>
          <c:w val="0.76634516500208028"/>
          <c:h val="0.59511340134917934"/>
        </c:manualLayout>
      </c:layout>
      <c:barChart>
        <c:barDir val="col"/>
        <c:grouping val="clustered"/>
        <c:varyColors val="0"/>
        <c:ser>
          <c:idx val="0"/>
          <c:order val="0"/>
          <c:tx>
            <c:strRef>
              <c:f>Sheet1!$F$2</c:f>
              <c:strCache>
                <c:ptCount val="1"/>
                <c:pt idx="0">
                  <c:v>CPU</c:v>
                </c:pt>
              </c:strCache>
            </c:strRef>
          </c:tx>
          <c:spPr>
            <a:solidFill>
              <a:schemeClr val="accent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Sheet1!$F$3:$F$15</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7FA0-1B4A-A3CA-0ACE60322FD7}"/>
            </c:ext>
          </c:extLst>
        </c:ser>
        <c:ser>
          <c:idx val="1"/>
          <c:order val="1"/>
          <c:tx>
            <c:strRef>
              <c:f>Sheet1!$G$2</c:f>
              <c:strCache>
                <c:ptCount val="1"/>
                <c:pt idx="0">
                  <c:v>GPU</c:v>
                </c:pt>
              </c:strCache>
            </c:strRef>
          </c:tx>
          <c:spPr>
            <a:solidFill>
              <a:srgbClr val="F3BC6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Sheet1!$G$3:$G$15</c:f>
              <c:numCache>
                <c:formatCode>General</c:formatCode>
                <c:ptCount val="13"/>
                <c:pt idx="0">
                  <c:v>0.13400000000000001</c:v>
                </c:pt>
                <c:pt idx="1">
                  <c:v>0.13800000000000001</c:v>
                </c:pt>
                <c:pt idx="2">
                  <c:v>3.5999999999999997E-2</c:v>
                </c:pt>
                <c:pt idx="3">
                  <c:v>6.3E-2</c:v>
                </c:pt>
                <c:pt idx="5">
                  <c:v>0.16300000000000001</c:v>
                </c:pt>
                <c:pt idx="6">
                  <c:v>1.2E-2</c:v>
                </c:pt>
                <c:pt idx="7">
                  <c:v>8.9999999999999993E-3</c:v>
                </c:pt>
                <c:pt idx="8">
                  <c:v>1.4999999999999999E-2</c:v>
                </c:pt>
                <c:pt idx="12">
                  <c:v>4.2709999999999998E-2</c:v>
                </c:pt>
              </c:numCache>
            </c:numRef>
          </c:val>
          <c:extLst>
            <c:ext xmlns:c16="http://schemas.microsoft.com/office/drawing/2014/chart" uri="{C3380CC4-5D6E-409C-BE32-E72D297353CC}">
              <c16:uniqueId val="{00000001-7FA0-1B4A-A3CA-0ACE60322FD7}"/>
            </c:ext>
          </c:extLst>
        </c:ser>
        <c:ser>
          <c:idx val="2"/>
          <c:order val="2"/>
          <c:tx>
            <c:strRef>
              <c:f>Sheet1!$H$2</c:f>
              <c:strCache>
                <c:ptCount val="1"/>
                <c:pt idx="0">
                  <c:v>SIMDRAM</c:v>
                </c:pt>
              </c:strCache>
            </c:strRef>
          </c:tx>
          <c:spPr>
            <a:solidFill>
              <a:srgbClr val="38A87F"/>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Sheet1!$H$3:$H$15</c:f>
              <c:numCache>
                <c:formatCode>General</c:formatCode>
                <c:ptCount val="13"/>
                <c:pt idx="0">
                  <c:v>2.3460000000000001</c:v>
                </c:pt>
                <c:pt idx="1">
                  <c:v>2.3279999999999998</c:v>
                </c:pt>
                <c:pt idx="2">
                  <c:v>8.1950000000000003</c:v>
                </c:pt>
                <c:pt idx="3">
                  <c:v>0.34300000000000003</c:v>
                </c:pt>
                <c:pt idx="4">
                  <c:v>2.6259999999999999</c:v>
                </c:pt>
                <c:pt idx="5">
                  <c:v>2.35</c:v>
                </c:pt>
                <c:pt idx="6">
                  <c:v>2.9940000000000002</c:v>
                </c:pt>
                <c:pt idx="7">
                  <c:v>4.1000000000000002E-2</c:v>
                </c:pt>
                <c:pt idx="8">
                  <c:v>5.1890000000000001</c:v>
                </c:pt>
                <c:pt idx="9">
                  <c:v>62.814</c:v>
                </c:pt>
                <c:pt idx="10">
                  <c:v>0.153</c:v>
                </c:pt>
                <c:pt idx="11">
                  <c:v>15.696</c:v>
                </c:pt>
                <c:pt idx="12">
                  <c:v>2.1378599999999999</c:v>
                </c:pt>
              </c:numCache>
            </c:numRef>
          </c:val>
          <c:extLst>
            <c:ext xmlns:c16="http://schemas.microsoft.com/office/drawing/2014/chart" uri="{C3380CC4-5D6E-409C-BE32-E72D297353CC}">
              <c16:uniqueId val="{00000002-7FA0-1B4A-A3CA-0ACE60322FD7}"/>
            </c:ext>
          </c:extLst>
        </c:ser>
        <c:ser>
          <c:idx val="3"/>
          <c:order val="3"/>
          <c:tx>
            <c:strRef>
              <c:f>Sheet1!$I$2</c:f>
              <c:strCache>
                <c:ptCount val="1"/>
                <c:pt idx="0">
                  <c:v>MIMDRAM</c:v>
                </c:pt>
              </c:strCache>
            </c:strRef>
          </c:tx>
          <c:spPr>
            <a:solidFill>
              <a:srgbClr val="5CA2DB"/>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Sheet1!$I$3:$I$15</c:f>
              <c:numCache>
                <c:formatCode>General</c:formatCode>
                <c:ptCount val="13"/>
                <c:pt idx="0">
                  <c:v>30.754000000000001</c:v>
                </c:pt>
                <c:pt idx="1">
                  <c:v>36.107999999999997</c:v>
                </c:pt>
                <c:pt idx="2">
                  <c:v>199.08099999999999</c:v>
                </c:pt>
                <c:pt idx="3">
                  <c:v>13.407999999999999</c:v>
                </c:pt>
                <c:pt idx="4">
                  <c:v>2.6890000000000001</c:v>
                </c:pt>
                <c:pt idx="5">
                  <c:v>26.765000000000001</c:v>
                </c:pt>
                <c:pt idx="6">
                  <c:v>35.271999999999998</c:v>
                </c:pt>
                <c:pt idx="7">
                  <c:v>1.429</c:v>
                </c:pt>
                <c:pt idx="8">
                  <c:v>123.361</c:v>
                </c:pt>
                <c:pt idx="9">
                  <c:v>2397.384</c:v>
                </c:pt>
                <c:pt idx="10">
                  <c:v>2.294</c:v>
                </c:pt>
                <c:pt idx="11">
                  <c:v>92.781999999999996</c:v>
                </c:pt>
                <c:pt idx="12">
                  <c:v>30.610330000000001</c:v>
                </c:pt>
              </c:numCache>
            </c:numRef>
          </c:val>
          <c:extLst>
            <c:ext xmlns:c16="http://schemas.microsoft.com/office/drawing/2014/chart" uri="{C3380CC4-5D6E-409C-BE32-E72D297353CC}">
              <c16:uniqueId val="{00000003-7FA0-1B4A-A3CA-0ACE60322FD7}"/>
            </c:ext>
          </c:extLst>
        </c:ser>
        <c:dLbls>
          <c:showLegendKey val="0"/>
          <c:showVal val="0"/>
          <c:showCatName val="0"/>
          <c:showSerName val="0"/>
          <c:showPercent val="0"/>
          <c:showBubbleSize val="0"/>
        </c:dLbls>
        <c:gapWidth val="0"/>
        <c:overlap val="-38"/>
        <c:axId val="100144992"/>
        <c:axId val="100196544"/>
      </c:barChart>
      <c:catAx>
        <c:axId val="100144992"/>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0196544"/>
        <c:crosses val="autoZero"/>
        <c:auto val="1"/>
        <c:lblAlgn val="ctr"/>
        <c:lblOffset val="100"/>
        <c:noMultiLvlLbl val="0"/>
      </c:catAx>
      <c:valAx>
        <c:axId val="100196544"/>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CPU-Normalized</a:t>
                </a:r>
                <a:br>
                  <a:rPr lang="en-US" sz="2000" b="1"/>
                </a:br>
                <a:r>
                  <a:rPr lang="en-US" sz="2000" b="1"/>
                  <a:t>Performance/Watt</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00144992"/>
        <c:crosses val="autoZero"/>
        <c:crossBetween val="between"/>
      </c:valAx>
      <c:spPr>
        <a:noFill/>
        <a:ln>
          <a:solidFill>
            <a:schemeClr val="tx1"/>
          </a:solidFill>
        </a:ln>
        <a:effectLst/>
      </c:spPr>
    </c:plotArea>
    <c:legend>
      <c:legendPos val="t"/>
      <c:legendEntry>
        <c:idx val="0"/>
        <c:delete val="1"/>
      </c:legendEntry>
      <c:layout>
        <c:manualLayout>
          <c:xMode val="edge"/>
          <c:yMode val="edge"/>
          <c:x val="0.15515423391829503"/>
          <c:y val="2.7777777777777776E-2"/>
          <c:w val="0.8159327463071532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948589930892023"/>
          <c:y val="4.2226911332851058E-2"/>
          <c:w val="0.77503588132670831"/>
          <c:h val="0.73999463883442762"/>
        </c:manualLayout>
      </c:layout>
      <c:barChart>
        <c:barDir val="col"/>
        <c:grouping val="clustered"/>
        <c:varyColors val="0"/>
        <c:ser>
          <c:idx val="0"/>
          <c:order val="0"/>
          <c:tx>
            <c:strRef>
              <c:f>Sheet3!$G$7</c:f>
              <c:strCache>
                <c:ptCount val="1"/>
                <c:pt idx="0">
                  <c:v>ws_average</c:v>
                </c:pt>
              </c:strCache>
            </c:strRef>
          </c:tx>
          <c:spPr>
            <a:solidFill>
              <a:schemeClr val="accent1"/>
            </a:solidFill>
            <a:ln>
              <a:solidFill>
                <a:schemeClr val="tx1"/>
              </a:solidFill>
            </a:ln>
            <a:effectLst/>
          </c:spPr>
          <c:invertIfNegative val="0"/>
          <c:dPt>
            <c:idx val="0"/>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01-D538-2940-84D1-764B2AAABD2E}"/>
              </c:ext>
            </c:extLst>
          </c:dPt>
          <c:dPt>
            <c:idx val="1"/>
            <c:invertIfNegative val="0"/>
            <c:bubble3D val="0"/>
            <c:spPr>
              <a:solidFill>
                <a:schemeClr val="accent6">
                  <a:lumMod val="40000"/>
                  <a:lumOff val="60000"/>
                </a:schemeClr>
              </a:solidFill>
              <a:ln>
                <a:solidFill>
                  <a:schemeClr val="tx1"/>
                </a:solidFill>
              </a:ln>
              <a:effectLst/>
            </c:spPr>
            <c:extLst>
              <c:ext xmlns:c16="http://schemas.microsoft.com/office/drawing/2014/chart" uri="{C3380CC4-5D6E-409C-BE32-E72D297353CC}">
                <c16:uniqueId val="{00000002-D538-2940-84D1-764B2AAABD2E}"/>
              </c:ext>
            </c:extLst>
          </c:dPt>
          <c:dPt>
            <c:idx val="2"/>
            <c:invertIfNegative val="0"/>
            <c:bubble3D val="0"/>
            <c:spPr>
              <a:solidFill>
                <a:schemeClr val="accent6">
                  <a:lumMod val="60000"/>
                  <a:lumOff val="40000"/>
                </a:schemeClr>
              </a:solidFill>
              <a:ln>
                <a:solidFill>
                  <a:schemeClr val="tx1"/>
                </a:solidFill>
              </a:ln>
              <a:effectLst/>
            </c:spPr>
            <c:extLst>
              <c:ext xmlns:c16="http://schemas.microsoft.com/office/drawing/2014/chart" uri="{C3380CC4-5D6E-409C-BE32-E72D297353CC}">
                <c16:uniqueId val="{00000003-D538-2940-84D1-764B2AAABD2E}"/>
              </c:ext>
            </c:extLst>
          </c:dPt>
          <c:dPt>
            <c:idx val="3"/>
            <c:invertIfNegative val="0"/>
            <c:bubble3D val="0"/>
            <c:spPr>
              <a:solidFill>
                <a:srgbClr val="38A87F"/>
              </a:solidFill>
              <a:ln>
                <a:solidFill>
                  <a:schemeClr val="tx1"/>
                </a:solidFill>
              </a:ln>
              <a:effectLst/>
            </c:spPr>
            <c:extLst>
              <c:ext xmlns:c16="http://schemas.microsoft.com/office/drawing/2014/chart" uri="{C3380CC4-5D6E-409C-BE32-E72D297353CC}">
                <c16:uniqueId val="{00000004-D538-2940-84D1-764B2AAABD2E}"/>
              </c:ext>
            </c:extLst>
          </c:dPt>
          <c:dPt>
            <c:idx val="4"/>
            <c:invertIfNegative val="0"/>
            <c:bubble3D val="0"/>
            <c:spPr>
              <a:solidFill>
                <a:srgbClr val="5CA2DB"/>
              </a:solidFill>
              <a:ln>
                <a:solidFill>
                  <a:schemeClr val="tx1"/>
                </a:solidFill>
              </a:ln>
              <a:effectLst/>
            </c:spPr>
            <c:extLst>
              <c:ext xmlns:c16="http://schemas.microsoft.com/office/drawing/2014/chart" uri="{C3380CC4-5D6E-409C-BE32-E72D297353CC}">
                <c16:uniqueId val="{00000005-D538-2940-84D1-764B2AAABD2E}"/>
              </c:ext>
            </c:extLst>
          </c:dPt>
          <c:cat>
            <c:strRef>
              <c:f>Sheet3!$F$8:$F$12</c:f>
              <c:strCache>
                <c:ptCount val="5"/>
                <c:pt idx="0">
                  <c:v>SIMDRAM:1</c:v>
                </c:pt>
                <c:pt idx="1">
                  <c:v>SIMDRAM:2</c:v>
                </c:pt>
                <c:pt idx="2">
                  <c:v>SIMDRAM:4</c:v>
                </c:pt>
                <c:pt idx="3">
                  <c:v>SIMDRAM:8</c:v>
                </c:pt>
                <c:pt idx="4">
                  <c:v>MIMDRAM</c:v>
                </c:pt>
              </c:strCache>
            </c:strRef>
          </c:cat>
          <c:val>
            <c:numRef>
              <c:f>Sheet3!$G$8:$G$12</c:f>
              <c:numCache>
                <c:formatCode>General</c:formatCode>
                <c:ptCount val="5"/>
                <c:pt idx="0">
                  <c:v>1</c:v>
                </c:pt>
                <c:pt idx="1">
                  <c:v>1.2005893698603198</c:v>
                </c:pt>
                <c:pt idx="2">
                  <c:v>1.3094000971478232</c:v>
                </c:pt>
                <c:pt idx="3">
                  <c:v>1.3253267884633007</c:v>
                </c:pt>
                <c:pt idx="4">
                  <c:v>2.0208851717479099</c:v>
                </c:pt>
              </c:numCache>
            </c:numRef>
          </c:val>
          <c:extLst>
            <c:ext xmlns:c16="http://schemas.microsoft.com/office/drawing/2014/chart" uri="{C3380CC4-5D6E-409C-BE32-E72D297353CC}">
              <c16:uniqueId val="{00000000-D538-2940-84D1-764B2AAABD2E}"/>
            </c:ext>
          </c:extLst>
        </c:ser>
        <c:dLbls>
          <c:showLegendKey val="0"/>
          <c:showVal val="0"/>
          <c:showCatName val="0"/>
          <c:showSerName val="0"/>
          <c:showPercent val="0"/>
          <c:showBubbleSize val="0"/>
        </c:dLbls>
        <c:gapWidth val="219"/>
        <c:overlap val="-27"/>
        <c:axId val="275621472"/>
        <c:axId val="274823616"/>
      </c:barChart>
      <c:catAx>
        <c:axId val="27562147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700" b="0" i="0" u="none" strike="noStrike" kern="1200" baseline="0">
                <a:solidFill>
                  <a:schemeClr val="tx1"/>
                </a:solidFill>
                <a:latin typeface="Avenir Next" panose="020B0503020202020204" pitchFamily="34" charset="0"/>
                <a:ea typeface="+mn-ea"/>
                <a:cs typeface="+mn-cs"/>
              </a:defRPr>
            </a:pPr>
            <a:endParaRPr lang="en-US"/>
          </a:p>
        </c:txPr>
        <c:crossAx val="274823616"/>
        <c:crosses val="autoZero"/>
        <c:auto val="1"/>
        <c:lblAlgn val="ctr"/>
        <c:lblOffset val="100"/>
        <c:noMultiLvlLbl val="0"/>
      </c:catAx>
      <c:valAx>
        <c:axId val="2748236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Normalized</a:t>
                </a:r>
                <a:r>
                  <a:rPr lang="en-US" sz="2000" b="1" baseline="0"/>
                  <a:t> Weighted Speedup </a:t>
                </a:r>
                <a:br>
                  <a:rPr lang="en-US" sz="2000" b="1" baseline="0"/>
                </a:br>
                <a:r>
                  <a:rPr lang="en-US" sz="2000" b="1" baseline="0"/>
                  <a:t>(Higher is Better)</a:t>
                </a:r>
                <a:endParaRPr lang="en-US" sz="2000" b="1"/>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700" b="0" i="0" u="none" strike="noStrike" kern="1200" baseline="0">
                <a:solidFill>
                  <a:schemeClr val="tx1"/>
                </a:solidFill>
                <a:latin typeface="Avenir Next" panose="020B0503020202020204" pitchFamily="34" charset="0"/>
                <a:ea typeface="+mn-ea"/>
                <a:cs typeface="+mn-cs"/>
              </a:defRPr>
            </a:pPr>
            <a:endParaRPr lang="en-US"/>
          </a:p>
        </c:txPr>
        <c:crossAx val="275621472"/>
        <c:crosses val="autoZero"/>
        <c:crossBetween val="between"/>
      </c:valAx>
      <c:spPr>
        <a:noFill/>
        <a:ln>
          <a:solidFill>
            <a:schemeClr val="tx1"/>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Sheet1!$B$1</c:f>
              <c:strCache>
                <c:ptCount val="1"/>
                <c:pt idx="0">
                  <c:v>BSA</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Sheet1!$A$2:$A$4</c:f>
              <c:strCache>
                <c:ptCount val="3"/>
                <c:pt idx="0">
                  <c:v>Performance</c:v>
                </c:pt>
                <c:pt idx="1">
                  <c:v>Energy Efficiency</c:v>
                </c:pt>
                <c:pt idx="2">
                  <c:v>Area Efficiency</c:v>
                </c:pt>
              </c:strCache>
            </c:strRef>
          </c:cat>
          <c:val>
            <c:numRef>
              <c:f>Sheet1!$B$2:$B$4</c:f>
              <c:numCache>
                <c:formatCode>General</c:formatCode>
                <c:ptCount val="3"/>
                <c:pt idx="0">
                  <c:v>8</c:v>
                </c:pt>
                <c:pt idx="1">
                  <c:v>8</c:v>
                </c:pt>
                <c:pt idx="2">
                  <c:v>5</c:v>
                </c:pt>
              </c:numCache>
            </c:numRef>
          </c:val>
          <c:extLst>
            <c:ext xmlns:c16="http://schemas.microsoft.com/office/drawing/2014/chart" uri="{C3380CC4-5D6E-409C-BE32-E72D297353CC}">
              <c16:uniqueId val="{00000000-FA57-374E-B7D6-C53E13C5AD07}"/>
            </c:ext>
          </c:extLst>
        </c:ser>
        <c:ser>
          <c:idx val="1"/>
          <c:order val="1"/>
          <c:tx>
            <c:strRef>
              <c:f>Sheet1!$C$1</c:f>
              <c:strCache>
                <c:ptCount val="1"/>
                <c:pt idx="0">
                  <c:v>GSA</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Sheet1!$A$2:$A$4</c:f>
              <c:strCache>
                <c:ptCount val="3"/>
                <c:pt idx="0">
                  <c:v>Performance</c:v>
                </c:pt>
                <c:pt idx="1">
                  <c:v>Energy Efficiency</c:v>
                </c:pt>
                <c:pt idx="2">
                  <c:v>Area Efficiency</c:v>
                </c:pt>
              </c:strCache>
            </c:strRef>
          </c:cat>
          <c:val>
            <c:numRef>
              <c:f>Sheet1!$C$2:$C$4</c:f>
              <c:numCache>
                <c:formatCode>General</c:formatCode>
                <c:ptCount val="3"/>
                <c:pt idx="0">
                  <c:v>4</c:v>
                </c:pt>
                <c:pt idx="1">
                  <c:v>4</c:v>
                </c:pt>
                <c:pt idx="2">
                  <c:v>10</c:v>
                </c:pt>
              </c:numCache>
            </c:numRef>
          </c:val>
          <c:extLst>
            <c:ext xmlns:c16="http://schemas.microsoft.com/office/drawing/2014/chart" uri="{C3380CC4-5D6E-409C-BE32-E72D297353CC}">
              <c16:uniqueId val="{00000001-FA57-374E-B7D6-C53E13C5AD07}"/>
            </c:ext>
          </c:extLst>
        </c:ser>
        <c:ser>
          <c:idx val="2"/>
          <c:order val="2"/>
          <c:tx>
            <c:strRef>
              <c:f>Sheet1!$D$1</c:f>
              <c:strCache>
                <c:ptCount val="1"/>
                <c:pt idx="0">
                  <c:v>GMC</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Sheet1!$A$2:$A$4</c:f>
              <c:strCache>
                <c:ptCount val="3"/>
                <c:pt idx="0">
                  <c:v>Performance</c:v>
                </c:pt>
                <c:pt idx="1">
                  <c:v>Energy Efficiency</c:v>
                </c:pt>
                <c:pt idx="2">
                  <c:v>Area Efficiency</c:v>
                </c:pt>
              </c:strCache>
            </c:strRef>
          </c:cat>
          <c:val>
            <c:numRef>
              <c:f>Sheet1!$D$2:$D$4</c:f>
              <c:numCache>
                <c:formatCode>General</c:formatCode>
                <c:ptCount val="3"/>
                <c:pt idx="0">
                  <c:v>10</c:v>
                </c:pt>
                <c:pt idx="1">
                  <c:v>10</c:v>
                </c:pt>
                <c:pt idx="2">
                  <c:v>3</c:v>
                </c:pt>
              </c:numCache>
            </c:numRef>
          </c:val>
          <c:extLst>
            <c:ext xmlns:c16="http://schemas.microsoft.com/office/drawing/2014/chart" uri="{C3380CC4-5D6E-409C-BE32-E72D297353CC}">
              <c16:uniqueId val="{00000002-FA57-374E-B7D6-C53E13C5AD07}"/>
            </c:ext>
          </c:extLst>
        </c:ser>
        <c:dLbls>
          <c:showLegendKey val="0"/>
          <c:showVal val="0"/>
          <c:showCatName val="0"/>
          <c:showSerName val="0"/>
          <c:showPercent val="0"/>
          <c:showBubbleSize val="0"/>
        </c:dLbls>
        <c:axId val="1630665807"/>
        <c:axId val="1694001359"/>
      </c:radarChart>
      <c:catAx>
        <c:axId val="1630665807"/>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694001359"/>
        <c:crosses val="autoZero"/>
        <c:auto val="1"/>
        <c:lblAlgn val="ctr"/>
        <c:lblOffset val="100"/>
        <c:noMultiLvlLbl val="0"/>
      </c:catAx>
      <c:valAx>
        <c:axId val="1694001359"/>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630665807"/>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271535548188055"/>
          <c:y val="0.15956969194640147"/>
          <c:w val="0.79073493691578023"/>
          <c:h val="0.78574889237243517"/>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Speedups!$B$2:$B$4</c:f>
              <c:numCache>
                <c:formatCode>General</c:formatCode>
                <c:ptCount val="3"/>
                <c:pt idx="0">
                  <c:v>357</c:v>
                </c:pt>
                <c:pt idx="1">
                  <c:v>0.6</c:v>
                </c:pt>
                <c:pt idx="2">
                  <c:v>9.1999999999999993</c:v>
                </c:pt>
              </c:numCache>
            </c:numRef>
          </c:val>
          <c:extLst>
            <c:ext xmlns:c16="http://schemas.microsoft.com/office/drawing/2014/chart" uri="{C3380CC4-5D6E-409C-BE32-E72D297353CC}">
              <c16:uniqueId val="{00000000-97D7-5340-BA1D-1925314B3030}"/>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Speedups!$C$2:$C$4</c:f>
              <c:numCache>
                <c:formatCode>General</c:formatCode>
                <c:ptCount val="3"/>
                <c:pt idx="0">
                  <c:v>713</c:v>
                </c:pt>
                <c:pt idx="1">
                  <c:v>1.2</c:v>
                </c:pt>
                <c:pt idx="2">
                  <c:v>18.3</c:v>
                </c:pt>
              </c:numCache>
            </c:numRef>
          </c:val>
          <c:extLst>
            <c:ext xmlns:c16="http://schemas.microsoft.com/office/drawing/2014/chart" uri="{C3380CC4-5D6E-409C-BE32-E72D297353CC}">
              <c16:uniqueId val="{00000001-97D7-5340-BA1D-1925314B3030}"/>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Speedups!$D$2:$D$4</c:f>
              <c:numCache>
                <c:formatCode>General</c:formatCode>
                <c:ptCount val="3"/>
                <c:pt idx="0">
                  <c:v>1413</c:v>
                </c:pt>
                <c:pt idx="1">
                  <c:v>2.2999999999999998</c:v>
                </c:pt>
                <c:pt idx="2">
                  <c:v>36.200000000000003</c:v>
                </c:pt>
              </c:numCache>
            </c:numRef>
          </c:val>
          <c:extLst>
            <c:ext xmlns:c16="http://schemas.microsoft.com/office/drawing/2014/chart" uri="{C3380CC4-5D6E-409C-BE32-E72D297353CC}">
              <c16:uniqueId val="{00000002-97D7-5340-BA1D-1925314B3030}"/>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r>
                  <a:rPr lang="en-US" sz="2400"/>
                  <a:t>Average Speedup</a:t>
                </a:r>
              </a:p>
            </c:rich>
          </c:tx>
          <c:overlay val="0"/>
          <c:spPr>
            <a:noFill/>
            <a:ln>
              <a:noFill/>
            </a:ln>
            <a:effectLst/>
          </c:spPr>
          <c:txPr>
            <a:bodyPr rot="-540000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9.6251640419947507E-2"/>
          <c:y val="4.4943752740289618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35381084610801"/>
          <c:y val="0.16350283110678582"/>
          <c:w val="0.78966361088921855"/>
          <c:h val="0.69315933822878883"/>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Area'!$B$2:$B$3</c:f>
              <c:numCache>
                <c:formatCode>General</c:formatCode>
                <c:ptCount val="2"/>
                <c:pt idx="0">
                  <c:v>426</c:v>
                </c:pt>
                <c:pt idx="1">
                  <c:v>441</c:v>
                </c:pt>
              </c:numCache>
            </c:numRef>
          </c:val>
          <c:extLst>
            <c:ext xmlns:c16="http://schemas.microsoft.com/office/drawing/2014/chart" uri="{C3380CC4-5D6E-409C-BE32-E72D297353CC}">
              <c16:uniqueId val="{00000000-75D3-B144-B837-789803961459}"/>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Area'!$C$2:$C$3</c:f>
              <c:numCache>
                <c:formatCode>General</c:formatCode>
                <c:ptCount val="2"/>
                <c:pt idx="0">
                  <c:v>801</c:v>
                </c:pt>
                <c:pt idx="1">
                  <c:v>830</c:v>
                </c:pt>
              </c:numCache>
            </c:numRef>
          </c:val>
          <c:extLst>
            <c:ext xmlns:c16="http://schemas.microsoft.com/office/drawing/2014/chart" uri="{C3380CC4-5D6E-409C-BE32-E72D297353CC}">
              <c16:uniqueId val="{00000001-75D3-B144-B837-789803961459}"/>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Area'!$D$2:$D$3</c:f>
              <c:numCache>
                <c:formatCode>General</c:formatCode>
                <c:ptCount val="2"/>
                <c:pt idx="0">
                  <c:v>1504</c:v>
                </c:pt>
                <c:pt idx="1">
                  <c:v>1558</c:v>
                </c:pt>
              </c:numCache>
            </c:numRef>
          </c:val>
          <c:extLst>
            <c:ext xmlns:c16="http://schemas.microsoft.com/office/drawing/2014/chart" uri="{C3380CC4-5D6E-409C-BE32-E72D297353CC}">
              <c16:uniqueId val="{00000002-75D3-B144-B837-789803961459}"/>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Speedup </a:t>
                </a:r>
                <a:br>
                  <a:rPr lang="en-US" sz="2000" b="0" i="0" u="none" strike="noStrike" baseline="0"/>
                </a:br>
                <a:r>
                  <a:rPr lang="en-US" sz="2000" b="0" i="0" u="none" strike="noStrike" baseline="0"/>
                  <a:t>per Unit Area</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0.12061817027773489"/>
          <c:y val="4.49438202247191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61476916834671"/>
          <c:y val="0.16507367735357717"/>
          <c:w val="0.82741108448400469"/>
          <c:h val="0.685480609298599"/>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Energy!$B$2:$B$3</c:f>
              <c:numCache>
                <c:formatCode>0</c:formatCode>
                <c:ptCount val="2"/>
                <c:pt idx="0">
                  <c:v>1361.7034722414755</c:v>
                </c:pt>
                <c:pt idx="1">
                  <c:v>28.966392217439974</c:v>
                </c:pt>
              </c:numCache>
            </c:numRef>
          </c:val>
          <c:extLst>
            <c:ext xmlns:c16="http://schemas.microsoft.com/office/drawing/2014/chart" uri="{C3380CC4-5D6E-409C-BE32-E72D297353CC}">
              <c16:uniqueId val="{00000000-EFD8-8B41-BFC5-9F8237B773BB}"/>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Energy!$C$2:$C$3</c:f>
              <c:numCache>
                <c:formatCode>0</c:formatCode>
                <c:ptCount val="2"/>
                <c:pt idx="0">
                  <c:v>1854.9694897579293</c:v>
                </c:pt>
                <c:pt idx="1">
                  <c:v>39.459232415164351</c:v>
                </c:pt>
              </c:numCache>
            </c:numRef>
          </c:val>
          <c:extLst>
            <c:ext xmlns:c16="http://schemas.microsoft.com/office/drawing/2014/chart" uri="{C3380CC4-5D6E-409C-BE32-E72D297353CC}">
              <c16:uniqueId val="{00000001-EFD8-8B41-BFC5-9F8237B773BB}"/>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Energy!$D$2:$D$3</c:f>
              <c:numCache>
                <c:formatCode>0</c:formatCode>
                <c:ptCount val="2"/>
                <c:pt idx="0">
                  <c:v>3071.3750713054669</c:v>
                </c:pt>
                <c:pt idx="1">
                  <c:v>65.334822724550605</c:v>
                </c:pt>
              </c:numCache>
            </c:numRef>
          </c:val>
          <c:extLst>
            <c:ext xmlns:c16="http://schemas.microsoft.com/office/drawing/2014/chart" uri="{C3380CC4-5D6E-409C-BE32-E72D297353CC}">
              <c16:uniqueId val="{00000002-EFD8-8B41-BFC5-9F8237B773BB}"/>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Energy Salving</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9.8073845841733551E-2"/>
          <c:y val="4.4943877032765554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EC8B5CA-6F68-5440-B315-4045CCAE1F32}" type="doc">
      <dgm:prSet loTypeId="urn:microsoft.com/office/officeart/2005/8/layout/hChevron3" loCatId="" qsTypeId="urn:microsoft.com/office/officeart/2005/8/quickstyle/simple1" qsCatId="simple" csTypeId="urn:microsoft.com/office/officeart/2005/8/colors/accent1_5" csCatId="accent1" phldr="1"/>
      <dgm:spPr/>
    </dgm:pt>
    <dgm:pt modelId="{979D5D5F-CFFB-4A44-A203-7EF76F995E83}">
      <dgm:prSet phldrT="[Text]"/>
      <dgm:spPr/>
      <dgm:t>
        <a:bodyPr/>
        <a:lstStyle/>
        <a:p>
          <a:pPr>
            <a:lnSpc>
              <a:spcPct val="100000"/>
            </a:lnSpc>
          </a:pPr>
          <a:r>
            <a:rPr lang="en-GB">
              <a:latin typeface="Corbel" panose="020B0503020204020204" pitchFamily="34" charset="0"/>
            </a:rPr>
            <a:t>C-Like Code with</a:t>
          </a:r>
        </a:p>
        <a:p>
          <a:pPr>
            <a:lnSpc>
              <a:spcPct val="100000"/>
            </a:lnSpc>
          </a:pPr>
          <a:r>
            <a:rPr lang="en-GB" b="1" i="1">
              <a:latin typeface="Corbel" panose="020B0503020204020204" pitchFamily="34" charset="0"/>
            </a:rPr>
            <a:t>pLUTo API</a:t>
          </a:r>
          <a:r>
            <a:rPr lang="en-GB" i="1">
              <a:latin typeface="Corbel" panose="020B0503020204020204" pitchFamily="34" charset="0"/>
            </a:rPr>
            <a:t> </a:t>
          </a:r>
          <a:r>
            <a:rPr lang="en-GB" i="0">
              <a:latin typeface="Corbel" panose="020B0503020204020204" pitchFamily="34" charset="0"/>
            </a:rPr>
            <a:t>calls</a:t>
          </a:r>
        </a:p>
      </dgm:t>
    </dgm:pt>
    <dgm:pt modelId="{32686CC3-8238-7440-94D6-633B0B26FC8D}" type="parTrans" cxnId="{7D4564E3-4FE3-E54B-B968-42850ACFFB82}">
      <dgm:prSet/>
      <dgm:spPr/>
      <dgm:t>
        <a:bodyPr/>
        <a:lstStyle/>
        <a:p>
          <a:endParaRPr lang="en-GB"/>
        </a:p>
      </dgm:t>
    </dgm:pt>
    <dgm:pt modelId="{A1C29126-D530-7D45-B89D-705A5B629287}" type="sibTrans" cxnId="{7D4564E3-4FE3-E54B-B968-42850ACFFB82}">
      <dgm:prSet/>
      <dgm:spPr/>
      <dgm:t>
        <a:bodyPr/>
        <a:lstStyle/>
        <a:p>
          <a:endParaRPr lang="en-GB"/>
        </a:p>
      </dgm:t>
    </dgm:pt>
    <dgm:pt modelId="{B840A59D-D7B8-5A4C-8DCE-5739D93AB8AA}">
      <dgm:prSet phldrT="[Text]"/>
      <dgm:spPr/>
      <dgm:t>
        <a:bodyPr/>
        <a:lstStyle/>
        <a:p>
          <a:r>
            <a:rPr lang="en-GB">
              <a:latin typeface="Corbel" panose="020B0503020204020204" pitchFamily="34" charset="0"/>
            </a:rPr>
            <a:t>Assembly Code with</a:t>
          </a:r>
          <a:br>
            <a:rPr lang="en-GB">
              <a:latin typeface="Corbel" panose="020B0503020204020204" pitchFamily="34" charset="0"/>
            </a:rPr>
          </a:br>
          <a:r>
            <a:rPr lang="en-GB" b="1" i="1">
              <a:latin typeface="Corbel" panose="020B0503020204020204" pitchFamily="34" charset="0"/>
            </a:rPr>
            <a:t>pLUTo ISA Extensions</a:t>
          </a:r>
        </a:p>
      </dgm:t>
    </dgm:pt>
    <dgm:pt modelId="{F754ECCA-CE37-FB48-9CE7-8F4EE8B81D75}" type="parTrans" cxnId="{271B2C67-E0F1-494F-BD2D-2856A0454E88}">
      <dgm:prSet/>
      <dgm:spPr/>
      <dgm:t>
        <a:bodyPr/>
        <a:lstStyle/>
        <a:p>
          <a:endParaRPr lang="en-GB"/>
        </a:p>
      </dgm:t>
    </dgm:pt>
    <dgm:pt modelId="{323A83F7-C32C-4C41-A113-9601D21F47F6}" type="sibTrans" cxnId="{271B2C67-E0F1-494F-BD2D-2856A0454E88}">
      <dgm:prSet/>
      <dgm:spPr/>
      <dgm:t>
        <a:bodyPr/>
        <a:lstStyle/>
        <a:p>
          <a:endParaRPr lang="en-GB"/>
        </a:p>
      </dgm:t>
    </dgm:pt>
    <dgm:pt modelId="{095FDF67-55EF-2344-BA25-9E176563F5D3}">
      <dgm:prSet phldrT="[Text]"/>
      <dgm:spPr/>
      <dgm:t>
        <a:bodyPr/>
        <a:lstStyle/>
        <a:p>
          <a:r>
            <a:rPr lang="en-GB">
              <a:latin typeface="Corbel" panose="020B0503020204020204" pitchFamily="34" charset="0"/>
            </a:rPr>
            <a:t>Execution in the </a:t>
          </a:r>
          <a:r>
            <a:rPr lang="en-GB" b="1" i="1">
              <a:latin typeface="Corbel" panose="020B0503020204020204" pitchFamily="34" charset="0"/>
            </a:rPr>
            <a:t>DRAM Substrate</a:t>
          </a:r>
        </a:p>
      </dgm:t>
    </dgm:pt>
    <dgm:pt modelId="{8817C059-F270-8C44-86D0-5C1F3FBB1A25}" type="parTrans" cxnId="{A5C0E43B-CDDB-D74E-B79D-0E910BEF3BF5}">
      <dgm:prSet/>
      <dgm:spPr/>
      <dgm:t>
        <a:bodyPr/>
        <a:lstStyle/>
        <a:p>
          <a:endParaRPr lang="en-GB"/>
        </a:p>
      </dgm:t>
    </dgm:pt>
    <dgm:pt modelId="{FC849C6E-BBC3-ED42-A33D-2443FF1DE192}" type="sibTrans" cxnId="{A5C0E43B-CDDB-D74E-B79D-0E910BEF3BF5}">
      <dgm:prSet/>
      <dgm:spPr/>
      <dgm:t>
        <a:bodyPr/>
        <a:lstStyle/>
        <a:p>
          <a:endParaRPr lang="en-GB"/>
        </a:p>
      </dgm:t>
    </dgm:pt>
    <dgm:pt modelId="{387E678E-7998-9445-86AA-44E1B0F59D32}" type="pres">
      <dgm:prSet presAssocID="{5EC8B5CA-6F68-5440-B315-4045CCAE1F32}" presName="Name0" presStyleCnt="0">
        <dgm:presLayoutVars>
          <dgm:dir/>
          <dgm:resizeHandles val="exact"/>
        </dgm:presLayoutVars>
      </dgm:prSet>
      <dgm:spPr/>
    </dgm:pt>
    <dgm:pt modelId="{8036C18A-E609-294B-A760-0CDDCB69D669}" type="pres">
      <dgm:prSet presAssocID="{979D5D5F-CFFB-4A44-A203-7EF76F995E83}" presName="parTxOnly" presStyleLbl="node1" presStyleIdx="0" presStyleCnt="3">
        <dgm:presLayoutVars>
          <dgm:bulletEnabled val="1"/>
        </dgm:presLayoutVars>
      </dgm:prSet>
      <dgm:spPr/>
    </dgm:pt>
    <dgm:pt modelId="{FFAA2D6D-BEB5-7A41-AE50-5354DB51BA92}" type="pres">
      <dgm:prSet presAssocID="{A1C29126-D530-7D45-B89D-705A5B629287}" presName="parSpace" presStyleCnt="0"/>
      <dgm:spPr/>
    </dgm:pt>
    <dgm:pt modelId="{4CCAA316-0589-354B-B544-CEEC099CFB9C}" type="pres">
      <dgm:prSet presAssocID="{B840A59D-D7B8-5A4C-8DCE-5739D93AB8AA}" presName="parTxOnly" presStyleLbl="node1" presStyleIdx="1" presStyleCnt="3" custScaleX="151056">
        <dgm:presLayoutVars>
          <dgm:bulletEnabled val="1"/>
        </dgm:presLayoutVars>
      </dgm:prSet>
      <dgm:spPr/>
    </dgm:pt>
    <dgm:pt modelId="{0AE8C921-57CF-9D46-91AC-176637223D8F}" type="pres">
      <dgm:prSet presAssocID="{323A83F7-C32C-4C41-A113-9601D21F47F6}" presName="parSpace" presStyleCnt="0"/>
      <dgm:spPr/>
    </dgm:pt>
    <dgm:pt modelId="{A911AD35-6562-C044-BB98-10C7C2E27183}" type="pres">
      <dgm:prSet presAssocID="{095FDF67-55EF-2344-BA25-9E176563F5D3}" presName="parTxOnly" presStyleLbl="node1" presStyleIdx="2" presStyleCnt="3">
        <dgm:presLayoutVars>
          <dgm:bulletEnabled val="1"/>
        </dgm:presLayoutVars>
      </dgm:prSet>
      <dgm:spPr/>
    </dgm:pt>
  </dgm:ptLst>
  <dgm:cxnLst>
    <dgm:cxn modelId="{BF029613-9ABB-524A-9723-5FB14600A469}" type="presOf" srcId="{979D5D5F-CFFB-4A44-A203-7EF76F995E83}" destId="{8036C18A-E609-294B-A760-0CDDCB69D669}" srcOrd="0" destOrd="0" presId="urn:microsoft.com/office/officeart/2005/8/layout/hChevron3"/>
    <dgm:cxn modelId="{A5C0E43B-CDDB-D74E-B79D-0E910BEF3BF5}" srcId="{5EC8B5CA-6F68-5440-B315-4045CCAE1F32}" destId="{095FDF67-55EF-2344-BA25-9E176563F5D3}" srcOrd="2" destOrd="0" parTransId="{8817C059-F270-8C44-86D0-5C1F3FBB1A25}" sibTransId="{FC849C6E-BBC3-ED42-A33D-2443FF1DE192}"/>
    <dgm:cxn modelId="{1AEA5744-8BD1-EE47-8AFB-FD4A3B9FB72D}" type="presOf" srcId="{095FDF67-55EF-2344-BA25-9E176563F5D3}" destId="{A911AD35-6562-C044-BB98-10C7C2E27183}" srcOrd="0" destOrd="0" presId="urn:microsoft.com/office/officeart/2005/8/layout/hChevron3"/>
    <dgm:cxn modelId="{9C642065-9AC7-6B41-A322-DAD8B3381C90}" type="presOf" srcId="{5EC8B5CA-6F68-5440-B315-4045CCAE1F32}" destId="{387E678E-7998-9445-86AA-44E1B0F59D32}" srcOrd="0" destOrd="0" presId="urn:microsoft.com/office/officeart/2005/8/layout/hChevron3"/>
    <dgm:cxn modelId="{271B2C67-E0F1-494F-BD2D-2856A0454E88}" srcId="{5EC8B5CA-6F68-5440-B315-4045CCAE1F32}" destId="{B840A59D-D7B8-5A4C-8DCE-5739D93AB8AA}" srcOrd="1" destOrd="0" parTransId="{F754ECCA-CE37-FB48-9CE7-8F4EE8B81D75}" sibTransId="{323A83F7-C32C-4C41-A113-9601D21F47F6}"/>
    <dgm:cxn modelId="{CB62206B-B1C4-A247-9C65-A9BDDC946A84}" type="presOf" srcId="{B840A59D-D7B8-5A4C-8DCE-5739D93AB8AA}" destId="{4CCAA316-0589-354B-B544-CEEC099CFB9C}" srcOrd="0" destOrd="0" presId="urn:microsoft.com/office/officeart/2005/8/layout/hChevron3"/>
    <dgm:cxn modelId="{7D4564E3-4FE3-E54B-B968-42850ACFFB82}" srcId="{5EC8B5CA-6F68-5440-B315-4045CCAE1F32}" destId="{979D5D5F-CFFB-4A44-A203-7EF76F995E83}" srcOrd="0" destOrd="0" parTransId="{32686CC3-8238-7440-94D6-633B0B26FC8D}" sibTransId="{A1C29126-D530-7D45-B89D-705A5B629287}"/>
    <dgm:cxn modelId="{5996FF87-67DD-B847-86C9-64E04D7E704A}" type="presParOf" srcId="{387E678E-7998-9445-86AA-44E1B0F59D32}" destId="{8036C18A-E609-294B-A760-0CDDCB69D669}" srcOrd="0" destOrd="0" presId="urn:microsoft.com/office/officeart/2005/8/layout/hChevron3"/>
    <dgm:cxn modelId="{C6F20EAF-7FCD-CD41-AD36-B09689B34E58}" type="presParOf" srcId="{387E678E-7998-9445-86AA-44E1B0F59D32}" destId="{FFAA2D6D-BEB5-7A41-AE50-5354DB51BA92}" srcOrd="1" destOrd="0" presId="urn:microsoft.com/office/officeart/2005/8/layout/hChevron3"/>
    <dgm:cxn modelId="{1D9FC780-AE78-914A-983A-674F766E1D31}" type="presParOf" srcId="{387E678E-7998-9445-86AA-44E1B0F59D32}" destId="{4CCAA316-0589-354B-B544-CEEC099CFB9C}" srcOrd="2" destOrd="0" presId="urn:microsoft.com/office/officeart/2005/8/layout/hChevron3"/>
    <dgm:cxn modelId="{259E74E7-DC2A-5542-BB2D-08BE120C4C53}" type="presParOf" srcId="{387E678E-7998-9445-86AA-44E1B0F59D32}" destId="{0AE8C921-57CF-9D46-91AC-176637223D8F}" srcOrd="3" destOrd="0" presId="urn:microsoft.com/office/officeart/2005/8/layout/hChevron3"/>
    <dgm:cxn modelId="{877310AF-08A3-5240-ABCD-F8C4BB112227}" type="presParOf" srcId="{387E678E-7998-9445-86AA-44E1B0F59D32}" destId="{A911AD35-6562-C044-BB98-10C7C2E27183}" srcOrd="4"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36C18A-E609-294B-A760-0CDDCB69D669}">
      <dsp:nvSpPr>
        <dsp:cNvPr id="0" name=""/>
        <dsp:cNvSpPr/>
      </dsp:nvSpPr>
      <dsp:spPr>
        <a:xfrm>
          <a:off x="2690" y="484928"/>
          <a:ext cx="2829293" cy="1131717"/>
        </a:xfrm>
        <a:prstGeom prst="homePlate">
          <a:avLst/>
        </a:prstGeom>
        <a:solidFill>
          <a:schemeClr val="accent1">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2682" tIns="61341" rIns="30671" bIns="61341" numCol="1" spcCol="1270" anchor="ctr" anchorCtr="0">
          <a:noAutofit/>
        </a:bodyPr>
        <a:lstStyle/>
        <a:p>
          <a:pPr marL="0" lvl="0" indent="0" algn="ctr" defTabSz="1022350">
            <a:lnSpc>
              <a:spcPct val="100000"/>
            </a:lnSpc>
            <a:spcBef>
              <a:spcPct val="0"/>
            </a:spcBef>
            <a:spcAft>
              <a:spcPct val="35000"/>
            </a:spcAft>
            <a:buNone/>
          </a:pPr>
          <a:r>
            <a:rPr lang="en-GB" sz="2300" kern="1200">
              <a:latin typeface="Corbel" panose="020B0503020204020204" pitchFamily="34" charset="0"/>
            </a:rPr>
            <a:t>C-Like Code with</a:t>
          </a:r>
        </a:p>
        <a:p>
          <a:pPr marL="0" lvl="0" indent="0" algn="ctr" defTabSz="1022350">
            <a:lnSpc>
              <a:spcPct val="100000"/>
            </a:lnSpc>
            <a:spcBef>
              <a:spcPct val="0"/>
            </a:spcBef>
            <a:spcAft>
              <a:spcPct val="35000"/>
            </a:spcAft>
            <a:buNone/>
          </a:pPr>
          <a:r>
            <a:rPr lang="en-GB" sz="2300" b="1" i="1" kern="1200">
              <a:latin typeface="Corbel" panose="020B0503020204020204" pitchFamily="34" charset="0"/>
            </a:rPr>
            <a:t>pLUTo API</a:t>
          </a:r>
          <a:r>
            <a:rPr lang="en-GB" sz="2300" i="1" kern="1200">
              <a:latin typeface="Corbel" panose="020B0503020204020204" pitchFamily="34" charset="0"/>
            </a:rPr>
            <a:t> </a:t>
          </a:r>
          <a:r>
            <a:rPr lang="en-GB" sz="2300" i="0" kern="1200">
              <a:latin typeface="Corbel" panose="020B0503020204020204" pitchFamily="34" charset="0"/>
            </a:rPr>
            <a:t>calls</a:t>
          </a:r>
        </a:p>
      </dsp:txBody>
      <dsp:txXfrm>
        <a:off x="2690" y="484928"/>
        <a:ext cx="2546364" cy="1131717"/>
      </dsp:txXfrm>
    </dsp:sp>
    <dsp:sp modelId="{4CCAA316-0589-354B-B544-CEEC099CFB9C}">
      <dsp:nvSpPr>
        <dsp:cNvPr id="0" name=""/>
        <dsp:cNvSpPr/>
      </dsp:nvSpPr>
      <dsp:spPr>
        <a:xfrm>
          <a:off x="2266125" y="484928"/>
          <a:ext cx="4273818" cy="1131717"/>
        </a:xfrm>
        <a:prstGeom prst="chevron">
          <a:avLst/>
        </a:prstGeom>
        <a:solidFill>
          <a:schemeClr val="accent1">
            <a:alpha val="90000"/>
            <a:hueOff val="0"/>
            <a:satOff val="0"/>
            <a:lumOff val="0"/>
            <a:alphaOff val="-2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Assembly Code with</a:t>
          </a:r>
          <a:br>
            <a:rPr lang="en-GB" sz="2300" kern="1200">
              <a:latin typeface="Corbel" panose="020B0503020204020204" pitchFamily="34" charset="0"/>
            </a:rPr>
          </a:br>
          <a:r>
            <a:rPr lang="en-GB" sz="2300" b="1" i="1" kern="1200">
              <a:latin typeface="Corbel" panose="020B0503020204020204" pitchFamily="34" charset="0"/>
            </a:rPr>
            <a:t>pLUTo ISA Extensions</a:t>
          </a:r>
        </a:p>
      </dsp:txBody>
      <dsp:txXfrm>
        <a:off x="2831984" y="484928"/>
        <a:ext cx="3142101" cy="1131717"/>
      </dsp:txXfrm>
    </dsp:sp>
    <dsp:sp modelId="{A911AD35-6562-C044-BB98-10C7C2E27183}">
      <dsp:nvSpPr>
        <dsp:cNvPr id="0" name=""/>
        <dsp:cNvSpPr/>
      </dsp:nvSpPr>
      <dsp:spPr>
        <a:xfrm>
          <a:off x="5974085" y="484928"/>
          <a:ext cx="2829293" cy="1131717"/>
        </a:xfrm>
        <a:prstGeom prst="chevron">
          <a:avLst/>
        </a:prstGeom>
        <a:solidFill>
          <a:schemeClr val="accent1">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Execution in the </a:t>
          </a:r>
          <a:r>
            <a:rPr lang="en-GB" sz="2300" b="1" i="1" kern="1200">
              <a:latin typeface="Corbel" panose="020B0503020204020204" pitchFamily="34" charset="0"/>
            </a:rPr>
            <a:t>DRAM Substrate</a:t>
          </a:r>
        </a:p>
      </dsp:txBody>
      <dsp:txXfrm>
        <a:off x="6539944" y="484928"/>
        <a:ext cx="1697576" cy="1131717"/>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0.21843</cdr:x>
      <cdr:y>0.89041</cdr:y>
    </cdr:from>
    <cdr:to>
      <cdr:x>0.34846</cdr:x>
      <cdr:y>0.98908</cdr:y>
    </cdr:to>
    <cdr:sp macro="" textlink="">
      <cdr:nvSpPr>
        <cdr:cNvPr id="2" name="Rectangle 1">
          <a:extLst xmlns:a="http://schemas.openxmlformats.org/drawingml/2006/main">
            <a:ext uri="{FF2B5EF4-FFF2-40B4-BE49-F238E27FC236}">
              <a16:creationId xmlns:a16="http://schemas.microsoft.com/office/drawing/2014/main" id="{97815E72-2C05-8A9B-0A82-37C3411326F2}"/>
            </a:ext>
          </a:extLst>
        </cdr:cNvPr>
        <cdr:cNvSpPr/>
      </cdr:nvSpPr>
      <cdr:spPr>
        <a:xfrm xmlns:a="http://schemas.openxmlformats.org/drawingml/2006/main">
          <a:off x="2018912"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a:r>
            <a:rPr lang="en-US" sz="1800" dirty="0">
              <a:solidFill>
                <a:schemeClr val="tx1"/>
              </a:solidFill>
              <a:latin typeface="Avenir Next" panose="020B0503020202020204" pitchFamily="34" charset="0"/>
            </a:rPr>
            <a:t>(bank)</a:t>
          </a:r>
        </a:p>
      </cdr:txBody>
    </cdr:sp>
  </cdr:relSizeAnchor>
  <cdr:relSizeAnchor xmlns:cdr="http://schemas.openxmlformats.org/drawingml/2006/chartDrawing">
    <cdr:from>
      <cdr:x>0.37673</cdr:x>
      <cdr:y>0.89041</cdr:y>
    </cdr:from>
    <cdr:to>
      <cdr:x>0.50675</cdr:x>
      <cdr:y>0.98908</cdr:y>
    </cdr:to>
    <cdr:sp macro="" textlink="">
      <cdr:nvSpPr>
        <cdr:cNvPr id="4" name="Rectangle 3">
          <a:extLst xmlns:a="http://schemas.openxmlformats.org/drawingml/2006/main">
            <a:ext uri="{FF2B5EF4-FFF2-40B4-BE49-F238E27FC236}">
              <a16:creationId xmlns:a16="http://schemas.microsoft.com/office/drawing/2014/main" id="{7A5C0258-19CE-A177-02C2-7DE6F10656F2}"/>
            </a:ext>
          </a:extLst>
        </cdr:cNvPr>
        <cdr:cNvSpPr/>
      </cdr:nvSpPr>
      <cdr:spPr>
        <a:xfrm xmlns:a="http://schemas.openxmlformats.org/drawingml/2006/main">
          <a:off x="3481956"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800" dirty="0">
              <a:solidFill>
                <a:schemeClr val="tx1"/>
              </a:solidFill>
              <a:latin typeface="Avenir Next" panose="020B0503020202020204" pitchFamily="34" charset="0"/>
            </a:rPr>
            <a:t>(banks)</a:t>
          </a:r>
        </a:p>
      </cdr:txBody>
    </cdr:sp>
  </cdr:relSizeAnchor>
  <cdr:relSizeAnchor xmlns:cdr="http://schemas.openxmlformats.org/drawingml/2006/chartDrawing">
    <cdr:from>
      <cdr:x>0.53502</cdr:x>
      <cdr:y>0.89041</cdr:y>
    </cdr:from>
    <cdr:to>
      <cdr:x>0.66504</cdr:x>
      <cdr:y>0.98908</cdr:y>
    </cdr:to>
    <cdr:sp macro="" textlink="">
      <cdr:nvSpPr>
        <cdr:cNvPr id="5" name="Rectangle 4">
          <a:extLst xmlns:a="http://schemas.openxmlformats.org/drawingml/2006/main">
            <a:ext uri="{FF2B5EF4-FFF2-40B4-BE49-F238E27FC236}">
              <a16:creationId xmlns:a16="http://schemas.microsoft.com/office/drawing/2014/main" id="{1093DCF9-5D78-7437-73B9-DE3947EBA29F}"/>
            </a:ext>
          </a:extLst>
        </cdr:cNvPr>
        <cdr:cNvSpPr/>
      </cdr:nvSpPr>
      <cdr:spPr>
        <a:xfrm xmlns:a="http://schemas.openxmlformats.org/drawingml/2006/main">
          <a:off x="4945000"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800" dirty="0">
              <a:solidFill>
                <a:schemeClr val="tx1"/>
              </a:solidFill>
              <a:latin typeface="Avenir Next" panose="020B0503020202020204" pitchFamily="34" charset="0"/>
            </a:rPr>
            <a:t>(banks)</a:t>
          </a:r>
        </a:p>
      </cdr:txBody>
    </cdr:sp>
  </cdr:relSizeAnchor>
  <cdr:relSizeAnchor xmlns:cdr="http://schemas.openxmlformats.org/drawingml/2006/chartDrawing">
    <cdr:from>
      <cdr:x>0.69331</cdr:x>
      <cdr:y>0.89041</cdr:y>
    </cdr:from>
    <cdr:to>
      <cdr:x>0.82334</cdr:x>
      <cdr:y>0.98908</cdr:y>
    </cdr:to>
    <cdr:sp macro="" textlink="">
      <cdr:nvSpPr>
        <cdr:cNvPr id="6" name="Rectangle 5">
          <a:extLst xmlns:a="http://schemas.openxmlformats.org/drawingml/2006/main">
            <a:ext uri="{FF2B5EF4-FFF2-40B4-BE49-F238E27FC236}">
              <a16:creationId xmlns:a16="http://schemas.microsoft.com/office/drawing/2014/main" id="{11352B12-8D1C-0DC6-BD8E-1384A2291D66}"/>
            </a:ext>
          </a:extLst>
        </cdr:cNvPr>
        <cdr:cNvSpPr/>
      </cdr:nvSpPr>
      <cdr:spPr>
        <a:xfrm xmlns:a="http://schemas.openxmlformats.org/drawingml/2006/main">
          <a:off x="6408044"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800" dirty="0">
              <a:solidFill>
                <a:schemeClr val="tx1"/>
              </a:solidFill>
              <a:latin typeface="Avenir Next" panose="020B0503020202020204" pitchFamily="34" charset="0"/>
            </a:rPr>
            <a:t>(banks)</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6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6/7/25</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6/7/25</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24E82DFE-E98A-254F-BFEC-3824591F8463}" type="slidenum">
              <a:rPr lang="en-US" altLang="en-US" smtClean="0">
                <a:solidFill>
                  <a:srgbClr val="000000"/>
                </a:solidFill>
                <a:latin typeface="Arial" panose="020B0604020202020204" pitchFamily="34" charset="0"/>
              </a:rPr>
              <a:pPr>
                <a:spcBef>
                  <a:spcPct val="0"/>
                </a:spcBef>
              </a:pPr>
              <a:t>1</a:t>
            </a:fld>
            <a:endParaRPr lang="en-US" altLang="en-US">
              <a:solidFill>
                <a:srgbClr val="000000"/>
              </a:solidFill>
              <a:latin typeface="Arial" panose="020B0604020202020204" pitchFamily="34" charset="0"/>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260183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processing-using-DRAM suffers from a challenging programming model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57090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Currently, processing-using-DRAM </a:t>
            </a:r>
            <a:r>
              <a:rPr lang="en-US" dirty="0" err="1"/>
              <a:t>pototypes</a:t>
            </a:r>
            <a:r>
              <a:rPr lang="en-US" dirty="0"/>
              <a:t> use assembly-like programming models, which leaves several key tasks for the programmer to manually handle. I will illustrate such tasks with a simple predicated addition/subtraction operation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9425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programmer needs to map and align the data structures involved in the computation respecting DRAM’s organization.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41644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Identify the array boundaries of the target loops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691527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Manually vectorize the target loop, while worrying to feed as many data operands to the DRAM array as possible, for high 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729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manually orchestrate data movement across dependent operands.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40028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result, the produced processing-using-DRAM code is often complicated and potentially inefficient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35118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75239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564096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Fine-grained DRAM has been previously proposed for energy-efficient DRAM access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0396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architectures suffers from three main limitations due to the rigid and large DRAM access granularity </a:t>
            </a:r>
          </a:p>
          <a:p>
            <a:endParaRPr lang="en-US" dirty="0"/>
          </a:p>
          <a:p>
            <a:r>
              <a:rPr lang="en-US" dirty="0"/>
              <a:t>[CLICK] First, they suffer from SIMD underutilization</a:t>
            </a:r>
          </a:p>
          <a:p>
            <a:endParaRPr lang="en-US" dirty="0"/>
          </a:p>
          <a:p>
            <a:r>
              <a:rPr lang="en-US" dirty="0"/>
              <a:t>[CLICK] Second, they suffer from a limited computation support </a:t>
            </a:r>
          </a:p>
          <a:p>
            <a:endParaRPr lang="en-US" dirty="0"/>
          </a:p>
          <a:p>
            <a:r>
              <a:rPr lang="en-US" dirty="0"/>
              <a:t>[CLICK] Third, they have a challenging programming model </a:t>
            </a:r>
          </a:p>
          <a:p>
            <a:endParaRPr lang="en-US" dirty="0"/>
          </a:p>
          <a:p>
            <a:r>
              <a:rPr lang="en-US" dirty="0"/>
              <a:t>Let me elaborate on each limitation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92891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context of processing-using-DRAM, fine-grained DRAM provides three benefits</a:t>
            </a:r>
          </a:p>
          <a:p>
            <a:endParaRPr lang="en-US" dirty="0"/>
          </a:p>
          <a:p>
            <a:r>
              <a:rPr lang="en-US" dirty="0"/>
              <a:t>[CLICK] First, it improves SIMD utilization for a single PUD operations, by accessing only the DRAM mats with the target input operands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58470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Also, we can leverage the unused DRAM mats to concurrently execute independent PUD operations, in a multiple instruction, multiple data execution model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6783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can leverage the global and local data buses that connect DRAM mats to move data within a DRAM subarray, allowing for the implementation of vector reduction operations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834483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since the number of DRAM rows in a single DRAM mat are on par with the number of SIMD lanes in vector ISAs, we can ease PUD’s programmability by leveraging current compiler infrastructure for such ISAs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32772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that, we proposed MIMDRAM, a hardware/software co-designed PUD system that enables fine-grained PUD computation at low cost and low programming effort</a:t>
            </a:r>
          </a:p>
          <a:p>
            <a:endParaRPr lang="en-US" dirty="0"/>
          </a:p>
          <a:p>
            <a:r>
              <a:rPr lang="en-US" dirty="0"/>
              <a:t>[CLICK] MIMDRAM constitutes of hardware and</a:t>
            </a:r>
          </a:p>
          <a:p>
            <a:endParaRPr lang="en-US" dirty="0"/>
          </a:p>
          <a:p>
            <a:r>
              <a:rPr lang="en-US" dirty="0"/>
              <a:t>[CLICK] software components, which I will elaborate 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82323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our new compiler support for PUD applications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1041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data path allows us to move data across adjacent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71577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of MIMDRAM’s control unit, implemented at the memory controller, is to schedule and orchestrate the execution of multiple PUD operations transparently from the user. I highlight three main components of our control unit.</a:t>
            </a:r>
          </a:p>
          <a:p>
            <a:endParaRPr lang="en-US" dirty="0"/>
          </a:p>
          <a:p>
            <a:r>
              <a:rPr lang="en-US" dirty="0"/>
              <a:t>[CLICK] First, the mat scheduler is responsible for identifying which PUD operations can be dispatched based on the current mat utilization </a:t>
            </a:r>
          </a:p>
          <a:p>
            <a:endParaRPr lang="en-US" dirty="0"/>
          </a:p>
          <a:p>
            <a:r>
              <a:rPr lang="en-US" dirty="0"/>
              <a:t>[CLICK] Second, the mat scoreboard keeps track of the current utilized mats </a:t>
            </a:r>
          </a:p>
          <a:p>
            <a:endParaRPr lang="en-US" dirty="0"/>
          </a:p>
          <a:p>
            <a:r>
              <a:rPr lang="en-US" dirty="0"/>
              <a:t>[CLICK] and the </a:t>
            </a:r>
            <a:r>
              <a:rPr lang="en-US" dirty="0" err="1"/>
              <a:t>uProgram</a:t>
            </a:r>
            <a:r>
              <a:rPr lang="en-US" dirty="0"/>
              <a:t> processing engines dispatch DRAM access for a given running PUD operation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419637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our new compiler support for PUD applications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29</a:t>
            </a:fld>
            <a:endParaRPr lang="en-US"/>
          </a:p>
        </p:txBody>
      </p:sp>
    </p:spTree>
    <p:extLst>
      <p:ext uri="{BB962C8B-B14F-4D97-AF65-F5344CB8AC3E}">
        <p14:creationId xmlns:p14="http://schemas.microsoft.com/office/powerpoint/2010/main" val="25516657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30</a:t>
            </a:fld>
            <a:endParaRPr lang="en-US"/>
          </a:p>
        </p:txBody>
      </p:sp>
    </p:spTree>
    <p:extLst>
      <p:ext uri="{BB962C8B-B14F-4D97-AF65-F5344CB8AC3E}">
        <p14:creationId xmlns:p14="http://schemas.microsoft.com/office/powerpoint/2010/main" val="39850057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the SIMD underutilization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62474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pass is responsible for identifying SIMD parallelism in a code, using LLVM’s auto-vectorization engine, generate PUD instructions and set the best vectorization factor for such PUD instruction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45EE7DAF-91B5-F546-8403-33BB41AE2B47}" type="slidenum">
              <a:rPr lang="en-US" smtClean="0"/>
              <a:t>31</a:t>
            </a:fld>
            <a:endParaRPr lang="en-US"/>
          </a:p>
        </p:txBody>
      </p:sp>
    </p:spTree>
    <p:extLst>
      <p:ext uri="{BB962C8B-B14F-4D97-AF65-F5344CB8AC3E}">
        <p14:creationId xmlns:p14="http://schemas.microsoft.com/office/powerpoint/2010/main" val="94527182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pass is responsible for scheduling and mapping computation. Our pass uses metadata to mark independent PUD instructions that should be executed concurrently across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45EE7DAF-91B5-F546-8403-33BB41AE2B47}" type="slidenum">
              <a:rPr lang="en-US" smtClean="0"/>
              <a:t>32</a:t>
            </a:fld>
            <a:endParaRPr lang="en-US"/>
          </a:p>
        </p:txBody>
      </p:sp>
    </p:spTree>
    <p:extLst>
      <p:ext uri="{BB962C8B-B14F-4D97-AF65-F5344CB8AC3E}">
        <p14:creationId xmlns:p14="http://schemas.microsoft.com/office/powerpoint/2010/main" val="305016473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effectLst/>
                <a:latin typeface="Arial" panose="020B0604020202020204" pitchFamily="34" charset="0"/>
              </a:rPr>
              <a:t>Finally, the third pass is responsible for code generation and data allocation for PUD instructions </a:t>
            </a:r>
          </a:p>
          <a:p>
            <a:endParaRPr lang="en-US" b="0" i="0" dirty="0">
              <a:effectLst/>
              <a:latin typeface="Arial" panose="020B0604020202020204" pitchFamily="34" charset="0"/>
            </a:endParaRPr>
          </a:p>
          <a:p>
            <a:r>
              <a:rPr lang="en-US" b="0" i="0" dirty="0">
                <a:effectLst/>
                <a:latin typeface="Arial" panose="020B0604020202020204" pitchFamily="34" charset="0"/>
              </a:rPr>
              <a:t>[NEXT] </a:t>
            </a:r>
            <a:endParaRPr lang="en-US" dirty="0"/>
          </a:p>
        </p:txBody>
      </p:sp>
      <p:sp>
        <p:nvSpPr>
          <p:cNvPr id="4" name="Slide Number Placeholder 3"/>
          <p:cNvSpPr>
            <a:spLocks noGrp="1"/>
          </p:cNvSpPr>
          <p:nvPr>
            <p:ph type="sldNum" sz="quarter" idx="5"/>
          </p:nvPr>
        </p:nvSpPr>
        <p:spPr/>
        <p:txBody>
          <a:bodyPr/>
          <a:lstStyle/>
          <a:p>
            <a:fld id="{45EE7DAF-91B5-F546-8403-33BB41AE2B47}" type="slidenum">
              <a:rPr lang="en-US" smtClean="0"/>
              <a:t>33</a:t>
            </a:fld>
            <a:endParaRPr lang="en-US"/>
          </a:p>
        </p:txBody>
      </p:sp>
    </p:spTree>
    <p:extLst>
      <p:ext uri="{BB962C8B-B14F-4D97-AF65-F5344CB8AC3E}">
        <p14:creationId xmlns:p14="http://schemas.microsoft.com/office/powerpoint/2010/main" val="377666731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Such system support includes ISA extensions, execution and data transposition, data coherence, address translation, data allocation and alignment, and metadata translation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34</a:t>
            </a:fld>
            <a:endParaRPr lang="en-US"/>
          </a:p>
        </p:txBody>
      </p:sp>
    </p:spTree>
    <p:extLst>
      <p:ext uri="{BB962C8B-B14F-4D97-AF65-F5344CB8AC3E}">
        <p14:creationId xmlns:p14="http://schemas.microsoft.com/office/powerpoint/2010/main" val="224167268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35</a:t>
            </a:fld>
            <a:endParaRPr lang="en-US"/>
          </a:p>
        </p:txBody>
      </p:sp>
    </p:spTree>
    <p:extLst>
      <p:ext uri="{BB962C8B-B14F-4D97-AF65-F5344CB8AC3E}">
        <p14:creationId xmlns:p14="http://schemas.microsoft.com/office/powerpoint/2010/main" val="89005119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Next, we evaluate the system throughput of MIMDRAM and SIMDRAM using the weighted speedup metric. For fairness, we enable concurrent executions of PUD operations in SIMDRAM using bank-level parallelism of </a:t>
            </a:r>
          </a:p>
          <a:p>
            <a:endParaRPr lang="en-US" dirty="0"/>
          </a:p>
          <a:p>
            <a:r>
              <a:rPr lang="en-US" dirty="0"/>
              <a:t>[CLICK] One</a:t>
            </a:r>
          </a:p>
          <a:p>
            <a:endParaRPr lang="en-US" dirty="0"/>
          </a:p>
          <a:p>
            <a:r>
              <a:rPr lang="en-US" dirty="0"/>
              <a:t>[CLICK] Two</a:t>
            </a:r>
          </a:p>
          <a:p>
            <a:endParaRPr lang="en-US" dirty="0"/>
          </a:p>
          <a:p>
            <a:r>
              <a:rPr lang="en-US" dirty="0"/>
              <a:t>[CLICK] Fourth,</a:t>
            </a:r>
          </a:p>
          <a:p>
            <a:endParaRPr lang="en-US" dirty="0"/>
          </a:p>
          <a:p>
            <a:r>
              <a:rPr lang="en-US" dirty="0"/>
              <a:t>[CLICK] Eight simultaneous PUD operations </a:t>
            </a:r>
          </a:p>
          <a:p>
            <a:endParaRPr lang="en-US" dirty="0"/>
          </a:p>
          <a:p>
            <a:r>
              <a:rPr lang="en-US" dirty="0"/>
              <a:t>[CLICK] </a:t>
            </a:r>
          </a:p>
          <a:p>
            <a:endParaRPr lang="en-US" dirty="0"/>
          </a:p>
          <a:p>
            <a:r>
              <a:rPr lang="en-US" dirty="0"/>
              <a:t>[CLICK] We observe that MIMDRAM improves system throughput using a single DRAM bank for computation compared to SIMDRAM.</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36</a:t>
            </a:fld>
            <a:endParaRPr lang="en-US"/>
          </a:p>
        </p:txBody>
      </p:sp>
    </p:spTree>
    <p:extLst>
      <p:ext uri="{BB962C8B-B14F-4D97-AF65-F5344CB8AC3E}">
        <p14:creationId xmlns:p14="http://schemas.microsoft.com/office/powerpoint/2010/main" val="184340795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have many more results in our paper, including. </a:t>
            </a:r>
          </a:p>
          <a:p>
            <a:endParaRPr lang="en-US" dirty="0"/>
          </a:p>
          <a:p>
            <a:r>
              <a:rPr lang="en-US" dirty="0"/>
              <a:t>[CLICK] Comparison to DRISA and Fulcrum for multi-applications </a:t>
            </a:r>
          </a:p>
          <a:p>
            <a:endParaRPr lang="en-US" dirty="0"/>
          </a:p>
          <a:p>
            <a:r>
              <a:rPr lang="en-US" dirty="0"/>
              <a:t>[CLICK] SIMDRAM utilization versus SIMDRAM</a:t>
            </a:r>
          </a:p>
          <a:p>
            <a:endParaRPr lang="en-US" dirty="0"/>
          </a:p>
          <a:p>
            <a:r>
              <a:rPr lang="en-US" dirty="0"/>
              <a:t>[CLICK] MIMDRAM’s performance with subarray and bank-level parallelism</a:t>
            </a:r>
          </a:p>
          <a:p>
            <a:endParaRPr lang="en-US" dirty="0"/>
          </a:p>
          <a:p>
            <a:r>
              <a:rPr lang="en-US" dirty="0"/>
              <a:t>[CLICK] and area analysis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37</a:t>
            </a:fld>
            <a:endParaRPr lang="en-US"/>
          </a:p>
        </p:txBody>
      </p:sp>
    </p:spTree>
    <p:extLst>
      <p:ext uri="{BB962C8B-B14F-4D97-AF65-F5344CB8AC3E}">
        <p14:creationId xmlns:p14="http://schemas.microsoft.com/office/powerpoint/2010/main" val="121044866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RANGE OF OPERATIONS SUPPORTED BY PRIOR PROCESSING-USING-MEMORY PROPOSALS IS LIMITED TO DATA MOVEMENT, BITWISE OPERATIONS, BUT SHIFTING, AND ARITHMETIC OPERATIONS.</a:t>
            </a:r>
          </a:p>
          <a:p>
            <a:endParaRPr lang="en-US"/>
          </a:p>
          <a:p>
            <a:r>
              <a:rPr lang="en-US"/>
              <a:t>THIS LIMITS THE POTENTIAL OF PROCESSING-USING-MEMORY TO TARGET MANY REAL-WORLD APPLICATIONS THAT REQUIRE MORE COMPLEX OPERATIONS.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79030449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STATED PLAINLY, THE GOAL OF PLUTO IS THUS, PRECISELY, TO **EXTEND**…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60837359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2840210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understand the amount of data parallelism a processing-using-DRAM architecture can leverage, we quantify the SIMD parallelism in real applications</a:t>
            </a:r>
          </a:p>
          <a:p>
            <a:br>
              <a:rPr lang="en-US" dirty="0"/>
            </a:br>
            <a:r>
              <a:rPr lang="en-US" dirty="0"/>
              <a:t>[CLICK] To do so, we use the maximum vectorization factor metric, which is the maximum number of scalar operands that fit into a SIMD register a given loop</a:t>
            </a:r>
          </a:p>
          <a:p>
            <a:endParaRPr lang="en-US" dirty="0"/>
          </a:p>
          <a:p>
            <a:r>
              <a:rPr lang="en-US" dirty="0"/>
              <a:t>[CLICK] To achieve high SIMD utilization,  the ideal maximum vectorization factor of a loop should match the number of DRAM columns in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02061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73982801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5063901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23945517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726367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87829300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15782243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57922152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49163453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2535128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7633133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application analysis, we collect the maximum vectorization of all vectorizable loops in twelve applications, and report their distribution using box plots, where whiskers extend to the maximum and minimum values, and a bubble depicts averages </a:t>
            </a:r>
          </a:p>
          <a:p>
            <a:endParaRPr lang="en-US" dirty="0"/>
          </a:p>
          <a:p>
            <a:r>
              <a:rPr lang="en-US" dirty="0"/>
              <a:t>[CLICK] As a reference, any value above  the green line represents high SIMD utilization for a PUD system. </a:t>
            </a:r>
          </a:p>
          <a:p>
            <a:br>
              <a:rPr lang="en-US" dirty="0"/>
            </a:br>
            <a:r>
              <a:rPr lang="en-US" dirty="0"/>
              <a:t>We draw two key observations.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515867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23360437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30226814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04500830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06668950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0063856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77662311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95507356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33049977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0802353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2233148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SIMD parallelism significantly varies within and across applications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29425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83619937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26232455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0477304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77340890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2919317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8148690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591604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a:latin typeface="Corbel" panose="020B0503020204020204" pitchFamily="34" charset="0"/>
              </a:rPr>
              <a:t>YOU CAN FIND MORE DETAILS ABOUT OUR PROPOSED SYSTEM INTEGRATION STACK IN OUR PAPER,</a:t>
            </a:r>
          </a:p>
          <a:p>
            <a:pPr algn="l"/>
            <a:endParaRPr lang="en-US">
              <a:latin typeface="Corbel" panose="020B0503020204020204" pitchFamily="34" charset="0"/>
            </a:endParaRPr>
          </a:p>
          <a:p>
            <a:pPr algn="l"/>
            <a:r>
              <a:rPr lang="en-US">
                <a:latin typeface="Corbel" panose="020B0503020204020204" pitchFamily="34" charset="0"/>
              </a:rPr>
              <a:t>INCLUDING A STEP-BY-STEP EXAMPLE OF HOW AN APPLICATION CHANGES FROM HIGH-LEVEL C CODE TO THE LOW-LEVEL PLUTO INSTRUCTIONS THAT MAP TO DRAM COMMANDS.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21031807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37656897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8959634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only very few loops have enough data parallelism to achieve high SIMD utilization of the processing-using-DRAM architecture.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24260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8720147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5C435B-A0CD-F0F5-5A13-18B4626D3FE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90B405-281C-4778-6947-8EDBD9324A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2E943A-4584-2D2E-AAAE-8E79624040A7}"/>
              </a:ext>
            </a:extLst>
          </p:cNvPr>
          <p:cNvSpPr>
            <a:spLocks noGrp="1"/>
          </p:cNvSpPr>
          <p:nvPr>
            <p:ph type="body" idx="1"/>
          </p:nvPr>
        </p:nvSpPr>
        <p:spPr/>
        <p:txBody>
          <a:bodyPr/>
          <a:lstStyle/>
          <a:p>
            <a:r>
              <a:rPr lang="en-US" dirty="0"/>
              <a:t>[CLICK]In this study, we experimentally demonstrate that off-the-shelf DRAM chips </a:t>
            </a:r>
          </a:p>
          <a:p>
            <a:r>
              <a:rPr lang="en-US" dirty="0"/>
              <a:t>[CLICK] Can simultaneously activating up to 48 DRAM rows in two neighboring subarrays</a:t>
            </a:r>
          </a:p>
          <a:p>
            <a:r>
              <a:rPr lang="en-US" dirty="0"/>
              <a:t>[CLICK] Can performing NOT operation with up to 32 output operands</a:t>
            </a:r>
          </a:p>
          <a:p>
            <a:r>
              <a:rPr lang="en-US" dirty="0"/>
              <a:t>[CLICK] Can performing up to 16-input AND, NAND, OR, and NOR operations</a:t>
            </a:r>
          </a:p>
        </p:txBody>
      </p:sp>
      <p:sp>
        <p:nvSpPr>
          <p:cNvPr id="4" name="Slide Number Placeholder 3">
            <a:extLst>
              <a:ext uri="{FF2B5EF4-FFF2-40B4-BE49-F238E27FC236}">
                <a16:creationId xmlns:a16="http://schemas.microsoft.com/office/drawing/2014/main" id="{897087A8-9148-E124-5FF5-6AF013C4F08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680079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We use a FPGA based DDR4 testing infrastructure developed from DRAM bender that </a:t>
            </a:r>
          </a:p>
          <a:p>
            <a:r>
              <a:rPr lang="en-US" dirty="0"/>
              <a:t>[CLICK] enables fine-grained control over DRAM commands, timings, and temperature</a:t>
            </a:r>
            <a:endParaRPr lang="en-CH" dirty="0"/>
          </a:p>
        </p:txBody>
      </p:sp>
      <p:sp>
        <p:nvSpPr>
          <p:cNvPr id="5" name="Slayt Numarası Yer Tutucusu 4">
            <a:extLst>
              <a:ext uri="{FF2B5EF4-FFF2-40B4-BE49-F238E27FC236}">
                <a16:creationId xmlns:a16="http://schemas.microsoft.com/office/drawing/2014/main" id="{5EAC5C3B-DDAB-D5BE-600D-C959378DEA3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3001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[CLICK]We test 256 DDR4 chips from two major DRAM manufacturers, </a:t>
            </a:r>
          </a:p>
          <a:p>
            <a:r>
              <a:rPr lang="en-US" dirty="0"/>
              <a:t>[CLICK] covering different die densities and revisions</a:t>
            </a:r>
            <a:endParaRPr lang="en-CH" dirty="0"/>
          </a:p>
        </p:txBody>
      </p:sp>
      <p:sp>
        <p:nvSpPr>
          <p:cNvPr id="5" name="Slayt Numarası Yer Tutucusu 4">
            <a:extLst>
              <a:ext uri="{FF2B5EF4-FFF2-40B4-BE49-F238E27FC236}">
                <a16:creationId xmlns:a16="http://schemas.microsoft.com/office/drawing/2014/main" id="{356D7060-3310-7338-E057-EF71108F03ED}"/>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80543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23F0F9-3A9B-2988-A95B-F612D95FA2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BEAFDE7-3C2A-991D-1AF9-5BA3E6B7043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1E5E585-C15F-88DA-B624-13110667ACBA}"/>
              </a:ext>
            </a:extLst>
          </p:cNvPr>
          <p:cNvSpPr>
            <a:spLocks noGrp="1"/>
          </p:cNvSpPr>
          <p:nvPr>
            <p:ph type="body" idx="1"/>
          </p:nvPr>
        </p:nvSpPr>
        <p:spPr/>
        <p:txBody>
          <a:bodyPr/>
          <a:lstStyle/>
          <a:p>
            <a:r>
              <a:rPr lang="en-US" dirty="0"/>
              <a:t>In this analysis, </a:t>
            </a:r>
          </a:p>
          <a:p>
            <a:r>
              <a:rPr lang="en-US" dirty="0"/>
              <a:t>[CLICK] we will demonstrate that how off-the-shelf DRAM chips are capable of simultaneously activating up to 48 rows in two neighboring subarrays</a:t>
            </a:r>
          </a:p>
        </p:txBody>
      </p:sp>
      <p:sp>
        <p:nvSpPr>
          <p:cNvPr id="4" name="Slide Number Placeholder 3">
            <a:extLst>
              <a:ext uri="{FF2B5EF4-FFF2-40B4-BE49-F238E27FC236}">
                <a16:creationId xmlns:a16="http://schemas.microsoft.com/office/drawing/2014/main" id="{01114D72-E637-52CD-CB41-E2DCB27F0C5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689141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D250CD-4FCF-641B-A75A-425CE984B726}"/>
            </a:ext>
          </a:extLst>
        </p:cNvPr>
        <p:cNvGrpSpPr/>
        <p:nvPr/>
      </p:nvGrpSpPr>
      <p:grpSpPr>
        <a:xfrm>
          <a:off x="0" y="0"/>
          <a:ext cx="0" cy="0"/>
          <a:chOff x="0" y="0"/>
          <a:chExt cx="0" cy="0"/>
        </a:xfrm>
      </p:grpSpPr>
      <p:sp>
        <p:nvSpPr>
          <p:cNvPr id="2" name="Slayt Resmi Yer Tutucusu 1">
            <a:extLst>
              <a:ext uri="{FF2B5EF4-FFF2-40B4-BE49-F238E27FC236}">
                <a16:creationId xmlns:a16="http://schemas.microsoft.com/office/drawing/2014/main" id="{917F3086-1E58-00D7-2D09-186B281DA06B}"/>
              </a:ext>
            </a:extLst>
          </p:cNvPr>
          <p:cNvSpPr>
            <a:spLocks noGrp="1" noRot="1" noChangeAspect="1"/>
          </p:cNvSpPr>
          <p:nvPr>
            <p:ph type="sldImg"/>
          </p:nvPr>
        </p:nvSpPr>
        <p:spPr/>
      </p:sp>
      <p:sp>
        <p:nvSpPr>
          <p:cNvPr id="3" name="Not Yer Tutucusu 2">
            <a:extLst>
              <a:ext uri="{FF2B5EF4-FFF2-40B4-BE49-F238E27FC236}">
                <a16:creationId xmlns:a16="http://schemas.microsoft.com/office/drawing/2014/main" id="{BA969536-8302-82EB-644D-64F7C8F9252E}"/>
              </a:ext>
            </a:extLst>
          </p:cNvPr>
          <p:cNvSpPr>
            <a:spLocks noGrp="1"/>
          </p:cNvSpPr>
          <p:nvPr>
            <p:ph type="body" idx="1"/>
          </p:nvPr>
        </p:nvSpPr>
        <p:spPr/>
        <p:txBody>
          <a:bodyPr/>
          <a:lstStyle/>
          <a:p>
            <a:r>
              <a:rPr lang="en-US" dirty="0"/>
              <a:t>[CLICK] To rigorously characterize and to understand which and how many rows are activated</a:t>
            </a:r>
          </a:p>
          <a:p>
            <a:endParaRPr lang="en-US" dirty="0"/>
          </a:p>
          <a:p>
            <a:r>
              <a:rPr lang="en-US" dirty="0"/>
              <a:t>[CLICK] We sweep two key parameters: Row A address: we sweep it to test all rows in Subarray X and Row B address: we test all rows in Subarray Y, again to remind you Subarray X and Subarray Y are neighbors</a:t>
            </a:r>
          </a:p>
        </p:txBody>
      </p:sp>
      <p:sp>
        <p:nvSpPr>
          <p:cNvPr id="4" name="Slayt Numarası Yer Tutucusu 3">
            <a:extLst>
              <a:ext uri="{FF2B5EF4-FFF2-40B4-BE49-F238E27FC236}">
                <a16:creationId xmlns:a16="http://schemas.microsoft.com/office/drawing/2014/main" id="{93029CAF-44BC-579C-C4E8-CACDDA944EA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358682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47ABCC-5C63-615A-BEB9-0D36A5FC55C3}"/>
            </a:ext>
          </a:extLst>
        </p:cNvPr>
        <p:cNvGrpSpPr/>
        <p:nvPr/>
      </p:nvGrpSpPr>
      <p:grpSpPr>
        <a:xfrm>
          <a:off x="0" y="0"/>
          <a:ext cx="0" cy="0"/>
          <a:chOff x="0" y="0"/>
          <a:chExt cx="0" cy="0"/>
        </a:xfrm>
      </p:grpSpPr>
      <p:sp>
        <p:nvSpPr>
          <p:cNvPr id="2" name="Slayt Resmi Yer Tutucusu 1">
            <a:extLst>
              <a:ext uri="{FF2B5EF4-FFF2-40B4-BE49-F238E27FC236}">
                <a16:creationId xmlns:a16="http://schemas.microsoft.com/office/drawing/2014/main" id="{27C80589-5940-0B47-3183-E9DE657EAB0C}"/>
              </a:ext>
            </a:extLst>
          </p:cNvPr>
          <p:cNvSpPr>
            <a:spLocks noGrp="1" noRot="1" noChangeAspect="1"/>
          </p:cNvSpPr>
          <p:nvPr>
            <p:ph type="sldImg"/>
          </p:nvPr>
        </p:nvSpPr>
        <p:spPr/>
      </p:sp>
      <p:sp>
        <p:nvSpPr>
          <p:cNvPr id="3" name="Not Yer Tutucusu 2">
            <a:extLst>
              <a:ext uri="{FF2B5EF4-FFF2-40B4-BE49-F238E27FC236}">
                <a16:creationId xmlns:a16="http://schemas.microsoft.com/office/drawing/2014/main" id="{C5E762A3-7B65-F634-0AC8-D5F74B7E5077}"/>
              </a:ext>
            </a:extLst>
          </p:cNvPr>
          <p:cNvSpPr>
            <a:spLocks noGrp="1"/>
          </p:cNvSpPr>
          <p:nvPr>
            <p:ph type="body" idx="1"/>
          </p:nvPr>
        </p:nvSpPr>
        <p:spPr/>
        <p:txBody>
          <a:bodyPr/>
          <a:lstStyle/>
          <a:p>
            <a:r>
              <a:rPr lang="en-US" b="0" i="0" dirty="0">
                <a:solidFill>
                  <a:srgbClr val="222222"/>
                </a:solidFill>
                <a:effectLst/>
                <a:latin typeface="Arial" panose="020B0604020202020204" pitchFamily="34" charset="0"/>
              </a:rPr>
              <a:t>We observe when Row A and B in neighboring subarrays are activated with violated timing parameters</a:t>
            </a:r>
          </a:p>
          <a:p>
            <a:r>
              <a:rPr lang="en-US" b="0" i="0" dirty="0">
                <a:solidFill>
                  <a:srgbClr val="222222"/>
                </a:solidFill>
                <a:effectLst/>
                <a:latin typeface="Arial" panose="020B0604020202020204" pitchFamily="34" charset="0"/>
              </a:rPr>
              <a:t>[CLICK] Off-the-shelf DRAM chips have two distinct sets of simultaneous activation patterns in two neighboring subarrays</a:t>
            </a:r>
          </a:p>
          <a:p>
            <a:r>
              <a:rPr lang="en-US" b="0" i="0" dirty="0">
                <a:solidFill>
                  <a:srgbClr val="222222"/>
                </a:solidFill>
                <a:effectLst/>
                <a:latin typeface="Arial" panose="020B0604020202020204" pitchFamily="34" charset="0"/>
              </a:rPr>
              <a:t>[CLICK] First pattern is exactly the same number rows in each subarray are activated. </a:t>
            </a:r>
          </a:p>
          <a:p>
            <a:r>
              <a:rPr lang="en-US" b="0" i="0" dirty="0">
                <a:solidFill>
                  <a:srgbClr val="222222"/>
                </a:solidFill>
                <a:effectLst/>
                <a:latin typeface="Arial" panose="020B0604020202020204" pitchFamily="34" charset="0"/>
              </a:rPr>
              <a:t>[CLICK] We observe that we can activate up to 16 rows in neighboring subarrays, in other words a total of 32 rows</a:t>
            </a:r>
          </a:p>
          <a:p>
            <a:r>
              <a:rPr lang="en-US" b="0" i="0" dirty="0">
                <a:solidFill>
                  <a:srgbClr val="222222"/>
                </a:solidFill>
                <a:effectLst/>
                <a:latin typeface="Arial" panose="020B0604020202020204" pitchFamily="34" charset="0"/>
              </a:rPr>
              <a:t>[CLICK] Second pattern is twice as many rows in one subarray compared to its neighbor subarray are activated</a:t>
            </a:r>
          </a:p>
          <a:p>
            <a:r>
              <a:rPr lang="en-US" b="0" i="0" dirty="0">
                <a:solidFill>
                  <a:srgbClr val="222222"/>
                </a:solidFill>
                <a:effectLst/>
                <a:latin typeface="Arial" panose="020B0604020202020204" pitchFamily="34" charset="0"/>
              </a:rPr>
              <a:t>[CLICK] We observe that we can activate up to 16 rows in one subarray while activating up to 32 rows in its neighbor subarray, a total of 48 rows</a:t>
            </a:r>
            <a:endParaRPr lang="en-US" dirty="0"/>
          </a:p>
        </p:txBody>
      </p:sp>
      <p:sp>
        <p:nvSpPr>
          <p:cNvPr id="4" name="Slayt Numarası Yer Tutucusu 3">
            <a:extLst>
              <a:ext uri="{FF2B5EF4-FFF2-40B4-BE49-F238E27FC236}">
                <a16:creationId xmlns:a16="http://schemas.microsoft.com/office/drawing/2014/main" id="{0FC2F664-7898-865C-9204-AFF7F1D8E63B}"/>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506615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FC6CD0-1AB9-9DDB-D97F-03B315D674F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EBD5926-3715-73C5-7198-ACB9F27E0D5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2CE834-48B6-88AD-9E23-6CEC652AD142}"/>
              </a:ext>
            </a:extLst>
          </p:cNvPr>
          <p:cNvSpPr>
            <a:spLocks noGrp="1"/>
          </p:cNvSpPr>
          <p:nvPr>
            <p:ph type="body" idx="1"/>
          </p:nvPr>
        </p:nvSpPr>
        <p:spPr/>
        <p:txBody>
          <a:bodyPr/>
          <a:lstStyle/>
          <a:p>
            <a:r>
              <a:rPr lang="en-US" dirty="0"/>
              <a:t>[CLICK] We demonstrated that off-the-shelf DRAM chips are capable of activating multiple rows in neighboring subarrays</a:t>
            </a:r>
          </a:p>
          <a:p>
            <a:r>
              <a:rPr lang="en-US" dirty="0"/>
              <a:t>[CLICK] By leveraging our first observation, now let’s see how we can perform NOT operation in off-the-shelf DRAM chips</a:t>
            </a:r>
          </a:p>
        </p:txBody>
      </p:sp>
      <p:sp>
        <p:nvSpPr>
          <p:cNvPr id="4" name="Slide Number Placeholder 3">
            <a:extLst>
              <a:ext uri="{FF2B5EF4-FFF2-40B4-BE49-F238E27FC236}">
                <a16:creationId xmlns:a16="http://schemas.microsoft.com/office/drawing/2014/main" id="{E086F218-924B-CC56-F5D1-1CE67FECF45C}"/>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849835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BF2A7F-56BF-84FC-D896-777912F86E72}"/>
            </a:ext>
          </a:extLst>
        </p:cNvPr>
        <p:cNvGrpSpPr/>
        <p:nvPr/>
      </p:nvGrpSpPr>
      <p:grpSpPr>
        <a:xfrm>
          <a:off x="0" y="0"/>
          <a:ext cx="0" cy="0"/>
          <a:chOff x="0" y="0"/>
          <a:chExt cx="0" cy="0"/>
        </a:xfrm>
      </p:grpSpPr>
      <p:sp>
        <p:nvSpPr>
          <p:cNvPr id="2" name="Slayt Resmi Yer Tutucusu 1">
            <a:extLst>
              <a:ext uri="{FF2B5EF4-FFF2-40B4-BE49-F238E27FC236}">
                <a16:creationId xmlns:a16="http://schemas.microsoft.com/office/drawing/2014/main" id="{21500313-36B4-EB40-AF25-4A94108467E9}"/>
              </a:ext>
            </a:extLst>
          </p:cNvPr>
          <p:cNvSpPr>
            <a:spLocks noGrp="1" noRot="1" noChangeAspect="1"/>
          </p:cNvSpPr>
          <p:nvPr>
            <p:ph type="sldImg"/>
          </p:nvPr>
        </p:nvSpPr>
        <p:spPr/>
      </p:sp>
      <p:sp>
        <p:nvSpPr>
          <p:cNvPr id="3" name="Not Yer Tutucusu 2">
            <a:extLst>
              <a:ext uri="{FF2B5EF4-FFF2-40B4-BE49-F238E27FC236}">
                <a16:creationId xmlns:a16="http://schemas.microsoft.com/office/drawing/2014/main" id="{115C90B0-DAA5-8645-506C-BF3FD351BE09}"/>
              </a:ext>
            </a:extLst>
          </p:cNvPr>
          <p:cNvSpPr>
            <a:spLocks noGrp="1"/>
          </p:cNvSpPr>
          <p:nvPr>
            <p:ph type="body" idx="1"/>
          </p:nvPr>
        </p:nvSpPr>
        <p:spPr/>
        <p:txBody>
          <a:bodyPr/>
          <a:lstStyle/>
          <a:p>
            <a:r>
              <a:rPr lang="en-US" dirty="0"/>
              <a:t>To answer these questions, </a:t>
            </a:r>
          </a:p>
          <a:p>
            <a:r>
              <a:rPr lang="en-US" dirty="0"/>
              <a:t>[CLICK] similar to our previous analysis, we sweep Row addresses where Row A and Row B in neighboring subarrays</a:t>
            </a:r>
          </a:p>
          <a:p>
            <a:r>
              <a:rPr lang="en-US" dirty="0"/>
              <a:t>[CLICK] We sweep DRAM chip temperature from 50 degree Celsius to 95 degree </a:t>
            </a:r>
            <a:r>
              <a:rPr lang="en-US" dirty="0" err="1"/>
              <a:t>celcius</a:t>
            </a:r>
            <a:endParaRPr lang="en-US" dirty="0"/>
          </a:p>
          <a:p>
            <a:endParaRPr lang="en-US" dirty="0"/>
          </a:p>
        </p:txBody>
      </p:sp>
      <p:sp>
        <p:nvSpPr>
          <p:cNvPr id="4" name="Slayt Numarası Yer Tutucusu 3">
            <a:extLst>
              <a:ext uri="{FF2B5EF4-FFF2-40B4-BE49-F238E27FC236}">
                <a16:creationId xmlns:a16="http://schemas.microsoft.com/office/drawing/2014/main" id="{1BC32330-A5A5-9F4F-5F2B-06C5DF4DEC52}"/>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09385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80719E-AE3A-4226-E59B-76FAF65859A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8709D1E-3256-B864-51AC-AB0BA25953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6E80F0C-2C2E-4AD9-D1DF-9893302C84FB}"/>
              </a:ext>
            </a:extLst>
          </p:cNvPr>
          <p:cNvSpPr>
            <a:spLocks noGrp="1"/>
          </p:cNvSpPr>
          <p:nvPr>
            <p:ph type="body" idx="1"/>
          </p:nvPr>
        </p:nvSpPr>
        <p:spPr/>
        <p:txBody>
          <a:bodyPr/>
          <a:lstStyle/>
          <a:p>
            <a:r>
              <a:rPr lang="en-US" dirty="0"/>
              <a:t>This analysis provides two key takeaway lessons: [CLICK]</a:t>
            </a:r>
          </a:p>
          <a:p>
            <a:r>
              <a:rPr lang="en-US" dirty="0"/>
              <a:t>[CLICK] First, off-the-shelf DRAM chips can perform NOT operations with up to 32 destination rows</a:t>
            </a:r>
          </a:p>
          <a:p>
            <a:r>
              <a:rPr lang="en-US" dirty="0"/>
              <a:t>[CLICK] Second, temperature has a small effect on the reliability of NOT operations</a:t>
            </a:r>
            <a:endParaRPr lang="en-CH" dirty="0"/>
          </a:p>
        </p:txBody>
      </p:sp>
      <p:sp>
        <p:nvSpPr>
          <p:cNvPr id="5" name="Slayt Numarası Yer Tutucusu 4">
            <a:extLst>
              <a:ext uri="{FF2B5EF4-FFF2-40B4-BE49-F238E27FC236}">
                <a16:creationId xmlns:a16="http://schemas.microsoft.com/office/drawing/2014/main" id="{B5DF4F3D-0212-3063-3E05-00AED5B1BFCC}"/>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525105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now look at the second issue.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157808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973C3F-CE3C-9E74-0372-431B4A2EE7A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5658CF1-7622-9F66-6799-98676A6CB02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6D50835-574A-BA17-E044-17AE6FFBA5E9}"/>
              </a:ext>
            </a:extLst>
          </p:cNvPr>
          <p:cNvSpPr>
            <a:spLocks noGrp="1"/>
          </p:cNvSpPr>
          <p:nvPr>
            <p:ph type="body" idx="1"/>
          </p:nvPr>
        </p:nvSpPr>
        <p:spPr/>
        <p:txBody>
          <a:bodyPr/>
          <a:lstStyle/>
          <a:p>
            <a:r>
              <a:rPr lang="en-US" dirty="0"/>
              <a:t>[CLICK] Until now, We demonstrated that off-the-shelf DRAM chips are capable of activating multiple rows in neighboring subarrays and performing NOT operation</a:t>
            </a:r>
          </a:p>
          <a:p>
            <a:r>
              <a:rPr lang="en-US" dirty="0"/>
              <a:t>[CLICK] Now we will see how these two demonstrations enables us to perform up to 16-input AND, NAND, OR, and NOR operations</a:t>
            </a:r>
          </a:p>
          <a:p>
            <a:endParaRPr lang="en-US" dirty="0"/>
          </a:p>
        </p:txBody>
      </p:sp>
      <p:sp>
        <p:nvSpPr>
          <p:cNvPr id="4" name="Slide Number Placeholder 3">
            <a:extLst>
              <a:ext uri="{FF2B5EF4-FFF2-40B4-BE49-F238E27FC236}">
                <a16:creationId xmlns:a16="http://schemas.microsoft.com/office/drawing/2014/main" id="{8564CB23-7495-6DF1-309C-4AEF758C70C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45867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3DB2C-B4AC-BBDE-302C-E28E1ADD4521}"/>
            </a:ext>
          </a:extLst>
        </p:cNvPr>
        <p:cNvGrpSpPr/>
        <p:nvPr/>
      </p:nvGrpSpPr>
      <p:grpSpPr>
        <a:xfrm>
          <a:off x="0" y="0"/>
          <a:ext cx="0" cy="0"/>
          <a:chOff x="0" y="0"/>
          <a:chExt cx="0" cy="0"/>
        </a:xfrm>
      </p:grpSpPr>
      <p:sp>
        <p:nvSpPr>
          <p:cNvPr id="2" name="Slayt Resmi Yer Tutucusu 1">
            <a:extLst>
              <a:ext uri="{FF2B5EF4-FFF2-40B4-BE49-F238E27FC236}">
                <a16:creationId xmlns:a16="http://schemas.microsoft.com/office/drawing/2014/main" id="{BFBAFE11-6CC3-EE26-6BD4-8F1F76EF78C1}"/>
              </a:ext>
            </a:extLst>
          </p:cNvPr>
          <p:cNvSpPr>
            <a:spLocks noGrp="1" noRot="1" noChangeAspect="1"/>
          </p:cNvSpPr>
          <p:nvPr>
            <p:ph type="sldImg"/>
          </p:nvPr>
        </p:nvSpPr>
        <p:spPr/>
      </p:sp>
      <p:sp>
        <p:nvSpPr>
          <p:cNvPr id="3" name="Not Yer Tutucusu 2">
            <a:extLst>
              <a:ext uri="{FF2B5EF4-FFF2-40B4-BE49-F238E27FC236}">
                <a16:creationId xmlns:a16="http://schemas.microsoft.com/office/drawing/2014/main" id="{21A917EE-C874-54A3-F071-14A06ED3EC60}"/>
              </a:ext>
            </a:extLst>
          </p:cNvPr>
          <p:cNvSpPr>
            <a:spLocks noGrp="1"/>
          </p:cNvSpPr>
          <p:nvPr>
            <p:ph type="body" idx="1"/>
          </p:nvPr>
        </p:nvSpPr>
        <p:spPr/>
        <p:txBody>
          <a:bodyPr/>
          <a:lstStyle/>
          <a:p>
            <a:r>
              <a:rPr lang="en-US" dirty="0"/>
              <a:t>[CLICK] Let me give the key idea by showing four cells: X,Y,A, and B, two from each neighboring subarrays.</a:t>
            </a:r>
          </a:p>
          <a:p>
            <a:r>
              <a:rPr lang="en-US" dirty="0"/>
              <a:t>[CLICK] Now if we activate these four cells simultaneously, </a:t>
            </a:r>
          </a:p>
          <a:p>
            <a:r>
              <a:rPr lang="en-US" dirty="0"/>
              <a:t>[CLICK] the </a:t>
            </a:r>
            <a:r>
              <a:rPr lang="en-US" dirty="0" err="1"/>
              <a:t>bitline</a:t>
            </a:r>
            <a:r>
              <a:rPr lang="en-US" dirty="0"/>
              <a:t> at the bottom subarray becomes the function of voltages in A and B and the </a:t>
            </a:r>
            <a:r>
              <a:rPr lang="en-US" dirty="0" err="1"/>
              <a:t>bitline</a:t>
            </a:r>
            <a:r>
              <a:rPr lang="en-US" dirty="0"/>
              <a:t> at the top subarray becomes the function of voltages in X and Y</a:t>
            </a:r>
          </a:p>
          <a:p>
            <a:r>
              <a:rPr lang="en-US" dirty="0"/>
              <a:t>[CLICK] Sense amplifier will compare voltage at the bottom </a:t>
            </a:r>
            <a:r>
              <a:rPr lang="en-US" dirty="0" err="1"/>
              <a:t>bitline</a:t>
            </a:r>
            <a:r>
              <a:rPr lang="en-US" dirty="0"/>
              <a:t> to the voltage at the top </a:t>
            </a:r>
            <a:r>
              <a:rPr lang="en-US" dirty="0" err="1"/>
              <a:t>bitline</a:t>
            </a:r>
            <a:r>
              <a:rPr lang="en-US" dirty="0"/>
              <a:t> and figure out which one is higher</a:t>
            </a:r>
          </a:p>
        </p:txBody>
      </p:sp>
      <p:sp>
        <p:nvSpPr>
          <p:cNvPr id="4" name="Slayt Numarası Yer Tutucusu 3">
            <a:extLst>
              <a:ext uri="{FF2B5EF4-FFF2-40B4-BE49-F238E27FC236}">
                <a16:creationId xmlns:a16="http://schemas.microsoft.com/office/drawing/2014/main" id="{2005252E-A5A8-1828-7EFC-C6729B7E2606}"/>
              </a:ext>
            </a:extLst>
          </p:cNvPr>
          <p:cNvSpPr>
            <a:spLocks noGrp="1"/>
          </p:cNvSpPr>
          <p:nvPr>
            <p:ph type="sldNum" sz="quarter" idx="5"/>
          </p:nvPr>
        </p:nvSpPr>
        <p:spPr/>
        <p:txBody>
          <a:bodyPr/>
          <a:lstStyle/>
          <a:p>
            <a:fld id="{9215BD74-A3FE-8D41-A5F8-7391B7541C41}" type="slidenum">
              <a:rPr lang="en-US" smtClean="0"/>
              <a:t>87</a:t>
            </a:fld>
            <a:endParaRPr lang="en-US"/>
          </a:p>
        </p:txBody>
      </p:sp>
    </p:spTree>
    <p:extLst>
      <p:ext uri="{BB962C8B-B14F-4D97-AF65-F5344CB8AC3E}">
        <p14:creationId xmlns:p14="http://schemas.microsoft.com/office/powerpoint/2010/main" val="247817155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F638B2-5E63-229E-1682-AE35BC559238}"/>
            </a:ext>
          </a:extLst>
        </p:cNvPr>
        <p:cNvGrpSpPr/>
        <p:nvPr/>
      </p:nvGrpSpPr>
      <p:grpSpPr>
        <a:xfrm>
          <a:off x="0" y="0"/>
          <a:ext cx="0" cy="0"/>
          <a:chOff x="0" y="0"/>
          <a:chExt cx="0" cy="0"/>
        </a:xfrm>
      </p:grpSpPr>
      <p:sp>
        <p:nvSpPr>
          <p:cNvPr id="2" name="Slayt Resmi Yer Tutucusu 1">
            <a:extLst>
              <a:ext uri="{FF2B5EF4-FFF2-40B4-BE49-F238E27FC236}">
                <a16:creationId xmlns:a16="http://schemas.microsoft.com/office/drawing/2014/main" id="{39AAD83C-4066-D68B-3C10-2C7CFA419948}"/>
              </a:ext>
            </a:extLst>
          </p:cNvPr>
          <p:cNvSpPr>
            <a:spLocks noGrp="1" noRot="1" noChangeAspect="1"/>
          </p:cNvSpPr>
          <p:nvPr>
            <p:ph type="sldImg"/>
          </p:nvPr>
        </p:nvSpPr>
        <p:spPr/>
      </p:sp>
      <p:sp>
        <p:nvSpPr>
          <p:cNvPr id="3" name="Not Yer Tutucusu 2">
            <a:extLst>
              <a:ext uri="{FF2B5EF4-FFF2-40B4-BE49-F238E27FC236}">
                <a16:creationId xmlns:a16="http://schemas.microsoft.com/office/drawing/2014/main" id="{2D78F13C-E87E-5463-7AE7-39309FEF1C8D}"/>
              </a:ext>
            </a:extLst>
          </p:cNvPr>
          <p:cNvSpPr>
            <a:spLocks noGrp="1"/>
          </p:cNvSpPr>
          <p:nvPr>
            <p:ph type="body" idx="1"/>
          </p:nvPr>
        </p:nvSpPr>
        <p:spPr/>
        <p:txBody>
          <a:bodyPr/>
          <a:lstStyle/>
          <a:p>
            <a:r>
              <a:rPr lang="en-US" dirty="0"/>
              <a:t>Now let me show you the basic intuition to perform two-input AND </a:t>
            </a:r>
            <a:r>
              <a:rPr lang="en-US" dirty="0" err="1"/>
              <a:t>and</a:t>
            </a:r>
            <a:r>
              <a:rPr lang="en-US" dirty="0"/>
              <a:t> NAND operations.</a:t>
            </a:r>
          </a:p>
          <a:p>
            <a:r>
              <a:rPr lang="en-US" dirty="0"/>
              <a:t>[CLICK] For this example, we have two subarrays: reference and compute subarrays, each of which consists of two cells. </a:t>
            </a:r>
          </a:p>
          <a:p>
            <a:r>
              <a:rPr lang="en-US" dirty="0"/>
              <a:t>[CLICK] Reference subarray’s cells store VDD and VDD/2</a:t>
            </a:r>
          </a:p>
          <a:p>
            <a:r>
              <a:rPr lang="en-US" dirty="0"/>
              <a:t>[CLICK] and in the compute subarray we have X and Y.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To simplify things assume </a:t>
            </a:r>
            <a:r>
              <a:rPr lang="en-US" dirty="0" err="1"/>
              <a:t>bitlines</a:t>
            </a:r>
            <a:r>
              <a:rPr lang="en-US" dirty="0"/>
              <a:t> will have the average value of their corresponding cell’s voltage values. Such as, Reference </a:t>
            </a:r>
            <a:r>
              <a:rPr lang="en-US" dirty="0" err="1"/>
              <a:t>bitline</a:t>
            </a:r>
            <a:r>
              <a:rPr lang="en-US" dirty="0"/>
              <a:t> will be the average of VDD and VDD half. </a:t>
            </a:r>
          </a:p>
          <a:p>
            <a:r>
              <a:rPr lang="en-US" dirty="0"/>
              <a:t>With this setup, if we activate all these four cells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[CLICK] using ACT-PRE-ACT sequence, we will get AND of X and Y in the compute subarray and NAND of X and Y in the reference subarray. Now let me prove that that is the case. I am going to cover all combinations of X and Y values.</a:t>
            </a:r>
          </a:p>
        </p:txBody>
      </p:sp>
      <p:sp>
        <p:nvSpPr>
          <p:cNvPr id="4" name="Slayt Numarası Yer Tutucusu 3">
            <a:extLst>
              <a:ext uri="{FF2B5EF4-FFF2-40B4-BE49-F238E27FC236}">
                <a16:creationId xmlns:a16="http://schemas.microsoft.com/office/drawing/2014/main" id="{BB132402-2911-02A4-A2D3-3CC0439B4F67}"/>
              </a:ext>
            </a:extLst>
          </p:cNvPr>
          <p:cNvSpPr>
            <a:spLocks noGrp="1"/>
          </p:cNvSpPr>
          <p:nvPr>
            <p:ph type="sldNum" sz="quarter" idx="5"/>
          </p:nvPr>
        </p:nvSpPr>
        <p:spPr/>
        <p:txBody>
          <a:bodyPr/>
          <a:lstStyle/>
          <a:p>
            <a:fld id="{9215BD74-A3FE-8D41-A5F8-7391B7541C41}" type="slidenum">
              <a:rPr lang="en-US" smtClean="0"/>
              <a:t>88</a:t>
            </a:fld>
            <a:endParaRPr lang="en-US"/>
          </a:p>
        </p:txBody>
      </p:sp>
    </p:spTree>
    <p:extLst>
      <p:ext uri="{BB962C8B-B14F-4D97-AF65-F5344CB8AC3E}">
        <p14:creationId xmlns:p14="http://schemas.microsoft.com/office/powerpoint/2010/main" val="347318823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65BE0A-81D6-F772-5431-269979CAA719}"/>
            </a:ext>
          </a:extLst>
        </p:cNvPr>
        <p:cNvGrpSpPr/>
        <p:nvPr/>
      </p:nvGrpSpPr>
      <p:grpSpPr>
        <a:xfrm>
          <a:off x="0" y="0"/>
          <a:ext cx="0" cy="0"/>
          <a:chOff x="0" y="0"/>
          <a:chExt cx="0" cy="0"/>
        </a:xfrm>
      </p:grpSpPr>
      <p:sp>
        <p:nvSpPr>
          <p:cNvPr id="2" name="Slayt Resmi Yer Tutucusu 1">
            <a:extLst>
              <a:ext uri="{FF2B5EF4-FFF2-40B4-BE49-F238E27FC236}">
                <a16:creationId xmlns:a16="http://schemas.microsoft.com/office/drawing/2014/main" id="{58B699F5-E12C-931B-CF02-5460DFFAC358}"/>
              </a:ext>
            </a:extLst>
          </p:cNvPr>
          <p:cNvSpPr>
            <a:spLocks noGrp="1" noRot="1" noChangeAspect="1"/>
          </p:cNvSpPr>
          <p:nvPr>
            <p:ph type="sldImg"/>
          </p:nvPr>
        </p:nvSpPr>
        <p:spPr/>
      </p:sp>
      <p:sp>
        <p:nvSpPr>
          <p:cNvPr id="3" name="Not Yer Tutucusu 2">
            <a:extLst>
              <a:ext uri="{FF2B5EF4-FFF2-40B4-BE49-F238E27FC236}">
                <a16:creationId xmlns:a16="http://schemas.microsoft.com/office/drawing/2014/main" id="{CBC3695A-9263-A226-276E-428FB6615A46}"/>
              </a:ext>
            </a:extLst>
          </p:cNvPr>
          <p:cNvSpPr>
            <a:spLocks noGrp="1"/>
          </p:cNvSpPr>
          <p:nvPr>
            <p:ph type="body" idx="1"/>
          </p:nvPr>
        </p:nvSpPr>
        <p:spPr/>
        <p:txBody>
          <a:bodyPr/>
          <a:lstStyle/>
          <a:p>
            <a:r>
              <a:rPr lang="en-US" dirty="0"/>
              <a:t>Now let’s see an example of how we can perform two-input AND </a:t>
            </a:r>
            <a:r>
              <a:rPr lang="en-US" dirty="0" err="1"/>
              <a:t>and</a:t>
            </a:r>
            <a:r>
              <a:rPr lang="en-US" dirty="0"/>
              <a:t> NAND operations in off-the-shelf DRAM chips.</a:t>
            </a:r>
          </a:p>
          <a:p>
            <a:r>
              <a:rPr lang="en-US" dirty="0"/>
              <a:t>[CLICK] For this example, we have two subarrays: reference and compute subarrays, each of which consists of two cells. </a:t>
            </a:r>
          </a:p>
          <a:p>
            <a:r>
              <a:rPr lang="en-US" dirty="0"/>
              <a:t>[CLICK] Reference subarray’s cells store VDD and VDD/2 as a side note we store VDD/2,using </a:t>
            </a:r>
            <a:r>
              <a:rPr lang="en-US" dirty="0" err="1"/>
              <a:t>FracDRAM’s</a:t>
            </a:r>
            <a:r>
              <a:rPr lang="en-US" dirty="0"/>
              <a:t> technique. </a:t>
            </a:r>
          </a:p>
          <a:p>
            <a:r>
              <a:rPr lang="en-US" dirty="0"/>
              <a:t>[CLICK] and in the compute subarray we have X and Y. </a:t>
            </a:r>
          </a:p>
          <a:p>
            <a:r>
              <a:rPr lang="en-US" dirty="0"/>
              <a:t>[CLICK] Again we use our key command sequence ACT-PRE-ACT which simultaneously activates all four cells in our example</a:t>
            </a:r>
          </a:p>
          <a:p>
            <a:r>
              <a:rPr lang="en-US" dirty="0"/>
              <a:t>[CLICK]  We will see how this operation enables us to store the result AND operation of X and Y in Compute cells</a:t>
            </a:r>
          </a:p>
          <a:p>
            <a:r>
              <a:rPr lang="en-US" dirty="0"/>
              <a:t>[CLICK] And the result of NAND of X and Y in Reference cells</a:t>
            </a:r>
          </a:p>
          <a:p>
            <a:r>
              <a:rPr lang="en-US" dirty="0"/>
              <a:t>[CLICK] To simplify things assume </a:t>
            </a:r>
            <a:r>
              <a:rPr lang="en-US" dirty="0" err="1"/>
              <a:t>bitlines</a:t>
            </a:r>
            <a:r>
              <a:rPr lang="en-US" dirty="0"/>
              <a:t> will have the average value of their corresponding cell’s voltage values. Such as, Reference </a:t>
            </a:r>
            <a:r>
              <a:rPr lang="en-US" dirty="0" err="1"/>
              <a:t>bitline</a:t>
            </a:r>
            <a:r>
              <a:rPr lang="en-US" dirty="0"/>
              <a:t> will be the average of VDD and VDD half. Let’s iterate the rows in the truth table one by one</a:t>
            </a:r>
          </a:p>
        </p:txBody>
      </p:sp>
      <p:sp>
        <p:nvSpPr>
          <p:cNvPr id="4" name="Slayt Numarası Yer Tutucusu 3">
            <a:extLst>
              <a:ext uri="{FF2B5EF4-FFF2-40B4-BE49-F238E27FC236}">
                <a16:creationId xmlns:a16="http://schemas.microsoft.com/office/drawing/2014/main" id="{A4E91A2E-FDAA-23D8-1382-20BA4A69A3C9}"/>
              </a:ext>
            </a:extLst>
          </p:cNvPr>
          <p:cNvSpPr>
            <a:spLocks noGrp="1"/>
          </p:cNvSpPr>
          <p:nvPr>
            <p:ph type="sldNum" sz="quarter" idx="5"/>
          </p:nvPr>
        </p:nvSpPr>
        <p:spPr/>
        <p:txBody>
          <a:bodyPr/>
          <a:lstStyle/>
          <a:p>
            <a:fld id="{9215BD74-A3FE-8D41-A5F8-7391B7541C41}" type="slidenum">
              <a:rPr lang="en-US" smtClean="0"/>
              <a:t>89</a:t>
            </a:fld>
            <a:endParaRPr lang="en-US"/>
          </a:p>
        </p:txBody>
      </p:sp>
    </p:spTree>
    <p:extLst>
      <p:ext uri="{BB962C8B-B14F-4D97-AF65-F5344CB8AC3E}">
        <p14:creationId xmlns:p14="http://schemas.microsoft.com/office/powerpoint/2010/main" val="149220427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83F27B-965D-5B1B-E41B-14D055A2F364}"/>
            </a:ext>
          </a:extLst>
        </p:cNvPr>
        <p:cNvGrpSpPr/>
        <p:nvPr/>
      </p:nvGrpSpPr>
      <p:grpSpPr>
        <a:xfrm>
          <a:off x="0" y="0"/>
          <a:ext cx="0" cy="0"/>
          <a:chOff x="0" y="0"/>
          <a:chExt cx="0" cy="0"/>
        </a:xfrm>
      </p:grpSpPr>
      <p:sp>
        <p:nvSpPr>
          <p:cNvPr id="2" name="Slayt Resmi Yer Tutucusu 1">
            <a:extLst>
              <a:ext uri="{FF2B5EF4-FFF2-40B4-BE49-F238E27FC236}">
                <a16:creationId xmlns:a16="http://schemas.microsoft.com/office/drawing/2014/main" id="{57889A4B-E19A-28CE-FB1D-D3A931B81545}"/>
              </a:ext>
            </a:extLst>
          </p:cNvPr>
          <p:cNvSpPr>
            <a:spLocks noGrp="1" noRot="1" noChangeAspect="1"/>
          </p:cNvSpPr>
          <p:nvPr>
            <p:ph type="sldImg"/>
          </p:nvPr>
        </p:nvSpPr>
        <p:spPr/>
      </p:sp>
      <p:sp>
        <p:nvSpPr>
          <p:cNvPr id="3" name="Not Yer Tutucusu 2">
            <a:extLst>
              <a:ext uri="{FF2B5EF4-FFF2-40B4-BE49-F238E27FC236}">
                <a16:creationId xmlns:a16="http://schemas.microsoft.com/office/drawing/2014/main" id="{91F9D1DF-0D47-7BEF-CDA4-8C5C92572B33}"/>
              </a:ext>
            </a:extLst>
          </p:cNvPr>
          <p:cNvSpPr>
            <a:spLocks noGrp="1"/>
          </p:cNvSpPr>
          <p:nvPr>
            <p:ph type="body" idx="1"/>
          </p:nvPr>
        </p:nvSpPr>
        <p:spPr/>
        <p:txBody>
          <a:bodyPr/>
          <a:lstStyle/>
          <a:p>
            <a:endParaRPr lang="en-US" dirty="0"/>
          </a:p>
        </p:txBody>
      </p:sp>
      <p:sp>
        <p:nvSpPr>
          <p:cNvPr id="4" name="Slayt Numarası Yer Tutucusu 3">
            <a:extLst>
              <a:ext uri="{FF2B5EF4-FFF2-40B4-BE49-F238E27FC236}">
                <a16:creationId xmlns:a16="http://schemas.microsoft.com/office/drawing/2014/main" id="{AD87DBE7-E276-791B-3782-FC484869FC3F}"/>
              </a:ext>
            </a:extLst>
          </p:cNvPr>
          <p:cNvSpPr>
            <a:spLocks noGrp="1"/>
          </p:cNvSpPr>
          <p:nvPr>
            <p:ph type="sldNum" sz="quarter" idx="5"/>
          </p:nvPr>
        </p:nvSpPr>
        <p:spPr/>
        <p:txBody>
          <a:bodyPr/>
          <a:lstStyle/>
          <a:p>
            <a:fld id="{9215BD74-A3FE-8D41-A5F8-7391B7541C41}" type="slidenum">
              <a:rPr lang="en-US" smtClean="0"/>
              <a:t>90</a:t>
            </a:fld>
            <a:endParaRPr lang="en-US"/>
          </a:p>
        </p:txBody>
      </p:sp>
    </p:spTree>
    <p:extLst>
      <p:ext uri="{BB962C8B-B14F-4D97-AF65-F5344CB8AC3E}">
        <p14:creationId xmlns:p14="http://schemas.microsoft.com/office/powerpoint/2010/main" val="120869237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29FD06-B08D-084B-6423-ADA1A6E586E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A88E17-C0C5-D56E-85C5-5B6F04D1811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DBAF89D-4B26-8E57-6FC4-EA15972CDF2C}"/>
              </a:ext>
            </a:extLst>
          </p:cNvPr>
          <p:cNvSpPr>
            <a:spLocks noGrp="1"/>
          </p:cNvSpPr>
          <p:nvPr>
            <p:ph type="body" idx="1"/>
          </p:nvPr>
        </p:nvSpPr>
        <p:spPr/>
        <p:txBody>
          <a:bodyPr/>
          <a:lstStyle/>
          <a:p>
            <a:endParaRPr lang="en-CH" dirty="0"/>
          </a:p>
        </p:txBody>
      </p:sp>
      <p:sp>
        <p:nvSpPr>
          <p:cNvPr id="5" name="Slayt Numarası Yer Tutucusu 4">
            <a:extLst>
              <a:ext uri="{FF2B5EF4-FFF2-40B4-BE49-F238E27FC236}">
                <a16:creationId xmlns:a16="http://schemas.microsoft.com/office/drawing/2014/main" id="{2CEAF1F0-D3F6-2699-F4FD-274DAEAB6006}"/>
              </a:ext>
            </a:extLst>
          </p:cNvPr>
          <p:cNvSpPr>
            <a:spLocks noGrp="1"/>
          </p:cNvSpPr>
          <p:nvPr>
            <p:ph type="sldNum" sz="quarter" idx="5"/>
          </p:nvPr>
        </p:nvSpPr>
        <p:spPr/>
        <p:txBody>
          <a:bodyPr/>
          <a:lstStyle/>
          <a:p>
            <a:fld id="{9215BD74-A3FE-8D41-A5F8-7391B7541C41}" type="slidenum">
              <a:rPr lang="en-US" smtClean="0"/>
              <a:t>91</a:t>
            </a:fld>
            <a:endParaRPr lang="en-US"/>
          </a:p>
        </p:txBody>
      </p:sp>
    </p:spTree>
    <p:extLst>
      <p:ext uri="{BB962C8B-B14F-4D97-AF65-F5344CB8AC3E}">
        <p14:creationId xmlns:p14="http://schemas.microsoft.com/office/powerpoint/2010/main" val="276415221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plot shows the throughput improvement provided by in-DRAM copy operations for bulk data initialization and copy over CPU-based copy and initialization using LOAD and STORE instructions. We do not execute any CLFLUSH instructions and assume that the data is up to date in DRAM and there are no cached copies.</a:t>
            </a:r>
          </a:p>
          <a:p>
            <a:endParaRPr lang="en-US" dirty="0"/>
          </a:p>
          <a:p>
            <a:r>
              <a:rPr lang="en-US" dirty="0"/>
              <a:t>The x-axis shows the size of the arrays that we copy or initialize. The dark gray bar shows the improvement for initialization operations, and the bright gray bar shows the improvement for copy operations.</a:t>
            </a:r>
          </a:p>
          <a:p>
            <a:endParaRPr lang="en-US" dirty="0"/>
          </a:p>
          <a:p>
            <a:r>
              <a:rPr lang="en-US" b="1" dirty="0"/>
              <a:t>[CLICK] </a:t>
            </a:r>
            <a:r>
              <a:rPr lang="en-US" b="0" dirty="0"/>
              <a:t>We observe that in-DRAM copy and initialization operations improve copy and initialization throughput by 119x and 89x including the overheads of system support required for </a:t>
            </a:r>
            <a:r>
              <a:rPr lang="en-US" b="0" dirty="0" err="1"/>
              <a:t>RowClone</a:t>
            </a:r>
            <a:r>
              <a:rPr lang="en-US" b="0" dirty="0"/>
              <a:t> operations</a:t>
            </a:r>
            <a:endParaRPr lang="en-US" b="1"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C575381-7527-4E0E-A355-7550D954D08C}" type="slidenum">
              <a:rPr kumimoji="0" lang="tr-T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tr-T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384773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PiDRAM</a:t>
            </a:r>
            <a:r>
              <a:rPr lang="en-US" dirty="0"/>
              <a:t> is openly and freely available on </a:t>
            </a:r>
            <a:r>
              <a:rPr lang="en-US" dirty="0" err="1"/>
              <a:t>Github</a:t>
            </a:r>
            <a:r>
              <a:rPr lang="en-US" dirty="0"/>
              <a:t>. If you are interested in </a:t>
            </a:r>
            <a:r>
              <a:rPr lang="en-US" dirty="0" err="1"/>
              <a:t>PiDRAM</a:t>
            </a:r>
            <a:r>
              <a:rPr lang="en-US" dirty="0"/>
              <a:t>, please use it and feel free to contribute to it.</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575381-7527-4E0E-A355-7550D954D08C}" type="slidenum">
              <a:rPr kumimoji="0" lang="tr-T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tr-T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3613196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 extended version of our conference paper is available on </a:t>
            </a:r>
            <a:r>
              <a:rPr lang="en-US" dirty="0" err="1"/>
              <a:t>arXiv</a:t>
            </a:r>
            <a:r>
              <a:rPr lang="en-US" dirty="0"/>
              <a:t> on this link where we discuss our framework in more detail.</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575381-7527-4E0E-A355-7550D954D08C}" type="slidenum">
              <a:rPr kumimoji="0" lang="tr-T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tr-T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9459004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also describe </a:t>
            </a:r>
            <a:r>
              <a:rPr lang="en-US" dirty="0" err="1"/>
              <a:t>PiDRAM</a:t>
            </a:r>
            <a:r>
              <a:rPr lang="en-US" dirty="0"/>
              <a:t> in more detail and give a tutorial on how to use our framework in this SAFARI live seminar talk.</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575381-7527-4E0E-A355-7550D954D08C}" type="slidenum">
              <a:rPr kumimoji="0" lang="tr-T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tr-T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393957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can only support parallel map operations. </a:t>
            </a:r>
            <a:r>
              <a:rPr lang="en-US" dirty="0" err="1"/>
              <a:t>Unfortunally</a:t>
            </a:r>
            <a:r>
              <a:rPr lang="en-US" dirty="0"/>
              <a:t>, this limits processing-using-DRAM applicability, since commonly used reduction operations cannot be implemented natively.</a:t>
            </a:r>
          </a:p>
          <a:p>
            <a:endParaRPr lang="en-US" dirty="0"/>
          </a:p>
          <a:p>
            <a:r>
              <a:rPr lang="en-US" dirty="0"/>
              <a:t>The limiting factor to implement in-DRAM vector reduction is the lack of direct communication path across the many DRAM columns in a subarray </a:t>
            </a:r>
          </a:p>
          <a:p>
            <a:endParaRPr lang="en-US" dirty="0"/>
          </a:p>
          <a:p>
            <a:r>
              <a:rPr lang="en-US" dirty="0"/>
              <a:t>[CLICK] directly connecting all DRAM columns using custom fabric leads to large area costs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21085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3F7FAF-8CF6-EA4D-89B9-6564C012324C}" type="slidenum">
              <a:rPr kumimoji="0" lang="en-US" alt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53212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This is a core</a:t>
            </a:r>
            <a:r>
              <a:rPr lang="zh-CN" altLang="en-US" sz="1400" kern="1200" dirty="0">
                <a:solidFill>
                  <a:schemeClr val="tx1"/>
                </a:solidFill>
                <a:effectLst/>
                <a:latin typeface="Arial" charset="0"/>
                <a:ea typeface="+mn-ea"/>
                <a:cs typeface="+mn-cs"/>
              </a:rPr>
              <a:t> </a:t>
            </a:r>
            <a:r>
              <a:rPr lang="en-US" altLang="zh-CN" sz="1400" kern="1200" dirty="0">
                <a:solidFill>
                  <a:schemeClr val="tx1"/>
                </a:solidFill>
                <a:effectLst/>
                <a:latin typeface="Arial" charset="0"/>
                <a:ea typeface="+mn-ea"/>
                <a:cs typeface="+mn-cs"/>
              </a:rPr>
              <a:t>part of ReRAM-based PIM. We use resistance of each cell to represent the value of weight, and</a:t>
            </a:r>
            <a:r>
              <a:rPr lang="zh-CN" altLang="en-US" sz="1400" kern="1200" dirty="0">
                <a:solidFill>
                  <a:schemeClr val="tx1"/>
                </a:solidFill>
                <a:effectLst/>
                <a:latin typeface="Arial" charset="0"/>
                <a:ea typeface="+mn-ea"/>
                <a:cs typeface="+mn-cs"/>
              </a:rPr>
              <a:t> </a:t>
            </a:r>
            <a:r>
              <a:rPr lang="en-US" altLang="zh-CN" sz="1400" kern="1200" dirty="0">
                <a:solidFill>
                  <a:schemeClr val="tx1"/>
                </a:solidFill>
                <a:effectLst/>
                <a:latin typeface="Arial" charset="0"/>
                <a:ea typeface="+mn-ea"/>
                <a:cs typeface="+mn-cs"/>
              </a:rPr>
              <a:t>add voltages representing values of inputs on each row.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According to the </a:t>
            </a:r>
            <a:r>
              <a:rPr lang="en-US" sz="1200" b="0" i="0" u="none" strike="noStrike" kern="1200" dirty="0">
                <a:solidFill>
                  <a:schemeClr val="tx1"/>
                </a:solidFill>
                <a:effectLst/>
                <a:latin typeface="Arial" charset="0"/>
                <a:ea typeface="+mn-ea"/>
                <a:cs typeface="+mn-cs"/>
              </a:rPr>
              <a:t>Kirchhoff</a:t>
            </a:r>
            <a:r>
              <a:rPr lang="zh-CN" altLang="en-US" sz="1200" b="0" i="0" u="none" strike="noStrike" kern="1200" dirty="0">
                <a:solidFill>
                  <a:schemeClr val="tx1"/>
                </a:solidFill>
                <a:effectLst/>
                <a:latin typeface="Arial" charset="0"/>
                <a:ea typeface="+mn-ea"/>
                <a:cs typeface="+mn-cs"/>
              </a:rPr>
              <a:t>‘</a:t>
            </a:r>
            <a:r>
              <a:rPr lang="en-US" altLang="zh-CN" sz="1200" b="0" i="0" u="none" strike="noStrike" kern="1200" dirty="0">
                <a:solidFill>
                  <a:schemeClr val="tx1"/>
                </a:solidFill>
                <a:effectLst/>
                <a:latin typeface="Arial" charset="0"/>
                <a:ea typeface="+mn-ea"/>
                <a:cs typeface="+mn-cs"/>
              </a:rPr>
              <a:t>s</a:t>
            </a:r>
            <a:r>
              <a:rPr lang="en-US" altLang="zh-CN" sz="1400" kern="1200" dirty="0">
                <a:solidFill>
                  <a:schemeClr val="tx1"/>
                </a:solidFill>
                <a:effectLst/>
                <a:latin typeface="Arial" charset="0"/>
                <a:ea typeface="+mn-ea"/>
                <a:cs typeface="+mn-cs"/>
              </a:rPr>
              <a:t> law, we finally obtain a current, representing the value of output. Thus, by modifying the peripheral circuit of </a:t>
            </a:r>
            <a:r>
              <a:rPr lang="en-US" altLang="zh-CN" sz="1400" kern="1200" dirty="0" err="1">
                <a:solidFill>
                  <a:schemeClr val="tx1"/>
                </a:solidFill>
                <a:effectLst/>
                <a:latin typeface="Arial" charset="0"/>
                <a:ea typeface="+mn-ea"/>
                <a:cs typeface="+mn-cs"/>
              </a:rPr>
              <a:t>ReRAM</a:t>
            </a:r>
            <a:r>
              <a:rPr lang="en-US" altLang="zh-CN" sz="1400" kern="1200" dirty="0">
                <a:solidFill>
                  <a:schemeClr val="tx1"/>
                </a:solidFill>
                <a:effectLst/>
                <a:latin typeface="Arial" charset="0"/>
                <a:ea typeface="+mn-ea"/>
                <a:cs typeface="+mn-cs"/>
              </a:rPr>
              <a:t> array, it can support a Matrix-Multiply-Vector operation in almost one read cycle. Let’s see how to do it.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We have an input vector, multiply it with a matrix, and get an output vector.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First, we write the matrix into a ReRAM array.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Then we feed inputs into the ReRAM array, through performing an analog sum, finally we obtain outputs.</a:t>
            </a:r>
            <a:endParaRPr lang="zh-CN" altLang="zh-CN" sz="1400" kern="1200" dirty="0">
              <a:solidFill>
                <a:schemeClr val="tx1"/>
              </a:solidFill>
              <a:effectLst/>
              <a:latin typeface="Arial" charset="0"/>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zh-CN" altLang="en-US" dirty="0"/>
          </a:p>
        </p:txBody>
      </p:sp>
      <p:sp>
        <p:nvSpPr>
          <p:cNvPr id="4" name="幻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1CA6C7-3AC9-4A26-B0BF-DF8AFF740679}" type="slidenum">
              <a:rPr kumimoji="0" lang="ko-KR" altLang="en-US" sz="1200" b="0" i="0" u="none" strike="noStrike" kern="1200" cap="none" spc="0" normalizeH="0" baseline="0" noProof="0" smtClean="0">
                <a:ln>
                  <a:noFill/>
                </a:ln>
                <a:solidFill>
                  <a:prstClr val="black"/>
                </a:solidFill>
                <a:effectLst/>
                <a:uLnTx/>
                <a:uFillTx/>
                <a:latin typeface="Calibri" charset="0"/>
                <a:ea typeface="맑은 고딕" panose="020B0503020000020004" pitchFamily="34" charset="-127"/>
                <a:cs typeface="+mn-cs"/>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altLang="ko-KR"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49829274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24E82DFE-E98A-254F-BFEC-3824591F8463}" type="slidenum">
              <a:rPr lang="en-US" altLang="en-US" smtClean="0">
                <a:solidFill>
                  <a:srgbClr val="000000"/>
                </a:solidFill>
                <a:latin typeface="Arial" panose="020B0604020202020204" pitchFamily="34" charset="0"/>
              </a:rPr>
              <a:pPr>
                <a:spcBef>
                  <a:spcPct val="0"/>
                </a:spcBef>
              </a:pPr>
              <a:t>111</a:t>
            </a:fld>
            <a:endParaRPr lang="en-US" altLang="en-US">
              <a:solidFill>
                <a:srgbClr val="000000"/>
              </a:solidFill>
              <a:latin typeface="Arial" panose="020B0604020202020204" pitchFamily="34" charset="0"/>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1646167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5.emf"/></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1.png"/><Relationship Id="rId1" Type="http://schemas.openxmlformats.org/officeDocument/2006/relationships/slideMaster" Target="../slideMasters/slideMaster60.xml"/><Relationship Id="rId4" Type="http://schemas.openxmlformats.org/officeDocument/2006/relationships/image" Target="../media/image10.jpeg"/></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62.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28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6/7/25</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a:t>마스터 제목 스타일 편집</a:t>
            </a:r>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a:t>마스터 부제목 스타일 편집</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2025. 6. 7.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a:t>마스터 제목 스타일 편집</a:t>
            </a:r>
          </a:p>
        </p:txBody>
      </p:sp>
      <p:sp>
        <p:nvSpPr>
          <p:cNvPr id="3" name="내용 개체 틀 2"/>
          <p:cNvSpPr>
            <a:spLocks noGrp="1"/>
          </p:cNvSpPr>
          <p:nvPr>
            <p:ph idx="1"/>
          </p:nvPr>
        </p:nvSpPr>
        <p:spPr>
          <a:xfrm>
            <a:off x="457200" y="1340768"/>
            <a:ext cx="8229600" cy="4968552"/>
          </a:xfrm>
        </p:spPr>
        <p:txBody>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2025. 6. 7.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a:t>마스터 제목 스타일 편집</a:t>
            </a:r>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2025. 6. 7.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2025. 6. 7.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a:t>마스터 제목 스타일 편집</a:t>
            </a:r>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2025. 6. 7.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2025. 6. 7.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2025. 6. 7.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6/7/25</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idx="1"/>
          </p:nvPr>
        </p:nvSpPr>
        <p:spPr/>
        <p:txBody>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212970087"/>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69127281"/>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54891653"/>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54876963"/>
      </p:ext>
    </p:extLst>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993924802"/>
      </p:ext>
    </p:extLst>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031083316"/>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27639034"/>
      </p:ext>
    </p:extLst>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355753935"/>
      </p:ext>
    </p:extLst>
  </p:cSld>
  <p:clrMapOvr>
    <a:masterClrMapping/>
  </p:clrMapOvr>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740156963"/>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547586066"/>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92031821"/>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33399734"/>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023131414"/>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92266900"/>
      </p:ext>
    </p:extLst>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856084142"/>
      </p:ext>
    </p:extLst>
  </p:cSld>
  <p:clrMapOvr>
    <a:masterClrMapping/>
  </p:clrMapOvr>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23647961"/>
      </p:ext>
    </p:extLst>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692653042"/>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68426736"/>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709157705"/>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653548532"/>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51812301"/>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895159928"/>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026657273"/>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1994579747"/>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639554709"/>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2676922726"/>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507433176"/>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261425787"/>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2594556170"/>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4225981653"/>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970926548"/>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3755075614"/>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48741493"/>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309212"/>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9108947"/>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5951961"/>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691839"/>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8350340"/>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3781004"/>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974826"/>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4756483"/>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929532"/>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069694"/>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8028106"/>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2894011"/>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3114506"/>
      </p:ext>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972075"/>
      </p:ext>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3166549"/>
      </p:ext>
    </p:extLst>
  </p:cSld>
  <p:clrMapOvr>
    <a:masterClrMapping/>
  </p:clrMapOvr>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1456437"/>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4196694"/>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1545343"/>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6651114"/>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90090"/>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764499"/>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775843"/>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8021945"/>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2816335"/>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4725312"/>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297852"/>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018761"/>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0265755"/>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2975599"/>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1217315"/>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5744337"/>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3201752"/>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8166169"/>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4775288"/>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3097370"/>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8749314"/>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77936411"/>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031496"/>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712127"/>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101458"/>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1760366"/>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953888"/>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0346625"/>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467591"/>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457200"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9" name="Rectangle 6"/>
          <p:cNvSpPr>
            <a:spLocks noGrp="1" noChangeArrowheads="1"/>
          </p:cNvSpPr>
          <p:nvPr>
            <p:ph type="sldNum" sz="quarter" idx="12"/>
          </p:nvPr>
        </p:nvSpPr>
        <p:spPr>
          <a:xfrm>
            <a:off x="6553200" y="6243638"/>
            <a:ext cx="2133600" cy="457200"/>
          </a:xfrm>
          <a:prstGeom prst="rect">
            <a:avLst/>
          </a:prstGeom>
        </p:spPr>
        <p:txBody>
          <a:bodyPr/>
          <a:lstStyle>
            <a:lvl1pPr>
              <a:defRPr sz="1200"/>
            </a:lvl1pPr>
          </a:lstStyle>
          <a:p>
            <a:fld id="{7341D3D9-3FE8-4025-BF66-8DAB1ABB951F}"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401935658"/>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323594FA-E141-4234-AE05-360401972BE7}"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414559522"/>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C7AC7BA1-BEA2-40AF-9056-44DC8C985687}"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1014166077"/>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4D2BBBE-2A44-4D16-8758-0239282DCC58}"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238815366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8"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D5FD5635-BCCD-45D2-B61E-320731E13B17}" type="slidenum">
              <a:rPr lang="en-US" altLang="en-US">
                <a:solidFill>
                  <a:srgbClr val="000000">
                    <a:tint val="75000"/>
                  </a:srgbClr>
                </a:solidFill>
              </a:rPr>
              <a:pPr/>
              <a:t>‹#›</a:t>
            </a:fld>
            <a:endParaRPr lang="en-US" altLang="en-US" dirty="0">
              <a:solidFill>
                <a:srgbClr val="000000">
                  <a:tint val="75000"/>
                </a:srgbClr>
              </a:solidFill>
            </a:endParaRPr>
          </a:p>
        </p:txBody>
      </p:sp>
    </p:spTree>
    <p:extLst>
      <p:ext uri="{BB962C8B-B14F-4D97-AF65-F5344CB8AC3E}">
        <p14:creationId xmlns:p14="http://schemas.microsoft.com/office/powerpoint/2010/main" val="217096870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4"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018A7077-2B78-4FB5-8F56-24239751AEF0}"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1394695044"/>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3"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6E86574E-FA2E-425B-A84C-39F9592E9ECB}"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400936413"/>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148CFD0-6DDB-45F0-A989-9F5CE648BC1E}"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1138290176"/>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E97B092-8552-4BA4-B0E1-CE51B98A2A2D}"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547195469"/>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F44DDA66-0DFC-412A-A4B0-EFE91F0913E7}"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1131524683"/>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eaLnBrk="1" fontAlgn="auto" hangingPunct="1">
              <a:spcBef>
                <a:spcPts val="0"/>
              </a:spcBef>
              <a:spcAft>
                <a:spcPts val="0"/>
              </a:spcAft>
            </a:pPr>
            <a:endParaRPr lang="en-US" altLang="en-US">
              <a:solidFill>
                <a:srgbClr val="000000"/>
              </a:solidFill>
              <a:latin typeface="Tahoma"/>
              <a:ea typeface=""/>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4D1F9A79-97CD-456A-8962-B51E5744B9CD}" type="slidenum">
              <a:rPr lang="en-US" altLang="en-US">
                <a:solidFill>
                  <a:srgbClr val="000000">
                    <a:tint val="75000"/>
                  </a:srgbClr>
                </a:solidFill>
              </a:rPr>
              <a:pPr/>
              <a:t>‹#›</a:t>
            </a:fld>
            <a:endParaRPr lang="en-US" altLang="en-US">
              <a:solidFill>
                <a:srgbClr val="000000">
                  <a:tint val="75000"/>
                </a:srgbClr>
              </a:solidFill>
            </a:endParaRPr>
          </a:p>
        </p:txBody>
      </p:sp>
    </p:spTree>
    <p:extLst>
      <p:ext uri="{BB962C8B-B14F-4D97-AF65-F5344CB8AC3E}">
        <p14:creationId xmlns:p14="http://schemas.microsoft.com/office/powerpoint/2010/main" val="3622470030"/>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49123"/>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4982912"/>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111394"/>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8223355"/>
      </p:ext>
    </p:extLst>
  </p:cSld>
  <p:clrMapOvr>
    <a:masterClrMapping/>
  </p:clrMapOvr>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8779354"/>
      </p:ext>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1177366"/>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8921941"/>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70608"/>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953456"/>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389220"/>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990278"/>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768167"/>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7380996"/>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566714"/>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418516"/>
      </p:ext>
    </p:extLst>
  </p:cSld>
  <p:clrMapOvr>
    <a:masterClrMapping/>
  </p:clrMapOvr>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8779011"/>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855524"/>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5715347"/>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9175429"/>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605626"/>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8528212"/>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6080133"/>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0597791"/>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997103"/>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140054"/>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180001"/>
      </p:ext>
    </p:extLst>
  </p:cSld>
  <p:clrMapOvr>
    <a:masterClrMapping/>
  </p:clrMapOvr>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9762315"/>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518315"/>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332085"/>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665933"/>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7093996"/>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6771810"/>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8539976"/>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79865"/>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3087"/>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7973223"/>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827195"/>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1083436"/>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7557100"/>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9477724"/>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6178662"/>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392495"/>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04160"/>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7431223"/>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3299897"/>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771769"/>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8710953"/>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6274861"/>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8927226"/>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361949"/>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31821"/>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4395578"/>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4433899"/>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101170"/>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9749933"/>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1F06B77A-E106-6F45-A98B-32502AD6FD6C}" type="slidenum">
              <a:rPr lang="en-US" altLang="en-US"/>
              <a:pPr>
                <a:defRPr/>
              </a:pPr>
              <a:t>‹#›</a:t>
            </a:fld>
            <a:endParaRPr lang="en-US" altLang="en-US"/>
          </a:p>
        </p:txBody>
      </p:sp>
    </p:spTree>
    <p:extLst>
      <p:ext uri="{BB962C8B-B14F-4D97-AF65-F5344CB8AC3E}">
        <p14:creationId xmlns:p14="http://schemas.microsoft.com/office/powerpoint/2010/main" val="1839143776"/>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FD930BB-AD26-2C48-AF8C-E1BF73EB73BC}" type="slidenum">
              <a:rPr lang="en-US" altLang="en-US"/>
              <a:pPr>
                <a:defRPr/>
              </a:pPr>
              <a:t>‹#›</a:t>
            </a:fld>
            <a:endParaRPr lang="en-US" altLang="en-US"/>
          </a:p>
        </p:txBody>
      </p:sp>
    </p:spTree>
    <p:extLst>
      <p:ext uri="{BB962C8B-B14F-4D97-AF65-F5344CB8AC3E}">
        <p14:creationId xmlns:p14="http://schemas.microsoft.com/office/powerpoint/2010/main" val="3071609308"/>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20BDC4A-43C4-3F44-8487-469192DEEAFF}" type="slidenum">
              <a:rPr lang="en-US" altLang="en-US"/>
              <a:pPr>
                <a:defRPr/>
              </a:pPr>
              <a:t>‹#›</a:t>
            </a:fld>
            <a:endParaRPr lang="en-US" altLang="en-US"/>
          </a:p>
        </p:txBody>
      </p:sp>
    </p:spTree>
    <p:extLst>
      <p:ext uri="{BB962C8B-B14F-4D97-AF65-F5344CB8AC3E}">
        <p14:creationId xmlns:p14="http://schemas.microsoft.com/office/powerpoint/2010/main" val="2777577492"/>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8C0071F-E0AB-AE4F-9B22-B483EE53E54F}" type="slidenum">
              <a:rPr lang="en-US" altLang="en-US"/>
              <a:pPr>
                <a:defRPr/>
              </a:pPr>
              <a:t>‹#›</a:t>
            </a:fld>
            <a:endParaRPr lang="en-US" altLang="en-US"/>
          </a:p>
        </p:txBody>
      </p:sp>
    </p:spTree>
    <p:extLst>
      <p:ext uri="{BB962C8B-B14F-4D97-AF65-F5344CB8AC3E}">
        <p14:creationId xmlns:p14="http://schemas.microsoft.com/office/powerpoint/2010/main" val="3784707801"/>
      </p:ext>
    </p:extLst>
  </p:cSld>
  <p:clrMapOvr>
    <a:masterClrMapping/>
  </p:clrMapOvr>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2DEAF9F4-3DA5-6341-A6BF-70A132512067}" type="slidenum">
              <a:rPr lang="en-US" altLang="en-US"/>
              <a:pPr>
                <a:defRPr/>
              </a:pPr>
              <a:t>‹#›</a:t>
            </a:fld>
            <a:endParaRPr lang="en-US" altLang="en-US"/>
          </a:p>
        </p:txBody>
      </p:sp>
    </p:spTree>
    <p:extLst>
      <p:ext uri="{BB962C8B-B14F-4D97-AF65-F5344CB8AC3E}">
        <p14:creationId xmlns:p14="http://schemas.microsoft.com/office/powerpoint/2010/main" val="2292555124"/>
      </p:ext>
    </p:extLst>
  </p:cSld>
  <p:clrMapOvr>
    <a:masterClrMapping/>
  </p:clrMapOvr>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DA14A479-7669-F34C-B465-8F92DC6094F9}" type="slidenum">
              <a:rPr lang="en-US" altLang="en-US"/>
              <a:pPr>
                <a:defRPr/>
              </a:pPr>
              <a:t>‹#›</a:t>
            </a:fld>
            <a:endParaRPr lang="en-US" altLang="en-US"/>
          </a:p>
        </p:txBody>
      </p:sp>
    </p:spTree>
    <p:extLst>
      <p:ext uri="{BB962C8B-B14F-4D97-AF65-F5344CB8AC3E}">
        <p14:creationId xmlns:p14="http://schemas.microsoft.com/office/powerpoint/2010/main" val="3596313591"/>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82B8AD63-067C-CB4C-A624-3B5A1EC043B3}" type="slidenum">
              <a:rPr lang="en-US" altLang="en-US"/>
              <a:pPr>
                <a:defRPr/>
              </a:pPr>
              <a:t>‹#›</a:t>
            </a:fld>
            <a:endParaRPr lang="en-US" altLang="en-US"/>
          </a:p>
        </p:txBody>
      </p:sp>
    </p:spTree>
    <p:extLst>
      <p:ext uri="{BB962C8B-B14F-4D97-AF65-F5344CB8AC3E}">
        <p14:creationId xmlns:p14="http://schemas.microsoft.com/office/powerpoint/2010/main" val="3909277714"/>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77BEA5F1-A4EF-2942-94D1-FBA5332008C3}" type="slidenum">
              <a:rPr lang="en-US" altLang="en-US"/>
              <a:pPr>
                <a:defRPr/>
              </a:pPr>
              <a:t>‹#›</a:t>
            </a:fld>
            <a:endParaRPr lang="en-US" altLang="en-US"/>
          </a:p>
        </p:txBody>
      </p:sp>
    </p:spTree>
    <p:extLst>
      <p:ext uri="{BB962C8B-B14F-4D97-AF65-F5344CB8AC3E}">
        <p14:creationId xmlns:p14="http://schemas.microsoft.com/office/powerpoint/2010/main" val="3543831389"/>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8B91A747-713C-864B-BF86-EC1FD938DA1F}" type="slidenum">
              <a:rPr lang="en-US" altLang="en-US"/>
              <a:pPr>
                <a:defRPr/>
              </a:pPr>
              <a:t>‹#›</a:t>
            </a:fld>
            <a:endParaRPr lang="en-US" altLang="en-US"/>
          </a:p>
        </p:txBody>
      </p:sp>
    </p:spTree>
    <p:extLst>
      <p:ext uri="{BB962C8B-B14F-4D97-AF65-F5344CB8AC3E}">
        <p14:creationId xmlns:p14="http://schemas.microsoft.com/office/powerpoint/2010/main" val="1961300889"/>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ECE137BB-ED14-FE4D-A877-90D513740374}" type="slidenum">
              <a:rPr lang="en-US" altLang="en-US"/>
              <a:pPr>
                <a:defRPr/>
              </a:pPr>
              <a:t>‹#›</a:t>
            </a:fld>
            <a:endParaRPr lang="en-US" altLang="en-US"/>
          </a:p>
        </p:txBody>
      </p:sp>
    </p:spTree>
    <p:extLst>
      <p:ext uri="{BB962C8B-B14F-4D97-AF65-F5344CB8AC3E}">
        <p14:creationId xmlns:p14="http://schemas.microsoft.com/office/powerpoint/2010/main" val="2931557079"/>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31BAB59-0B37-E744-B4B5-51E8CF51E598}" type="slidenum">
              <a:rPr lang="en-US" altLang="en-US"/>
              <a:pPr>
                <a:defRPr/>
              </a:pPr>
              <a:t>‹#›</a:t>
            </a:fld>
            <a:endParaRPr lang="en-US" altLang="en-US"/>
          </a:p>
        </p:txBody>
      </p:sp>
    </p:spTree>
    <p:extLst>
      <p:ext uri="{BB962C8B-B14F-4D97-AF65-F5344CB8AC3E}">
        <p14:creationId xmlns:p14="http://schemas.microsoft.com/office/powerpoint/2010/main" val="4154838117"/>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5846E0E-DB91-8143-BB5D-4E44299E8C7A}" type="slidenum">
              <a:rPr lang="en-US" altLang="en-US"/>
              <a:pPr>
                <a:defRPr/>
              </a:pPr>
              <a:t>‹#›</a:t>
            </a:fld>
            <a:endParaRPr lang="en-US" altLang="en-US"/>
          </a:p>
        </p:txBody>
      </p:sp>
    </p:spTree>
    <p:extLst>
      <p:ext uri="{BB962C8B-B14F-4D97-AF65-F5344CB8AC3E}">
        <p14:creationId xmlns:p14="http://schemas.microsoft.com/office/powerpoint/2010/main" val="4081035758"/>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1650410950"/>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4085477708"/>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4156932052"/>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976936758"/>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542345892"/>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502071663"/>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183418571"/>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449578343"/>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344664445"/>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756006100"/>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225376316"/>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1570700"/>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2255459"/>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2735871"/>
      </p:ext>
    </p:extLst>
  </p:cSld>
  <p:clrMapOvr>
    <a:masterClrMapping/>
  </p:clrMapOvr>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6804288"/>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2868678"/>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1500478"/>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733736"/>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334777"/>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2534297"/>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2689105"/>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1946237"/>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4492965"/>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2761275366"/>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162258565"/>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1554719912"/>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a:t>Click to edit Master title style</a:t>
            </a:r>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99945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2603895612"/>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800373200"/>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535181981"/>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1443566692"/>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4174629769"/>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168261926"/>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3088978867"/>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776942836"/>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2234222"/>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486388"/>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64748584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9741967"/>
      </p:ext>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073464"/>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0244784"/>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0046324"/>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9761478"/>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13973"/>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5663225"/>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151609"/>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2359726"/>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7187691"/>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a:t>Click to edit Master title style</a:t>
            </a:r>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054212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9322274"/>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6847537"/>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6207055"/>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0256973"/>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2314014"/>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319277"/>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5433159"/>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1212114"/>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143605"/>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143073"/>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440905"/>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4696767"/>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050440"/>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1934674"/>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0447158"/>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0018439"/>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0087415"/>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4177102"/>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8276223"/>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1981479"/>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75681358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2338147"/>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2525620536"/>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580254918"/>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80266032"/>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3672835385"/>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4072817678"/>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31226935"/>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4088919408"/>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525484693"/>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2224361546"/>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3602347867"/>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820121665"/>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8317894"/>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8580460"/>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9629444"/>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4459526"/>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3270273"/>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3468629"/>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9569629"/>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241982"/>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1091272"/>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3851913"/>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6920429"/>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4664119"/>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atin typeface="Trebuchet MS" panose="020B0603020202020204" pitchFamily="34" charset="0"/>
              </a:defRPr>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atin typeface="Trebuchet MS" panose="020B0603020202020204" pitchFamily="34" charset="0"/>
              </a:defRPr>
            </a:lvl1pPr>
            <a:lvl2pPr marL="342884" indent="0" algn="ctr">
              <a:buNone/>
              <a:defRPr sz="1500"/>
            </a:lvl2pPr>
            <a:lvl3pPr marL="685766" indent="0" algn="ctr">
              <a:buNone/>
              <a:defRPr sz="1350"/>
            </a:lvl3pPr>
            <a:lvl4pPr marL="1028649" indent="0" algn="ctr">
              <a:buNone/>
              <a:defRPr sz="1200"/>
            </a:lvl4pPr>
            <a:lvl5pPr marL="1371532" indent="0" algn="ctr">
              <a:buNone/>
              <a:defRPr sz="1200"/>
            </a:lvl5pPr>
            <a:lvl6pPr marL="1714415" indent="0" algn="ctr">
              <a:buNone/>
              <a:defRPr sz="1200"/>
            </a:lvl6pPr>
            <a:lvl7pPr marL="2057297" indent="0" algn="ctr">
              <a:buNone/>
              <a:defRPr sz="1200"/>
            </a:lvl7pPr>
            <a:lvl8pPr marL="2400180" indent="0" algn="ctr">
              <a:buNone/>
              <a:defRPr sz="1200"/>
            </a:lvl8pPr>
            <a:lvl9pPr marL="2743064" indent="0" algn="ctr">
              <a:buNone/>
              <a:defRPr sz="1200"/>
            </a:lvl9pPr>
          </a:lstStyle>
          <a:p>
            <a:r>
              <a:rPr lang="en-US"/>
              <a:t>Click to edit Master subtitle style</a:t>
            </a:r>
          </a:p>
        </p:txBody>
      </p:sp>
    </p:spTree>
    <p:extLst>
      <p:ext uri="{BB962C8B-B14F-4D97-AF65-F5344CB8AC3E}">
        <p14:creationId xmlns:p14="http://schemas.microsoft.com/office/powerpoint/2010/main" val="344512103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131656842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3103E0A-1103-4E2A-80B9-427ECF501675}"/>
              </a:ext>
            </a:extLst>
          </p:cNvPr>
          <p:cNvSpPr/>
          <p:nvPr userDrawn="1"/>
        </p:nvSpPr>
        <p:spPr>
          <a:xfrm>
            <a:off x="0" y="-1"/>
            <a:ext cx="9144000" cy="82576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2" name="Title 1"/>
          <p:cNvSpPr>
            <a:spLocks noGrp="1"/>
          </p:cNvSpPr>
          <p:nvPr>
            <p:ph type="title"/>
          </p:nvPr>
        </p:nvSpPr>
        <p:spPr>
          <a:xfrm>
            <a:off x="155488" y="78848"/>
            <a:ext cx="8815517" cy="753812"/>
          </a:xfrm>
        </p:spPr>
        <p:txBody>
          <a:bodyPr>
            <a:normAutofit/>
          </a:bodyPr>
          <a:lstStyle>
            <a:lvl1pPr>
              <a:defRPr sz="4600" b="1">
                <a:solidFill>
                  <a:schemeClr val="bg1"/>
                </a:solidFill>
                <a:latin typeface="Trebuchet MS" panose="020B0603020202020204" pitchFamily="34" charset="0"/>
              </a:defRPr>
            </a:lvl1pPr>
          </a:lstStyle>
          <a:p>
            <a:r>
              <a:rPr lang="en-US" dirty="0"/>
              <a:t>Click to edit Master title style</a:t>
            </a:r>
          </a:p>
        </p:txBody>
      </p:sp>
      <p:sp>
        <p:nvSpPr>
          <p:cNvPr id="3" name="Content Placeholder 2"/>
          <p:cNvSpPr>
            <a:spLocks noGrp="1"/>
          </p:cNvSpPr>
          <p:nvPr>
            <p:ph idx="1"/>
          </p:nvPr>
        </p:nvSpPr>
        <p:spPr>
          <a:xfrm>
            <a:off x="155488" y="1021492"/>
            <a:ext cx="8815517" cy="5368993"/>
          </a:xfrm>
        </p:spPr>
        <p:txBody>
          <a:bodyPr>
            <a:normAutofit/>
          </a:bodyPr>
          <a:lstStyle>
            <a:lvl1pPr>
              <a:defRPr sz="2800">
                <a:latin typeface="Trebuchet MS" panose="020B0603020202020204" pitchFamily="34" charset="0"/>
              </a:defRPr>
            </a:lvl1pPr>
            <a:lvl2pPr>
              <a:defRPr sz="2400">
                <a:latin typeface="Trebuchet MS" panose="020B0603020202020204" pitchFamily="34" charset="0"/>
              </a:defRPr>
            </a:lvl2pPr>
            <a:lvl3pPr>
              <a:defRPr sz="1800">
                <a:latin typeface="Trebuchet MS" panose="020B0603020202020204" pitchFamily="34" charset="0"/>
              </a:defRPr>
            </a:lvl3pPr>
            <a:lvl4pPr>
              <a:defRPr sz="1600">
                <a:latin typeface="Trebuchet MS" panose="020B0603020202020204" pitchFamily="34" charset="0"/>
              </a:defRPr>
            </a:lvl4pPr>
            <a:lvl5pPr>
              <a:defRPr sz="1600">
                <a:latin typeface="Trebuchet MS" panose="020B0603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2" name="Graphic 11">
            <a:extLst>
              <a:ext uri="{FF2B5EF4-FFF2-40B4-BE49-F238E27FC236}">
                <a16:creationId xmlns:a16="http://schemas.microsoft.com/office/drawing/2014/main" id="{1FE0A3EE-6483-4E65-823F-5E7E920D709A}"/>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94338"/>
            <a:ext cx="1180720" cy="227148"/>
          </a:xfrm>
          <a:prstGeom prst="rect">
            <a:avLst/>
          </a:prstGeom>
        </p:spPr>
      </p:pic>
      <p:sp>
        <p:nvSpPr>
          <p:cNvPr id="8" name="Slide Number Placeholder 7">
            <a:extLst>
              <a:ext uri="{FF2B5EF4-FFF2-40B4-BE49-F238E27FC236}">
                <a16:creationId xmlns:a16="http://schemas.microsoft.com/office/drawing/2014/main" id="{0E1FD7A5-C69D-412C-8DA5-5AA06BC4E515}"/>
              </a:ext>
            </a:extLst>
          </p:cNvPr>
          <p:cNvSpPr>
            <a:spLocks noGrp="1"/>
          </p:cNvSpPr>
          <p:nvPr>
            <p:ph type="sldNum" sz="quarter" idx="12"/>
          </p:nvPr>
        </p:nvSpPr>
        <p:spPr>
          <a:xfrm>
            <a:off x="8329353" y="6494338"/>
            <a:ext cx="643730" cy="280288"/>
          </a:xfrm>
          <a:prstGeom prst="rect">
            <a:avLst/>
          </a:prstGeom>
        </p:spPr>
        <p:txBody>
          <a:bodyPr/>
          <a:lstStyle>
            <a:lvl1pPr algn="ctr">
              <a:defRPr sz="1600" b="1">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1116528796"/>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F3A1B36-F75C-4B3A-8AC7-B38B97092F73}"/>
              </a:ext>
            </a:extLst>
          </p:cNvPr>
          <p:cNvSpPr/>
          <p:nvPr userDrawn="1"/>
        </p:nvSpPr>
        <p:spPr>
          <a:xfrm>
            <a:off x="0" y="-1"/>
            <a:ext cx="9144000" cy="89032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12" name="Title 1">
            <a:extLst>
              <a:ext uri="{FF2B5EF4-FFF2-40B4-BE49-F238E27FC236}">
                <a16:creationId xmlns:a16="http://schemas.microsoft.com/office/drawing/2014/main" id="{F77D2451-9D72-4A45-A1BA-585E5FC3C46D}"/>
              </a:ext>
            </a:extLst>
          </p:cNvPr>
          <p:cNvSpPr txBox="1">
            <a:spLocks/>
          </p:cNvSpPr>
          <p:nvPr userDrawn="1"/>
        </p:nvSpPr>
        <p:spPr>
          <a:xfrm>
            <a:off x="155488" y="70610"/>
            <a:ext cx="8815517" cy="753812"/>
          </a:xfrm>
          <a:prstGeom prst="rect">
            <a:avLst/>
          </a:prstGeom>
        </p:spPr>
        <p:txBody>
          <a:bodyPr vert="horz" lIns="91440" tIns="45720" rIns="91440" bIns="45720" rtlCol="0" anchor="ctr">
            <a:normAutofit/>
          </a:bodyPr>
          <a:lstStyle>
            <a:lvl1pPr algn="l" defTabSz="685766" rtl="0" eaLnBrk="1" latinLnBrk="0" hangingPunct="1">
              <a:lnSpc>
                <a:spcPct val="90000"/>
              </a:lnSpc>
              <a:spcBef>
                <a:spcPct val="0"/>
              </a:spcBef>
              <a:buNone/>
              <a:defRPr sz="4000" b="1" kern="1200">
                <a:solidFill>
                  <a:schemeClr val="bg1"/>
                </a:solidFill>
                <a:latin typeface="Trebuchet MS" panose="020B0603020202020204" pitchFamily="34" charset="0"/>
                <a:ea typeface="Verdana" panose="020B0604030504040204" pitchFamily="34" charset="0"/>
                <a:cs typeface="Courier New" panose="02070309020205020404" pitchFamily="49" charset="0"/>
              </a:defRPr>
            </a:lvl1pPr>
          </a:lstStyle>
          <a:p>
            <a:r>
              <a:rPr lang="en-US" dirty="0"/>
              <a:t>Click to edit Master title style</a:t>
            </a:r>
          </a:p>
        </p:txBody>
      </p:sp>
      <p:pic>
        <p:nvPicPr>
          <p:cNvPr id="13" name="Graphic 12">
            <a:extLst>
              <a:ext uri="{FF2B5EF4-FFF2-40B4-BE49-F238E27FC236}">
                <a16:creationId xmlns:a16="http://schemas.microsoft.com/office/drawing/2014/main" id="{35CB8A4C-6108-4DBB-AB3B-F36B31AA7938}"/>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7" name="Slide Number Placeholder 7">
            <a:extLst>
              <a:ext uri="{FF2B5EF4-FFF2-40B4-BE49-F238E27FC236}">
                <a16:creationId xmlns:a16="http://schemas.microsoft.com/office/drawing/2014/main" id="{25E13529-B30F-4988-A788-9A2F9C01C88B}"/>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387670723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910755F8-9E4F-4AC1-934C-4503FD0A51D7}"/>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4" name="Slide Number Placeholder 7">
            <a:extLst>
              <a:ext uri="{FF2B5EF4-FFF2-40B4-BE49-F238E27FC236}">
                <a16:creationId xmlns:a16="http://schemas.microsoft.com/office/drawing/2014/main" id="{D3FBD0FA-D9BB-45FA-A53B-03090A5B6110}"/>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2105231070"/>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474886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38B7E-9D90-9B48-A8F0-5C08F12D53F9}"/>
              </a:ext>
            </a:extLst>
          </p:cNvPr>
          <p:cNvSpPr>
            <a:spLocks noGrp="1"/>
          </p:cNvSpPr>
          <p:nvPr>
            <p:ph type="title"/>
          </p:nvPr>
        </p:nvSpPr>
        <p:spPr>
          <a:xfrm>
            <a:off x="0" y="3370062"/>
            <a:ext cx="9144000" cy="1325563"/>
          </a:xfrm>
          <a:prstGeom prst="rect">
            <a:avLst/>
          </a:prstGeom>
        </p:spPr>
        <p:txBody>
          <a:bodyPr/>
          <a:lstStyle>
            <a:lvl1pPr>
              <a:defRPr sz="6600" b="1" i="1" baseline="0">
                <a:latin typeface="Cambria" panose="02040503050406030204" pitchFamily="18" charset="0"/>
              </a:defRPr>
            </a:lvl1pPr>
          </a:lstStyle>
          <a:p>
            <a:r>
              <a:rPr lang="en-US" dirty="0"/>
              <a:t>Click to edit Master title style</a:t>
            </a:r>
            <a:endParaRPr lang="en-TR" dirty="0"/>
          </a:p>
        </p:txBody>
      </p:sp>
      <p:sp>
        <p:nvSpPr>
          <p:cNvPr id="3" name="Rectangle 2">
            <a:extLst>
              <a:ext uri="{FF2B5EF4-FFF2-40B4-BE49-F238E27FC236}">
                <a16:creationId xmlns:a16="http://schemas.microsoft.com/office/drawing/2014/main" id="{2217C05B-AE6B-CA40-92B3-312C96F8E5F4}"/>
              </a:ext>
            </a:extLst>
          </p:cNvPr>
          <p:cNvSpPr/>
          <p:nvPr userDrawn="1"/>
        </p:nvSpPr>
        <p:spPr>
          <a:xfrm>
            <a:off x="0" y="4697080"/>
            <a:ext cx="9144000" cy="1437501"/>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319691226"/>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B6FA48C-FC23-4C73-AC9B-B702C151A810}"/>
              </a:ext>
            </a:extLst>
          </p:cNvPr>
          <p:cNvSpPr/>
          <p:nvPr userDrawn="1"/>
        </p:nvSpPr>
        <p:spPr>
          <a:xfrm>
            <a:off x="0" y="0"/>
            <a:ext cx="9144000" cy="860412"/>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75991" y="11100"/>
            <a:ext cx="8987621" cy="761258"/>
          </a:xfrm>
          <a:prstGeom prst="rect">
            <a:avLst/>
          </a:prstGeom>
        </p:spPr>
        <p:txBody>
          <a:bodyPr anchor="ctr"/>
          <a:lstStyle>
            <a:lvl1pPr>
              <a:lnSpc>
                <a:spcPct val="100000"/>
              </a:lnSpc>
              <a:spcAft>
                <a:spcPts val="600"/>
              </a:spcAft>
              <a:defRPr sz="4400" b="1" baseline="0">
                <a:solidFill>
                  <a:schemeClr val="bg1"/>
                </a:solidFill>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p:nvPr>
        </p:nvSpPr>
        <p:spPr>
          <a:xfrm>
            <a:off x="75991" y="975034"/>
            <a:ext cx="8987622" cy="5435043"/>
          </a:xfrm>
          <a:prstGeom prst="rect">
            <a:avLst/>
          </a:prstGeom>
        </p:spPr>
        <p:txBody>
          <a:bodyPr/>
          <a:lstStyle>
            <a:lvl1pPr>
              <a:defRPr sz="3600">
                <a:latin typeface="Cambria" panose="02040503050406030204" pitchFamily="18" charset="0"/>
              </a:defRPr>
            </a:lvl1pPr>
            <a:lvl2pPr marL="685800" indent="-228600">
              <a:buFont typeface="Cambria" panose="02040503050406030204" pitchFamily="18" charset="0"/>
              <a:buChar char="-"/>
              <a:defRPr sz="2800">
                <a:latin typeface="Cambria" panose="02040503050406030204" pitchFamily="18" charset="0"/>
              </a:defRPr>
            </a:lvl2pPr>
            <a:lvl3pPr>
              <a:defRPr sz="2400">
                <a:latin typeface="Cambria" panose="02040503050406030204" pitchFamily="18" charset="0"/>
              </a:defRPr>
            </a:lvl3pPr>
            <a:lvl4pPr>
              <a:defRPr sz="2400">
                <a:latin typeface="Cambria" panose="02040503050406030204" pitchFamily="18" charset="0"/>
              </a:defRPr>
            </a:lvl4pPr>
            <a:lvl5pPr>
              <a:defRPr sz="24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5"/>
          <p:cNvSpPr txBox="1">
            <a:spLocks/>
          </p:cNvSpPr>
          <p:nvPr userDrawn="1"/>
        </p:nvSpPr>
        <p:spPr>
          <a:xfrm>
            <a:off x="7924800" y="647146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pPr/>
              <a:t>‹#›</a:t>
            </a:fld>
            <a:endParaRPr lang="en-US" dirty="0"/>
          </a:p>
        </p:txBody>
      </p:sp>
      <p:pic>
        <p:nvPicPr>
          <p:cNvPr id="9" name="Picture 8" descr="safari.png"/>
          <p:cNvPicPr>
            <a:picLocks noChangeAspect="1"/>
          </p:cNvPicPr>
          <p:nvPr userDrawn="1"/>
        </p:nvPicPr>
        <p:blipFill>
          <a:blip r:embed="rId2" cstate="print"/>
          <a:stretch>
            <a:fillRect/>
          </a:stretch>
        </p:blipFill>
        <p:spPr>
          <a:xfrm>
            <a:off x="75991" y="6524699"/>
            <a:ext cx="977147" cy="282728"/>
          </a:xfrm>
          <a:prstGeom prst="rect">
            <a:avLst/>
          </a:prstGeom>
        </p:spPr>
      </p:pic>
      <p:pic>
        <p:nvPicPr>
          <p:cNvPr id="10" name="Picture 2">
            <a:extLst>
              <a:ext uri="{FF2B5EF4-FFF2-40B4-BE49-F238E27FC236}">
                <a16:creationId xmlns:a16="http://schemas.microsoft.com/office/drawing/2014/main" id="{22204A7A-FB0E-A441-B9F5-28F279051F9D}"/>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14921" y="6449551"/>
            <a:ext cx="1867175" cy="38283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88180C1-8B68-AC4C-94FA-42ACC1C193E9}"/>
              </a:ext>
            </a:extLst>
          </p:cNvPr>
          <p:cNvSpPr/>
          <p:nvPr userDrawn="1"/>
        </p:nvSpPr>
        <p:spPr>
          <a:xfrm>
            <a:off x="1073731" y="6449551"/>
            <a:ext cx="779781" cy="34336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TR"/>
          </a:p>
        </p:txBody>
      </p:sp>
      <p:pic>
        <p:nvPicPr>
          <p:cNvPr id="11" name="Picture 2">
            <a:extLst>
              <a:ext uri="{FF2B5EF4-FFF2-40B4-BE49-F238E27FC236}">
                <a16:creationId xmlns:a16="http://schemas.microsoft.com/office/drawing/2014/main" id="{111B3916-F58F-6644-9FA8-ED642158E897}"/>
              </a:ext>
            </a:extLst>
          </p:cNvPr>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60005"/>
          <a:stretch/>
        </p:blipFill>
        <p:spPr bwMode="auto">
          <a:xfrm>
            <a:off x="1263518" y="6510185"/>
            <a:ext cx="589994" cy="3024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6175995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19558218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
        <p:nvSpPr>
          <p:cNvPr id="5" name="Slide Number Placeholder 5">
            <a:extLst>
              <a:ext uri="{FF2B5EF4-FFF2-40B4-BE49-F238E27FC236}">
                <a16:creationId xmlns:a16="http://schemas.microsoft.com/office/drawing/2014/main" id="{D67F7A59-CF4E-EC20-68A0-390CB76C13C3}"/>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6" name="Picture 5" descr="safari.png">
            <a:extLst>
              <a:ext uri="{FF2B5EF4-FFF2-40B4-BE49-F238E27FC236}">
                <a16:creationId xmlns:a16="http://schemas.microsoft.com/office/drawing/2014/main" id="{4F195A89-C410-BCD9-0B74-E87F1A1635F1}"/>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7" name="Content Placeholder 13">
            <a:extLst>
              <a:ext uri="{FF2B5EF4-FFF2-40B4-BE49-F238E27FC236}">
                <a16:creationId xmlns:a16="http://schemas.microsoft.com/office/drawing/2014/main" id="{B7FAED6D-FE25-984D-F3D8-912BF36CF3D8}"/>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Tree>
    <p:extLst>
      <p:ext uri="{BB962C8B-B14F-4D97-AF65-F5344CB8AC3E}">
        <p14:creationId xmlns:p14="http://schemas.microsoft.com/office/powerpoint/2010/main" val="2987868870"/>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460D64B3-47B9-4B80-8494-C2463AAD593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4" name="Title 1">
            <a:extLst>
              <a:ext uri="{FF2B5EF4-FFF2-40B4-BE49-F238E27FC236}">
                <a16:creationId xmlns:a16="http://schemas.microsoft.com/office/drawing/2014/main" id="{029DDEC7-5C22-7ADB-60BD-945BAEBCFDE7}"/>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688764518"/>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58EF1544-24EE-9F40-92D1-5F7EF2704AEF}"/>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5" name="Picture 4" descr="safari.png">
            <a:extLst>
              <a:ext uri="{FF2B5EF4-FFF2-40B4-BE49-F238E27FC236}">
                <a16:creationId xmlns:a16="http://schemas.microsoft.com/office/drawing/2014/main" id="{BCE086F2-9422-3233-969B-2DF0AF8C277B}"/>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11" name="Content Placeholder 13">
            <a:extLst>
              <a:ext uri="{FF2B5EF4-FFF2-40B4-BE49-F238E27FC236}">
                <a16:creationId xmlns:a16="http://schemas.microsoft.com/office/drawing/2014/main" id="{BD73B27A-EBF7-DCCC-F4F6-DD46A37DA75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12" name="Title 1">
            <a:extLst>
              <a:ext uri="{FF2B5EF4-FFF2-40B4-BE49-F238E27FC236}">
                <a16:creationId xmlns:a16="http://schemas.microsoft.com/office/drawing/2014/main" id="{1DB119B3-1AA6-94B9-13B9-6E10CE82D05A}"/>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109680096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9652D26D-6A0A-80F5-0467-32E58CC08E88}"/>
              </a:ext>
            </a:extLst>
          </p:cNvPr>
          <p:cNvSpPr txBox="1">
            <a:spLocks/>
          </p:cNvSpPr>
          <p:nvPr userDrawn="1"/>
        </p:nvSpPr>
        <p:spPr>
          <a:xfrm>
            <a:off x="7006213" y="6413428"/>
            <a:ext cx="2057400" cy="365125"/>
          </a:xfrm>
          <a:prstGeom prst="rect">
            <a:avLst/>
          </a:prstGeom>
        </p:spPr>
        <p:txBody>
          <a:bodyPr/>
          <a:lstStyle>
            <a:defPPr>
              <a:defRPr lang="en-US"/>
            </a:defPPr>
            <a:lvl1pPr marL="0" algn="ctr" defTabSz="457200" rtl="0" eaLnBrk="1" latinLnBrk="0" hangingPunct="1">
              <a:defRPr sz="1400" kern="1200">
                <a:solidFill>
                  <a:schemeClr val="bg1">
                    <a:lumMod val="65000"/>
                  </a:schemeClr>
                </a:solidFill>
                <a:latin typeface="Corbel" panose="020B0503020204020204" pitchFamily="34" charset="0"/>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FDEAB76D-489F-BC47-AE8A-9A4958F60173}" type="slidenum">
              <a:rPr lang="en-CH" smtClean="0"/>
              <a:pPr algn="r"/>
              <a:t>‹#›</a:t>
            </a:fld>
            <a:endParaRPr lang="en-CH"/>
          </a:p>
        </p:txBody>
      </p:sp>
      <p:pic>
        <p:nvPicPr>
          <p:cNvPr id="7" name="Picture 6" descr="safari.png">
            <a:extLst>
              <a:ext uri="{FF2B5EF4-FFF2-40B4-BE49-F238E27FC236}">
                <a16:creationId xmlns:a16="http://schemas.microsoft.com/office/drawing/2014/main" id="{AE34FD6A-B99A-3D50-4BF8-F449A040CC8A}"/>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Tree>
    <p:extLst>
      <p:ext uri="{BB962C8B-B14F-4D97-AF65-F5344CB8AC3E}">
        <p14:creationId xmlns:p14="http://schemas.microsoft.com/office/powerpoint/2010/main" val="3282021180"/>
      </p:ext>
    </p:extLst>
  </p:cSld>
  <p:clrMapOvr>
    <a:masterClrMapping/>
  </p:clrMapOvr>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2408169413"/>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874931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86659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34334518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75991" y="911224"/>
            <a:ext cx="8987622" cy="5318753"/>
          </a:xfrm>
          <a:prstGeom prst="rect">
            <a:avLst/>
          </a:prstGeom>
        </p:spPr>
        <p:txBody>
          <a:bodyPr/>
          <a:lstStyle>
            <a:lvl1pPr>
              <a:defRPr sz="2800">
                <a:latin typeface="Cambria" panose="02040503050406030204" pitchFamily="18" charset="0"/>
              </a:defRPr>
            </a:lvl1pPr>
            <a:lvl2pPr marL="685800" indent="-228600">
              <a:buFont typeface="Cambria" panose="02040503050406030204" pitchFamily="18" charset="0"/>
              <a:buChar char="-"/>
              <a:defRPr sz="2400">
                <a:latin typeface="Cambria" panose="02040503050406030204" pitchFamily="18" charset="0"/>
              </a:defRPr>
            </a:lvl2pPr>
            <a:lvl3pPr>
              <a:defRPr sz="2000">
                <a:latin typeface="Cambria" panose="02040503050406030204" pitchFamily="18" charset="0"/>
              </a:defRPr>
            </a:lvl3pPr>
            <a:lvl4pPr>
              <a:defRPr sz="2000">
                <a:latin typeface="Cambria" panose="02040503050406030204" pitchFamily="18" charset="0"/>
              </a:defRPr>
            </a:lvl4pPr>
            <a:lvl5pPr>
              <a:defRPr sz="2000">
                <a:latin typeface="Cambria" panose="02040503050406030204" pitchFamily="18"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a:xfrm>
            <a:off x="0" y="79447"/>
            <a:ext cx="8987622" cy="740193"/>
          </a:xfrm>
          <a:prstGeom prst="rect">
            <a:avLst/>
          </a:prstGeom>
        </p:spPr>
        <p:txBody>
          <a:bodyPr/>
          <a:lstStyle>
            <a:lvl1pPr>
              <a:defRPr sz="4000" b="1">
                <a:solidFill>
                  <a:schemeClr val="tx1"/>
                </a:solidFill>
                <a:latin typeface="Cambria" panose="02040503050406030204" pitchFamily="18" charset="0"/>
              </a:defRPr>
            </a:lvl1pPr>
          </a:lstStyle>
          <a:p>
            <a:r>
              <a:rPr lang="en-US"/>
              <a:t>Click to edit Master title style</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Tree>
    <p:extLst>
      <p:ext uri="{BB962C8B-B14F-4D97-AF65-F5344CB8AC3E}">
        <p14:creationId xmlns:p14="http://schemas.microsoft.com/office/powerpoint/2010/main" val="3189914072"/>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173308204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a:t>Click to edit Master title style</a:t>
            </a:r>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1.pn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1.pn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1.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1.pn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2.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image" Target="../media/image1.png"/><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3.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4.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image" Target="../media/image1.png"/><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5.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6.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1.pn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7.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8.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theme" Target="../theme/theme19.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theme" Target="../theme/theme20.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0.xml"/><Relationship Id="rId13" Type="http://schemas.openxmlformats.org/officeDocument/2006/relationships/image" Target="../media/image1.png"/><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21.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2.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theme" Target="../theme/theme23.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2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theme" Target="../theme/theme25.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image" Target="../media/image1.png"/></Relationships>
</file>

<file path=ppt/slideMasters/_rels/slideMaster26.xml.rels><?xml version="1.0" encoding="UTF-8" standalone="yes"?>
<Relationships xmlns="http://schemas.openxmlformats.org/package/2006/relationships"><Relationship Id="rId8" Type="http://schemas.openxmlformats.org/officeDocument/2006/relationships/theme" Target="../theme/theme26.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5" Type="http://schemas.openxmlformats.org/officeDocument/2006/relationships/slideLayout" Target="../slideLayouts/slideLayout275.xml"/><Relationship Id="rId4" Type="http://schemas.openxmlformats.org/officeDocument/2006/relationships/slideLayout" Target="../slideLayouts/slideLayout27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5.xml"/><Relationship Id="rId13" Type="http://schemas.openxmlformats.org/officeDocument/2006/relationships/image" Target="../media/image1.png"/><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27.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image" Target="../media/image1.png"/><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theme" Target="../theme/theme28.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7.xml"/><Relationship Id="rId13" Type="http://schemas.openxmlformats.org/officeDocument/2006/relationships/image" Target="../media/image1.png"/><Relationship Id="rId3" Type="http://schemas.openxmlformats.org/officeDocument/2006/relationships/slideLayout" Target="../slideLayouts/slideLayout302.xml"/><Relationship Id="rId7" Type="http://schemas.openxmlformats.org/officeDocument/2006/relationships/slideLayout" Target="../slideLayouts/slideLayout306.xml"/><Relationship Id="rId12" Type="http://schemas.openxmlformats.org/officeDocument/2006/relationships/theme" Target="../theme/theme29.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slideLayout" Target="../slideLayouts/slideLayout305.xml"/><Relationship Id="rId11" Type="http://schemas.openxmlformats.org/officeDocument/2006/relationships/slideLayout" Target="../slideLayouts/slideLayout310.xml"/><Relationship Id="rId5" Type="http://schemas.openxmlformats.org/officeDocument/2006/relationships/slideLayout" Target="../slideLayouts/slideLayout304.xml"/><Relationship Id="rId10" Type="http://schemas.openxmlformats.org/officeDocument/2006/relationships/slideLayout" Target="../slideLayouts/slideLayout309.xml"/><Relationship Id="rId4" Type="http://schemas.openxmlformats.org/officeDocument/2006/relationships/slideLayout" Target="../slideLayouts/slideLayout303.xml"/><Relationship Id="rId9" Type="http://schemas.openxmlformats.org/officeDocument/2006/relationships/slideLayout" Target="../slideLayouts/slideLayout30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theme" Target="../theme/theme30.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0.xml"/><Relationship Id="rId13" Type="http://schemas.openxmlformats.org/officeDocument/2006/relationships/image" Target="../media/image1.png"/><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31.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theme" Target="../theme/theme32.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2.xml"/><Relationship Id="rId13" Type="http://schemas.openxmlformats.org/officeDocument/2006/relationships/image" Target="../media/image1.png"/><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3.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13" Type="http://schemas.openxmlformats.org/officeDocument/2006/relationships/image" Target="../media/image1.png"/><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image" Target="../media/image1.png"/><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5.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image" Target="../media/image1.png"/><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36.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6.xml"/><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37.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7.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38.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8.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39.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29.xml"/><Relationship Id="rId13" Type="http://schemas.openxmlformats.org/officeDocument/2006/relationships/image" Target="../media/image1.png"/><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theme" Target="../theme/theme40.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0.xml"/><Relationship Id="rId13" Type="http://schemas.openxmlformats.org/officeDocument/2006/relationships/image" Target="../media/image1.png"/><Relationship Id="rId3" Type="http://schemas.openxmlformats.org/officeDocument/2006/relationships/slideLayout" Target="../slideLayouts/slideLayout435.xml"/><Relationship Id="rId7" Type="http://schemas.openxmlformats.org/officeDocument/2006/relationships/slideLayout" Target="../slideLayouts/slideLayout439.xml"/><Relationship Id="rId12" Type="http://schemas.openxmlformats.org/officeDocument/2006/relationships/theme" Target="../theme/theme41.xml"/><Relationship Id="rId2" Type="http://schemas.openxmlformats.org/officeDocument/2006/relationships/slideLayout" Target="../slideLayouts/slideLayout434.xml"/><Relationship Id="rId1" Type="http://schemas.openxmlformats.org/officeDocument/2006/relationships/slideLayout" Target="../slideLayouts/slideLayout433.xml"/><Relationship Id="rId6" Type="http://schemas.openxmlformats.org/officeDocument/2006/relationships/slideLayout" Target="../slideLayouts/slideLayout438.xml"/><Relationship Id="rId11" Type="http://schemas.openxmlformats.org/officeDocument/2006/relationships/slideLayout" Target="../slideLayouts/slideLayout443.xml"/><Relationship Id="rId5" Type="http://schemas.openxmlformats.org/officeDocument/2006/relationships/slideLayout" Target="../slideLayouts/slideLayout437.xml"/><Relationship Id="rId10" Type="http://schemas.openxmlformats.org/officeDocument/2006/relationships/slideLayout" Target="../slideLayouts/slideLayout442.xml"/><Relationship Id="rId4" Type="http://schemas.openxmlformats.org/officeDocument/2006/relationships/slideLayout" Target="../slideLayouts/slideLayout436.xml"/><Relationship Id="rId9" Type="http://schemas.openxmlformats.org/officeDocument/2006/relationships/slideLayout" Target="../slideLayouts/slideLayout4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1.xml"/><Relationship Id="rId3" Type="http://schemas.openxmlformats.org/officeDocument/2006/relationships/slideLayout" Target="../slideLayouts/slideLayout446.xml"/><Relationship Id="rId7" Type="http://schemas.openxmlformats.org/officeDocument/2006/relationships/slideLayout" Target="../slideLayouts/slideLayout450.xml"/><Relationship Id="rId12" Type="http://schemas.openxmlformats.org/officeDocument/2006/relationships/theme" Target="../theme/theme42.xml"/><Relationship Id="rId2" Type="http://schemas.openxmlformats.org/officeDocument/2006/relationships/slideLayout" Target="../slideLayouts/slideLayout445.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5" Type="http://schemas.openxmlformats.org/officeDocument/2006/relationships/slideLayout" Target="../slideLayouts/slideLayout448.xml"/><Relationship Id="rId10" Type="http://schemas.openxmlformats.org/officeDocument/2006/relationships/slideLayout" Target="../slideLayouts/slideLayout453.xml"/><Relationship Id="rId4" Type="http://schemas.openxmlformats.org/officeDocument/2006/relationships/slideLayout" Target="../slideLayouts/slideLayout447.xml"/><Relationship Id="rId9" Type="http://schemas.openxmlformats.org/officeDocument/2006/relationships/slideLayout" Target="../slideLayouts/slideLayout45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2.xml"/><Relationship Id="rId13" Type="http://schemas.openxmlformats.org/officeDocument/2006/relationships/image" Target="../media/image1.png"/><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theme" Target="../theme/theme43.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3.xml"/><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theme" Target="../theme/theme44.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4.xml"/><Relationship Id="rId3" Type="http://schemas.openxmlformats.org/officeDocument/2006/relationships/slideLayout" Target="../slideLayouts/slideLayout479.xml"/><Relationship Id="rId7" Type="http://schemas.openxmlformats.org/officeDocument/2006/relationships/slideLayout" Target="../slideLayouts/slideLayout483.xml"/><Relationship Id="rId12" Type="http://schemas.openxmlformats.org/officeDocument/2006/relationships/theme" Target="../theme/theme45.xml"/><Relationship Id="rId2" Type="http://schemas.openxmlformats.org/officeDocument/2006/relationships/slideLayout" Target="../slideLayouts/slideLayout478.xml"/><Relationship Id="rId1" Type="http://schemas.openxmlformats.org/officeDocument/2006/relationships/slideLayout" Target="../slideLayouts/slideLayout477.xml"/><Relationship Id="rId6" Type="http://schemas.openxmlformats.org/officeDocument/2006/relationships/slideLayout" Target="../slideLayouts/slideLayout482.xml"/><Relationship Id="rId11" Type="http://schemas.openxmlformats.org/officeDocument/2006/relationships/slideLayout" Target="../slideLayouts/slideLayout487.xml"/><Relationship Id="rId5" Type="http://schemas.openxmlformats.org/officeDocument/2006/relationships/slideLayout" Target="../slideLayouts/slideLayout481.xml"/><Relationship Id="rId10" Type="http://schemas.openxmlformats.org/officeDocument/2006/relationships/slideLayout" Target="../slideLayouts/slideLayout486.xml"/><Relationship Id="rId4" Type="http://schemas.openxmlformats.org/officeDocument/2006/relationships/slideLayout" Target="../slideLayouts/slideLayout480.xml"/><Relationship Id="rId9" Type="http://schemas.openxmlformats.org/officeDocument/2006/relationships/slideLayout" Target="../slideLayouts/slideLayout48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5.xml"/><Relationship Id="rId13" Type="http://schemas.openxmlformats.org/officeDocument/2006/relationships/image" Target="../media/image1.png"/><Relationship Id="rId3" Type="http://schemas.openxmlformats.org/officeDocument/2006/relationships/slideLayout" Target="../slideLayouts/slideLayout490.xml"/><Relationship Id="rId7" Type="http://schemas.openxmlformats.org/officeDocument/2006/relationships/slideLayout" Target="../slideLayouts/slideLayout494.xml"/><Relationship Id="rId12" Type="http://schemas.openxmlformats.org/officeDocument/2006/relationships/theme" Target="../theme/theme46.xml"/><Relationship Id="rId2" Type="http://schemas.openxmlformats.org/officeDocument/2006/relationships/slideLayout" Target="../slideLayouts/slideLayout489.xml"/><Relationship Id="rId1" Type="http://schemas.openxmlformats.org/officeDocument/2006/relationships/slideLayout" Target="../slideLayouts/slideLayout488.xml"/><Relationship Id="rId6" Type="http://schemas.openxmlformats.org/officeDocument/2006/relationships/slideLayout" Target="../slideLayouts/slideLayout493.xml"/><Relationship Id="rId11" Type="http://schemas.openxmlformats.org/officeDocument/2006/relationships/slideLayout" Target="../slideLayouts/slideLayout498.xml"/><Relationship Id="rId5" Type="http://schemas.openxmlformats.org/officeDocument/2006/relationships/slideLayout" Target="../slideLayouts/slideLayout492.xml"/><Relationship Id="rId10" Type="http://schemas.openxmlformats.org/officeDocument/2006/relationships/slideLayout" Target="../slideLayouts/slideLayout497.xml"/><Relationship Id="rId4" Type="http://schemas.openxmlformats.org/officeDocument/2006/relationships/slideLayout" Target="../slideLayouts/slideLayout491.xml"/><Relationship Id="rId9" Type="http://schemas.openxmlformats.org/officeDocument/2006/relationships/slideLayout" Target="../slideLayouts/slideLayout49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6.xml"/><Relationship Id="rId3" Type="http://schemas.openxmlformats.org/officeDocument/2006/relationships/slideLayout" Target="../slideLayouts/slideLayout501.xml"/><Relationship Id="rId7" Type="http://schemas.openxmlformats.org/officeDocument/2006/relationships/slideLayout" Target="../slideLayouts/slideLayout505.xml"/><Relationship Id="rId12" Type="http://schemas.openxmlformats.org/officeDocument/2006/relationships/theme" Target="../theme/theme47.xml"/><Relationship Id="rId2" Type="http://schemas.openxmlformats.org/officeDocument/2006/relationships/slideLayout" Target="../slideLayouts/slideLayout500.xml"/><Relationship Id="rId1" Type="http://schemas.openxmlformats.org/officeDocument/2006/relationships/slideLayout" Target="../slideLayouts/slideLayout499.xml"/><Relationship Id="rId6" Type="http://schemas.openxmlformats.org/officeDocument/2006/relationships/slideLayout" Target="../slideLayouts/slideLayout504.xml"/><Relationship Id="rId11" Type="http://schemas.openxmlformats.org/officeDocument/2006/relationships/slideLayout" Target="../slideLayouts/slideLayout509.xml"/><Relationship Id="rId5" Type="http://schemas.openxmlformats.org/officeDocument/2006/relationships/slideLayout" Target="../slideLayouts/slideLayout503.xml"/><Relationship Id="rId10" Type="http://schemas.openxmlformats.org/officeDocument/2006/relationships/slideLayout" Target="../slideLayouts/slideLayout508.xml"/><Relationship Id="rId4" Type="http://schemas.openxmlformats.org/officeDocument/2006/relationships/slideLayout" Target="../slideLayouts/slideLayout502.xml"/><Relationship Id="rId9" Type="http://schemas.openxmlformats.org/officeDocument/2006/relationships/slideLayout" Target="../slideLayouts/slideLayout50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7.xml"/><Relationship Id="rId13" Type="http://schemas.openxmlformats.org/officeDocument/2006/relationships/image" Target="../media/image1.png"/><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theme" Target="../theme/theme48.xml"/><Relationship Id="rId2" Type="http://schemas.openxmlformats.org/officeDocument/2006/relationships/slideLayout" Target="../slideLayouts/slideLayout511.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8.xml"/><Relationship Id="rId13" Type="http://schemas.openxmlformats.org/officeDocument/2006/relationships/image" Target="../media/image1.png"/><Relationship Id="rId3" Type="http://schemas.openxmlformats.org/officeDocument/2006/relationships/slideLayout" Target="../slideLayouts/slideLayout523.xml"/><Relationship Id="rId7" Type="http://schemas.openxmlformats.org/officeDocument/2006/relationships/slideLayout" Target="../slideLayouts/slideLayout527.xml"/><Relationship Id="rId12" Type="http://schemas.openxmlformats.org/officeDocument/2006/relationships/theme" Target="../theme/theme49.xml"/><Relationship Id="rId2" Type="http://schemas.openxmlformats.org/officeDocument/2006/relationships/slideLayout" Target="../slideLayouts/slideLayout522.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5" Type="http://schemas.openxmlformats.org/officeDocument/2006/relationships/slideLayout" Target="../slideLayouts/slideLayout525.xml"/><Relationship Id="rId10" Type="http://schemas.openxmlformats.org/officeDocument/2006/relationships/slideLayout" Target="../slideLayouts/slideLayout530.xml"/><Relationship Id="rId4" Type="http://schemas.openxmlformats.org/officeDocument/2006/relationships/slideLayout" Target="../slideLayouts/slideLayout524.xml"/><Relationship Id="rId9" Type="http://schemas.openxmlformats.org/officeDocument/2006/relationships/slideLayout" Target="../slideLayouts/slideLayout52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39.xml"/><Relationship Id="rId13" Type="http://schemas.openxmlformats.org/officeDocument/2006/relationships/theme" Target="../theme/theme50.xml"/><Relationship Id="rId3" Type="http://schemas.openxmlformats.org/officeDocument/2006/relationships/slideLayout" Target="../slideLayouts/slideLayout534.xml"/><Relationship Id="rId7" Type="http://schemas.openxmlformats.org/officeDocument/2006/relationships/slideLayout" Target="../slideLayouts/slideLayout538.xml"/><Relationship Id="rId12" Type="http://schemas.openxmlformats.org/officeDocument/2006/relationships/slideLayout" Target="../slideLayouts/slideLayout543.xml"/><Relationship Id="rId2" Type="http://schemas.openxmlformats.org/officeDocument/2006/relationships/slideLayout" Target="../slideLayouts/slideLayout533.xml"/><Relationship Id="rId1" Type="http://schemas.openxmlformats.org/officeDocument/2006/relationships/slideLayout" Target="../slideLayouts/slideLayout532.xml"/><Relationship Id="rId6" Type="http://schemas.openxmlformats.org/officeDocument/2006/relationships/slideLayout" Target="../slideLayouts/slideLayout537.xml"/><Relationship Id="rId11" Type="http://schemas.openxmlformats.org/officeDocument/2006/relationships/slideLayout" Target="../slideLayouts/slideLayout542.xml"/><Relationship Id="rId5" Type="http://schemas.openxmlformats.org/officeDocument/2006/relationships/slideLayout" Target="../slideLayouts/slideLayout536.xml"/><Relationship Id="rId10" Type="http://schemas.openxmlformats.org/officeDocument/2006/relationships/slideLayout" Target="../slideLayouts/slideLayout541.xml"/><Relationship Id="rId4" Type="http://schemas.openxmlformats.org/officeDocument/2006/relationships/slideLayout" Target="../slideLayouts/slideLayout535.xml"/><Relationship Id="rId9" Type="http://schemas.openxmlformats.org/officeDocument/2006/relationships/slideLayout" Target="../slideLayouts/slideLayout54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1.xml"/><Relationship Id="rId13" Type="http://schemas.openxmlformats.org/officeDocument/2006/relationships/image" Target="../media/image1.png"/><Relationship Id="rId3" Type="http://schemas.openxmlformats.org/officeDocument/2006/relationships/slideLayout" Target="../slideLayouts/slideLayout546.xml"/><Relationship Id="rId7" Type="http://schemas.openxmlformats.org/officeDocument/2006/relationships/slideLayout" Target="../slideLayouts/slideLayout550.xml"/><Relationship Id="rId12" Type="http://schemas.openxmlformats.org/officeDocument/2006/relationships/theme" Target="../theme/theme51.xml"/><Relationship Id="rId2" Type="http://schemas.openxmlformats.org/officeDocument/2006/relationships/slideLayout" Target="../slideLayouts/slideLayout545.xml"/><Relationship Id="rId1" Type="http://schemas.openxmlformats.org/officeDocument/2006/relationships/slideLayout" Target="../slideLayouts/slideLayout544.xml"/><Relationship Id="rId6" Type="http://schemas.openxmlformats.org/officeDocument/2006/relationships/slideLayout" Target="../slideLayouts/slideLayout549.xml"/><Relationship Id="rId11" Type="http://schemas.openxmlformats.org/officeDocument/2006/relationships/slideLayout" Target="../slideLayouts/slideLayout554.xml"/><Relationship Id="rId5" Type="http://schemas.openxmlformats.org/officeDocument/2006/relationships/slideLayout" Target="../slideLayouts/slideLayout548.xml"/><Relationship Id="rId10" Type="http://schemas.openxmlformats.org/officeDocument/2006/relationships/slideLayout" Target="../slideLayouts/slideLayout553.xml"/><Relationship Id="rId4" Type="http://schemas.openxmlformats.org/officeDocument/2006/relationships/slideLayout" Target="../slideLayouts/slideLayout547.xml"/><Relationship Id="rId9" Type="http://schemas.openxmlformats.org/officeDocument/2006/relationships/slideLayout" Target="../slideLayouts/slideLayout55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2.xml"/><Relationship Id="rId13" Type="http://schemas.openxmlformats.org/officeDocument/2006/relationships/theme" Target="../theme/theme52.xml"/><Relationship Id="rId3" Type="http://schemas.openxmlformats.org/officeDocument/2006/relationships/slideLayout" Target="../slideLayouts/slideLayout557.xml"/><Relationship Id="rId7" Type="http://schemas.openxmlformats.org/officeDocument/2006/relationships/slideLayout" Target="../slideLayouts/slideLayout561.xml"/><Relationship Id="rId12" Type="http://schemas.openxmlformats.org/officeDocument/2006/relationships/slideLayout" Target="../slideLayouts/slideLayout566.xml"/><Relationship Id="rId2" Type="http://schemas.openxmlformats.org/officeDocument/2006/relationships/slideLayout" Target="../slideLayouts/slideLayout556.xml"/><Relationship Id="rId1" Type="http://schemas.openxmlformats.org/officeDocument/2006/relationships/slideLayout" Target="../slideLayouts/slideLayout555.xml"/><Relationship Id="rId6" Type="http://schemas.openxmlformats.org/officeDocument/2006/relationships/slideLayout" Target="../slideLayouts/slideLayout560.xml"/><Relationship Id="rId11" Type="http://schemas.openxmlformats.org/officeDocument/2006/relationships/slideLayout" Target="../slideLayouts/slideLayout565.xml"/><Relationship Id="rId5" Type="http://schemas.openxmlformats.org/officeDocument/2006/relationships/slideLayout" Target="../slideLayouts/slideLayout559.xml"/><Relationship Id="rId10" Type="http://schemas.openxmlformats.org/officeDocument/2006/relationships/slideLayout" Target="../slideLayouts/slideLayout564.xml"/><Relationship Id="rId4" Type="http://schemas.openxmlformats.org/officeDocument/2006/relationships/slideLayout" Target="../slideLayouts/slideLayout558.xml"/><Relationship Id="rId9" Type="http://schemas.openxmlformats.org/officeDocument/2006/relationships/slideLayout" Target="../slideLayouts/slideLayout563.xml"/><Relationship Id="rId14" Type="http://schemas.openxmlformats.org/officeDocument/2006/relationships/image" Target="../media/image1.pn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pn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3.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image" Target="../media/image1.png"/><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4.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6.xml"/><Relationship Id="rId13" Type="http://schemas.openxmlformats.org/officeDocument/2006/relationships/image" Target="../media/image1.png"/><Relationship Id="rId3" Type="http://schemas.openxmlformats.org/officeDocument/2006/relationships/slideLayout" Target="../slideLayouts/slideLayout591.xml"/><Relationship Id="rId7" Type="http://schemas.openxmlformats.org/officeDocument/2006/relationships/slideLayout" Target="../slideLayouts/slideLayout595.xml"/><Relationship Id="rId12" Type="http://schemas.openxmlformats.org/officeDocument/2006/relationships/theme" Target="../theme/theme55.xml"/><Relationship Id="rId2" Type="http://schemas.openxmlformats.org/officeDocument/2006/relationships/slideLayout" Target="../slideLayouts/slideLayout590.xml"/><Relationship Id="rId1" Type="http://schemas.openxmlformats.org/officeDocument/2006/relationships/slideLayout" Target="../slideLayouts/slideLayout589.xml"/><Relationship Id="rId6" Type="http://schemas.openxmlformats.org/officeDocument/2006/relationships/slideLayout" Target="../slideLayouts/slideLayout594.xml"/><Relationship Id="rId11" Type="http://schemas.openxmlformats.org/officeDocument/2006/relationships/slideLayout" Target="../slideLayouts/slideLayout599.xml"/><Relationship Id="rId5" Type="http://schemas.openxmlformats.org/officeDocument/2006/relationships/slideLayout" Target="../slideLayouts/slideLayout593.xml"/><Relationship Id="rId10" Type="http://schemas.openxmlformats.org/officeDocument/2006/relationships/slideLayout" Target="../slideLayouts/slideLayout598.xml"/><Relationship Id="rId4" Type="http://schemas.openxmlformats.org/officeDocument/2006/relationships/slideLayout" Target="../slideLayouts/slideLayout592.xml"/><Relationship Id="rId9" Type="http://schemas.openxmlformats.org/officeDocument/2006/relationships/slideLayout" Target="../slideLayouts/slideLayout59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07.xml"/><Relationship Id="rId13" Type="http://schemas.openxmlformats.org/officeDocument/2006/relationships/image" Target="../media/image1.png"/><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theme" Target="../theme/theme56.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18.xml"/><Relationship Id="rId13" Type="http://schemas.openxmlformats.org/officeDocument/2006/relationships/image" Target="../media/image1.png"/><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theme" Target="../theme/theme57.xml"/><Relationship Id="rId2" Type="http://schemas.openxmlformats.org/officeDocument/2006/relationships/slideLayout" Target="../slideLayouts/slideLayout612.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29.xml"/><Relationship Id="rId13" Type="http://schemas.openxmlformats.org/officeDocument/2006/relationships/theme" Target="../theme/theme58.xml"/><Relationship Id="rId3" Type="http://schemas.openxmlformats.org/officeDocument/2006/relationships/slideLayout" Target="../slideLayouts/slideLayout624.xml"/><Relationship Id="rId7" Type="http://schemas.openxmlformats.org/officeDocument/2006/relationships/slideLayout" Target="../slideLayouts/slideLayout628.xml"/><Relationship Id="rId12" Type="http://schemas.openxmlformats.org/officeDocument/2006/relationships/slideLayout" Target="../slideLayouts/slideLayout633.xml"/><Relationship Id="rId2" Type="http://schemas.openxmlformats.org/officeDocument/2006/relationships/slideLayout" Target="../slideLayouts/slideLayout623.xml"/><Relationship Id="rId1" Type="http://schemas.openxmlformats.org/officeDocument/2006/relationships/slideLayout" Target="../slideLayouts/slideLayout622.xml"/><Relationship Id="rId6" Type="http://schemas.openxmlformats.org/officeDocument/2006/relationships/slideLayout" Target="../slideLayouts/slideLayout627.xml"/><Relationship Id="rId11" Type="http://schemas.openxmlformats.org/officeDocument/2006/relationships/slideLayout" Target="../slideLayouts/slideLayout632.xml"/><Relationship Id="rId5" Type="http://schemas.openxmlformats.org/officeDocument/2006/relationships/slideLayout" Target="../slideLayouts/slideLayout626.xml"/><Relationship Id="rId10" Type="http://schemas.openxmlformats.org/officeDocument/2006/relationships/slideLayout" Target="../slideLayouts/slideLayout631.xml"/><Relationship Id="rId4" Type="http://schemas.openxmlformats.org/officeDocument/2006/relationships/slideLayout" Target="../slideLayouts/slideLayout625.xml"/><Relationship Id="rId9" Type="http://schemas.openxmlformats.org/officeDocument/2006/relationships/slideLayout" Target="../slideLayouts/slideLayout630.xml"/><Relationship Id="rId14" Type="http://schemas.openxmlformats.org/officeDocument/2006/relationships/image" Target="../media/image1.png"/></Relationships>
</file>

<file path=ppt/slideMasters/_rels/slideMaster59.xml.rels><?xml version="1.0" encoding="UTF-8" standalone="yes"?>
<Relationships xmlns="http://schemas.openxmlformats.org/package/2006/relationships"><Relationship Id="rId3" Type="http://schemas.openxmlformats.org/officeDocument/2006/relationships/slideLayout" Target="../slideLayouts/slideLayout636.xml"/><Relationship Id="rId2" Type="http://schemas.openxmlformats.org/officeDocument/2006/relationships/slideLayout" Target="../slideLayouts/slideLayout635.xml"/><Relationship Id="rId1" Type="http://schemas.openxmlformats.org/officeDocument/2006/relationships/slideLayout" Target="../slideLayouts/slideLayout634.xml"/><Relationship Id="rId6" Type="http://schemas.openxmlformats.org/officeDocument/2006/relationships/theme" Target="../theme/theme59.xml"/><Relationship Id="rId5" Type="http://schemas.openxmlformats.org/officeDocument/2006/relationships/slideLayout" Target="../slideLayouts/slideLayout638.xml"/><Relationship Id="rId4" Type="http://schemas.openxmlformats.org/officeDocument/2006/relationships/slideLayout" Target="../slideLayouts/slideLayout63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0.xml.rels><?xml version="1.0" encoding="UTF-8" standalone="yes"?>
<Relationships xmlns="http://schemas.openxmlformats.org/package/2006/relationships"><Relationship Id="rId3" Type="http://schemas.openxmlformats.org/officeDocument/2006/relationships/slideLayout" Target="../slideLayouts/slideLayout641.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5" Type="http://schemas.openxmlformats.org/officeDocument/2006/relationships/theme" Target="../theme/theme60.xml"/><Relationship Id="rId4" Type="http://schemas.openxmlformats.org/officeDocument/2006/relationships/slideLayout" Target="../slideLayouts/slideLayout642.xml"/></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645.xml"/><Relationship Id="rId2" Type="http://schemas.openxmlformats.org/officeDocument/2006/relationships/slideLayout" Target="../slideLayouts/slideLayout644.xml"/><Relationship Id="rId1" Type="http://schemas.openxmlformats.org/officeDocument/2006/relationships/slideLayout" Target="../slideLayouts/slideLayout643.xml"/><Relationship Id="rId5" Type="http://schemas.openxmlformats.org/officeDocument/2006/relationships/theme" Target="../theme/theme61.xml"/><Relationship Id="rId4" Type="http://schemas.openxmlformats.org/officeDocument/2006/relationships/slideLayout" Target="../slideLayouts/slideLayout646.xml"/></Relationships>
</file>

<file path=ppt/slideMasters/_rels/slideMaster62.xml.rels><?xml version="1.0" encoding="UTF-8" standalone="yes"?>
<Relationships xmlns="http://schemas.openxmlformats.org/package/2006/relationships"><Relationship Id="rId3" Type="http://schemas.openxmlformats.org/officeDocument/2006/relationships/theme" Target="../theme/theme62.xml"/><Relationship Id="rId2" Type="http://schemas.openxmlformats.org/officeDocument/2006/relationships/slideLayout" Target="../slideLayouts/slideLayout648.xml"/><Relationship Id="rId1" Type="http://schemas.openxmlformats.org/officeDocument/2006/relationships/slideLayout" Target="../slideLayouts/slideLayout647.xml"/></Relationships>
</file>

<file path=ppt/slideMasters/_rels/slideMaster63.xml.rels><?xml version="1.0" encoding="UTF-8" standalone="yes"?>
<Relationships xmlns="http://schemas.openxmlformats.org/package/2006/relationships"><Relationship Id="rId3" Type="http://schemas.openxmlformats.org/officeDocument/2006/relationships/theme" Target="../theme/theme63.xml"/><Relationship Id="rId2" Type="http://schemas.openxmlformats.org/officeDocument/2006/relationships/slideLayout" Target="../slideLayouts/slideLayout650.xml"/><Relationship Id="rId1" Type="http://schemas.openxmlformats.org/officeDocument/2006/relationships/slideLayout" Target="../slideLayouts/slideLayout64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image" Target="../media/image5.emf"/><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image" Target="../media/image4.png"/><Relationship Id="rId2" Type="http://schemas.openxmlformats.org/officeDocument/2006/relationships/slideLayout" Target="../slideLayouts/slideLayout57.xml"/><Relationship Id="rId16" Type="http://schemas.openxmlformats.org/officeDocument/2006/relationships/image" Target="../media/image3.pn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2.pn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1.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8.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1.pn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9.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a:t>마스터 제목 스타일 편집</a:t>
            </a:r>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2025. 6. 7.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6/7/25</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按一下以編輯母片標題樣式</a:t>
            </a:r>
            <a:endParaRPr lang="en-US" altLang="en-US"/>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altLang="en-US"/>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91276993"/>
      </p:ext>
    </p:extLst>
  </p:cSld>
  <p:clrMap bg1="lt1" tx1="dk1" bg2="lt2" tx2="dk2" accent1="accent1" accent2="accent2" accent3="accent3" accent4="accent4" accent5="accent5" accent6="accent6" hlink="hlink" folHlink="folHlink"/>
  <p:sldLayoutIdLst>
    <p:sldLayoutId id="2147488077" r:id="rId1"/>
    <p:sldLayoutId id="2147488078" r:id="rId2"/>
    <p:sldLayoutId id="2147488079" r:id="rId3"/>
    <p:sldLayoutId id="2147488080" r:id="rId4"/>
    <p:sldLayoutId id="2147488081" r:id="rId5"/>
    <p:sldLayoutId id="2147488082" r:id="rId6"/>
    <p:sldLayoutId id="2147488083" r:id="rId7"/>
    <p:sldLayoutId id="2147488084" r:id="rId8"/>
    <p:sldLayoutId id="2147488085" r:id="rId9"/>
    <p:sldLayoutId id="2147488086" r:id="rId10"/>
    <p:sldLayoutId id="2147488087" r:id="rId11"/>
  </p:sldLayoutIdLst>
  <p:transition/>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Tree>
    <p:extLst>
      <p:ext uri="{BB962C8B-B14F-4D97-AF65-F5344CB8AC3E}">
        <p14:creationId xmlns:p14="http://schemas.microsoft.com/office/powerpoint/2010/main" val="4035824772"/>
      </p:ext>
    </p:extLst>
  </p:cSld>
  <p:clrMap bg1="lt1" tx1="dk1" bg2="lt2" tx2="dk2" accent1="accent1" accent2="accent2" accent3="accent3" accent4="accent4" accent5="accent5" accent6="accent6" hlink="hlink" folHlink="folHlink"/>
  <p:sldLayoutIdLst>
    <p:sldLayoutId id="2147488153" r:id="rId1"/>
    <p:sldLayoutId id="2147488154" r:id="rId2"/>
    <p:sldLayoutId id="2147488155" r:id="rId3"/>
    <p:sldLayoutId id="2147488156" r:id="rId4"/>
    <p:sldLayoutId id="2147488157" r:id="rId5"/>
    <p:sldLayoutId id="2147488158" r:id="rId6"/>
    <p:sldLayoutId id="2147488159" r:id="rId7"/>
    <p:sldLayoutId id="2147488160" r:id="rId8"/>
    <p:sldLayoutId id="2147488161" r:id="rId9"/>
    <p:sldLayoutId id="2147488162" r:id="rId10"/>
    <p:sldLayoutId id="214748816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latin typeface="Tahoma"/>
            </a:endParaRPr>
          </a:p>
        </p:txBody>
      </p:sp>
    </p:spTree>
    <p:extLst>
      <p:ext uri="{BB962C8B-B14F-4D97-AF65-F5344CB8AC3E}">
        <p14:creationId xmlns:p14="http://schemas.microsoft.com/office/powerpoint/2010/main" val="4254399577"/>
      </p:ext>
    </p:extLst>
  </p:cSld>
  <p:clrMap bg1="lt1" tx1="dk1" bg2="lt2" tx2="dk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spTree>
    <p:extLst>
      <p:ext uri="{BB962C8B-B14F-4D97-AF65-F5344CB8AC3E}">
        <p14:creationId xmlns:p14="http://schemas.microsoft.com/office/powerpoint/2010/main" val="2695229678"/>
      </p:ext>
    </p:extLst>
  </p:cSld>
  <p:clrMap bg1="lt1" tx1="dk1" bg2="lt2" tx2="dk2" accent1="accent1" accent2="accent2" accent3="accent3" accent4="accent4" accent5="accent5" accent6="accent6" hlink="hlink" folHlink="folHlink"/>
  <p:sldLayoutIdLst>
    <p:sldLayoutId id="2147488190" r:id="rId1"/>
    <p:sldLayoutId id="2147488191" r:id="rId2"/>
    <p:sldLayoutId id="2147488192" r:id="rId3"/>
    <p:sldLayoutId id="2147488193" r:id="rId4"/>
    <p:sldLayoutId id="2147488194" r:id="rId5"/>
    <p:sldLayoutId id="2147488195" r:id="rId6"/>
    <p:sldLayoutId id="2147488196" r:id="rId7"/>
    <p:sldLayoutId id="2147488197" r:id="rId8"/>
    <p:sldLayoutId id="2147488198" r:id="rId9"/>
    <p:sldLayoutId id="2147488199" r:id="rId10"/>
    <p:sldLayoutId id="214748820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eaLnBrk="1" fontAlgn="auto" hangingPunct="1">
              <a:spcBef>
                <a:spcPts val="0"/>
              </a:spcBef>
              <a:spcAft>
                <a:spcPts val="0"/>
              </a:spcAft>
            </a:pPr>
            <a:fld id="{6F400BD0-49BF-48FC-8114-37C1D4F5AB3D}" type="slidenum">
              <a:rPr lang="en-US" altLang="en-US">
                <a:solidFill>
                  <a:srgbClr val="000000"/>
                </a:solidFill>
                <a:ea typeface=""/>
              </a:rPr>
              <a:pPr defTabSz="914024"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098556464"/>
      </p:ext>
    </p:extLst>
  </p:cSld>
  <p:clrMap bg1="lt1" tx1="dk1" bg2="lt2" tx2="dk2" accent1="accent1" accent2="accent2" accent3="accent3" accent4="accent4" accent5="accent5" accent6="accent6" hlink="hlink" folHlink="folHlink"/>
  <p:sldLayoutIdLst>
    <p:sldLayoutId id="2147488242" r:id="rId1"/>
    <p:sldLayoutId id="2147488243" r:id="rId2"/>
    <p:sldLayoutId id="2147488244" r:id="rId3"/>
    <p:sldLayoutId id="2147488245" r:id="rId4"/>
    <p:sldLayoutId id="2147488246" r:id="rId5"/>
    <p:sldLayoutId id="2147488247" r:id="rId6"/>
    <p:sldLayoutId id="2147488248" r:id="rId7"/>
    <p:sldLayoutId id="2147488249" r:id="rId8"/>
    <p:sldLayoutId id="2147488250" r:id="rId9"/>
    <p:sldLayoutId id="2147488251" r:id="rId10"/>
    <p:sldLayoutId id="214748825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eaLnBrk="1" fontAlgn="auto" hangingPunct="1">
              <a:spcBef>
                <a:spcPts val="0"/>
              </a:spcBef>
              <a:spcAft>
                <a:spcPts val="0"/>
              </a:spcAft>
            </a:pPr>
            <a:fld id="{6F400BD0-49BF-48FC-8114-37C1D4F5AB3D}" type="slidenum">
              <a:rPr lang="en-US" altLang="en-US">
                <a:solidFill>
                  <a:srgbClr val="000000"/>
                </a:solidFill>
                <a:ea typeface=""/>
              </a:rPr>
              <a:pPr defTabSz="914024"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12376025"/>
      </p:ext>
    </p:extLst>
  </p:cSld>
  <p:clrMap bg1="lt1" tx1="dk1" bg2="lt2" tx2="dk2" accent1="accent1" accent2="accent2" accent3="accent3" accent4="accent4" accent5="accent5" accent6="accent6" hlink="hlink" folHlink="folHlink"/>
  <p:sldLayoutIdLst>
    <p:sldLayoutId id="2147488254" r:id="rId1"/>
    <p:sldLayoutId id="2147488255" r:id="rId2"/>
    <p:sldLayoutId id="2147488256" r:id="rId3"/>
    <p:sldLayoutId id="2147488257" r:id="rId4"/>
    <p:sldLayoutId id="2147488258" r:id="rId5"/>
    <p:sldLayoutId id="2147488259" r:id="rId6"/>
    <p:sldLayoutId id="2147488260" r:id="rId7"/>
    <p:sldLayoutId id="2147488261" r:id="rId8"/>
    <p:sldLayoutId id="2147488262" r:id="rId9"/>
    <p:sldLayoutId id="2147488263" r:id="rId10"/>
    <p:sldLayoutId id="214748826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ＭＳ Ｐゴシック" charset="0"/>
                <a:cs typeface="ＭＳ Ｐゴシック" charset="0"/>
              </a:rPr>
              <a:pPr eaLnBrk="1" fontAlgn="auto" hangingPunct="1">
                <a:spcBef>
                  <a:spcPts val="0"/>
                </a:spcBef>
                <a:spcAft>
                  <a:spcPts val="0"/>
                </a:spcAft>
              </a:pPr>
              <a:t>‹#›</a:t>
            </a:fld>
            <a:endParaRPr lang="en-US" altLang="en-US">
              <a:solidFill>
                <a:srgbClr val="000000"/>
              </a:solidFill>
              <a:ea typeface="ＭＳ Ｐゴシック" charset="0"/>
              <a:cs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ＭＳ Ｐゴシック" charset="0"/>
              <a:cs typeface="ＭＳ Ｐゴシック" charset="0"/>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ＭＳ Ｐゴシック" charset="0"/>
              <a:cs typeface="ＭＳ Ｐゴシック" charset="0"/>
            </a:endParaRPr>
          </a:p>
        </p:txBody>
      </p:sp>
    </p:spTree>
    <p:extLst>
      <p:ext uri="{BB962C8B-B14F-4D97-AF65-F5344CB8AC3E}">
        <p14:creationId xmlns:p14="http://schemas.microsoft.com/office/powerpoint/2010/main" val="1591475840"/>
      </p:ext>
    </p:extLst>
  </p:cSld>
  <p:clrMap bg1="lt1" tx1="dk1" bg2="lt2" tx2="dk2" accent1="accent1" accent2="accent2" accent3="accent3" accent4="accent4" accent5="accent5" accent6="accent6" hlink="hlink" folHlink="folHlink"/>
  <p:sldLayoutIdLst>
    <p:sldLayoutId id="2147488266" r:id="rId1"/>
    <p:sldLayoutId id="2147488267" r:id="rId2"/>
    <p:sldLayoutId id="2147488268" r:id="rId3"/>
    <p:sldLayoutId id="2147488269" r:id="rId4"/>
    <p:sldLayoutId id="2147488270" r:id="rId5"/>
    <p:sldLayoutId id="2147488271" r:id="rId6"/>
    <p:sldLayoutId id="2147488272" r:id="rId7"/>
    <p:sldLayoutId id="2147488273" r:id="rId8"/>
    <p:sldLayoutId id="2147488274" r:id="rId9"/>
    <p:sldLayoutId id="2147488275" r:id="rId10"/>
    <p:sldLayoutId id="2147488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eaLnBrk="1" fontAlgn="auto" hangingPunct="1">
              <a:spcBef>
                <a:spcPts val="0"/>
              </a:spcBef>
              <a:spcAft>
                <a:spcPts val="0"/>
              </a:spcAft>
            </a:pPr>
            <a:fld id="{6F400BD0-49BF-48FC-8114-37C1D4F5AB3D}" type="slidenum">
              <a:rPr lang="en-US" altLang="en-US">
                <a:solidFill>
                  <a:srgbClr val="000000"/>
                </a:solidFill>
                <a:ea typeface=""/>
              </a:rPr>
              <a:pPr defTabSz="914259"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1827275"/>
      </p:ext>
    </p:extLst>
  </p:cSld>
  <p:clrMap bg1="lt1" tx1="dk1" bg2="lt2" tx2="dk2" accent1="accent1" accent2="accent2" accent3="accent3" accent4="accent4" accent5="accent5" accent6="accent6" hlink="hlink" folHlink="folHlink"/>
  <p:sldLayoutIdLst>
    <p:sldLayoutId id="2147488278" r:id="rId1"/>
    <p:sldLayoutId id="2147488279" r:id="rId2"/>
    <p:sldLayoutId id="2147488280" r:id="rId3"/>
    <p:sldLayoutId id="2147488281" r:id="rId4"/>
    <p:sldLayoutId id="2147488282" r:id="rId5"/>
    <p:sldLayoutId id="2147488283" r:id="rId6"/>
    <p:sldLayoutId id="2147488284" r:id="rId7"/>
    <p:sldLayoutId id="2147488285" r:id="rId8"/>
    <p:sldLayoutId id="2147488286" r:id="rId9"/>
    <p:sldLayoutId id="2147488287" r:id="rId10"/>
    <p:sldLayoutId id="21474882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endParaRPr lang="en-US" altLang="en-US" dirty="0"/>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457200" eaLnBrk="1" fontAlgn="auto" hangingPunct="1">
              <a:spcBef>
                <a:spcPts val="0"/>
              </a:spcBef>
              <a:spcAft>
                <a:spcPts val="0"/>
              </a:spcAft>
              <a:defRPr/>
            </a:pPr>
            <a:endParaRPr lang="en-US">
              <a:solidFill>
                <a:srgbClr val="000000"/>
              </a:solidFill>
              <a:latin typeface="Tahoma"/>
              <a:ea typeface=""/>
            </a:endParaRPr>
          </a:p>
        </p:txBody>
      </p:sp>
      <p:sp>
        <p:nvSpPr>
          <p:cNvPr id="2" name="Slide Number Placeholder 1"/>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4EBE9CF4-FEF8-6C4E-93E0-DBB5FD807A09}" type="slidenum">
              <a:rPr lang="en-US" smtClean="0">
                <a:solidFill>
                  <a:srgbClr val="000000">
                    <a:tint val="75000"/>
                  </a:srgbClr>
                </a:solidFill>
                <a:latin typeface="Tahoma"/>
                <a:ea typeface=""/>
              </a:rPr>
              <a:pPr defTabSz="457200" eaLnBrk="1" fontAlgn="auto" hangingPunct="1">
                <a:spcBef>
                  <a:spcPts val="0"/>
                </a:spcBef>
                <a:spcAft>
                  <a:spcPts val="0"/>
                </a:spcAft>
              </a:pPr>
              <a:t>‹#›</a:t>
            </a:fld>
            <a:endParaRPr lang="en-US">
              <a:solidFill>
                <a:srgbClr val="000000">
                  <a:tint val="75000"/>
                </a:srgbClr>
              </a:solidFill>
              <a:latin typeface="Tahoma"/>
              <a:ea typeface=""/>
            </a:endParaRPr>
          </a:p>
        </p:txBody>
      </p:sp>
    </p:spTree>
    <p:extLst>
      <p:ext uri="{BB962C8B-B14F-4D97-AF65-F5344CB8AC3E}">
        <p14:creationId xmlns:p14="http://schemas.microsoft.com/office/powerpoint/2010/main" val="3275704331"/>
      </p:ext>
    </p:extLst>
  </p:cSld>
  <p:clrMap bg1="lt1" tx1="dk1" bg2="lt2" tx2="dk2" accent1="accent1" accent2="accent2" accent3="accent3" accent4="accent4" accent5="accent5" accent6="accent6" hlink="hlink" folHlink="folHlink"/>
  <p:sldLayoutIdLst>
    <p:sldLayoutId id="2147488290" r:id="rId1"/>
    <p:sldLayoutId id="2147488291" r:id="rId2"/>
    <p:sldLayoutId id="2147488292" r:id="rId3"/>
    <p:sldLayoutId id="2147488293" r:id="rId4"/>
    <p:sldLayoutId id="2147488294" r:id="rId5"/>
    <p:sldLayoutId id="2147488295" r:id="rId6"/>
    <p:sldLayoutId id="2147488296" r:id="rId7"/>
    <p:sldLayoutId id="2147488297" r:id="rId8"/>
    <p:sldLayoutId id="2147488298" r:id="rId9"/>
    <p:sldLayoutId id="2147488299" r:id="rId10"/>
    <p:sldLayoutId id="2147488300" r:id="rId11"/>
  </p:sldLayoutIdLst>
  <p:transition/>
  <p:hf hdr="0" ftr="0" dt="0"/>
  <p:txStyles>
    <p:titleStyle>
      <a:lvl1pPr algn="l" rtl="0" eaLnBrk="1" fontAlgn="base" hangingPunct="1">
        <a:spcBef>
          <a:spcPct val="0"/>
        </a:spcBef>
        <a:spcAft>
          <a:spcPct val="0"/>
        </a:spcAft>
        <a:defRPr sz="4000">
          <a:solidFill>
            <a:schemeClr val="tx2"/>
          </a:solidFill>
          <a:latin typeface="+mj-lt"/>
          <a:ea typeface="+mj-ea"/>
          <a:cs typeface="+mj-cs"/>
        </a:defRPr>
      </a:lvl1pPr>
      <a:lvl2pPr algn="l" rtl="0" eaLnBrk="1" fontAlgn="base" hangingPunct="1">
        <a:spcBef>
          <a:spcPct val="0"/>
        </a:spcBef>
        <a:spcAft>
          <a:spcPct val="0"/>
        </a:spcAft>
        <a:defRPr sz="4000">
          <a:solidFill>
            <a:schemeClr val="tx2"/>
          </a:solidFill>
          <a:latin typeface="Garamond" pitchFamily="18" charset="0"/>
        </a:defRPr>
      </a:lvl2pPr>
      <a:lvl3pPr algn="l" rtl="0" eaLnBrk="1" fontAlgn="base" hangingPunct="1">
        <a:spcBef>
          <a:spcPct val="0"/>
        </a:spcBef>
        <a:spcAft>
          <a:spcPct val="0"/>
        </a:spcAft>
        <a:defRPr sz="4000">
          <a:solidFill>
            <a:schemeClr val="tx2"/>
          </a:solidFill>
          <a:latin typeface="Garamond" pitchFamily="18" charset="0"/>
        </a:defRPr>
      </a:lvl3pPr>
      <a:lvl4pPr algn="l" rtl="0" eaLnBrk="1" fontAlgn="base" hangingPunct="1">
        <a:spcBef>
          <a:spcPct val="0"/>
        </a:spcBef>
        <a:spcAft>
          <a:spcPct val="0"/>
        </a:spcAft>
        <a:defRPr sz="4000">
          <a:solidFill>
            <a:schemeClr val="tx2"/>
          </a:solidFill>
          <a:latin typeface="Garamond" pitchFamily="18" charset="0"/>
        </a:defRPr>
      </a:lvl4pPr>
      <a:lvl5pPr algn="l" rtl="0" eaLnBrk="1" fontAlgn="base" hangingPunct="1">
        <a:spcBef>
          <a:spcPct val="0"/>
        </a:spcBef>
        <a:spcAft>
          <a:spcPct val="0"/>
        </a:spcAft>
        <a:defRPr sz="4000">
          <a:solidFill>
            <a:schemeClr val="tx2"/>
          </a:solidFill>
          <a:latin typeface="Garamond" pitchFamily="18" charset="0"/>
        </a:defRPr>
      </a:lvl5pPr>
      <a:lvl6pPr marL="457200" algn="l" rtl="0" eaLnBrk="1" fontAlgn="base" hangingPunct="1">
        <a:spcBef>
          <a:spcPct val="0"/>
        </a:spcBef>
        <a:spcAft>
          <a:spcPct val="0"/>
        </a:spcAft>
        <a:defRPr sz="4000">
          <a:solidFill>
            <a:schemeClr val="tx2"/>
          </a:solidFill>
          <a:latin typeface="Garamond" pitchFamily="18" charset="0"/>
        </a:defRPr>
      </a:lvl6pPr>
      <a:lvl7pPr marL="914400" algn="l" rtl="0" eaLnBrk="1" fontAlgn="base" hangingPunct="1">
        <a:spcBef>
          <a:spcPct val="0"/>
        </a:spcBef>
        <a:spcAft>
          <a:spcPct val="0"/>
        </a:spcAft>
        <a:defRPr sz="4000">
          <a:solidFill>
            <a:schemeClr val="tx2"/>
          </a:solidFill>
          <a:latin typeface="Garamond" pitchFamily="18" charset="0"/>
        </a:defRPr>
      </a:lvl7pPr>
      <a:lvl8pPr marL="1371600" algn="l" rtl="0" eaLnBrk="1" fontAlgn="base" hangingPunct="1">
        <a:spcBef>
          <a:spcPct val="0"/>
        </a:spcBef>
        <a:spcAft>
          <a:spcPct val="0"/>
        </a:spcAft>
        <a:defRPr sz="4000">
          <a:solidFill>
            <a:schemeClr val="tx2"/>
          </a:solidFill>
          <a:latin typeface="Garamond" pitchFamily="18" charset="0"/>
        </a:defRPr>
      </a:lvl8pPr>
      <a:lvl9pPr marL="1828800" algn="l" rtl="0" eaLnBrk="1" fontAlgn="base" hangingPunct="1">
        <a:spcBef>
          <a:spcPct val="0"/>
        </a:spcBef>
        <a:spcAft>
          <a:spcPct val="0"/>
        </a:spcAft>
        <a:defRPr sz="4000">
          <a:solidFill>
            <a:schemeClr val="tx2"/>
          </a:solidFill>
          <a:latin typeface="Garamond" pitchFamily="18"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200">
          <a:solidFill>
            <a:schemeClr val="tx1"/>
          </a:solidFill>
          <a:latin typeface="Perpetua"/>
          <a:ea typeface="+mn-ea"/>
          <a:cs typeface="Perpetua"/>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800">
          <a:solidFill>
            <a:schemeClr val="tx1"/>
          </a:solidFill>
          <a:latin typeface="Perpetua"/>
          <a:cs typeface="Perpetua"/>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800">
          <a:solidFill>
            <a:schemeClr val="tx1"/>
          </a:solidFill>
          <a:latin typeface="Perpetua"/>
          <a:cs typeface="Perpetua"/>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400">
          <a:solidFill>
            <a:schemeClr val="tx1"/>
          </a:solidFill>
          <a:latin typeface="Perpetua"/>
          <a:cs typeface="Perpetua"/>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Perpetua"/>
          <a:cs typeface="Perpetua"/>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eaLnBrk="1" fontAlgn="auto" hangingPunct="1">
              <a:spcBef>
                <a:spcPts val="0"/>
              </a:spcBef>
              <a:spcAft>
                <a:spcPts val="0"/>
              </a:spcAft>
            </a:pPr>
            <a:fld id="{6F400BD0-49BF-48FC-8114-37C1D4F5AB3D}" type="slidenum">
              <a:rPr lang="en-US" altLang="en-US" smtClean="0">
                <a:solidFill>
                  <a:srgbClr val="000000"/>
                </a:solidFill>
                <a:ea typeface=""/>
              </a:rPr>
              <a:pPr defTabSz="914165"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eaLnBrk="1" fontAlgn="auto" hangingPunct="1">
              <a:spcBef>
                <a:spcPts val="0"/>
              </a:spcBef>
              <a:spcAft>
                <a:spcPts val="0"/>
              </a:spcAft>
              <a:defRPr/>
            </a:pPr>
            <a:endParaRPr lang="en-US">
              <a:solidFill>
                <a:srgbClr val="000000"/>
              </a:solidFill>
              <a:latin typeface="Tahoma"/>
              <a:ea typeface=""/>
            </a:endParaRPr>
          </a:p>
        </p:txBody>
      </p:sp>
    </p:spTree>
    <p:extLst>
      <p:ext uri="{BB962C8B-B14F-4D97-AF65-F5344CB8AC3E}">
        <p14:creationId xmlns:p14="http://schemas.microsoft.com/office/powerpoint/2010/main" val="2650846847"/>
      </p:ext>
    </p:extLst>
  </p:cSld>
  <p:clrMap bg1="lt1" tx1="dk1" bg2="lt2" tx2="dk2" accent1="accent1" accent2="accent2" accent3="accent3" accent4="accent4" accent5="accent5" accent6="accent6" hlink="hlink" folHlink="folHlink"/>
  <p:sldLayoutIdLst>
    <p:sldLayoutId id="2147488330" r:id="rId1"/>
    <p:sldLayoutId id="2147488331" r:id="rId2"/>
    <p:sldLayoutId id="2147488332" r:id="rId3"/>
    <p:sldLayoutId id="2147488333" r:id="rId4"/>
    <p:sldLayoutId id="2147488334" r:id="rId5"/>
    <p:sldLayoutId id="2147488335" r:id="rId6"/>
    <p:sldLayoutId id="2147488336" r:id="rId7"/>
    <p:sldLayoutId id="2147488337" r:id="rId8"/>
    <p:sldLayoutId id="2147488338" r:id="rId9"/>
    <p:sldLayoutId id="2147488339" r:id="rId10"/>
    <p:sldLayoutId id="214748834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0001896"/>
      </p:ext>
    </p:extLst>
  </p:cSld>
  <p:clrMap bg1="lt1" tx1="dk1" bg2="lt2" tx2="dk2" accent1="accent1" accent2="accent2" accent3="accent3" accent4="accent4" accent5="accent5" accent6="accent6" hlink="hlink" folHlink="folHlink"/>
  <p:sldLayoutIdLst>
    <p:sldLayoutId id="2147488525" r:id="rId1"/>
    <p:sldLayoutId id="2147488526" r:id="rId2"/>
    <p:sldLayoutId id="2147488527" r:id="rId3"/>
    <p:sldLayoutId id="2147488528" r:id="rId4"/>
    <p:sldLayoutId id="2147488529" r:id="rId5"/>
    <p:sldLayoutId id="2147488530" r:id="rId6"/>
    <p:sldLayoutId id="2147488531" r:id="rId7"/>
    <p:sldLayoutId id="2147488532" r:id="rId8"/>
    <p:sldLayoutId id="2147488533" r:id="rId9"/>
    <p:sldLayoutId id="2147488534" r:id="rId10"/>
    <p:sldLayoutId id="21474885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dirty="0">
              <a:solidFill>
                <a:srgbClr val="000000"/>
              </a:solidFill>
              <a:ea typeface=""/>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Tree>
    <p:extLst>
      <p:ext uri="{BB962C8B-B14F-4D97-AF65-F5344CB8AC3E}">
        <p14:creationId xmlns:p14="http://schemas.microsoft.com/office/powerpoint/2010/main" val="3945303988"/>
      </p:ext>
    </p:extLst>
  </p:cSld>
  <p:clrMap bg1="lt1" tx1="dk1" bg2="lt2" tx2="dk2" accent1="accent1" accent2="accent2" accent3="accent3" accent4="accent4" accent5="accent5" accent6="accent6" hlink="hlink" folHlink="folHlink"/>
  <p:sldLayoutIdLst>
    <p:sldLayoutId id="2147488719" r:id="rId1"/>
    <p:sldLayoutId id="2147488720" r:id="rId2"/>
    <p:sldLayoutId id="2147488721" r:id="rId3"/>
    <p:sldLayoutId id="2147488722" r:id="rId4"/>
    <p:sldLayoutId id="2147488723" r:id="rId5"/>
    <p:sldLayoutId id="2147488724" r:id="rId6"/>
    <p:sldLayoutId id="2147488725" r:id="rId7"/>
    <p:sldLayoutId id="2147488726" r:id="rId8"/>
    <p:sldLayoutId id="2147488727" r:id="rId9"/>
    <p:sldLayoutId id="2147488728" r:id="rId10"/>
    <p:sldLayoutId id="214748872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35173854"/>
      </p:ext>
    </p:extLst>
  </p:cSld>
  <p:clrMap bg1="lt1" tx1="dk1" bg2="lt2" tx2="dk2" accent1="accent1" accent2="accent2" accent3="accent3" accent4="accent4" accent5="accent5" accent6="accent6" hlink="hlink" folHlink="folHlink"/>
  <p:sldLayoutIdLst>
    <p:sldLayoutId id="2147488805" r:id="rId1"/>
    <p:sldLayoutId id="2147488806" r:id="rId2"/>
    <p:sldLayoutId id="2147488807" r:id="rId3"/>
    <p:sldLayoutId id="2147488808" r:id="rId4"/>
    <p:sldLayoutId id="2147488809" r:id="rId5"/>
    <p:sldLayoutId id="2147488810" r:id="rId6"/>
    <p:sldLayoutId id="2147488811" r:id="rId7"/>
    <p:sldLayoutId id="2147488812" r:id="rId8"/>
    <p:sldLayoutId id="2147488813" r:id="rId9"/>
    <p:sldLayoutId id="2147488814" r:id="rId10"/>
    <p:sldLayoutId id="214748881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4168142347"/>
      </p:ext>
    </p:extLst>
  </p:cSld>
  <p:clrMap bg1="lt1" tx1="dk1" bg2="lt2" tx2="dk2" accent1="accent1" accent2="accent2" accent3="accent3" accent4="accent4" accent5="accent5" accent6="accent6" hlink="hlink" folHlink="folHlink"/>
  <p:sldLayoutIdLst>
    <p:sldLayoutId id="2147488817" r:id="rId1"/>
    <p:sldLayoutId id="2147488818" r:id="rId2"/>
    <p:sldLayoutId id="2147488819" r:id="rId3"/>
    <p:sldLayoutId id="2147488820" r:id="rId4"/>
    <p:sldLayoutId id="2147488821" r:id="rId5"/>
    <p:sldLayoutId id="2147488822" r:id="rId6"/>
    <p:sldLayoutId id="2147488823" r:id="rId7"/>
    <p:sldLayoutId id="2147488824" r:id="rId8"/>
    <p:sldLayoutId id="2147488825" r:id="rId9"/>
    <p:sldLayoutId id="2147488826" r:id="rId10"/>
    <p:sldLayoutId id="2147488827"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a:defRPr/>
            </a:pPr>
            <a:fld id="{F4A8B300-57DC-AA40-A8ED-06B05AC83B03}" type="slidenum">
              <a:rPr lang="en-US" altLang="en-US"/>
              <a:pPr>
                <a:defRPr/>
              </a:pPr>
              <a:t>‹#›</a:t>
            </a:fld>
            <a:endParaRPr lang="en-US" altLang="en-US"/>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4106804887"/>
      </p:ext>
    </p:extLst>
  </p:cSld>
  <p:clrMap bg1="lt1" tx1="dk1" bg2="lt2" tx2="dk2" accent1="accent1" accent2="accent2" accent3="accent3" accent4="accent4" accent5="accent5" accent6="accent6" hlink="hlink" folHlink="folHlink"/>
  <p:sldLayoutIdLst>
    <p:sldLayoutId id="2147488829" r:id="rId1"/>
    <p:sldLayoutId id="2147488830" r:id="rId2"/>
    <p:sldLayoutId id="2147488831" r:id="rId3"/>
    <p:sldLayoutId id="2147488832" r:id="rId4"/>
    <p:sldLayoutId id="2147488833" r:id="rId5"/>
    <p:sldLayoutId id="2147488834" r:id="rId6"/>
    <p:sldLayoutId id="2147488835" r:id="rId7"/>
    <p:sldLayoutId id="2147488836" r:id="rId8"/>
    <p:sldLayoutId id="2147488837" r:id="rId9"/>
    <p:sldLayoutId id="2147488838" r:id="rId10"/>
    <p:sldLayoutId id="2147488839" r:id="rId11"/>
    <p:sldLayoutId id="2147488840"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50210779"/>
      </p:ext>
    </p:extLst>
  </p:cSld>
  <p:clrMap bg1="lt1" tx1="dk1" bg2="lt2" tx2="dk2" accent1="accent1" accent2="accent2" accent3="accent3" accent4="accent4" accent5="accent5" accent6="accent6" hlink="hlink" folHlink="folHlink"/>
  <p:sldLayoutIdLst>
    <p:sldLayoutId id="2147488880" r:id="rId1"/>
    <p:sldLayoutId id="2147488881" r:id="rId2"/>
    <p:sldLayoutId id="2147488882" r:id="rId3"/>
    <p:sldLayoutId id="2147488883" r:id="rId4"/>
    <p:sldLayoutId id="2147488884" r:id="rId5"/>
    <p:sldLayoutId id="2147488885" r:id="rId6"/>
    <p:sldLayoutId id="2147488886" r:id="rId7"/>
    <p:sldLayoutId id="2147488887" r:id="rId8"/>
    <p:sldLayoutId id="2147488888" r:id="rId9"/>
    <p:sldLayoutId id="2147488889" r:id="rId10"/>
    <p:sldLayoutId id="2147488890"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21823537"/>
      </p:ext>
    </p:extLst>
  </p:cSld>
  <p:clrMap bg1="lt1" tx1="dk1" bg2="lt2" tx2="dk2" accent1="accent1" accent2="accent2" accent3="accent3" accent4="accent4" accent5="accent5" accent6="accent6" hlink="hlink" folHlink="folHlink"/>
  <p:sldLayoutIdLst>
    <p:sldLayoutId id="2147488919" r:id="rId1"/>
    <p:sldLayoutId id="2147488920" r:id="rId2"/>
    <p:sldLayoutId id="2147488921" r:id="rId3"/>
    <p:sldLayoutId id="2147488922" r:id="rId4"/>
    <p:sldLayoutId id="2147488923" r:id="rId5"/>
    <p:sldLayoutId id="2147488924" r:id="rId6"/>
    <p:sldLayoutId id="2147488925" r:id="rId7"/>
    <p:sldLayoutId id="2147488926" r:id="rId8"/>
    <p:sldLayoutId id="2147488927" r:id="rId9"/>
    <p:sldLayoutId id="2147488928" r:id="rId10"/>
    <p:sldLayoutId id="2147488929" r:id="rId11"/>
    <p:sldLayoutId id="2147488930"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427921"/>
      </p:ext>
    </p:extLst>
  </p:cSld>
  <p:clrMap bg1="lt1" tx1="dk1" bg2="lt2" tx2="dk2" accent1="accent1" accent2="accent2" accent3="accent3" accent4="accent4" accent5="accent5" accent6="accent6" hlink="hlink" folHlink="folHlink"/>
  <p:sldLayoutIdLst>
    <p:sldLayoutId id="2147488932" r:id="rId1"/>
    <p:sldLayoutId id="2147488933" r:id="rId2"/>
    <p:sldLayoutId id="2147488934" r:id="rId3"/>
    <p:sldLayoutId id="2147488935" r:id="rId4"/>
    <p:sldLayoutId id="2147488936" r:id="rId5"/>
    <p:sldLayoutId id="2147488937" r:id="rId6"/>
    <p:sldLayoutId id="2147488938" r:id="rId7"/>
    <p:sldLayoutId id="2147488939" r:id="rId8"/>
    <p:sldLayoutId id="2147488940" r:id="rId9"/>
    <p:sldLayoutId id="2147488941" r:id="rId10"/>
    <p:sldLayoutId id="2147488942"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0268150"/>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23216651"/>
      </p:ext>
    </p:extLst>
  </p:cSld>
  <p:clrMap bg1="lt1" tx1="dk1" bg2="lt2" tx2="dk2" accent1="accent1" accent2="accent2" accent3="accent3" accent4="accent4" accent5="accent5" accent6="accent6" hlink="hlink" folHlink="folHlink"/>
  <p:sldLayoutIdLst>
    <p:sldLayoutId id="2147489081" r:id="rId1"/>
    <p:sldLayoutId id="2147489082" r:id="rId2"/>
    <p:sldLayoutId id="2147489083" r:id="rId3"/>
    <p:sldLayoutId id="2147489084" r:id="rId4"/>
    <p:sldLayoutId id="2147489085" r:id="rId5"/>
    <p:sldLayoutId id="2147489086" r:id="rId6"/>
    <p:sldLayoutId id="2147489087" r:id="rId7"/>
    <p:sldLayoutId id="2147489088" r:id="rId8"/>
    <p:sldLayoutId id="2147489089" r:id="rId9"/>
    <p:sldLayoutId id="2147489090" r:id="rId10"/>
    <p:sldLayoutId id="214748909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3542552285"/>
      </p:ext>
    </p:extLst>
  </p:cSld>
  <p:clrMap bg1="lt1" tx1="dk1" bg2="lt2" tx2="dk2" accent1="accent1" accent2="accent2" accent3="accent3" accent4="accent4" accent5="accent5" accent6="accent6" hlink="hlink" folHlink="folHlink"/>
  <p:sldLayoutIdLst>
    <p:sldLayoutId id="2147489106" r:id="rId1"/>
    <p:sldLayoutId id="2147489107" r:id="rId2"/>
    <p:sldLayoutId id="2147489108" r:id="rId3"/>
    <p:sldLayoutId id="2147489109" r:id="rId4"/>
    <p:sldLayoutId id="2147489110" r:id="rId5"/>
    <p:sldLayoutId id="2147489111" r:id="rId6"/>
    <p:sldLayoutId id="2147489112" r:id="rId7"/>
    <p:sldLayoutId id="2147489113" r:id="rId8"/>
    <p:sldLayoutId id="2147489114" r:id="rId9"/>
    <p:sldLayoutId id="2147489115" r:id="rId10"/>
    <p:sldLayoutId id="214748911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84536945"/>
      </p:ext>
    </p:extLst>
  </p:cSld>
  <p:clrMap bg1="lt1" tx1="dk1" bg2="lt2" tx2="dk2" accent1="accent1" accent2="accent2" accent3="accent3" accent4="accent4" accent5="accent5" accent6="accent6" hlink="hlink" folHlink="folHlink"/>
  <p:sldLayoutIdLst>
    <p:sldLayoutId id="2147489121" r:id="rId1"/>
    <p:sldLayoutId id="2147489122" r:id="rId2"/>
    <p:sldLayoutId id="2147489123" r:id="rId3"/>
    <p:sldLayoutId id="2147489124" r:id="rId4"/>
    <p:sldLayoutId id="2147489125" r:id="rId5"/>
    <p:sldLayoutId id="2147489126" r:id="rId6"/>
    <p:sldLayoutId id="2147489127" r:id="rId7"/>
    <p:sldLayoutId id="2147489128" r:id="rId8"/>
    <p:sldLayoutId id="2147489129" r:id="rId9"/>
    <p:sldLayoutId id="2147489130" r:id="rId10"/>
    <p:sldLayoutId id="2147489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69809457"/>
      </p:ext>
    </p:extLst>
  </p:cSld>
  <p:clrMap bg1="lt1" tx1="dk1" bg2="lt2" tx2="dk2" accent1="accent1" accent2="accent2" accent3="accent3" accent4="accent4" accent5="accent5" accent6="accent6" hlink="hlink" folHlink="folHlink"/>
  <p:sldLayoutIdLst>
    <p:sldLayoutId id="2147489148" r:id="rId1"/>
    <p:sldLayoutId id="2147489149" r:id="rId2"/>
    <p:sldLayoutId id="2147489150" r:id="rId3"/>
    <p:sldLayoutId id="2147489151" r:id="rId4"/>
    <p:sldLayoutId id="2147489152" r:id="rId5"/>
    <p:sldLayoutId id="2147489153" r:id="rId6"/>
    <p:sldLayoutId id="2147489154" r:id="rId7"/>
    <p:sldLayoutId id="2147489155" r:id="rId8"/>
    <p:sldLayoutId id="2147489156" r:id="rId9"/>
    <p:sldLayoutId id="2147489157" r:id="rId10"/>
    <p:sldLayoutId id="2147489158" r:id="rId11"/>
    <p:sldLayoutId id="2147489159" r:id="rId12"/>
  </p:sldLayoutIdLst>
  <p:transition/>
  <p:hf sldNum="0"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52663" y="365126"/>
            <a:ext cx="8638674" cy="75381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252663" y="1335505"/>
            <a:ext cx="8638674" cy="483669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Rectangle 3" hidden="1">
            <a:extLst>
              <a:ext uri="{FF2B5EF4-FFF2-40B4-BE49-F238E27FC236}">
                <a16:creationId xmlns:a16="http://schemas.microsoft.com/office/drawing/2014/main" id="{7777A21B-5E9D-45BB-84A5-530574EDE4F4}"/>
              </a:ext>
            </a:extLst>
          </p:cNvPr>
          <p:cNvSpPr/>
          <p:nvPr userDrawn="1"/>
        </p:nvSpPr>
        <p:spPr>
          <a:xfrm>
            <a:off x="8386618" y="5132173"/>
            <a:ext cx="757382" cy="1725827"/>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Trebuchet MS" panose="020B0603020202020204" pitchFamily="34" charset="0"/>
              </a:rPr>
              <a:t>Video</a:t>
            </a:r>
          </a:p>
        </p:txBody>
      </p:sp>
    </p:spTree>
    <p:extLst>
      <p:ext uri="{BB962C8B-B14F-4D97-AF65-F5344CB8AC3E}">
        <p14:creationId xmlns:p14="http://schemas.microsoft.com/office/powerpoint/2010/main" val="4185644699"/>
      </p:ext>
    </p:extLst>
  </p:cSld>
  <p:clrMap bg1="lt1" tx1="dk1" bg2="lt2" tx2="dk2" accent1="accent1" accent2="accent2" accent3="accent3" accent4="accent4" accent5="accent5" accent6="accent6" hlink="hlink" folHlink="folHlink"/>
  <p:sldLayoutIdLst>
    <p:sldLayoutId id="2147489174" r:id="rId1"/>
    <p:sldLayoutId id="2147489175" r:id="rId2"/>
    <p:sldLayoutId id="2147489176" r:id="rId3"/>
    <p:sldLayoutId id="2147489177" r:id="rId4"/>
    <p:sldLayoutId id="2147489178" r:id="rId5"/>
  </p:sldLayoutIdLst>
  <p:hf hdr="0" ftr="0" dt="0"/>
  <p:txStyles>
    <p:titleStyle>
      <a:lvl1pPr algn="l" defTabSz="685766" rtl="0" eaLnBrk="1" latinLnBrk="0" hangingPunct="1">
        <a:lnSpc>
          <a:spcPct val="90000"/>
        </a:lnSpc>
        <a:spcBef>
          <a:spcPct val="0"/>
        </a:spcBef>
        <a:buNone/>
        <a:defRPr sz="40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p:titleStyle>
    <p:bodyStyle>
      <a:lvl1pPr marL="171442" indent="-171442" algn="l" defTabSz="685766" rtl="0" eaLnBrk="1" latinLnBrk="0" hangingPunct="1">
        <a:lnSpc>
          <a:spcPct val="90000"/>
        </a:lnSpc>
        <a:spcBef>
          <a:spcPts val="750"/>
        </a:spcBef>
        <a:buFont typeface="Arial" panose="020B0604020202020204" pitchFamily="34" charset="0"/>
        <a:buChar char="•"/>
        <a:defRPr sz="21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a:lvl2pPr marL="514325" indent="-171442" algn="l" defTabSz="685766" rtl="0" eaLnBrk="1" latinLnBrk="0" hangingPunct="1">
        <a:lnSpc>
          <a:spcPct val="90000"/>
        </a:lnSpc>
        <a:spcBef>
          <a:spcPts val="375"/>
        </a:spcBef>
        <a:buFont typeface="Arial" panose="020B0604020202020204" pitchFamily="34" charset="0"/>
        <a:buChar char="•"/>
        <a:defRPr sz="18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2pPr>
      <a:lvl3pPr marL="857207" indent="-171442" algn="l" defTabSz="685766" rtl="0" eaLnBrk="1" latinLnBrk="0" hangingPunct="1">
        <a:lnSpc>
          <a:spcPct val="90000"/>
        </a:lnSpc>
        <a:spcBef>
          <a:spcPts val="375"/>
        </a:spcBef>
        <a:buFont typeface="Arial" panose="020B0604020202020204" pitchFamily="34" charset="0"/>
        <a:buChar char="•"/>
        <a:defRPr sz="15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3pPr>
      <a:lvl4pPr marL="1200090"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4pPr>
      <a:lvl5pPr marL="1542974"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66" rtl="0" eaLnBrk="1" latinLnBrk="0" hangingPunct="1">
        <a:defRPr sz="1350" kern="1200">
          <a:solidFill>
            <a:schemeClr val="tx1"/>
          </a:solidFill>
          <a:latin typeface="+mn-lt"/>
          <a:ea typeface="+mn-ea"/>
          <a:cs typeface="+mn-cs"/>
        </a:defRPr>
      </a:lvl1pPr>
      <a:lvl2pPr marL="342884" algn="l" defTabSz="685766" rtl="0" eaLnBrk="1" latinLnBrk="0" hangingPunct="1">
        <a:defRPr sz="1350" kern="1200">
          <a:solidFill>
            <a:schemeClr val="tx1"/>
          </a:solidFill>
          <a:latin typeface="+mn-lt"/>
          <a:ea typeface="+mn-ea"/>
          <a:cs typeface="+mn-cs"/>
        </a:defRPr>
      </a:lvl2pPr>
      <a:lvl3pPr marL="685766" algn="l" defTabSz="685766" rtl="0" eaLnBrk="1" latinLnBrk="0" hangingPunct="1">
        <a:defRPr sz="1350" kern="1200">
          <a:solidFill>
            <a:schemeClr val="tx1"/>
          </a:solidFill>
          <a:latin typeface="+mn-lt"/>
          <a:ea typeface="+mn-ea"/>
          <a:cs typeface="+mn-cs"/>
        </a:defRPr>
      </a:lvl3pPr>
      <a:lvl4pPr marL="1028649" algn="l" defTabSz="685766" rtl="0" eaLnBrk="1" latinLnBrk="0" hangingPunct="1">
        <a:defRPr sz="1350" kern="1200">
          <a:solidFill>
            <a:schemeClr val="tx1"/>
          </a:solidFill>
          <a:latin typeface="+mn-lt"/>
          <a:ea typeface="+mn-ea"/>
          <a:cs typeface="+mn-cs"/>
        </a:defRPr>
      </a:lvl4pPr>
      <a:lvl5pPr marL="1371532" algn="l" defTabSz="685766" rtl="0" eaLnBrk="1" latinLnBrk="0" hangingPunct="1">
        <a:defRPr sz="1350" kern="1200">
          <a:solidFill>
            <a:schemeClr val="tx1"/>
          </a:solidFill>
          <a:latin typeface="+mn-lt"/>
          <a:ea typeface="+mn-ea"/>
          <a:cs typeface="+mn-cs"/>
        </a:defRPr>
      </a:lvl5pPr>
      <a:lvl6pPr marL="1714415" algn="l" defTabSz="685766" rtl="0" eaLnBrk="1" latinLnBrk="0" hangingPunct="1">
        <a:defRPr sz="1350" kern="1200">
          <a:solidFill>
            <a:schemeClr val="tx1"/>
          </a:solidFill>
          <a:latin typeface="+mn-lt"/>
          <a:ea typeface="+mn-ea"/>
          <a:cs typeface="+mn-cs"/>
        </a:defRPr>
      </a:lvl6pPr>
      <a:lvl7pPr marL="2057297" algn="l" defTabSz="685766" rtl="0" eaLnBrk="1" latinLnBrk="0" hangingPunct="1">
        <a:defRPr sz="1350" kern="1200">
          <a:solidFill>
            <a:schemeClr val="tx1"/>
          </a:solidFill>
          <a:latin typeface="+mn-lt"/>
          <a:ea typeface="+mn-ea"/>
          <a:cs typeface="+mn-cs"/>
        </a:defRPr>
      </a:lvl7pPr>
      <a:lvl8pPr marL="2400180" algn="l" defTabSz="685766" rtl="0" eaLnBrk="1" latinLnBrk="0" hangingPunct="1">
        <a:defRPr sz="1350" kern="1200">
          <a:solidFill>
            <a:schemeClr val="tx1"/>
          </a:solidFill>
          <a:latin typeface="+mn-lt"/>
          <a:ea typeface="+mn-ea"/>
          <a:cs typeface="+mn-cs"/>
        </a:defRPr>
      </a:lvl8pPr>
      <a:lvl9pPr marL="2743064" algn="l" defTabSz="685766"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2626167"/>
      </p:ext>
    </p:extLst>
  </p:cSld>
  <p:clrMap bg1="lt1" tx1="dk1" bg2="lt2" tx2="dk2" accent1="accent1" accent2="accent2" accent3="accent3" accent4="accent4" accent5="accent5" accent6="accent6" hlink="hlink" folHlink="folHlink"/>
  <p:sldLayoutIdLst>
    <p:sldLayoutId id="2147489180" r:id="rId1"/>
    <p:sldLayoutId id="2147489181" r:id="rId2"/>
    <p:sldLayoutId id="2147489182" r:id="rId3"/>
    <p:sldLayoutId id="2147489183" r:id="rId4"/>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E5EADF-E8A8-9548-6E81-2DAF4ACB28E9}"/>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GB"/>
              <a:t>Click to edit Master title style</a:t>
            </a:r>
            <a:endParaRPr lang="en-CH"/>
          </a:p>
        </p:txBody>
      </p:sp>
      <p:sp>
        <p:nvSpPr>
          <p:cNvPr id="3" name="Text Placeholder 2">
            <a:extLst>
              <a:ext uri="{FF2B5EF4-FFF2-40B4-BE49-F238E27FC236}">
                <a16:creationId xmlns:a16="http://schemas.microsoft.com/office/drawing/2014/main" id="{73691AB1-7A0A-F67A-A59E-47B51F0A3594}"/>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a:p>
        </p:txBody>
      </p:sp>
      <p:sp>
        <p:nvSpPr>
          <p:cNvPr id="4" name="Slide Number Placeholder 5">
            <a:extLst>
              <a:ext uri="{FF2B5EF4-FFF2-40B4-BE49-F238E27FC236}">
                <a16:creationId xmlns:a16="http://schemas.microsoft.com/office/drawing/2014/main" id="{7E56271B-B905-57CC-06C2-739306F432C5}"/>
              </a:ext>
            </a:extLst>
          </p:cNvPr>
          <p:cNvSpPr>
            <a:spLocks noGrp="1"/>
          </p:cNvSpPr>
          <p:nvPr>
            <p:ph type="sldNum" sz="quarter" idx="4"/>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spTree>
    <p:extLst>
      <p:ext uri="{BB962C8B-B14F-4D97-AF65-F5344CB8AC3E}">
        <p14:creationId xmlns:p14="http://schemas.microsoft.com/office/powerpoint/2010/main" val="3762187543"/>
      </p:ext>
    </p:extLst>
  </p:cSld>
  <p:clrMap bg1="lt1" tx1="dk1" bg2="lt2" tx2="dk2" accent1="accent1" accent2="accent2" accent3="accent3" accent4="accent4" accent5="accent5" accent6="accent6" hlink="hlink" folHlink="folHlink"/>
  <p:sldLayoutIdLst>
    <p:sldLayoutId id="2147489188" r:id="rId1"/>
    <p:sldLayoutId id="2147489189" r:id="rId2"/>
    <p:sldLayoutId id="2147489190" r:id="rId3"/>
    <p:sldLayoutId id="2147489191" r:id="rId4"/>
  </p:sldLayoutIdLst>
  <p:hf hdr="0" ftr="0" dt="0"/>
  <p:txStyles>
    <p:title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CH"/>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6/7/25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2189884526"/>
      </p:ext>
    </p:extLst>
  </p:cSld>
  <p:clrMap bg1="lt1" tx1="dk1" bg2="lt2" tx2="dk2" accent1="accent1" accent2="accent2" accent3="accent3" accent4="accent4" accent5="accent5" accent6="accent6" hlink="hlink" folHlink="folHlink"/>
  <p:sldLayoutIdLst>
    <p:sldLayoutId id="2147489196" r:id="rId1"/>
    <p:sldLayoutId id="2147489197"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7629659"/>
      </p:ext>
    </p:extLst>
  </p:cSld>
  <p:clrMap bg1="lt1" tx1="dk1" bg2="lt2" tx2="dk2" accent1="accent1" accent2="accent2" accent3="accent3" accent4="accent4" accent5="accent5" accent6="accent6" hlink="hlink" folHlink="folHlink"/>
  <p:sldLayoutIdLst>
    <p:sldLayoutId id="2147489199" r:id="rId1"/>
    <p:sldLayoutId id="214748920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5"/>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a:t>Click edit Master title style</a:t>
            </a:r>
          </a:p>
        </p:txBody>
      </p:sp>
      <p:pic>
        <p:nvPicPr>
          <p:cNvPr id="9" name="Picture 8" descr="footer.png"/>
          <p:cNvPicPr>
            <a:picLocks noChangeAspect="1"/>
          </p:cNvPicPr>
          <p:nvPr userDrawn="1"/>
        </p:nvPicPr>
        <p:blipFill>
          <a:blip r:embed="rId16"/>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7">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8"/>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20" r:id="rId10"/>
    <p:sldLayoutId id="2147483921" r:id="rId11"/>
    <p:sldLayoutId id="2147483922" r:id="rId12"/>
    <p:sldLayoutId id="2147483923" r:id="rId13"/>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532.xml"/><Relationship Id="rId5" Type="http://schemas.openxmlformats.org/officeDocument/2006/relationships/hyperlink" Target="https://geraldofojunior.github.io/" TargetMode="External"/><Relationship Id="rId4" Type="http://schemas.openxmlformats.org/officeDocument/2006/relationships/image" Target="../media/image1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48.xml"/></Relationships>
</file>

<file path=ppt/slides/_rels/slide10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89.xml"/><Relationship Id="rId1" Type="http://schemas.openxmlformats.org/officeDocument/2006/relationships/slideLayout" Target="../slideLayouts/slideLayout641.xml"/><Relationship Id="rId4" Type="http://schemas.openxmlformats.org/officeDocument/2006/relationships/hyperlink" Target="https://youtu.be/s_z_S6FYpC8" TargetMode="Externa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56.xml"/></Relationships>
</file>

<file path=ppt/slides/_rels/slide102.xml.rels><?xml version="1.0" encoding="UTF-8" standalone="yes"?>
<Relationships xmlns="http://schemas.openxmlformats.org/package/2006/relationships"><Relationship Id="rId8" Type="http://schemas.openxmlformats.org/officeDocument/2006/relationships/hyperlink" Target="https://people.inf.ethz.ch/omutlu/pub/dram-latency-puf_hpca18_lightning-talk.pdf" TargetMode="External"/><Relationship Id="rId3" Type="http://schemas.openxmlformats.org/officeDocument/2006/relationships/hyperlink" Target="https://hpca2018.ece.ucsb.edu/" TargetMode="External"/><Relationship Id="rId7" Type="http://schemas.openxmlformats.org/officeDocument/2006/relationships/hyperlink" Target="https://people.inf.ethz.ch/omutlu/pub/dram-latency-puf_hpca18_lightning-talk.pptx" TargetMode="External"/><Relationship Id="rId2" Type="http://schemas.openxmlformats.org/officeDocument/2006/relationships/hyperlink" Target="https://people.inf.ethz.ch/omutlu/pub/dram-latency-puf_hpca18.pdf" TargetMode="External"/><Relationship Id="rId1" Type="http://schemas.openxmlformats.org/officeDocument/2006/relationships/slideLayout" Target="../slideLayouts/slideLayout612.xml"/><Relationship Id="rId6" Type="http://schemas.openxmlformats.org/officeDocument/2006/relationships/hyperlink" Target="https://people.inf.ethz.ch/omutlu/pub/dram-latency-puf_hpca18_talk.pdf" TargetMode="External"/><Relationship Id="rId5" Type="http://schemas.openxmlformats.org/officeDocument/2006/relationships/hyperlink" Target="https://people.inf.ethz.ch/omutlu/pub/dram-latency-puf_hpca18_talk.pptx" TargetMode="External"/><Relationship Id="rId10" Type="http://schemas.openxmlformats.org/officeDocument/2006/relationships/image" Target="../media/image50.png"/><Relationship Id="rId4" Type="http://schemas.openxmlformats.org/officeDocument/2006/relationships/hyperlink" Target="https://www.youtube.com/watch?v=Xw0laEEDmsM&amp;feature=youtu.be" TargetMode="External"/><Relationship Id="rId9" Type="http://schemas.openxmlformats.org/officeDocument/2006/relationships/hyperlink" Target="https://www.youtube.com/watch?v=7gqnrTZpjxE" TargetMode="External"/></Relationships>
</file>

<file path=ppt/slides/_rels/slide103.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hyperlink" Target="http://hpca2019.seas.gwu.edu/" TargetMode="External"/><Relationship Id="rId7" Type="http://schemas.openxmlformats.org/officeDocument/2006/relationships/hyperlink" Target="https://www.youtube.com/watch?v=Y3hPv1I5f8Y&amp;list=PL5Q2soXY2Zi-DyoI3HbqcdtUm9YWRR_z-&amp;index=16" TargetMode="External"/><Relationship Id="rId2" Type="http://schemas.openxmlformats.org/officeDocument/2006/relationships/hyperlink" Target="https://people.inf.ethz.ch/omutlu/pub/drange-dram-latency-based-true-random-number-generator_hpca19.pdf" TargetMode="External"/><Relationship Id="rId1" Type="http://schemas.openxmlformats.org/officeDocument/2006/relationships/slideLayout" Target="../slideLayouts/slideLayout556.xml"/><Relationship Id="rId6" Type="http://schemas.openxmlformats.org/officeDocument/2006/relationships/hyperlink" Target="https://www.youtube.com/watch?v=g_GtYdzIPK4&amp;list=PL5Q2soXY2Zi8_VVChACnON4sfh2bJ5IrD&amp;index=19" TargetMode="External"/><Relationship Id="rId5" Type="http://schemas.openxmlformats.org/officeDocument/2006/relationships/hyperlink" Target="https://people.inf.ethz.ch/omutlu/pub/drange-dram-latency-based-true-random-number-generator_hpca19-talk.pdf" TargetMode="External"/><Relationship Id="rId4" Type="http://schemas.openxmlformats.org/officeDocument/2006/relationships/hyperlink" Target="https://people.inf.ethz.ch/omutlu/pub/drange-dram-latency-based-true-random-number-generator_hpca19-talk.pptx" TargetMode="External"/></Relationships>
</file>

<file path=ppt/slides/_rels/slide104.xml.rels><?xml version="1.0" encoding="UTF-8" standalone="yes"?>
<Relationships xmlns="http://schemas.openxmlformats.org/package/2006/relationships"><Relationship Id="rId8" Type="http://schemas.openxmlformats.org/officeDocument/2006/relationships/hyperlink" Target="https://www.youtube.com/watch?v=QtBrq0WVOmQ&amp;list=PL5Q2soXY2Zi8_VVChACnON4sfh2bJ5IrD&amp;index=132" TargetMode="External"/><Relationship Id="rId3" Type="http://schemas.openxmlformats.org/officeDocument/2006/relationships/hyperlink" Target="http://iscaconf.org/isca2021/" TargetMode="External"/><Relationship Id="rId7" Type="http://schemas.openxmlformats.org/officeDocument/2006/relationships/hyperlink" Target="https://people.inf.ethz.ch/omutlu/pub/QUAC-TRNG-DRAM_isca21-short-talk.pdf" TargetMode="External"/><Relationship Id="rId2" Type="http://schemas.openxmlformats.org/officeDocument/2006/relationships/hyperlink" Target="https://people.inf.ethz.ch/omutlu/pub/QUAC-TRNG-DRAM_isca21.pdf" TargetMode="External"/><Relationship Id="rId1" Type="http://schemas.openxmlformats.org/officeDocument/2006/relationships/slideLayout" Target="../slideLayouts/slideLayout556.xml"/><Relationship Id="rId6" Type="http://schemas.openxmlformats.org/officeDocument/2006/relationships/hyperlink" Target="https://people.inf.ethz.ch/omutlu/pub/QUAC-TRNG-DRAM_isca21-short-talk.pptx" TargetMode="External"/><Relationship Id="rId5" Type="http://schemas.openxmlformats.org/officeDocument/2006/relationships/hyperlink" Target="https://people.inf.ethz.ch/omutlu/pub/QUAC-TRNG-DRAM_isca21-talk.pdf" TargetMode="External"/><Relationship Id="rId10" Type="http://schemas.openxmlformats.org/officeDocument/2006/relationships/image" Target="../media/image52.png"/><Relationship Id="rId4" Type="http://schemas.openxmlformats.org/officeDocument/2006/relationships/hyperlink" Target="https://people.inf.ethz.ch/omutlu/pub/QUAC-TRNG-DRAM_isca21-talk.pptx" TargetMode="External"/><Relationship Id="rId9" Type="http://schemas.openxmlformats.org/officeDocument/2006/relationships/hyperlink" Target="https://www.youtube.com/watch?v=snvF3g3GfkI&amp;list=PL5Q2soXY2Zi_tOTAYm--dYByNPL7JhwR9&amp;index=6" TargetMode="External"/></Relationships>
</file>

<file path=ppt/slides/_rels/slide105.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hyperlink" Target="https://www.hpca-conf.org/2022/" TargetMode="External"/><Relationship Id="rId7" Type="http://schemas.openxmlformats.org/officeDocument/2006/relationships/hyperlink" Target="https://people.inf.ethz.ch/omutlu/pub/DR_STRANGE_EndtoEnd-DRAM-TRNG_hpca22-shorttalk.pdf" TargetMode="External"/><Relationship Id="rId2" Type="http://schemas.openxmlformats.org/officeDocument/2006/relationships/hyperlink" Target="https://people.inf.ethz.ch/omutlu/pub/DR_STRANGE_EndtoEnd-DRAM-TRNG_hpca22.pdf" TargetMode="External"/><Relationship Id="rId1" Type="http://schemas.openxmlformats.org/officeDocument/2006/relationships/slideLayout" Target="../slideLayouts/slideLayout556.xml"/><Relationship Id="rId6" Type="http://schemas.openxmlformats.org/officeDocument/2006/relationships/hyperlink" Target="https://people.inf.ethz.ch/omutlu/pub/DR_STRANGE_EndtoEnd-DRAM-TRNG_hpca22-shorttalk.pptx" TargetMode="External"/><Relationship Id="rId5" Type="http://schemas.openxmlformats.org/officeDocument/2006/relationships/hyperlink" Target="https://people.inf.ethz.ch/omutlu/pub/DR_STRANGE_EndtoEnd-DRAM-TRNG_hpca22-talk.pdf" TargetMode="External"/><Relationship Id="rId4" Type="http://schemas.openxmlformats.org/officeDocument/2006/relationships/hyperlink" Target="https://people.inf.ethz.ch/omutlu/pub/DR_STRANGE_EndtoEnd-DRAM-TRNG_hpca22-talk.pptx" TargetMode="External"/><Relationship Id="rId9" Type="http://schemas.openxmlformats.org/officeDocument/2006/relationships/hyperlink" Target="https://arxiv.org/pdf/2201.01385.pdf" TargetMode="External"/></Relationships>
</file>

<file path=ppt/slides/_rels/slide106.xml.rels><?xml version="1.0" encoding="UTF-8" standalone="yes"?>
<Relationships xmlns="http://schemas.openxmlformats.org/package/2006/relationships"><Relationship Id="rId3" Type="http://schemas.openxmlformats.org/officeDocument/2006/relationships/hyperlink" Target="https://cseweb.ucsd.edu/~jzhao/files/Pinatubo-dac2016.pdf" TargetMode="External"/><Relationship Id="rId2" Type="http://schemas.openxmlformats.org/officeDocument/2006/relationships/image" Target="../media/image54.png"/><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3" Type="http://schemas.openxmlformats.org/officeDocument/2006/relationships/hyperlink" Target="https://cseweb.ucsd.edu/~jzhao/files/Pinatubo-dac2016.pdf" TargetMode="External"/><Relationship Id="rId2" Type="http://schemas.openxmlformats.org/officeDocument/2006/relationships/image" Target="../media/image55.png"/><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8" Type="http://schemas.openxmlformats.org/officeDocument/2006/relationships/hyperlink" Target="https://www.youtube.com/watch?v=ioPERTy7bz4"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FlashCosmos_SSD-lecture-slides.pdf" TargetMode="External"/><Relationship Id="rId2" Type="http://schemas.openxmlformats.org/officeDocument/2006/relationships/hyperlink" Target="https://arxiv.org/pdf/2209.05566.pdf" TargetMode="External"/><Relationship Id="rId1" Type="http://schemas.openxmlformats.org/officeDocument/2006/relationships/slideLayout" Target="../slideLayouts/slideLayout556.xml"/><Relationship Id="rId6" Type="http://schemas.openxmlformats.org/officeDocument/2006/relationships/hyperlink" Target="https://people.inf.ethz.ch/omutlu/pub/FlashCosmos_SSD-lecture-slides.pptx" TargetMode="External"/><Relationship Id="rId5" Type="http://schemas.openxmlformats.org/officeDocument/2006/relationships/hyperlink" Target="https://people.inf.ethz.ch/omutlu/pub/FlashCosmos_micro22-talk.pdf" TargetMode="External"/><Relationship Id="rId10" Type="http://schemas.openxmlformats.org/officeDocument/2006/relationships/image" Target="../media/image56.png"/><Relationship Id="rId4" Type="http://schemas.openxmlformats.org/officeDocument/2006/relationships/hyperlink" Target="https://people.inf.ethz.ch/omutlu/pub/FlashCosmos_micro22-talk.pptx" TargetMode="External"/><Relationship Id="rId9" Type="http://schemas.openxmlformats.org/officeDocument/2006/relationships/hyperlink" Target="https://arxiv.org/abs/2209.05566" TargetMode="External"/></Relationships>
</file>

<file path=ppt/slides/_rels/slide10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48.xml"/></Relationships>
</file>

<file path=ppt/slides/_rels/slide110.xml.rels><?xml version="1.0" encoding="UTF-8" standalone="yes"?>
<Relationships xmlns="http://schemas.openxmlformats.org/package/2006/relationships"><Relationship Id="rId8" Type="http://schemas.openxmlformats.org/officeDocument/2006/relationships/image" Target="../media/image62.emf"/><Relationship Id="rId13" Type="http://schemas.openxmlformats.org/officeDocument/2006/relationships/image" Target="../media/image67.png"/><Relationship Id="rId3" Type="http://schemas.openxmlformats.org/officeDocument/2006/relationships/notesSlide" Target="../notesSlides/notesSlide91.xml"/><Relationship Id="rId7" Type="http://schemas.openxmlformats.org/officeDocument/2006/relationships/image" Target="../media/image61.emf"/><Relationship Id="rId12" Type="http://schemas.openxmlformats.org/officeDocument/2006/relationships/image" Target="../media/image66.emf"/><Relationship Id="rId2" Type="http://schemas.openxmlformats.org/officeDocument/2006/relationships/slideLayout" Target="../slideLayouts/slideLayout13.xml"/><Relationship Id="rId1" Type="http://schemas.openxmlformats.org/officeDocument/2006/relationships/tags" Target="../tags/tag4.xml"/><Relationship Id="rId6" Type="http://schemas.openxmlformats.org/officeDocument/2006/relationships/image" Target="../media/image60.emf"/><Relationship Id="rId11" Type="http://schemas.openxmlformats.org/officeDocument/2006/relationships/image" Target="../media/image65.emf"/><Relationship Id="rId5" Type="http://schemas.openxmlformats.org/officeDocument/2006/relationships/image" Target="../media/image59.emf"/><Relationship Id="rId15" Type="http://schemas.openxmlformats.org/officeDocument/2006/relationships/image" Target="../media/image69.png"/><Relationship Id="rId10" Type="http://schemas.openxmlformats.org/officeDocument/2006/relationships/image" Target="../media/image64.emf"/><Relationship Id="rId4" Type="http://schemas.openxmlformats.org/officeDocument/2006/relationships/image" Target="../media/image58.emf"/><Relationship Id="rId9" Type="http://schemas.openxmlformats.org/officeDocument/2006/relationships/image" Target="../media/image63.emf"/><Relationship Id="rId14" Type="http://schemas.openxmlformats.org/officeDocument/2006/relationships/image" Target="../media/image68.png"/></Relationships>
</file>

<file path=ppt/slides/_rels/slide1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2.xml"/><Relationship Id="rId1" Type="http://schemas.openxmlformats.org/officeDocument/2006/relationships/slideLayout" Target="../slideLayouts/slideLayout12.xml"/><Relationship Id="rId5" Type="http://schemas.openxmlformats.org/officeDocument/2006/relationships/hyperlink" Target="https://geraldofojunior.github.io/" TargetMode="External"/><Relationship Id="rId4" Type="http://schemas.openxmlformats.org/officeDocument/2006/relationships/image" Target="../media/image13.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4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4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4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4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4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4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4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48.xml"/></Relationships>
</file>

<file path=ppt/slides/_rels/slide2.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9080.pdf" TargetMode="External"/><Relationship Id="rId1" Type="http://schemas.openxmlformats.org/officeDocument/2006/relationships/slideLayout" Target="../slideLayouts/slideLayout13.xml"/><Relationship Id="rId4" Type="http://schemas.openxmlformats.org/officeDocument/2006/relationships/image" Target="../media/image14.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4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4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4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4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4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4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4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48.xml"/></Relationships>
</file>

<file path=ppt/slides/_rels/slide28.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27.xml"/><Relationship Id="rId1" Type="http://schemas.openxmlformats.org/officeDocument/2006/relationships/slideLayout" Target="../slideLayouts/slideLayout64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4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48.xml"/></Relationships>
</file>

<file path=ppt/slides/_rels/slide30.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29.xml"/><Relationship Id="rId1" Type="http://schemas.openxmlformats.org/officeDocument/2006/relationships/slideLayout" Target="../slideLayouts/slideLayout648.xml"/></Relationships>
</file>

<file path=ppt/slides/_rels/slide3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30.xml"/><Relationship Id="rId1" Type="http://schemas.openxmlformats.org/officeDocument/2006/relationships/slideLayout" Target="../slideLayouts/slideLayout648.xml"/></Relationships>
</file>

<file path=ppt/slides/_rels/slide32.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31.xml"/><Relationship Id="rId1" Type="http://schemas.openxmlformats.org/officeDocument/2006/relationships/slideLayout" Target="../slideLayouts/slideLayout648.xml"/></Relationships>
</file>

<file path=ppt/slides/_rels/slide33.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32.xml"/><Relationship Id="rId1" Type="http://schemas.openxmlformats.org/officeDocument/2006/relationships/slideLayout" Target="../slideLayouts/slideLayout64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48.xml"/></Relationships>
</file>

<file path=ppt/slides/_rels/slide3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4.xml"/><Relationship Id="rId1" Type="http://schemas.openxmlformats.org/officeDocument/2006/relationships/slideLayout" Target="../slideLayouts/slideLayout648.xml"/></Relationships>
</file>

<file path=ppt/slides/_rels/slide3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5.xml"/><Relationship Id="rId1" Type="http://schemas.openxmlformats.org/officeDocument/2006/relationships/slideLayout" Target="../slideLayouts/slideLayout64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4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33.xml"/></Relationships>
</file>

<file path=ppt/slides/_rels/slide39.xml.rels><?xml version="1.0" encoding="UTF-8" standalone="yes"?>
<Relationships xmlns="http://schemas.openxmlformats.org/package/2006/relationships"><Relationship Id="rId8" Type="http://schemas.openxmlformats.org/officeDocument/2006/relationships/hyperlink" Target="https://youtu.be/JyWxkeQA0W8?t=2495"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pLUTo_lecture-slides.pdf"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556.xml"/><Relationship Id="rId6" Type="http://schemas.openxmlformats.org/officeDocument/2006/relationships/hyperlink" Target="https://people.inf.ethz.ch/omutlu/pub/pLUTo_lecture-slides.pptx" TargetMode="External"/><Relationship Id="rId11" Type="http://schemas.openxmlformats.org/officeDocument/2006/relationships/image" Target="../media/image22.png"/><Relationship Id="rId5" Type="http://schemas.openxmlformats.org/officeDocument/2006/relationships/hyperlink" Target="https://people.inf.ethz.ch/omutlu/pub/pLUTo_micro22-talk.pdf" TargetMode="External"/><Relationship Id="rId10" Type="http://schemas.openxmlformats.org/officeDocument/2006/relationships/hyperlink" Target="https://github.com/CMU-SAFARI/pLUTo" TargetMode="External"/><Relationship Id="rId4" Type="http://schemas.openxmlformats.org/officeDocument/2006/relationships/hyperlink" Target="https://people.inf.ethz.ch/omutlu/pub/pLUTo_micro22-talk.pptx" TargetMode="External"/><Relationship Id="rId9" Type="http://schemas.openxmlformats.org/officeDocument/2006/relationships/hyperlink" Target="https://arxiv.org/abs/2104.07699"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48.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643.xml"/><Relationship Id="rId1" Type="http://schemas.openxmlformats.org/officeDocument/2006/relationships/tags" Target="../tags/tag1.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43.xml"/><Relationship Id="rId1" Type="http://schemas.openxmlformats.org/officeDocument/2006/relationships/tags" Target="../tags/tag2.xml"/></Relationships>
</file>

<file path=ppt/slides/_rels/slide4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9.xml"/><Relationship Id="rId1" Type="http://schemas.openxmlformats.org/officeDocument/2006/relationships/slideLayout" Target="../slideLayouts/slideLayout645.xml"/><Relationship Id="rId4" Type="http://schemas.openxmlformats.org/officeDocument/2006/relationships/image" Target="../media/image24.svg"/></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0.xml"/><Relationship Id="rId7" Type="http://schemas.openxmlformats.org/officeDocument/2006/relationships/image" Target="../media/image24.svg"/><Relationship Id="rId2" Type="http://schemas.openxmlformats.org/officeDocument/2006/relationships/slideLayout" Target="../slideLayouts/slideLayout645.xml"/><Relationship Id="rId1" Type="http://schemas.openxmlformats.org/officeDocument/2006/relationships/tags" Target="../tags/tag3.xml"/><Relationship Id="rId6" Type="http://schemas.openxmlformats.org/officeDocument/2006/relationships/image" Target="../media/image23.png"/><Relationship Id="rId5" Type="http://schemas.openxmlformats.org/officeDocument/2006/relationships/image" Target="../media/image26.svg"/><Relationship Id="rId4" Type="http://schemas.openxmlformats.org/officeDocument/2006/relationships/image" Target="../media/image25.png"/></Relationships>
</file>

<file path=ppt/slides/_rels/slide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645.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26.sv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4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4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4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4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4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4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4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4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4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64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45.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45.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4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4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4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45.xml"/></Relationships>
</file>

<file path=ppt/slides/_rels/slide6.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5.xml"/><Relationship Id="rId1" Type="http://schemas.openxmlformats.org/officeDocument/2006/relationships/slideLayout" Target="../slideLayouts/slideLayout64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4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4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4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4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4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4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4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645.xml"/></Relationships>
</file>

<file path=ppt/slides/_rels/slide6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65.xml"/><Relationship Id="rId1" Type="http://schemas.openxmlformats.org/officeDocument/2006/relationships/slideLayout" Target="../slideLayouts/slideLayout645.xml"/></Relationships>
</file>

<file path=ppt/slides/_rels/slide6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66.xml"/><Relationship Id="rId1" Type="http://schemas.openxmlformats.org/officeDocument/2006/relationships/slideLayout" Target="../slideLayouts/slideLayout64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notesSlide" Target="../notesSlides/notesSlide6.xml"/><Relationship Id="rId1" Type="http://schemas.openxmlformats.org/officeDocument/2006/relationships/slideLayout" Target="../slideLayouts/slideLayout648.xml"/></Relationships>
</file>

<file path=ppt/slides/_rels/slide70.xml.rels><?xml version="1.0" encoding="UTF-8" standalone="yes"?>
<Relationships xmlns="http://schemas.openxmlformats.org/package/2006/relationships"><Relationship Id="rId3" Type="http://schemas.openxmlformats.org/officeDocument/2006/relationships/hyperlink" Target="https://go.joaof.eu/pLUTo-arXiv?r=qr" TargetMode="External"/><Relationship Id="rId7" Type="http://schemas.openxmlformats.org/officeDocument/2006/relationships/hyperlink" Target="https://arxiv.org/pdf/2104.07699.pdf" TargetMode="External"/><Relationship Id="rId2" Type="http://schemas.openxmlformats.org/officeDocument/2006/relationships/notesSlide" Target="../notesSlides/notesSlide67.xml"/><Relationship Id="rId1" Type="http://schemas.openxmlformats.org/officeDocument/2006/relationships/slideLayout" Target="../slideLayouts/slideLayout645.xml"/><Relationship Id="rId6" Type="http://schemas.openxmlformats.org/officeDocument/2006/relationships/image" Target="../media/image29.emf"/><Relationship Id="rId5" Type="http://schemas.openxmlformats.org/officeDocument/2006/relationships/image" Target="../media/image28.jpeg"/><Relationship Id="rId4" Type="http://schemas.openxmlformats.org/officeDocument/2006/relationships/image" Target="../media/image27.png"/></Relationships>
</file>

<file path=ppt/slides/_rels/slide71.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8.xml"/><Relationship Id="rId1" Type="http://schemas.openxmlformats.org/officeDocument/2006/relationships/slideLayout" Target="../slideLayouts/slideLayout645.xml"/></Relationships>
</file>

<file path=ppt/slides/_rels/slide72.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9.xml"/><Relationship Id="rId1" Type="http://schemas.openxmlformats.org/officeDocument/2006/relationships/slideLayout" Target="../slideLayouts/slideLayout645.xml"/></Relationships>
</file>

<file path=ppt/slides/_rels/slide73.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0.xml"/><Relationship Id="rId1" Type="http://schemas.openxmlformats.org/officeDocument/2006/relationships/slideLayout" Target="../slideLayouts/slideLayout645.xml"/></Relationships>
</file>

<file path=ppt/slides/_rels/slide74.xml.rels><?xml version="1.0" encoding="UTF-8" standalone="yes"?>
<Relationships xmlns="http://schemas.openxmlformats.org/package/2006/relationships"><Relationship Id="rId3" Type="http://schemas.openxmlformats.org/officeDocument/2006/relationships/hyperlink" Target="https://youtu.be/9t1FJQ6nNw4?si=bhylWCLZde2DC7os"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556.xml"/><Relationship Id="rId4" Type="http://schemas.openxmlformats.org/officeDocument/2006/relationships/image" Target="../media/image30.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33.xml"/></Relationships>
</file>

<file path=ppt/slides/_rels/slide76.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8736" TargetMode="External"/><Relationship Id="rId1" Type="http://schemas.openxmlformats.org/officeDocument/2006/relationships/slideLayout" Target="../slideLayouts/slideLayout556.xml"/><Relationship Id="rId4" Type="http://schemas.openxmlformats.org/officeDocument/2006/relationships/image" Target="../media/image31.pn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50.xml"/></Relationships>
</file>

<file path=ppt/slides/_rels/slide7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72.xml"/><Relationship Id="rId1" Type="http://schemas.openxmlformats.org/officeDocument/2006/relationships/slideLayout" Target="../slideLayouts/slideLayout650.xml"/><Relationship Id="rId4" Type="http://schemas.openxmlformats.org/officeDocument/2006/relationships/hyperlink" Target="https://arxiv.org/pdf/2211.05838" TargetMode="External"/></Relationships>
</file>

<file path=ppt/slides/_rels/slide7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73.xml"/><Relationship Id="rId1" Type="http://schemas.openxmlformats.org/officeDocument/2006/relationships/slideLayout" Target="../slideLayouts/slideLayout650.xml"/></Relationships>
</file>

<file path=ppt/slides/_rels/slide8.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7.xml"/><Relationship Id="rId1" Type="http://schemas.openxmlformats.org/officeDocument/2006/relationships/slideLayout" Target="../slideLayouts/slideLayout648.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650.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50.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50.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50.xml"/></Relationships>
</file>

<file path=ppt/slides/_rels/slide8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78.xml"/><Relationship Id="rId1" Type="http://schemas.openxmlformats.org/officeDocument/2006/relationships/slideLayout" Target="../slideLayouts/slideLayout650.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650.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50.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50.xml"/></Relationships>
</file>

<file path=ppt/slides/_rels/slide8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2.xml"/><Relationship Id="rId1" Type="http://schemas.openxmlformats.org/officeDocument/2006/relationships/slideLayout" Target="../slideLayouts/slideLayout650.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6.svg"/></Relationships>
</file>

<file path=ppt/slides/_rels/slide8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3.xml"/><Relationship Id="rId1" Type="http://schemas.openxmlformats.org/officeDocument/2006/relationships/slideLayout" Target="../slideLayouts/slideLayout650.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6.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48.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50.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50.xml"/></Relationships>
</file>

<file path=ppt/slides/_rels/slide92.xml.rels><?xml version="1.0" encoding="UTF-8" standalone="yes"?>
<Relationships xmlns="http://schemas.openxmlformats.org/package/2006/relationships"><Relationship Id="rId3" Type="http://schemas.openxmlformats.org/officeDocument/2006/relationships/hyperlink" Target="https://github.com/cmu-safari/pidram" TargetMode="External"/><Relationship Id="rId2" Type="http://schemas.openxmlformats.org/officeDocument/2006/relationships/hyperlink" Target="https://arxiv.org/pdf/2111.00082.pdf" TargetMode="External"/><Relationship Id="rId1" Type="http://schemas.openxmlformats.org/officeDocument/2006/relationships/slideLayout" Target="../slideLayouts/slideLayout236.xml"/><Relationship Id="rId5" Type="http://schemas.openxmlformats.org/officeDocument/2006/relationships/image" Target="../media/image39.png"/><Relationship Id="rId4" Type="http://schemas.openxmlformats.org/officeDocument/2006/relationships/hyperlink" Target="https://www.youtube.com/watch?v=qeukNs5XI3g&amp;t=4192s" TargetMode="External"/></Relationships>
</file>

<file path=ppt/slides/_rels/slide9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jpeg"/><Relationship Id="rId1" Type="http://schemas.openxmlformats.org/officeDocument/2006/relationships/slideLayout" Target="../slideLayouts/slideLayout636.xml"/><Relationship Id="rId4" Type="http://schemas.openxmlformats.org/officeDocument/2006/relationships/image" Target="../media/image42.svg"/></Relationships>
</file>

<file path=ppt/slides/_rels/slide94.xml.rels><?xml version="1.0" encoding="UTF-8" standalone="yes"?>
<Relationships xmlns="http://schemas.openxmlformats.org/package/2006/relationships"><Relationship Id="rId3" Type="http://schemas.openxmlformats.org/officeDocument/2006/relationships/hyperlink" Target="https://github.com/cmu-safari/pidram" TargetMode="External"/><Relationship Id="rId2" Type="http://schemas.openxmlformats.org/officeDocument/2006/relationships/hyperlink" Target="https://arxiv.org/pdf/2111.00082.pdf" TargetMode="External"/><Relationship Id="rId1" Type="http://schemas.openxmlformats.org/officeDocument/2006/relationships/slideLayout" Target="../slideLayouts/slideLayout236.xml"/><Relationship Id="rId5" Type="http://schemas.openxmlformats.org/officeDocument/2006/relationships/image" Target="../media/image43.jpg"/><Relationship Id="rId4" Type="http://schemas.openxmlformats.org/officeDocument/2006/relationships/hyperlink" Target="https://www.youtube.com/watch?v=qeukNs5XI3g&amp;t=4192s" TargetMode="External"/></Relationships>
</file>

<file path=ppt/slides/_rels/slide9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636.xml"/></Relationships>
</file>

<file path=ppt/slides/_rels/slide96.xml.rels><?xml version="1.0" encoding="UTF-8" standalone="yes"?>
<Relationships xmlns="http://schemas.openxmlformats.org/package/2006/relationships"><Relationship Id="rId3" Type="http://schemas.openxmlformats.org/officeDocument/2006/relationships/hyperlink" Target="https://github.com/cmu-safari/pidram" TargetMode="External"/><Relationship Id="rId2" Type="http://schemas.openxmlformats.org/officeDocument/2006/relationships/hyperlink" Target="https://arxiv.org/pdf/2111.00082.pdf" TargetMode="External"/><Relationship Id="rId1" Type="http://schemas.openxmlformats.org/officeDocument/2006/relationships/slideLayout" Target="../slideLayouts/slideLayout236.xml"/><Relationship Id="rId5" Type="http://schemas.openxmlformats.org/officeDocument/2006/relationships/image" Target="../media/image45.png"/><Relationship Id="rId4" Type="http://schemas.openxmlformats.org/officeDocument/2006/relationships/hyperlink" Target="https://www.youtube.com/watch?v=qeukNs5XI3g&amp;t=4192s" TargetMode="External"/></Relationships>
</file>

<file path=ppt/slides/_rels/slide9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6.xml"/><Relationship Id="rId1" Type="http://schemas.openxmlformats.org/officeDocument/2006/relationships/slideLayout" Target="../slideLayouts/slideLayout641.xml"/></Relationships>
</file>

<file path=ppt/slides/_rels/slide98.xml.rels><?xml version="1.0" encoding="UTF-8" standalone="yes"?>
<Relationships xmlns="http://schemas.openxmlformats.org/package/2006/relationships"><Relationship Id="rId3" Type="http://schemas.openxmlformats.org/officeDocument/2006/relationships/hyperlink" Target="https://github.com/CMU-SAFARI/PiDRAM" TargetMode="External"/><Relationship Id="rId2" Type="http://schemas.openxmlformats.org/officeDocument/2006/relationships/notesSlide" Target="../notesSlides/notesSlide87.xml"/><Relationship Id="rId1" Type="http://schemas.openxmlformats.org/officeDocument/2006/relationships/slideLayout" Target="../slideLayouts/slideLayout641.xml"/><Relationship Id="rId4" Type="http://schemas.openxmlformats.org/officeDocument/2006/relationships/image" Target="../media/image47.png"/></Relationships>
</file>

<file path=ppt/slides/_rels/slide99.xml.rels><?xml version="1.0" encoding="UTF-8" standalone="yes"?>
<Relationships xmlns="http://schemas.openxmlformats.org/package/2006/relationships"><Relationship Id="rId3" Type="http://schemas.openxmlformats.org/officeDocument/2006/relationships/hyperlink" Target="https://arxiv.org/abs/2111.00082" TargetMode="External"/><Relationship Id="rId2" Type="http://schemas.openxmlformats.org/officeDocument/2006/relationships/notesSlide" Target="../notesSlides/notesSlide88.xml"/><Relationship Id="rId1" Type="http://schemas.openxmlformats.org/officeDocument/2006/relationships/slideLayout" Target="../slideLayouts/slideLayout641.xml"/><Relationship Id="rId4" Type="http://schemas.openxmlformats.org/officeDocument/2006/relationships/image" Target="../media/image4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2</a:t>
            </a:r>
            <a:r>
              <a:rPr lang="en-US" altLang="en-US" b="1" baseline="30000" dirty="0">
                <a:solidFill>
                  <a:srgbClr val="C00000"/>
                </a:solidFill>
                <a:ea typeface="ＭＳ Ｐゴシック" charset="-128"/>
              </a:rPr>
              <a:t>nd</a:t>
            </a:r>
            <a:r>
              <a:rPr lang="en-US" altLang="en-US" b="1" dirty="0">
                <a:solidFill>
                  <a:srgbClr val="C00000"/>
                </a:solidFill>
                <a:ea typeface="ＭＳ Ｐゴシック" charset="-128"/>
              </a:rPr>
              <a:t> Workshop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sz="4400" dirty="0">
                <a:solidFill>
                  <a:srgbClr val="006633"/>
                </a:solidFill>
                <a:ea typeface="ＭＳ Ｐゴシック" panose="020B0600070205080204" pitchFamily="34" charset="-128"/>
              </a:rPr>
              <a:t>Processing-Using-Memory - Part II</a:t>
            </a:r>
            <a:r>
              <a:rPr lang="en-US" altLang="en-US" dirty="0">
                <a:solidFill>
                  <a:srgbClr val="006633"/>
                </a:solidFill>
                <a:ea typeface="ＭＳ Ｐゴシック" panose="020B0600070205080204" pitchFamily="34" charset="-128"/>
              </a:rPr>
              <a:t> </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 xmlns:a14="http://schemas.microsoft.com/office/drawing/2010/main">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eaLnBrk="1" hangingPunct="1"/>
            <a:r>
              <a:rPr lang="en-US" altLang="en-US" sz="3200" kern="0" dirty="0">
                <a:solidFill>
                  <a:srgbClr val="003399"/>
                </a:solidFill>
                <a:ea typeface="ＭＳ Ｐゴシック" panose="020B0600070205080204" pitchFamily="34" charset="-128"/>
              </a:rPr>
              <a:t>Dr. Geraldo F. Oliveira</a:t>
            </a:r>
          </a:p>
          <a:p>
            <a:pPr eaLnBrk="1" hangingPunct="1"/>
            <a:r>
              <a:rPr lang="en-US" altLang="en-US" sz="3200" kern="0" dirty="0">
                <a:ea typeface="ＭＳ Ｐゴシック" panose="020B0600070205080204" pitchFamily="34" charset="-128"/>
                <a:hlinkClick r:id="rId5"/>
              </a:rPr>
              <a:t>https://geraldofojunior.github.io</a:t>
            </a:r>
            <a:br>
              <a:rPr lang="en-US" altLang="en-US" sz="3200" kern="0" dirty="0">
                <a:ea typeface="ＭＳ Ｐゴシック" panose="020B0600070205080204" pitchFamily="34" charset="-128"/>
              </a:rPr>
            </a:br>
            <a:endParaRPr lang="en-US" altLang="en-US" sz="2800" kern="0" dirty="0">
              <a:ea typeface="ＭＳ Ｐゴシック" panose="020B0600070205080204" pitchFamily="34" charset="-128"/>
            </a:endParaRPr>
          </a:p>
          <a:p>
            <a:pPr eaLnBrk="1" hangingPunct="1"/>
            <a:r>
              <a:rPr lang="en-US" altLang="en-US" sz="2800" kern="0" dirty="0">
                <a:ea typeface="ＭＳ Ｐゴシック" panose="020B0600070205080204" pitchFamily="34" charset="-128"/>
              </a:rPr>
              <a:t>ICS 2025</a:t>
            </a:r>
          </a:p>
          <a:p>
            <a:pPr eaLnBrk="1" hangingPunct="1"/>
            <a:r>
              <a:rPr lang="en-US" altLang="en-US" sz="2800" kern="0" dirty="0">
                <a:ea typeface="ＭＳ Ｐゴシック" panose="020B0600070205080204" pitchFamily="34" charset="-128"/>
              </a:rPr>
              <a:t>08 June 2025</a:t>
            </a:r>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p:txBody>
      </p:sp>
    </p:spTree>
    <p:extLst>
      <p:ext uri="{BB962C8B-B14F-4D97-AF65-F5344CB8AC3E}">
        <p14:creationId xmlns:p14="http://schemas.microsoft.com/office/powerpoint/2010/main" val="2661565097"/>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Limited Computation Support</a:t>
            </a:r>
          </a:p>
        </p:txBody>
      </p:sp>
      <p:grpSp>
        <p:nvGrpSpPr>
          <p:cNvPr id="2" name="Group 1">
            <a:extLst>
              <a:ext uri="{FF2B5EF4-FFF2-40B4-BE49-F238E27FC236}">
                <a16:creationId xmlns:a16="http://schemas.microsoft.com/office/drawing/2014/main" id="{5AC5ACE2-56D7-4617-F9EB-FF3711BCD375}"/>
              </a:ext>
            </a:extLst>
          </p:cNvPr>
          <p:cNvGrpSpPr/>
          <p:nvPr/>
        </p:nvGrpSpPr>
        <p:grpSpPr>
          <a:xfrm>
            <a:off x="1141827" y="2231035"/>
            <a:ext cx="6860345" cy="2057400"/>
            <a:chOff x="1049035" y="2377432"/>
            <a:chExt cx="6860345" cy="2057400"/>
          </a:xfrm>
        </p:grpSpPr>
        <p:grpSp>
          <p:nvGrpSpPr>
            <p:cNvPr id="3" name="Group 2">
              <a:extLst>
                <a:ext uri="{FF2B5EF4-FFF2-40B4-BE49-F238E27FC236}">
                  <a16:creationId xmlns:a16="http://schemas.microsoft.com/office/drawing/2014/main" id="{5C253C30-DF70-D9F9-D7A1-2F5714A22560}"/>
                </a:ext>
              </a:extLst>
            </p:cNvPr>
            <p:cNvGrpSpPr/>
            <p:nvPr/>
          </p:nvGrpSpPr>
          <p:grpSpPr>
            <a:xfrm>
              <a:off x="1734836" y="2792194"/>
              <a:ext cx="1414038" cy="1414038"/>
              <a:chOff x="4876800" y="1600199"/>
              <a:chExt cx="2819401" cy="2819401"/>
            </a:xfrm>
          </p:grpSpPr>
          <p:grpSp>
            <p:nvGrpSpPr>
              <p:cNvPr id="170" name="Group 169">
                <a:extLst>
                  <a:ext uri="{FF2B5EF4-FFF2-40B4-BE49-F238E27FC236}">
                    <a16:creationId xmlns:a16="http://schemas.microsoft.com/office/drawing/2014/main" id="{D9770EC6-B696-5D1C-FA97-DC074063E8BE}"/>
                  </a:ext>
                </a:extLst>
              </p:cNvPr>
              <p:cNvGrpSpPr/>
              <p:nvPr/>
            </p:nvGrpSpPr>
            <p:grpSpPr>
              <a:xfrm>
                <a:off x="5486400" y="3962400"/>
                <a:ext cx="2209800" cy="457200"/>
                <a:chOff x="5486400" y="3962400"/>
                <a:chExt cx="2209800" cy="457200"/>
              </a:xfrm>
            </p:grpSpPr>
            <p:sp>
              <p:nvSpPr>
                <p:cNvPr id="215" name="DRAM">
                  <a:extLst>
                    <a:ext uri="{FF2B5EF4-FFF2-40B4-BE49-F238E27FC236}">
                      <a16:creationId xmlns:a16="http://schemas.microsoft.com/office/drawing/2014/main" id="{6B589311-7554-9BAB-FE1E-A4071AC71CF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6" name="DRAM">
                  <a:extLst>
                    <a:ext uri="{FF2B5EF4-FFF2-40B4-BE49-F238E27FC236}">
                      <a16:creationId xmlns:a16="http://schemas.microsoft.com/office/drawing/2014/main" id="{B4188A2A-6728-0E1A-28AF-31786E002DC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7" name="DRAM">
                  <a:extLst>
                    <a:ext uri="{FF2B5EF4-FFF2-40B4-BE49-F238E27FC236}">
                      <a16:creationId xmlns:a16="http://schemas.microsoft.com/office/drawing/2014/main" id="{00D66252-2492-4913-3407-7AFCCA14CAC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8" name="DRAM">
                  <a:extLst>
                    <a:ext uri="{FF2B5EF4-FFF2-40B4-BE49-F238E27FC236}">
                      <a16:creationId xmlns:a16="http://schemas.microsoft.com/office/drawing/2014/main" id="{D01F2A3B-6269-5CDE-B0C9-7777CE7E89C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9" name="DRAM">
                  <a:extLst>
                    <a:ext uri="{FF2B5EF4-FFF2-40B4-BE49-F238E27FC236}">
                      <a16:creationId xmlns:a16="http://schemas.microsoft.com/office/drawing/2014/main" id="{8ED8FCE4-C5DB-974B-AF50-5B32C31EE03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71" name="Group 170">
                <a:extLst>
                  <a:ext uri="{FF2B5EF4-FFF2-40B4-BE49-F238E27FC236}">
                    <a16:creationId xmlns:a16="http://schemas.microsoft.com/office/drawing/2014/main" id="{749193C6-F6B6-2731-D37E-41CCFFD2F379}"/>
                  </a:ext>
                </a:extLst>
              </p:cNvPr>
              <p:cNvGrpSpPr/>
              <p:nvPr/>
            </p:nvGrpSpPr>
            <p:grpSpPr>
              <a:xfrm>
                <a:off x="4876800" y="1600200"/>
                <a:ext cx="457200" cy="2209800"/>
                <a:chOff x="4876800" y="1600200"/>
                <a:chExt cx="457200" cy="2209800"/>
              </a:xfrm>
            </p:grpSpPr>
            <p:sp>
              <p:nvSpPr>
                <p:cNvPr id="210" name="DRAM">
                  <a:extLst>
                    <a:ext uri="{FF2B5EF4-FFF2-40B4-BE49-F238E27FC236}">
                      <a16:creationId xmlns:a16="http://schemas.microsoft.com/office/drawing/2014/main" id="{C1AE6D4A-87D7-23A2-0D90-97A52BF9EC2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2E3A47F7-DDF3-770A-774D-A2D56EC02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2" name="DRAM">
                  <a:extLst>
                    <a:ext uri="{FF2B5EF4-FFF2-40B4-BE49-F238E27FC236}">
                      <a16:creationId xmlns:a16="http://schemas.microsoft.com/office/drawing/2014/main" id="{54CE608F-A5AB-D6CC-EB36-3CBBE82CDAA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3" name="DRAM">
                  <a:extLst>
                    <a:ext uri="{FF2B5EF4-FFF2-40B4-BE49-F238E27FC236}">
                      <a16:creationId xmlns:a16="http://schemas.microsoft.com/office/drawing/2014/main" id="{BBB4DE95-8974-209A-4F79-D5F6DF0A8C1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4" name="DRAM">
                  <a:extLst>
                    <a:ext uri="{FF2B5EF4-FFF2-40B4-BE49-F238E27FC236}">
                      <a16:creationId xmlns:a16="http://schemas.microsoft.com/office/drawing/2014/main" id="{F9833286-0CEF-BEBD-E880-8B10497ABE9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72" name="Group 171">
                <a:extLst>
                  <a:ext uri="{FF2B5EF4-FFF2-40B4-BE49-F238E27FC236}">
                    <a16:creationId xmlns:a16="http://schemas.microsoft.com/office/drawing/2014/main" id="{4FB4C206-D929-7198-06BB-E786AB72FFB1}"/>
                  </a:ext>
                </a:extLst>
              </p:cNvPr>
              <p:cNvGrpSpPr/>
              <p:nvPr/>
            </p:nvGrpSpPr>
            <p:grpSpPr>
              <a:xfrm>
                <a:off x="5676900" y="1600199"/>
                <a:ext cx="1828800" cy="2362201"/>
                <a:chOff x="5676900" y="1170708"/>
                <a:chExt cx="1828800" cy="2791692"/>
              </a:xfrm>
            </p:grpSpPr>
            <p:cxnSp>
              <p:nvCxnSpPr>
                <p:cNvPr id="205" name="Straight Connector 204">
                  <a:extLst>
                    <a:ext uri="{FF2B5EF4-FFF2-40B4-BE49-F238E27FC236}">
                      <a16:creationId xmlns:a16="http://schemas.microsoft.com/office/drawing/2014/main" id="{35F2C2E7-543A-14AE-70A9-DD473C1A160A}"/>
                    </a:ext>
                  </a:extLst>
                </p:cNvPr>
                <p:cNvCxnSpPr>
                  <a:cxnSpLocks/>
                  <a:stCxn id="175" idx="0"/>
                  <a:endCxn id="2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26A9D02-2DD9-7B69-DB0A-D1F1E0A1EEE5}"/>
                    </a:ext>
                  </a:extLst>
                </p:cNvPr>
                <p:cNvCxnSpPr>
                  <a:cxnSpLocks/>
                  <a:stCxn id="177" idx="0"/>
                  <a:endCxn id="2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E399CBA5-3235-FC65-D054-DDD010B8564E}"/>
                    </a:ext>
                  </a:extLst>
                </p:cNvPr>
                <p:cNvCxnSpPr>
                  <a:cxnSpLocks/>
                  <a:stCxn id="178" idx="0"/>
                  <a:endCxn id="2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E5712923-E1B3-952C-9EDE-6564D1267F3E}"/>
                    </a:ext>
                  </a:extLst>
                </p:cNvPr>
                <p:cNvCxnSpPr>
                  <a:cxnSpLocks/>
                  <a:stCxn id="179" idx="0"/>
                  <a:endCxn id="2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A38EC954-4423-FB2C-001F-0B82408C870B}"/>
                    </a:ext>
                  </a:extLst>
                </p:cNvPr>
                <p:cNvCxnSpPr>
                  <a:cxnSpLocks/>
                  <a:stCxn id="176" idx="0"/>
                  <a:endCxn id="2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127B3A9D-D118-AE66-3F43-13FC2E1FC9DD}"/>
                  </a:ext>
                </a:extLst>
              </p:cNvPr>
              <p:cNvGrpSpPr/>
              <p:nvPr/>
            </p:nvGrpSpPr>
            <p:grpSpPr>
              <a:xfrm>
                <a:off x="5334000" y="1790700"/>
                <a:ext cx="2362201" cy="1828800"/>
                <a:chOff x="5333998" y="1790700"/>
                <a:chExt cx="2791691" cy="1828800"/>
              </a:xfrm>
            </p:grpSpPr>
            <p:cxnSp>
              <p:nvCxnSpPr>
                <p:cNvPr id="200" name="Straight Connector 199">
                  <a:extLst>
                    <a:ext uri="{FF2B5EF4-FFF2-40B4-BE49-F238E27FC236}">
                      <a16:creationId xmlns:a16="http://schemas.microsoft.com/office/drawing/2014/main" id="{E918F620-1C6B-F424-5BB3-C52EADFE7D04}"/>
                    </a:ext>
                  </a:extLst>
                </p:cNvPr>
                <p:cNvCxnSpPr>
                  <a:cxnSpLocks/>
                  <a:stCxn id="179" idx="6"/>
                  <a:endCxn id="2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65D95E1D-4769-0EF7-DE56-6C495F274893}"/>
                    </a:ext>
                  </a:extLst>
                </p:cNvPr>
                <p:cNvCxnSpPr>
                  <a:cxnSpLocks/>
                  <a:stCxn id="184" idx="6"/>
                  <a:endCxn id="2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F3354481-08A6-7AFB-5913-D05DBF103E3F}"/>
                    </a:ext>
                  </a:extLst>
                </p:cNvPr>
                <p:cNvCxnSpPr>
                  <a:cxnSpLocks/>
                  <a:stCxn id="189" idx="6"/>
                  <a:endCxn id="2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D45F13B-7E29-C331-6E93-4BD7866A65D8}"/>
                    </a:ext>
                  </a:extLst>
                </p:cNvPr>
                <p:cNvCxnSpPr>
                  <a:cxnSpLocks/>
                  <a:stCxn id="194" idx="6"/>
                  <a:endCxn id="2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391D9EBF-E5A4-F64C-0AB1-A2CAAB0C97B1}"/>
                    </a:ext>
                  </a:extLst>
                </p:cNvPr>
                <p:cNvCxnSpPr>
                  <a:cxnSpLocks/>
                  <a:stCxn id="199" idx="6"/>
                  <a:endCxn id="2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8EAA500E-EE2B-4AAF-857B-3F674FF535FC}"/>
                  </a:ext>
                </a:extLst>
              </p:cNvPr>
              <p:cNvGrpSpPr/>
              <p:nvPr/>
            </p:nvGrpSpPr>
            <p:grpSpPr>
              <a:xfrm>
                <a:off x="5486400" y="1600200"/>
                <a:ext cx="2209800" cy="2209800"/>
                <a:chOff x="5486400" y="1600200"/>
                <a:chExt cx="2209800" cy="2209800"/>
              </a:xfrm>
            </p:grpSpPr>
            <p:sp>
              <p:nvSpPr>
                <p:cNvPr id="175" name="Oval 174">
                  <a:extLst>
                    <a:ext uri="{FF2B5EF4-FFF2-40B4-BE49-F238E27FC236}">
                      <a16:creationId xmlns:a16="http://schemas.microsoft.com/office/drawing/2014/main" id="{EBC30B53-FA1E-4033-B121-B940026A1FA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A0089711-8225-7258-9500-016E99329FB5}"/>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1AADB1D9-2B8F-2C23-CD22-0F882648798A}"/>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3156182D-9DC0-61E2-976F-7ED9B79BF602}"/>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DD9C0757-34DB-40D8-0BA9-046994C1F03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61B81990-1D63-CDC1-A9C8-B70A141448CE}"/>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AAF86B34-303D-8D8F-6A02-4EFB802AAE5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59267FA8-F63A-A40F-44BC-9085ABD9E59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8F1D2DF0-585B-7E4A-5A4D-553B7604D5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BA48F49B-C51D-1F59-8434-E83AF591A3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C7AC00BA-CA78-F15D-3341-40D575FD9E0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CFBD9A9E-25B6-4E9E-1185-4754E3B86F3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6914329F-7E31-5CE0-3A93-872A9C44801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93B47809-CF25-0D6B-60F6-55242AE430C3}"/>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420DB2F2-2839-E54B-8C52-9966A90F9DE4}"/>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7194790E-EDBE-3CA1-FB9A-EE720E0DC32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F54FD7D2-6FF5-F03F-636D-FFE169D2308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2" name="Oval 191">
                  <a:extLst>
                    <a:ext uri="{FF2B5EF4-FFF2-40B4-BE49-F238E27FC236}">
                      <a16:creationId xmlns:a16="http://schemas.microsoft.com/office/drawing/2014/main" id="{B4A47F15-63EB-EA68-3376-9EC5E0D001E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3" name="Oval 192">
                  <a:extLst>
                    <a:ext uri="{FF2B5EF4-FFF2-40B4-BE49-F238E27FC236}">
                      <a16:creationId xmlns:a16="http://schemas.microsoft.com/office/drawing/2014/main" id="{FE3C1C54-AD9E-8CB7-51CF-91EA27BC051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4" name="Oval 193">
                  <a:extLst>
                    <a:ext uri="{FF2B5EF4-FFF2-40B4-BE49-F238E27FC236}">
                      <a16:creationId xmlns:a16="http://schemas.microsoft.com/office/drawing/2014/main" id="{E871E7B3-65C3-3845-B270-7162E1D1AA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5" name="Oval 194">
                  <a:extLst>
                    <a:ext uri="{FF2B5EF4-FFF2-40B4-BE49-F238E27FC236}">
                      <a16:creationId xmlns:a16="http://schemas.microsoft.com/office/drawing/2014/main" id="{5431C3CC-142A-A082-9293-C0725D2D9E9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6" name="Oval 195">
                  <a:extLst>
                    <a:ext uri="{FF2B5EF4-FFF2-40B4-BE49-F238E27FC236}">
                      <a16:creationId xmlns:a16="http://schemas.microsoft.com/office/drawing/2014/main" id="{3E45C69E-137A-77B4-D445-88F6624E84AD}"/>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7" name="Oval 196">
                  <a:extLst>
                    <a:ext uri="{FF2B5EF4-FFF2-40B4-BE49-F238E27FC236}">
                      <a16:creationId xmlns:a16="http://schemas.microsoft.com/office/drawing/2014/main" id="{767EB094-702D-C01E-0864-EE4609544A5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8" name="Oval 197">
                  <a:extLst>
                    <a:ext uri="{FF2B5EF4-FFF2-40B4-BE49-F238E27FC236}">
                      <a16:creationId xmlns:a16="http://schemas.microsoft.com/office/drawing/2014/main" id="{65C6154E-B452-4FC2-51BA-AFB77D0CB2F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9" name="Oval 198">
                  <a:extLst>
                    <a:ext uri="{FF2B5EF4-FFF2-40B4-BE49-F238E27FC236}">
                      <a16:creationId xmlns:a16="http://schemas.microsoft.com/office/drawing/2014/main" id="{82066ED0-5598-2008-AA94-8F7739D10CC2}"/>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 name="Group 3">
              <a:extLst>
                <a:ext uri="{FF2B5EF4-FFF2-40B4-BE49-F238E27FC236}">
                  <a16:creationId xmlns:a16="http://schemas.microsoft.com/office/drawing/2014/main" id="{F58F330D-84E1-644F-30CF-65309C2A8941}"/>
                </a:ext>
              </a:extLst>
            </p:cNvPr>
            <p:cNvGrpSpPr/>
            <p:nvPr/>
          </p:nvGrpSpPr>
          <p:grpSpPr>
            <a:xfrm>
              <a:off x="3292364" y="2792194"/>
              <a:ext cx="1414038" cy="1414038"/>
              <a:chOff x="4876800" y="1600199"/>
              <a:chExt cx="2819401" cy="2819401"/>
            </a:xfrm>
          </p:grpSpPr>
          <p:grpSp>
            <p:nvGrpSpPr>
              <p:cNvPr id="120" name="Group 119">
                <a:extLst>
                  <a:ext uri="{FF2B5EF4-FFF2-40B4-BE49-F238E27FC236}">
                    <a16:creationId xmlns:a16="http://schemas.microsoft.com/office/drawing/2014/main" id="{08E682DC-2BC2-0D06-2C7E-1EC858A30AEB}"/>
                  </a:ext>
                </a:extLst>
              </p:cNvPr>
              <p:cNvGrpSpPr/>
              <p:nvPr/>
            </p:nvGrpSpPr>
            <p:grpSpPr>
              <a:xfrm>
                <a:off x="5486400" y="3962400"/>
                <a:ext cx="2209800" cy="457200"/>
                <a:chOff x="5486400" y="3962400"/>
                <a:chExt cx="2209800" cy="457200"/>
              </a:xfrm>
            </p:grpSpPr>
            <p:sp>
              <p:nvSpPr>
                <p:cNvPr id="165" name="DRAM">
                  <a:extLst>
                    <a:ext uri="{FF2B5EF4-FFF2-40B4-BE49-F238E27FC236}">
                      <a16:creationId xmlns:a16="http://schemas.microsoft.com/office/drawing/2014/main" id="{6A196911-3252-F259-215E-8A68F36D9D0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6" name="DRAM">
                  <a:extLst>
                    <a:ext uri="{FF2B5EF4-FFF2-40B4-BE49-F238E27FC236}">
                      <a16:creationId xmlns:a16="http://schemas.microsoft.com/office/drawing/2014/main" id="{A11ECA6C-1B3E-2450-3CDA-4C78C753F78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7" name="DRAM">
                  <a:extLst>
                    <a:ext uri="{FF2B5EF4-FFF2-40B4-BE49-F238E27FC236}">
                      <a16:creationId xmlns:a16="http://schemas.microsoft.com/office/drawing/2014/main" id="{CE3974B2-6592-A7E7-7D93-211DFE3E7B1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DRAM">
                  <a:extLst>
                    <a:ext uri="{FF2B5EF4-FFF2-40B4-BE49-F238E27FC236}">
                      <a16:creationId xmlns:a16="http://schemas.microsoft.com/office/drawing/2014/main" id="{E93D8113-D9E1-9CF0-47E8-574E404133C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DRAM">
                  <a:extLst>
                    <a:ext uri="{FF2B5EF4-FFF2-40B4-BE49-F238E27FC236}">
                      <a16:creationId xmlns:a16="http://schemas.microsoft.com/office/drawing/2014/main" id="{85530494-E540-A783-45F4-B0FD202868C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21" name="Group 120">
                <a:extLst>
                  <a:ext uri="{FF2B5EF4-FFF2-40B4-BE49-F238E27FC236}">
                    <a16:creationId xmlns:a16="http://schemas.microsoft.com/office/drawing/2014/main" id="{4014989A-C762-5E2E-C4B9-F94E8F5E4788}"/>
                  </a:ext>
                </a:extLst>
              </p:cNvPr>
              <p:cNvGrpSpPr/>
              <p:nvPr/>
            </p:nvGrpSpPr>
            <p:grpSpPr>
              <a:xfrm>
                <a:off x="4876800" y="1600200"/>
                <a:ext cx="457200" cy="2209800"/>
                <a:chOff x="4876800" y="1600200"/>
                <a:chExt cx="457200" cy="2209800"/>
              </a:xfrm>
            </p:grpSpPr>
            <p:sp>
              <p:nvSpPr>
                <p:cNvPr id="160" name="DRAM">
                  <a:extLst>
                    <a:ext uri="{FF2B5EF4-FFF2-40B4-BE49-F238E27FC236}">
                      <a16:creationId xmlns:a16="http://schemas.microsoft.com/office/drawing/2014/main" id="{FCC9AB83-9CEC-86C1-D5F1-80E3F0213BE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1" name="DRAM">
                  <a:extLst>
                    <a:ext uri="{FF2B5EF4-FFF2-40B4-BE49-F238E27FC236}">
                      <a16:creationId xmlns:a16="http://schemas.microsoft.com/office/drawing/2014/main" id="{13208850-87F9-107F-6342-D10D962C131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2" name="DRAM">
                  <a:extLst>
                    <a:ext uri="{FF2B5EF4-FFF2-40B4-BE49-F238E27FC236}">
                      <a16:creationId xmlns:a16="http://schemas.microsoft.com/office/drawing/2014/main" id="{048BBB4C-015B-C2C5-C467-B4F42A556DC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3" name="DRAM">
                  <a:extLst>
                    <a:ext uri="{FF2B5EF4-FFF2-40B4-BE49-F238E27FC236}">
                      <a16:creationId xmlns:a16="http://schemas.microsoft.com/office/drawing/2014/main" id="{0C0766E3-E9C1-4985-71D7-A8676154453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4" name="DRAM">
                  <a:extLst>
                    <a:ext uri="{FF2B5EF4-FFF2-40B4-BE49-F238E27FC236}">
                      <a16:creationId xmlns:a16="http://schemas.microsoft.com/office/drawing/2014/main" id="{1FC95E18-5BD7-5EBD-54DF-B35284360FF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22" name="Group 121">
                <a:extLst>
                  <a:ext uri="{FF2B5EF4-FFF2-40B4-BE49-F238E27FC236}">
                    <a16:creationId xmlns:a16="http://schemas.microsoft.com/office/drawing/2014/main" id="{AE2E4B0E-1DA3-0D01-3EA7-013456C5E4EA}"/>
                  </a:ext>
                </a:extLst>
              </p:cNvPr>
              <p:cNvGrpSpPr/>
              <p:nvPr/>
            </p:nvGrpSpPr>
            <p:grpSpPr>
              <a:xfrm>
                <a:off x="5676900" y="1600199"/>
                <a:ext cx="1828800" cy="2362201"/>
                <a:chOff x="5676900" y="1170708"/>
                <a:chExt cx="1828800" cy="2791692"/>
              </a:xfrm>
            </p:grpSpPr>
            <p:cxnSp>
              <p:nvCxnSpPr>
                <p:cNvPr id="155" name="Straight Connector 154">
                  <a:extLst>
                    <a:ext uri="{FF2B5EF4-FFF2-40B4-BE49-F238E27FC236}">
                      <a16:creationId xmlns:a16="http://schemas.microsoft.com/office/drawing/2014/main" id="{DF918E86-EEF7-05AF-47F6-23AA5D8BE499}"/>
                    </a:ext>
                  </a:extLst>
                </p:cNvPr>
                <p:cNvCxnSpPr>
                  <a:cxnSpLocks/>
                  <a:stCxn id="125" idx="0"/>
                  <a:endCxn id="1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479E920C-2336-CEDD-259F-D1298E3DC455}"/>
                    </a:ext>
                  </a:extLst>
                </p:cNvPr>
                <p:cNvCxnSpPr>
                  <a:cxnSpLocks/>
                  <a:stCxn id="127" idx="0"/>
                  <a:endCxn id="1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61E43299-8DD0-A06F-0574-F283B5FCB422}"/>
                    </a:ext>
                  </a:extLst>
                </p:cNvPr>
                <p:cNvCxnSpPr>
                  <a:cxnSpLocks/>
                  <a:stCxn id="128" idx="0"/>
                  <a:endCxn id="1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6843EF92-6813-BAB3-EE4A-B76E2A20573B}"/>
                    </a:ext>
                  </a:extLst>
                </p:cNvPr>
                <p:cNvCxnSpPr>
                  <a:cxnSpLocks/>
                  <a:stCxn id="129" idx="0"/>
                  <a:endCxn id="1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3CD3C65-E81D-ED05-90FB-FCF3F7DF75EC}"/>
                    </a:ext>
                  </a:extLst>
                </p:cNvPr>
                <p:cNvCxnSpPr>
                  <a:cxnSpLocks/>
                  <a:stCxn id="126" idx="0"/>
                  <a:endCxn id="1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3" name="Group 122">
                <a:extLst>
                  <a:ext uri="{FF2B5EF4-FFF2-40B4-BE49-F238E27FC236}">
                    <a16:creationId xmlns:a16="http://schemas.microsoft.com/office/drawing/2014/main" id="{CEC5BF82-E295-DC65-C9FD-37B3B44BEC8F}"/>
                  </a:ext>
                </a:extLst>
              </p:cNvPr>
              <p:cNvGrpSpPr/>
              <p:nvPr/>
            </p:nvGrpSpPr>
            <p:grpSpPr>
              <a:xfrm>
                <a:off x="5334000" y="1790700"/>
                <a:ext cx="2362201" cy="1828800"/>
                <a:chOff x="5333998" y="1790700"/>
                <a:chExt cx="2791691" cy="1828800"/>
              </a:xfrm>
            </p:grpSpPr>
            <p:cxnSp>
              <p:nvCxnSpPr>
                <p:cNvPr id="150" name="Straight Connector 149">
                  <a:extLst>
                    <a:ext uri="{FF2B5EF4-FFF2-40B4-BE49-F238E27FC236}">
                      <a16:creationId xmlns:a16="http://schemas.microsoft.com/office/drawing/2014/main" id="{65894965-D06C-06E6-3B0E-E401E9700E8D}"/>
                    </a:ext>
                  </a:extLst>
                </p:cNvPr>
                <p:cNvCxnSpPr>
                  <a:cxnSpLocks/>
                  <a:stCxn id="129" idx="6"/>
                  <a:endCxn id="1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4FE902F2-9EF9-5C84-BB43-94D465E3C11F}"/>
                    </a:ext>
                  </a:extLst>
                </p:cNvPr>
                <p:cNvCxnSpPr>
                  <a:cxnSpLocks/>
                  <a:stCxn id="134" idx="6"/>
                  <a:endCxn id="1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70901C74-0CD1-1E2C-CD09-63C243E13F14}"/>
                    </a:ext>
                  </a:extLst>
                </p:cNvPr>
                <p:cNvCxnSpPr>
                  <a:cxnSpLocks/>
                  <a:endCxn id="16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D558975-226B-A25B-9563-1B81D68150D6}"/>
                    </a:ext>
                  </a:extLst>
                </p:cNvPr>
                <p:cNvCxnSpPr>
                  <a:cxnSpLocks/>
                  <a:stCxn id="144" idx="6"/>
                  <a:endCxn id="1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90D1787-CF04-E103-ECC6-F7509AC37297}"/>
                    </a:ext>
                  </a:extLst>
                </p:cNvPr>
                <p:cNvCxnSpPr>
                  <a:cxnSpLocks/>
                  <a:stCxn id="149" idx="6"/>
                  <a:endCxn id="1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234DC779-6DC6-7D58-B081-9D6E83FF24F4}"/>
                  </a:ext>
                </a:extLst>
              </p:cNvPr>
              <p:cNvGrpSpPr/>
              <p:nvPr/>
            </p:nvGrpSpPr>
            <p:grpSpPr>
              <a:xfrm>
                <a:off x="5486400" y="1600200"/>
                <a:ext cx="2209800" cy="2209800"/>
                <a:chOff x="5486400" y="1600200"/>
                <a:chExt cx="2209800" cy="2209800"/>
              </a:xfrm>
            </p:grpSpPr>
            <p:sp>
              <p:nvSpPr>
                <p:cNvPr id="125" name="Oval 124">
                  <a:extLst>
                    <a:ext uri="{FF2B5EF4-FFF2-40B4-BE49-F238E27FC236}">
                      <a16:creationId xmlns:a16="http://schemas.microsoft.com/office/drawing/2014/main" id="{E60FDCB7-226C-D858-9DA8-CC4BEFBA1F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4262FB3D-CB4E-1081-C800-E6F0BD8DDAF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6CC15BCA-408D-FE07-89A8-2F659E8C388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3B2723F5-BB4E-CC77-29C0-712B0AA1D39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A82A14C8-4A42-8F23-A72C-B80B11B90A7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317C8E12-9900-BEB7-E5CC-DDF80D31032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0BFD1B93-DAAF-575A-43A8-ACBC9EFC0BC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D2674EA7-D4B5-C3B4-8737-149752CB5A0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0D752947-7C26-9F88-5576-83465A6EB645}"/>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CFE07599-DD75-F541-7643-513BE9B33E5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7E753B22-54CF-3CC8-BA14-D68BF567416C}"/>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E0DE3F38-CB85-7F0F-1A9B-23F021AF23E0}"/>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CD45F53-CE9F-742C-6012-45AE53D4D79A}"/>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1DE18EFC-0C5A-9CB5-0F7C-84414BB2A3F4}"/>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C6F40B93-5C78-D309-5592-A2463A32B9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D0DA6B95-0821-7573-8122-E3CF7BBEDBF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1" name="Oval 140">
                  <a:extLst>
                    <a:ext uri="{FF2B5EF4-FFF2-40B4-BE49-F238E27FC236}">
                      <a16:creationId xmlns:a16="http://schemas.microsoft.com/office/drawing/2014/main" id="{2B707DD8-0F17-8571-9D82-5E391D2BCF54}"/>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2" name="Oval 141">
                  <a:extLst>
                    <a:ext uri="{FF2B5EF4-FFF2-40B4-BE49-F238E27FC236}">
                      <a16:creationId xmlns:a16="http://schemas.microsoft.com/office/drawing/2014/main" id="{F88A62E6-7144-780D-F3EB-E9CD0F8FE218}"/>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3" name="Oval 142">
                  <a:extLst>
                    <a:ext uri="{FF2B5EF4-FFF2-40B4-BE49-F238E27FC236}">
                      <a16:creationId xmlns:a16="http://schemas.microsoft.com/office/drawing/2014/main" id="{A23F7559-356B-995D-E32F-0D32D4C88BB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4" name="Oval 143">
                  <a:extLst>
                    <a:ext uri="{FF2B5EF4-FFF2-40B4-BE49-F238E27FC236}">
                      <a16:creationId xmlns:a16="http://schemas.microsoft.com/office/drawing/2014/main" id="{C6A5E884-320A-F3B9-2323-631B69A8E35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5" name="Oval 144">
                  <a:extLst>
                    <a:ext uri="{FF2B5EF4-FFF2-40B4-BE49-F238E27FC236}">
                      <a16:creationId xmlns:a16="http://schemas.microsoft.com/office/drawing/2014/main" id="{CAA49C68-CA0B-0607-C5BC-6B84FF9649E7}"/>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6" name="Oval 145">
                  <a:extLst>
                    <a:ext uri="{FF2B5EF4-FFF2-40B4-BE49-F238E27FC236}">
                      <a16:creationId xmlns:a16="http://schemas.microsoft.com/office/drawing/2014/main" id="{E7A71165-DACC-ED10-B9A2-BA17643547B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7" name="Oval 146">
                  <a:extLst>
                    <a:ext uri="{FF2B5EF4-FFF2-40B4-BE49-F238E27FC236}">
                      <a16:creationId xmlns:a16="http://schemas.microsoft.com/office/drawing/2014/main" id="{1A4F9DA7-9647-AF98-B895-544A0957B05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8" name="Oval 147">
                  <a:extLst>
                    <a:ext uri="{FF2B5EF4-FFF2-40B4-BE49-F238E27FC236}">
                      <a16:creationId xmlns:a16="http://schemas.microsoft.com/office/drawing/2014/main" id="{F83DF531-537A-3D50-790A-EC38BBBE2B7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9" name="Oval 148">
                  <a:extLst>
                    <a:ext uri="{FF2B5EF4-FFF2-40B4-BE49-F238E27FC236}">
                      <a16:creationId xmlns:a16="http://schemas.microsoft.com/office/drawing/2014/main" id="{76C27710-A75C-0286-7E32-C4F5541FBA7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 name="Group 4">
              <a:extLst>
                <a:ext uri="{FF2B5EF4-FFF2-40B4-BE49-F238E27FC236}">
                  <a16:creationId xmlns:a16="http://schemas.microsoft.com/office/drawing/2014/main" id="{1D018A60-D232-91BF-5B3C-F9D81AA3E305}"/>
                </a:ext>
              </a:extLst>
            </p:cNvPr>
            <p:cNvGrpSpPr/>
            <p:nvPr/>
          </p:nvGrpSpPr>
          <p:grpSpPr>
            <a:xfrm>
              <a:off x="4859036" y="2792194"/>
              <a:ext cx="1414038" cy="1414038"/>
              <a:chOff x="4876800" y="1600199"/>
              <a:chExt cx="2819401" cy="2819401"/>
            </a:xfrm>
          </p:grpSpPr>
          <p:grpSp>
            <p:nvGrpSpPr>
              <p:cNvPr id="70" name="Group 69">
                <a:extLst>
                  <a:ext uri="{FF2B5EF4-FFF2-40B4-BE49-F238E27FC236}">
                    <a16:creationId xmlns:a16="http://schemas.microsoft.com/office/drawing/2014/main" id="{819AC0B2-782F-98F6-EC3C-34EFC1FA183C}"/>
                  </a:ext>
                </a:extLst>
              </p:cNvPr>
              <p:cNvGrpSpPr/>
              <p:nvPr/>
            </p:nvGrpSpPr>
            <p:grpSpPr>
              <a:xfrm>
                <a:off x="5486400" y="3962400"/>
                <a:ext cx="2209800" cy="457200"/>
                <a:chOff x="5486400" y="3962400"/>
                <a:chExt cx="2209800" cy="457200"/>
              </a:xfrm>
            </p:grpSpPr>
            <p:sp>
              <p:nvSpPr>
                <p:cNvPr id="115" name="DRAM">
                  <a:extLst>
                    <a:ext uri="{FF2B5EF4-FFF2-40B4-BE49-F238E27FC236}">
                      <a16:creationId xmlns:a16="http://schemas.microsoft.com/office/drawing/2014/main" id="{2C330C31-ECC2-C909-28D5-2ED138BF266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6" name="DRAM">
                  <a:extLst>
                    <a:ext uri="{FF2B5EF4-FFF2-40B4-BE49-F238E27FC236}">
                      <a16:creationId xmlns:a16="http://schemas.microsoft.com/office/drawing/2014/main" id="{BB5FBD22-5218-1B20-BAC4-6A4CC47B00F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DRAM">
                  <a:extLst>
                    <a:ext uri="{FF2B5EF4-FFF2-40B4-BE49-F238E27FC236}">
                      <a16:creationId xmlns:a16="http://schemas.microsoft.com/office/drawing/2014/main" id="{A4CE30AD-D4FF-841C-58A3-9C53CF21B9D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DRAM">
                  <a:extLst>
                    <a:ext uri="{FF2B5EF4-FFF2-40B4-BE49-F238E27FC236}">
                      <a16:creationId xmlns:a16="http://schemas.microsoft.com/office/drawing/2014/main" id="{E0B30E25-2933-A70F-3F92-D126004374E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DRAM">
                  <a:extLst>
                    <a:ext uri="{FF2B5EF4-FFF2-40B4-BE49-F238E27FC236}">
                      <a16:creationId xmlns:a16="http://schemas.microsoft.com/office/drawing/2014/main" id="{7030308C-150D-7882-C4E5-FE4BD16FF3F0}"/>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1" name="Group 70">
                <a:extLst>
                  <a:ext uri="{FF2B5EF4-FFF2-40B4-BE49-F238E27FC236}">
                    <a16:creationId xmlns:a16="http://schemas.microsoft.com/office/drawing/2014/main" id="{2257CE93-9BFB-06D3-1344-F4960220DB1F}"/>
                  </a:ext>
                </a:extLst>
              </p:cNvPr>
              <p:cNvGrpSpPr/>
              <p:nvPr/>
            </p:nvGrpSpPr>
            <p:grpSpPr>
              <a:xfrm>
                <a:off x="4876800" y="1600200"/>
                <a:ext cx="457200" cy="2209800"/>
                <a:chOff x="4876800" y="1600200"/>
                <a:chExt cx="457200" cy="2209800"/>
              </a:xfrm>
            </p:grpSpPr>
            <p:sp>
              <p:nvSpPr>
                <p:cNvPr id="110" name="DRAM">
                  <a:extLst>
                    <a:ext uri="{FF2B5EF4-FFF2-40B4-BE49-F238E27FC236}">
                      <a16:creationId xmlns:a16="http://schemas.microsoft.com/office/drawing/2014/main" id="{F1F9972E-7D83-17C9-72B8-D130B80D4DF0}"/>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1" name="DRAM">
                  <a:extLst>
                    <a:ext uri="{FF2B5EF4-FFF2-40B4-BE49-F238E27FC236}">
                      <a16:creationId xmlns:a16="http://schemas.microsoft.com/office/drawing/2014/main" id="{A26EAABE-9ED0-9C93-A22F-62049EF01BAF}"/>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2" name="DRAM">
                  <a:extLst>
                    <a:ext uri="{FF2B5EF4-FFF2-40B4-BE49-F238E27FC236}">
                      <a16:creationId xmlns:a16="http://schemas.microsoft.com/office/drawing/2014/main" id="{B913B1AB-8B85-1010-263A-C298E912C9B5}"/>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3" name="DRAM">
                  <a:extLst>
                    <a:ext uri="{FF2B5EF4-FFF2-40B4-BE49-F238E27FC236}">
                      <a16:creationId xmlns:a16="http://schemas.microsoft.com/office/drawing/2014/main" id="{5211EF25-B14F-158E-B023-B5AFDBA020C0}"/>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4" name="DRAM">
                  <a:extLst>
                    <a:ext uri="{FF2B5EF4-FFF2-40B4-BE49-F238E27FC236}">
                      <a16:creationId xmlns:a16="http://schemas.microsoft.com/office/drawing/2014/main" id="{DB994DBC-659A-772E-D5D1-344903D28C5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2" name="Group 71">
                <a:extLst>
                  <a:ext uri="{FF2B5EF4-FFF2-40B4-BE49-F238E27FC236}">
                    <a16:creationId xmlns:a16="http://schemas.microsoft.com/office/drawing/2014/main" id="{A8EB16FF-DA79-12CF-368F-BB4211B5C388}"/>
                  </a:ext>
                </a:extLst>
              </p:cNvPr>
              <p:cNvGrpSpPr/>
              <p:nvPr/>
            </p:nvGrpSpPr>
            <p:grpSpPr>
              <a:xfrm>
                <a:off x="5676900" y="1600199"/>
                <a:ext cx="1828800" cy="2362201"/>
                <a:chOff x="5676900" y="1170708"/>
                <a:chExt cx="1828800" cy="2791692"/>
              </a:xfrm>
            </p:grpSpPr>
            <p:cxnSp>
              <p:nvCxnSpPr>
                <p:cNvPr id="105" name="Straight Connector 104">
                  <a:extLst>
                    <a:ext uri="{FF2B5EF4-FFF2-40B4-BE49-F238E27FC236}">
                      <a16:creationId xmlns:a16="http://schemas.microsoft.com/office/drawing/2014/main" id="{21FDC014-DBCA-73B2-EA29-D7FB8F0998A7}"/>
                    </a:ext>
                  </a:extLst>
                </p:cNvPr>
                <p:cNvCxnSpPr>
                  <a:cxnSpLocks/>
                  <a:stCxn id="75" idx="0"/>
                  <a:endCxn id="1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6024F1D8-9AF7-1EE0-105A-A3863F938F7D}"/>
                    </a:ext>
                  </a:extLst>
                </p:cNvPr>
                <p:cNvCxnSpPr>
                  <a:cxnSpLocks/>
                  <a:stCxn id="77" idx="0"/>
                  <a:endCxn id="1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107220A-96B1-610C-0ACD-0CCF9A3633DD}"/>
                    </a:ext>
                  </a:extLst>
                </p:cNvPr>
                <p:cNvCxnSpPr>
                  <a:cxnSpLocks/>
                  <a:stCxn id="78" idx="0"/>
                  <a:endCxn id="1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05D84F00-14C3-9833-0929-EA76B33D7592}"/>
                    </a:ext>
                  </a:extLst>
                </p:cNvPr>
                <p:cNvCxnSpPr>
                  <a:cxnSpLocks/>
                  <a:stCxn id="79" idx="0"/>
                  <a:endCxn id="1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93B4C75-29E7-989A-6FCA-4F7AC236312B}"/>
                    </a:ext>
                  </a:extLst>
                </p:cNvPr>
                <p:cNvCxnSpPr>
                  <a:cxnSpLocks/>
                  <a:stCxn id="76" idx="0"/>
                  <a:endCxn id="1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7D79AF03-75EC-F439-9C10-D7B53546BA52}"/>
                  </a:ext>
                </a:extLst>
              </p:cNvPr>
              <p:cNvGrpSpPr/>
              <p:nvPr/>
            </p:nvGrpSpPr>
            <p:grpSpPr>
              <a:xfrm>
                <a:off x="5334000" y="1790700"/>
                <a:ext cx="2362201" cy="1828800"/>
                <a:chOff x="5333998" y="1790700"/>
                <a:chExt cx="2791691" cy="1828800"/>
              </a:xfrm>
            </p:grpSpPr>
            <p:cxnSp>
              <p:nvCxnSpPr>
                <p:cNvPr id="100" name="Straight Connector 99">
                  <a:extLst>
                    <a:ext uri="{FF2B5EF4-FFF2-40B4-BE49-F238E27FC236}">
                      <a16:creationId xmlns:a16="http://schemas.microsoft.com/office/drawing/2014/main" id="{FF070FE7-59BD-BDC6-569B-5E58BCA56D00}"/>
                    </a:ext>
                  </a:extLst>
                </p:cNvPr>
                <p:cNvCxnSpPr>
                  <a:cxnSpLocks/>
                  <a:stCxn id="79" idx="6"/>
                  <a:endCxn id="1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1A79A858-A93E-E7EB-0D9A-3B1AE7D631F4}"/>
                    </a:ext>
                  </a:extLst>
                </p:cNvPr>
                <p:cNvCxnSpPr>
                  <a:cxnSpLocks/>
                  <a:stCxn id="84" idx="6"/>
                  <a:endCxn id="1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5628D0B-1384-2B21-21FB-22FC9621DE21}"/>
                    </a:ext>
                  </a:extLst>
                </p:cNvPr>
                <p:cNvCxnSpPr>
                  <a:cxnSpLocks/>
                  <a:stCxn id="89" idx="6"/>
                  <a:endCxn id="1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79EEF75-C6F4-9F9D-2EB8-1BD4EB8907F6}"/>
                    </a:ext>
                  </a:extLst>
                </p:cNvPr>
                <p:cNvCxnSpPr>
                  <a:cxnSpLocks/>
                  <a:stCxn id="94" idx="6"/>
                  <a:endCxn id="1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EA2F81-E1BF-9EDB-4ADA-1F40A811B09F}"/>
                    </a:ext>
                  </a:extLst>
                </p:cNvPr>
                <p:cNvCxnSpPr>
                  <a:cxnSpLocks/>
                  <a:stCxn id="99" idx="6"/>
                  <a:endCxn id="1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AEE4CC4E-F664-1E04-86DA-D87FF1BE0CB4}"/>
                  </a:ext>
                </a:extLst>
              </p:cNvPr>
              <p:cNvGrpSpPr/>
              <p:nvPr/>
            </p:nvGrpSpPr>
            <p:grpSpPr>
              <a:xfrm>
                <a:off x="5486400" y="1600200"/>
                <a:ext cx="2209800" cy="2209800"/>
                <a:chOff x="5486400" y="1600200"/>
                <a:chExt cx="2209800" cy="2209800"/>
              </a:xfrm>
            </p:grpSpPr>
            <p:sp>
              <p:nvSpPr>
                <p:cNvPr id="75" name="Oval 74">
                  <a:extLst>
                    <a:ext uri="{FF2B5EF4-FFF2-40B4-BE49-F238E27FC236}">
                      <a16:creationId xmlns:a16="http://schemas.microsoft.com/office/drawing/2014/main" id="{AE7FB89E-BF58-B0AA-9B36-8F28DF05C4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9B965E9E-3F80-DA5D-A5DA-D3AD82863281}"/>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56591F27-3A87-C663-7806-D9578FCB828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F46E6AD0-286E-3776-CE93-7B3A526686A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A17D9E4E-B88D-BFED-13A8-4081EA48331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6F9B2B7B-78D9-F79C-26DF-F438B338653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64C1BEDE-1659-5D9B-2C83-6F8120DAD96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ACA92490-D0C0-D67A-092E-E8DC05362CA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4F581BAB-F0A8-A399-D87F-DD7454A26A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37CC6412-4AAC-A4E6-BFC5-7C9E8BFD9AD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0FFF9B38-9338-E698-66DD-7BA95E5A783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93AAFC64-5702-2117-0931-95BE79BD404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C9CC75CA-3B28-6440-96F5-E9748A58FC3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4AA4F2F2-8220-D64D-D54E-D6453F61594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37D156EB-4191-8A6E-07F4-F68F2D22022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90" name="Oval 89">
                  <a:extLst>
                    <a:ext uri="{FF2B5EF4-FFF2-40B4-BE49-F238E27FC236}">
                      <a16:creationId xmlns:a16="http://schemas.microsoft.com/office/drawing/2014/main" id="{1409EFBD-284C-058D-5D6C-AB9C12E50EF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 name="Oval 90">
                  <a:extLst>
                    <a:ext uri="{FF2B5EF4-FFF2-40B4-BE49-F238E27FC236}">
                      <a16:creationId xmlns:a16="http://schemas.microsoft.com/office/drawing/2014/main" id="{2716B2B9-3B37-ACEF-8414-7615980B487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 name="Oval 91">
                  <a:extLst>
                    <a:ext uri="{FF2B5EF4-FFF2-40B4-BE49-F238E27FC236}">
                      <a16:creationId xmlns:a16="http://schemas.microsoft.com/office/drawing/2014/main" id="{8440E421-960E-CE2E-AAA4-560809F830E3}"/>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 name="Oval 92">
                  <a:extLst>
                    <a:ext uri="{FF2B5EF4-FFF2-40B4-BE49-F238E27FC236}">
                      <a16:creationId xmlns:a16="http://schemas.microsoft.com/office/drawing/2014/main" id="{3899A449-C626-C319-0038-67FF1172A5F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 name="Oval 93">
                  <a:extLst>
                    <a:ext uri="{FF2B5EF4-FFF2-40B4-BE49-F238E27FC236}">
                      <a16:creationId xmlns:a16="http://schemas.microsoft.com/office/drawing/2014/main" id="{F7E1E82D-4223-906A-10BE-F794598C579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 name="Oval 94">
                  <a:extLst>
                    <a:ext uri="{FF2B5EF4-FFF2-40B4-BE49-F238E27FC236}">
                      <a16:creationId xmlns:a16="http://schemas.microsoft.com/office/drawing/2014/main" id="{5738C683-C87E-E6BA-D25E-070FB395B21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 name="Oval 95">
                  <a:extLst>
                    <a:ext uri="{FF2B5EF4-FFF2-40B4-BE49-F238E27FC236}">
                      <a16:creationId xmlns:a16="http://schemas.microsoft.com/office/drawing/2014/main" id="{3126089D-D37D-99A3-8755-3059CA918FEC}"/>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 name="Oval 96">
                  <a:extLst>
                    <a:ext uri="{FF2B5EF4-FFF2-40B4-BE49-F238E27FC236}">
                      <a16:creationId xmlns:a16="http://schemas.microsoft.com/office/drawing/2014/main" id="{1FB7593A-6A0C-E44A-B4CB-096930F0F743}"/>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 name="Oval 97">
                  <a:extLst>
                    <a:ext uri="{FF2B5EF4-FFF2-40B4-BE49-F238E27FC236}">
                      <a16:creationId xmlns:a16="http://schemas.microsoft.com/office/drawing/2014/main" id="{87B81AA6-E0AE-87E2-E9C5-5582F905640C}"/>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 name="Oval 98">
                  <a:extLst>
                    <a:ext uri="{FF2B5EF4-FFF2-40B4-BE49-F238E27FC236}">
                      <a16:creationId xmlns:a16="http://schemas.microsoft.com/office/drawing/2014/main" id="{1F3EB3C5-F246-6876-A0DE-BCF0A1F4E2EB}"/>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7" name="Group 6">
              <a:extLst>
                <a:ext uri="{FF2B5EF4-FFF2-40B4-BE49-F238E27FC236}">
                  <a16:creationId xmlns:a16="http://schemas.microsoft.com/office/drawing/2014/main" id="{1F507D29-6CD4-AF8A-797A-7EF7ACFCB1BF}"/>
                </a:ext>
              </a:extLst>
            </p:cNvPr>
            <p:cNvGrpSpPr/>
            <p:nvPr/>
          </p:nvGrpSpPr>
          <p:grpSpPr>
            <a:xfrm>
              <a:off x="6416564" y="2792194"/>
              <a:ext cx="1414038" cy="1414038"/>
              <a:chOff x="4876800" y="1600199"/>
              <a:chExt cx="2819401" cy="2819401"/>
            </a:xfrm>
          </p:grpSpPr>
          <p:grpSp>
            <p:nvGrpSpPr>
              <p:cNvPr id="20" name="Group 19">
                <a:extLst>
                  <a:ext uri="{FF2B5EF4-FFF2-40B4-BE49-F238E27FC236}">
                    <a16:creationId xmlns:a16="http://schemas.microsoft.com/office/drawing/2014/main" id="{369BA54B-94A0-C386-C415-9185B9B2C875}"/>
                  </a:ext>
                </a:extLst>
              </p:cNvPr>
              <p:cNvGrpSpPr/>
              <p:nvPr/>
            </p:nvGrpSpPr>
            <p:grpSpPr>
              <a:xfrm>
                <a:off x="5486400" y="3962400"/>
                <a:ext cx="2209800" cy="457200"/>
                <a:chOff x="5486400" y="3962400"/>
                <a:chExt cx="2209800" cy="457200"/>
              </a:xfrm>
            </p:grpSpPr>
            <p:sp>
              <p:nvSpPr>
                <p:cNvPr id="65" name="DRAM">
                  <a:extLst>
                    <a:ext uri="{FF2B5EF4-FFF2-40B4-BE49-F238E27FC236}">
                      <a16:creationId xmlns:a16="http://schemas.microsoft.com/office/drawing/2014/main" id="{4CEAC20E-A043-79AE-4A4A-B9AEA5BF7AC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DRAM">
                  <a:extLst>
                    <a:ext uri="{FF2B5EF4-FFF2-40B4-BE49-F238E27FC236}">
                      <a16:creationId xmlns:a16="http://schemas.microsoft.com/office/drawing/2014/main" id="{9B9E21EE-AFF8-739F-80F3-B9A67E1DCF6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DRAM">
                  <a:extLst>
                    <a:ext uri="{FF2B5EF4-FFF2-40B4-BE49-F238E27FC236}">
                      <a16:creationId xmlns:a16="http://schemas.microsoft.com/office/drawing/2014/main" id="{C774EE32-30E2-2872-B029-DF815AE89789}"/>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DRAM">
                  <a:extLst>
                    <a:ext uri="{FF2B5EF4-FFF2-40B4-BE49-F238E27FC236}">
                      <a16:creationId xmlns:a16="http://schemas.microsoft.com/office/drawing/2014/main" id="{17F6FD55-4BF6-9BF4-39F3-986C891E46A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DRAM">
                  <a:extLst>
                    <a:ext uri="{FF2B5EF4-FFF2-40B4-BE49-F238E27FC236}">
                      <a16:creationId xmlns:a16="http://schemas.microsoft.com/office/drawing/2014/main" id="{CD655979-55DF-2AC4-DFB2-E3FEB6AB944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1" name="Group 20">
                <a:extLst>
                  <a:ext uri="{FF2B5EF4-FFF2-40B4-BE49-F238E27FC236}">
                    <a16:creationId xmlns:a16="http://schemas.microsoft.com/office/drawing/2014/main" id="{4BE3052A-BDBC-6BF9-0408-DFBD1CA80FAC}"/>
                  </a:ext>
                </a:extLst>
              </p:cNvPr>
              <p:cNvGrpSpPr/>
              <p:nvPr/>
            </p:nvGrpSpPr>
            <p:grpSpPr>
              <a:xfrm>
                <a:off x="4876800" y="1600200"/>
                <a:ext cx="457200" cy="2209800"/>
                <a:chOff x="4876800" y="1600200"/>
                <a:chExt cx="457200" cy="2209800"/>
              </a:xfrm>
            </p:grpSpPr>
            <p:sp>
              <p:nvSpPr>
                <p:cNvPr id="60" name="DRAM">
                  <a:extLst>
                    <a:ext uri="{FF2B5EF4-FFF2-40B4-BE49-F238E27FC236}">
                      <a16:creationId xmlns:a16="http://schemas.microsoft.com/office/drawing/2014/main" id="{A6A35834-549B-A0CE-A257-E325BB009FE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30AD49E-52DD-432C-CB03-2D6B056F1E5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99A889E9-E8FB-2113-05EE-A56F6EEA0C9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B63AAE2B-2338-4F89-10D9-B9C28D9D042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 name="DRAM">
                  <a:extLst>
                    <a:ext uri="{FF2B5EF4-FFF2-40B4-BE49-F238E27FC236}">
                      <a16:creationId xmlns:a16="http://schemas.microsoft.com/office/drawing/2014/main" id="{3ED58C5B-CDA5-6FF3-631C-01703EACC69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2" name="Group 21">
                <a:extLst>
                  <a:ext uri="{FF2B5EF4-FFF2-40B4-BE49-F238E27FC236}">
                    <a16:creationId xmlns:a16="http://schemas.microsoft.com/office/drawing/2014/main" id="{20623A0B-263C-0410-1946-0AD9DD4F3514}"/>
                  </a:ext>
                </a:extLst>
              </p:cNvPr>
              <p:cNvGrpSpPr/>
              <p:nvPr/>
            </p:nvGrpSpPr>
            <p:grpSpPr>
              <a:xfrm>
                <a:off x="5676900" y="1600199"/>
                <a:ext cx="1828800" cy="2362201"/>
                <a:chOff x="5676900" y="1170708"/>
                <a:chExt cx="1828800" cy="2791692"/>
              </a:xfrm>
            </p:grpSpPr>
            <p:cxnSp>
              <p:nvCxnSpPr>
                <p:cNvPr id="55" name="Straight Connector 54">
                  <a:extLst>
                    <a:ext uri="{FF2B5EF4-FFF2-40B4-BE49-F238E27FC236}">
                      <a16:creationId xmlns:a16="http://schemas.microsoft.com/office/drawing/2014/main" id="{146FA8D2-3A8E-16DA-5B9B-3149BBC09828}"/>
                    </a:ext>
                  </a:extLst>
                </p:cNvPr>
                <p:cNvCxnSpPr>
                  <a:cxnSpLocks/>
                  <a:stCxn id="25" idx="0"/>
                  <a:endCxn id="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FFDB13E7-5970-1DB9-27D7-2100D32BB8BC}"/>
                    </a:ext>
                  </a:extLst>
                </p:cNvPr>
                <p:cNvCxnSpPr>
                  <a:cxnSpLocks/>
                  <a:stCxn id="27" idx="0"/>
                  <a:endCxn id="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12A46E3E-8A8C-4FDF-8045-18F818632FA4}"/>
                    </a:ext>
                  </a:extLst>
                </p:cNvPr>
                <p:cNvCxnSpPr>
                  <a:cxnSpLocks/>
                  <a:stCxn id="28" idx="0"/>
                  <a:endCxn id="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2D5E1AC-90B6-4B5A-816E-03A62BD68CF0}"/>
                    </a:ext>
                  </a:extLst>
                </p:cNvPr>
                <p:cNvCxnSpPr>
                  <a:cxnSpLocks/>
                  <a:stCxn id="29" idx="0"/>
                  <a:endCxn id="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A9C67CED-0B4D-7CE5-FBF1-962070FA729A}"/>
                    </a:ext>
                  </a:extLst>
                </p:cNvPr>
                <p:cNvCxnSpPr>
                  <a:cxnSpLocks/>
                  <a:stCxn id="26" idx="0"/>
                  <a:endCxn id="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E6F99922-4F1C-C9B1-2D72-F6EC6DB169C8}"/>
                  </a:ext>
                </a:extLst>
              </p:cNvPr>
              <p:cNvGrpSpPr/>
              <p:nvPr/>
            </p:nvGrpSpPr>
            <p:grpSpPr>
              <a:xfrm>
                <a:off x="5334000" y="1790700"/>
                <a:ext cx="2362201" cy="1828800"/>
                <a:chOff x="5333998" y="1790700"/>
                <a:chExt cx="2791691" cy="1828800"/>
              </a:xfrm>
            </p:grpSpPr>
            <p:cxnSp>
              <p:nvCxnSpPr>
                <p:cNvPr id="50" name="Straight Connector 49">
                  <a:extLst>
                    <a:ext uri="{FF2B5EF4-FFF2-40B4-BE49-F238E27FC236}">
                      <a16:creationId xmlns:a16="http://schemas.microsoft.com/office/drawing/2014/main" id="{8138599D-E036-8A01-149D-00D56C87177E}"/>
                    </a:ext>
                  </a:extLst>
                </p:cNvPr>
                <p:cNvCxnSpPr>
                  <a:cxnSpLocks/>
                  <a:stCxn id="29" idx="6"/>
                  <a:endCxn id="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F6D173C6-DCED-5815-C4FF-7ABA10B4CA1B}"/>
                    </a:ext>
                  </a:extLst>
                </p:cNvPr>
                <p:cNvCxnSpPr>
                  <a:cxnSpLocks/>
                  <a:stCxn id="34" idx="6"/>
                  <a:endCxn id="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6CE8F86A-5895-4C35-CB6E-10DC92AEB04D}"/>
                    </a:ext>
                  </a:extLst>
                </p:cNvPr>
                <p:cNvCxnSpPr>
                  <a:cxnSpLocks/>
                  <a:stCxn id="39" idx="6"/>
                  <a:endCxn id="6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AFB6BAA-86D1-0FCD-F2EC-1F2B1347F2F6}"/>
                    </a:ext>
                  </a:extLst>
                </p:cNvPr>
                <p:cNvCxnSpPr>
                  <a:cxnSpLocks/>
                  <a:stCxn id="44" idx="6"/>
                  <a:endCxn id="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1BCC844-3921-619B-EB71-9237F13EA60C}"/>
                    </a:ext>
                  </a:extLst>
                </p:cNvPr>
                <p:cNvCxnSpPr>
                  <a:cxnSpLocks/>
                  <a:stCxn id="49" idx="6"/>
                  <a:endCxn id="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12FB67AA-6FD5-9A88-9C50-E9B6FEE06BA0}"/>
                  </a:ext>
                </a:extLst>
              </p:cNvPr>
              <p:cNvGrpSpPr/>
              <p:nvPr/>
            </p:nvGrpSpPr>
            <p:grpSpPr>
              <a:xfrm>
                <a:off x="5486400" y="1600200"/>
                <a:ext cx="2209800" cy="2209800"/>
                <a:chOff x="5486400" y="1600200"/>
                <a:chExt cx="2209800" cy="2209800"/>
              </a:xfrm>
            </p:grpSpPr>
            <p:sp>
              <p:nvSpPr>
                <p:cNvPr id="25" name="Oval 24">
                  <a:extLst>
                    <a:ext uri="{FF2B5EF4-FFF2-40B4-BE49-F238E27FC236}">
                      <a16:creationId xmlns:a16="http://schemas.microsoft.com/office/drawing/2014/main" id="{8E812627-1609-36CB-0A9F-2791F31047B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B0BB67B-920E-5C5C-9B9B-91A5810D6977}"/>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40613C1-ECE0-DA48-9DED-A4B83CB665BD}"/>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0F0198FF-ED4E-ACE8-8646-2B301362BB8A}"/>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4BEB1E25-9369-C8E5-68D1-003D4DA80A19}"/>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F3431A66-EDCA-5B6C-99EF-7EC7801E069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2190DDDC-BEF1-6C0D-E13C-29766D03A40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86EE9FAC-361F-53BB-4E00-70B933A8976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D41EA59F-DBDD-1DCE-B89B-4DE78BBD8F1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8CA8D-547C-EF55-1394-FE239E67C60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1102DB54-202D-A6B4-4B19-7BD13EAD2394}"/>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E0100665-CBEB-8D01-1E15-433B5AE19EA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8E41212-57E0-6E97-48E2-440E6F40A16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4E6928FD-7C71-A746-6882-5049AA62DE37}"/>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EC899B99-E36B-5662-10FC-CAABD4BC249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9CD2FF85-0244-4AC0-8613-04C1D3B0EC04}"/>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71182A66-6374-72E7-0198-400916CFAE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BB26816A-B203-BC5E-D86F-10B24C95AA5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0FFEB55D-3900-CA8F-910F-16765A5E950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 name="Oval 43">
                  <a:extLst>
                    <a:ext uri="{FF2B5EF4-FFF2-40B4-BE49-F238E27FC236}">
                      <a16:creationId xmlns:a16="http://schemas.microsoft.com/office/drawing/2014/main" id="{5D1604E2-4295-CD2B-8791-E7106AF6B47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Oval 44">
                  <a:extLst>
                    <a:ext uri="{FF2B5EF4-FFF2-40B4-BE49-F238E27FC236}">
                      <a16:creationId xmlns:a16="http://schemas.microsoft.com/office/drawing/2014/main" id="{13C0B420-E197-D276-FFAC-5F0C3DE0F96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 name="Oval 45">
                  <a:extLst>
                    <a:ext uri="{FF2B5EF4-FFF2-40B4-BE49-F238E27FC236}">
                      <a16:creationId xmlns:a16="http://schemas.microsoft.com/office/drawing/2014/main" id="{CD01F2E5-4467-E03B-AC9F-B2F4C22AFBA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20525F9C-79CC-EFB7-26E6-DA17CC8F4DE5}"/>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72D3F180-9DDA-998E-2750-6AA137B6C06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3C5C068F-5A5B-428B-0622-84AE2E627A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8" name="Straight Connector 7">
              <a:extLst>
                <a:ext uri="{FF2B5EF4-FFF2-40B4-BE49-F238E27FC236}">
                  <a16:creationId xmlns:a16="http://schemas.microsoft.com/office/drawing/2014/main" id="{83F39086-EE37-9E1C-9C4D-8781C63638E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B12C2E76-CE4A-BB42-0489-DFC474113E31}"/>
                </a:ext>
              </a:extLst>
            </p:cNvPr>
            <p:cNvGrpSpPr/>
            <p:nvPr/>
          </p:nvGrpSpPr>
          <p:grpSpPr>
            <a:xfrm>
              <a:off x="1851480" y="2606032"/>
              <a:ext cx="4671060" cy="1219201"/>
              <a:chOff x="2174045" y="1143000"/>
              <a:chExt cx="4671060" cy="1219201"/>
            </a:xfrm>
          </p:grpSpPr>
          <p:cxnSp>
            <p:nvCxnSpPr>
              <p:cNvPr id="16" name="Straight Connector 15">
                <a:extLst>
                  <a:ext uri="{FF2B5EF4-FFF2-40B4-BE49-F238E27FC236}">
                    <a16:creationId xmlns:a16="http://schemas.microsoft.com/office/drawing/2014/main" id="{50D0F8EC-E05B-9D35-A1AC-66C0E6C2D7D7}"/>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6996AB3-9D94-866E-CECB-02273AB53034}"/>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6871E37-530E-14E8-2A44-32E22E5972A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3A775B2-7F09-A1DE-9B69-B5E148B47B51}"/>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0" name="DRAM">
              <a:extLst>
                <a:ext uri="{FF2B5EF4-FFF2-40B4-BE49-F238E27FC236}">
                  <a16:creationId xmlns:a16="http://schemas.microsoft.com/office/drawing/2014/main" id="{56FEB6E3-905B-4B5B-4355-7F31FA8AD9ED}"/>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sp>
        <p:nvSpPr>
          <p:cNvPr id="228" name="Rectangle 227">
            <a:extLst>
              <a:ext uri="{FF2B5EF4-FFF2-40B4-BE49-F238E27FC236}">
                <a16:creationId xmlns:a16="http://schemas.microsoft.com/office/drawing/2014/main" id="{D4CE7ADE-8BD2-DCB2-ABE5-998D27BBDC40}"/>
              </a:ext>
            </a:extLst>
          </p:cNvPr>
          <p:cNvSpPr/>
          <p:nvPr/>
        </p:nvSpPr>
        <p:spPr>
          <a:xfrm>
            <a:off x="-2375" y="1313925"/>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do not support vector reduction at low area cost since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data movement is bounded to within a DRAM column</a:t>
            </a:r>
          </a:p>
        </p:txBody>
      </p:sp>
      <p:grpSp>
        <p:nvGrpSpPr>
          <p:cNvPr id="257" name="Group 256">
            <a:extLst>
              <a:ext uri="{FF2B5EF4-FFF2-40B4-BE49-F238E27FC236}">
                <a16:creationId xmlns:a16="http://schemas.microsoft.com/office/drawing/2014/main" id="{38724746-E417-326A-F4A2-0051CF825E21}"/>
              </a:ext>
            </a:extLst>
          </p:cNvPr>
          <p:cNvGrpSpPr/>
          <p:nvPr/>
        </p:nvGrpSpPr>
        <p:grpSpPr>
          <a:xfrm rot="10800000">
            <a:off x="2225187" y="2512740"/>
            <a:ext cx="5392470" cy="228600"/>
            <a:chOff x="2433006" y="4637550"/>
            <a:chExt cx="5392470" cy="228600"/>
          </a:xfrm>
          <a:solidFill>
            <a:srgbClr val="E16161"/>
          </a:solidFill>
        </p:grpSpPr>
        <p:sp>
          <p:nvSpPr>
            <p:cNvPr id="248" name="Curved Up Arrow 247">
              <a:extLst>
                <a:ext uri="{FF2B5EF4-FFF2-40B4-BE49-F238E27FC236}">
                  <a16:creationId xmlns:a16="http://schemas.microsoft.com/office/drawing/2014/main" id="{48EB2F09-B207-E6E4-B473-D6BDA0F457F3}"/>
                </a:ext>
              </a:extLst>
            </p:cNvPr>
            <p:cNvSpPr/>
            <p:nvPr/>
          </p:nvSpPr>
          <p:spPr>
            <a:xfrm flipH="1">
              <a:off x="757562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9" name="Curved Up Arrow 248">
              <a:extLst>
                <a:ext uri="{FF2B5EF4-FFF2-40B4-BE49-F238E27FC236}">
                  <a16:creationId xmlns:a16="http://schemas.microsoft.com/office/drawing/2014/main" id="{6FC766A1-6911-AB9D-D080-3BA1ACC590B4}"/>
                </a:ext>
              </a:extLst>
            </p:cNvPr>
            <p:cNvSpPr/>
            <p:nvPr/>
          </p:nvSpPr>
          <p:spPr>
            <a:xfrm flipH="1">
              <a:off x="710674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0" name="Curved Up Arrow 249">
              <a:extLst>
                <a:ext uri="{FF2B5EF4-FFF2-40B4-BE49-F238E27FC236}">
                  <a16:creationId xmlns:a16="http://schemas.microsoft.com/office/drawing/2014/main" id="{3948B473-A36B-AB2D-ED74-C86609F6ABD3}"/>
                </a:ext>
              </a:extLst>
            </p:cNvPr>
            <p:cNvSpPr/>
            <p:nvPr/>
          </p:nvSpPr>
          <p:spPr>
            <a:xfrm flipH="1">
              <a:off x="601383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1" name="Curved Up Arrow 250">
              <a:extLst>
                <a:ext uri="{FF2B5EF4-FFF2-40B4-BE49-F238E27FC236}">
                  <a16:creationId xmlns:a16="http://schemas.microsoft.com/office/drawing/2014/main" id="{35C3D68F-4E85-65E7-592D-8735EC62D699}"/>
                </a:ext>
              </a:extLst>
            </p:cNvPr>
            <p:cNvSpPr/>
            <p:nvPr/>
          </p:nvSpPr>
          <p:spPr>
            <a:xfrm flipH="1">
              <a:off x="554495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2" name="Curved Up Arrow 251">
              <a:extLst>
                <a:ext uri="{FF2B5EF4-FFF2-40B4-BE49-F238E27FC236}">
                  <a16:creationId xmlns:a16="http://schemas.microsoft.com/office/drawing/2014/main" id="{F08816B2-B2A4-098B-8106-651B75C29B1B}"/>
                </a:ext>
              </a:extLst>
            </p:cNvPr>
            <p:cNvSpPr/>
            <p:nvPr/>
          </p:nvSpPr>
          <p:spPr>
            <a:xfrm flipH="1">
              <a:off x="4457287"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3" name="Curved Up Arrow 252">
              <a:extLst>
                <a:ext uri="{FF2B5EF4-FFF2-40B4-BE49-F238E27FC236}">
                  <a16:creationId xmlns:a16="http://schemas.microsoft.com/office/drawing/2014/main" id="{3A10F522-7A96-09B7-5A4F-AAC47131ED03}"/>
                </a:ext>
              </a:extLst>
            </p:cNvPr>
            <p:cNvSpPr/>
            <p:nvPr/>
          </p:nvSpPr>
          <p:spPr>
            <a:xfrm flipH="1">
              <a:off x="3988405"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4" name="Curved Up Arrow 253">
              <a:extLst>
                <a:ext uri="{FF2B5EF4-FFF2-40B4-BE49-F238E27FC236}">
                  <a16:creationId xmlns:a16="http://schemas.microsoft.com/office/drawing/2014/main" id="{A57D799B-FC24-1EF8-5347-CB4FDDA3FBC3}"/>
                </a:ext>
              </a:extLst>
            </p:cNvPr>
            <p:cNvSpPr/>
            <p:nvPr/>
          </p:nvSpPr>
          <p:spPr>
            <a:xfrm flipH="1">
              <a:off x="2901888"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5" name="Curved Up Arrow 254">
              <a:extLst>
                <a:ext uri="{FF2B5EF4-FFF2-40B4-BE49-F238E27FC236}">
                  <a16:creationId xmlns:a16="http://schemas.microsoft.com/office/drawing/2014/main" id="{B919446D-B754-43F9-19CF-E76E4AC12176}"/>
                </a:ext>
              </a:extLst>
            </p:cNvPr>
            <p:cNvSpPr/>
            <p:nvPr/>
          </p:nvSpPr>
          <p:spPr>
            <a:xfrm flipH="1">
              <a:off x="2433006"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258" name="Group 257">
            <a:extLst>
              <a:ext uri="{FF2B5EF4-FFF2-40B4-BE49-F238E27FC236}">
                <a16:creationId xmlns:a16="http://schemas.microsoft.com/office/drawing/2014/main" id="{11545C3E-1CB2-E540-0260-0F720F7FF443}"/>
              </a:ext>
            </a:extLst>
          </p:cNvPr>
          <p:cNvGrpSpPr/>
          <p:nvPr/>
        </p:nvGrpSpPr>
        <p:grpSpPr>
          <a:xfrm>
            <a:off x="493463" y="4985549"/>
            <a:ext cx="8148104" cy="1321456"/>
            <a:chOff x="371659" y="2796294"/>
            <a:chExt cx="8400681" cy="1321456"/>
          </a:xfrm>
        </p:grpSpPr>
        <p:sp>
          <p:nvSpPr>
            <p:cNvPr id="259" name="Rounded Rectangle 258">
              <a:extLst>
                <a:ext uri="{FF2B5EF4-FFF2-40B4-BE49-F238E27FC236}">
                  <a16:creationId xmlns:a16="http://schemas.microsoft.com/office/drawing/2014/main" id="{762C6D09-A8A6-10B5-7BA6-B3A59866507A}"/>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Directly connecting all DRAM columns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using a custom all-to-all interconnect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leads to large (i.e., 21%) area cost</a:t>
              </a:r>
            </a:p>
          </p:txBody>
        </p:sp>
        <p:sp>
          <p:nvSpPr>
            <p:cNvPr id="260" name="TextBox 259">
              <a:extLst>
                <a:ext uri="{FF2B5EF4-FFF2-40B4-BE49-F238E27FC236}">
                  <a16:creationId xmlns:a16="http://schemas.microsoft.com/office/drawing/2014/main" id="{C5EDE85A-923E-7F0B-DD06-7150C8A35D09}"/>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sp>
        <p:nvSpPr>
          <p:cNvPr id="262" name="TextBox 261">
            <a:extLst>
              <a:ext uri="{FF2B5EF4-FFF2-40B4-BE49-F238E27FC236}">
                <a16:creationId xmlns:a16="http://schemas.microsoft.com/office/drawing/2014/main" id="{4644D6EC-3360-D904-1586-6B81079CB052}"/>
              </a:ext>
            </a:extLst>
          </p:cNvPr>
          <p:cNvSpPr txBox="1"/>
          <p:nvPr/>
        </p:nvSpPr>
        <p:spPr>
          <a:xfrm>
            <a:off x="2133366" y="4483141"/>
            <a:ext cx="5790027"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no direct communication path across columns</a:t>
            </a:r>
            <a:endParaRPr kumimoji="0" lang="en-US" sz="1800" b="0" i="0" u="none" strike="noStrike" kern="1200" cap="none" spc="0" normalizeH="0" baseline="0" noProof="0" dirty="0">
              <a:ln>
                <a:noFill/>
              </a:ln>
              <a:solidFill>
                <a:srgbClr val="E16161"/>
              </a:solidFill>
              <a:effectLst/>
              <a:uLnTx/>
              <a:uFillTx/>
              <a:latin typeface="Calibri" panose="020F0502020204030204"/>
              <a:ea typeface="+mn-ea"/>
              <a:cs typeface="+mn-cs"/>
            </a:endParaRPr>
          </a:p>
        </p:txBody>
      </p:sp>
      <p:grpSp>
        <p:nvGrpSpPr>
          <p:cNvPr id="263" name="Group 262">
            <a:extLst>
              <a:ext uri="{FF2B5EF4-FFF2-40B4-BE49-F238E27FC236}">
                <a16:creationId xmlns:a16="http://schemas.microsoft.com/office/drawing/2014/main" id="{B41A5287-3DED-3B45-9548-676CFA48360D}"/>
              </a:ext>
            </a:extLst>
          </p:cNvPr>
          <p:cNvGrpSpPr/>
          <p:nvPr/>
        </p:nvGrpSpPr>
        <p:grpSpPr>
          <a:xfrm>
            <a:off x="984983" y="3946311"/>
            <a:ext cx="6938410" cy="647381"/>
            <a:chOff x="757719" y="4572696"/>
            <a:chExt cx="6938410" cy="647381"/>
          </a:xfrm>
        </p:grpSpPr>
        <p:grpSp>
          <p:nvGrpSpPr>
            <p:cNvPr id="264" name="Group 263">
              <a:extLst>
                <a:ext uri="{FF2B5EF4-FFF2-40B4-BE49-F238E27FC236}">
                  <a16:creationId xmlns:a16="http://schemas.microsoft.com/office/drawing/2014/main" id="{46EDF1C0-78DE-4ECC-BF8A-228C00388B16}"/>
                </a:ext>
              </a:extLst>
            </p:cNvPr>
            <p:cNvGrpSpPr/>
            <p:nvPr/>
          </p:nvGrpSpPr>
          <p:grpSpPr>
            <a:xfrm>
              <a:off x="1906102" y="4572696"/>
              <a:ext cx="5790027" cy="251465"/>
              <a:chOff x="1906102" y="4572696"/>
              <a:chExt cx="5790027" cy="251465"/>
            </a:xfrm>
          </p:grpSpPr>
          <p:grpSp>
            <p:nvGrpSpPr>
              <p:cNvPr id="266" name="Group 265">
                <a:extLst>
                  <a:ext uri="{FF2B5EF4-FFF2-40B4-BE49-F238E27FC236}">
                    <a16:creationId xmlns:a16="http://schemas.microsoft.com/office/drawing/2014/main" id="{0A4B4A8E-30D1-319A-0301-E50760709416}"/>
                  </a:ext>
                </a:extLst>
              </p:cNvPr>
              <p:cNvGrpSpPr/>
              <p:nvPr/>
            </p:nvGrpSpPr>
            <p:grpSpPr>
              <a:xfrm>
                <a:off x="1906102" y="4572696"/>
                <a:ext cx="5790027" cy="251465"/>
                <a:chOff x="1906102" y="4605667"/>
                <a:chExt cx="5790027" cy="251465"/>
              </a:xfrm>
            </p:grpSpPr>
            <p:cxnSp>
              <p:nvCxnSpPr>
                <p:cNvPr id="268" name="Straight Connector 267">
                  <a:extLst>
                    <a:ext uri="{FF2B5EF4-FFF2-40B4-BE49-F238E27FC236}">
                      <a16:creationId xmlns:a16="http://schemas.microsoft.com/office/drawing/2014/main" id="{5CCC5642-24FE-638C-4EF2-7541558C1BB4}"/>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DC7EC2A-ED3D-B0C9-F3F3-244A24A35D46}"/>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DA667EDB-4ECE-A7D5-8CA6-AC219FDFC941}"/>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60DDF4F2-6D16-69F1-A5F5-E945F3933E9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33CBABC7-9F61-9E3D-4E37-F477186321CB}"/>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2AF3D9DD-F7A8-2B23-918F-4C1FE8F185A6}"/>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66FCB04F-263F-959C-EDB3-9678E97F4FA2}"/>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E43EEB85-A241-AF9A-3C76-CB5C7A4D58A6}"/>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67" name="Straight Connector 266">
                <a:extLst>
                  <a:ext uri="{FF2B5EF4-FFF2-40B4-BE49-F238E27FC236}">
                    <a16:creationId xmlns:a16="http://schemas.microsoft.com/office/drawing/2014/main" id="{FD215871-F557-008C-76F2-3CEE9EED73CC}"/>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65" name="TextBox 264">
              <a:extLst>
                <a:ext uri="{FF2B5EF4-FFF2-40B4-BE49-F238E27FC236}">
                  <a16:creationId xmlns:a16="http://schemas.microsoft.com/office/drawing/2014/main" id="{26BDDE3C-72C4-D789-30AF-F9713D76C84D}"/>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aphicFrame>
        <p:nvGraphicFramePr>
          <p:cNvPr id="11" name="Table 4">
            <a:extLst>
              <a:ext uri="{FF2B5EF4-FFF2-40B4-BE49-F238E27FC236}">
                <a16:creationId xmlns:a16="http://schemas.microsoft.com/office/drawing/2014/main" id="{1619B871-3981-6986-7553-858D84C071C6}"/>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563173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fade">
                                      <p:cBhvr>
                                        <p:cTn id="7"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764C6D-2567-AE99-2FEB-13692F9FED43}"/>
              </a:ext>
            </a:extLst>
          </p:cNvPr>
          <p:cNvSpPr>
            <a:spLocks noGrp="1"/>
          </p:cNvSpPr>
          <p:nvPr>
            <p:ph type="title"/>
          </p:nvPr>
        </p:nvSpPr>
        <p:spPr/>
        <p:txBody>
          <a:bodyPr/>
          <a:lstStyle/>
          <a:p>
            <a:r>
              <a:rPr lang="en-US"/>
              <a:t>Long Talk </a:t>
            </a:r>
            <a:r>
              <a:rPr lang="en-US" dirty="0"/>
              <a:t>+ Tutorial on </a:t>
            </a:r>
            <a:r>
              <a:rPr lang="en-US" dirty="0" err="1"/>
              <a:t>Youtube</a:t>
            </a:r>
            <a:endParaRPr lang="en-CH" dirty="0"/>
          </a:p>
        </p:txBody>
      </p:sp>
      <p:pic>
        <p:nvPicPr>
          <p:cNvPr id="5" name="Picture 4">
            <a:extLst>
              <a:ext uri="{FF2B5EF4-FFF2-40B4-BE49-F238E27FC236}">
                <a16:creationId xmlns:a16="http://schemas.microsoft.com/office/drawing/2014/main" id="{123E6DFB-6271-F619-4858-7914F0AB72E8}"/>
              </a:ext>
            </a:extLst>
          </p:cNvPr>
          <p:cNvPicPr>
            <a:picLocks noChangeAspect="1"/>
          </p:cNvPicPr>
          <p:nvPr/>
        </p:nvPicPr>
        <p:blipFill>
          <a:blip r:embed="rId3"/>
          <a:stretch>
            <a:fillRect/>
          </a:stretch>
        </p:blipFill>
        <p:spPr>
          <a:xfrm>
            <a:off x="744090" y="1614598"/>
            <a:ext cx="7651422" cy="5232302"/>
          </a:xfrm>
          <a:prstGeom prst="rect">
            <a:avLst/>
          </a:prstGeom>
        </p:spPr>
      </p:pic>
      <p:sp>
        <p:nvSpPr>
          <p:cNvPr id="8" name="Content Placeholder 2">
            <a:extLst>
              <a:ext uri="{FF2B5EF4-FFF2-40B4-BE49-F238E27FC236}">
                <a16:creationId xmlns:a16="http://schemas.microsoft.com/office/drawing/2014/main" id="{BF164E4E-91C6-7FE7-8DC5-5B2B5B704CB0}"/>
              </a:ext>
            </a:extLst>
          </p:cNvPr>
          <p:cNvSpPr>
            <a:spLocks noGrp="1"/>
          </p:cNvSpPr>
          <p:nvPr>
            <p:ph idx="1"/>
          </p:nvPr>
        </p:nvSpPr>
        <p:spPr>
          <a:xfrm>
            <a:off x="75991" y="975034"/>
            <a:ext cx="8987622" cy="558491"/>
          </a:xfrm>
        </p:spPr>
        <p:txBody>
          <a:bodyPr/>
          <a:lstStyle/>
          <a:p>
            <a:pPr marL="0" indent="0" algn="ctr">
              <a:buNone/>
            </a:pPr>
            <a:r>
              <a:rPr lang="en-CH" dirty="0">
                <a:hlinkClick r:id="rId4"/>
              </a:rPr>
              <a:t>https://youtu.be/s_z_S6FYpC8</a:t>
            </a:r>
            <a:r>
              <a:rPr lang="en-US" i="1" dirty="0"/>
              <a:t> </a:t>
            </a:r>
            <a:endParaRPr lang="en-CH" dirty="0"/>
          </a:p>
        </p:txBody>
      </p:sp>
    </p:spTree>
    <p:extLst>
      <p:ext uri="{BB962C8B-B14F-4D97-AF65-F5344CB8AC3E}">
        <p14:creationId xmlns:p14="http://schemas.microsoft.com/office/powerpoint/2010/main" val="13613193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96BC52-08E6-B38E-943B-CBBA9B7853C7}"/>
              </a:ext>
            </a:extLst>
          </p:cNvPr>
          <p:cNvSpPr>
            <a:spLocks noGrp="1"/>
          </p:cNvSpPr>
          <p:nvPr>
            <p:ph type="title"/>
          </p:nvPr>
        </p:nvSpPr>
        <p:spPr/>
        <p:txBody>
          <a:bodyPr/>
          <a:lstStyle/>
          <a:p>
            <a:r>
              <a:rPr lang="en-US" dirty="0"/>
              <a:t>Outline </a:t>
            </a:r>
          </a:p>
        </p:txBody>
      </p:sp>
      <p:sp>
        <p:nvSpPr>
          <p:cNvPr id="3" name="Content Placeholder 2">
            <a:extLst>
              <a:ext uri="{FF2B5EF4-FFF2-40B4-BE49-F238E27FC236}">
                <a16:creationId xmlns:a16="http://schemas.microsoft.com/office/drawing/2014/main" id="{F97821DA-9B69-2994-7125-D27B994FC858}"/>
              </a:ext>
            </a:extLst>
          </p:cNvPr>
          <p:cNvSpPr>
            <a:spLocks noGrp="1"/>
          </p:cNvSpPr>
          <p:nvPr>
            <p:ph idx="1"/>
          </p:nvPr>
        </p:nvSpPr>
        <p:spPr>
          <a:xfrm>
            <a:off x="228600" y="899573"/>
            <a:ext cx="8610600" cy="5193723"/>
          </a:xfrm>
        </p:spPr>
        <p:txBody>
          <a:bodyPr/>
          <a:lstStyle/>
          <a:p>
            <a:r>
              <a:rPr lang="en-US" b="1" dirty="0">
                <a:solidFill>
                  <a:srgbClr val="0000FF"/>
                </a:solidFill>
              </a:rPr>
              <a:t>Processing-Using-Memory (PUM) Solutions</a:t>
            </a:r>
            <a:endParaRPr lang="en-US" sz="800" b="1" dirty="0">
              <a:solidFill>
                <a:srgbClr val="0000FF"/>
              </a:solidFill>
            </a:endParaRPr>
          </a:p>
          <a:p>
            <a:pPr lvl="1"/>
            <a:r>
              <a:rPr lang="en-US" dirty="0"/>
              <a:t>Review of DRAM Background, </a:t>
            </a:r>
            <a:r>
              <a:rPr lang="en-US" dirty="0" err="1"/>
              <a:t>RowClone</a:t>
            </a:r>
            <a:r>
              <a:rPr lang="en-US" dirty="0"/>
              <a:t>, and Ambit</a:t>
            </a:r>
            <a:br>
              <a:rPr lang="en-US" sz="600" dirty="0"/>
            </a:br>
            <a:endParaRPr lang="en-US" sz="600" dirty="0"/>
          </a:p>
          <a:p>
            <a:pPr lvl="1"/>
            <a:r>
              <a:rPr lang="en-US" dirty="0"/>
              <a:t>SIMDRAM &amp; MIMDRAM: Generalizing PUM Computing </a:t>
            </a:r>
            <a:br>
              <a:rPr lang="en-US" sz="600" dirty="0"/>
            </a:br>
            <a:endParaRPr lang="en-US" sz="600" dirty="0"/>
          </a:p>
          <a:p>
            <a:pPr lvl="1"/>
            <a:r>
              <a:rPr lang="en-US" dirty="0"/>
              <a:t>pLUTo: Extending Operation Support with LUTs</a:t>
            </a:r>
            <a:br>
              <a:rPr lang="en-US" sz="600" dirty="0"/>
            </a:br>
            <a:endParaRPr lang="en-US" sz="600" dirty="0"/>
          </a:p>
          <a:p>
            <a:pPr lvl="1"/>
            <a:r>
              <a:rPr lang="en-US" dirty="0"/>
              <a:t>PUM in Off-the-Shelf DRAM Chips</a:t>
            </a:r>
            <a:br>
              <a:rPr lang="en-US" sz="600" dirty="0"/>
            </a:br>
            <a:endParaRPr lang="en-US" sz="600" dirty="0"/>
          </a:p>
          <a:p>
            <a:pPr lvl="1"/>
            <a:r>
              <a:rPr lang="en-US" b="1" dirty="0">
                <a:solidFill>
                  <a:srgbClr val="0000FF"/>
                </a:solidFill>
              </a:rPr>
              <a:t>PUM Beyond Boolean/Arithmetic and DRAM</a:t>
            </a:r>
            <a:br>
              <a:rPr lang="en-US" sz="600" b="1" dirty="0">
                <a:solidFill>
                  <a:srgbClr val="0000FF"/>
                </a:solidFill>
              </a:rPr>
            </a:br>
            <a:endParaRPr lang="en-US" sz="600" b="1" dirty="0">
              <a:solidFill>
                <a:srgbClr val="0000FF"/>
              </a:solidFill>
            </a:endParaRPr>
          </a:p>
          <a:p>
            <a:r>
              <a:rPr lang="en-US" dirty="0"/>
              <a:t>Processing-Near-Memory (PNM) Solutions</a:t>
            </a:r>
          </a:p>
          <a:p>
            <a:pPr lvl="1"/>
            <a:r>
              <a:rPr lang="en-US" dirty="0"/>
              <a:t>Overview </a:t>
            </a:r>
          </a:p>
          <a:p>
            <a:pPr lvl="1"/>
            <a:r>
              <a:rPr lang="en-US" dirty="0"/>
              <a:t>Accelerating Neural Networks &amp; Databases</a:t>
            </a:r>
          </a:p>
          <a:p>
            <a:pPr lvl="1"/>
            <a:r>
              <a:rPr lang="en-US" dirty="0"/>
              <a:t>Real PNM Systems</a:t>
            </a:r>
          </a:p>
          <a:p>
            <a:r>
              <a:rPr lang="en-US" dirty="0"/>
              <a:t>Barriers for Adoption (and Current Solutions)  </a:t>
            </a:r>
          </a:p>
          <a:p>
            <a:r>
              <a:rPr lang="en-US" dirty="0"/>
              <a:t>Conclusion</a:t>
            </a:r>
          </a:p>
        </p:txBody>
      </p:sp>
      <p:sp>
        <p:nvSpPr>
          <p:cNvPr id="4" name="Slide Number Placeholder 3">
            <a:extLst>
              <a:ext uri="{FF2B5EF4-FFF2-40B4-BE49-F238E27FC236}">
                <a16:creationId xmlns:a16="http://schemas.microsoft.com/office/drawing/2014/main" id="{FD1F4C2E-5C63-E80E-5007-CA5B1595D714}"/>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D930BB-AD26-2C48-AF8C-E1BF73EB73BC}"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651909772"/>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dirty="0"/>
              <a:t>In-DRAM Physical Unclonable Functions</a:t>
            </a:r>
          </a:p>
        </p:txBody>
      </p:sp>
      <p:sp>
        <p:nvSpPr>
          <p:cNvPr id="3" name="Content Placeholder 2"/>
          <p:cNvSpPr>
            <a:spLocks noGrp="1"/>
          </p:cNvSpPr>
          <p:nvPr>
            <p:ph idx="1"/>
          </p:nvPr>
        </p:nvSpPr>
        <p:spPr>
          <a:xfrm>
            <a:off x="228600" y="1043589"/>
            <a:ext cx="8915400" cy="5193723"/>
          </a:xfrm>
        </p:spPr>
        <p:txBody>
          <a:bodyPr/>
          <a:lstStyle/>
          <a:p>
            <a:r>
              <a:rPr lang="en-US" sz="1800" dirty="0" err="1"/>
              <a:t>Jeremie</a:t>
            </a:r>
            <a:r>
              <a:rPr lang="en-US" sz="1800" dirty="0"/>
              <a:t> S. Kim, </a:t>
            </a:r>
            <a:r>
              <a:rPr lang="en-US" sz="1800" dirty="0" err="1"/>
              <a:t>Minesh</a:t>
            </a:r>
            <a:r>
              <a:rPr lang="en-US" sz="1800" dirty="0"/>
              <a:t> Patel, Hasan Hassan,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"The DRAM Latency PUF: Quickly Evaluating Physical Unclonable Functions by Exploiting the Latency-Reliability Tradeoff in Modern DRAM Devices"</a:t>
            </a:r>
            <a:br>
              <a:rPr lang="en-US" sz="1800" dirty="0">
                <a:solidFill>
                  <a:srgbClr val="0432FF"/>
                </a:solidFill>
              </a:rPr>
            </a:br>
            <a:r>
              <a:rPr lang="en-US" sz="1800" i="1" dirty="0"/>
              <a:t>Proceedings of the </a:t>
            </a:r>
            <a:r>
              <a:rPr lang="en-US" sz="1800" i="1" dirty="0">
                <a:hlinkClick r:id="rId3"/>
              </a:rPr>
              <a:t>24th International Symposium on High-Performance Computer Architecture</a:t>
            </a:r>
            <a:r>
              <a:rPr lang="en-US" sz="1800" i="1" dirty="0"/>
              <a:t> (</a:t>
            </a:r>
            <a:r>
              <a:rPr lang="en-US" sz="1800" b="1" i="1" dirty="0"/>
              <a:t>HPCA</a:t>
            </a:r>
            <a:r>
              <a:rPr lang="en-US" sz="1800" i="1" dirty="0"/>
              <a:t>)</a:t>
            </a:r>
            <a:r>
              <a:rPr lang="en-US" sz="1800" dirty="0"/>
              <a:t>, Vienna, Austria, February 2018.</a:t>
            </a:r>
            <a:br>
              <a:rPr lang="en-US" sz="1800" dirty="0"/>
            </a:br>
            <a:r>
              <a:rPr lang="en-US" sz="1800" dirty="0"/>
              <a:t>[</a:t>
            </a:r>
            <a:r>
              <a:rPr lang="en-US" sz="1800" dirty="0">
                <a:hlinkClick r:id="rId4"/>
              </a:rPr>
              <a:t>Lightning Talk Video</a:t>
            </a:r>
            <a:r>
              <a:rPr lang="en-US" sz="1800" dirty="0"/>
              <a:t>]</a:t>
            </a:r>
            <a:br>
              <a:rPr lang="en-US" sz="1800" dirty="0"/>
            </a:br>
            <a:r>
              <a:rPr lang="en-US" sz="1800" dirty="0"/>
              <a:t>[</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Lightning Session Slides (pptx)</a:t>
            </a:r>
            <a:r>
              <a:rPr lang="en-US" sz="1800" dirty="0"/>
              <a:t> </a:t>
            </a:r>
            <a:r>
              <a:rPr lang="en-US" sz="1800" dirty="0">
                <a:hlinkClick r:id="rId8"/>
              </a:rPr>
              <a:t>(pdf)</a:t>
            </a:r>
            <a:r>
              <a:rPr lang="en-US" sz="1800" dirty="0"/>
              <a:t>]</a:t>
            </a:r>
            <a:br>
              <a:rPr lang="en-US" sz="1800" dirty="0"/>
            </a:br>
            <a:r>
              <a:rPr lang="en-US" sz="1800" dirty="0"/>
              <a:t>[</a:t>
            </a:r>
            <a:r>
              <a:rPr lang="en-US" sz="1800" dirty="0">
                <a:hlinkClick r:id="rId9"/>
              </a:rPr>
              <a:t>Full Talk Lecture Video</a:t>
            </a:r>
            <a:r>
              <a:rPr lang="en-US" sz="1800" dirty="0"/>
              <a:t> (28 minutes)]</a:t>
            </a:r>
          </a:p>
          <a:p>
            <a:pPr marL="0" indent="0">
              <a:buNone/>
            </a:pP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F20A8ACC-E91F-5740-B3B1-88F1F6120918}"/>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0" y="4224367"/>
            <a:ext cx="9144000" cy="1724913"/>
          </a:xfrm>
          <a:prstGeom prst="rect">
            <a:avLst/>
          </a:prstGeom>
        </p:spPr>
      </p:pic>
    </p:spTree>
    <p:extLst>
      <p:ext uri="{BB962C8B-B14F-4D97-AF65-F5344CB8AC3E}">
        <p14:creationId xmlns:p14="http://schemas.microsoft.com/office/powerpoint/2010/main" val="28173102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800" dirty="0" err="1"/>
              <a:t>Jeremie</a:t>
            </a:r>
            <a:r>
              <a:rPr lang="en-US" sz="1800" dirty="0"/>
              <a:t> S. Kim, </a:t>
            </a:r>
            <a:r>
              <a:rPr lang="en-US" sz="1800" dirty="0" err="1"/>
              <a:t>Minesh</a:t>
            </a:r>
            <a:r>
              <a:rPr lang="en-US" sz="1800" dirty="0"/>
              <a:t> Patel, Hasan Hassan, Lois </a:t>
            </a:r>
            <a:r>
              <a:rPr lang="en-US" sz="1800" dirty="0" err="1"/>
              <a:t>Orosa</a:t>
            </a:r>
            <a:r>
              <a:rPr lang="en-US" sz="1800" dirty="0"/>
              <a:t>,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"D-RaNGe: Using Commodity DRAM Devices to Generate True Random Numbers with Low Latency and High Throughput"</a:t>
            </a:r>
            <a:br>
              <a:rPr lang="en-US" sz="1800" dirty="0">
                <a:solidFill>
                  <a:srgbClr val="0432FF"/>
                </a:solidFill>
              </a:rPr>
            </a:br>
            <a:r>
              <a:rPr lang="en-US" sz="1800" i="1" dirty="0"/>
              <a:t>Proceedings of the </a:t>
            </a:r>
            <a:r>
              <a:rPr lang="en-US" sz="1800" i="1" dirty="0">
                <a:hlinkClick r:id="rId3"/>
              </a:rPr>
              <a:t>25th International Symposium on High-Performance Computer Architecture</a:t>
            </a:r>
            <a:r>
              <a:rPr lang="en-US" sz="1800" i="1" dirty="0"/>
              <a:t> (</a:t>
            </a:r>
            <a:r>
              <a:rPr lang="en-US" sz="1800" b="1" i="1" dirty="0"/>
              <a:t>HPCA</a:t>
            </a:r>
            <a:r>
              <a:rPr lang="en-US" sz="1800" i="1" dirty="0"/>
              <a:t>)</a:t>
            </a:r>
            <a:r>
              <a:rPr lang="en-US" sz="1800" dirty="0"/>
              <a:t>, Washington, DC, USA, February 2019.</a:t>
            </a:r>
            <a:br>
              <a:rPr lang="en-US" sz="1800" dirty="0"/>
            </a:br>
            <a:r>
              <a:rPr lang="en-US" sz="1800" dirty="0"/>
              <a:t>[</a:t>
            </a:r>
            <a:r>
              <a:rPr lang="en-US" sz="1800" dirty="0">
                <a:hlinkClick r:id="rId4"/>
              </a:rPr>
              <a:t>Slides (pptx)</a:t>
            </a:r>
            <a:r>
              <a:rPr lang="en-US" sz="1800" dirty="0"/>
              <a:t> </a:t>
            </a:r>
            <a:r>
              <a:rPr lang="en-US" sz="1800" dirty="0">
                <a:hlinkClick r:id="rId5"/>
              </a:rPr>
              <a:t>(pdf)</a:t>
            </a:r>
            <a:r>
              <a:rPr lang="en-US" sz="1800" dirty="0"/>
              <a:t>]</a:t>
            </a:r>
            <a:br>
              <a:rPr lang="en-US" sz="1800" dirty="0"/>
            </a:br>
            <a:r>
              <a:rPr lang="en-US" sz="1800" dirty="0"/>
              <a:t>[</a:t>
            </a:r>
            <a:r>
              <a:rPr lang="en-US" sz="1800" dirty="0">
                <a:hlinkClick r:id="rId6"/>
              </a:rPr>
              <a:t>Full Talk Video</a:t>
            </a:r>
            <a:r>
              <a:rPr lang="en-US" sz="1800" dirty="0"/>
              <a:t> (21 minutes)]</a:t>
            </a:r>
            <a:br>
              <a:rPr lang="en-US" sz="1800" dirty="0"/>
            </a:br>
            <a:r>
              <a:rPr lang="en-US" sz="1800" dirty="0"/>
              <a:t>[</a:t>
            </a:r>
            <a:r>
              <a:rPr lang="en-US" sz="1800" dirty="0">
                <a:hlinkClick r:id="rId7"/>
              </a:rPr>
              <a:t>Full Talk Lecture Video</a:t>
            </a:r>
            <a:r>
              <a:rPr lang="en-US" sz="1800" dirty="0"/>
              <a:t> (27 minutes)]</a:t>
            </a:r>
            <a:br>
              <a:rPr lang="en-US" sz="1800" dirty="0"/>
            </a:br>
            <a:r>
              <a:rPr lang="en-US" sz="1800" b="1" i="1" dirty="0">
                <a:solidFill>
                  <a:srgbClr val="FF0000"/>
                </a:solidFill>
              </a:rPr>
              <a:t>Top Picks Honorable Mention by IEEE Micro.</a:t>
            </a:r>
            <a:endParaRPr lang="en-US" sz="1800" dirty="0">
              <a:solidFill>
                <a:srgbClr val="FF0000"/>
              </a:solidFill>
            </a:endParaRPr>
          </a:p>
          <a:p>
            <a:pPr marL="0" indent="0">
              <a:buNone/>
            </a:pPr>
            <a:br>
              <a:rPr lang="en-US" sz="1800" dirty="0"/>
            </a:br>
            <a:endParaRPr lang="en-US" sz="1800" dirty="0"/>
          </a:p>
        </p:txBody>
      </p:sp>
      <p:pic>
        <p:nvPicPr>
          <p:cNvPr id="3" name="Picture 2">
            <a:extLst>
              <a:ext uri="{FF2B5EF4-FFF2-40B4-BE49-F238E27FC236}">
                <a16:creationId xmlns:a16="http://schemas.microsoft.com/office/drawing/2014/main" id="{0EA301F4-CBFE-074F-8AB7-6C9F3BE4D6A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0" y="3984812"/>
            <a:ext cx="9144000" cy="2180492"/>
          </a:xfrm>
          <a:prstGeom prst="rect">
            <a:avLst/>
          </a:prstGeom>
        </p:spPr>
      </p:pic>
    </p:spTree>
    <p:extLst>
      <p:ext uri="{BB962C8B-B14F-4D97-AF65-F5344CB8AC3E}">
        <p14:creationId xmlns:p14="http://schemas.microsoft.com/office/powerpoint/2010/main" val="1831710821"/>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700" dirty="0" err="1"/>
              <a:t>Ataberk</a:t>
            </a:r>
            <a:r>
              <a:rPr lang="en-US" sz="1700" dirty="0"/>
              <a:t> </a:t>
            </a:r>
            <a:r>
              <a:rPr lang="en-US" sz="1700" dirty="0" err="1"/>
              <a:t>Olgun</a:t>
            </a:r>
            <a:r>
              <a:rPr lang="en-US" sz="1700" dirty="0"/>
              <a:t>, </a:t>
            </a:r>
            <a:r>
              <a:rPr lang="en-US" sz="1700" dirty="0" err="1"/>
              <a:t>Minesh</a:t>
            </a:r>
            <a:r>
              <a:rPr lang="en-US" sz="1700" dirty="0"/>
              <a:t> Patel, A. </a:t>
            </a:r>
            <a:r>
              <a:rPr lang="en-US" sz="1700" dirty="0" err="1"/>
              <a:t>Giray</a:t>
            </a:r>
            <a:r>
              <a:rPr lang="en-US" sz="1700" dirty="0"/>
              <a:t> </a:t>
            </a:r>
            <a:r>
              <a:rPr lang="en-US" sz="1700" dirty="0" err="1"/>
              <a:t>Yaglikci</a:t>
            </a:r>
            <a:r>
              <a:rPr lang="en-US" sz="1700" dirty="0"/>
              <a:t>, </a:t>
            </a:r>
            <a:r>
              <a:rPr lang="en-US" sz="1700" dirty="0" err="1"/>
              <a:t>Haocong</a:t>
            </a:r>
            <a:r>
              <a:rPr lang="en-US" sz="1700" dirty="0"/>
              <a:t> Luo, </a:t>
            </a:r>
            <a:r>
              <a:rPr lang="en-US" sz="1700" dirty="0" err="1"/>
              <a:t>Jeremie</a:t>
            </a:r>
            <a:r>
              <a:rPr lang="en-US" sz="1700" dirty="0"/>
              <a:t> S. Kim, F. </a:t>
            </a:r>
            <a:r>
              <a:rPr lang="en-US" sz="1700" dirty="0" err="1"/>
              <a:t>Nisa</a:t>
            </a:r>
            <a:r>
              <a:rPr lang="en-US" sz="1700" dirty="0"/>
              <a:t> </a:t>
            </a:r>
            <a:r>
              <a:rPr lang="en-US" sz="1700" dirty="0" err="1"/>
              <a:t>Bostanci</a:t>
            </a:r>
            <a:r>
              <a:rPr lang="en-US" sz="1700" dirty="0"/>
              <a:t>, Nandita Vijaykumar,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"QUAC-TRNG: High-Throughput True Random Number Generation Using Quadruple Row Activation in Commodity DRAM Chips"</a:t>
            </a:r>
            <a:br>
              <a:rPr lang="en-US" sz="1700" dirty="0"/>
            </a:br>
            <a:r>
              <a:rPr lang="en-US" sz="1700" i="1" dirty="0"/>
              <a:t>Proceedings of the </a:t>
            </a:r>
            <a:r>
              <a:rPr lang="en-US" sz="1700" i="1" dirty="0">
                <a:hlinkClick r:id="rId3"/>
              </a:rPr>
              <a:t>48th International Symposium on Computer Architecture</a:t>
            </a:r>
            <a:r>
              <a:rPr lang="en-US" sz="1700" i="1" dirty="0"/>
              <a:t> (</a:t>
            </a:r>
            <a:r>
              <a:rPr lang="en-US" sz="1700" b="1" i="1" dirty="0"/>
              <a:t>ISCA</a:t>
            </a:r>
            <a:r>
              <a:rPr lang="en-US" sz="1700" i="1" dirty="0"/>
              <a:t>)</a:t>
            </a:r>
            <a:r>
              <a:rPr lang="en-US" sz="1700" dirty="0"/>
              <a:t>, Virtual, June 2021.</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br>
              <a:rPr lang="en-US" sz="1700" dirty="0"/>
            </a:br>
            <a:r>
              <a:rPr lang="en-US" sz="1700" dirty="0"/>
              <a:t>[</a:t>
            </a:r>
            <a:r>
              <a:rPr lang="en-US" sz="1700" dirty="0">
                <a:hlinkClick r:id="rId8"/>
              </a:rPr>
              <a:t>Talk Video</a:t>
            </a:r>
            <a:r>
              <a:rPr lang="en-US" sz="1700" dirty="0"/>
              <a:t> (25 minutes)]</a:t>
            </a:r>
            <a:br>
              <a:rPr lang="en-US" sz="1700" dirty="0"/>
            </a:br>
            <a:r>
              <a:rPr lang="en-US" sz="1700" dirty="0"/>
              <a:t>[</a:t>
            </a:r>
            <a:r>
              <a:rPr lang="en-US" sz="1700" dirty="0">
                <a:hlinkClick r:id="rId9"/>
              </a:rPr>
              <a:t>SAFARI Live Seminar Video</a:t>
            </a:r>
            <a:r>
              <a:rPr lang="en-US" sz="1700" dirty="0"/>
              <a:t> (1 </a:t>
            </a:r>
            <a:r>
              <a:rPr lang="en-US" sz="1700" dirty="0" err="1"/>
              <a:t>hr</a:t>
            </a:r>
            <a:r>
              <a:rPr lang="en-US" sz="1700" dirty="0"/>
              <a:t> 26 mins)]</a:t>
            </a:r>
          </a:p>
          <a:p>
            <a:pPr marL="0" indent="0">
              <a:buNone/>
            </a:pPr>
            <a:br>
              <a:rPr lang="en-US" sz="1800" dirty="0"/>
            </a:br>
            <a:br>
              <a:rPr lang="en-US" sz="1800" dirty="0"/>
            </a:br>
            <a:endParaRPr lang="en-US" sz="1800" dirty="0"/>
          </a:p>
        </p:txBody>
      </p:sp>
      <p:pic>
        <p:nvPicPr>
          <p:cNvPr id="5" name="Picture 4">
            <a:extLst>
              <a:ext uri="{FF2B5EF4-FFF2-40B4-BE49-F238E27FC236}">
                <a16:creationId xmlns:a16="http://schemas.microsoft.com/office/drawing/2014/main" id="{C346B698-045C-9044-B1A7-4FFDCCB4C3C3}"/>
              </a:ext>
            </a:extLst>
          </p:cNvPr>
          <p:cNvPicPr>
            <a:picLocks noChangeAspect="1"/>
          </p:cNvPicPr>
          <p:nvPr/>
        </p:nvPicPr>
        <p:blipFill>
          <a:blip r:embed="rId10"/>
          <a:stretch>
            <a:fillRect/>
          </a:stretch>
        </p:blipFill>
        <p:spPr>
          <a:xfrm>
            <a:off x="0" y="4221088"/>
            <a:ext cx="9144000" cy="1726954"/>
          </a:xfrm>
          <a:prstGeom prst="rect">
            <a:avLst/>
          </a:prstGeom>
        </p:spPr>
      </p:pic>
    </p:spTree>
    <p:extLst>
      <p:ext uri="{BB962C8B-B14F-4D97-AF65-F5344CB8AC3E}">
        <p14:creationId xmlns:p14="http://schemas.microsoft.com/office/powerpoint/2010/main" val="753637515"/>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700" dirty="0"/>
          </a:p>
          <a:p>
            <a:r>
              <a:rPr lang="en-US" sz="1700" dirty="0"/>
              <a:t>F. </a:t>
            </a:r>
            <a:r>
              <a:rPr lang="en-US" sz="1700" dirty="0" err="1"/>
              <a:t>Nisa</a:t>
            </a:r>
            <a:r>
              <a:rPr lang="en-US" sz="1700" dirty="0"/>
              <a:t> </a:t>
            </a:r>
            <a:r>
              <a:rPr lang="en-US" sz="1700" dirty="0" err="1"/>
              <a:t>Bostanci</a:t>
            </a:r>
            <a:r>
              <a:rPr lang="en-US" sz="1700" dirty="0"/>
              <a:t>, </a:t>
            </a:r>
            <a:r>
              <a:rPr lang="en-US" sz="1700" dirty="0" err="1"/>
              <a:t>Ataberk</a:t>
            </a:r>
            <a:r>
              <a:rPr lang="en-US" sz="1700" dirty="0"/>
              <a:t> </a:t>
            </a:r>
            <a:r>
              <a:rPr lang="en-US" sz="1700" dirty="0" err="1"/>
              <a:t>Olgun</a:t>
            </a:r>
            <a:r>
              <a:rPr lang="en-US" sz="1700" dirty="0"/>
              <a:t>, Lois </a:t>
            </a:r>
            <a:r>
              <a:rPr lang="en-US" sz="1700" dirty="0" err="1"/>
              <a:t>Orosa</a:t>
            </a:r>
            <a:r>
              <a:rPr lang="en-US" sz="1700" dirty="0"/>
              <a:t>, A. </a:t>
            </a:r>
            <a:r>
              <a:rPr lang="en-US" sz="1700" dirty="0" err="1"/>
              <a:t>Giray</a:t>
            </a:r>
            <a:r>
              <a:rPr lang="en-US" sz="1700" dirty="0"/>
              <a:t> </a:t>
            </a:r>
            <a:r>
              <a:rPr lang="en-US" sz="1700" dirty="0" err="1"/>
              <a:t>Yaglikci</a:t>
            </a:r>
            <a:r>
              <a:rPr lang="en-US" sz="1700" dirty="0"/>
              <a:t>, </a:t>
            </a:r>
            <a:r>
              <a:rPr lang="en-US" sz="1700" dirty="0" err="1"/>
              <a:t>Jeremie</a:t>
            </a:r>
            <a:r>
              <a:rPr lang="en-US" sz="1700" dirty="0"/>
              <a:t> S. Kim, Hasan Hassan,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"DR-STRaNGe: End-to-End System Design for DRAM-based True Random Number Generators"</a:t>
            </a:r>
            <a:br>
              <a:rPr lang="en-US" sz="1700" dirty="0">
                <a:solidFill>
                  <a:srgbClr val="0000FF"/>
                </a:solidFill>
              </a:rPr>
            </a:br>
            <a:r>
              <a:rPr lang="en-US" sz="1700" i="1" dirty="0"/>
              <a:t>Proceedings of the </a:t>
            </a:r>
            <a:r>
              <a:rPr lang="en-US" sz="1700" i="1" dirty="0">
                <a:hlinkClick r:id="rId3"/>
              </a:rPr>
              <a:t>28th International Symposium on High-Performance Computer Architecture</a:t>
            </a:r>
            <a:r>
              <a:rPr lang="en-US" sz="1700" i="1" dirty="0"/>
              <a:t> (</a:t>
            </a:r>
            <a:r>
              <a:rPr lang="en-US" sz="1700" b="1" i="1" dirty="0"/>
              <a:t>HPCA</a:t>
            </a:r>
            <a:r>
              <a:rPr lang="en-US" sz="1700" i="1" dirty="0"/>
              <a:t>)</a:t>
            </a:r>
            <a:r>
              <a:rPr lang="en-US" sz="1700" dirty="0"/>
              <a:t>, Virtual, April 2022.</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p>
          <a:p>
            <a:pPr marL="0" indent="0">
              <a:buNone/>
            </a:pPr>
            <a:br>
              <a:rPr lang="en-US" sz="1700" dirty="0"/>
            </a:br>
            <a:br>
              <a:rPr lang="en-US" sz="1700" dirty="0"/>
            </a:br>
            <a:endParaRPr lang="en-US" sz="1700" dirty="0"/>
          </a:p>
        </p:txBody>
      </p:sp>
      <p:pic>
        <p:nvPicPr>
          <p:cNvPr id="3" name="Picture 2">
            <a:extLst>
              <a:ext uri="{FF2B5EF4-FFF2-40B4-BE49-F238E27FC236}">
                <a16:creationId xmlns:a16="http://schemas.microsoft.com/office/drawing/2014/main" id="{F6CE8127-50F1-6E46-970D-5C4BAC456EE8}"/>
              </a:ext>
            </a:extLst>
          </p:cNvPr>
          <p:cNvPicPr>
            <a:picLocks noChangeAspect="1"/>
          </p:cNvPicPr>
          <p:nvPr/>
        </p:nvPicPr>
        <p:blipFill>
          <a:blip r:embed="rId8"/>
          <a:stretch>
            <a:fillRect/>
          </a:stretch>
        </p:blipFill>
        <p:spPr>
          <a:xfrm>
            <a:off x="0" y="3717032"/>
            <a:ext cx="9144000" cy="2399168"/>
          </a:xfrm>
          <a:prstGeom prst="rect">
            <a:avLst/>
          </a:prstGeom>
        </p:spPr>
      </p:pic>
      <p:sp>
        <p:nvSpPr>
          <p:cNvPr id="6" name="TextBox 5">
            <a:extLst>
              <a:ext uri="{FF2B5EF4-FFF2-40B4-BE49-F238E27FC236}">
                <a16:creationId xmlns:a16="http://schemas.microsoft.com/office/drawing/2014/main" id="{E1372BCE-C8A6-2D4D-B9A1-E34D95C97AFB}"/>
              </a:ext>
            </a:extLst>
          </p:cNvPr>
          <p:cNvSpPr txBox="1"/>
          <p:nvPr/>
        </p:nvSpPr>
        <p:spPr>
          <a:xfrm>
            <a:off x="1779861" y="6438543"/>
            <a:ext cx="516840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9">
                  <a:extLst>
                    <a:ext uri="{A12FA001-AC4F-418D-AE19-62706E023703}">
                      <ahyp:hlinkClr xmlns:ahyp="http://schemas.microsoft.com/office/drawing/2018/hyperlinkcolor" val="tx"/>
                    </a:ext>
                  </a:extLst>
                </a:hlinkClick>
              </a:rPr>
              <a:t>https://arxiv.org/pdf/2201.01385.pdf</a:t>
            </a:r>
            <a:endParaRPr kumimoji="0" lang="en-US" sz="2000" b="1" i="0" u="none" strike="noStrike" kern="1200" cap="none" spc="0" normalizeH="0" baseline="0" noProof="0" dirty="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1913125380"/>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65EDAC-13D7-7C42-A02F-3B3F2CF4A126}"/>
              </a:ext>
            </a:extLst>
          </p:cNvPr>
          <p:cNvSpPr>
            <a:spLocks noGrp="1"/>
          </p:cNvSpPr>
          <p:nvPr>
            <p:ph type="title"/>
          </p:nvPr>
        </p:nvSpPr>
        <p:spPr>
          <a:xfrm>
            <a:off x="228600" y="152400"/>
            <a:ext cx="8915400" cy="1066800"/>
          </a:xfrm>
        </p:spPr>
        <p:txBody>
          <a:bodyPr/>
          <a:lstStyle/>
          <a:p>
            <a:r>
              <a:rPr lang="en-US" sz="3800" dirty="0"/>
              <a:t>Pinatubo: RowClone and Bitwise Ops in PCM</a:t>
            </a:r>
          </a:p>
        </p:txBody>
      </p:sp>
      <p:sp>
        <p:nvSpPr>
          <p:cNvPr id="3" name="Content Placeholder 2">
            <a:extLst>
              <a:ext uri="{FF2B5EF4-FFF2-40B4-BE49-F238E27FC236}">
                <a16:creationId xmlns:a16="http://schemas.microsoft.com/office/drawing/2014/main" id="{18D34E14-8BC1-B241-8615-904193121A72}"/>
              </a:ext>
            </a:extLst>
          </p:cNvPr>
          <p:cNvSpPr>
            <a:spLocks noGrp="1"/>
          </p:cNvSpPr>
          <p:nvPr>
            <p:ph idx="1"/>
          </p:nvPr>
        </p:nvSpPr>
        <p:spPr/>
        <p:txBody>
          <a:bodyPr/>
          <a:lstStyle/>
          <a:p>
            <a:endParaRPr lang="en-US" dirty="0"/>
          </a:p>
        </p:txBody>
      </p:sp>
      <p:sp>
        <p:nvSpPr>
          <p:cNvPr id="4" name="Slide Number Placeholder 3">
            <a:extLst>
              <a:ext uri="{FF2B5EF4-FFF2-40B4-BE49-F238E27FC236}">
                <a16:creationId xmlns:a16="http://schemas.microsoft.com/office/drawing/2014/main" id="{B493DC83-9774-E64A-AD3E-B41DC92FF4BF}"/>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56861CCF-B625-514B-BA14-C39CE0147261}"/>
              </a:ext>
            </a:extLst>
          </p:cNvPr>
          <p:cNvPicPr>
            <a:picLocks noChangeAspect="1"/>
          </p:cNvPicPr>
          <p:nvPr/>
        </p:nvPicPr>
        <p:blipFill>
          <a:blip r:embed="rId2"/>
          <a:stretch>
            <a:fillRect/>
          </a:stretch>
        </p:blipFill>
        <p:spPr>
          <a:xfrm>
            <a:off x="317500" y="2279650"/>
            <a:ext cx="8509000" cy="2298700"/>
          </a:xfrm>
          <a:prstGeom prst="rect">
            <a:avLst/>
          </a:prstGeom>
        </p:spPr>
      </p:pic>
      <p:sp>
        <p:nvSpPr>
          <p:cNvPr id="7" name="TextBox 6">
            <a:extLst>
              <a:ext uri="{FF2B5EF4-FFF2-40B4-BE49-F238E27FC236}">
                <a16:creationId xmlns:a16="http://schemas.microsoft.com/office/drawing/2014/main" id="{858F7A59-494B-59B7-6FB7-442A729A0BBC}"/>
              </a:ext>
            </a:extLst>
          </p:cNvPr>
          <p:cNvSpPr txBox="1"/>
          <p:nvPr/>
        </p:nvSpPr>
        <p:spPr>
          <a:xfrm>
            <a:off x="1414074" y="6426047"/>
            <a:ext cx="6614310"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FF"/>
                </a:solidFill>
                <a:effectLst/>
                <a:uLnTx/>
                <a:uFillTx/>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https://cseweb.ucsd.edu/~jzhao/files/Pinatubo-dac2016.pdf</a:t>
            </a:r>
            <a:endParaRPr kumimoji="0" lang="en-US" sz="1600" b="1" i="0" u="none" strike="noStrike" kern="1200" cap="none" spc="0" normalizeH="0" baseline="0" noProof="0" dirty="0">
              <a:ln>
                <a:noFill/>
              </a:ln>
              <a:solidFill>
                <a:srgbClr val="0000FF"/>
              </a:solidFill>
              <a:effectLst/>
              <a:uLnTx/>
              <a:uFillTx/>
              <a:ea typeface="ＭＳ Ｐゴシック" panose="020B0600070205080204" pitchFamily="34" charset="-128"/>
              <a:cs typeface="+mn-cs"/>
            </a:endParaRPr>
          </a:p>
        </p:txBody>
      </p:sp>
    </p:spTree>
    <p:extLst>
      <p:ext uri="{BB962C8B-B14F-4D97-AF65-F5344CB8AC3E}">
        <p14:creationId xmlns:p14="http://schemas.microsoft.com/office/powerpoint/2010/main" val="30604407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7ADB5D-8E51-DE49-BF67-76B367638925}"/>
              </a:ext>
            </a:extLst>
          </p:cNvPr>
          <p:cNvSpPr>
            <a:spLocks noGrp="1"/>
          </p:cNvSpPr>
          <p:nvPr>
            <p:ph type="title"/>
          </p:nvPr>
        </p:nvSpPr>
        <p:spPr>
          <a:xfrm>
            <a:off x="228600" y="152400"/>
            <a:ext cx="8915400" cy="1066800"/>
          </a:xfrm>
        </p:spPr>
        <p:txBody>
          <a:bodyPr/>
          <a:lstStyle/>
          <a:p>
            <a:r>
              <a:rPr lang="en-US" sz="3800" dirty="0"/>
              <a:t>Pinatubo: RowClone and Bitwise Ops in PCM</a:t>
            </a:r>
          </a:p>
        </p:txBody>
      </p:sp>
      <p:sp>
        <p:nvSpPr>
          <p:cNvPr id="3" name="Content Placeholder 2">
            <a:extLst>
              <a:ext uri="{FF2B5EF4-FFF2-40B4-BE49-F238E27FC236}">
                <a16:creationId xmlns:a16="http://schemas.microsoft.com/office/drawing/2014/main" id="{25124316-2830-484F-BB65-053ECB5D4733}"/>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4B1998BC-50E3-A146-8B25-8F1D0C5A861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FCAC06A0-367A-9249-B9DA-8CE5B70A7F3C}"/>
              </a:ext>
            </a:extLst>
          </p:cNvPr>
          <p:cNvPicPr>
            <a:picLocks noChangeAspect="1"/>
          </p:cNvPicPr>
          <p:nvPr/>
        </p:nvPicPr>
        <p:blipFill>
          <a:blip r:embed="rId2"/>
          <a:stretch>
            <a:fillRect/>
          </a:stretch>
        </p:blipFill>
        <p:spPr>
          <a:xfrm>
            <a:off x="1416050" y="1371600"/>
            <a:ext cx="6235700" cy="4648200"/>
          </a:xfrm>
          <a:prstGeom prst="rect">
            <a:avLst/>
          </a:prstGeom>
        </p:spPr>
      </p:pic>
      <p:sp>
        <p:nvSpPr>
          <p:cNvPr id="7" name="TextBox 6">
            <a:extLst>
              <a:ext uri="{FF2B5EF4-FFF2-40B4-BE49-F238E27FC236}">
                <a16:creationId xmlns:a16="http://schemas.microsoft.com/office/drawing/2014/main" id="{E558D438-FA01-7D4D-A047-88371973D689}"/>
              </a:ext>
            </a:extLst>
          </p:cNvPr>
          <p:cNvSpPr txBox="1"/>
          <p:nvPr/>
        </p:nvSpPr>
        <p:spPr>
          <a:xfrm>
            <a:off x="1414074" y="6426047"/>
            <a:ext cx="6614310"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FF"/>
                </a:solidFill>
                <a:effectLst/>
                <a:uLnTx/>
                <a:uFillTx/>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https://cseweb.ucsd.edu/~jzhao/files/Pinatubo-dac2016.pdf</a:t>
            </a:r>
            <a:endParaRPr kumimoji="0" lang="en-US" sz="1600" b="1" i="0" u="none" strike="noStrike" kern="1200" cap="none" spc="0" normalizeH="0" baseline="0" noProof="0" dirty="0">
              <a:ln>
                <a:noFill/>
              </a:ln>
              <a:solidFill>
                <a:srgbClr val="0000FF"/>
              </a:solidFill>
              <a:effectLst/>
              <a:uLnTx/>
              <a:uFillTx/>
              <a:ea typeface="ＭＳ Ｐゴシック" panose="020B0600070205080204" pitchFamily="34" charset="-128"/>
              <a:cs typeface="+mn-cs"/>
            </a:endParaRPr>
          </a:p>
        </p:txBody>
      </p:sp>
    </p:spTree>
    <p:extLst>
      <p:ext uri="{BB962C8B-B14F-4D97-AF65-F5344CB8AC3E}">
        <p14:creationId xmlns:p14="http://schemas.microsoft.com/office/powerpoint/2010/main" val="1120467594"/>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38166A-FFB6-62B0-4928-D229F7E3EBB5}"/>
              </a:ext>
            </a:extLst>
          </p:cNvPr>
          <p:cNvSpPr>
            <a:spLocks noGrp="1"/>
          </p:cNvSpPr>
          <p:nvPr>
            <p:ph type="title"/>
          </p:nvPr>
        </p:nvSpPr>
        <p:spPr/>
        <p:txBody>
          <a:bodyPr/>
          <a:lstStyle/>
          <a:p>
            <a:r>
              <a:rPr lang="en-US" dirty="0"/>
              <a:t>In-Flash Bulk Bitwise Execution</a:t>
            </a:r>
          </a:p>
        </p:txBody>
      </p:sp>
      <p:sp>
        <p:nvSpPr>
          <p:cNvPr id="3" name="Content Placeholder 2">
            <a:extLst>
              <a:ext uri="{FF2B5EF4-FFF2-40B4-BE49-F238E27FC236}">
                <a16:creationId xmlns:a16="http://schemas.microsoft.com/office/drawing/2014/main" id="{5AA6DC65-58D9-77EA-5D80-02DB597A0CC1}"/>
              </a:ext>
            </a:extLst>
          </p:cNvPr>
          <p:cNvSpPr>
            <a:spLocks noGrp="1"/>
          </p:cNvSpPr>
          <p:nvPr>
            <p:ph idx="1"/>
          </p:nvPr>
        </p:nvSpPr>
        <p:spPr>
          <a:xfrm>
            <a:off x="228600" y="914400"/>
            <a:ext cx="8610600" cy="4876800"/>
          </a:xfrm>
        </p:spPr>
        <p:txBody>
          <a:bodyPr/>
          <a:lstStyle/>
          <a:p>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Jisung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Park,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Roknoddin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Azizi, Geraldo F. Oliveira, Mohammad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Rakesh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Nadig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David Novo, Juan Gómez-Luna,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Myungsuk</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Kim, and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Onur</a:t>
            </a:r>
            <a:r>
              <a:rPr lang="en-US" sz="1400" b="0" i="0" u="sng"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Mutlu</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1"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"Flash-Cosmos: In-Flash Bulk Bitwise Operations Using Inherent Computation Capability of NAND Flash Memory"</a:t>
            </a:r>
            <a:br>
              <a:rPr lang="en-US" sz="1400" b="0"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rPr>
            </a:b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1"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(44 minutes)]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p>
            <a:pPr marL="0" indent="0">
              <a:buNone/>
            </a:pP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57D0709F-745A-D34B-B5DD-A81248C7CF95}"/>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CA38D597-0C40-6DA3-42C8-096F85D779A3}"/>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https://arxiv.org/pdf/2209.05566.pdf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pic>
        <p:nvPicPr>
          <p:cNvPr id="7" name="Picture 6">
            <a:extLst>
              <a:ext uri="{FF2B5EF4-FFF2-40B4-BE49-F238E27FC236}">
                <a16:creationId xmlns:a16="http://schemas.microsoft.com/office/drawing/2014/main" id="{7256A3E7-CB6F-CC49-960F-E75A178CABDA}"/>
              </a:ext>
            </a:extLst>
          </p:cNvPr>
          <p:cNvPicPr>
            <a:picLocks noChangeAspect="1"/>
          </p:cNvPicPr>
          <p:nvPr/>
        </p:nvPicPr>
        <p:blipFill>
          <a:blip r:embed="rId10"/>
          <a:stretch>
            <a:fillRect/>
          </a:stretch>
        </p:blipFill>
        <p:spPr>
          <a:xfrm>
            <a:off x="28004" y="3581400"/>
            <a:ext cx="9080500" cy="2260325"/>
          </a:xfrm>
          <a:prstGeom prst="rect">
            <a:avLst/>
          </a:prstGeom>
        </p:spPr>
      </p:pic>
    </p:spTree>
    <p:extLst>
      <p:ext uri="{BB962C8B-B14F-4D97-AF65-F5344CB8AC3E}">
        <p14:creationId xmlns:p14="http://schemas.microsoft.com/office/powerpoint/2010/main" val="184529272"/>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9A6F65-BE06-1044-BE5A-1B92DB8E3773}"/>
              </a:ext>
            </a:extLst>
          </p:cNvPr>
          <p:cNvSpPr>
            <a:spLocks noGrp="1"/>
          </p:cNvSpPr>
          <p:nvPr>
            <p:ph type="title"/>
          </p:nvPr>
        </p:nvSpPr>
        <p:spPr/>
        <p:txBody>
          <a:bodyPr/>
          <a:lstStyle/>
          <a:p>
            <a:r>
              <a:rPr kumimoji="1" lang="en-US" altLang="zh-CN" dirty="0"/>
              <a:t>Aside: In-Memory Crossbar Computation</a:t>
            </a:r>
            <a:endParaRPr lang="en-US" dirty="0"/>
          </a:p>
        </p:txBody>
      </p:sp>
      <p:sp>
        <p:nvSpPr>
          <p:cNvPr id="3" name="Content Placeholder 2">
            <a:extLst>
              <a:ext uri="{FF2B5EF4-FFF2-40B4-BE49-F238E27FC236}">
                <a16:creationId xmlns:a16="http://schemas.microsoft.com/office/drawing/2014/main" id="{09935668-E7C4-0548-832A-CD81E1B23F0C}"/>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61E3A805-0324-414A-BB66-648A37998F60}"/>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pic>
        <p:nvPicPr>
          <p:cNvPr id="5" name="Picture 4">
            <a:extLst>
              <a:ext uri="{FF2B5EF4-FFF2-40B4-BE49-F238E27FC236}">
                <a16:creationId xmlns:a16="http://schemas.microsoft.com/office/drawing/2014/main" id="{E5ABF115-D8A1-8847-91A0-EF451FA6F821}"/>
              </a:ext>
            </a:extLst>
          </p:cNvPr>
          <p:cNvPicPr>
            <a:picLocks noChangeAspect="1"/>
          </p:cNvPicPr>
          <p:nvPr/>
        </p:nvPicPr>
        <p:blipFill>
          <a:blip r:embed="rId3"/>
          <a:stretch>
            <a:fillRect/>
          </a:stretch>
        </p:blipFill>
        <p:spPr>
          <a:xfrm>
            <a:off x="647700" y="1176338"/>
            <a:ext cx="7772400" cy="5067300"/>
          </a:xfrm>
          <a:prstGeom prst="rect">
            <a:avLst/>
          </a:prstGeom>
        </p:spPr>
      </p:pic>
      <p:sp>
        <p:nvSpPr>
          <p:cNvPr id="6" name="TextBox 5">
            <a:extLst>
              <a:ext uri="{FF2B5EF4-FFF2-40B4-BE49-F238E27FC236}">
                <a16:creationId xmlns:a16="http://schemas.microsoft.com/office/drawing/2014/main" id="{CADCE9C7-9298-FE40-854C-0DB9A60FE840}"/>
              </a:ext>
            </a:extLst>
          </p:cNvPr>
          <p:cNvSpPr txBox="1"/>
          <p:nvPr/>
        </p:nvSpPr>
        <p:spPr>
          <a:xfrm>
            <a:off x="2362200" y="6396038"/>
            <a:ext cx="4818691" cy="492443"/>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dirty="0" err="1">
                <a:ln>
                  <a:noFill/>
                </a:ln>
                <a:solidFill>
                  <a:srgbClr val="000000"/>
                </a:solidFill>
                <a:effectLst/>
                <a:uLnTx/>
                <a:uFillTx/>
                <a:latin typeface="Arial" charset="0"/>
                <a:ea typeface="ＭＳ Ｐゴシック" charset="-128"/>
                <a:cs typeface="+mn-cs"/>
              </a:rPr>
              <a:t>Shafiee</a:t>
            </a:r>
            <a:r>
              <a:rPr kumimoji="0" lang="en-US" sz="1300" b="0" i="0" u="none" strike="noStrike" kern="1200" cap="none" spc="0" normalizeH="0" baseline="0" noProof="0" dirty="0">
                <a:ln>
                  <a:noFill/>
                </a:ln>
                <a:solidFill>
                  <a:srgbClr val="000000"/>
                </a:solidFill>
                <a:effectLst/>
                <a:uLnTx/>
                <a:uFillTx/>
                <a:latin typeface="Arial" charset="0"/>
                <a:ea typeface="ＭＳ Ｐゴシック" charset="-128"/>
                <a:cs typeface="+mn-cs"/>
              </a:rPr>
              <a:t>+, “</a:t>
            </a:r>
            <a:r>
              <a:rPr kumimoji="0" lang="en-US" sz="1300" b="0" i="0" u="none" strike="noStrike" kern="1200" cap="none" spc="0" normalizeH="0" baseline="0" noProof="0" dirty="0">
                <a:ln>
                  <a:noFill/>
                </a:ln>
                <a:solidFill>
                  <a:srgbClr val="0432FF"/>
                </a:solidFill>
                <a:effectLst/>
                <a:uLnTx/>
                <a:uFillTx/>
                <a:latin typeface="Arial" charset="0"/>
                <a:ea typeface="ＭＳ Ｐゴシック" charset="-128"/>
                <a:cs typeface="+mn-cs"/>
              </a:rPr>
              <a:t>ISAAC: A Convolutional Neural Network Accelerator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0432FF"/>
                </a:solidFill>
                <a:effectLst/>
                <a:uLnTx/>
                <a:uFillTx/>
                <a:latin typeface="Arial" charset="0"/>
                <a:ea typeface="ＭＳ Ｐゴシック" charset="-128"/>
                <a:cs typeface="+mn-cs"/>
              </a:rPr>
              <a:t>with In-Situ Analog Arithmetic in Crossbars</a:t>
            </a:r>
            <a:r>
              <a:rPr kumimoji="0" lang="en-US" sz="1300" b="0" i="0" u="none" strike="noStrike" kern="1200" cap="none" spc="0" normalizeH="0" baseline="0" noProof="0" dirty="0">
                <a:ln>
                  <a:noFill/>
                </a:ln>
                <a:solidFill>
                  <a:srgbClr val="000000"/>
                </a:solidFill>
                <a:effectLst/>
                <a:uLnTx/>
                <a:uFillTx/>
                <a:latin typeface="Arial" charset="0"/>
                <a:ea typeface="ＭＳ Ｐゴシック" charset="-128"/>
                <a:cs typeface="+mn-cs"/>
              </a:rPr>
              <a:t>”, ISCA 2016.</a:t>
            </a:r>
          </a:p>
        </p:txBody>
      </p:sp>
    </p:spTree>
    <p:extLst>
      <p:ext uri="{BB962C8B-B14F-4D97-AF65-F5344CB8AC3E}">
        <p14:creationId xmlns:p14="http://schemas.microsoft.com/office/powerpoint/2010/main" val="2510586962"/>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SIMD Underutilization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data parallelism variation within and across applications</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26161"/>
                  </a:solidFill>
                  <a:effectLst/>
                  <a:uLnTx/>
                  <a:uFillTx/>
                  <a:latin typeface="Avenir Next" panose="020B0503020202020204" pitchFamily="34" charset="0"/>
                  <a:ea typeface="+mn-ea"/>
                  <a:cs typeface="Gill Sans MT"/>
                </a:rPr>
                <a:t>leads to throughput and energy waste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Limited Computation Support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low-cost interconnects across columns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limits PUD operations to only parallel map constructs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Challenging Programming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compiler support for PUD systems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creates a burden on programmers, limiting PUD adoption  </a:t>
              </a:r>
            </a:p>
          </p:txBody>
        </p:sp>
      </p:grpSp>
      <p:sp>
        <p:nvSpPr>
          <p:cNvPr id="2" name="Rectangle 1">
            <a:extLst>
              <a:ext uri="{FF2B5EF4-FFF2-40B4-BE49-F238E27FC236}">
                <a16:creationId xmlns:a16="http://schemas.microsoft.com/office/drawing/2014/main" id="{E344F666-8B89-E608-7C86-8228E37ED5EE}"/>
              </a:ext>
            </a:extLst>
          </p:cNvPr>
          <p:cNvSpPr/>
          <p:nvPr/>
        </p:nvSpPr>
        <p:spPr>
          <a:xfrm>
            <a:off x="0" y="2282323"/>
            <a:ext cx="9144000" cy="2261873"/>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aphicFrame>
        <p:nvGraphicFramePr>
          <p:cNvPr id="3" name="Table 4">
            <a:extLst>
              <a:ext uri="{FF2B5EF4-FFF2-40B4-BE49-F238E27FC236}">
                <a16:creationId xmlns:a16="http://schemas.microsoft.com/office/drawing/2014/main" id="{6D82D7AC-94C0-9B75-438A-A19366E7A561}"/>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Rectangle 4">
            <a:extLst>
              <a:ext uri="{FF2B5EF4-FFF2-40B4-BE49-F238E27FC236}">
                <a16:creationId xmlns:a16="http://schemas.microsoft.com/office/drawing/2014/main" id="{CDE7055D-CB03-1DC6-C6E0-E06CF326CB41}"/>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large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rigid</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access granularity</a:t>
            </a:r>
          </a:p>
        </p:txBody>
      </p:sp>
    </p:spTree>
    <p:extLst>
      <p:ext uri="{BB962C8B-B14F-4D97-AF65-F5344CB8AC3E}">
        <p14:creationId xmlns:p14="http://schemas.microsoft.com/office/powerpoint/2010/main" val="256874689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dirty="0"/>
              <a:t>Aside: In-Memory Crossbar Computation</a:t>
            </a:r>
            <a:endParaRPr kumimoji="1" lang="zh-CN" altLang="en-US" dirty="0"/>
          </a:p>
        </p:txBody>
      </p:sp>
      <p:pic>
        <p:nvPicPr>
          <p:cNvPr id="5" name="图片 4"/>
          <p:cNvPicPr>
            <a:picLocks noChangeAspect="1"/>
          </p:cNvPicPr>
          <p:nvPr/>
        </p:nvPicPr>
        <p:blipFill>
          <a:blip r:embed="rId4"/>
          <a:stretch>
            <a:fillRect/>
          </a:stretch>
        </p:blipFill>
        <p:spPr>
          <a:xfrm>
            <a:off x="7345" y="2936585"/>
            <a:ext cx="2394612" cy="987092"/>
          </a:xfrm>
          <a:prstGeom prst="rect">
            <a:avLst/>
          </a:prstGeom>
        </p:spPr>
      </p:pic>
      <p:pic>
        <p:nvPicPr>
          <p:cNvPr id="6" name="图片 5"/>
          <p:cNvPicPr>
            <a:picLocks noChangeAspect="1"/>
          </p:cNvPicPr>
          <p:nvPr/>
        </p:nvPicPr>
        <p:blipFill>
          <a:blip r:embed="rId5"/>
          <a:stretch>
            <a:fillRect/>
          </a:stretch>
        </p:blipFill>
        <p:spPr>
          <a:xfrm>
            <a:off x="2371448" y="3262277"/>
            <a:ext cx="399943" cy="399943"/>
          </a:xfrm>
          <a:prstGeom prst="rect">
            <a:avLst/>
          </a:prstGeom>
        </p:spPr>
      </p:pic>
      <p:pic>
        <p:nvPicPr>
          <p:cNvPr id="7" name="图片 6"/>
          <p:cNvPicPr>
            <a:picLocks noChangeAspect="1"/>
          </p:cNvPicPr>
          <p:nvPr/>
        </p:nvPicPr>
        <p:blipFill>
          <a:blip r:embed="rId6"/>
          <a:stretch>
            <a:fillRect/>
          </a:stretch>
        </p:blipFill>
        <p:spPr>
          <a:xfrm>
            <a:off x="3099405" y="2123305"/>
            <a:ext cx="2504052" cy="2707083"/>
          </a:xfrm>
          <a:prstGeom prst="rect">
            <a:avLst/>
          </a:prstGeom>
        </p:spPr>
      </p:pic>
      <p:pic>
        <p:nvPicPr>
          <p:cNvPr id="9" name="图片 8"/>
          <p:cNvPicPr>
            <a:picLocks noChangeAspect="1"/>
          </p:cNvPicPr>
          <p:nvPr/>
        </p:nvPicPr>
        <p:blipFill>
          <a:blip r:embed="rId7"/>
          <a:stretch>
            <a:fillRect/>
          </a:stretch>
        </p:blipFill>
        <p:spPr>
          <a:xfrm>
            <a:off x="6809980" y="3045951"/>
            <a:ext cx="2048885" cy="731744"/>
          </a:xfrm>
          <a:prstGeom prst="rect">
            <a:avLst/>
          </a:prstGeom>
        </p:spPr>
      </p:pic>
      <p:pic>
        <p:nvPicPr>
          <p:cNvPr id="10" name="图片 9"/>
          <p:cNvPicPr>
            <a:picLocks noChangeAspect="1"/>
          </p:cNvPicPr>
          <p:nvPr/>
        </p:nvPicPr>
        <p:blipFill>
          <a:blip r:embed="rId8"/>
          <a:stretch>
            <a:fillRect/>
          </a:stretch>
        </p:blipFill>
        <p:spPr>
          <a:xfrm>
            <a:off x="5895417" y="2936585"/>
            <a:ext cx="846584" cy="940649"/>
          </a:xfrm>
          <a:prstGeom prst="rect">
            <a:avLst/>
          </a:prstGeom>
        </p:spPr>
      </p:pic>
      <p:pic>
        <p:nvPicPr>
          <p:cNvPr id="11" name="图片 10"/>
          <p:cNvPicPr>
            <a:picLocks noChangeAspect="1"/>
          </p:cNvPicPr>
          <p:nvPr/>
        </p:nvPicPr>
        <p:blipFill>
          <a:blip r:embed="rId9"/>
          <a:stretch>
            <a:fillRect/>
          </a:stretch>
        </p:blipFill>
        <p:spPr>
          <a:xfrm>
            <a:off x="2325366" y="1932622"/>
            <a:ext cx="3655361" cy="3460927"/>
          </a:xfrm>
          <a:prstGeom prst="rect">
            <a:avLst/>
          </a:prstGeom>
          <a:effectLst>
            <a:outerShdw blurRad="50800" dist="38100" dir="2700000" sx="102000" sy="102000" algn="tl" rotWithShape="0">
              <a:prstClr val="black">
                <a:alpha val="40000"/>
              </a:prstClr>
            </a:outerShdw>
          </a:effectLst>
        </p:spPr>
      </p:pic>
      <p:pic>
        <p:nvPicPr>
          <p:cNvPr id="18" name="图片 17"/>
          <p:cNvPicPr>
            <a:picLocks noChangeAspect="1"/>
          </p:cNvPicPr>
          <p:nvPr/>
        </p:nvPicPr>
        <p:blipFill>
          <a:blip r:embed="rId10"/>
          <a:stretch>
            <a:fillRect/>
          </a:stretch>
        </p:blipFill>
        <p:spPr>
          <a:xfrm>
            <a:off x="1431538" y="2035430"/>
            <a:ext cx="1189586" cy="2808203"/>
          </a:xfrm>
          <a:prstGeom prst="rect">
            <a:avLst/>
          </a:prstGeom>
        </p:spPr>
      </p:pic>
      <p:pic>
        <p:nvPicPr>
          <p:cNvPr id="19" name="图片 18"/>
          <p:cNvPicPr>
            <a:picLocks noChangeAspect="1"/>
          </p:cNvPicPr>
          <p:nvPr/>
        </p:nvPicPr>
        <p:blipFill>
          <a:blip r:embed="rId11"/>
          <a:stretch>
            <a:fillRect/>
          </a:stretch>
        </p:blipFill>
        <p:spPr>
          <a:xfrm>
            <a:off x="2836494" y="5325337"/>
            <a:ext cx="3117315" cy="986492"/>
          </a:xfrm>
          <a:prstGeom prst="rect">
            <a:avLst/>
          </a:prstGeom>
        </p:spPr>
      </p:pic>
      <p:cxnSp>
        <p:nvCxnSpPr>
          <p:cNvPr id="23" name="直接箭头连接符 22"/>
          <p:cNvCxnSpPr/>
          <p:nvPr/>
        </p:nvCxnSpPr>
        <p:spPr>
          <a:xfrm flipH="1">
            <a:off x="3166994" y="230181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48" name="组合 47"/>
          <p:cNvGrpSpPr/>
          <p:nvPr/>
        </p:nvGrpSpPr>
        <p:grpSpPr>
          <a:xfrm>
            <a:off x="2336150" y="2320020"/>
            <a:ext cx="830844" cy="2236488"/>
            <a:chOff x="2382229" y="2776110"/>
            <a:chExt cx="830844" cy="2236488"/>
          </a:xfrm>
        </p:grpSpPr>
        <p:grpSp>
          <p:nvGrpSpPr>
            <p:cNvPr id="47" name="组合 46"/>
            <p:cNvGrpSpPr/>
            <p:nvPr/>
          </p:nvGrpSpPr>
          <p:grpSpPr>
            <a:xfrm>
              <a:off x="2382229" y="2776110"/>
              <a:ext cx="830844" cy="1493556"/>
              <a:chOff x="2382229" y="2776110"/>
              <a:chExt cx="830844" cy="1493556"/>
            </a:xfrm>
          </p:grpSpPr>
          <p:cxnSp>
            <p:nvCxnSpPr>
              <p:cNvPr id="4" name="直接连接符 3"/>
              <p:cNvCxnSpPr/>
              <p:nvPr/>
            </p:nvCxnSpPr>
            <p:spPr>
              <a:xfrm>
                <a:off x="2412583" y="2776110"/>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2412583" y="354584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2382229" y="426966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cxnSp>
          <p:nvCxnSpPr>
            <p:cNvPr id="29" name="直接连接符 28"/>
            <p:cNvCxnSpPr/>
            <p:nvPr/>
          </p:nvCxnSpPr>
          <p:spPr>
            <a:xfrm>
              <a:off x="2412583" y="5012598"/>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cxnSp>
        <p:nvCxnSpPr>
          <p:cNvPr id="30" name="直接箭头连接符 29"/>
          <p:cNvCxnSpPr/>
          <p:nvPr/>
        </p:nvCxnSpPr>
        <p:spPr>
          <a:xfrm flipH="1">
            <a:off x="3990419" y="232117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p:nvPr/>
        </p:nvCxnSpPr>
        <p:spPr>
          <a:xfrm flipH="1">
            <a:off x="4856235" y="2310512"/>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p:nvPr/>
        </p:nvCxnSpPr>
        <p:spPr>
          <a:xfrm flipH="1">
            <a:off x="5647894" y="232117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49" name="组合 48"/>
          <p:cNvGrpSpPr/>
          <p:nvPr/>
        </p:nvGrpSpPr>
        <p:grpSpPr>
          <a:xfrm>
            <a:off x="3159237" y="2320020"/>
            <a:ext cx="830844" cy="2236488"/>
            <a:chOff x="3205316" y="2776110"/>
            <a:chExt cx="830844" cy="2236488"/>
          </a:xfrm>
        </p:grpSpPr>
        <p:cxnSp>
          <p:nvCxnSpPr>
            <p:cNvPr id="33" name="直接连接符 32"/>
            <p:cNvCxnSpPr/>
            <p:nvPr/>
          </p:nvCxnSpPr>
          <p:spPr>
            <a:xfrm>
              <a:off x="3235670" y="2776110"/>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a:off x="3235670" y="354584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a:off x="3205316" y="426966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a:off x="3235670" y="5012598"/>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p:nvPr/>
        </p:nvGrpSpPr>
        <p:grpSpPr>
          <a:xfrm>
            <a:off x="3973378" y="2321175"/>
            <a:ext cx="896170" cy="2236488"/>
            <a:chOff x="4019457" y="2777265"/>
            <a:chExt cx="830844" cy="2236488"/>
          </a:xfrm>
        </p:grpSpPr>
        <p:cxnSp>
          <p:nvCxnSpPr>
            <p:cNvPr id="37" name="直接连接符 36"/>
            <p:cNvCxnSpPr/>
            <p:nvPr/>
          </p:nvCxnSpPr>
          <p:spPr>
            <a:xfrm>
              <a:off x="4049811" y="2777265"/>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4049811" y="354700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a:off x="4019457" y="427082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a:off x="4049811" y="5013753"/>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42" name="组合 41"/>
          <p:cNvGrpSpPr/>
          <p:nvPr/>
        </p:nvGrpSpPr>
        <p:grpSpPr>
          <a:xfrm>
            <a:off x="4819607" y="2315378"/>
            <a:ext cx="851439" cy="2236488"/>
            <a:chOff x="4019457" y="2777265"/>
            <a:chExt cx="830844" cy="2236488"/>
          </a:xfrm>
        </p:grpSpPr>
        <p:cxnSp>
          <p:nvCxnSpPr>
            <p:cNvPr id="43" name="直接连接符 42"/>
            <p:cNvCxnSpPr/>
            <p:nvPr/>
          </p:nvCxnSpPr>
          <p:spPr>
            <a:xfrm>
              <a:off x="4049811" y="2777265"/>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p:nvPr/>
          </p:nvCxnSpPr>
          <p:spPr>
            <a:xfrm>
              <a:off x="4049811" y="354700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a:xfrm>
              <a:off x="4019457" y="427082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4049811" y="5013753"/>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50" name="组合 49">
            <a:extLst>
              <a:ext uri="{FF2B5EF4-FFF2-40B4-BE49-F238E27FC236}">
                <a16:creationId xmlns:a16="http://schemas.microsoft.com/office/drawing/2014/main" id="{E723E644-B3BA-164F-B6B1-DAF09DA838AF}"/>
              </a:ext>
            </a:extLst>
          </p:cNvPr>
          <p:cNvGrpSpPr/>
          <p:nvPr/>
        </p:nvGrpSpPr>
        <p:grpSpPr>
          <a:xfrm>
            <a:off x="2099691" y="1236406"/>
            <a:ext cx="4321210" cy="4051741"/>
            <a:chOff x="3060000" y="1033443"/>
            <a:chExt cx="4321210" cy="4051741"/>
          </a:xfrm>
        </p:grpSpPr>
        <p:pic>
          <p:nvPicPr>
            <p:cNvPr id="51" name="图片 50">
              <a:extLst>
                <a:ext uri="{FF2B5EF4-FFF2-40B4-BE49-F238E27FC236}">
                  <a16:creationId xmlns:a16="http://schemas.microsoft.com/office/drawing/2014/main" id="{1A3575BE-F1BA-A243-90BA-96B8A349894F}"/>
                </a:ext>
              </a:extLst>
            </p:cNvPr>
            <p:cNvPicPr>
              <a:picLocks noChangeAspect="1"/>
            </p:cNvPicPr>
            <p:nvPr/>
          </p:nvPicPr>
          <p:blipFill>
            <a:blip r:embed="rId12"/>
            <a:stretch>
              <a:fillRect/>
            </a:stretch>
          </p:blipFill>
          <p:spPr>
            <a:xfrm>
              <a:off x="3418378" y="1390115"/>
              <a:ext cx="699478" cy="690511"/>
            </a:xfrm>
            <a:prstGeom prst="rect">
              <a:avLst/>
            </a:prstGeom>
          </p:spPr>
        </p:pic>
        <p:pic>
          <p:nvPicPr>
            <p:cNvPr id="52" name="图片 51">
              <a:extLst>
                <a:ext uri="{FF2B5EF4-FFF2-40B4-BE49-F238E27FC236}">
                  <a16:creationId xmlns:a16="http://schemas.microsoft.com/office/drawing/2014/main" id="{EE5CD3B8-887B-0F41-97E1-651D992C7E66}"/>
                </a:ext>
              </a:extLst>
            </p:cNvPr>
            <p:cNvPicPr>
              <a:picLocks noChangeAspect="1"/>
            </p:cNvPicPr>
            <p:nvPr/>
          </p:nvPicPr>
          <p:blipFill>
            <a:blip r:embed="rId12"/>
            <a:stretch>
              <a:fillRect/>
            </a:stretch>
          </p:blipFill>
          <p:spPr>
            <a:xfrm>
              <a:off x="4403925" y="1390115"/>
              <a:ext cx="699478" cy="690511"/>
            </a:xfrm>
            <a:prstGeom prst="rect">
              <a:avLst/>
            </a:prstGeom>
          </p:spPr>
        </p:pic>
        <p:pic>
          <p:nvPicPr>
            <p:cNvPr id="53" name="图片 52">
              <a:extLst>
                <a:ext uri="{FF2B5EF4-FFF2-40B4-BE49-F238E27FC236}">
                  <a16:creationId xmlns:a16="http://schemas.microsoft.com/office/drawing/2014/main" id="{3AA2CACC-E43E-5E4C-9DE6-2CDC97DF846C}"/>
                </a:ext>
              </a:extLst>
            </p:cNvPr>
            <p:cNvPicPr>
              <a:picLocks noChangeAspect="1"/>
            </p:cNvPicPr>
            <p:nvPr/>
          </p:nvPicPr>
          <p:blipFill>
            <a:blip r:embed="rId12"/>
            <a:stretch>
              <a:fillRect/>
            </a:stretch>
          </p:blipFill>
          <p:spPr>
            <a:xfrm>
              <a:off x="5404216" y="1375080"/>
              <a:ext cx="699478" cy="690511"/>
            </a:xfrm>
            <a:prstGeom prst="rect">
              <a:avLst/>
            </a:prstGeom>
          </p:spPr>
        </p:pic>
        <p:pic>
          <p:nvPicPr>
            <p:cNvPr id="54" name="图片 53">
              <a:extLst>
                <a:ext uri="{FF2B5EF4-FFF2-40B4-BE49-F238E27FC236}">
                  <a16:creationId xmlns:a16="http://schemas.microsoft.com/office/drawing/2014/main" id="{F316022C-072B-7440-B636-B350812033FF}"/>
                </a:ext>
              </a:extLst>
            </p:cNvPr>
            <p:cNvPicPr>
              <a:picLocks noChangeAspect="1"/>
            </p:cNvPicPr>
            <p:nvPr/>
          </p:nvPicPr>
          <p:blipFill>
            <a:blip r:embed="rId12"/>
            <a:stretch>
              <a:fillRect/>
            </a:stretch>
          </p:blipFill>
          <p:spPr>
            <a:xfrm>
              <a:off x="6338906" y="1361443"/>
              <a:ext cx="699478" cy="690511"/>
            </a:xfrm>
            <a:prstGeom prst="rect">
              <a:avLst/>
            </a:prstGeom>
          </p:spPr>
        </p:pic>
        <p:pic>
          <p:nvPicPr>
            <p:cNvPr id="55" name="图片 54">
              <a:extLst>
                <a:ext uri="{FF2B5EF4-FFF2-40B4-BE49-F238E27FC236}">
                  <a16:creationId xmlns:a16="http://schemas.microsoft.com/office/drawing/2014/main" id="{44145ED6-ED3B-5747-8F98-9495648C9069}"/>
                </a:ext>
              </a:extLst>
            </p:cNvPr>
            <p:cNvPicPr>
              <a:picLocks noChangeAspect="1"/>
            </p:cNvPicPr>
            <p:nvPr/>
          </p:nvPicPr>
          <p:blipFill>
            <a:blip r:embed="rId12"/>
            <a:stretch>
              <a:fillRect/>
            </a:stretch>
          </p:blipFill>
          <p:spPr>
            <a:xfrm>
              <a:off x="3442583" y="2262484"/>
              <a:ext cx="699478" cy="690511"/>
            </a:xfrm>
            <a:prstGeom prst="rect">
              <a:avLst/>
            </a:prstGeom>
          </p:spPr>
        </p:pic>
        <p:pic>
          <p:nvPicPr>
            <p:cNvPr id="56" name="图片 55">
              <a:extLst>
                <a:ext uri="{FF2B5EF4-FFF2-40B4-BE49-F238E27FC236}">
                  <a16:creationId xmlns:a16="http://schemas.microsoft.com/office/drawing/2014/main" id="{F8321BDF-C0A7-2D41-9612-672FE4A3A601}"/>
                </a:ext>
              </a:extLst>
            </p:cNvPr>
            <p:cNvPicPr>
              <a:picLocks noChangeAspect="1"/>
            </p:cNvPicPr>
            <p:nvPr/>
          </p:nvPicPr>
          <p:blipFill>
            <a:blip r:embed="rId12"/>
            <a:stretch>
              <a:fillRect/>
            </a:stretch>
          </p:blipFill>
          <p:spPr>
            <a:xfrm>
              <a:off x="4428130" y="2262484"/>
              <a:ext cx="699478" cy="690511"/>
            </a:xfrm>
            <a:prstGeom prst="rect">
              <a:avLst/>
            </a:prstGeom>
          </p:spPr>
        </p:pic>
        <p:pic>
          <p:nvPicPr>
            <p:cNvPr id="57" name="图片 56">
              <a:extLst>
                <a:ext uri="{FF2B5EF4-FFF2-40B4-BE49-F238E27FC236}">
                  <a16:creationId xmlns:a16="http://schemas.microsoft.com/office/drawing/2014/main" id="{DC6B0563-40F8-EB4F-B152-ECCDFA656BE8}"/>
                </a:ext>
              </a:extLst>
            </p:cNvPr>
            <p:cNvPicPr>
              <a:picLocks noChangeAspect="1"/>
            </p:cNvPicPr>
            <p:nvPr/>
          </p:nvPicPr>
          <p:blipFill>
            <a:blip r:embed="rId12"/>
            <a:stretch>
              <a:fillRect/>
            </a:stretch>
          </p:blipFill>
          <p:spPr>
            <a:xfrm>
              <a:off x="5428421" y="2246737"/>
              <a:ext cx="699478" cy="690511"/>
            </a:xfrm>
            <a:prstGeom prst="rect">
              <a:avLst/>
            </a:prstGeom>
          </p:spPr>
        </p:pic>
        <p:pic>
          <p:nvPicPr>
            <p:cNvPr id="58" name="图片 57">
              <a:extLst>
                <a:ext uri="{FF2B5EF4-FFF2-40B4-BE49-F238E27FC236}">
                  <a16:creationId xmlns:a16="http://schemas.microsoft.com/office/drawing/2014/main" id="{B4928341-E3C9-944F-9575-671A80D05155}"/>
                </a:ext>
              </a:extLst>
            </p:cNvPr>
            <p:cNvPicPr>
              <a:picLocks noChangeAspect="1"/>
            </p:cNvPicPr>
            <p:nvPr/>
          </p:nvPicPr>
          <p:blipFill>
            <a:blip r:embed="rId12"/>
            <a:stretch>
              <a:fillRect/>
            </a:stretch>
          </p:blipFill>
          <p:spPr>
            <a:xfrm>
              <a:off x="6336425" y="2262483"/>
              <a:ext cx="699478" cy="690511"/>
            </a:xfrm>
            <a:prstGeom prst="rect">
              <a:avLst/>
            </a:prstGeom>
          </p:spPr>
        </p:pic>
        <p:pic>
          <p:nvPicPr>
            <p:cNvPr id="59" name="图片 58">
              <a:extLst>
                <a:ext uri="{FF2B5EF4-FFF2-40B4-BE49-F238E27FC236}">
                  <a16:creationId xmlns:a16="http://schemas.microsoft.com/office/drawing/2014/main" id="{F9E2B7E9-60AB-1040-B90A-A2A45A279285}"/>
                </a:ext>
              </a:extLst>
            </p:cNvPr>
            <p:cNvPicPr>
              <a:picLocks noChangeAspect="1"/>
            </p:cNvPicPr>
            <p:nvPr/>
          </p:nvPicPr>
          <p:blipFill>
            <a:blip r:embed="rId12"/>
            <a:stretch>
              <a:fillRect/>
            </a:stretch>
          </p:blipFill>
          <p:spPr>
            <a:xfrm>
              <a:off x="3418378" y="3148861"/>
              <a:ext cx="699478" cy="690511"/>
            </a:xfrm>
            <a:prstGeom prst="rect">
              <a:avLst/>
            </a:prstGeom>
          </p:spPr>
        </p:pic>
        <p:pic>
          <p:nvPicPr>
            <p:cNvPr id="60" name="图片 59">
              <a:extLst>
                <a:ext uri="{FF2B5EF4-FFF2-40B4-BE49-F238E27FC236}">
                  <a16:creationId xmlns:a16="http://schemas.microsoft.com/office/drawing/2014/main" id="{13A7569F-9D80-A743-BCA7-9401CBCAC04D}"/>
                </a:ext>
              </a:extLst>
            </p:cNvPr>
            <p:cNvPicPr>
              <a:picLocks noChangeAspect="1"/>
            </p:cNvPicPr>
            <p:nvPr/>
          </p:nvPicPr>
          <p:blipFill>
            <a:blip r:embed="rId12"/>
            <a:stretch>
              <a:fillRect/>
            </a:stretch>
          </p:blipFill>
          <p:spPr>
            <a:xfrm>
              <a:off x="4403925" y="3148861"/>
              <a:ext cx="699478" cy="690511"/>
            </a:xfrm>
            <a:prstGeom prst="rect">
              <a:avLst/>
            </a:prstGeom>
          </p:spPr>
        </p:pic>
        <p:pic>
          <p:nvPicPr>
            <p:cNvPr id="61" name="图片 60">
              <a:extLst>
                <a:ext uri="{FF2B5EF4-FFF2-40B4-BE49-F238E27FC236}">
                  <a16:creationId xmlns:a16="http://schemas.microsoft.com/office/drawing/2014/main" id="{BCF0BFCF-39F2-6942-B39A-C9A49213D1EB}"/>
                </a:ext>
              </a:extLst>
            </p:cNvPr>
            <p:cNvPicPr>
              <a:picLocks noChangeAspect="1"/>
            </p:cNvPicPr>
            <p:nvPr/>
          </p:nvPicPr>
          <p:blipFill>
            <a:blip r:embed="rId12"/>
            <a:stretch>
              <a:fillRect/>
            </a:stretch>
          </p:blipFill>
          <p:spPr>
            <a:xfrm>
              <a:off x="5404216" y="3133826"/>
              <a:ext cx="699478" cy="690511"/>
            </a:xfrm>
            <a:prstGeom prst="rect">
              <a:avLst/>
            </a:prstGeom>
          </p:spPr>
        </p:pic>
        <p:pic>
          <p:nvPicPr>
            <p:cNvPr id="62" name="图片 61">
              <a:extLst>
                <a:ext uri="{FF2B5EF4-FFF2-40B4-BE49-F238E27FC236}">
                  <a16:creationId xmlns:a16="http://schemas.microsoft.com/office/drawing/2014/main" id="{0865702B-F556-0F48-B080-6E065E47BF30}"/>
                </a:ext>
              </a:extLst>
            </p:cNvPr>
            <p:cNvPicPr>
              <a:picLocks noChangeAspect="1"/>
            </p:cNvPicPr>
            <p:nvPr/>
          </p:nvPicPr>
          <p:blipFill>
            <a:blip r:embed="rId12"/>
            <a:stretch>
              <a:fillRect/>
            </a:stretch>
          </p:blipFill>
          <p:spPr>
            <a:xfrm>
              <a:off x="6338906" y="3120189"/>
              <a:ext cx="699478" cy="690511"/>
            </a:xfrm>
            <a:prstGeom prst="rect">
              <a:avLst/>
            </a:prstGeom>
          </p:spPr>
        </p:pic>
        <p:pic>
          <p:nvPicPr>
            <p:cNvPr id="63" name="图片 62">
              <a:extLst>
                <a:ext uri="{FF2B5EF4-FFF2-40B4-BE49-F238E27FC236}">
                  <a16:creationId xmlns:a16="http://schemas.microsoft.com/office/drawing/2014/main" id="{DD67BD2A-26B5-9242-BB72-0CC1428BD268}"/>
                </a:ext>
              </a:extLst>
            </p:cNvPr>
            <p:cNvPicPr>
              <a:picLocks noChangeAspect="1"/>
            </p:cNvPicPr>
            <p:nvPr/>
          </p:nvPicPr>
          <p:blipFill>
            <a:blip r:embed="rId12"/>
            <a:stretch>
              <a:fillRect/>
            </a:stretch>
          </p:blipFill>
          <p:spPr>
            <a:xfrm>
              <a:off x="3418378" y="4063555"/>
              <a:ext cx="699478" cy="690511"/>
            </a:xfrm>
            <a:prstGeom prst="rect">
              <a:avLst/>
            </a:prstGeom>
          </p:spPr>
        </p:pic>
        <p:pic>
          <p:nvPicPr>
            <p:cNvPr id="64" name="图片 63">
              <a:extLst>
                <a:ext uri="{FF2B5EF4-FFF2-40B4-BE49-F238E27FC236}">
                  <a16:creationId xmlns:a16="http://schemas.microsoft.com/office/drawing/2014/main" id="{DB8C0ACD-1256-7D43-9B11-83E83DA5ACCD}"/>
                </a:ext>
              </a:extLst>
            </p:cNvPr>
            <p:cNvPicPr>
              <a:picLocks noChangeAspect="1"/>
            </p:cNvPicPr>
            <p:nvPr/>
          </p:nvPicPr>
          <p:blipFill>
            <a:blip r:embed="rId12"/>
            <a:stretch>
              <a:fillRect/>
            </a:stretch>
          </p:blipFill>
          <p:spPr>
            <a:xfrm>
              <a:off x="4403925" y="4063555"/>
              <a:ext cx="699478" cy="690511"/>
            </a:xfrm>
            <a:prstGeom prst="rect">
              <a:avLst/>
            </a:prstGeom>
          </p:spPr>
        </p:pic>
        <p:pic>
          <p:nvPicPr>
            <p:cNvPr id="65" name="图片 64">
              <a:extLst>
                <a:ext uri="{FF2B5EF4-FFF2-40B4-BE49-F238E27FC236}">
                  <a16:creationId xmlns:a16="http://schemas.microsoft.com/office/drawing/2014/main" id="{E5E11D8B-0437-9E47-A460-7F24AC406A86}"/>
                </a:ext>
              </a:extLst>
            </p:cNvPr>
            <p:cNvPicPr>
              <a:picLocks noChangeAspect="1"/>
            </p:cNvPicPr>
            <p:nvPr/>
          </p:nvPicPr>
          <p:blipFill>
            <a:blip r:embed="rId12"/>
            <a:stretch>
              <a:fillRect/>
            </a:stretch>
          </p:blipFill>
          <p:spPr>
            <a:xfrm>
              <a:off x="5404216" y="4048520"/>
              <a:ext cx="699478" cy="690511"/>
            </a:xfrm>
            <a:prstGeom prst="rect">
              <a:avLst/>
            </a:prstGeom>
          </p:spPr>
        </p:pic>
        <p:pic>
          <p:nvPicPr>
            <p:cNvPr id="66" name="图片 65">
              <a:extLst>
                <a:ext uri="{FF2B5EF4-FFF2-40B4-BE49-F238E27FC236}">
                  <a16:creationId xmlns:a16="http://schemas.microsoft.com/office/drawing/2014/main" id="{D65A83EC-DA95-4248-A493-F4359DDD19CD}"/>
                </a:ext>
              </a:extLst>
            </p:cNvPr>
            <p:cNvPicPr>
              <a:picLocks noChangeAspect="1"/>
            </p:cNvPicPr>
            <p:nvPr/>
          </p:nvPicPr>
          <p:blipFill>
            <a:blip r:embed="rId12"/>
            <a:stretch>
              <a:fillRect/>
            </a:stretch>
          </p:blipFill>
          <p:spPr>
            <a:xfrm>
              <a:off x="6338906" y="4034883"/>
              <a:ext cx="699478" cy="690511"/>
            </a:xfrm>
            <a:prstGeom prst="rect">
              <a:avLst/>
            </a:prstGeom>
          </p:spPr>
        </p:pic>
        <p:grpSp>
          <p:nvGrpSpPr>
            <p:cNvPr id="67" name="组 138">
              <a:extLst>
                <a:ext uri="{FF2B5EF4-FFF2-40B4-BE49-F238E27FC236}">
                  <a16:creationId xmlns:a16="http://schemas.microsoft.com/office/drawing/2014/main" id="{252AD410-06DB-764D-A2D3-41B6CB12E969}"/>
                </a:ext>
              </a:extLst>
            </p:cNvPr>
            <p:cNvGrpSpPr/>
            <p:nvPr/>
          </p:nvGrpSpPr>
          <p:grpSpPr>
            <a:xfrm>
              <a:off x="4079776" y="1033443"/>
              <a:ext cx="2902916" cy="4051741"/>
              <a:chOff x="4079776" y="1033443"/>
              <a:chExt cx="2902916" cy="4483789"/>
            </a:xfrm>
          </p:grpSpPr>
          <p:cxnSp>
            <p:nvCxnSpPr>
              <p:cNvPr id="144" name="直线箭头连接符 143">
                <a:extLst>
                  <a:ext uri="{FF2B5EF4-FFF2-40B4-BE49-F238E27FC236}">
                    <a16:creationId xmlns:a16="http://schemas.microsoft.com/office/drawing/2014/main" id="{35B81819-8120-E64B-88D7-2137A7C82280}"/>
                  </a:ext>
                </a:extLst>
              </p:cNvPr>
              <p:cNvCxnSpPr/>
              <p:nvPr/>
            </p:nvCxnSpPr>
            <p:spPr>
              <a:xfrm>
                <a:off x="4079776"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5" name="直线箭头连接符 144">
                <a:extLst>
                  <a:ext uri="{FF2B5EF4-FFF2-40B4-BE49-F238E27FC236}">
                    <a16:creationId xmlns:a16="http://schemas.microsoft.com/office/drawing/2014/main" id="{D518C9A6-9294-3B41-8626-0F986243AE4C}"/>
                  </a:ext>
                </a:extLst>
              </p:cNvPr>
              <p:cNvCxnSpPr/>
              <p:nvPr/>
            </p:nvCxnSpPr>
            <p:spPr>
              <a:xfrm>
                <a:off x="5056909"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6" name="直线箭头连接符 145">
                <a:extLst>
                  <a:ext uri="{FF2B5EF4-FFF2-40B4-BE49-F238E27FC236}">
                    <a16:creationId xmlns:a16="http://schemas.microsoft.com/office/drawing/2014/main" id="{80D0762D-554D-9D4F-B902-0AE6F5D7945B}"/>
                  </a:ext>
                </a:extLst>
              </p:cNvPr>
              <p:cNvCxnSpPr/>
              <p:nvPr/>
            </p:nvCxnSpPr>
            <p:spPr>
              <a:xfrm>
                <a:off x="6051600"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7" name="直线箭头连接符 146">
                <a:extLst>
                  <a:ext uri="{FF2B5EF4-FFF2-40B4-BE49-F238E27FC236}">
                    <a16:creationId xmlns:a16="http://schemas.microsoft.com/office/drawing/2014/main" id="{664E9E2C-2489-BC49-9304-EDC19DCA20A8}"/>
                  </a:ext>
                </a:extLst>
              </p:cNvPr>
              <p:cNvCxnSpPr/>
              <p:nvPr/>
            </p:nvCxnSpPr>
            <p:spPr>
              <a:xfrm>
                <a:off x="6982692"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8" name="组 51">
              <a:extLst>
                <a:ext uri="{FF2B5EF4-FFF2-40B4-BE49-F238E27FC236}">
                  <a16:creationId xmlns:a16="http://schemas.microsoft.com/office/drawing/2014/main" id="{9C52D1A2-B4C3-944F-AFD6-6DB6DF076D6A}"/>
                </a:ext>
              </a:extLst>
            </p:cNvPr>
            <p:cNvGrpSpPr/>
            <p:nvPr/>
          </p:nvGrpSpPr>
          <p:grpSpPr>
            <a:xfrm>
              <a:off x="3071664" y="1268760"/>
              <a:ext cx="4309546" cy="289868"/>
              <a:chOff x="3071664" y="1268760"/>
              <a:chExt cx="4309546" cy="289868"/>
            </a:xfrm>
          </p:grpSpPr>
          <p:sp>
            <p:nvSpPr>
              <p:cNvPr id="135" name="空心弧 134">
                <a:extLst>
                  <a:ext uri="{FF2B5EF4-FFF2-40B4-BE49-F238E27FC236}">
                    <a16:creationId xmlns:a16="http://schemas.microsoft.com/office/drawing/2014/main" id="{21993291-CB70-9147-AA4A-3D829C394FA6}"/>
                  </a:ext>
                </a:extLst>
              </p:cNvPr>
              <p:cNvSpPr/>
              <p:nvPr/>
            </p:nvSpPr>
            <p:spPr>
              <a:xfrm>
                <a:off x="3990198" y="1270596"/>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6" name="空心弧 135">
                <a:extLst>
                  <a:ext uri="{FF2B5EF4-FFF2-40B4-BE49-F238E27FC236}">
                    <a16:creationId xmlns:a16="http://schemas.microsoft.com/office/drawing/2014/main" id="{E76ECC8B-A875-734B-B3B2-2D525359F71B}"/>
                  </a:ext>
                </a:extLst>
              </p:cNvPr>
              <p:cNvSpPr/>
              <p:nvPr/>
            </p:nvSpPr>
            <p:spPr>
              <a:xfrm>
                <a:off x="4957280" y="1269678"/>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7" name="空心弧 136">
                <a:extLst>
                  <a:ext uri="{FF2B5EF4-FFF2-40B4-BE49-F238E27FC236}">
                    <a16:creationId xmlns:a16="http://schemas.microsoft.com/office/drawing/2014/main" id="{90DA3648-8221-9044-9602-EF09BEE43B8D}"/>
                  </a:ext>
                </a:extLst>
              </p:cNvPr>
              <p:cNvSpPr/>
              <p:nvPr/>
            </p:nvSpPr>
            <p:spPr>
              <a:xfrm>
                <a:off x="5924362" y="1269678"/>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8" name="空心弧 137">
                <a:extLst>
                  <a:ext uri="{FF2B5EF4-FFF2-40B4-BE49-F238E27FC236}">
                    <a16:creationId xmlns:a16="http://schemas.microsoft.com/office/drawing/2014/main" id="{D9999FE0-056D-914C-865A-A075D2E93A54}"/>
                  </a:ext>
                </a:extLst>
              </p:cNvPr>
              <p:cNvSpPr/>
              <p:nvPr/>
            </p:nvSpPr>
            <p:spPr>
              <a:xfrm>
                <a:off x="6883429" y="126876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39" name="直线连接符 138">
                <a:extLst>
                  <a:ext uri="{FF2B5EF4-FFF2-40B4-BE49-F238E27FC236}">
                    <a16:creationId xmlns:a16="http://schemas.microsoft.com/office/drawing/2014/main" id="{2E0D6152-81F5-E94C-8878-152D22C96464}"/>
                  </a:ext>
                </a:extLst>
              </p:cNvPr>
              <p:cNvCxnSpPr/>
              <p:nvPr/>
            </p:nvCxnSpPr>
            <p:spPr>
              <a:xfrm>
                <a:off x="3071664" y="1412776"/>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0" name="直线连接符 139">
                <a:extLst>
                  <a:ext uri="{FF2B5EF4-FFF2-40B4-BE49-F238E27FC236}">
                    <a16:creationId xmlns:a16="http://schemas.microsoft.com/office/drawing/2014/main" id="{FDE260E7-CF6B-484D-B05B-3403714F8F39}"/>
                  </a:ext>
                </a:extLst>
              </p:cNvPr>
              <p:cNvCxnSpPr/>
              <p:nvPr/>
            </p:nvCxnSpPr>
            <p:spPr>
              <a:xfrm>
                <a:off x="4178792" y="1407548"/>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1" name="直线连接符 140">
                <a:extLst>
                  <a:ext uri="{FF2B5EF4-FFF2-40B4-BE49-F238E27FC236}">
                    <a16:creationId xmlns:a16="http://schemas.microsoft.com/office/drawing/2014/main" id="{2974385C-C8E9-6B4C-96E7-81DB930B045E}"/>
                  </a:ext>
                </a:extLst>
              </p:cNvPr>
              <p:cNvCxnSpPr/>
              <p:nvPr/>
            </p:nvCxnSpPr>
            <p:spPr>
              <a:xfrm>
                <a:off x="5166998" y="1400370"/>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2" name="直线连接符 141">
                <a:extLst>
                  <a:ext uri="{FF2B5EF4-FFF2-40B4-BE49-F238E27FC236}">
                    <a16:creationId xmlns:a16="http://schemas.microsoft.com/office/drawing/2014/main" id="{EBD553E0-11D1-2043-9A1B-A037B5E5A6FF}"/>
                  </a:ext>
                </a:extLst>
              </p:cNvPr>
              <p:cNvCxnSpPr/>
              <p:nvPr/>
            </p:nvCxnSpPr>
            <p:spPr>
              <a:xfrm flipV="1">
                <a:off x="6130243" y="1393422"/>
                <a:ext cx="774872" cy="184"/>
              </a:xfrm>
              <a:prstGeom prst="line">
                <a:avLst/>
              </a:prstGeom>
              <a:ln w="38100"/>
            </p:spPr>
            <p:style>
              <a:lnRef idx="1">
                <a:schemeClr val="dk1"/>
              </a:lnRef>
              <a:fillRef idx="0">
                <a:schemeClr val="dk1"/>
              </a:fillRef>
              <a:effectRef idx="0">
                <a:schemeClr val="dk1"/>
              </a:effectRef>
              <a:fontRef idx="minor">
                <a:schemeClr val="tx1"/>
              </a:fontRef>
            </p:style>
          </p:cxnSp>
          <p:cxnSp>
            <p:nvCxnSpPr>
              <p:cNvPr id="143" name="直线连接符 142">
                <a:extLst>
                  <a:ext uri="{FF2B5EF4-FFF2-40B4-BE49-F238E27FC236}">
                    <a16:creationId xmlns:a16="http://schemas.microsoft.com/office/drawing/2014/main" id="{FF6376AF-3D67-7E4C-BD38-D88712A96865}"/>
                  </a:ext>
                </a:extLst>
              </p:cNvPr>
              <p:cNvCxnSpPr/>
              <p:nvPr/>
            </p:nvCxnSpPr>
            <p:spPr>
              <a:xfrm>
                <a:off x="7080077" y="1400370"/>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69" name="组 52">
              <a:extLst>
                <a:ext uri="{FF2B5EF4-FFF2-40B4-BE49-F238E27FC236}">
                  <a16:creationId xmlns:a16="http://schemas.microsoft.com/office/drawing/2014/main" id="{A705C97D-9B37-3842-96A5-0A7AB9E442D3}"/>
                </a:ext>
              </a:extLst>
            </p:cNvPr>
            <p:cNvGrpSpPr/>
            <p:nvPr/>
          </p:nvGrpSpPr>
          <p:grpSpPr>
            <a:xfrm>
              <a:off x="3063600" y="2161688"/>
              <a:ext cx="4315016" cy="291704"/>
              <a:chOff x="3063600" y="2008133"/>
              <a:chExt cx="4315016" cy="291704"/>
            </a:xfrm>
          </p:grpSpPr>
          <p:sp>
            <p:nvSpPr>
              <p:cNvPr id="126" name="空心弧 125">
                <a:extLst>
                  <a:ext uri="{FF2B5EF4-FFF2-40B4-BE49-F238E27FC236}">
                    <a16:creationId xmlns:a16="http://schemas.microsoft.com/office/drawing/2014/main" id="{4B3DD0B8-C27F-1040-ACC8-B3B7369EC240}"/>
                  </a:ext>
                </a:extLst>
              </p:cNvPr>
              <p:cNvSpPr/>
              <p:nvPr/>
            </p:nvSpPr>
            <p:spPr>
              <a:xfrm>
                <a:off x="3981449" y="2011805"/>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7" name="空心弧 126">
                <a:extLst>
                  <a:ext uri="{FF2B5EF4-FFF2-40B4-BE49-F238E27FC236}">
                    <a16:creationId xmlns:a16="http://schemas.microsoft.com/office/drawing/2014/main" id="{F0B046F2-E79C-AE4B-9A25-ECAE374216A9}"/>
                  </a:ext>
                </a:extLst>
              </p:cNvPr>
              <p:cNvSpPr/>
              <p:nvPr/>
            </p:nvSpPr>
            <p:spPr>
              <a:xfrm>
                <a:off x="5933111" y="20099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8" name="空心弧 127">
                <a:extLst>
                  <a:ext uri="{FF2B5EF4-FFF2-40B4-BE49-F238E27FC236}">
                    <a16:creationId xmlns:a16="http://schemas.microsoft.com/office/drawing/2014/main" id="{8F264268-70A1-5A4C-894C-EDDDA01BE58E}"/>
                  </a:ext>
                </a:extLst>
              </p:cNvPr>
              <p:cNvSpPr/>
              <p:nvPr/>
            </p:nvSpPr>
            <p:spPr>
              <a:xfrm>
                <a:off x="4957280" y="20099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9" name="空心弧 128">
                <a:extLst>
                  <a:ext uri="{FF2B5EF4-FFF2-40B4-BE49-F238E27FC236}">
                    <a16:creationId xmlns:a16="http://schemas.microsoft.com/office/drawing/2014/main" id="{408E1DA1-2D09-AC4C-9EA9-DD366E9EF733}"/>
                  </a:ext>
                </a:extLst>
              </p:cNvPr>
              <p:cNvSpPr/>
              <p:nvPr/>
            </p:nvSpPr>
            <p:spPr>
              <a:xfrm>
                <a:off x="6879393" y="2008133"/>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30" name="直线连接符 129">
                <a:extLst>
                  <a:ext uri="{FF2B5EF4-FFF2-40B4-BE49-F238E27FC236}">
                    <a16:creationId xmlns:a16="http://schemas.microsoft.com/office/drawing/2014/main" id="{F9D0F678-5063-D944-8AD8-CB6F095C6506}"/>
                  </a:ext>
                </a:extLst>
              </p:cNvPr>
              <p:cNvCxnSpPr/>
              <p:nvPr/>
            </p:nvCxnSpPr>
            <p:spPr>
              <a:xfrm>
                <a:off x="3063600" y="2145600"/>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1" name="直线连接符 130">
                <a:extLst>
                  <a:ext uri="{FF2B5EF4-FFF2-40B4-BE49-F238E27FC236}">
                    <a16:creationId xmlns:a16="http://schemas.microsoft.com/office/drawing/2014/main" id="{32213EED-71C4-F541-B6F1-0FE26E729FEE}"/>
                  </a:ext>
                </a:extLst>
              </p:cNvPr>
              <p:cNvCxnSpPr/>
              <p:nvPr/>
            </p:nvCxnSpPr>
            <p:spPr>
              <a:xfrm>
                <a:off x="4171955" y="2140372"/>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2" name="直线连接符 131">
                <a:extLst>
                  <a:ext uri="{FF2B5EF4-FFF2-40B4-BE49-F238E27FC236}">
                    <a16:creationId xmlns:a16="http://schemas.microsoft.com/office/drawing/2014/main" id="{702CAAF7-762F-9E41-8330-E5EC597FB85F}"/>
                  </a:ext>
                </a:extLst>
              </p:cNvPr>
              <p:cNvCxnSpPr/>
              <p:nvPr/>
            </p:nvCxnSpPr>
            <p:spPr>
              <a:xfrm>
                <a:off x="5160142" y="2133194"/>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3" name="直线连接符 132">
                <a:extLst>
                  <a:ext uri="{FF2B5EF4-FFF2-40B4-BE49-F238E27FC236}">
                    <a16:creationId xmlns:a16="http://schemas.microsoft.com/office/drawing/2014/main" id="{2139CDCC-5B1C-D34F-9996-096A247766AA}"/>
                  </a:ext>
                </a:extLst>
              </p:cNvPr>
              <p:cNvCxnSpPr/>
              <p:nvPr/>
            </p:nvCxnSpPr>
            <p:spPr>
              <a:xfrm>
                <a:off x="6143291" y="2145600"/>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4" name="直线连接符 133">
                <a:extLst>
                  <a:ext uri="{FF2B5EF4-FFF2-40B4-BE49-F238E27FC236}">
                    <a16:creationId xmlns:a16="http://schemas.microsoft.com/office/drawing/2014/main" id="{79923A19-7BDF-4943-80E3-DC33B8D84127}"/>
                  </a:ext>
                </a:extLst>
              </p:cNvPr>
              <p:cNvCxnSpPr/>
              <p:nvPr/>
            </p:nvCxnSpPr>
            <p:spPr>
              <a:xfrm>
                <a:off x="7077483" y="2133194"/>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70" name="组 53">
              <a:extLst>
                <a:ext uri="{FF2B5EF4-FFF2-40B4-BE49-F238E27FC236}">
                  <a16:creationId xmlns:a16="http://schemas.microsoft.com/office/drawing/2014/main" id="{C8941FBA-54E0-A247-9A73-19A91AAA3F7B}"/>
                </a:ext>
              </a:extLst>
            </p:cNvPr>
            <p:cNvGrpSpPr/>
            <p:nvPr/>
          </p:nvGrpSpPr>
          <p:grpSpPr>
            <a:xfrm>
              <a:off x="3071664" y="3043241"/>
              <a:ext cx="4309546" cy="291704"/>
              <a:chOff x="3071664" y="2745670"/>
              <a:chExt cx="4309546" cy="291704"/>
            </a:xfrm>
          </p:grpSpPr>
          <p:sp>
            <p:nvSpPr>
              <p:cNvPr id="117" name="空心弧 116">
                <a:extLst>
                  <a:ext uri="{FF2B5EF4-FFF2-40B4-BE49-F238E27FC236}">
                    <a16:creationId xmlns:a16="http://schemas.microsoft.com/office/drawing/2014/main" id="{E0EAE764-92E9-AE43-8F00-43409B3DD9ED}"/>
                  </a:ext>
                </a:extLst>
              </p:cNvPr>
              <p:cNvSpPr/>
              <p:nvPr/>
            </p:nvSpPr>
            <p:spPr>
              <a:xfrm>
                <a:off x="3985273" y="2749342"/>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8" name="空心弧 117">
                <a:extLst>
                  <a:ext uri="{FF2B5EF4-FFF2-40B4-BE49-F238E27FC236}">
                    <a16:creationId xmlns:a16="http://schemas.microsoft.com/office/drawing/2014/main" id="{87658FF0-1A10-4442-9E7D-5F6EF64E84CB}"/>
                  </a:ext>
                </a:extLst>
              </p:cNvPr>
              <p:cNvSpPr/>
              <p:nvPr/>
            </p:nvSpPr>
            <p:spPr>
              <a:xfrm>
                <a:off x="5924362" y="274567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9" name="空心弧 118">
                <a:extLst>
                  <a:ext uri="{FF2B5EF4-FFF2-40B4-BE49-F238E27FC236}">
                    <a16:creationId xmlns:a16="http://schemas.microsoft.com/office/drawing/2014/main" id="{70B17ABE-88B8-3341-8C5E-E2589F2EE613}"/>
                  </a:ext>
                </a:extLst>
              </p:cNvPr>
              <p:cNvSpPr/>
              <p:nvPr/>
            </p:nvSpPr>
            <p:spPr>
              <a:xfrm>
                <a:off x="4961104" y="2747506"/>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0" name="空心弧 119">
                <a:extLst>
                  <a:ext uri="{FF2B5EF4-FFF2-40B4-BE49-F238E27FC236}">
                    <a16:creationId xmlns:a16="http://schemas.microsoft.com/office/drawing/2014/main" id="{111693D9-B028-4244-BA98-30804C0BD221}"/>
                  </a:ext>
                </a:extLst>
              </p:cNvPr>
              <p:cNvSpPr/>
              <p:nvPr/>
            </p:nvSpPr>
            <p:spPr>
              <a:xfrm>
                <a:off x="6883217" y="274567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21" name="直线连接符 120">
                <a:extLst>
                  <a:ext uri="{FF2B5EF4-FFF2-40B4-BE49-F238E27FC236}">
                    <a16:creationId xmlns:a16="http://schemas.microsoft.com/office/drawing/2014/main" id="{5A2A217B-2A0A-0640-8FC1-79BEFFEB1EBC}"/>
                  </a:ext>
                </a:extLst>
              </p:cNvPr>
              <p:cNvCxnSpPr/>
              <p:nvPr/>
            </p:nvCxnSpPr>
            <p:spPr>
              <a:xfrm>
                <a:off x="3071664" y="2880000"/>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2" name="直线连接符 121">
                <a:extLst>
                  <a:ext uri="{FF2B5EF4-FFF2-40B4-BE49-F238E27FC236}">
                    <a16:creationId xmlns:a16="http://schemas.microsoft.com/office/drawing/2014/main" id="{5BF86DBE-34BA-B542-829C-B7CC1AFE0032}"/>
                  </a:ext>
                </a:extLst>
              </p:cNvPr>
              <p:cNvCxnSpPr/>
              <p:nvPr/>
            </p:nvCxnSpPr>
            <p:spPr>
              <a:xfrm>
                <a:off x="4178792" y="2874772"/>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3" name="直线连接符 122">
                <a:extLst>
                  <a:ext uri="{FF2B5EF4-FFF2-40B4-BE49-F238E27FC236}">
                    <a16:creationId xmlns:a16="http://schemas.microsoft.com/office/drawing/2014/main" id="{C905C459-544D-514C-AE32-92E7F4A04F15}"/>
                  </a:ext>
                </a:extLst>
              </p:cNvPr>
              <p:cNvCxnSpPr/>
              <p:nvPr/>
            </p:nvCxnSpPr>
            <p:spPr>
              <a:xfrm>
                <a:off x="5166998" y="2867594"/>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4" name="直线连接符 123">
                <a:extLst>
                  <a:ext uri="{FF2B5EF4-FFF2-40B4-BE49-F238E27FC236}">
                    <a16:creationId xmlns:a16="http://schemas.microsoft.com/office/drawing/2014/main" id="{52D8A9A2-9E4C-0541-BFA7-2D252E44AC6B}"/>
                  </a:ext>
                </a:extLst>
              </p:cNvPr>
              <p:cNvCxnSpPr/>
              <p:nvPr/>
            </p:nvCxnSpPr>
            <p:spPr>
              <a:xfrm>
                <a:off x="6140020" y="2865849"/>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5" name="直线连接符 124">
                <a:extLst>
                  <a:ext uri="{FF2B5EF4-FFF2-40B4-BE49-F238E27FC236}">
                    <a16:creationId xmlns:a16="http://schemas.microsoft.com/office/drawing/2014/main" id="{94E30143-3893-9049-A204-EEB857110286}"/>
                  </a:ext>
                </a:extLst>
              </p:cNvPr>
              <p:cNvCxnSpPr/>
              <p:nvPr/>
            </p:nvCxnSpPr>
            <p:spPr>
              <a:xfrm>
                <a:off x="7080077" y="2867594"/>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71" name="组 54">
              <a:extLst>
                <a:ext uri="{FF2B5EF4-FFF2-40B4-BE49-F238E27FC236}">
                  <a16:creationId xmlns:a16="http://schemas.microsoft.com/office/drawing/2014/main" id="{993A115B-74CF-7C4F-AAA3-4E5B348DAF34}"/>
                </a:ext>
              </a:extLst>
            </p:cNvPr>
            <p:cNvGrpSpPr/>
            <p:nvPr/>
          </p:nvGrpSpPr>
          <p:grpSpPr>
            <a:xfrm>
              <a:off x="3060000" y="3929384"/>
              <a:ext cx="4317458" cy="291704"/>
              <a:chOff x="3060000" y="3487797"/>
              <a:chExt cx="4317458" cy="291704"/>
            </a:xfrm>
          </p:grpSpPr>
          <p:sp>
            <p:nvSpPr>
              <p:cNvPr id="108" name="空心弧 107">
                <a:extLst>
                  <a:ext uri="{FF2B5EF4-FFF2-40B4-BE49-F238E27FC236}">
                    <a16:creationId xmlns:a16="http://schemas.microsoft.com/office/drawing/2014/main" id="{68122D6B-BB3B-D747-9A75-DF79E546627F}"/>
                  </a:ext>
                </a:extLst>
              </p:cNvPr>
              <p:cNvSpPr/>
              <p:nvPr/>
            </p:nvSpPr>
            <p:spPr>
              <a:xfrm>
                <a:off x="3976891" y="34914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9" name="空心弧 108">
                <a:extLst>
                  <a:ext uri="{FF2B5EF4-FFF2-40B4-BE49-F238E27FC236}">
                    <a16:creationId xmlns:a16="http://schemas.microsoft.com/office/drawing/2014/main" id="{6AA2E839-506F-CB4F-A8DF-C1A93AADB375}"/>
                  </a:ext>
                </a:extLst>
              </p:cNvPr>
              <p:cNvSpPr/>
              <p:nvPr/>
            </p:nvSpPr>
            <p:spPr>
              <a:xfrm>
                <a:off x="5940000" y="3487797"/>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0" name="空心弧 109">
                <a:extLst>
                  <a:ext uri="{FF2B5EF4-FFF2-40B4-BE49-F238E27FC236}">
                    <a16:creationId xmlns:a16="http://schemas.microsoft.com/office/drawing/2014/main" id="{86F0C5DD-4661-AF44-8F49-D2ADC47CDCC9}"/>
                  </a:ext>
                </a:extLst>
              </p:cNvPr>
              <p:cNvSpPr/>
              <p:nvPr/>
            </p:nvSpPr>
            <p:spPr>
              <a:xfrm>
                <a:off x="4952722" y="3489633"/>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1" name="空心弧 110">
                <a:extLst>
                  <a:ext uri="{FF2B5EF4-FFF2-40B4-BE49-F238E27FC236}">
                    <a16:creationId xmlns:a16="http://schemas.microsoft.com/office/drawing/2014/main" id="{C1796441-8F90-9D41-8623-9048B1CE408F}"/>
                  </a:ext>
                </a:extLst>
              </p:cNvPr>
              <p:cNvSpPr/>
              <p:nvPr/>
            </p:nvSpPr>
            <p:spPr>
              <a:xfrm>
                <a:off x="6874835" y="3487797"/>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12" name="直线连接符 111">
                <a:extLst>
                  <a:ext uri="{FF2B5EF4-FFF2-40B4-BE49-F238E27FC236}">
                    <a16:creationId xmlns:a16="http://schemas.microsoft.com/office/drawing/2014/main" id="{5A2B8497-D57D-684E-9235-ABDDB8B8C0E5}"/>
                  </a:ext>
                </a:extLst>
              </p:cNvPr>
              <p:cNvCxnSpPr/>
              <p:nvPr/>
            </p:nvCxnSpPr>
            <p:spPr>
              <a:xfrm>
                <a:off x="3060000" y="3645024"/>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3" name="直线连接符 112">
                <a:extLst>
                  <a:ext uri="{FF2B5EF4-FFF2-40B4-BE49-F238E27FC236}">
                    <a16:creationId xmlns:a16="http://schemas.microsoft.com/office/drawing/2014/main" id="{EEDBE643-8644-8948-A0F8-DC35169E6E66}"/>
                  </a:ext>
                </a:extLst>
              </p:cNvPr>
              <p:cNvCxnSpPr/>
              <p:nvPr/>
            </p:nvCxnSpPr>
            <p:spPr>
              <a:xfrm>
                <a:off x="4168902" y="3639796"/>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4" name="直线连接符 113">
                <a:extLst>
                  <a:ext uri="{FF2B5EF4-FFF2-40B4-BE49-F238E27FC236}">
                    <a16:creationId xmlns:a16="http://schemas.microsoft.com/office/drawing/2014/main" id="{6E98A7F5-72CE-4445-A487-F6BB27126790}"/>
                  </a:ext>
                </a:extLst>
              </p:cNvPr>
              <p:cNvCxnSpPr/>
              <p:nvPr/>
            </p:nvCxnSpPr>
            <p:spPr>
              <a:xfrm>
                <a:off x="5157082" y="3632618"/>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5" name="直线连接符 114">
                <a:extLst>
                  <a:ext uri="{FF2B5EF4-FFF2-40B4-BE49-F238E27FC236}">
                    <a16:creationId xmlns:a16="http://schemas.microsoft.com/office/drawing/2014/main" id="{0377AC77-1131-4948-80BA-6778A7D82357}"/>
                  </a:ext>
                </a:extLst>
              </p:cNvPr>
              <p:cNvCxnSpPr/>
              <p:nvPr/>
            </p:nvCxnSpPr>
            <p:spPr>
              <a:xfrm>
                <a:off x="6127899" y="3631813"/>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6" name="直线连接符 115">
                <a:extLst>
                  <a:ext uri="{FF2B5EF4-FFF2-40B4-BE49-F238E27FC236}">
                    <a16:creationId xmlns:a16="http://schemas.microsoft.com/office/drawing/2014/main" id="{92B6E3D1-7ECF-C64A-A627-413E76CEA1A7}"/>
                  </a:ext>
                </a:extLst>
              </p:cNvPr>
              <p:cNvCxnSpPr/>
              <p:nvPr/>
            </p:nvCxnSpPr>
            <p:spPr>
              <a:xfrm>
                <a:off x="7076325" y="3632618"/>
                <a:ext cx="301133" cy="0"/>
              </a:xfrm>
              <a:prstGeom prst="line">
                <a:avLst/>
              </a:prstGeom>
              <a:ln w="38100"/>
            </p:spPr>
            <p:style>
              <a:lnRef idx="1">
                <a:schemeClr val="dk1"/>
              </a:lnRef>
              <a:fillRef idx="0">
                <a:schemeClr val="dk1"/>
              </a:fillRef>
              <a:effectRef idx="0">
                <a:schemeClr val="dk1"/>
              </a:effectRef>
              <a:fontRef idx="minor">
                <a:schemeClr val="tx1"/>
              </a:fontRef>
            </p:style>
          </p:cxnSp>
        </p:grpSp>
        <p:sp>
          <p:nvSpPr>
            <p:cNvPr id="72" name="椭圆 71">
              <a:extLst>
                <a:ext uri="{FF2B5EF4-FFF2-40B4-BE49-F238E27FC236}">
                  <a16:creationId xmlns:a16="http://schemas.microsoft.com/office/drawing/2014/main" id="{E1644A26-2212-5B4E-B173-1C51D5DB2A16}"/>
                </a:ext>
              </a:extLst>
            </p:cNvPr>
            <p:cNvSpPr/>
            <p:nvPr/>
          </p:nvSpPr>
          <p:spPr>
            <a:xfrm>
              <a:off x="3402855" y="1361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3" name="椭圆 72">
              <a:extLst>
                <a:ext uri="{FF2B5EF4-FFF2-40B4-BE49-F238E27FC236}">
                  <a16:creationId xmlns:a16="http://schemas.microsoft.com/office/drawing/2014/main" id="{BD8EC0D6-C2A5-4448-A603-1BCF84221E9B}"/>
                </a:ext>
              </a:extLst>
            </p:cNvPr>
            <p:cNvSpPr/>
            <p:nvPr/>
          </p:nvSpPr>
          <p:spPr>
            <a:xfrm>
              <a:off x="4399118" y="13566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4" name="椭圆 73">
              <a:extLst>
                <a:ext uri="{FF2B5EF4-FFF2-40B4-BE49-F238E27FC236}">
                  <a16:creationId xmlns:a16="http://schemas.microsoft.com/office/drawing/2014/main" id="{EA4AFC19-1676-E84C-9039-349F3B648741}"/>
                </a:ext>
              </a:extLst>
            </p:cNvPr>
            <p:cNvSpPr/>
            <p:nvPr/>
          </p:nvSpPr>
          <p:spPr>
            <a:xfrm>
              <a:off x="5383871" y="13456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5" name="椭圆 74">
              <a:extLst>
                <a:ext uri="{FF2B5EF4-FFF2-40B4-BE49-F238E27FC236}">
                  <a16:creationId xmlns:a16="http://schemas.microsoft.com/office/drawing/2014/main" id="{C9CC8060-AAA3-6649-81FD-40A1F88F1816}"/>
                </a:ext>
              </a:extLst>
            </p:cNvPr>
            <p:cNvSpPr/>
            <p:nvPr/>
          </p:nvSpPr>
          <p:spPr>
            <a:xfrm>
              <a:off x="6335930" y="13477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6" name="椭圆 75">
              <a:extLst>
                <a:ext uri="{FF2B5EF4-FFF2-40B4-BE49-F238E27FC236}">
                  <a16:creationId xmlns:a16="http://schemas.microsoft.com/office/drawing/2014/main" id="{3BB63048-3457-B048-8B9F-815C045FFFF5}"/>
                </a:ext>
              </a:extLst>
            </p:cNvPr>
            <p:cNvSpPr/>
            <p:nvPr/>
          </p:nvSpPr>
          <p:spPr>
            <a:xfrm>
              <a:off x="4012455" y="19710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7" name="椭圆 76">
              <a:extLst>
                <a:ext uri="{FF2B5EF4-FFF2-40B4-BE49-F238E27FC236}">
                  <a16:creationId xmlns:a16="http://schemas.microsoft.com/office/drawing/2014/main" id="{D756207E-93F8-F24B-A300-4A894CD0B77D}"/>
                </a:ext>
              </a:extLst>
            </p:cNvPr>
            <p:cNvSpPr/>
            <p:nvPr/>
          </p:nvSpPr>
          <p:spPr>
            <a:xfrm>
              <a:off x="4972551" y="19554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8" name="椭圆 77">
              <a:extLst>
                <a:ext uri="{FF2B5EF4-FFF2-40B4-BE49-F238E27FC236}">
                  <a16:creationId xmlns:a16="http://schemas.microsoft.com/office/drawing/2014/main" id="{D2DAE04F-2D76-7543-B6E1-AF88BA69A656}"/>
                </a:ext>
              </a:extLst>
            </p:cNvPr>
            <p:cNvSpPr/>
            <p:nvPr/>
          </p:nvSpPr>
          <p:spPr>
            <a:xfrm>
              <a:off x="5985857" y="19439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9" name="椭圆 78">
              <a:extLst>
                <a:ext uri="{FF2B5EF4-FFF2-40B4-BE49-F238E27FC236}">
                  <a16:creationId xmlns:a16="http://schemas.microsoft.com/office/drawing/2014/main" id="{18BBA33C-2432-AB4F-9134-CDE96FAA0656}"/>
                </a:ext>
              </a:extLst>
            </p:cNvPr>
            <p:cNvSpPr/>
            <p:nvPr/>
          </p:nvSpPr>
          <p:spPr>
            <a:xfrm>
              <a:off x="6906919" y="19170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0" name="椭圆 79">
              <a:extLst>
                <a:ext uri="{FF2B5EF4-FFF2-40B4-BE49-F238E27FC236}">
                  <a16:creationId xmlns:a16="http://schemas.microsoft.com/office/drawing/2014/main" id="{56FBE5E4-4430-0F42-AE4A-1A18F98ED31D}"/>
                </a:ext>
              </a:extLst>
            </p:cNvPr>
            <p:cNvSpPr/>
            <p:nvPr/>
          </p:nvSpPr>
          <p:spPr>
            <a:xfrm>
              <a:off x="3432184" y="22479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1" name="椭圆 80">
              <a:extLst>
                <a:ext uri="{FF2B5EF4-FFF2-40B4-BE49-F238E27FC236}">
                  <a16:creationId xmlns:a16="http://schemas.microsoft.com/office/drawing/2014/main" id="{DDC966F4-85F2-8B43-87A8-3B97C3BC06B8}"/>
                </a:ext>
              </a:extLst>
            </p:cNvPr>
            <p:cNvSpPr/>
            <p:nvPr/>
          </p:nvSpPr>
          <p:spPr>
            <a:xfrm>
              <a:off x="4428447" y="2243197"/>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2" name="椭圆 81">
              <a:extLst>
                <a:ext uri="{FF2B5EF4-FFF2-40B4-BE49-F238E27FC236}">
                  <a16:creationId xmlns:a16="http://schemas.microsoft.com/office/drawing/2014/main" id="{ECA4E28A-59E4-CF40-9193-DB5C44396461}"/>
                </a:ext>
              </a:extLst>
            </p:cNvPr>
            <p:cNvSpPr/>
            <p:nvPr/>
          </p:nvSpPr>
          <p:spPr>
            <a:xfrm>
              <a:off x="5413200" y="2232172"/>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3" name="椭圆 82">
              <a:extLst>
                <a:ext uri="{FF2B5EF4-FFF2-40B4-BE49-F238E27FC236}">
                  <a16:creationId xmlns:a16="http://schemas.microsoft.com/office/drawing/2014/main" id="{8931CCF6-FF01-E54F-B180-C6C58DB8C50C}"/>
                </a:ext>
              </a:extLst>
            </p:cNvPr>
            <p:cNvSpPr/>
            <p:nvPr/>
          </p:nvSpPr>
          <p:spPr>
            <a:xfrm>
              <a:off x="6336133" y="226168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84" name="组 113">
              <a:extLst>
                <a:ext uri="{FF2B5EF4-FFF2-40B4-BE49-F238E27FC236}">
                  <a16:creationId xmlns:a16="http://schemas.microsoft.com/office/drawing/2014/main" id="{3AF06366-3984-F041-9B30-128630FB8233}"/>
                </a:ext>
              </a:extLst>
            </p:cNvPr>
            <p:cNvGrpSpPr/>
            <p:nvPr/>
          </p:nvGrpSpPr>
          <p:grpSpPr>
            <a:xfrm>
              <a:off x="3418321" y="3104082"/>
              <a:ext cx="3041075" cy="123782"/>
              <a:chOff x="3555255" y="1498061"/>
              <a:chExt cx="3041075" cy="123782"/>
            </a:xfrm>
          </p:grpSpPr>
          <p:sp>
            <p:nvSpPr>
              <p:cNvPr id="104" name="椭圆 103">
                <a:extLst>
                  <a:ext uri="{FF2B5EF4-FFF2-40B4-BE49-F238E27FC236}">
                    <a16:creationId xmlns:a16="http://schemas.microsoft.com/office/drawing/2014/main" id="{B28E0C20-A44A-7742-9592-D63418075B30}"/>
                  </a:ext>
                </a:extLst>
              </p:cNvPr>
              <p:cNvSpPr/>
              <p:nvPr/>
            </p:nvSpPr>
            <p:spPr>
              <a:xfrm>
                <a:off x="3555255" y="15138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5" name="椭圆 104">
                <a:extLst>
                  <a:ext uri="{FF2B5EF4-FFF2-40B4-BE49-F238E27FC236}">
                    <a16:creationId xmlns:a16="http://schemas.microsoft.com/office/drawing/2014/main" id="{92CFFD7B-22B2-4841-95C5-77ACF34B5B23}"/>
                  </a:ext>
                </a:extLst>
              </p:cNvPr>
              <p:cNvSpPr/>
              <p:nvPr/>
            </p:nvSpPr>
            <p:spPr>
              <a:xfrm>
                <a:off x="4551518" y="15090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6" name="椭圆 105">
                <a:extLst>
                  <a:ext uri="{FF2B5EF4-FFF2-40B4-BE49-F238E27FC236}">
                    <a16:creationId xmlns:a16="http://schemas.microsoft.com/office/drawing/2014/main" id="{D6AFE144-3B56-104C-A780-938339B0B859}"/>
                  </a:ext>
                </a:extLst>
              </p:cNvPr>
              <p:cNvSpPr/>
              <p:nvPr/>
            </p:nvSpPr>
            <p:spPr>
              <a:xfrm>
                <a:off x="5536271" y="14980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7" name="椭圆 106">
                <a:extLst>
                  <a:ext uri="{FF2B5EF4-FFF2-40B4-BE49-F238E27FC236}">
                    <a16:creationId xmlns:a16="http://schemas.microsoft.com/office/drawing/2014/main" id="{3ECDF5E2-A664-7449-880C-940D4ED0DEEE}"/>
                  </a:ext>
                </a:extLst>
              </p:cNvPr>
              <p:cNvSpPr/>
              <p:nvPr/>
            </p:nvSpPr>
            <p:spPr>
              <a:xfrm>
                <a:off x="6488330" y="15001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85" name="组 118">
              <a:extLst>
                <a:ext uri="{FF2B5EF4-FFF2-40B4-BE49-F238E27FC236}">
                  <a16:creationId xmlns:a16="http://schemas.microsoft.com/office/drawing/2014/main" id="{6E99988E-F845-8F4A-B2EF-8D39B49C6154}"/>
                </a:ext>
              </a:extLst>
            </p:cNvPr>
            <p:cNvGrpSpPr/>
            <p:nvPr/>
          </p:nvGrpSpPr>
          <p:grpSpPr>
            <a:xfrm>
              <a:off x="3402855" y="4032143"/>
              <a:ext cx="3041075" cy="123782"/>
              <a:chOff x="3555255" y="1498061"/>
              <a:chExt cx="3041075" cy="123782"/>
            </a:xfrm>
          </p:grpSpPr>
          <p:sp>
            <p:nvSpPr>
              <p:cNvPr id="100" name="椭圆 99">
                <a:extLst>
                  <a:ext uri="{FF2B5EF4-FFF2-40B4-BE49-F238E27FC236}">
                    <a16:creationId xmlns:a16="http://schemas.microsoft.com/office/drawing/2014/main" id="{C66AC589-33F0-D146-A373-F12977038FE9}"/>
                  </a:ext>
                </a:extLst>
              </p:cNvPr>
              <p:cNvSpPr/>
              <p:nvPr/>
            </p:nvSpPr>
            <p:spPr>
              <a:xfrm>
                <a:off x="3555255" y="15138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1" name="椭圆 100">
                <a:extLst>
                  <a:ext uri="{FF2B5EF4-FFF2-40B4-BE49-F238E27FC236}">
                    <a16:creationId xmlns:a16="http://schemas.microsoft.com/office/drawing/2014/main" id="{35E75325-A806-1E48-8651-E3DCE2EAF7F5}"/>
                  </a:ext>
                </a:extLst>
              </p:cNvPr>
              <p:cNvSpPr/>
              <p:nvPr/>
            </p:nvSpPr>
            <p:spPr>
              <a:xfrm>
                <a:off x="4551518" y="15090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2" name="椭圆 101">
                <a:extLst>
                  <a:ext uri="{FF2B5EF4-FFF2-40B4-BE49-F238E27FC236}">
                    <a16:creationId xmlns:a16="http://schemas.microsoft.com/office/drawing/2014/main" id="{515E315B-2BBB-E849-86EA-0764EEBCD374}"/>
                  </a:ext>
                </a:extLst>
              </p:cNvPr>
              <p:cNvSpPr/>
              <p:nvPr/>
            </p:nvSpPr>
            <p:spPr>
              <a:xfrm>
                <a:off x="5536271" y="14980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3" name="椭圆 102">
                <a:extLst>
                  <a:ext uri="{FF2B5EF4-FFF2-40B4-BE49-F238E27FC236}">
                    <a16:creationId xmlns:a16="http://schemas.microsoft.com/office/drawing/2014/main" id="{B71EF4B3-6F10-C648-AC35-248A0AD16947}"/>
                  </a:ext>
                </a:extLst>
              </p:cNvPr>
              <p:cNvSpPr/>
              <p:nvPr/>
            </p:nvSpPr>
            <p:spPr>
              <a:xfrm>
                <a:off x="6488330" y="15001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86" name="椭圆 85">
              <a:extLst>
                <a:ext uri="{FF2B5EF4-FFF2-40B4-BE49-F238E27FC236}">
                  <a16:creationId xmlns:a16="http://schemas.microsoft.com/office/drawing/2014/main" id="{BF924357-E10E-1945-A771-3E4F8DE11E1E}"/>
                </a:ext>
              </a:extLst>
            </p:cNvPr>
            <p:cNvSpPr/>
            <p:nvPr/>
          </p:nvSpPr>
          <p:spPr>
            <a:xfrm>
              <a:off x="4025298" y="2830028"/>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7" name="椭圆 86">
              <a:extLst>
                <a:ext uri="{FF2B5EF4-FFF2-40B4-BE49-F238E27FC236}">
                  <a16:creationId xmlns:a16="http://schemas.microsoft.com/office/drawing/2014/main" id="{6FBB4B2F-AD35-3742-BD72-1907A323318A}"/>
                </a:ext>
              </a:extLst>
            </p:cNvPr>
            <p:cNvSpPr/>
            <p:nvPr/>
          </p:nvSpPr>
          <p:spPr>
            <a:xfrm>
              <a:off x="4985394" y="2814468"/>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8" name="椭圆 87">
              <a:extLst>
                <a:ext uri="{FF2B5EF4-FFF2-40B4-BE49-F238E27FC236}">
                  <a16:creationId xmlns:a16="http://schemas.microsoft.com/office/drawing/2014/main" id="{1CE467F4-6207-AF49-BF03-9335F47C3617}"/>
                </a:ext>
              </a:extLst>
            </p:cNvPr>
            <p:cNvSpPr/>
            <p:nvPr/>
          </p:nvSpPr>
          <p:spPr>
            <a:xfrm>
              <a:off x="5998700" y="2802939"/>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9" name="椭圆 88">
              <a:extLst>
                <a:ext uri="{FF2B5EF4-FFF2-40B4-BE49-F238E27FC236}">
                  <a16:creationId xmlns:a16="http://schemas.microsoft.com/office/drawing/2014/main" id="{54BA70C3-0C37-B146-BAF4-BD74F44871C1}"/>
                </a:ext>
              </a:extLst>
            </p:cNvPr>
            <p:cNvSpPr/>
            <p:nvPr/>
          </p:nvSpPr>
          <p:spPr>
            <a:xfrm>
              <a:off x="6919762" y="283281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90" name="组 128">
              <a:extLst>
                <a:ext uri="{FF2B5EF4-FFF2-40B4-BE49-F238E27FC236}">
                  <a16:creationId xmlns:a16="http://schemas.microsoft.com/office/drawing/2014/main" id="{E0DC4E2E-3E88-344E-9524-94C6112AFFB4}"/>
                </a:ext>
              </a:extLst>
            </p:cNvPr>
            <p:cNvGrpSpPr/>
            <p:nvPr/>
          </p:nvGrpSpPr>
          <p:grpSpPr>
            <a:xfrm>
              <a:off x="4025298" y="3688909"/>
              <a:ext cx="3002464" cy="162000"/>
              <a:chOff x="4164855" y="2069443"/>
              <a:chExt cx="3002464" cy="162000"/>
            </a:xfrm>
          </p:grpSpPr>
          <p:sp>
            <p:nvSpPr>
              <p:cNvPr id="96" name="椭圆 95">
                <a:extLst>
                  <a:ext uri="{FF2B5EF4-FFF2-40B4-BE49-F238E27FC236}">
                    <a16:creationId xmlns:a16="http://schemas.microsoft.com/office/drawing/2014/main" id="{38BD71E8-1989-DA43-8DA3-B04D55F9E87C}"/>
                  </a:ext>
                </a:extLst>
              </p:cNvPr>
              <p:cNvSpPr/>
              <p:nvPr/>
            </p:nvSpPr>
            <p:spPr>
              <a:xfrm>
                <a:off x="4164855" y="2123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7" name="椭圆 96">
                <a:extLst>
                  <a:ext uri="{FF2B5EF4-FFF2-40B4-BE49-F238E27FC236}">
                    <a16:creationId xmlns:a16="http://schemas.microsoft.com/office/drawing/2014/main" id="{CC403455-4750-0C4F-81C3-51E482673448}"/>
                  </a:ext>
                </a:extLst>
              </p:cNvPr>
              <p:cNvSpPr/>
              <p:nvPr/>
            </p:nvSpPr>
            <p:spPr>
              <a:xfrm>
                <a:off x="5124951" y="21078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8" name="椭圆 97">
                <a:extLst>
                  <a:ext uri="{FF2B5EF4-FFF2-40B4-BE49-F238E27FC236}">
                    <a16:creationId xmlns:a16="http://schemas.microsoft.com/office/drawing/2014/main" id="{61AFD73D-539C-D647-B16B-74B4280D6DCD}"/>
                  </a:ext>
                </a:extLst>
              </p:cNvPr>
              <p:cNvSpPr/>
              <p:nvPr/>
            </p:nvSpPr>
            <p:spPr>
              <a:xfrm>
                <a:off x="6138257" y="20963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9" name="椭圆 98">
                <a:extLst>
                  <a:ext uri="{FF2B5EF4-FFF2-40B4-BE49-F238E27FC236}">
                    <a16:creationId xmlns:a16="http://schemas.microsoft.com/office/drawing/2014/main" id="{72F7C30F-384A-284A-B14A-A2ADACAFD1E6}"/>
                  </a:ext>
                </a:extLst>
              </p:cNvPr>
              <p:cNvSpPr/>
              <p:nvPr/>
            </p:nvSpPr>
            <p:spPr>
              <a:xfrm>
                <a:off x="7059319" y="2069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91" name="组 133">
              <a:extLst>
                <a:ext uri="{FF2B5EF4-FFF2-40B4-BE49-F238E27FC236}">
                  <a16:creationId xmlns:a16="http://schemas.microsoft.com/office/drawing/2014/main" id="{4BCB25FE-4319-3749-82BA-181DCE9DAEE5}"/>
                </a:ext>
              </a:extLst>
            </p:cNvPr>
            <p:cNvGrpSpPr/>
            <p:nvPr/>
          </p:nvGrpSpPr>
          <p:grpSpPr>
            <a:xfrm>
              <a:off x="4025298" y="4604440"/>
              <a:ext cx="3002464" cy="162000"/>
              <a:chOff x="4164855" y="2069443"/>
              <a:chExt cx="3002464" cy="162000"/>
            </a:xfrm>
          </p:grpSpPr>
          <p:sp>
            <p:nvSpPr>
              <p:cNvPr id="92" name="椭圆 91">
                <a:extLst>
                  <a:ext uri="{FF2B5EF4-FFF2-40B4-BE49-F238E27FC236}">
                    <a16:creationId xmlns:a16="http://schemas.microsoft.com/office/drawing/2014/main" id="{B8DE384D-0BEC-7447-BA07-69F2598B5A26}"/>
                  </a:ext>
                </a:extLst>
              </p:cNvPr>
              <p:cNvSpPr/>
              <p:nvPr/>
            </p:nvSpPr>
            <p:spPr>
              <a:xfrm>
                <a:off x="4164855" y="2123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3" name="椭圆 92">
                <a:extLst>
                  <a:ext uri="{FF2B5EF4-FFF2-40B4-BE49-F238E27FC236}">
                    <a16:creationId xmlns:a16="http://schemas.microsoft.com/office/drawing/2014/main" id="{5AB6D0CB-F866-4C49-B9A1-6A7F398AC35A}"/>
                  </a:ext>
                </a:extLst>
              </p:cNvPr>
              <p:cNvSpPr/>
              <p:nvPr/>
            </p:nvSpPr>
            <p:spPr>
              <a:xfrm>
                <a:off x="5124951" y="21078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4" name="椭圆 93">
                <a:extLst>
                  <a:ext uri="{FF2B5EF4-FFF2-40B4-BE49-F238E27FC236}">
                    <a16:creationId xmlns:a16="http://schemas.microsoft.com/office/drawing/2014/main" id="{939DF70C-BFCB-4144-99D2-5B4A59840470}"/>
                  </a:ext>
                </a:extLst>
              </p:cNvPr>
              <p:cNvSpPr/>
              <p:nvPr/>
            </p:nvSpPr>
            <p:spPr>
              <a:xfrm>
                <a:off x="6138257" y="20963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5" name="椭圆 94">
                <a:extLst>
                  <a:ext uri="{FF2B5EF4-FFF2-40B4-BE49-F238E27FC236}">
                    <a16:creationId xmlns:a16="http://schemas.microsoft.com/office/drawing/2014/main" id="{A9914B2E-B8D2-4944-B880-AC0835CC3407}"/>
                  </a:ext>
                </a:extLst>
              </p:cNvPr>
              <p:cNvSpPr/>
              <p:nvPr/>
            </p:nvSpPr>
            <p:spPr>
              <a:xfrm>
                <a:off x="7059319" y="2069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pic>
        <p:nvPicPr>
          <p:cNvPr id="21" name="图片 20">
            <a:extLst>
              <a:ext uri="{FF2B5EF4-FFF2-40B4-BE49-F238E27FC236}">
                <a16:creationId xmlns:a16="http://schemas.microsoft.com/office/drawing/2014/main" id="{144C646A-C187-4344-879C-8F735B49E2B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226001" y="1834525"/>
            <a:ext cx="939800" cy="3365500"/>
          </a:xfrm>
          <a:prstGeom prst="rect">
            <a:avLst/>
          </a:prstGeom>
        </p:spPr>
      </p:pic>
      <p:pic>
        <p:nvPicPr>
          <p:cNvPr id="8" name="图片 7">
            <a:extLst>
              <a:ext uri="{FF2B5EF4-FFF2-40B4-BE49-F238E27FC236}">
                <a16:creationId xmlns:a16="http://schemas.microsoft.com/office/drawing/2014/main" id="{C38D219E-9C53-FA47-848D-520BE4204C98}"/>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137916" y="1303817"/>
            <a:ext cx="2374900" cy="4775200"/>
          </a:xfrm>
          <a:prstGeom prst="rect">
            <a:avLst/>
          </a:prstGeom>
        </p:spPr>
      </p:pic>
      <p:pic>
        <p:nvPicPr>
          <p:cNvPr id="24" name="图片 23">
            <a:extLst>
              <a:ext uri="{FF2B5EF4-FFF2-40B4-BE49-F238E27FC236}">
                <a16:creationId xmlns:a16="http://schemas.microsoft.com/office/drawing/2014/main" id="{066773D9-3A49-E44D-B8D3-8DC8E64BDC3F}"/>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3196748" y="5300853"/>
            <a:ext cx="3657600" cy="774700"/>
          </a:xfrm>
          <a:prstGeom prst="rect">
            <a:avLst/>
          </a:prstGeom>
        </p:spPr>
      </p:pic>
    </p:spTree>
    <p:custDataLst>
      <p:tags r:id="rId1"/>
    </p:custDataLst>
    <p:extLst>
      <p:ext uri="{BB962C8B-B14F-4D97-AF65-F5344CB8AC3E}">
        <p14:creationId xmlns:p14="http://schemas.microsoft.com/office/powerpoint/2010/main" val="2409391451"/>
      </p:ext>
    </p:extLst>
  </p:cSld>
  <p:clrMapOvr>
    <a:masterClrMapping/>
  </p:clrMapOvr>
  <mc:AlternateContent xmlns:mc="http://schemas.openxmlformats.org/markup-compatibility/2006" xmlns:p14="http://schemas.microsoft.com/office/powerpoint/2010/main">
    <mc:Choice Requires="p14">
      <p:transition spd="slow" p14:dur="2000" advTm="66796"/>
    </mc:Choice>
    <mc:Fallback xmlns="">
      <p:transition xmlns:p14="http://schemas.microsoft.com/office/powerpoint/2010/main" spd="slow" advTm="66796"/>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0"/>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1"/>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24"/>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109"/>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7"/>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nodeType="clickEffect">
                                  <p:stCondLst>
                                    <p:cond delay="0"/>
                                  </p:stCondLst>
                                  <p:childTnLst>
                                    <p:set>
                                      <p:cBhvr>
                                        <p:cTn id="55" dur="1" fill="hold">
                                          <p:stCondLst>
                                            <p:cond delay="0"/>
                                          </p:stCondLst>
                                        </p:cTn>
                                        <p:tgtEl>
                                          <p:spTgt spid="5"/>
                                        </p:tgtEl>
                                        <p:attrNameLst>
                                          <p:attrName>style.visibility</p:attrName>
                                        </p:attrNameLst>
                                      </p:cBhvr>
                                      <p:to>
                                        <p:strVal val="hidden"/>
                                      </p:to>
                                    </p:set>
                                  </p:childTnLst>
                                </p:cTn>
                              </p:par>
                            </p:childTnLst>
                          </p:cTn>
                        </p:par>
                        <p:par>
                          <p:cTn id="56" fill="hold">
                            <p:stCondLst>
                              <p:cond delay="0"/>
                            </p:stCondLst>
                            <p:childTnLst>
                              <p:par>
                                <p:cTn id="57" presetID="1"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8" presetClass="entr" presetSubtype="6"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strips(downRight)">
                                      <p:cBhvr>
                                        <p:cTn id="63" dur="500"/>
                                        <p:tgtEl>
                                          <p:spTgt spid="48"/>
                                        </p:tgtEl>
                                      </p:cBhvr>
                                    </p:animEffect>
                                  </p:childTnLst>
                                </p:cTn>
                              </p:par>
                            </p:childTnLst>
                          </p:cTn>
                        </p:par>
                        <p:par>
                          <p:cTn id="64" fill="hold">
                            <p:stCondLst>
                              <p:cond delay="500"/>
                            </p:stCondLst>
                            <p:childTnLst>
                              <p:par>
                                <p:cTn id="65" presetID="18" presetClass="entr" presetSubtype="12"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strips(downLeft)">
                                      <p:cBhvr>
                                        <p:cTn id="67" dur="500"/>
                                        <p:tgtEl>
                                          <p:spTgt spid="23"/>
                                        </p:tgtEl>
                                      </p:cBhvr>
                                    </p:animEffect>
                                  </p:childTnLst>
                                </p:cTn>
                              </p:par>
                              <p:par>
                                <p:cTn id="68" presetID="18" presetClass="entr" presetSubtype="6" fill="hold" nodeType="withEffect">
                                  <p:stCondLst>
                                    <p:cond delay="0"/>
                                  </p:stCondLst>
                                  <p:childTnLst>
                                    <p:set>
                                      <p:cBhvr>
                                        <p:cTn id="69" dur="1" fill="hold">
                                          <p:stCondLst>
                                            <p:cond delay="0"/>
                                          </p:stCondLst>
                                        </p:cTn>
                                        <p:tgtEl>
                                          <p:spTgt spid="49"/>
                                        </p:tgtEl>
                                        <p:attrNameLst>
                                          <p:attrName>style.visibility</p:attrName>
                                        </p:attrNameLst>
                                      </p:cBhvr>
                                      <p:to>
                                        <p:strVal val="visible"/>
                                      </p:to>
                                    </p:set>
                                    <p:animEffect transition="in" filter="strips(downRight)">
                                      <p:cBhvr>
                                        <p:cTn id="70" dur="500"/>
                                        <p:tgtEl>
                                          <p:spTgt spid="49"/>
                                        </p:tgtEl>
                                      </p:cBhvr>
                                    </p:animEffect>
                                  </p:childTnLst>
                                </p:cTn>
                              </p:par>
                            </p:childTnLst>
                          </p:cTn>
                        </p:par>
                        <p:par>
                          <p:cTn id="71" fill="hold">
                            <p:stCondLst>
                              <p:cond delay="1000"/>
                            </p:stCondLst>
                            <p:childTnLst>
                              <p:par>
                                <p:cTn id="72" presetID="18" presetClass="entr" presetSubtype="12" fill="hold"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strips(downLeft)">
                                      <p:cBhvr>
                                        <p:cTn id="74" dur="500"/>
                                        <p:tgtEl>
                                          <p:spTgt spid="30"/>
                                        </p:tgtEl>
                                      </p:cBhvr>
                                    </p:animEffect>
                                  </p:childTnLst>
                                </p:cTn>
                              </p:par>
                              <p:par>
                                <p:cTn id="75" presetID="18" presetClass="entr" presetSubtype="6" fill="hold" nodeType="withEffect">
                                  <p:stCondLst>
                                    <p:cond delay="0"/>
                                  </p:stCondLst>
                                  <p:childTnLst>
                                    <p:set>
                                      <p:cBhvr>
                                        <p:cTn id="76" dur="1" fill="hold">
                                          <p:stCondLst>
                                            <p:cond delay="0"/>
                                          </p:stCondLst>
                                        </p:cTn>
                                        <p:tgtEl>
                                          <p:spTgt spid="41"/>
                                        </p:tgtEl>
                                        <p:attrNameLst>
                                          <p:attrName>style.visibility</p:attrName>
                                        </p:attrNameLst>
                                      </p:cBhvr>
                                      <p:to>
                                        <p:strVal val="visible"/>
                                      </p:to>
                                    </p:set>
                                    <p:animEffect transition="in" filter="strips(downRight)">
                                      <p:cBhvr>
                                        <p:cTn id="77" dur="500"/>
                                        <p:tgtEl>
                                          <p:spTgt spid="41"/>
                                        </p:tgtEl>
                                      </p:cBhvr>
                                    </p:animEffect>
                                  </p:childTnLst>
                                </p:cTn>
                              </p:par>
                            </p:childTnLst>
                          </p:cTn>
                        </p:par>
                        <p:par>
                          <p:cTn id="78" fill="hold">
                            <p:stCondLst>
                              <p:cond delay="1500"/>
                            </p:stCondLst>
                            <p:childTnLst>
                              <p:par>
                                <p:cTn id="79" presetID="18" presetClass="entr" presetSubtype="12" fill="hold" nodeType="after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strips(downLeft)">
                                      <p:cBhvr>
                                        <p:cTn id="81" dur="500"/>
                                        <p:tgtEl>
                                          <p:spTgt spid="31"/>
                                        </p:tgtEl>
                                      </p:cBhvr>
                                    </p:animEffect>
                                  </p:childTnLst>
                                </p:cTn>
                              </p:par>
                              <p:par>
                                <p:cTn id="82" presetID="18" presetClass="entr" presetSubtype="6" fill="hold" nodeType="with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strips(downRight)">
                                      <p:cBhvr>
                                        <p:cTn id="84" dur="500"/>
                                        <p:tgtEl>
                                          <p:spTgt spid="42"/>
                                        </p:tgtEl>
                                      </p:cBhvr>
                                    </p:animEffect>
                                  </p:childTnLst>
                                </p:cTn>
                              </p:par>
                            </p:childTnLst>
                          </p:cTn>
                        </p:par>
                        <p:par>
                          <p:cTn id="85" fill="hold">
                            <p:stCondLst>
                              <p:cond delay="2000"/>
                            </p:stCondLst>
                            <p:childTnLst>
                              <p:par>
                                <p:cTn id="86" presetID="18" presetClass="entr" presetSubtype="12" fill="hold" nodeType="after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strips(downLeft)">
                                      <p:cBhvr>
                                        <p:cTn id="88" dur="500"/>
                                        <p:tgtEl>
                                          <p:spTgt spid="32"/>
                                        </p:tgtEl>
                                      </p:cBhvr>
                                    </p:animEffec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nodeType="clickEffect">
                                  <p:stCondLst>
                                    <p:cond delay="0"/>
                                  </p:stCondLst>
                                  <p:childTnLst>
                                    <p:set>
                                      <p:cBhvr>
                                        <p:cTn id="92" dur="1" fill="hold">
                                          <p:stCondLst>
                                            <p:cond delay="0"/>
                                          </p:stCondLst>
                                        </p:cTn>
                                        <p:tgtEl>
                                          <p:spTgt spid="10"/>
                                        </p:tgtEl>
                                        <p:attrNameLst>
                                          <p:attrName>style.visibility</p:attrName>
                                        </p:attrNameLst>
                                      </p:cBhvr>
                                      <p:to>
                                        <p:strVal val="hidden"/>
                                      </p:to>
                                    </p:set>
                                  </p:childTnLst>
                                </p:cTn>
                              </p:par>
                              <p:par>
                                <p:cTn id="93" presetID="1" presetClass="exit" presetSubtype="0" fill="hold" nodeType="withEffect">
                                  <p:stCondLst>
                                    <p:cond delay="0"/>
                                  </p:stCondLst>
                                  <p:childTnLst>
                                    <p:set>
                                      <p:cBhvr>
                                        <p:cTn id="94" dur="1" fill="hold">
                                          <p:stCondLst>
                                            <p:cond delay="0"/>
                                          </p:stCondLst>
                                        </p:cTn>
                                        <p:tgtEl>
                                          <p:spTgt spid="9"/>
                                        </p:tgtEl>
                                        <p:attrNameLst>
                                          <p:attrName>style.visibility</p:attrName>
                                        </p:attrNameLst>
                                      </p:cBhvr>
                                      <p:to>
                                        <p:strVal val="hidden"/>
                                      </p:to>
                                    </p:set>
                                  </p:childTnLst>
                                </p:cTn>
                              </p:par>
                            </p:childTnLst>
                          </p:cTn>
                        </p:par>
                        <p:par>
                          <p:cTn id="95" fill="hold">
                            <p:stCondLst>
                              <p:cond delay="0"/>
                            </p:stCondLst>
                            <p:childTnLst>
                              <p:par>
                                <p:cTn id="96" presetID="1" presetClass="entr" presetSubtype="0" fill="hold" nodeType="afterEffect">
                                  <p:stCondLst>
                                    <p:cond delay="0"/>
                                  </p:stCondLst>
                                  <p:childTnLst>
                                    <p:set>
                                      <p:cBhvr>
                                        <p:cTn id="97"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2</a:t>
            </a:r>
            <a:r>
              <a:rPr lang="en-US" altLang="en-US" b="1" baseline="30000" dirty="0">
                <a:solidFill>
                  <a:srgbClr val="C00000"/>
                </a:solidFill>
                <a:ea typeface="ＭＳ Ｐゴシック" charset="-128"/>
              </a:rPr>
              <a:t>nd</a:t>
            </a:r>
            <a:r>
              <a:rPr lang="en-US" altLang="en-US" b="1" dirty="0">
                <a:solidFill>
                  <a:srgbClr val="C00000"/>
                </a:solidFill>
                <a:ea typeface="ＭＳ Ｐゴシック" charset="-128"/>
              </a:rPr>
              <a:t> Workshop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sz="4400" dirty="0">
                <a:solidFill>
                  <a:srgbClr val="006633"/>
                </a:solidFill>
                <a:ea typeface="ＭＳ Ｐゴシック" panose="020B0600070205080204" pitchFamily="34" charset="-128"/>
              </a:rPr>
              <a:t>Processing-Using-Memory - Part II</a:t>
            </a:r>
            <a:r>
              <a:rPr lang="en-US" altLang="en-US" dirty="0">
                <a:solidFill>
                  <a:srgbClr val="006633"/>
                </a:solidFill>
                <a:ea typeface="ＭＳ Ｐゴシック" panose="020B0600070205080204" pitchFamily="34" charset="-128"/>
              </a:rPr>
              <a:t> </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 xmlns:a14="http://schemas.microsoft.com/office/drawing/2010/main">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eaLnBrk="1" hangingPunct="1"/>
            <a:r>
              <a:rPr lang="en-US" altLang="en-US" sz="3200" kern="0" dirty="0">
                <a:solidFill>
                  <a:srgbClr val="003399"/>
                </a:solidFill>
                <a:ea typeface="ＭＳ Ｐゴシック" panose="020B0600070205080204" pitchFamily="34" charset="-128"/>
              </a:rPr>
              <a:t>Dr. Geraldo F. Oliveira</a:t>
            </a:r>
          </a:p>
          <a:p>
            <a:pPr eaLnBrk="1" hangingPunct="1"/>
            <a:r>
              <a:rPr lang="en-US" altLang="en-US" sz="3200" kern="0" dirty="0">
                <a:ea typeface="ＭＳ Ｐゴシック" panose="020B0600070205080204" pitchFamily="34" charset="-128"/>
                <a:hlinkClick r:id="rId5"/>
              </a:rPr>
              <a:t>https://geraldofojunior.github.io</a:t>
            </a:r>
            <a:br>
              <a:rPr lang="en-US" altLang="en-US" sz="3200" kern="0" dirty="0">
                <a:ea typeface="ＭＳ Ｐゴシック" panose="020B0600070205080204" pitchFamily="34" charset="-128"/>
              </a:rPr>
            </a:br>
            <a:endParaRPr lang="en-US" altLang="en-US" sz="2800" kern="0" dirty="0">
              <a:ea typeface="ＭＳ Ｐゴシック" panose="020B0600070205080204" pitchFamily="34" charset="-128"/>
            </a:endParaRPr>
          </a:p>
          <a:p>
            <a:pPr eaLnBrk="1" hangingPunct="1"/>
            <a:r>
              <a:rPr lang="en-US" altLang="en-US" sz="2800" kern="0" dirty="0">
                <a:ea typeface="ＭＳ Ｐゴシック" panose="020B0600070205080204" pitchFamily="34" charset="-128"/>
              </a:rPr>
              <a:t>ICS 2025</a:t>
            </a:r>
          </a:p>
          <a:p>
            <a:pPr eaLnBrk="1" hangingPunct="1"/>
            <a:r>
              <a:rPr lang="en-US" altLang="en-US" sz="2800" kern="0" dirty="0">
                <a:ea typeface="ＭＳ Ｐゴシック" panose="020B0600070205080204" pitchFamily="34" charset="-128"/>
              </a:rPr>
              <a:t>08 June 2025</a:t>
            </a:r>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p:txBody>
      </p:sp>
    </p:spTree>
    <p:extLst>
      <p:ext uri="{BB962C8B-B14F-4D97-AF65-F5344CB8AC3E}">
        <p14:creationId xmlns:p14="http://schemas.microsoft.com/office/powerpoint/2010/main" val="309720255"/>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3" name="Table 4">
            <a:extLst>
              <a:ext uri="{FF2B5EF4-FFF2-40B4-BE49-F238E27FC236}">
                <a16:creationId xmlns:a16="http://schemas.microsoft.com/office/drawing/2014/main" id="{D545F3B3-0ACB-0460-549F-EA585416DB98}"/>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rgbClr val="0432FF"/>
                          </a:solidFill>
                          <a:latin typeface="Consolas" panose="020B0609020204030204" pitchFamily="49" charset="0"/>
                          <a:cs typeface="Consolas" panose="020B0609020204030204" pitchFamily="49" charset="0"/>
                        </a:rPr>
                        <a:t> for</a:t>
                      </a:r>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int</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0;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&lt; size ; ++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bool</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&gt; </a:t>
                      </a:r>
                      <a:r>
                        <a:rPr lang="en-US" sz="1800" dirty="0" err="1">
                          <a:latin typeface="Consolas" panose="020B0609020204030204" pitchFamily="49" charset="0"/>
                          <a:cs typeface="Consolas" panose="020B0609020204030204" pitchFamily="49" charset="0"/>
                        </a:rPr>
                        <a:t>pred</a:t>
                      </a:r>
                      <a:r>
                        <a:rPr lang="en-US" sz="1800" dirty="0">
                          <a:latin typeface="Consolas" panose="020B0609020204030204" pitchFamily="49" charset="0"/>
                          <a:cs typeface="Consolas" panose="020B0609020204030204" pitchFamily="49" charset="0"/>
                        </a:rPr>
                        <a:t>[</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1C33FE"/>
                          </a:solidFill>
                          <a:latin typeface="Consolas" panose="020B0609020204030204" pitchFamily="49" charset="0"/>
                          <a:cs typeface="Consolas" panose="020B0609020204030204" pitchFamily="49" charset="0"/>
                        </a:rPr>
                        <a:t>if</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else </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endParaRPr lang="en-US" sz="1800" dirty="0">
                        <a:solidFill>
                          <a:srgbClr val="0432FF"/>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4E692141-8DD2-18C0-42DF-C3742956B168}"/>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3" name="TextBox 12">
            <a:extLst>
              <a:ext uri="{FF2B5EF4-FFF2-40B4-BE49-F238E27FC236}">
                <a16:creationId xmlns:a16="http://schemas.microsoft.com/office/drawing/2014/main" id="{F328D2D3-A388-6648-4A95-E96F7E77B9C0}"/>
              </a:ext>
            </a:extLst>
          </p:cNvPr>
          <p:cNvSpPr txBox="1"/>
          <p:nvPr/>
        </p:nvSpPr>
        <p:spPr>
          <a:xfrm>
            <a:off x="1" y="2802352"/>
            <a:ext cx="9143999"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High-level code for </a:t>
            </a:r>
            <a:b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b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&gt; pred[</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87672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645DB49D-DCC6-E952-7F40-2292FB995A60}"/>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B0706849-A1D1-60B0-EE87-16D9740D0D09}"/>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b="1" dirty="0" err="1">
                          <a:solidFill>
                            <a:schemeClr val="accent1"/>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F58B1E82-9194-1DA4-A877-EC11A224EF98}"/>
              </a:ext>
            </a:extLst>
          </p:cNvPr>
          <p:cNvSpPr txBox="1"/>
          <p:nvPr/>
        </p:nvSpPr>
        <p:spPr>
          <a:xfrm>
            <a:off x="1" y="2802352"/>
            <a:ext cx="9143999"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High-level code for </a:t>
            </a:r>
            <a:b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b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&gt; pred[</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60550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A28700EF-AE28-CCA3-4023-3E5839C5BEE0}"/>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00C3948E-DD9A-AEBC-93B9-B41CFBB09086}"/>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a:t>
                      </a:r>
                      <a:r>
                        <a:rPr lang="en-US" sz="1800" b="1" dirty="0">
                          <a:solidFill>
                            <a:schemeClr val="accent1"/>
                          </a:solidFill>
                          <a:latin typeface="Consolas" panose="020B0609020204030204" pitchFamily="49" charset="0"/>
                          <a:cs typeface="Consolas" panose="020B0609020204030204" pitchFamily="49" charset="0"/>
                        </a:rPr>
                        <a:t>size</a:t>
                      </a:r>
                      <a:r>
                        <a:rPr lang="en-US" sz="1800" dirty="0">
                          <a:solidFill>
                            <a:schemeClr val="bg2">
                              <a:lumMod val="75000"/>
                            </a:schemeClr>
                          </a:solidFill>
                          <a:latin typeface="Consolas" panose="020B0609020204030204" pitchFamily="49" charset="0"/>
                          <a:cs typeface="Consolas" panose="020B0609020204030204" pitchFamily="49" charset="0"/>
                        </a:rPr>
                        <a:t>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28FD2B77-CC2C-26A4-6E5B-3487BE7DA2A7}"/>
              </a:ext>
            </a:extLst>
          </p:cNvPr>
          <p:cNvSpPr txBox="1"/>
          <p:nvPr/>
        </p:nvSpPr>
        <p:spPr>
          <a:xfrm>
            <a:off x="1" y="2802352"/>
            <a:ext cx="9143999"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High-level code for </a:t>
            </a:r>
            <a:b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b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&gt; pred[</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90657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C96A3AB7-6BEB-2DA9-E68F-5D41C705B566}"/>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D0EA6730-87B0-027D-B161-8713017582DF}"/>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for (int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 0;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&lt; size ; ++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bool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&gt; </a:t>
                      </a:r>
                      <a:r>
                        <a:rPr lang="en-US" sz="1800" b="0" dirty="0" err="1">
                          <a:solidFill>
                            <a:schemeClr val="bg2">
                              <a:lumMod val="75000"/>
                            </a:schemeClr>
                          </a:solidFill>
                          <a:latin typeface="Consolas" panose="020B0609020204030204" pitchFamily="49" charset="0"/>
                          <a:cs typeface="Consolas" panose="020B0609020204030204" pitchFamily="49" charset="0"/>
                        </a:rPr>
                        <a:t>pred</a:t>
                      </a:r>
                      <a:r>
                        <a:rPr lang="en-US" sz="1800" b="0" dirty="0">
                          <a:solidFill>
                            <a:schemeClr val="bg2">
                              <a:lumMod val="75000"/>
                            </a:schemeClr>
                          </a:solidFill>
                          <a:latin typeface="Consolas" panose="020B0609020204030204" pitchFamily="49" charset="0"/>
                          <a:cs typeface="Consolas" panose="020B0609020204030204" pitchFamily="49" charset="0"/>
                        </a:rPr>
                        <a:t>[</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if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else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605BD12C-5E2A-67CA-AF8F-A9B29C14C290}"/>
              </a:ext>
            </a:extLst>
          </p:cNvPr>
          <p:cNvSpPr txBox="1"/>
          <p:nvPr/>
        </p:nvSpPr>
        <p:spPr>
          <a:xfrm>
            <a:off x="1" y="2802352"/>
            <a:ext cx="9143999"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High-level code for </a:t>
            </a:r>
            <a:b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b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&gt; pred[</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486955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34DE2DDA-FE15-AA5A-4CD8-DFE6797466CB}"/>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2BD41C51-5DA9-F9E9-D375-3727500298A1}"/>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C42FF8E6-DFFE-69CC-9F74-5E34BA46C1FB}"/>
              </a:ext>
            </a:extLst>
          </p:cNvPr>
          <p:cNvSpPr txBox="1"/>
          <p:nvPr/>
        </p:nvSpPr>
        <p:spPr>
          <a:xfrm>
            <a:off x="1" y="2802352"/>
            <a:ext cx="9143999"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High-level code for </a:t>
            </a:r>
            <a:br>
              <a:rPr kumimoji="0" lang="en-US" sz="18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b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C[</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&gt; pred[</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694C93"/>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524889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4" name="Table 5">
            <a:extLst>
              <a:ext uri="{FF2B5EF4-FFF2-40B4-BE49-F238E27FC236}">
                <a16:creationId xmlns:a16="http://schemas.microsoft.com/office/drawing/2014/main" id="{8DA188E7-41DE-DC90-B17F-8046166E1314}"/>
              </a:ext>
            </a:extLst>
          </p:cNvPr>
          <p:cNvGraphicFramePr>
            <a:graphicFrameLocks noGrp="1"/>
          </p:cNvGraphicFramePr>
          <p:nvPr/>
        </p:nvGraphicFramePr>
        <p:xfrm>
          <a:off x="1320928" y="3755175"/>
          <a:ext cx="6590767" cy="2455125"/>
        </p:xfrm>
        <a:graphic>
          <a:graphicData uri="http://schemas.openxmlformats.org/drawingml/2006/table">
            <a:tbl>
              <a:tblPr firstRow="1" bandRow="1">
                <a:tableStyleId>{2D5ABB26-0587-4C30-8999-92F81FD0307C}</a:tableStyleId>
              </a:tblPr>
              <a:tblGrid>
                <a:gridCol w="6590767">
                  <a:extLst>
                    <a:ext uri="{9D8B030D-6E8A-4147-A177-3AD203B41FA5}">
                      <a16:colId xmlns:a16="http://schemas.microsoft.com/office/drawing/2014/main" val="540741591"/>
                    </a:ext>
                  </a:extLst>
                </a:gridCol>
              </a:tblGrid>
              <a:tr h="321525">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(A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1147427723"/>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40190308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(C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071606590"/>
                  </a:ext>
                </a:extLst>
              </a:tr>
              <a:tr h="202847">
                <a:tc>
                  <a:txBody>
                    <a:bodyPr/>
                    <a:lstStyle/>
                    <a:p>
                      <a:endParaRPr lang="en-US" sz="2000" dirty="0">
                        <a:solidFill>
                          <a:schemeClr val="tx1"/>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20651510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bbop_add</a:t>
                      </a:r>
                      <a:r>
                        <a:rPr lang="en-US" sz="2000" dirty="0">
                          <a:solidFill>
                            <a:schemeClr val="tx1"/>
                          </a:solidFill>
                          <a:latin typeface="Consolas" panose="020B0609020204030204" pitchFamily="49" charset="0"/>
                          <a:cs typeface="Consolas" panose="020B0609020204030204" pitchFamily="49" charset="0"/>
                        </a:rPr>
                        <a:t>(D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567864907"/>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bbop_sub</a:t>
                      </a:r>
                      <a:r>
                        <a:rPr lang="en-US" sz="2000" dirty="0">
                          <a:solidFill>
                            <a:schemeClr val="tx1"/>
                          </a:solidFill>
                          <a:latin typeface="Consolas" panose="020B0609020204030204" pitchFamily="49" charset="0"/>
                          <a:cs typeface="Consolas" panose="020B0609020204030204" pitchFamily="49" charset="0"/>
                        </a:rPr>
                        <a:t>(E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641571525"/>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bbop_greater</a:t>
                      </a:r>
                      <a:r>
                        <a:rPr lang="en-US" sz="2000" dirty="0">
                          <a:solidFill>
                            <a:schemeClr val="tx1"/>
                          </a:solidFill>
                          <a:latin typeface="Consolas" panose="020B0609020204030204" pitchFamily="49" charset="0"/>
                          <a:cs typeface="Consolas" panose="020B0609020204030204" pitchFamily="49" charset="0"/>
                        </a:rPr>
                        <a:t>(F , A , pred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775079464"/>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bbop_if_else</a:t>
                      </a:r>
                      <a:r>
                        <a:rPr lang="en-US" sz="2000" dirty="0">
                          <a:solidFill>
                            <a:schemeClr val="tx1"/>
                          </a:solidFill>
                          <a:latin typeface="Consolas" panose="020B0609020204030204" pitchFamily="49" charset="0"/>
                          <a:cs typeface="Consolas" panose="020B0609020204030204" pitchFamily="49" charset="0"/>
                        </a:rPr>
                        <a:t>(C , D , E , F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840022354"/>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694C93"/>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5ACE45D9-F1D3-ECD9-526C-C3AC53372A81}"/>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7" name="TextBox 6">
            <a:extLst>
              <a:ext uri="{FF2B5EF4-FFF2-40B4-BE49-F238E27FC236}">
                <a16:creationId xmlns:a16="http://schemas.microsoft.com/office/drawing/2014/main" id="{7EA28B52-EC18-3EE7-0359-F7883AE8164A}"/>
              </a:ext>
            </a:extLst>
          </p:cNvPr>
          <p:cNvSpPr txBox="1"/>
          <p:nvPr/>
        </p:nvSpPr>
        <p:spPr>
          <a:xfrm>
            <a:off x="1" y="2802352"/>
            <a:ext cx="9143999" cy="67710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PUD’s assembly-like code for </a:t>
            </a:r>
            <a:br>
              <a:rPr kumimoji="0" lang="en-US" sz="18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1800" b="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C[</a:t>
            </a:r>
            <a:r>
              <a:rPr kumimoji="0" lang="en-US" sz="1800" b="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&gt; pred[</a:t>
            </a:r>
            <a:r>
              <a:rPr kumimoji="0" lang="en-US" sz="1800" b="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A[</a:t>
            </a:r>
            <a:r>
              <a:rPr kumimoji="0" lang="en-US" sz="1800" b="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b="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b="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b="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a:t>
            </a:r>
            <a:endParaRPr kumimoji="0" lang="en-US" sz="1800" b="0" i="0" u="none" strike="noStrike" kern="1200" cap="none" spc="0" normalizeH="0" baseline="0" noProof="0" dirty="0">
              <a:ln>
                <a:noFill/>
              </a:ln>
              <a:solidFill>
                <a:srgbClr val="E16161"/>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4600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Processing-Using-DRAM’s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ea typeface="+mn-ea"/>
                  <a:cs typeface="+mn-cs"/>
                </a:rPr>
                <a:t>large and rigid granularity</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5CA2DB"/>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Design a </a:t>
              </a:r>
              <a:r>
                <a:rPr kumimoji="0" lang="en-US" sz="23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flexible PUD system</a:t>
              </a: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that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overcomes the three limitations caused by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large and rigid DRAM access granularity</a:t>
              </a:r>
              <a:endParaRPr kumimoji="0" lang="en-US" sz="2300" b="1" i="0" u="none" strike="noStrike" kern="0" cap="none" spc="0" normalizeH="0" baseline="0" noProof="0" dirty="0">
                <a:ln>
                  <a:noFill/>
                </a:ln>
                <a:solidFill>
                  <a:srgbClr val="1982C3"/>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Goal</a:t>
              </a:r>
            </a:p>
          </p:txBody>
        </p:sp>
      </p:grpSp>
    </p:spTree>
    <p:extLst>
      <p:ext uri="{BB962C8B-B14F-4D97-AF65-F5344CB8AC3E}">
        <p14:creationId xmlns:p14="http://schemas.microsoft.com/office/powerpoint/2010/main" val="1618335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dirty="0"/>
              <a:t>MIMDRAM: </a:t>
            </a:r>
            <a:br>
              <a:rPr lang="en-US" sz="3600" dirty="0"/>
            </a:br>
            <a:r>
              <a:rPr lang="en-US" sz="2800" dirty="0"/>
              <a:t>Key Idea (I)</a:t>
            </a:r>
          </a:p>
        </p:txBody>
      </p:sp>
      <p:sp>
        <p:nvSpPr>
          <p:cNvPr id="6" name="Rounded Rectangle 5">
            <a:extLst>
              <a:ext uri="{FF2B5EF4-FFF2-40B4-BE49-F238E27FC236}">
                <a16:creationId xmlns:a16="http://schemas.microsoft.com/office/drawing/2014/main" id="{B4C51049-9585-2E46-A946-E7EC62EBA1E1}"/>
              </a:ext>
            </a:extLst>
          </p:cNvPr>
          <p:cNvSpPr/>
          <p:nvPr/>
        </p:nvSpPr>
        <p:spPr>
          <a:xfrm>
            <a:off x="0" y="1211374"/>
            <a:ext cx="9144000" cy="780739"/>
          </a:xfrm>
          <a:prstGeom prst="roundRect">
            <a:avLst>
              <a:gd name="adj" fmla="val 9020"/>
            </a:avLst>
          </a:prstGeom>
          <a:noFill/>
          <a:ln w="381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DRAM’s hierarchical organization can enable</a:t>
            </a:r>
            <a:b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000000"/>
                </a:solidFill>
                <a:effectLst/>
                <a:uLnTx/>
                <a:uFillTx/>
                <a:latin typeface="Avenir Next" panose="020B0503020202020204" pitchFamily="34" charset="0"/>
                <a:ea typeface="+mn-ea"/>
                <a:cs typeface="+mn-cs"/>
              </a:rPr>
              <a:t>fine-grained access</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9241" y="2751056"/>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6769" y="2751056"/>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3441" y="2751056"/>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0969" y="2751056"/>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6840" y="2412494"/>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0640" y="2564894"/>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5885" y="2564894"/>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2985" y="2564894"/>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823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2329"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1F4708B-AC51-BD7D-82BC-C3872A929AE8}"/>
              </a:ext>
            </a:extLst>
          </p:cNvPr>
          <p:cNvCxnSpPr>
            <a:cxnSpLocks/>
          </p:cNvCxnSpPr>
          <p:nvPr/>
        </p:nvCxnSpPr>
        <p:spPr>
          <a:xfrm flipV="1">
            <a:off x="487751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63C4B1D-F5CF-A223-C6CC-B01DF5CDD6E7}"/>
              </a:ext>
            </a:extLst>
          </p:cNvPr>
          <p:cNvCxnSpPr>
            <a:cxnSpLocks/>
          </p:cNvCxnSpPr>
          <p:nvPr/>
        </p:nvCxnSpPr>
        <p:spPr>
          <a:xfrm flipV="1">
            <a:off x="641929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3886" y="313584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4978" y="2761209"/>
            <a:ext cx="5790027" cy="1402792"/>
            <a:chOff x="2134538" y="2243328"/>
            <a:chExt cx="57900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8" name="Group 227">
              <a:extLst>
                <a:ext uri="{FF2B5EF4-FFF2-40B4-BE49-F238E27FC236}">
                  <a16:creationId xmlns:a16="http://schemas.microsoft.com/office/drawing/2014/main" id="{FF97BF8E-55FF-2911-59F0-8724B5C0C7CE}"/>
                </a:ext>
              </a:extLst>
            </p:cNvPr>
            <p:cNvGrpSpPr/>
            <p:nvPr/>
          </p:nvGrpSpPr>
          <p:grpSpPr>
            <a:xfrm>
              <a:off x="5258738" y="2243328"/>
              <a:ext cx="1108299" cy="1490472"/>
              <a:chOff x="5258738" y="2243328"/>
              <a:chExt cx="1108299" cy="1490472"/>
            </a:xfrm>
          </p:grpSpPr>
          <p:grpSp>
            <p:nvGrpSpPr>
              <p:cNvPr id="242" name="Group 241">
                <a:extLst>
                  <a:ext uri="{FF2B5EF4-FFF2-40B4-BE49-F238E27FC236}">
                    <a16:creationId xmlns:a16="http://schemas.microsoft.com/office/drawing/2014/main" id="{262DAB03-507F-4E7F-8B1C-5D31F249993F}"/>
                  </a:ext>
                </a:extLst>
              </p:cNvPr>
              <p:cNvGrpSpPr/>
              <p:nvPr/>
            </p:nvGrpSpPr>
            <p:grpSpPr>
              <a:xfrm>
                <a:off x="5258738" y="3504497"/>
                <a:ext cx="1108299" cy="229303"/>
                <a:chOff x="5486400" y="3962400"/>
                <a:chExt cx="2209800" cy="457200"/>
              </a:xfrm>
            </p:grpSpPr>
            <p:sp>
              <p:nvSpPr>
                <p:cNvPr id="249" name="DRAM">
                  <a:extLst>
                    <a:ext uri="{FF2B5EF4-FFF2-40B4-BE49-F238E27FC236}">
                      <a16:creationId xmlns:a16="http://schemas.microsoft.com/office/drawing/2014/main" id="{0DA8D64E-DA02-2A95-8E23-7361CAA5A779}"/>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0" name="DRAM">
                  <a:extLst>
                    <a:ext uri="{FF2B5EF4-FFF2-40B4-BE49-F238E27FC236}">
                      <a16:creationId xmlns:a16="http://schemas.microsoft.com/office/drawing/2014/main" id="{62EE97B7-0559-823B-BE1B-EAC437C819C9}"/>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1" name="DRAM">
                  <a:extLst>
                    <a:ext uri="{FF2B5EF4-FFF2-40B4-BE49-F238E27FC236}">
                      <a16:creationId xmlns:a16="http://schemas.microsoft.com/office/drawing/2014/main" id="{F373AD3F-6B46-2DD8-72AB-97521E485EDA}"/>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2" name="DRAM">
                  <a:extLst>
                    <a:ext uri="{FF2B5EF4-FFF2-40B4-BE49-F238E27FC236}">
                      <a16:creationId xmlns:a16="http://schemas.microsoft.com/office/drawing/2014/main" id="{D9BC8614-1F6A-6B15-241B-4624FD4C4D17}"/>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3" name="DRAM">
                  <a:extLst>
                    <a:ext uri="{FF2B5EF4-FFF2-40B4-BE49-F238E27FC236}">
                      <a16:creationId xmlns:a16="http://schemas.microsoft.com/office/drawing/2014/main" id="{B8DD34E4-3DA8-76F3-6132-F3E0619678D2}"/>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3" name="Group 242">
                <a:extLst>
                  <a:ext uri="{FF2B5EF4-FFF2-40B4-BE49-F238E27FC236}">
                    <a16:creationId xmlns:a16="http://schemas.microsoft.com/office/drawing/2014/main" id="{8D72FDB8-EF6D-DCBF-4989-AFBD5087B795}"/>
                  </a:ext>
                </a:extLst>
              </p:cNvPr>
              <p:cNvGrpSpPr/>
              <p:nvPr/>
            </p:nvGrpSpPr>
            <p:grpSpPr>
              <a:xfrm>
                <a:off x="5354281" y="2243328"/>
                <a:ext cx="917213" cy="1261169"/>
                <a:chOff x="5676900" y="990600"/>
                <a:chExt cx="1828800" cy="2971800"/>
              </a:xfrm>
            </p:grpSpPr>
            <p:cxnSp>
              <p:nvCxnSpPr>
                <p:cNvPr id="244" name="Straight Connector 243">
                  <a:extLst>
                    <a:ext uri="{FF2B5EF4-FFF2-40B4-BE49-F238E27FC236}">
                      <a16:creationId xmlns:a16="http://schemas.microsoft.com/office/drawing/2014/main" id="{A268F7DB-A70A-FCB0-D84A-365F49D0F920}"/>
                    </a:ext>
                  </a:extLst>
                </p:cNvPr>
                <p:cNvCxnSpPr>
                  <a:endCxn id="249"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A0B5D32-0F2B-91D8-2B90-C74AD074BFA7}"/>
                    </a:ext>
                  </a:extLst>
                </p:cNvPr>
                <p:cNvCxnSpPr>
                  <a:endCxn id="251"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6CC2A6C1-740D-56FD-15BC-79F9F9C568F5}"/>
                    </a:ext>
                  </a:extLst>
                </p:cNvPr>
                <p:cNvCxnSpPr>
                  <a:endCxn id="252"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50946F3-46A4-D331-1C7B-2799016BBD36}"/>
                    </a:ext>
                  </a:extLst>
                </p:cNvPr>
                <p:cNvCxnSpPr>
                  <a:endCxn id="253"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A87300C-D2A4-7F97-6944-20BF6F24F3B9}"/>
                    </a:ext>
                  </a:extLst>
                </p:cNvPr>
                <p:cNvCxnSpPr>
                  <a:endCxn id="250"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9" name="Group 228">
              <a:extLst>
                <a:ext uri="{FF2B5EF4-FFF2-40B4-BE49-F238E27FC236}">
                  <a16:creationId xmlns:a16="http://schemas.microsoft.com/office/drawing/2014/main" id="{E634D07A-4DB3-7D2A-0949-2639BE667640}"/>
                </a:ext>
              </a:extLst>
            </p:cNvPr>
            <p:cNvGrpSpPr/>
            <p:nvPr/>
          </p:nvGrpSpPr>
          <p:grpSpPr>
            <a:xfrm>
              <a:off x="6816266" y="2243328"/>
              <a:ext cx="1108299" cy="1490472"/>
              <a:chOff x="6816266" y="2243328"/>
              <a:chExt cx="1108299" cy="1490472"/>
            </a:xfrm>
          </p:grpSpPr>
          <p:grpSp>
            <p:nvGrpSpPr>
              <p:cNvPr id="230" name="Group 229">
                <a:extLst>
                  <a:ext uri="{FF2B5EF4-FFF2-40B4-BE49-F238E27FC236}">
                    <a16:creationId xmlns:a16="http://schemas.microsoft.com/office/drawing/2014/main" id="{C81C3260-3881-C234-B441-6F47599092A2}"/>
                  </a:ext>
                </a:extLst>
              </p:cNvPr>
              <p:cNvGrpSpPr/>
              <p:nvPr/>
            </p:nvGrpSpPr>
            <p:grpSpPr>
              <a:xfrm>
                <a:off x="6816266" y="3504497"/>
                <a:ext cx="1108299" cy="229303"/>
                <a:chOff x="5486400" y="3962400"/>
                <a:chExt cx="2209800" cy="457200"/>
              </a:xfrm>
            </p:grpSpPr>
            <p:sp>
              <p:nvSpPr>
                <p:cNvPr id="237" name="DRAM">
                  <a:extLst>
                    <a:ext uri="{FF2B5EF4-FFF2-40B4-BE49-F238E27FC236}">
                      <a16:creationId xmlns:a16="http://schemas.microsoft.com/office/drawing/2014/main" id="{1EBE208B-E1EB-1C36-B88C-6259EB0B7EE7}"/>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8" name="DRAM">
                  <a:extLst>
                    <a:ext uri="{FF2B5EF4-FFF2-40B4-BE49-F238E27FC236}">
                      <a16:creationId xmlns:a16="http://schemas.microsoft.com/office/drawing/2014/main" id="{5A46B2E6-5F4F-B3DD-CA93-2A2A81C0FA12}"/>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9" name="DRAM">
                  <a:extLst>
                    <a:ext uri="{FF2B5EF4-FFF2-40B4-BE49-F238E27FC236}">
                      <a16:creationId xmlns:a16="http://schemas.microsoft.com/office/drawing/2014/main" id="{257EC04E-BDC2-D9C1-057D-D2CB9CB08ED3}"/>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0" name="DRAM">
                  <a:extLst>
                    <a:ext uri="{FF2B5EF4-FFF2-40B4-BE49-F238E27FC236}">
                      <a16:creationId xmlns:a16="http://schemas.microsoft.com/office/drawing/2014/main" id="{9F6ABAB8-F9F2-516D-1ACB-5054CE8ADFEA}"/>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1" name="DRAM">
                  <a:extLst>
                    <a:ext uri="{FF2B5EF4-FFF2-40B4-BE49-F238E27FC236}">
                      <a16:creationId xmlns:a16="http://schemas.microsoft.com/office/drawing/2014/main" id="{504B41EC-4607-5BC8-72FC-9325A53CC579}"/>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1" name="Group 230">
                <a:extLst>
                  <a:ext uri="{FF2B5EF4-FFF2-40B4-BE49-F238E27FC236}">
                    <a16:creationId xmlns:a16="http://schemas.microsoft.com/office/drawing/2014/main" id="{A1B34F0B-5F3A-5C90-7F14-FC4961989315}"/>
                  </a:ext>
                </a:extLst>
              </p:cNvPr>
              <p:cNvGrpSpPr/>
              <p:nvPr/>
            </p:nvGrpSpPr>
            <p:grpSpPr>
              <a:xfrm>
                <a:off x="6911809" y="2243328"/>
                <a:ext cx="917213" cy="1261169"/>
                <a:chOff x="5676900" y="990600"/>
                <a:chExt cx="1828800" cy="2971800"/>
              </a:xfrm>
            </p:grpSpPr>
            <p:cxnSp>
              <p:nvCxnSpPr>
                <p:cNvPr id="232" name="Straight Connector 231">
                  <a:extLst>
                    <a:ext uri="{FF2B5EF4-FFF2-40B4-BE49-F238E27FC236}">
                      <a16:creationId xmlns:a16="http://schemas.microsoft.com/office/drawing/2014/main" id="{AD1D91C9-82D7-09EF-88C6-0428899EB354}"/>
                    </a:ext>
                  </a:extLst>
                </p:cNvPr>
                <p:cNvCxnSpPr>
                  <a:endCxn id="23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74F19A8-68DB-00E3-C213-22C074ADB97F}"/>
                    </a:ext>
                  </a:extLst>
                </p:cNvPr>
                <p:cNvCxnSpPr>
                  <a:endCxn id="239"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5DA0285-B085-EC48-91FF-9F0CC92EB738}"/>
                    </a:ext>
                  </a:extLst>
                </p:cNvPr>
                <p:cNvCxnSpPr>
                  <a:endCxn id="24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49C1749-69C5-EAAB-4D35-27600BEF8586}"/>
                    </a:ext>
                  </a:extLst>
                </p:cNvPr>
                <p:cNvCxnSpPr>
                  <a:endCxn id="24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242A0A46-2A2B-96EF-CC8F-D6F01DC498A9}"/>
                    </a:ext>
                  </a:extLst>
                </p:cNvPr>
                <p:cNvCxnSpPr>
                  <a:endCxn id="23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9239" y="3438966"/>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6767" y="3438966"/>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94" name="Group 293">
            <a:extLst>
              <a:ext uri="{FF2B5EF4-FFF2-40B4-BE49-F238E27FC236}">
                <a16:creationId xmlns:a16="http://schemas.microsoft.com/office/drawing/2014/main" id="{434CD3E1-58A4-180E-5760-DE05E3033317}"/>
              </a:ext>
            </a:extLst>
          </p:cNvPr>
          <p:cNvGrpSpPr/>
          <p:nvPr/>
        </p:nvGrpSpPr>
        <p:grpSpPr>
          <a:xfrm>
            <a:off x="4753439" y="3438966"/>
            <a:ext cx="1414038" cy="191087"/>
            <a:chOff x="4952999" y="2017072"/>
            <a:chExt cx="1414038" cy="191087"/>
          </a:xfrm>
        </p:grpSpPr>
        <p:sp>
          <p:nvSpPr>
            <p:cNvPr id="295" name="DRAM">
              <a:extLst>
                <a:ext uri="{FF2B5EF4-FFF2-40B4-BE49-F238E27FC236}">
                  <a16:creationId xmlns:a16="http://schemas.microsoft.com/office/drawing/2014/main" id="{A8F56BE3-A232-C79E-7EB6-4CA3AD81E997}"/>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6" name="Straight Connector 295">
              <a:extLst>
                <a:ext uri="{FF2B5EF4-FFF2-40B4-BE49-F238E27FC236}">
                  <a16:creationId xmlns:a16="http://schemas.microsoft.com/office/drawing/2014/main" id="{B2B09B09-3185-2AD0-8000-E94429BF2DC7}"/>
                </a:ext>
              </a:extLst>
            </p:cNvPr>
            <p:cNvCxnSpPr>
              <a:cxnSpLocks/>
              <a:stCxn id="301" idx="6"/>
              <a:endCxn id="295"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97" name="Oval 296">
              <a:extLst>
                <a:ext uri="{FF2B5EF4-FFF2-40B4-BE49-F238E27FC236}">
                  <a16:creationId xmlns:a16="http://schemas.microsoft.com/office/drawing/2014/main" id="{6D3191D0-56F7-A3F9-4B2A-0C1A649A47F5}"/>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Oval 297">
              <a:extLst>
                <a:ext uri="{FF2B5EF4-FFF2-40B4-BE49-F238E27FC236}">
                  <a16:creationId xmlns:a16="http://schemas.microsoft.com/office/drawing/2014/main" id="{F243E6E8-9DD5-9426-4070-EBD66245807D}"/>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9" name="Oval 298">
              <a:extLst>
                <a:ext uri="{FF2B5EF4-FFF2-40B4-BE49-F238E27FC236}">
                  <a16:creationId xmlns:a16="http://schemas.microsoft.com/office/drawing/2014/main" id="{35E99F43-0613-95BC-AC9A-A0A3D49C744D}"/>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0" name="Oval 299">
              <a:extLst>
                <a:ext uri="{FF2B5EF4-FFF2-40B4-BE49-F238E27FC236}">
                  <a16:creationId xmlns:a16="http://schemas.microsoft.com/office/drawing/2014/main" id="{1DDB4055-1E2A-A102-CD59-95BFF6E3DA3B}"/>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1" name="Oval 300">
              <a:extLst>
                <a:ext uri="{FF2B5EF4-FFF2-40B4-BE49-F238E27FC236}">
                  <a16:creationId xmlns:a16="http://schemas.microsoft.com/office/drawing/2014/main" id="{7CB0AC50-7A9E-F089-F5EC-738687005F99}"/>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2" name="Group 301">
            <a:extLst>
              <a:ext uri="{FF2B5EF4-FFF2-40B4-BE49-F238E27FC236}">
                <a16:creationId xmlns:a16="http://schemas.microsoft.com/office/drawing/2014/main" id="{94B66537-AAF8-2B5B-6EDA-375EAA216F66}"/>
              </a:ext>
            </a:extLst>
          </p:cNvPr>
          <p:cNvGrpSpPr/>
          <p:nvPr/>
        </p:nvGrpSpPr>
        <p:grpSpPr>
          <a:xfrm>
            <a:off x="6310967" y="3438966"/>
            <a:ext cx="1414038" cy="191087"/>
            <a:chOff x="6510527" y="2017072"/>
            <a:chExt cx="1414038" cy="191087"/>
          </a:xfrm>
        </p:grpSpPr>
        <p:sp>
          <p:nvSpPr>
            <p:cNvPr id="303" name="DRAM">
              <a:extLst>
                <a:ext uri="{FF2B5EF4-FFF2-40B4-BE49-F238E27FC236}">
                  <a16:creationId xmlns:a16="http://schemas.microsoft.com/office/drawing/2014/main" id="{3DA73174-AD3F-43A2-3BB5-2BFA347B9DE1}"/>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4" name="Straight Connector 303">
              <a:extLst>
                <a:ext uri="{FF2B5EF4-FFF2-40B4-BE49-F238E27FC236}">
                  <a16:creationId xmlns:a16="http://schemas.microsoft.com/office/drawing/2014/main" id="{49BC8CA9-D5ED-218D-85A1-2B1450ACA3B5}"/>
                </a:ext>
              </a:extLst>
            </p:cNvPr>
            <p:cNvCxnSpPr>
              <a:cxnSpLocks/>
              <a:stCxn id="309" idx="6"/>
              <a:endCxn id="303"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5" name="Oval 304">
              <a:extLst>
                <a:ext uri="{FF2B5EF4-FFF2-40B4-BE49-F238E27FC236}">
                  <a16:creationId xmlns:a16="http://schemas.microsoft.com/office/drawing/2014/main" id="{5B28602A-D34C-B079-018B-E063FBADB582}"/>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61C81FF0-839E-BE43-1D30-B698656F6680}"/>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7" name="Oval 306">
              <a:extLst>
                <a:ext uri="{FF2B5EF4-FFF2-40B4-BE49-F238E27FC236}">
                  <a16:creationId xmlns:a16="http://schemas.microsoft.com/office/drawing/2014/main" id="{626FB3D7-7289-5F33-8C02-83DAD4384547}"/>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8" name="Oval 307">
              <a:extLst>
                <a:ext uri="{FF2B5EF4-FFF2-40B4-BE49-F238E27FC236}">
                  <a16:creationId xmlns:a16="http://schemas.microsoft.com/office/drawing/2014/main" id="{83AC72C1-4687-1906-BFD2-688C5891089D}"/>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9" name="Oval 308">
              <a:extLst>
                <a:ext uri="{FF2B5EF4-FFF2-40B4-BE49-F238E27FC236}">
                  <a16:creationId xmlns:a16="http://schemas.microsoft.com/office/drawing/2014/main" id="{22984117-D059-3881-2F09-FC8812879DDB}"/>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5363040" y="210769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421" name="Rounded Rectangle 420">
            <a:extLst>
              <a:ext uri="{FF2B5EF4-FFF2-40B4-BE49-F238E27FC236}">
                <a16:creationId xmlns:a16="http://schemas.microsoft.com/office/drawing/2014/main" id="{28AB7A7F-81FF-E266-F4A2-105F190C073E}"/>
              </a:ext>
            </a:extLst>
          </p:cNvPr>
          <p:cNvSpPr/>
          <p:nvPr/>
        </p:nvSpPr>
        <p:spPr>
          <a:xfrm>
            <a:off x="1492047" y="2412494"/>
            <a:ext cx="1618285" cy="1480681"/>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2" name="TextBox 421">
            <a:extLst>
              <a:ext uri="{FF2B5EF4-FFF2-40B4-BE49-F238E27FC236}">
                <a16:creationId xmlns:a16="http://schemas.microsoft.com/office/drawing/2014/main" id="{8189EF48-97B5-ABC4-C69B-FCAD6BF7A53B}"/>
              </a:ext>
            </a:extLst>
          </p:cNvPr>
          <p:cNvSpPr txBox="1"/>
          <p:nvPr/>
        </p:nvSpPr>
        <p:spPr>
          <a:xfrm>
            <a:off x="1475587" y="2066068"/>
            <a:ext cx="163474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DRAM mat</a:t>
            </a:r>
          </a:p>
        </p:txBody>
      </p:sp>
      <p:sp>
        <p:nvSpPr>
          <p:cNvPr id="423" name="TextBox 422">
            <a:extLst>
              <a:ext uri="{FF2B5EF4-FFF2-40B4-BE49-F238E27FC236}">
                <a16:creationId xmlns:a16="http://schemas.microsoft.com/office/drawing/2014/main" id="{54DFF5B2-CBBD-B63D-9F7E-EE07071C0BA5}"/>
              </a:ext>
            </a:extLst>
          </p:cNvPr>
          <p:cNvSpPr txBox="1"/>
          <p:nvPr/>
        </p:nvSpPr>
        <p:spPr>
          <a:xfrm>
            <a:off x="3813" y="4673515"/>
            <a:ext cx="9136372"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Key Issue: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on a DRAM access, the global wordline propagates across all DRAM mats</a:t>
            </a:r>
          </a:p>
        </p:txBody>
      </p:sp>
      <p:sp>
        <p:nvSpPr>
          <p:cNvPr id="424" name="TextBox 423">
            <a:extLst>
              <a:ext uri="{FF2B5EF4-FFF2-40B4-BE49-F238E27FC236}">
                <a16:creationId xmlns:a16="http://schemas.microsoft.com/office/drawing/2014/main" id="{07E5F1AA-BB4D-7410-5A47-B04E746A3311}"/>
              </a:ext>
            </a:extLst>
          </p:cNvPr>
          <p:cNvSpPr txBox="1"/>
          <p:nvPr/>
        </p:nvSpPr>
        <p:spPr>
          <a:xfrm>
            <a:off x="0" y="5642329"/>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446" name="Group 445">
            <a:extLst>
              <a:ext uri="{FF2B5EF4-FFF2-40B4-BE49-F238E27FC236}">
                <a16:creationId xmlns:a16="http://schemas.microsoft.com/office/drawing/2014/main" id="{7C621D1A-6C7D-D1DB-D7D7-8CC078DA18EC}"/>
              </a:ext>
            </a:extLst>
          </p:cNvPr>
          <p:cNvGrpSpPr/>
          <p:nvPr/>
        </p:nvGrpSpPr>
        <p:grpSpPr>
          <a:xfrm>
            <a:off x="786595" y="4051113"/>
            <a:ext cx="6938410" cy="647381"/>
            <a:chOff x="757719" y="4572696"/>
            <a:chExt cx="6938410" cy="647381"/>
          </a:xfrm>
        </p:grpSpPr>
        <p:grpSp>
          <p:nvGrpSpPr>
            <p:cNvPr id="444" name="Group 443">
              <a:extLst>
                <a:ext uri="{FF2B5EF4-FFF2-40B4-BE49-F238E27FC236}">
                  <a16:creationId xmlns:a16="http://schemas.microsoft.com/office/drawing/2014/main" id="{001C9EF5-FFA4-7986-AF44-B66A506E66DD}"/>
                </a:ext>
              </a:extLst>
            </p:cNvPr>
            <p:cNvGrpSpPr/>
            <p:nvPr/>
          </p:nvGrpSpPr>
          <p:grpSpPr>
            <a:xfrm>
              <a:off x="1906102" y="4572696"/>
              <a:ext cx="5790027" cy="251465"/>
              <a:chOff x="1906102" y="4572696"/>
              <a:chExt cx="5790027" cy="251465"/>
            </a:xfrm>
          </p:grpSpPr>
          <p:grpSp>
            <p:nvGrpSpPr>
              <p:cNvPr id="434" name="Group 433">
                <a:extLst>
                  <a:ext uri="{FF2B5EF4-FFF2-40B4-BE49-F238E27FC236}">
                    <a16:creationId xmlns:a16="http://schemas.microsoft.com/office/drawing/2014/main" id="{2D7C9FF4-BFB9-3385-5E5D-CF6FF37484A0}"/>
                  </a:ext>
                </a:extLst>
              </p:cNvPr>
              <p:cNvGrpSpPr/>
              <p:nvPr/>
            </p:nvGrpSpPr>
            <p:grpSpPr>
              <a:xfrm>
                <a:off x="1906102" y="4572696"/>
                <a:ext cx="5790027" cy="251465"/>
                <a:chOff x="1906102" y="4605667"/>
                <a:chExt cx="5790027" cy="251465"/>
              </a:xfrm>
            </p:grpSpPr>
            <p:cxnSp>
              <p:nvCxnSpPr>
                <p:cNvPr id="426" name="Straight Connector 425">
                  <a:extLst>
                    <a:ext uri="{FF2B5EF4-FFF2-40B4-BE49-F238E27FC236}">
                      <a16:creationId xmlns:a16="http://schemas.microsoft.com/office/drawing/2014/main" id="{5B375868-B02D-4784-686E-FC1926E647D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E763279-F41C-BF3E-B0EF-B374A54FB36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DE306FA7-AAB0-384E-027F-5A88B8AE6AB4}"/>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6A6E6B83-5062-940D-9AF1-E843C5AEC0B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C2FD01AC-B20A-B2FC-B9A3-80EED0BDD6B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A3CFFE4-8286-DF63-43CC-7FC78A3C8CBA}"/>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F463F03-614B-EAE1-FF88-9D8F24BBB05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ABD7054C-49EB-D248-FC75-5FBD11E035D8}"/>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36" name="Straight Connector 435">
                <a:extLst>
                  <a:ext uri="{FF2B5EF4-FFF2-40B4-BE49-F238E27FC236}">
                    <a16:creationId xmlns:a16="http://schemas.microsoft.com/office/drawing/2014/main" id="{62E565DE-C853-7FD6-ACCE-50572376A0A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45" name="TextBox 444">
              <a:extLst>
                <a:ext uri="{FF2B5EF4-FFF2-40B4-BE49-F238E27FC236}">
                  <a16:creationId xmlns:a16="http://schemas.microsoft.com/office/drawing/2014/main" id="{382C8B35-E844-9CFD-7E65-65D933CC057A}"/>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
        <p:nvSpPr>
          <p:cNvPr id="447" name="Down Arrow 446">
            <a:extLst>
              <a:ext uri="{FF2B5EF4-FFF2-40B4-BE49-F238E27FC236}">
                <a16:creationId xmlns:a16="http://schemas.microsoft.com/office/drawing/2014/main" id="{9ED10959-7AB5-D44E-0DA7-A407A37174ED}"/>
              </a:ext>
            </a:extLst>
          </p:cNvPr>
          <p:cNvSpPr/>
          <p:nvPr/>
        </p:nvSpPr>
        <p:spPr>
          <a:xfrm>
            <a:off x="4425459" y="5311588"/>
            <a:ext cx="293083" cy="248845"/>
          </a:xfrm>
          <a:prstGeom prst="down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3133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2"/>
                                        </p:tgtEl>
                                        <p:attrNameLst>
                                          <p:attrName>style.visibility</p:attrName>
                                        </p:attrNameLst>
                                      </p:cBhvr>
                                      <p:to>
                                        <p:strVal val="visible"/>
                                      </p:to>
                                    </p:set>
                                    <p:animEffect transition="in" filter="wipe(up)">
                                      <p:cBhvr>
                                        <p:cTn id="25" dur="500"/>
                                        <p:tgtEl>
                                          <p:spTgt spid="222"/>
                                        </p:tgtEl>
                                      </p:cBhvr>
                                    </p:animEffect>
                                  </p:childTnLst>
                                </p:cTn>
                              </p:par>
                              <p:par>
                                <p:cTn id="26" presetID="22" presetClass="entr" presetSubtype="8" fill="hold" nodeType="withEffect">
                                  <p:stCondLst>
                                    <p:cond delay="0"/>
                                  </p:stCondLst>
                                  <p:childTnLst>
                                    <p:set>
                                      <p:cBhvr>
                                        <p:cTn id="27" dur="1" fill="hold">
                                          <p:stCondLst>
                                            <p:cond delay="0"/>
                                          </p:stCondLst>
                                        </p:cTn>
                                        <p:tgtEl>
                                          <p:spTgt spid="294"/>
                                        </p:tgtEl>
                                        <p:attrNameLst>
                                          <p:attrName>style.visibility</p:attrName>
                                        </p:attrNameLst>
                                      </p:cBhvr>
                                      <p:to>
                                        <p:strVal val="visible"/>
                                      </p:to>
                                    </p:set>
                                    <p:animEffect transition="in" filter="wipe(left)">
                                      <p:cBhvr>
                                        <p:cTn id="28" dur="500"/>
                                        <p:tgtEl>
                                          <p:spTgt spid="294"/>
                                        </p:tgtEl>
                                      </p:cBhvr>
                                    </p:animEffect>
                                  </p:childTnLst>
                                </p:cTn>
                              </p:par>
                              <p:par>
                                <p:cTn id="29" presetID="22" presetClass="entr" presetSubtype="1" fill="hold" nodeType="with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up)">
                                      <p:cBhvr>
                                        <p:cTn id="31" dur="500"/>
                                        <p:tgtEl>
                                          <p:spTgt spid="223"/>
                                        </p:tgtEl>
                                      </p:cBhvr>
                                    </p:animEffect>
                                  </p:childTnLst>
                                </p:cTn>
                              </p:par>
                              <p:par>
                                <p:cTn id="32" presetID="22" presetClass="entr" presetSubtype="8" fill="hold" nodeType="with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wipe(left)">
                                      <p:cBhvr>
                                        <p:cTn id="34" dur="500"/>
                                        <p:tgtEl>
                                          <p:spTgt spid="302"/>
                                        </p:tgtEl>
                                      </p:cBhvr>
                                    </p:animEffect>
                                  </p:childTnLst>
                                </p:cTn>
                              </p:par>
                              <p:par>
                                <p:cTn id="35" presetID="22" presetClass="entr" presetSubtype="1" fill="hold" nodeType="with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3"/>
                                        </p:tgtEl>
                                        <p:attrNameLst>
                                          <p:attrName>style.visibility</p:attrName>
                                        </p:attrNameLst>
                                      </p:cBhvr>
                                      <p:to>
                                        <p:strVal val="visible"/>
                                      </p:to>
                                    </p:set>
                                    <p:animEffect transition="in" filter="fade">
                                      <p:cBhvr>
                                        <p:cTn id="40" dur="500"/>
                                        <p:tgtEl>
                                          <p:spTgt spid="4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24"/>
                                        </p:tgtEl>
                                        <p:attrNameLst>
                                          <p:attrName>style.visibility</p:attrName>
                                        </p:attrNameLst>
                                      </p:cBhvr>
                                      <p:to>
                                        <p:strVal val="visible"/>
                                      </p:to>
                                    </p:set>
                                    <p:animEffect transition="in" filter="fade">
                                      <p:cBhvr>
                                        <p:cTn id="45" dur="500"/>
                                        <p:tgtEl>
                                          <p:spTgt spid="42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7"/>
                                        </p:tgtEl>
                                        <p:attrNameLst>
                                          <p:attrName>style.visibility</p:attrName>
                                        </p:attrNameLst>
                                      </p:cBhvr>
                                      <p:to>
                                        <p:strVal val="visible"/>
                                      </p:to>
                                    </p:set>
                                    <p:animEffect transition="in" filter="fade">
                                      <p:cBhvr>
                                        <p:cTn id="48" dur="500"/>
                                        <p:tgtEl>
                                          <p:spTgt spid="44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22"/>
                                        </p:tgtEl>
                                        <p:attrNameLst>
                                          <p:attrName>style.visibility</p:attrName>
                                        </p:attrNameLst>
                                      </p:cBhvr>
                                      <p:to>
                                        <p:strVal val="visible"/>
                                      </p:to>
                                    </p:set>
                                    <p:animEffect transition="in" filter="fade">
                                      <p:cBhvr>
                                        <p:cTn id="51" dur="500"/>
                                        <p:tgtEl>
                                          <p:spTgt spid="4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21"/>
                                        </p:tgtEl>
                                        <p:attrNameLst>
                                          <p:attrName>style.visibility</p:attrName>
                                        </p:attrNameLst>
                                      </p:cBhvr>
                                      <p:to>
                                        <p:strVal val="visible"/>
                                      </p:to>
                                    </p:set>
                                    <p:animEffect transition="in" filter="fade">
                                      <p:cBhvr>
                                        <p:cTn id="54"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421" grpId="0" animBg="1"/>
      <p:bldP spid="422" grpId="0"/>
      <p:bldP spid="423" grpId="0"/>
      <p:bldP spid="424" grpId="0" animBg="1"/>
      <p:bldP spid="44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6308EF-03D8-F4A9-869C-9C6379D64309}"/>
              </a:ext>
            </a:extLst>
          </p:cNvPr>
          <p:cNvSpPr>
            <a:spLocks noGrp="1"/>
          </p:cNvSpPr>
          <p:nvPr>
            <p:ph type="title"/>
          </p:nvPr>
        </p:nvSpPr>
        <p:spPr/>
        <p:txBody>
          <a:bodyPr/>
          <a:lstStyle/>
          <a:p>
            <a:r>
              <a:rPr lang="en-US" dirty="0"/>
              <a:t>SIMDRAM Follow-Up: MIMDRAM</a:t>
            </a:r>
          </a:p>
        </p:txBody>
      </p:sp>
      <p:sp>
        <p:nvSpPr>
          <p:cNvPr id="3" name="Content Placeholder 2">
            <a:extLst>
              <a:ext uri="{FF2B5EF4-FFF2-40B4-BE49-F238E27FC236}">
                <a16:creationId xmlns:a16="http://schemas.microsoft.com/office/drawing/2014/main" id="{38058194-321F-1DEF-000D-6FB35D055160}"/>
              </a:ext>
            </a:extLst>
          </p:cNvPr>
          <p:cNvSpPr>
            <a:spLocks noGrp="1"/>
          </p:cNvSpPr>
          <p:nvPr>
            <p:ph idx="1"/>
          </p:nvPr>
        </p:nvSpPr>
        <p:spPr>
          <a:xfrm>
            <a:off x="228600" y="1052736"/>
            <a:ext cx="8951912" cy="5195664"/>
          </a:xfrm>
        </p:spPr>
        <p:txBody>
          <a:bodyPr/>
          <a:lstStyle/>
          <a:p>
            <a:r>
              <a:rPr lang="en-US" sz="2200" dirty="0"/>
              <a:t>Geraldo F. Oliveira, </a:t>
            </a:r>
            <a:r>
              <a:rPr lang="en-US" sz="2200" dirty="0" err="1"/>
              <a:t>Ataberk</a:t>
            </a:r>
            <a:r>
              <a:rPr lang="en-US" sz="2200" dirty="0"/>
              <a:t> </a:t>
            </a:r>
            <a:r>
              <a:rPr lang="en-US" sz="2200" dirty="0" err="1"/>
              <a:t>Olgun</a:t>
            </a:r>
            <a:r>
              <a:rPr lang="en-US" sz="2200" dirty="0"/>
              <a:t>, Abdullah Giray </a:t>
            </a:r>
            <a:r>
              <a:rPr lang="en-US" sz="2200" dirty="0" err="1"/>
              <a:t>Yağlıkçı</a:t>
            </a:r>
            <a:r>
              <a:rPr lang="en-US" sz="2200" dirty="0"/>
              <a:t>, F. </a:t>
            </a:r>
            <a:r>
              <a:rPr lang="en-US" sz="2200" dirty="0" err="1"/>
              <a:t>Nisa</a:t>
            </a:r>
            <a:r>
              <a:rPr lang="en-US" sz="2200" dirty="0"/>
              <a:t> </a:t>
            </a:r>
            <a:r>
              <a:rPr lang="en-US" sz="2200" dirty="0" err="1"/>
              <a:t>Bostancı</a:t>
            </a:r>
            <a:r>
              <a:rPr lang="en-US" sz="2200" dirty="0"/>
              <a:t>, Juan Gómez-Luna, Saugata Ghose, and Onur Mutlu</a:t>
            </a:r>
            <a:br>
              <a:rPr lang="en-US" sz="2200" dirty="0"/>
            </a:br>
            <a:r>
              <a:rPr lang="en-US" sz="2200" b="1" dirty="0">
                <a:solidFill>
                  <a:srgbClr val="0432FF"/>
                </a:solidFill>
                <a:hlinkClick r:id="rId2">
                  <a:extLst>
                    <a:ext uri="{A12FA001-AC4F-418D-AE19-62706E023703}">
                      <ahyp:hlinkClr xmlns:ahyp="http://schemas.microsoft.com/office/drawing/2018/hyperlinkcolor" val="tx"/>
                    </a:ext>
                  </a:extLst>
                </a:hlinkClick>
              </a:rPr>
              <a:t>"MIMDRAM: An End-to-End Processing-Using-DRAM System for High-Throughput, Energy-Efficient and Programmer-Transparent Multiple-Instruction Multiple-Data Computing"</a:t>
            </a:r>
            <a:br>
              <a:rPr lang="en-US" sz="2200" dirty="0">
                <a:solidFill>
                  <a:srgbClr val="0432FF"/>
                </a:solidFill>
              </a:rPr>
            </a:br>
            <a:r>
              <a:rPr lang="en-US" sz="2200" i="1" dirty="0"/>
              <a:t>Proceedings of the </a:t>
            </a:r>
            <a:r>
              <a:rPr lang="en-US" sz="2200" i="1" dirty="0">
                <a:hlinkClick r:id="rId3"/>
              </a:rPr>
              <a:t>30th International Symposium on High-Performance Computer Architecture</a:t>
            </a:r>
            <a:r>
              <a:rPr lang="en-US" sz="2200" i="1" dirty="0"/>
              <a:t> (</a:t>
            </a:r>
            <a:r>
              <a:rPr lang="en-US" sz="2200" b="1" i="1" dirty="0"/>
              <a:t>HPCA</a:t>
            </a:r>
            <a:r>
              <a:rPr lang="en-US" sz="2200" i="1" dirty="0"/>
              <a:t>)</a:t>
            </a:r>
            <a:r>
              <a:rPr lang="en-US" sz="2200" dirty="0"/>
              <a:t>, Edinburgh, Scotland, March 2024.</a:t>
            </a:r>
          </a:p>
        </p:txBody>
      </p:sp>
      <p:sp>
        <p:nvSpPr>
          <p:cNvPr id="4" name="Slide Number Placeholder 3">
            <a:extLst>
              <a:ext uri="{FF2B5EF4-FFF2-40B4-BE49-F238E27FC236}">
                <a16:creationId xmlns:a16="http://schemas.microsoft.com/office/drawing/2014/main" id="{068E7854-75DC-E7B1-F146-4D5C609A7FB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7993042C-89BE-3FBD-AD66-204BCAE2A564}"/>
              </a:ext>
            </a:extLst>
          </p:cNvPr>
          <p:cNvPicPr>
            <a:picLocks noChangeAspect="1"/>
          </p:cNvPicPr>
          <p:nvPr/>
        </p:nvPicPr>
        <p:blipFill>
          <a:blip r:embed="rId4"/>
          <a:stretch>
            <a:fillRect/>
          </a:stretch>
        </p:blipFill>
        <p:spPr>
          <a:xfrm>
            <a:off x="986436" y="4157154"/>
            <a:ext cx="7094927" cy="2107281"/>
          </a:xfrm>
          <a:prstGeom prst="rect">
            <a:avLst/>
          </a:prstGeom>
          <a:ln w="38100">
            <a:noFill/>
          </a:ln>
        </p:spPr>
      </p:pic>
      <p:sp>
        <p:nvSpPr>
          <p:cNvPr id="6" name="TextBox 5">
            <a:extLst>
              <a:ext uri="{FF2B5EF4-FFF2-40B4-BE49-F238E27FC236}">
                <a16:creationId xmlns:a16="http://schemas.microsoft.com/office/drawing/2014/main" id="{A0FCC496-F66B-927F-C5D2-C976AAF65200}"/>
              </a:ext>
            </a:extLst>
          </p:cNvPr>
          <p:cNvSpPr txBox="1"/>
          <p:nvPr/>
        </p:nvSpPr>
        <p:spPr>
          <a:xfrm>
            <a:off x="1859659" y="6438543"/>
            <a:ext cx="5008807" cy="40011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hlinkClick r:id="rId2">
                  <a:extLst>
                    <a:ext uri="{A12FA001-AC4F-418D-AE19-62706E023703}">
                      <ahyp:hlinkClr xmlns:ahyp="http://schemas.microsoft.com/office/drawing/2018/hyperlinkcolor" val="tx"/>
                    </a:ext>
                  </a:extLst>
                </a:hlinkClick>
              </a:rPr>
              <a:t>https://arxiv.org/pdf/2402.19080.pdf</a:t>
            </a: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749164955"/>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3999" cy="925840"/>
          </a:xfrm>
        </p:spPr>
        <p:txBody>
          <a:bodyPr>
            <a:noAutofit/>
          </a:bodyPr>
          <a:lstStyle/>
          <a:p>
            <a:r>
              <a:rPr lang="en-US" sz="3600" dirty="0"/>
              <a:t>MIMDRAM: </a:t>
            </a:r>
            <a:br>
              <a:rPr lang="en-US" sz="3600" dirty="0"/>
            </a:br>
            <a:r>
              <a:rPr lang="en-US" sz="2800" dirty="0"/>
              <a:t>Key Idea (II)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261" y="2826701"/>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4789" y="2826701"/>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461" y="2826701"/>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8989" y="2826701"/>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4860" y="2488139"/>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8660" y="2640539"/>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3905" y="2640539"/>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005" y="2640539"/>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6250"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0349"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1906" y="3211493"/>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2998" y="2836854"/>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259" y="3514611"/>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4787" y="3514611"/>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424" name="TextBox 423">
            <a:extLst>
              <a:ext uri="{FF2B5EF4-FFF2-40B4-BE49-F238E27FC236}">
                <a16:creationId xmlns:a16="http://schemas.microsoft.com/office/drawing/2014/main" id="{07E5F1AA-BB4D-7410-5A47-B04E746A3311}"/>
              </a:ext>
            </a:extLst>
          </p:cNvPr>
          <p:cNvSpPr txBox="1"/>
          <p:nvPr/>
        </p:nvSpPr>
        <p:spPr>
          <a:xfrm>
            <a:off x="0" y="1323368"/>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319" name="Group 318">
            <a:extLst>
              <a:ext uri="{FF2B5EF4-FFF2-40B4-BE49-F238E27FC236}">
                <a16:creationId xmlns:a16="http://schemas.microsoft.com/office/drawing/2014/main" id="{5CB0FDEC-5895-DCA8-211E-FA7597764EDD}"/>
              </a:ext>
            </a:extLst>
          </p:cNvPr>
          <p:cNvGrpSpPr/>
          <p:nvPr/>
        </p:nvGrpSpPr>
        <p:grpSpPr>
          <a:xfrm>
            <a:off x="4310251" y="2216008"/>
            <a:ext cx="4305183" cy="764735"/>
            <a:chOff x="4283355" y="2661946"/>
            <a:chExt cx="4305183" cy="764735"/>
          </a:xfrm>
        </p:grpSpPr>
        <p:sp>
          <p:nvSpPr>
            <p:cNvPr id="330" name="TextBox 329">
              <a:extLst>
                <a:ext uri="{FF2B5EF4-FFF2-40B4-BE49-F238E27FC236}">
                  <a16:creationId xmlns:a16="http://schemas.microsoft.com/office/drawing/2014/main" id="{170B0079-999B-634A-50ED-EC07C4B48580}"/>
                </a:ext>
              </a:extLst>
            </p:cNvPr>
            <p:cNvSpPr txBox="1"/>
            <p:nvPr/>
          </p:nvSpPr>
          <p:spPr>
            <a:xfrm>
              <a:off x="4283355" y="2661946"/>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17" name="Rounded Rectangle 316">
              <a:extLst>
                <a:ext uri="{FF2B5EF4-FFF2-40B4-BE49-F238E27FC236}">
                  <a16:creationId xmlns:a16="http://schemas.microsoft.com/office/drawing/2014/main" id="{EC1E66E7-E25C-9EE1-ECB3-D5EC14BEF419}"/>
                </a:ext>
              </a:extLst>
            </p:cNvPr>
            <p:cNvSpPr/>
            <p:nvPr/>
          </p:nvSpPr>
          <p:spPr>
            <a:xfrm>
              <a:off x="4645785" y="3154544"/>
              <a:ext cx="1942043" cy="272137"/>
            </a:xfrm>
            <a:prstGeom prst="roundRect">
              <a:avLst/>
            </a:prstGeom>
            <a:noFill/>
            <a:ln w="38100">
              <a:solidFill>
                <a:srgbClr val="E1616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320" name="Rectangle 319">
            <a:extLst>
              <a:ext uri="{FF2B5EF4-FFF2-40B4-BE49-F238E27FC236}">
                <a16:creationId xmlns:a16="http://schemas.microsoft.com/office/drawing/2014/main" id="{44C2EA2F-00A4-DCDF-747B-A44DEA526E5E}"/>
              </a:ext>
            </a:extLst>
          </p:cNvPr>
          <p:cNvSpPr/>
          <p:nvPr/>
        </p:nvSpPr>
        <p:spPr>
          <a:xfrm>
            <a:off x="-71" y="4713155"/>
            <a:ext cx="9188383"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energy-efficient DRAM access: </a:t>
            </a:r>
          </a:p>
        </p:txBody>
      </p:sp>
      <p:sp>
        <p:nvSpPr>
          <p:cNvPr id="321" name="Rectangle 320">
            <a:extLst>
              <a:ext uri="{FF2B5EF4-FFF2-40B4-BE49-F238E27FC236}">
                <a16:creationId xmlns:a16="http://schemas.microsoft.com/office/drawing/2014/main" id="{A9C6A0F9-AA90-5B3A-4264-407E3DD047AA}"/>
              </a:ext>
            </a:extLst>
          </p:cNvPr>
          <p:cNvSpPr/>
          <p:nvPr/>
        </p:nvSpPr>
        <p:spPr>
          <a:xfrm>
            <a:off x="-3491" y="5089476"/>
            <a:ext cx="9144000"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[Cooper-</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Balis</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Activation for Power Reduction in 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A82C4"/>
                </a:solidFill>
                <a:effectLst/>
                <a:uLnTx/>
                <a:uFillTx/>
                <a:latin typeface="Avenir Next" panose="020B0503020202020204" pitchFamily="34" charset="0"/>
                <a:ea typeface="+mn-ea"/>
                <a:cs typeface="+mn-cs"/>
              </a:rPr>
              <a:t>Udipi</a:t>
            </a: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Rethinking DRAM Design and Organization for Energy-Constrained Multi-Cores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[Zhang+, 2014]: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Half-DRAM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[Ha+, 2016]: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Improving Energy Efficiency of DRAM by Exploiting Half Page Row Access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[O’Connor+, 2017]: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DRAM</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Olgun</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2024]: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Sectored DRAM</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327" name="Group 326">
            <a:extLst>
              <a:ext uri="{FF2B5EF4-FFF2-40B4-BE49-F238E27FC236}">
                <a16:creationId xmlns:a16="http://schemas.microsoft.com/office/drawing/2014/main" id="{10603881-2B8F-7855-9742-05280D97116C}"/>
              </a:ext>
            </a:extLst>
          </p:cNvPr>
          <p:cNvGrpSpPr/>
          <p:nvPr/>
        </p:nvGrpSpPr>
        <p:grpSpPr>
          <a:xfrm>
            <a:off x="784522" y="4194935"/>
            <a:ext cx="6938410" cy="647381"/>
            <a:chOff x="757719" y="4572696"/>
            <a:chExt cx="6938410" cy="647381"/>
          </a:xfrm>
        </p:grpSpPr>
        <p:grpSp>
          <p:nvGrpSpPr>
            <p:cNvPr id="328" name="Group 327">
              <a:extLst>
                <a:ext uri="{FF2B5EF4-FFF2-40B4-BE49-F238E27FC236}">
                  <a16:creationId xmlns:a16="http://schemas.microsoft.com/office/drawing/2014/main" id="{AD3F0976-DB54-75D5-DCEA-A24B5FE1FC69}"/>
                </a:ext>
              </a:extLst>
            </p:cNvPr>
            <p:cNvGrpSpPr/>
            <p:nvPr/>
          </p:nvGrpSpPr>
          <p:grpSpPr>
            <a:xfrm>
              <a:off x="1906102" y="4572696"/>
              <a:ext cx="5790027" cy="251465"/>
              <a:chOff x="1906102" y="4572696"/>
              <a:chExt cx="5790027" cy="251465"/>
            </a:xfrm>
          </p:grpSpPr>
          <p:grpSp>
            <p:nvGrpSpPr>
              <p:cNvPr id="395" name="Group 394">
                <a:extLst>
                  <a:ext uri="{FF2B5EF4-FFF2-40B4-BE49-F238E27FC236}">
                    <a16:creationId xmlns:a16="http://schemas.microsoft.com/office/drawing/2014/main" id="{D0EF728D-8DBE-7CEC-CDB5-F12AF623E57E}"/>
                  </a:ext>
                </a:extLst>
              </p:cNvPr>
              <p:cNvGrpSpPr/>
              <p:nvPr/>
            </p:nvGrpSpPr>
            <p:grpSpPr>
              <a:xfrm>
                <a:off x="1906102" y="4572696"/>
                <a:ext cx="5790027" cy="251465"/>
                <a:chOff x="1906102" y="4605667"/>
                <a:chExt cx="5790027" cy="251465"/>
              </a:xfrm>
            </p:grpSpPr>
            <p:cxnSp>
              <p:nvCxnSpPr>
                <p:cNvPr id="397" name="Straight Connector 396">
                  <a:extLst>
                    <a:ext uri="{FF2B5EF4-FFF2-40B4-BE49-F238E27FC236}">
                      <a16:creationId xmlns:a16="http://schemas.microsoft.com/office/drawing/2014/main" id="{668537B8-112C-444A-1AC5-C6AD56117F0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3106B26-6E34-AC80-E0E7-B3822C4CCBB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C0ED497-8846-DF8A-930C-C31C6CB0AB28}"/>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E12467CD-5172-D6A3-0584-56B093666CC2}"/>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E715781-E3B3-740D-FCF2-564F3012E64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AD77F024-2A68-F2E1-56BA-C89C4AC25F64}"/>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D726812C-B2C6-7D06-CE8B-4649230DA85E}"/>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A6D42-A7F2-E8A4-6F78-2D1D2F02E91F}"/>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6" name="Straight Connector 395">
                <a:extLst>
                  <a:ext uri="{FF2B5EF4-FFF2-40B4-BE49-F238E27FC236}">
                    <a16:creationId xmlns:a16="http://schemas.microsoft.com/office/drawing/2014/main" id="{E6892669-618B-521F-2431-F3FB390C98B4}"/>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29" name="TextBox 328">
              <a:extLst>
                <a:ext uri="{FF2B5EF4-FFF2-40B4-BE49-F238E27FC236}">
                  <a16:creationId xmlns:a16="http://schemas.microsoft.com/office/drawing/2014/main" id="{66228A6C-AABB-CCEE-2EF2-8130F9FB037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117018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10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5"/>
                                        </p:tgtEl>
                                        <p:attrNameLst>
                                          <p:attrName>style.visibility</p:attrName>
                                        </p:attrNameLst>
                                      </p:cBhvr>
                                      <p:to>
                                        <p:strVal val="visible"/>
                                      </p:to>
                                    </p:set>
                                    <p:animEffect transition="in" filter="wipe(up)">
                                      <p:cBhvr>
                                        <p:cTn id="25" dur="500"/>
                                        <p:tgtEl>
                                          <p:spTgt spid="2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500"/>
                                        <p:tgtEl>
                                          <p:spTgt spid="3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1"/>
                                        </p:tgtEl>
                                        <p:attrNameLst>
                                          <p:attrName>style.visibility</p:attrName>
                                        </p:attrNameLst>
                                      </p:cBhvr>
                                      <p:to>
                                        <p:strVal val="visible"/>
                                      </p:to>
                                    </p:set>
                                    <p:animEffect transition="in" filter="fade">
                                      <p:cBhvr>
                                        <p:cTn id="31" dur="500"/>
                                        <p:tgtEl>
                                          <p:spTgt spid="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320" grpId="0"/>
      <p:bldP spid="32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34508" y="1669727"/>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92036" y="1669727"/>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8708" y="1669727"/>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6236" y="1669727"/>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82107" y="1331165"/>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5907" y="1483565"/>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51152" y="1483565"/>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8252" y="1483565"/>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53497"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7596"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9153" y="2054519"/>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40245" y="1679880"/>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34506" y="2357637"/>
            <a:ext cx="1414038" cy="191087"/>
            <a:chOff x="1828799" y="2017072"/>
            <a:chExt cx="1414038" cy="191087"/>
          </a:xfrm>
          <a:solidFill>
            <a:schemeClr val="accent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92034" y="2357637"/>
            <a:ext cx="1414038" cy="191087"/>
            <a:chOff x="3386327" y="2017072"/>
            <a:chExt cx="1414038" cy="191087"/>
          </a:xfrm>
          <a:solidFill>
            <a:schemeClr val="accent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34506" y="1897845"/>
            <a:ext cx="1414038" cy="191087"/>
            <a:chOff x="1828799" y="2017072"/>
            <a:chExt cx="1414038" cy="191087"/>
          </a:xfrm>
          <a:solidFill>
            <a:schemeClr val="accent4"/>
          </a:solidFill>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92034" y="1897845"/>
            <a:ext cx="1414038" cy="191087"/>
            <a:chOff x="3386327" y="2017072"/>
            <a:chExt cx="1414038" cy="191087"/>
          </a:xfrm>
          <a:solidFill>
            <a:schemeClr val="accent4"/>
          </a:solidFill>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34506" y="2127451"/>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92034" y="2127451"/>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7498" y="1059034"/>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335036"/>
            <a:chOff x="549218" y="3454216"/>
            <a:chExt cx="8426174" cy="1348074"/>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3" name="Rectangle 232">
            <a:extLst>
              <a:ext uri="{FF2B5EF4-FFF2-40B4-BE49-F238E27FC236}">
                <a16:creationId xmlns:a16="http://schemas.microsoft.com/office/drawing/2014/main" id="{AFF2EE9C-8313-E806-7048-F1780CFE7EC2}"/>
              </a:ext>
            </a:extLst>
          </p:cNvPr>
          <p:cNvSpPr/>
          <p:nvPr/>
        </p:nvSpPr>
        <p:spPr>
          <a:xfrm>
            <a:off x="463125" y="4673162"/>
            <a:ext cx="8265239" cy="3823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34" name="Group 233">
            <a:extLst>
              <a:ext uri="{FF2B5EF4-FFF2-40B4-BE49-F238E27FC236}">
                <a16:creationId xmlns:a16="http://schemas.microsoft.com/office/drawing/2014/main" id="{7ADED821-6D77-AAA9-3BB6-5E04FD30627E}"/>
              </a:ext>
            </a:extLst>
          </p:cNvPr>
          <p:cNvGrpSpPr/>
          <p:nvPr/>
        </p:nvGrpSpPr>
        <p:grpSpPr>
          <a:xfrm>
            <a:off x="794664" y="2977618"/>
            <a:ext cx="6938410" cy="647381"/>
            <a:chOff x="757719" y="4572696"/>
            <a:chExt cx="6938410" cy="647381"/>
          </a:xfrm>
        </p:grpSpPr>
        <p:grpSp>
          <p:nvGrpSpPr>
            <p:cNvPr id="235" name="Group 234">
              <a:extLst>
                <a:ext uri="{FF2B5EF4-FFF2-40B4-BE49-F238E27FC236}">
                  <a16:creationId xmlns:a16="http://schemas.microsoft.com/office/drawing/2014/main" id="{D8B75B55-1C61-6FF4-C5D5-B6C677ECFE7A}"/>
                </a:ext>
              </a:extLst>
            </p:cNvPr>
            <p:cNvGrpSpPr/>
            <p:nvPr/>
          </p:nvGrpSpPr>
          <p:grpSpPr>
            <a:xfrm>
              <a:off x="1906102" y="4572696"/>
              <a:ext cx="5790027" cy="251465"/>
              <a:chOff x="1906102" y="4572696"/>
              <a:chExt cx="5790027" cy="251465"/>
            </a:xfrm>
          </p:grpSpPr>
          <p:grpSp>
            <p:nvGrpSpPr>
              <p:cNvPr id="237" name="Group 236">
                <a:extLst>
                  <a:ext uri="{FF2B5EF4-FFF2-40B4-BE49-F238E27FC236}">
                    <a16:creationId xmlns:a16="http://schemas.microsoft.com/office/drawing/2014/main" id="{BA33DA29-3E19-D781-7F0A-C07F6BFC0A48}"/>
                  </a:ext>
                </a:extLst>
              </p:cNvPr>
              <p:cNvGrpSpPr/>
              <p:nvPr/>
            </p:nvGrpSpPr>
            <p:grpSpPr>
              <a:xfrm>
                <a:off x="1906102" y="4572696"/>
                <a:ext cx="5790027" cy="251465"/>
                <a:chOff x="1906102" y="4605667"/>
                <a:chExt cx="5790027" cy="251465"/>
              </a:xfrm>
            </p:grpSpPr>
            <p:cxnSp>
              <p:nvCxnSpPr>
                <p:cNvPr id="239" name="Straight Connector 238">
                  <a:extLst>
                    <a:ext uri="{FF2B5EF4-FFF2-40B4-BE49-F238E27FC236}">
                      <a16:creationId xmlns:a16="http://schemas.microsoft.com/office/drawing/2014/main" id="{763B86A0-33BD-6CE6-44BC-CDF5E86FD96E}"/>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AC99DC44-F5B6-EC36-386A-2CEE5102C773}"/>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22632E88-7D9F-82BA-BDCA-9E9CC4F99217}"/>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4DE54B6-C80C-03AD-C774-D7958489E9DB}"/>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A7281-D829-7341-B959-88B336AD7950}"/>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FB4DE163-287B-91F4-50DD-5B9B17A3410E}"/>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C25D3DB-BA3E-FC76-B940-D9793A3852A1}"/>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5DC6BAB-C55C-E964-88C3-303AFDE37FEB}"/>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7A9AF2E4-9057-0E5E-997D-E9A88DAE95E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36" name="TextBox 235">
              <a:extLst>
                <a:ext uri="{FF2B5EF4-FFF2-40B4-BE49-F238E27FC236}">
                  <a16:creationId xmlns:a16="http://schemas.microsoft.com/office/drawing/2014/main" id="{5ABA3AE9-9011-4981-7B0B-CA4610C5DFA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891724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22" presetClass="entr" presetSubtype="8"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animEffect transition="in" filter="wipe(left)">
                                      <p:cBhvr>
                                        <p:cTn id="13" dur="500"/>
                                        <p:tgtEl>
                                          <p:spTgt spid="219"/>
                                        </p:tgtEl>
                                      </p:cBhvr>
                                    </p:animEffect>
                                  </p:childTnLst>
                                </p:cTn>
                              </p:par>
                              <p:par>
                                <p:cTn id="14" presetID="22" presetClass="entr" presetSubtype="1" fill="hold" nodeType="withEffect">
                                  <p:stCondLst>
                                    <p:cond delay="100"/>
                                  </p:stCondLst>
                                  <p:childTnLst>
                                    <p:set>
                                      <p:cBhvr>
                                        <p:cTn id="15" dur="1" fill="hold">
                                          <p:stCondLst>
                                            <p:cond delay="0"/>
                                          </p:stCondLst>
                                        </p:cTn>
                                        <p:tgtEl>
                                          <p:spTgt spid="220"/>
                                        </p:tgtEl>
                                        <p:attrNameLst>
                                          <p:attrName>style.visibility</p:attrName>
                                        </p:attrNameLst>
                                      </p:cBhvr>
                                      <p:to>
                                        <p:strVal val="visible"/>
                                      </p:to>
                                    </p:set>
                                    <p:animEffect transition="in" filter="wipe(up)">
                                      <p:cBhvr>
                                        <p:cTn id="16" dur="500"/>
                                        <p:tgtEl>
                                          <p:spTgt spid="220"/>
                                        </p:tgtEl>
                                      </p:cBhvr>
                                    </p:animEffect>
                                  </p:childTnLst>
                                </p:cTn>
                              </p:par>
                              <p:par>
                                <p:cTn id="17" presetID="22" presetClass="entr" presetSubtype="8" fill="hold" nodeType="withEffect">
                                  <p:stCondLst>
                                    <p:cond delay="0"/>
                                  </p:stCondLst>
                                  <p:childTnLst>
                                    <p:set>
                                      <p:cBhvr>
                                        <p:cTn id="18" dur="1" fill="hold">
                                          <p:stCondLst>
                                            <p:cond delay="0"/>
                                          </p:stCondLst>
                                        </p:cTn>
                                        <p:tgtEl>
                                          <p:spTgt spid="331"/>
                                        </p:tgtEl>
                                        <p:attrNameLst>
                                          <p:attrName>style.visibility</p:attrName>
                                        </p:attrNameLst>
                                      </p:cBhvr>
                                      <p:to>
                                        <p:strVal val="visible"/>
                                      </p:to>
                                    </p:set>
                                    <p:animEffect transition="in" filter="wipe(left)">
                                      <p:cBhvr>
                                        <p:cTn id="19" dur="500"/>
                                        <p:tgtEl>
                                          <p:spTgt spid="331"/>
                                        </p:tgtEl>
                                      </p:cBhvr>
                                    </p:animEffect>
                                  </p:childTnLst>
                                </p:cTn>
                              </p:par>
                              <p:par>
                                <p:cTn id="20" presetID="22" presetClass="entr" presetSubtype="8" fill="hold" nodeType="with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wipe(left)">
                                      <p:cBhvr>
                                        <p:cTn id="22" dur="500"/>
                                        <p:tgtEl>
                                          <p:spTgt spid="363"/>
                                        </p:tgtEl>
                                      </p:cBhvr>
                                    </p:animEffect>
                                  </p:childTnLst>
                                </p:cTn>
                              </p:par>
                              <p:par>
                                <p:cTn id="23" presetID="22" presetClass="entr" presetSubtype="8" fill="hold"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left)">
                                      <p:cBhvr>
                                        <p:cTn id="25" dur="500"/>
                                        <p:tgtEl>
                                          <p:spTgt spid="278"/>
                                        </p:tgtEl>
                                      </p:cBhvr>
                                    </p:animEffect>
                                  </p:childTnLst>
                                </p:cTn>
                              </p:par>
                              <p:par>
                                <p:cTn id="26" presetID="22" presetClass="entr" presetSubtype="1" fill="hold" nodeType="withEffect">
                                  <p:stCondLst>
                                    <p:cond delay="0"/>
                                  </p:stCondLst>
                                  <p:childTnLst>
                                    <p:set>
                                      <p:cBhvr>
                                        <p:cTn id="27" dur="1" fill="hold">
                                          <p:stCondLst>
                                            <p:cond delay="0"/>
                                          </p:stCondLst>
                                        </p:cTn>
                                        <p:tgtEl>
                                          <p:spTgt spid="221"/>
                                        </p:tgtEl>
                                        <p:attrNameLst>
                                          <p:attrName>style.visibility</p:attrName>
                                        </p:attrNameLst>
                                      </p:cBhvr>
                                      <p:to>
                                        <p:strVal val="visible"/>
                                      </p:to>
                                    </p:set>
                                    <p:animEffect transition="in" filter="wipe(up)">
                                      <p:cBhvr>
                                        <p:cTn id="28" dur="500"/>
                                        <p:tgtEl>
                                          <p:spTgt spid="221"/>
                                        </p:tgtEl>
                                      </p:cBhvr>
                                    </p:animEffect>
                                  </p:childTnLst>
                                </p:cTn>
                              </p:par>
                              <p:par>
                                <p:cTn id="29" presetID="22" presetClass="entr" presetSubtype="8" fill="hold" nodeType="withEffect">
                                  <p:stCondLst>
                                    <p:cond delay="0"/>
                                  </p:stCondLst>
                                  <p:childTnLst>
                                    <p:set>
                                      <p:cBhvr>
                                        <p:cTn id="30" dur="1" fill="hold">
                                          <p:stCondLst>
                                            <p:cond delay="0"/>
                                          </p:stCondLst>
                                        </p:cTn>
                                        <p:tgtEl>
                                          <p:spTgt spid="339"/>
                                        </p:tgtEl>
                                        <p:attrNameLst>
                                          <p:attrName>style.visibility</p:attrName>
                                        </p:attrNameLst>
                                      </p:cBhvr>
                                      <p:to>
                                        <p:strVal val="visible"/>
                                      </p:to>
                                    </p:set>
                                    <p:animEffect transition="in" filter="wipe(left)">
                                      <p:cBhvr>
                                        <p:cTn id="31" dur="500"/>
                                        <p:tgtEl>
                                          <p:spTgt spid="339"/>
                                        </p:tgtEl>
                                      </p:cBhvr>
                                    </p:animEffect>
                                  </p:childTnLst>
                                </p:cTn>
                              </p:par>
                              <p:par>
                                <p:cTn id="32" presetID="22" presetClass="entr" presetSubtype="8"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wipe(left)">
                                      <p:cBhvr>
                                        <p:cTn id="34" dur="500"/>
                                        <p:tgtEl>
                                          <p:spTgt spid="371"/>
                                        </p:tgtEl>
                                      </p:cBhvr>
                                    </p:animEffect>
                                  </p:childTnLst>
                                </p:cTn>
                              </p:par>
                              <p:par>
                                <p:cTn id="35" presetID="22" presetClass="entr" presetSubtype="8" fill="hold" nodeType="with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wipe(left)">
                                      <p:cBhvr>
                                        <p:cTn id="37" dur="500"/>
                                        <p:tgtEl>
                                          <p:spTgt spid="286"/>
                                        </p:tgtEl>
                                      </p:cBhvr>
                                    </p:animEffect>
                                  </p:childTnLst>
                                </p:cTn>
                              </p:par>
                              <p:par>
                                <p:cTn id="38" presetID="22" presetClass="entr" presetSubtype="1" fill="hold" nodeType="withEffect">
                                  <p:stCondLst>
                                    <p:cond delay="0"/>
                                  </p:stCondLst>
                                  <p:childTnLst>
                                    <p:set>
                                      <p:cBhvr>
                                        <p:cTn id="39" dur="1" fill="hold">
                                          <p:stCondLst>
                                            <p:cond delay="0"/>
                                          </p:stCondLst>
                                        </p:cTn>
                                        <p:tgtEl>
                                          <p:spTgt spid="225"/>
                                        </p:tgtEl>
                                        <p:attrNameLst>
                                          <p:attrName>style.visibility</p:attrName>
                                        </p:attrNameLst>
                                      </p:cBhvr>
                                      <p:to>
                                        <p:strVal val="visible"/>
                                      </p:to>
                                    </p:set>
                                    <p:animEffect transition="in" filter="wipe(up)">
                                      <p:cBhvr>
                                        <p:cTn id="40"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530" y="1476848"/>
            <a:ext cx="6226479" cy="0"/>
          </a:xfrm>
          <a:prstGeom prst="line">
            <a:avLst/>
          </a:prstGeom>
          <a:solidFill>
            <a:schemeClr val="tx1">
              <a:lumMod val="65000"/>
              <a:lumOff val="35000"/>
            </a:schemeClr>
          </a:solidFill>
          <a:ln w="50800" cap="rnd">
            <a:solidFill>
              <a:srgbClr val="FF71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cxnSp>
        <p:nvCxnSpPr>
          <p:cNvPr id="6" name="Straight Connector 5">
            <a:extLst>
              <a:ext uri="{FF2B5EF4-FFF2-40B4-BE49-F238E27FC236}">
                <a16:creationId xmlns:a16="http://schemas.microsoft.com/office/drawing/2014/main" id="{AA6BEAA5-ABC6-1938-1A46-0CE39D123517}"/>
              </a:ext>
            </a:extLst>
          </p:cNvPr>
          <p:cNvCxnSpPr>
            <a:cxnSpLocks/>
          </p:cNvCxnSpPr>
          <p:nvPr/>
        </p:nvCxnSpPr>
        <p:spPr>
          <a:xfrm flipV="1">
            <a:off x="4865485"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EB96CB9-E26D-A9C3-2838-F3D89733847C}"/>
              </a:ext>
            </a:extLst>
          </p:cNvPr>
          <p:cNvCxnSpPr>
            <a:cxnSpLocks/>
          </p:cNvCxnSpPr>
          <p:nvPr/>
        </p:nvCxnSpPr>
        <p:spPr>
          <a:xfrm flipV="1">
            <a:off x="6419584"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612125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22" presetClass="entr" presetSubtype="8" fill="hold"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wipe(left)">
                                      <p:cBhvr>
                                        <p:cTn id="16" dur="500"/>
                                        <p:tgtEl>
                                          <p:spTgt spid="315"/>
                                        </p:tgtEl>
                                      </p:cBhvr>
                                    </p:animEffect>
                                  </p:childTnLst>
                                </p:cTn>
                              </p:par>
                              <p:par>
                                <p:cTn id="17" presetID="22" presetClass="entr" presetSubtype="8" fill="hold" nodeType="withEffect">
                                  <p:stCondLst>
                                    <p:cond delay="0"/>
                                  </p:stCondLst>
                                  <p:childTnLst>
                                    <p:set>
                                      <p:cBhvr>
                                        <p:cTn id="18" dur="1" fill="hold">
                                          <p:stCondLst>
                                            <p:cond delay="0"/>
                                          </p:stCondLst>
                                        </p:cTn>
                                        <p:tgtEl>
                                          <p:spTgt spid="349"/>
                                        </p:tgtEl>
                                        <p:attrNameLst>
                                          <p:attrName>style.visibility</p:attrName>
                                        </p:attrNameLst>
                                      </p:cBhvr>
                                      <p:to>
                                        <p:strVal val="visible"/>
                                      </p:to>
                                    </p:set>
                                    <p:animEffect transition="in" filter="wipe(left)">
                                      <p:cBhvr>
                                        <p:cTn id="19" dur="500"/>
                                        <p:tgtEl>
                                          <p:spTgt spid="349"/>
                                        </p:tgtEl>
                                      </p:cBhvr>
                                    </p:animEffect>
                                  </p:childTnLst>
                                </p:cTn>
                              </p:par>
                              <p:par>
                                <p:cTn id="20" presetID="22" presetClass="entr" presetSubtype="8" fill="hold" nodeType="with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wipe(left)">
                                      <p:cBhvr>
                                        <p:cTn id="22" dur="500"/>
                                        <p:tgtEl>
                                          <p:spTgt spid="299"/>
                                        </p:tgtEl>
                                      </p:cBhvr>
                                    </p:animEffect>
                                  </p:childTnLst>
                                </p:cTn>
                              </p:par>
                              <p:par>
                                <p:cTn id="23" presetID="22" presetClass="entr" presetSubtype="1"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par>
                                <p:cTn id="26" presetID="22" presetClass="entr" presetSubtype="8" fill="hold" nodeType="withEffect">
                                  <p:stCondLst>
                                    <p:cond delay="0"/>
                                  </p:stCondLst>
                                  <p:childTnLst>
                                    <p:set>
                                      <p:cBhvr>
                                        <p:cTn id="27" dur="1" fill="hold">
                                          <p:stCondLst>
                                            <p:cond delay="0"/>
                                          </p:stCondLst>
                                        </p:cTn>
                                        <p:tgtEl>
                                          <p:spTgt spid="324"/>
                                        </p:tgtEl>
                                        <p:attrNameLst>
                                          <p:attrName>style.visibility</p:attrName>
                                        </p:attrNameLst>
                                      </p:cBhvr>
                                      <p:to>
                                        <p:strVal val="visible"/>
                                      </p:to>
                                    </p:set>
                                    <p:animEffect transition="in" filter="wipe(left)">
                                      <p:cBhvr>
                                        <p:cTn id="28" dur="500"/>
                                        <p:tgtEl>
                                          <p:spTgt spid="324"/>
                                        </p:tgtEl>
                                      </p:cBhvr>
                                    </p:animEffect>
                                  </p:childTnLst>
                                </p:cTn>
                              </p:par>
                              <p:par>
                                <p:cTn id="29" presetID="22" presetClass="entr" presetSubtype="8" fill="hold" nodeType="withEffect">
                                  <p:stCondLst>
                                    <p:cond delay="0"/>
                                  </p:stCondLst>
                                  <p:childTnLst>
                                    <p:set>
                                      <p:cBhvr>
                                        <p:cTn id="30" dur="1" fill="hold">
                                          <p:stCondLst>
                                            <p:cond delay="0"/>
                                          </p:stCondLst>
                                        </p:cTn>
                                        <p:tgtEl>
                                          <p:spTgt spid="357"/>
                                        </p:tgtEl>
                                        <p:attrNameLst>
                                          <p:attrName>style.visibility</p:attrName>
                                        </p:attrNameLst>
                                      </p:cBhvr>
                                      <p:to>
                                        <p:strVal val="visible"/>
                                      </p:to>
                                    </p:set>
                                    <p:animEffect transition="in" filter="wipe(left)">
                                      <p:cBhvr>
                                        <p:cTn id="31" dur="500"/>
                                        <p:tgtEl>
                                          <p:spTgt spid="357"/>
                                        </p:tgtEl>
                                      </p:cBhvr>
                                    </p:animEffect>
                                  </p:childTnLst>
                                </p:cTn>
                              </p:par>
                              <p:par>
                                <p:cTn id="32" presetID="22" presetClass="entr" presetSubtype="8" fill="hold" nodeType="withEffect">
                                  <p:stCondLst>
                                    <p:cond delay="0"/>
                                  </p:stCondLst>
                                  <p:childTnLst>
                                    <p:set>
                                      <p:cBhvr>
                                        <p:cTn id="33" dur="1" fill="hold">
                                          <p:stCondLst>
                                            <p:cond delay="0"/>
                                          </p:stCondLst>
                                        </p:cTn>
                                        <p:tgtEl>
                                          <p:spTgt spid="307"/>
                                        </p:tgtEl>
                                        <p:attrNameLst>
                                          <p:attrName>style.visibility</p:attrName>
                                        </p:attrNameLst>
                                      </p:cBhvr>
                                      <p:to>
                                        <p:strVal val="visible"/>
                                      </p:to>
                                    </p:set>
                                    <p:animEffect transition="in" filter="wipe(left)">
                                      <p:cBhvr>
                                        <p:cTn id="34" dur="500"/>
                                        <p:tgtEl>
                                          <p:spTgt spid="307"/>
                                        </p:tgtEl>
                                      </p:cBhvr>
                                    </p:animEffect>
                                  </p:childTnLst>
                                </p:cTn>
                              </p:par>
                              <p:par>
                                <p:cTn id="35" presetID="22" presetClass="entr" presetSubtype="1" fill="hold" nodeType="withEffect">
                                  <p:stCondLst>
                                    <p:cond delay="0"/>
                                  </p:stCondLst>
                                  <p:childTnLst>
                                    <p:set>
                                      <p:cBhvr>
                                        <p:cTn id="36" dur="1" fill="hold">
                                          <p:stCondLst>
                                            <p:cond delay="0"/>
                                          </p:stCondLst>
                                        </p:cTn>
                                        <p:tgtEl>
                                          <p:spTgt spid="222"/>
                                        </p:tgtEl>
                                        <p:attrNameLst>
                                          <p:attrName>style.visibility</p:attrName>
                                        </p:attrNameLst>
                                      </p:cBhvr>
                                      <p:to>
                                        <p:strVal val="visible"/>
                                      </p:to>
                                    </p:set>
                                    <p:animEffect transition="in" filter="wipe(up)">
                                      <p:cBhvr>
                                        <p:cTn id="37"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429" name="Rectangle 428">
            <a:extLst>
              <a:ext uri="{FF2B5EF4-FFF2-40B4-BE49-F238E27FC236}">
                <a16:creationId xmlns:a16="http://schemas.microsoft.com/office/drawing/2014/main" id="{085632C7-4C22-06B2-18E9-FAF198B94922}"/>
              </a:ext>
            </a:extLst>
          </p:cNvPr>
          <p:cNvSpPr/>
          <p:nvPr/>
        </p:nvSpPr>
        <p:spPr>
          <a:xfrm>
            <a:off x="1549850" y="1523362"/>
            <a:ext cx="6228824" cy="16306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7" name="Rounded Rectangle 426">
            <a:extLst>
              <a:ext uri="{FF2B5EF4-FFF2-40B4-BE49-F238E27FC236}">
                <a16:creationId xmlns:a16="http://schemas.microsoft.com/office/drawing/2014/main" id="{23687877-EAC5-598F-F9B6-4E9FC3CEE0A0}"/>
              </a:ext>
            </a:extLst>
          </p:cNvPr>
          <p:cNvSpPr/>
          <p:nvPr/>
        </p:nvSpPr>
        <p:spPr>
          <a:xfrm flipH="1">
            <a:off x="3954680" y="2848727"/>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391" name="Group 390">
            <a:extLst>
              <a:ext uri="{FF2B5EF4-FFF2-40B4-BE49-F238E27FC236}">
                <a16:creationId xmlns:a16="http://schemas.microsoft.com/office/drawing/2014/main" id="{1FA12B7F-BDE0-A6D0-D72A-7F31260A5624}"/>
              </a:ext>
            </a:extLst>
          </p:cNvPr>
          <p:cNvGrpSpPr/>
          <p:nvPr/>
        </p:nvGrpSpPr>
        <p:grpSpPr>
          <a:xfrm>
            <a:off x="1463607" y="2972793"/>
            <a:ext cx="6266338" cy="551305"/>
            <a:chOff x="1437348" y="4580253"/>
            <a:chExt cx="6266338" cy="551305"/>
          </a:xfrm>
        </p:grpSpPr>
        <p:grpSp>
          <p:nvGrpSpPr>
            <p:cNvPr id="392" name="Group 391">
              <a:extLst>
                <a:ext uri="{FF2B5EF4-FFF2-40B4-BE49-F238E27FC236}">
                  <a16:creationId xmlns:a16="http://schemas.microsoft.com/office/drawing/2014/main" id="{F9B737B6-9C0A-D16D-BDF5-5E374FC8C69A}"/>
                </a:ext>
              </a:extLst>
            </p:cNvPr>
            <p:cNvGrpSpPr/>
            <p:nvPr/>
          </p:nvGrpSpPr>
          <p:grpSpPr>
            <a:xfrm>
              <a:off x="1913659" y="4580253"/>
              <a:ext cx="5790027" cy="243908"/>
              <a:chOff x="1913659" y="4580253"/>
              <a:chExt cx="5790027" cy="243908"/>
            </a:xfrm>
          </p:grpSpPr>
          <p:grpSp>
            <p:nvGrpSpPr>
              <p:cNvPr id="394" name="Group 393">
                <a:extLst>
                  <a:ext uri="{FF2B5EF4-FFF2-40B4-BE49-F238E27FC236}">
                    <a16:creationId xmlns:a16="http://schemas.microsoft.com/office/drawing/2014/main" id="{1CE30848-7B3A-695A-2B2E-87BE9F4F17CA}"/>
                  </a:ext>
                </a:extLst>
              </p:cNvPr>
              <p:cNvGrpSpPr/>
              <p:nvPr/>
            </p:nvGrpSpPr>
            <p:grpSpPr>
              <a:xfrm>
                <a:off x="1913659" y="4580253"/>
                <a:ext cx="5790027" cy="243908"/>
                <a:chOff x="1913659" y="4613224"/>
                <a:chExt cx="5790027" cy="243908"/>
              </a:xfrm>
            </p:grpSpPr>
            <p:cxnSp>
              <p:nvCxnSpPr>
                <p:cNvPr id="396" name="Straight Connector 395">
                  <a:extLst>
                    <a:ext uri="{FF2B5EF4-FFF2-40B4-BE49-F238E27FC236}">
                      <a16:creationId xmlns:a16="http://schemas.microsoft.com/office/drawing/2014/main" id="{B2A8C27A-5CDA-CA9D-0305-04166F44A667}"/>
                    </a:ext>
                  </a:extLst>
                </p:cNvPr>
                <p:cNvCxnSpPr/>
                <p:nvPr/>
              </p:nvCxnSpPr>
              <p:spPr>
                <a:xfrm flipH="1">
                  <a:off x="1913659"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4F766DF-4030-D369-FA55-B42671CC1337}"/>
                    </a:ext>
                  </a:extLst>
                </p:cNvPr>
                <p:cNvCxnSpPr/>
                <p:nvPr/>
              </p:nvCxnSpPr>
              <p:spPr>
                <a:xfrm flipH="1">
                  <a:off x="34711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67DB4A52-0D10-1B2E-4C58-D76F6DAE030E}"/>
                    </a:ext>
                  </a:extLst>
                </p:cNvPr>
                <p:cNvCxnSpPr/>
                <p:nvPr/>
              </p:nvCxnSpPr>
              <p:spPr>
                <a:xfrm flipH="1">
                  <a:off x="5037859" y="4620493"/>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07222473-0962-CE12-A071-0B5F96E3D0F7}"/>
                    </a:ext>
                  </a:extLst>
                </p:cNvPr>
                <p:cNvCxnSpPr/>
                <p:nvPr/>
              </p:nvCxnSpPr>
              <p:spPr>
                <a:xfrm flipH="1">
                  <a:off x="65953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4BFBB4E2-AFF8-81D7-EA7A-8F9DCE5B8747}"/>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DF2F1E09-3F1D-77F0-0507-E4CB02B93762}"/>
                    </a:ext>
                  </a:extLst>
                </p:cNvPr>
                <p:cNvCxnSpPr>
                  <a:cxnSpLocks/>
                </p:cNvCxnSpPr>
                <p:nvPr/>
              </p:nvCxnSpPr>
              <p:spPr>
                <a:xfrm flipV="1">
                  <a:off x="40253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2122419-6FD6-9208-F033-4A7B1816F77C}"/>
                    </a:ext>
                  </a:extLst>
                </p:cNvPr>
                <p:cNvCxnSpPr>
                  <a:cxnSpLocks/>
                </p:cNvCxnSpPr>
                <p:nvPr/>
              </p:nvCxnSpPr>
              <p:spPr>
                <a:xfrm flipV="1">
                  <a:off x="5592008"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34E4561-3808-2B31-3148-DDD44F9A9620}"/>
                    </a:ext>
                  </a:extLst>
                </p:cNvPr>
                <p:cNvCxnSpPr>
                  <a:cxnSpLocks/>
                </p:cNvCxnSpPr>
                <p:nvPr/>
              </p:nvCxnSpPr>
              <p:spPr>
                <a:xfrm flipV="1">
                  <a:off x="71495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5" name="Straight Connector 394">
                <a:extLst>
                  <a:ext uri="{FF2B5EF4-FFF2-40B4-BE49-F238E27FC236}">
                    <a16:creationId xmlns:a16="http://schemas.microsoft.com/office/drawing/2014/main" id="{9C67273B-538E-DF93-D24E-DC60F1284B3A}"/>
                  </a:ext>
                </a:extLst>
              </p:cNvPr>
              <p:cNvCxnSpPr>
                <a:cxnSpLocks/>
              </p:cNvCxnSpPr>
              <p:nvPr/>
            </p:nvCxnSpPr>
            <p:spPr>
              <a:xfrm>
                <a:off x="2143252" y="4824161"/>
                <a:ext cx="5397405"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sp>
          <p:nvSpPr>
            <p:cNvPr id="393" name="TextBox 392">
              <a:extLst>
                <a:ext uri="{FF2B5EF4-FFF2-40B4-BE49-F238E27FC236}">
                  <a16:creationId xmlns:a16="http://schemas.microsoft.com/office/drawing/2014/main" id="{7EDAF3D7-309C-1971-DFFD-9B8527AA0B0E}"/>
                </a:ext>
              </a:extLst>
            </p:cNvPr>
            <p:cNvSpPr txBox="1"/>
            <p:nvPr/>
          </p:nvSpPr>
          <p:spPr>
            <a:xfrm>
              <a:off x="1437348" y="4863600"/>
              <a:ext cx="2320914" cy="267958"/>
            </a:xfrm>
            <a:prstGeom prst="rect">
              <a:avLst/>
            </a:prstGeom>
            <a:solidFill>
              <a:schemeClr val="bg1"/>
            </a:solidFill>
            <a:ln>
              <a:noFill/>
            </a:ln>
          </p:spPr>
          <p:txBody>
            <a:bodyPr wrap="squar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595E"/>
                  </a:solidFill>
                  <a:effectLst/>
                  <a:uLnTx/>
                  <a:uFillTx/>
                  <a:latin typeface="Avenir Next" panose="020B0503020202020204" pitchFamily="34" charset="0"/>
                  <a:ea typeface="+mn-ea"/>
                  <a:cs typeface="+mn-cs"/>
                </a:rPr>
                <a:t>global sense amplifier </a:t>
              </a:r>
            </a:p>
          </p:txBody>
        </p: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431" name="Rectangle 430">
            <a:extLst>
              <a:ext uri="{FF2B5EF4-FFF2-40B4-BE49-F238E27FC236}">
                <a16:creationId xmlns:a16="http://schemas.microsoft.com/office/drawing/2014/main" id="{2ED09BDB-0D30-1E15-42A7-604E5FED88EF}"/>
              </a:ext>
            </a:extLst>
          </p:cNvPr>
          <p:cNvSpPr/>
          <p:nvPr/>
        </p:nvSpPr>
        <p:spPr>
          <a:xfrm>
            <a:off x="7530" y="4002279"/>
            <a:ext cx="9121747" cy="118255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5170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0"/>
                                        </p:tgtEl>
                                        <p:attrNameLst>
                                          <p:attrName>style.visibility</p:attrName>
                                        </p:attrNameLst>
                                      </p:cBhvr>
                                      <p:to>
                                        <p:strVal val="visible"/>
                                      </p:to>
                                    </p:set>
                                    <p:animEffect transition="in" filter="fade">
                                      <p:cBhvr>
                                        <p:cTn id="7" dur="500"/>
                                        <p:tgtEl>
                                          <p:spTgt spid="220"/>
                                        </p:tgtEl>
                                      </p:cBhvr>
                                    </p:animEffect>
                                  </p:childTnLst>
                                </p:cTn>
                              </p:par>
                              <p:par>
                                <p:cTn id="8" presetID="10" presetClass="entr" presetSubtype="0" fill="hold"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fade">
                                      <p:cBhvr>
                                        <p:cTn id="10" dur="500"/>
                                        <p:tgtEl>
                                          <p:spTgt spid="3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fade">
                                      <p:cBhvr>
                                        <p:cTn id="13" dur="500"/>
                                        <p:tgtEl>
                                          <p:spTgt spid="429"/>
                                        </p:tgtEl>
                                      </p:cBhvr>
                                    </p:animEffect>
                                  </p:childTnLst>
                                </p:cTn>
                              </p:par>
                              <p:par>
                                <p:cTn id="14" presetID="0" presetClass="path" presetSubtype="0" accel="50000" decel="50000" fill="hold" grpId="0" nodeType="withEffect">
                                  <p:stCondLst>
                                    <p:cond delay="0"/>
                                  </p:stCondLst>
                                  <p:childTnLst>
                                    <p:animMotion origin="layout" path="M 0 0 L 0 0.03912 L 0.17205 0.03912 L 0.17205 0.00116 " pathEditMode="relative" ptsTypes="AAAA">
                                      <p:cBhvr>
                                        <p:cTn id="15" dur="2000" fill="hold"/>
                                        <p:tgtEl>
                                          <p:spTgt spid="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 grpId="0" animBg="1"/>
      <p:bldP spid="42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8" name="Group 227">
            <a:extLst>
              <a:ext uri="{FF2B5EF4-FFF2-40B4-BE49-F238E27FC236}">
                <a16:creationId xmlns:a16="http://schemas.microsoft.com/office/drawing/2014/main" id="{E46F4404-BC62-B4F3-ACCD-5494AB90A171}"/>
              </a:ext>
            </a:extLst>
          </p:cNvPr>
          <p:cNvGrpSpPr/>
          <p:nvPr/>
        </p:nvGrpSpPr>
        <p:grpSpPr>
          <a:xfrm>
            <a:off x="7336" y="5831862"/>
            <a:ext cx="9470110" cy="781038"/>
            <a:chOff x="549218" y="3454216"/>
            <a:chExt cx="8426174" cy="788666"/>
          </a:xfrm>
        </p:grpSpPr>
        <p:sp>
          <p:nvSpPr>
            <p:cNvPr id="229" name="TextBox 228">
              <a:extLst>
                <a:ext uri="{FF2B5EF4-FFF2-40B4-BE49-F238E27FC236}">
                  <a16:creationId xmlns:a16="http://schemas.microsoft.com/office/drawing/2014/main" id="{85E81FB7-5BF8-CD34-1CFE-01872A17B084}"/>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3</a:t>
              </a:r>
            </a:p>
          </p:txBody>
        </p:sp>
        <p:sp>
          <p:nvSpPr>
            <p:cNvPr id="230" name="TextBox 229">
              <a:extLst>
                <a:ext uri="{FF2B5EF4-FFF2-40B4-BE49-F238E27FC236}">
                  <a16:creationId xmlns:a16="http://schemas.microsoft.com/office/drawing/2014/main" id="{2B3D6435-FF6F-8C93-2A2C-8A7668C5FA86}"/>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Eases programmability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SIMD parallelism in a DRAM mat is on par with vector ISAs’ SIMD width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1" name="Rectangle 230">
            <a:extLst>
              <a:ext uri="{FF2B5EF4-FFF2-40B4-BE49-F238E27FC236}">
                <a16:creationId xmlns:a16="http://schemas.microsoft.com/office/drawing/2014/main" id="{984434A9-11B4-6C56-B5A1-632FFFC7478C}"/>
              </a:ext>
            </a:extLst>
          </p:cNvPr>
          <p:cNvSpPr/>
          <p:nvPr/>
        </p:nvSpPr>
        <p:spPr>
          <a:xfrm>
            <a:off x="7530" y="4052166"/>
            <a:ext cx="9121747" cy="185284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2" name="Rounded Rectangle 231">
            <a:extLst>
              <a:ext uri="{FF2B5EF4-FFF2-40B4-BE49-F238E27FC236}">
                <a16:creationId xmlns:a16="http://schemas.microsoft.com/office/drawing/2014/main" id="{439A8839-CF62-F175-9023-1DA19C8B03B6}"/>
              </a:ext>
            </a:extLst>
          </p:cNvPr>
          <p:cNvSpPr/>
          <p:nvPr/>
        </p:nvSpPr>
        <p:spPr>
          <a:xfrm>
            <a:off x="1501955" y="1600005"/>
            <a:ext cx="1650846" cy="1219405"/>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81" name="TextBox 380">
            <a:extLst>
              <a:ext uri="{FF2B5EF4-FFF2-40B4-BE49-F238E27FC236}">
                <a16:creationId xmlns:a16="http://schemas.microsoft.com/office/drawing/2014/main" id="{65261135-95BE-743B-898C-780B3D4139F1}"/>
              </a:ext>
            </a:extLst>
          </p:cNvPr>
          <p:cNvSpPr txBox="1"/>
          <p:nvPr/>
        </p:nvSpPr>
        <p:spPr>
          <a:xfrm>
            <a:off x="598529" y="1144644"/>
            <a:ext cx="3535782"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512 rows</a:t>
            </a:r>
          </a:p>
        </p:txBody>
      </p:sp>
    </p:spTree>
    <p:extLst>
      <p:ext uri="{BB962C8B-B14F-4D97-AF65-F5344CB8AC3E}">
        <p14:creationId xmlns:p14="http://schemas.microsoft.com/office/powerpoint/2010/main" val="1804859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500"/>
                                        <p:tgtEl>
                                          <p:spTgt spid="2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1"/>
                                        </p:tgtEl>
                                        <p:attrNameLst>
                                          <p:attrName>style.visibility</p:attrName>
                                        </p:attrNameLst>
                                      </p:cBhvr>
                                      <p:to>
                                        <p:strVal val="visible"/>
                                      </p:to>
                                    </p:set>
                                    <p:animEffect transition="in" filter="fade">
                                      <p:cBhvr>
                                        <p:cTn id="10" dur="500"/>
                                        <p:tgtEl>
                                          <p:spTgt spid="3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2"/>
                                        </p:tgtEl>
                                        <p:attrNameLst>
                                          <p:attrName>style.visibility</p:attrName>
                                        </p:attrNameLst>
                                      </p:cBhvr>
                                      <p:to>
                                        <p:strVal val="visible"/>
                                      </p:to>
                                    </p:set>
                                    <p:animEffect transition="in" filter="fade">
                                      <p:cBhvr>
                                        <p:cTn id="1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38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11C99E-8D53-FF34-C48A-97416595E12A}"/>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MIMDRAM</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is a hardware/software co-designed PUD system that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enables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PUD computation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low cost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and </a:t>
            </a: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programming effort</a:t>
            </a:r>
          </a:p>
        </p:txBody>
      </p:sp>
      <p:sp>
        <p:nvSpPr>
          <p:cNvPr id="5" name="Up Arrow 4">
            <a:extLst>
              <a:ext uri="{FF2B5EF4-FFF2-40B4-BE49-F238E27FC236}">
                <a16:creationId xmlns:a16="http://schemas.microsoft.com/office/drawing/2014/main" id="{A5B3FEF0-8AEC-FB30-3FE4-BC39ABC59EC2}"/>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595E">
                  <a:lumMod val="20000"/>
                  <a:lumOff val="80000"/>
                </a:srgbClr>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Main components of MIMDRAM:</a:t>
            </a: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Hardware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DRAM array modification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fine-grained PUD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inter- and intra-mat interconnects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PUD vector reduction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control unit design</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 to orchestrate PUD execution </a:t>
              </a: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2"/>
            <a:ext cx="9144001" cy="1094830"/>
            <a:chOff x="406767" y="3421560"/>
            <a:chExt cx="8475012" cy="1105522"/>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Software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compiler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transparently generate PUD instructions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system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map and execute PUD instructions </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Tree>
    <p:extLst>
      <p:ext uri="{BB962C8B-B14F-4D97-AF65-F5344CB8AC3E}">
        <p14:creationId xmlns:p14="http://schemas.microsoft.com/office/powerpoint/2010/main" val="1891968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Main components of MIMDRAM:</a:t>
            </a: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26161"/>
                  </a:solidFill>
                  <a:effectLst/>
                  <a:uLnTx/>
                  <a:uFillTx/>
                  <a:latin typeface="Avenir Next" panose="020B0503020202020204" pitchFamily="34" charset="0"/>
                  <a:ea typeface="+mn-ea"/>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26161"/>
                  </a:solidFill>
                  <a:effectLst/>
                  <a:uLnTx/>
                  <a:uFillTx/>
                  <a:latin typeface="Avenir Next" panose="020B0503020202020204" pitchFamily="34" charset="0"/>
                  <a:ea typeface="+mn-ea"/>
                  <a:cs typeface="Gill Sans MT"/>
                </a:rPr>
                <a:t>Hardware</a:t>
              </a:r>
              <a:endParaRPr kumimoji="0" lang="en-US" sz="2200" b="0" i="0" u="none" strike="noStrike" kern="1200" cap="none" spc="0" normalizeH="0" baseline="0" noProof="0" dirty="0">
                <a:ln>
                  <a:noFill/>
                </a:ln>
                <a:solidFill>
                  <a:srgbClr val="E26161"/>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DRAM array modification </a:t>
              </a:r>
              <a:r>
                <a:rPr kumimoji="0" lang="en-US" sz="18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fine-grained PUD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inter- and intra-mat interconnects </a:t>
              </a:r>
              <a:r>
                <a:rPr kumimoji="0" lang="en-US" sz="18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PUD vector reduction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control unit design</a:t>
              </a:r>
              <a:r>
                <a:rPr kumimoji="0" lang="en-US" sz="18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 to orchestrate PUD execution </a:t>
              </a: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Software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new compiler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transparently generate PUD instructions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system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map and execute PUD instructions </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83556" y="5083374"/>
            <a:ext cx="8996299" cy="1057730"/>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CDD3C75-F3BB-83CA-9C34-01499E447FBE}"/>
              </a:ext>
            </a:extLst>
          </p:cNvPr>
          <p:cNvSpPr/>
          <p:nvPr/>
        </p:nvSpPr>
        <p:spPr>
          <a:xfrm>
            <a:off x="440195" y="5930278"/>
            <a:ext cx="8238943" cy="41756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FF4E68E9-E74F-C1AC-BB4E-E8469EC2D583}"/>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MIMDRAM</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is a hardware/software co-designed PUD system that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enables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PUD computation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low cost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and </a:t>
            </a: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programming effort</a:t>
            </a:r>
          </a:p>
        </p:txBody>
      </p:sp>
      <p:sp>
        <p:nvSpPr>
          <p:cNvPr id="15" name="Up Arrow 14">
            <a:extLst>
              <a:ext uri="{FF2B5EF4-FFF2-40B4-BE49-F238E27FC236}">
                <a16:creationId xmlns:a16="http://schemas.microsoft.com/office/drawing/2014/main" id="{EF4581A5-AD8E-BDBD-9D6D-82C8211EEE5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595E">
                  <a:lumMod val="20000"/>
                  <a:lumOff val="8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053073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1" name="Group 450">
            <a:extLst>
              <a:ext uri="{FF2B5EF4-FFF2-40B4-BE49-F238E27FC236}">
                <a16:creationId xmlns:a16="http://schemas.microsoft.com/office/drawing/2014/main" id="{25473BE3-15BD-1785-3A47-9C31688C99C9}"/>
              </a:ext>
            </a:extLst>
          </p:cNvPr>
          <p:cNvGrpSpPr/>
          <p:nvPr/>
        </p:nvGrpSpPr>
        <p:grpSpPr>
          <a:xfrm>
            <a:off x="1894180" y="4808864"/>
            <a:ext cx="7254309" cy="710866"/>
            <a:chOff x="1894180" y="4808864"/>
            <a:chExt cx="7254309" cy="710866"/>
          </a:xfrm>
        </p:grpSpPr>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interconnect</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Modifications to DRAM Chip</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450" name="Group 449">
            <a:extLst>
              <a:ext uri="{FF2B5EF4-FFF2-40B4-BE49-F238E27FC236}">
                <a16:creationId xmlns:a16="http://schemas.microsoft.com/office/drawing/2014/main" id="{9811B24A-F379-403A-E7D9-C7D125A6E15F}"/>
              </a:ext>
            </a:extLst>
          </p:cNvPr>
          <p:cNvGrpSpPr/>
          <p:nvPr/>
        </p:nvGrpSpPr>
        <p:grpSpPr>
          <a:xfrm>
            <a:off x="404728" y="1632137"/>
            <a:ext cx="9029843" cy="4468530"/>
            <a:chOff x="404728" y="1632137"/>
            <a:chExt cx="9029843" cy="4468530"/>
          </a:xfrm>
        </p:grpSpPr>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range</a:t>
                </a:r>
              </a:p>
            </p:txBody>
          </p:sp>
        </p:grpSp>
        <p:grpSp>
          <p:nvGrpSpPr>
            <p:cNvPr id="8" name="Group 7">
              <a:extLst>
                <a:ext uri="{FF2B5EF4-FFF2-40B4-BE49-F238E27FC236}">
                  <a16:creationId xmlns:a16="http://schemas.microsoft.com/office/drawing/2014/main" id="{1855D8EE-3BE7-B4AB-10A8-676AE3ACC836}"/>
                </a:ext>
              </a:extLst>
            </p:cNvPr>
            <p:cNvGrpSpPr/>
            <p:nvPr/>
          </p:nvGrpSpPr>
          <p:grpSpPr>
            <a:xfrm>
              <a:off x="813631" y="1632137"/>
              <a:ext cx="8620940" cy="3793902"/>
              <a:chOff x="813631" y="1632137"/>
              <a:chExt cx="8620940" cy="3793902"/>
            </a:xfrm>
          </p:grpSpPr>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selector</a:t>
                  </a: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row decoder latch</a:t>
                  </a:r>
                </a:p>
              </p:txBody>
            </p:sp>
          </p:grpSp>
        </p:gr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ense</a:t>
            </a: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helper FFs</a:t>
            </a:r>
          </a:p>
        </p:txBody>
      </p:sp>
    </p:spTree>
    <p:extLst>
      <p:ext uri="{BB962C8B-B14F-4D97-AF65-F5344CB8AC3E}">
        <p14:creationId xmlns:p14="http://schemas.microsoft.com/office/powerpoint/2010/main" val="2446236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50"/>
                                        </p:tgtEl>
                                        <p:attrNameLst>
                                          <p:attrName>style.visibility</p:attrName>
                                        </p:attrNameLst>
                                      </p:cBhvr>
                                      <p:to>
                                        <p:strVal val="visible"/>
                                      </p:to>
                                    </p:set>
                                    <p:animEffect transition="in" filter="fade">
                                      <p:cBhvr>
                                        <p:cTn id="7" dur="500"/>
                                        <p:tgtEl>
                                          <p:spTgt spid="45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51"/>
                                        </p:tgtEl>
                                        <p:attrNameLst>
                                          <p:attrName>style.visibility</p:attrName>
                                        </p:attrNameLst>
                                      </p:cBhvr>
                                      <p:to>
                                        <p:strVal val="visible"/>
                                      </p:to>
                                    </p:set>
                                    <p:animEffect transition="in" filter="fade">
                                      <p:cBhvr>
                                        <p:cTn id="12" dur="500"/>
                                        <p:tgtEl>
                                          <p:spTgt spid="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6112B6E-51E6-F314-3B2A-68ABAE2277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Control Unit Design</a:t>
            </a:r>
          </a:p>
        </p:txBody>
      </p:sp>
      <p:sp>
        <p:nvSpPr>
          <p:cNvPr id="7" name="Rectangle 6">
            <a:extLst>
              <a:ext uri="{FF2B5EF4-FFF2-40B4-BE49-F238E27FC236}">
                <a16:creationId xmlns:a16="http://schemas.microsoft.com/office/drawing/2014/main" id="{3CA16D9C-7981-F702-951F-F4B48C0F4E1C}"/>
              </a:ext>
            </a:extLst>
          </p:cNvPr>
          <p:cNvSpPr/>
          <p:nvPr/>
        </p:nvSpPr>
        <p:spPr>
          <a:xfrm>
            <a:off x="0" y="1318680"/>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The control unit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schedules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orchestrates</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execution of multiple PUD operations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transparently</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pSp>
        <p:nvGrpSpPr>
          <p:cNvPr id="2" name="Group 1">
            <a:extLst>
              <a:ext uri="{FF2B5EF4-FFF2-40B4-BE49-F238E27FC236}">
                <a16:creationId xmlns:a16="http://schemas.microsoft.com/office/drawing/2014/main" id="{91974072-0568-D524-A1FF-1EC2B7361CFB}"/>
              </a:ext>
            </a:extLst>
          </p:cNvPr>
          <p:cNvGrpSpPr/>
          <p:nvPr/>
        </p:nvGrpSpPr>
        <p:grpSpPr>
          <a:xfrm>
            <a:off x="1705203" y="2196139"/>
            <a:ext cx="5846786" cy="4165189"/>
            <a:chOff x="1705203" y="2196139"/>
            <a:chExt cx="5846786" cy="4165189"/>
          </a:xfrm>
        </p:grpSpPr>
        <p:pic>
          <p:nvPicPr>
            <p:cNvPr id="173" name="Picture 172">
              <a:extLst>
                <a:ext uri="{FF2B5EF4-FFF2-40B4-BE49-F238E27FC236}">
                  <a16:creationId xmlns:a16="http://schemas.microsoft.com/office/drawing/2014/main" id="{1D0E3253-6106-C8E3-7A11-D6BFA5B015AB}"/>
                </a:ext>
              </a:extLst>
            </p:cNvPr>
            <p:cNvPicPr>
              <a:picLocks noChangeAspect="1"/>
            </p:cNvPicPr>
            <p:nvPr/>
          </p:nvPicPr>
          <p:blipFill>
            <a:blip r:embed="rId3"/>
            <a:stretch>
              <a:fillRect/>
            </a:stretch>
          </p:blipFill>
          <p:spPr>
            <a:xfrm>
              <a:off x="1705203" y="2196139"/>
              <a:ext cx="5846786" cy="4165189"/>
            </a:xfrm>
            <a:prstGeom prst="rect">
              <a:avLst/>
            </a:prstGeom>
          </p:spPr>
        </p:pic>
        <p:sp>
          <p:nvSpPr>
            <p:cNvPr id="174" name="Oval 173">
              <a:extLst>
                <a:ext uri="{FF2B5EF4-FFF2-40B4-BE49-F238E27FC236}">
                  <a16:creationId xmlns:a16="http://schemas.microsoft.com/office/drawing/2014/main" id="{436E566E-AA19-D6B4-2B51-B8F42D06659C}"/>
                </a:ext>
              </a:extLst>
            </p:cNvPr>
            <p:cNvSpPr/>
            <p:nvPr/>
          </p:nvSpPr>
          <p:spPr>
            <a:xfrm>
              <a:off x="4529787" y="2196139"/>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5" name="Oval 174">
              <a:extLst>
                <a:ext uri="{FF2B5EF4-FFF2-40B4-BE49-F238E27FC236}">
                  <a16:creationId xmlns:a16="http://schemas.microsoft.com/office/drawing/2014/main" id="{2F81D165-94E2-61F3-2812-D59661E8C819}"/>
                </a:ext>
              </a:extLst>
            </p:cNvPr>
            <p:cNvSpPr/>
            <p:nvPr/>
          </p:nvSpPr>
          <p:spPr>
            <a:xfrm>
              <a:off x="3234935" y="2822186"/>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6" name="Oval 175">
              <a:extLst>
                <a:ext uri="{FF2B5EF4-FFF2-40B4-BE49-F238E27FC236}">
                  <a16:creationId xmlns:a16="http://schemas.microsoft.com/office/drawing/2014/main" id="{0180C2CB-45CA-6727-A23E-05F0D2BA433D}"/>
                </a:ext>
              </a:extLst>
            </p:cNvPr>
            <p:cNvSpPr/>
            <p:nvPr/>
          </p:nvSpPr>
          <p:spPr>
            <a:xfrm>
              <a:off x="3913608"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7" name="Oval 176">
              <a:extLst>
                <a:ext uri="{FF2B5EF4-FFF2-40B4-BE49-F238E27FC236}">
                  <a16:creationId xmlns:a16="http://schemas.microsoft.com/office/drawing/2014/main" id="{D431A704-D8D8-599B-922F-AFEF85E4CEA0}"/>
                </a:ext>
              </a:extLst>
            </p:cNvPr>
            <p:cNvSpPr/>
            <p:nvPr/>
          </p:nvSpPr>
          <p:spPr>
            <a:xfrm>
              <a:off x="6013219"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F85E2129-13AD-6B14-20D4-5590EAF14B96}"/>
                </a:ext>
              </a:extLst>
            </p:cNvPr>
            <p:cNvSpPr/>
            <p:nvPr/>
          </p:nvSpPr>
          <p:spPr>
            <a:xfrm flipH="1">
              <a:off x="1705203" y="3429000"/>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DD838BB2-2AD6-3668-7541-2ECF6C495238}"/>
                </a:ext>
              </a:extLst>
            </p:cNvPr>
            <p:cNvSpPr/>
            <p:nvPr/>
          </p:nvSpPr>
          <p:spPr>
            <a:xfrm flipH="1">
              <a:off x="2416769" y="3046288"/>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0" name="Oval 179">
              <a:extLst>
                <a:ext uri="{FF2B5EF4-FFF2-40B4-BE49-F238E27FC236}">
                  <a16:creationId xmlns:a16="http://schemas.microsoft.com/office/drawing/2014/main" id="{367AC370-9318-1F18-13D4-DC42B75CA646}"/>
                </a:ext>
              </a:extLst>
            </p:cNvPr>
            <p:cNvSpPr/>
            <p:nvPr/>
          </p:nvSpPr>
          <p:spPr>
            <a:xfrm flipH="1">
              <a:off x="1718359" y="4874342"/>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1" name="Oval 180">
              <a:extLst>
                <a:ext uri="{FF2B5EF4-FFF2-40B4-BE49-F238E27FC236}">
                  <a16:creationId xmlns:a16="http://schemas.microsoft.com/office/drawing/2014/main" id="{68F0731F-D5D0-34B9-6638-16DA816F7FF9}"/>
                </a:ext>
              </a:extLst>
            </p:cNvPr>
            <p:cNvSpPr/>
            <p:nvPr/>
          </p:nvSpPr>
          <p:spPr>
            <a:xfrm flipH="1">
              <a:off x="2416769" y="4453563"/>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76924629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595959"/>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595959"/>
                </a:solidFill>
                <a:effectLst/>
                <a:uLnTx/>
                <a:uFillTx/>
                <a:latin typeface="Avenir Next" panose="020B0503020202020204" pitchFamily="34" charset="0"/>
                <a:cs typeface="Gill Sans MT"/>
              </a:endParaRP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Software</a:t>
              </a:r>
            </a:p>
            <a:p>
              <a:pPr marL="342900" lvl="0" indent="-342900" defTabSz="914400">
                <a:buFontTx/>
                <a:buChar char="-"/>
                <a:defRPr/>
              </a:pPr>
              <a:r>
                <a:rPr lang="en-US" sz="1900" b="1" dirty="0">
                  <a:latin typeface="Avenir Next" panose="020B0503020202020204" pitchFamily="34" charset="0"/>
                  <a:cs typeface="Gill Sans MT"/>
                </a:rPr>
                <a:t>new compiler support </a:t>
              </a:r>
              <a:r>
                <a:rPr lang="en-US" sz="1900" b="1"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b="1" dirty="0">
                  <a:latin typeface="Avenir Next" panose="020B0503020202020204" pitchFamily="34" charset="0"/>
                  <a:cs typeface="Gill Sans MT"/>
                </a:rPr>
                <a:t>system support </a:t>
              </a:r>
              <a:r>
                <a:rPr lang="en-US" sz="1900" b="1" dirty="0">
                  <a:solidFill>
                    <a:schemeClr val="accent5"/>
                  </a:solidFill>
                  <a:latin typeface="Avenir Next" panose="020B0503020202020204" pitchFamily="34" charset="0"/>
                  <a:cs typeface="Gill Sans MT"/>
                </a:rPr>
                <a:t>to map and execute PUD instructions </a:t>
              </a:r>
              <a:endParaRPr kumimoji="0" lang="en-US" sz="19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147701" y="3787369"/>
            <a:ext cx="8996299" cy="13558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F4E68E9-E74F-C1AC-BB4E-E8469EC2D583}"/>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EF4581A5-AD8E-BDBD-9D6D-82C8211EEE5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176562278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large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rigid</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access granularity</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SIMD Underutilization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data parallelism variation within and across applications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leads to throughput and energy waste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Limited Computation Support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low-cost interconnects across columns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limits PUD operations to only parallel map constructs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Challenging Programming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compiler support for PUD systems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creates a burden on programmers, limiting PUD adoption  </a:t>
              </a:r>
            </a:p>
          </p:txBody>
        </p:sp>
      </p:grpSp>
    </p:spTree>
    <p:extLst>
      <p:ext uri="{BB962C8B-B14F-4D97-AF65-F5344CB8AC3E}">
        <p14:creationId xmlns:p14="http://schemas.microsoft.com/office/powerpoint/2010/main" val="120731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Transparently: </a:t>
              </a:r>
            </a:p>
            <a:p>
              <a:pPr algn="ctr"/>
              <a:r>
                <a:rPr lang="en-US" sz="2200" b="1" u="sng" dirty="0">
                  <a:solidFill>
                    <a:schemeClr val="accent4"/>
                  </a:solidFill>
                  <a:latin typeface="Avenir Next" panose="020B0503020202020204" pitchFamily="34" charset="0"/>
                </a:rPr>
                <a:t>extract</a:t>
              </a:r>
              <a:r>
                <a:rPr lang="en-US" sz="2200" b="1" dirty="0">
                  <a:solidFill>
                    <a:schemeClr val="accent4"/>
                  </a:solidFill>
                  <a:latin typeface="Avenir Next" panose="020B0503020202020204" pitchFamily="34" charset="0"/>
                </a:rPr>
                <a:t> SIMD parallelism from an application, and</a:t>
              </a:r>
            </a:p>
            <a:p>
              <a:pPr algn="ctr"/>
              <a:r>
                <a:rPr lang="en-US" sz="2200" b="1" u="sng" dirty="0">
                  <a:solidFill>
                    <a:schemeClr val="accent4"/>
                  </a:solidFill>
                  <a:latin typeface="Avenir Next" panose="020B0503020202020204" pitchFamily="34" charset="0"/>
                </a:rPr>
                <a:t>schedule</a:t>
              </a:r>
              <a:r>
                <a:rPr lang="en-US" sz="2200" b="1" dirty="0">
                  <a:solidFill>
                    <a:schemeClr val="accent4"/>
                  </a:solidFill>
                  <a:latin typeface="Avenir Next" panose="020B0503020202020204" pitchFamily="34" charset="0"/>
                </a:rPr>
                <a:t> PUD instructions while maximizing </a:t>
              </a:r>
              <a:r>
                <a:rPr lang="en-US" sz="2200" b="1" u="sng" dirty="0">
                  <a:solidFill>
                    <a:schemeClr val="accent4"/>
                  </a:solidFill>
                  <a:latin typeface="Avenir Next" panose="020B0503020202020204" pitchFamily="34" charset="0"/>
                </a:rPr>
                <a:t>utilization</a:t>
              </a:r>
              <a:r>
                <a:rPr lang="en-US" sz="1600" b="1" dirty="0">
                  <a:solidFill>
                    <a:schemeClr val="accent4"/>
                  </a:solidFill>
                  <a:latin typeface="Avenir Next" panose="020B0503020202020204" pitchFamily="34" charset="0"/>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lumMod val="20000"/>
                  <a:lumOff val="80000"/>
                </a:schemeClr>
              </a:solidFill>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algn="ctr"/>
            <a:r>
              <a:rPr lang="en-US" sz="2200" b="1" dirty="0">
                <a:latin typeface="Avenir Next" panose="020B0503020202020204" pitchFamily="34" charset="0"/>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691466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4418753" y="1165565"/>
            <a:ext cx="4521315" cy="197580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9AFC0880-7E4F-7801-7D68-5F6FF347EDE2}"/>
              </a:ext>
            </a:extLst>
          </p:cNvPr>
          <p:cNvGrpSpPr/>
          <p:nvPr/>
        </p:nvGrpSpPr>
        <p:grpSpPr>
          <a:xfrm>
            <a:off x="408297" y="3442732"/>
            <a:ext cx="8400681" cy="819412"/>
            <a:chOff x="371659" y="2793619"/>
            <a:chExt cx="8400681" cy="1324131"/>
          </a:xfrm>
        </p:grpSpPr>
        <p:sp>
          <p:nvSpPr>
            <p:cNvPr id="20" name="Rounded Rectangle 19">
              <a:extLst>
                <a:ext uri="{FF2B5EF4-FFF2-40B4-BE49-F238E27FC236}">
                  <a16:creationId xmlns:a16="http://schemas.microsoft.com/office/drawing/2014/main" id="{4B247822-FAB6-F394-CA1A-4ED6619587C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1" name="TextBox 20">
              <a:extLst>
                <a:ext uri="{FF2B5EF4-FFF2-40B4-BE49-F238E27FC236}">
                  <a16:creationId xmlns:a16="http://schemas.microsoft.com/office/drawing/2014/main" id="{67536B30-6510-9D52-3F2A-ADB3CF0CDDAC}"/>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Tree>
    <p:extLst>
      <p:ext uri="{BB962C8B-B14F-4D97-AF65-F5344CB8AC3E}">
        <p14:creationId xmlns:p14="http://schemas.microsoft.com/office/powerpoint/2010/main" val="406289135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7104691" y="1166415"/>
            <a:ext cx="1828799"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DDB5A88-2461-47BD-3F7F-877C3F012E74}"/>
              </a:ext>
            </a:extLst>
          </p:cNvPr>
          <p:cNvSpPr/>
          <p:nvPr/>
        </p:nvSpPr>
        <p:spPr>
          <a:xfrm>
            <a:off x="188744" y="1164760"/>
            <a:ext cx="4222943" cy="19821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DA1DBC26-A501-ADF7-1EBD-3416252E3523}"/>
              </a:ext>
            </a:extLst>
          </p:cNvPr>
          <p:cNvGrpSpPr/>
          <p:nvPr/>
        </p:nvGrpSpPr>
        <p:grpSpPr>
          <a:xfrm>
            <a:off x="408297" y="4503248"/>
            <a:ext cx="8400681" cy="819412"/>
            <a:chOff x="371659" y="2793619"/>
            <a:chExt cx="8400681" cy="1324131"/>
          </a:xfrm>
        </p:grpSpPr>
        <p:sp>
          <p:nvSpPr>
            <p:cNvPr id="19" name="Rounded Rectangle 18">
              <a:extLst>
                <a:ext uri="{FF2B5EF4-FFF2-40B4-BE49-F238E27FC236}">
                  <a16:creationId xmlns:a16="http://schemas.microsoft.com/office/drawing/2014/main" id="{DE7C0DA1-41F3-B088-117A-9D19F62E9743}"/>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20" name="TextBox 19">
              <a:extLst>
                <a:ext uri="{FF2B5EF4-FFF2-40B4-BE49-F238E27FC236}">
                  <a16:creationId xmlns:a16="http://schemas.microsoft.com/office/drawing/2014/main" id="{884F55E7-A642-EE26-192F-DE82413F639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21" name="Group 20">
            <a:extLst>
              <a:ext uri="{FF2B5EF4-FFF2-40B4-BE49-F238E27FC236}">
                <a16:creationId xmlns:a16="http://schemas.microsoft.com/office/drawing/2014/main" id="{91CFC40C-9822-A969-472E-4B1920D5590E}"/>
              </a:ext>
            </a:extLst>
          </p:cNvPr>
          <p:cNvGrpSpPr/>
          <p:nvPr/>
        </p:nvGrpSpPr>
        <p:grpSpPr>
          <a:xfrm>
            <a:off x="408297" y="3442732"/>
            <a:ext cx="8400681" cy="819412"/>
            <a:chOff x="371659" y="2793619"/>
            <a:chExt cx="8400681" cy="1324131"/>
          </a:xfrm>
        </p:grpSpPr>
        <p:sp>
          <p:nvSpPr>
            <p:cNvPr id="22" name="Rounded Rectangle 21">
              <a:extLst>
                <a:ext uri="{FF2B5EF4-FFF2-40B4-BE49-F238E27FC236}">
                  <a16:creationId xmlns:a16="http://schemas.microsoft.com/office/drawing/2014/main" id="{BDCE35CB-F5A9-EF0A-DB3F-9979F360F6F8}"/>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3" name="TextBox 22">
              <a:extLst>
                <a:ext uri="{FF2B5EF4-FFF2-40B4-BE49-F238E27FC236}">
                  <a16:creationId xmlns:a16="http://schemas.microsoft.com/office/drawing/2014/main" id="{90502784-36DD-3A8A-167B-E1261F016973}"/>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24" name="Rectangle 23">
            <a:extLst>
              <a:ext uri="{FF2B5EF4-FFF2-40B4-BE49-F238E27FC236}">
                <a16:creationId xmlns:a16="http://schemas.microsoft.com/office/drawing/2014/main" id="{420A389E-CAA5-1831-08B7-B2C81E14C4A4}"/>
              </a:ext>
            </a:extLst>
          </p:cNvPr>
          <p:cNvSpPr/>
          <p:nvPr/>
        </p:nvSpPr>
        <p:spPr>
          <a:xfrm>
            <a:off x="215058" y="3380520"/>
            <a:ext cx="8718432" cy="965235"/>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0931084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25725C9F-03EE-7F4A-276B-EDDE642C3DDB}"/>
              </a:ext>
            </a:extLst>
          </p:cNvPr>
          <p:cNvGrpSpPr/>
          <p:nvPr/>
        </p:nvGrpSpPr>
        <p:grpSpPr>
          <a:xfrm>
            <a:off x="408297" y="5563763"/>
            <a:ext cx="8400681" cy="819412"/>
            <a:chOff x="371659" y="2793619"/>
            <a:chExt cx="8400681" cy="1324131"/>
          </a:xfrm>
        </p:grpSpPr>
        <p:sp>
          <p:nvSpPr>
            <p:cNvPr id="8" name="Rounded Rectangle 7">
              <a:extLst>
                <a:ext uri="{FF2B5EF4-FFF2-40B4-BE49-F238E27FC236}">
                  <a16:creationId xmlns:a16="http://schemas.microsoft.com/office/drawing/2014/main" id="{182AF0CD-5C38-075D-335C-55BFC9A30E50}"/>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Generate the appropriate binary for </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data allocation and PUD instructions  </a:t>
              </a:r>
            </a:p>
          </p:txBody>
        </p:sp>
        <p:sp>
          <p:nvSpPr>
            <p:cNvPr id="9" name="TextBox 8">
              <a:extLst>
                <a:ext uri="{FF2B5EF4-FFF2-40B4-BE49-F238E27FC236}">
                  <a16:creationId xmlns:a16="http://schemas.microsoft.com/office/drawing/2014/main" id="{51B1CC48-0500-A983-736C-CDA41EBBF7D0}"/>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ctangle 2">
            <a:extLst>
              <a:ext uri="{FF2B5EF4-FFF2-40B4-BE49-F238E27FC236}">
                <a16:creationId xmlns:a16="http://schemas.microsoft.com/office/drawing/2014/main" id="{DDDB5A88-2461-47BD-3F7F-877C3F012E74}"/>
              </a:ext>
            </a:extLst>
          </p:cNvPr>
          <p:cNvSpPr/>
          <p:nvPr/>
        </p:nvSpPr>
        <p:spPr>
          <a:xfrm>
            <a:off x="179316" y="1135795"/>
            <a:ext cx="6915945" cy="204061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835626D9-C687-D330-3FEF-4AEF1338541B}"/>
              </a:ext>
            </a:extLst>
          </p:cNvPr>
          <p:cNvGrpSpPr/>
          <p:nvPr/>
        </p:nvGrpSpPr>
        <p:grpSpPr>
          <a:xfrm>
            <a:off x="408297" y="4503248"/>
            <a:ext cx="8400681" cy="819412"/>
            <a:chOff x="371659" y="2793619"/>
            <a:chExt cx="8400681" cy="1324131"/>
          </a:xfrm>
        </p:grpSpPr>
        <p:sp>
          <p:nvSpPr>
            <p:cNvPr id="11" name="Rounded Rectangle 10">
              <a:extLst>
                <a:ext uri="{FF2B5EF4-FFF2-40B4-BE49-F238E27FC236}">
                  <a16:creationId xmlns:a16="http://schemas.microsoft.com/office/drawing/2014/main" id="{065DCE51-3CEE-A53C-D617-86065D723704}"/>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13" name="TextBox 12">
              <a:extLst>
                <a:ext uri="{FF2B5EF4-FFF2-40B4-BE49-F238E27FC236}">
                  <a16:creationId xmlns:a16="http://schemas.microsoft.com/office/drawing/2014/main" id="{4E41999A-29E9-2110-38F0-24D5399134D2}"/>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14" name="Group 13">
            <a:extLst>
              <a:ext uri="{FF2B5EF4-FFF2-40B4-BE49-F238E27FC236}">
                <a16:creationId xmlns:a16="http://schemas.microsoft.com/office/drawing/2014/main" id="{925EDFEC-8ABE-96B4-0A67-6D9BB38271BF}"/>
              </a:ext>
            </a:extLst>
          </p:cNvPr>
          <p:cNvGrpSpPr/>
          <p:nvPr/>
        </p:nvGrpSpPr>
        <p:grpSpPr>
          <a:xfrm>
            <a:off x="408297" y="3442732"/>
            <a:ext cx="8400681" cy="819412"/>
            <a:chOff x="371659" y="2793619"/>
            <a:chExt cx="8400681" cy="1324131"/>
          </a:xfrm>
        </p:grpSpPr>
        <p:sp>
          <p:nvSpPr>
            <p:cNvPr id="16" name="Rounded Rectangle 15">
              <a:extLst>
                <a:ext uri="{FF2B5EF4-FFF2-40B4-BE49-F238E27FC236}">
                  <a16:creationId xmlns:a16="http://schemas.microsoft.com/office/drawing/2014/main" id="{5BEA9F34-578D-9A16-FCA4-0CD921B5936E}"/>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17" name="TextBox 16">
              <a:extLst>
                <a:ext uri="{FF2B5EF4-FFF2-40B4-BE49-F238E27FC236}">
                  <a16:creationId xmlns:a16="http://schemas.microsoft.com/office/drawing/2014/main" id="{ADBA093D-D950-E5CF-130A-27BEB40D38B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18" name="Rectangle 17">
            <a:extLst>
              <a:ext uri="{FF2B5EF4-FFF2-40B4-BE49-F238E27FC236}">
                <a16:creationId xmlns:a16="http://schemas.microsoft.com/office/drawing/2014/main" id="{9789863D-D85E-9C54-AFB9-07F9A8103860}"/>
              </a:ext>
            </a:extLst>
          </p:cNvPr>
          <p:cNvSpPr/>
          <p:nvPr/>
        </p:nvSpPr>
        <p:spPr>
          <a:xfrm>
            <a:off x="215058" y="3380520"/>
            <a:ext cx="8797436"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8745498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spTree>
    <p:extLst>
      <p:ext uri="{BB962C8B-B14F-4D97-AF65-F5344CB8AC3E}">
        <p14:creationId xmlns:p14="http://schemas.microsoft.com/office/powerpoint/2010/main" val="24230831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Single Application Analysis – Energy Efficiency</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energy efficiency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CPU (30.6x), GPU (6.8x), and SIMDRAM (14.3x) </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2" name="Chart 1">
            <a:extLst>
              <a:ext uri="{FF2B5EF4-FFF2-40B4-BE49-F238E27FC236}">
                <a16:creationId xmlns:a16="http://schemas.microsoft.com/office/drawing/2014/main" id="{0123B027-5D01-0D59-44F1-C99A9C4C56B5}"/>
              </a:ext>
            </a:extLst>
          </p:cNvPr>
          <p:cNvGraphicFramePr>
            <a:graphicFrameLocks/>
          </p:cNvGraphicFramePr>
          <p:nvPr/>
        </p:nvGraphicFramePr>
        <p:xfrm>
          <a:off x="37817" y="1219787"/>
          <a:ext cx="9063613" cy="3471740"/>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2AD8B4C3-2AED-DDD1-5D92-FD6DF4EEFC4F}"/>
              </a:ext>
            </a:extLst>
          </p:cNvPr>
          <p:cNvSpPr/>
          <p:nvPr/>
        </p:nvSpPr>
        <p:spPr>
          <a:xfrm>
            <a:off x="8492737" y="1773868"/>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946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0" dur="500"/>
                                        <p:tgtEl>
                                          <p:spTgt spid="2">
                                            <p:graphicEl>
                                              <a:chart seriesIdx="0" categoryIdx="-4" bldStep="series"/>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5" dur="500"/>
                                        <p:tgtEl>
                                          <p:spTgt spid="2">
                                            <p:graphicEl>
                                              <a:chart seriesIdx="1" categoryIdx="-4" bldStep="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0" dur="500"/>
                                        <p:tgtEl>
                                          <p:spTgt spid="2">
                                            <p:graphicEl>
                                              <a:chart seriesIdx="2" categoryIdx="-4" bldStep="series"/>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5" dur="500"/>
                                        <p:tgtEl>
                                          <p:spTgt spid="2">
                                            <p:graphicEl>
                                              <a:chart seriesIdx="3" categoryIdx="-4" bldStep="series"/>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BE5585B3-C39F-0839-4A93-DCA85A7D3A6C}"/>
              </a:ext>
            </a:extLst>
          </p:cNvPr>
          <p:cNvGraphicFramePr>
            <a:graphicFrameLocks/>
          </p:cNvGraphicFramePr>
          <p:nvPr/>
        </p:nvGraphicFramePr>
        <p:xfrm>
          <a:off x="-98672" y="1216814"/>
          <a:ext cx="9242671" cy="3491778"/>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Multi-Programmed Workload Analysis</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system throughput (1.68x)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compared to SIMDRAM</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spTree>
    <p:extLst>
      <p:ext uri="{BB962C8B-B14F-4D97-AF65-F5344CB8AC3E}">
        <p14:creationId xmlns:p14="http://schemas.microsoft.com/office/powerpoint/2010/main" val="1595440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fade">
                                      <p:cBhvr>
                                        <p:cTn id="7" dur="500"/>
                                        <p:tgtEl>
                                          <p:spTgt spid="3">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graphicEl>
                                              <a:chart seriesIdx="0" categoryIdx="0" bldStep="ptInSeries"/>
                                            </p:graphicEl>
                                          </p:spTgt>
                                        </p:tgtEl>
                                        <p:attrNameLst>
                                          <p:attrName>style.visibility</p:attrName>
                                        </p:attrNameLst>
                                      </p:cBhvr>
                                      <p:to>
                                        <p:strVal val="visible"/>
                                      </p:to>
                                    </p:set>
                                    <p:animEffect transition="in" filter="fade">
                                      <p:cBhvr>
                                        <p:cTn id="12" dur="500"/>
                                        <p:tgtEl>
                                          <p:spTgt spid="3">
                                            <p:graphicEl>
                                              <a:chart seriesIdx="0" categoryIdx="0" bldStep="ptIn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graphicEl>
                                              <a:chart seriesIdx="0" categoryIdx="1" bldStep="ptInSeries"/>
                                            </p:graphicEl>
                                          </p:spTgt>
                                        </p:tgtEl>
                                        <p:attrNameLst>
                                          <p:attrName>style.visibility</p:attrName>
                                        </p:attrNameLst>
                                      </p:cBhvr>
                                      <p:to>
                                        <p:strVal val="visible"/>
                                      </p:to>
                                    </p:set>
                                    <p:animEffect transition="in" filter="fade">
                                      <p:cBhvr>
                                        <p:cTn id="17" dur="500"/>
                                        <p:tgtEl>
                                          <p:spTgt spid="3">
                                            <p:graphicEl>
                                              <a:chart seriesIdx="0" categoryIdx="1" bldStep="ptIn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graphicEl>
                                              <a:chart seriesIdx="0" categoryIdx="2" bldStep="ptInSeries"/>
                                            </p:graphicEl>
                                          </p:spTgt>
                                        </p:tgtEl>
                                        <p:attrNameLst>
                                          <p:attrName>style.visibility</p:attrName>
                                        </p:attrNameLst>
                                      </p:cBhvr>
                                      <p:to>
                                        <p:strVal val="visible"/>
                                      </p:to>
                                    </p:set>
                                    <p:animEffect transition="in" filter="fade">
                                      <p:cBhvr>
                                        <p:cTn id="22" dur="500"/>
                                        <p:tgtEl>
                                          <p:spTgt spid="3">
                                            <p:graphicEl>
                                              <a:chart seriesIdx="0" categoryIdx="2" bldStep="ptIn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graphicEl>
                                              <a:chart seriesIdx="0" categoryIdx="3" bldStep="ptInSeries"/>
                                            </p:graphicEl>
                                          </p:spTgt>
                                        </p:tgtEl>
                                        <p:attrNameLst>
                                          <p:attrName>style.visibility</p:attrName>
                                        </p:attrNameLst>
                                      </p:cBhvr>
                                      <p:to>
                                        <p:strVal val="visible"/>
                                      </p:to>
                                    </p:set>
                                    <p:animEffect transition="in" filter="fade">
                                      <p:cBhvr>
                                        <p:cTn id="27" dur="500"/>
                                        <p:tgtEl>
                                          <p:spTgt spid="3">
                                            <p:graphicEl>
                                              <a:chart seriesIdx="0" categoryIdx="3" bldStep="ptIn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graphicEl>
                                              <a:chart seriesIdx="0" categoryIdx="4" bldStep="ptInSeries"/>
                                            </p:graphicEl>
                                          </p:spTgt>
                                        </p:tgtEl>
                                        <p:attrNameLst>
                                          <p:attrName>style.visibility</p:attrName>
                                        </p:attrNameLst>
                                      </p:cBhvr>
                                      <p:to>
                                        <p:strVal val="visible"/>
                                      </p:to>
                                    </p:set>
                                    <p:animEffect transition="in" filter="fade">
                                      <p:cBhvr>
                                        <p:cTn id="32" dur="500"/>
                                        <p:tgtEl>
                                          <p:spTgt spid="3">
                                            <p:graphicEl>
                                              <a:chart seriesIdx="0" categoryIdx="4" bldStep="ptInSeries"/>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Chart bld="seriesEl"/>
        </p:bldSub>
      </p:bldGraphic>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4210987-0388-1BB6-ADDF-09FC0BD0DB8B}"/>
              </a:ext>
            </a:extLst>
          </p:cNvPr>
          <p:cNvSpPr>
            <a:spLocks noGrp="1"/>
          </p:cNvSpPr>
          <p:nvPr>
            <p:ph idx="1"/>
          </p:nvPr>
        </p:nvSpPr>
        <p:spPr>
          <a:xfrm>
            <a:off x="169011" y="1317708"/>
            <a:ext cx="8894602" cy="5407958"/>
          </a:xfrm>
        </p:spPr>
        <p:txBody>
          <a:bodyPr>
            <a:normAutofit/>
          </a:bodyPr>
          <a:lstStyle/>
          <a:p>
            <a:r>
              <a:rPr lang="en-US" sz="2400" b="1" dirty="0">
                <a:solidFill>
                  <a:schemeClr val="accent4"/>
                </a:solidFill>
              </a:rPr>
              <a:t>MIMDRAM with subarray and bank-level parallelism</a:t>
            </a:r>
            <a:endParaRPr lang="en-US" sz="2400" dirty="0"/>
          </a:p>
          <a:p>
            <a:pPr lvl="1"/>
            <a:r>
              <a:rPr lang="en-US" sz="2000" dirty="0"/>
              <a:t>MIMDRAM provides significant performance gains compared to the baseline CPU (</a:t>
            </a:r>
            <a:r>
              <a:rPr lang="en-US" sz="2000" b="1" dirty="0">
                <a:solidFill>
                  <a:schemeClr val="accent5"/>
                </a:solidFill>
              </a:rPr>
              <a:t>13.2x</a:t>
            </a:r>
            <a:r>
              <a:rPr lang="en-US" sz="2000" dirty="0"/>
              <a:t>) and GPU (</a:t>
            </a:r>
            <a:r>
              <a:rPr lang="en-US" sz="2000" b="1" dirty="0">
                <a:solidFill>
                  <a:schemeClr val="accent5"/>
                </a:solidFill>
              </a:rPr>
              <a:t>2x</a:t>
            </a:r>
            <a:r>
              <a:rPr lang="en-US" sz="2000" dirty="0"/>
              <a:t>)</a:t>
            </a:r>
            <a:br>
              <a:rPr lang="en-US" sz="2000" dirty="0"/>
            </a:br>
            <a:endParaRPr lang="en-US" sz="2400" b="1" dirty="0">
              <a:solidFill>
                <a:schemeClr val="accent4"/>
              </a:solidFill>
            </a:endParaRPr>
          </a:p>
          <a:p>
            <a:r>
              <a:rPr lang="en-US" sz="2400" b="1" dirty="0">
                <a:solidFill>
                  <a:schemeClr val="accent4"/>
                </a:solidFill>
              </a:rPr>
              <a:t>Comparison to DRISA and Fulcrum for multi-programmed workloads </a:t>
            </a:r>
          </a:p>
          <a:p>
            <a:pPr lvl="1"/>
            <a:r>
              <a:rPr lang="en-US" sz="2000" dirty="0"/>
              <a:t>MIMDRAM achieves system throughput on par with DRISA and Fulcrum</a:t>
            </a:r>
            <a:br>
              <a:rPr lang="en-US" sz="2000" dirty="0"/>
            </a:br>
            <a:endParaRPr lang="en-US" sz="1800" dirty="0"/>
          </a:p>
          <a:p>
            <a:r>
              <a:rPr lang="en-US" sz="2400" b="1" dirty="0">
                <a:solidFill>
                  <a:schemeClr val="accent4"/>
                </a:solidFill>
              </a:rPr>
              <a:t>MIMDRAM’s SIMD utilization versus SIMDRAM</a:t>
            </a:r>
          </a:p>
          <a:p>
            <a:pPr lvl="1"/>
            <a:r>
              <a:rPr lang="en-US" sz="2000" dirty="0"/>
              <a:t>MIMDRAM provides </a:t>
            </a:r>
            <a:r>
              <a:rPr lang="en-US" sz="2000" b="1" dirty="0">
                <a:solidFill>
                  <a:schemeClr val="accent5"/>
                </a:solidFill>
              </a:rPr>
              <a:t>15.6x</a:t>
            </a:r>
            <a:r>
              <a:rPr lang="en-US" sz="2000" dirty="0"/>
              <a:t> the utilization of SIMDRAM</a:t>
            </a:r>
            <a:br>
              <a:rPr lang="en-US" sz="2000" dirty="0"/>
            </a:br>
            <a:endParaRPr lang="en-US" sz="1800" dirty="0"/>
          </a:p>
          <a:p>
            <a:r>
              <a:rPr lang="en-US" sz="2400" b="1" dirty="0">
                <a:solidFill>
                  <a:schemeClr val="accent4"/>
                </a:solidFill>
              </a:rPr>
              <a:t>Area analysis </a:t>
            </a:r>
          </a:p>
          <a:p>
            <a:pPr lvl="1"/>
            <a:r>
              <a:rPr lang="en-US" sz="2000" dirty="0"/>
              <a:t>MIMDRAM adds small area cost to a DRAM chip (</a:t>
            </a:r>
            <a:r>
              <a:rPr lang="en-US" sz="2000" b="1" dirty="0">
                <a:solidFill>
                  <a:schemeClr val="accent5"/>
                </a:solidFill>
              </a:rPr>
              <a:t>1.11%</a:t>
            </a:r>
            <a:r>
              <a:rPr lang="en-US" sz="2000" dirty="0"/>
              <a:t>) and </a:t>
            </a:r>
            <a:br>
              <a:rPr lang="en-US" sz="2000" dirty="0"/>
            </a:br>
            <a:r>
              <a:rPr lang="en-US" sz="2000" dirty="0"/>
              <a:t>CPU die (</a:t>
            </a:r>
            <a:r>
              <a:rPr lang="en-US" sz="2000" b="1" dirty="0">
                <a:solidFill>
                  <a:schemeClr val="accent5"/>
                </a:solidFill>
              </a:rPr>
              <a:t>0.6%</a:t>
            </a:r>
            <a:r>
              <a:rPr lang="en-US" sz="2000" dirty="0"/>
              <a:t>)</a:t>
            </a:r>
          </a:p>
        </p:txBody>
      </p:sp>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More in the Paper</a:t>
            </a:r>
          </a:p>
        </p:txBody>
      </p:sp>
    </p:spTree>
    <p:extLst>
      <p:ext uri="{BB962C8B-B14F-4D97-AF65-F5344CB8AC3E}">
        <p14:creationId xmlns:p14="http://schemas.microsoft.com/office/powerpoint/2010/main" val="2538506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fade">
                                      <p:cBhvr>
                                        <p:cTn id="23" dur="500"/>
                                        <p:tgtEl>
                                          <p:spTgt spid="3">
                                            <p:txEl>
                                              <p:pRg st="4" end="4"/>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500"/>
                                        <p:tgtEl>
                                          <p:spTgt spid="3">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Effect transition="in" filter="fade">
                                      <p:cBhvr>
                                        <p:cTn id="31" dur="500"/>
                                        <p:tgtEl>
                                          <p:spTgt spid="3">
                                            <p:txEl>
                                              <p:pRg st="6" end="6"/>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3">
                                            <p:txEl>
                                              <p:pRg st="7" end="7"/>
                                            </p:txEl>
                                          </p:spTgt>
                                        </p:tgtEl>
                                        <p:attrNameLst>
                                          <p:attrName>style.visibility</p:attrName>
                                        </p:attrNameLst>
                                      </p:cBhvr>
                                      <p:to>
                                        <p:strVal val="visible"/>
                                      </p:to>
                                    </p:set>
                                    <p:animEffect transition="in" filter="fade">
                                      <p:cBhvr>
                                        <p:cTn id="34"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96BC52-08E6-B38E-943B-CBBA9B7853C7}"/>
              </a:ext>
            </a:extLst>
          </p:cNvPr>
          <p:cNvSpPr>
            <a:spLocks noGrp="1"/>
          </p:cNvSpPr>
          <p:nvPr>
            <p:ph type="title"/>
          </p:nvPr>
        </p:nvSpPr>
        <p:spPr/>
        <p:txBody>
          <a:bodyPr/>
          <a:lstStyle/>
          <a:p>
            <a:r>
              <a:rPr lang="en-US" dirty="0"/>
              <a:t>Outline </a:t>
            </a:r>
          </a:p>
        </p:txBody>
      </p:sp>
      <p:sp>
        <p:nvSpPr>
          <p:cNvPr id="3" name="Content Placeholder 2">
            <a:extLst>
              <a:ext uri="{FF2B5EF4-FFF2-40B4-BE49-F238E27FC236}">
                <a16:creationId xmlns:a16="http://schemas.microsoft.com/office/drawing/2014/main" id="{F97821DA-9B69-2994-7125-D27B994FC858}"/>
              </a:ext>
            </a:extLst>
          </p:cNvPr>
          <p:cNvSpPr>
            <a:spLocks noGrp="1"/>
          </p:cNvSpPr>
          <p:nvPr>
            <p:ph idx="1"/>
          </p:nvPr>
        </p:nvSpPr>
        <p:spPr>
          <a:xfrm>
            <a:off x="228600" y="899573"/>
            <a:ext cx="8610600" cy="5193723"/>
          </a:xfrm>
        </p:spPr>
        <p:txBody>
          <a:bodyPr/>
          <a:lstStyle/>
          <a:p>
            <a:r>
              <a:rPr lang="en-US" b="1" dirty="0">
                <a:solidFill>
                  <a:srgbClr val="0000FF"/>
                </a:solidFill>
              </a:rPr>
              <a:t>Processing-Using-Memory (PUM) Solutions</a:t>
            </a:r>
            <a:endParaRPr lang="en-US" sz="800" b="1" dirty="0">
              <a:solidFill>
                <a:srgbClr val="0000FF"/>
              </a:solidFill>
            </a:endParaRPr>
          </a:p>
          <a:p>
            <a:pPr lvl="1"/>
            <a:r>
              <a:rPr lang="en-US" dirty="0"/>
              <a:t>Review of DRAM Background, </a:t>
            </a:r>
            <a:r>
              <a:rPr lang="en-US" dirty="0" err="1"/>
              <a:t>RowClone</a:t>
            </a:r>
            <a:r>
              <a:rPr lang="en-US" dirty="0"/>
              <a:t>, and Ambit</a:t>
            </a:r>
            <a:br>
              <a:rPr lang="en-US" sz="600" dirty="0"/>
            </a:br>
            <a:endParaRPr lang="en-US" sz="600" dirty="0"/>
          </a:p>
          <a:p>
            <a:pPr lvl="1"/>
            <a:r>
              <a:rPr lang="en-US" dirty="0"/>
              <a:t>SIMDRAM &amp; MIMDRAM: Generalizing PUM Computing </a:t>
            </a:r>
            <a:br>
              <a:rPr lang="en-US" sz="600" dirty="0"/>
            </a:br>
            <a:endParaRPr lang="en-US" sz="600" dirty="0"/>
          </a:p>
          <a:p>
            <a:pPr lvl="1"/>
            <a:r>
              <a:rPr lang="en-US" b="1" dirty="0">
                <a:solidFill>
                  <a:srgbClr val="0000FF"/>
                </a:solidFill>
              </a:rPr>
              <a:t>pLUTo: Extending Operation Support with LUTs</a:t>
            </a:r>
            <a:br>
              <a:rPr lang="en-US" sz="600" b="1" dirty="0">
                <a:solidFill>
                  <a:srgbClr val="0000FF"/>
                </a:solidFill>
              </a:rPr>
            </a:br>
            <a:endParaRPr lang="en-US" sz="600" b="1" dirty="0">
              <a:solidFill>
                <a:srgbClr val="0000FF"/>
              </a:solidFill>
            </a:endParaRPr>
          </a:p>
          <a:p>
            <a:pPr lvl="1"/>
            <a:r>
              <a:rPr lang="en-US" dirty="0"/>
              <a:t>PUM in Off-the-Shelf DRAM Chips</a:t>
            </a:r>
            <a:br>
              <a:rPr lang="en-US" sz="600" dirty="0"/>
            </a:br>
            <a:endParaRPr lang="en-US" sz="600" dirty="0"/>
          </a:p>
          <a:p>
            <a:pPr lvl="1"/>
            <a:r>
              <a:rPr lang="en-US" dirty="0"/>
              <a:t>PUM Beyond Boolean/Arithmetic and DRAM</a:t>
            </a:r>
            <a:br>
              <a:rPr lang="en-US" sz="600" dirty="0"/>
            </a:br>
            <a:endParaRPr lang="en-US" sz="600" dirty="0"/>
          </a:p>
          <a:p>
            <a:r>
              <a:rPr lang="en-US" dirty="0"/>
              <a:t>Processing-Near-Memory (PNM) Solutions</a:t>
            </a:r>
          </a:p>
          <a:p>
            <a:pPr lvl="1"/>
            <a:r>
              <a:rPr lang="en-US" dirty="0"/>
              <a:t>Overview </a:t>
            </a:r>
          </a:p>
          <a:p>
            <a:pPr lvl="1"/>
            <a:r>
              <a:rPr lang="en-US" dirty="0"/>
              <a:t>Accelerating Neural Networks &amp; Databases</a:t>
            </a:r>
          </a:p>
          <a:p>
            <a:pPr lvl="1"/>
            <a:r>
              <a:rPr lang="en-US" dirty="0"/>
              <a:t>Real PNM Systems</a:t>
            </a:r>
          </a:p>
          <a:p>
            <a:r>
              <a:rPr lang="en-US" dirty="0"/>
              <a:t>Barriers for Adoption (and Current Solutions)  </a:t>
            </a:r>
          </a:p>
          <a:p>
            <a:r>
              <a:rPr lang="en-US" dirty="0"/>
              <a:t>Conclusion</a:t>
            </a:r>
          </a:p>
        </p:txBody>
      </p:sp>
      <p:sp>
        <p:nvSpPr>
          <p:cNvPr id="4" name="Slide Number Placeholder 3">
            <a:extLst>
              <a:ext uri="{FF2B5EF4-FFF2-40B4-BE49-F238E27FC236}">
                <a16:creationId xmlns:a16="http://schemas.microsoft.com/office/drawing/2014/main" id="{FD1F4C2E-5C63-E80E-5007-CA5B1595D714}"/>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D930BB-AD26-2C48-AF8C-E1BF73EB73BC}"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668150191"/>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dirty="0"/>
              <a:t>In-DRAM Lookup-Table Based Execution</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0" indent="0" algn="l">
              <a:buNone/>
            </a:pP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João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Dinis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Ferreira, Gabriel Falcao, Juan Gómez-Luna, Mohammed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Alser</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Lois Orosa, Mohammad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Jeremie</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S. Kim, Geraldo F. Oliveira, Taha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Shahroodi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Anant Nori, and Onur Mutlu,</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0"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"pLUTo: Enabling Massively Parallel Computation in DRAM via Lookup Tables"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1"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(26 minutes)]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10"/>
              </a:rPr>
              <a:t>Source Code (Officially Artifact Evaluated with All Badges)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1" dirty="0">
                <a:solidFill>
                  <a:srgbClr val="FF0000"/>
                </a:solidFill>
                <a:effectLst/>
                <a:latin typeface="Tahoma" panose="020B0604030504040204" pitchFamily="34" charset="0"/>
                <a:ea typeface="Tahoma" panose="020B0604030504040204" pitchFamily="34" charset="0"/>
                <a:cs typeface="Tahoma" panose="020B0604030504040204" pitchFamily="34" charset="0"/>
              </a:rPr>
              <a:t>Officially artifact evaluated as available, reusable and reproducible.</a:t>
            </a:r>
            <a:endParaRPr lang="en-US" sz="1500" b="0" i="0"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p>
            <a:pPr marL="0" indent="0">
              <a:buNone/>
            </a:pPr>
            <a:endParaRPr lang="en-US" sz="1500"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a:extLst>
              <a:ext uri="{FF2B5EF4-FFF2-40B4-BE49-F238E27FC236}">
                <a16:creationId xmlns:a16="http://schemas.microsoft.com/office/drawing/2014/main" id="{BCF1BF39-3166-E5AA-31DA-AB32F2F13B3B}"/>
              </a:ext>
            </a:extLst>
          </p:cNvPr>
          <p:cNvPicPr>
            <a:picLocks noChangeAspect="1"/>
          </p:cNvPicPr>
          <p:nvPr/>
        </p:nvPicPr>
        <p:blipFill>
          <a:blip r:embed="rId11"/>
          <a:stretch>
            <a:fillRect/>
          </a:stretch>
        </p:blipFill>
        <p:spPr>
          <a:xfrm>
            <a:off x="458405" y="3789040"/>
            <a:ext cx="8382143" cy="2575382"/>
          </a:xfrm>
          <a:prstGeom prst="rect">
            <a:avLst/>
          </a:prstGeom>
        </p:spPr>
      </p:pic>
      <p:sp>
        <p:nvSpPr>
          <p:cNvPr id="6" name="TextBox 5">
            <a:extLst>
              <a:ext uri="{FF2B5EF4-FFF2-40B4-BE49-F238E27FC236}">
                <a16:creationId xmlns:a16="http://schemas.microsoft.com/office/drawing/2014/main" id="{DDB1E472-B793-6F87-B750-2856953FBD40}"/>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https://arxiv.org/pdf/2104.07699.pdf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spTree>
    <p:extLst>
      <p:ext uri="{BB962C8B-B14F-4D97-AF65-F5344CB8AC3E}">
        <p14:creationId xmlns:p14="http://schemas.microsoft.com/office/powerpoint/2010/main" val="1864361531"/>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SIMD Underutilization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data parallelism variation within and across applications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leads to throughput and energy waste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Limited Computation Support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low-cost interconnects across columns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limits PUD operations to only parallel map constructs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Challenging Programming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compiler support for PUD systems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creates a burden on programmers, limiting PUD adoption  </a:t>
              </a:r>
            </a:p>
          </p:txBody>
        </p:sp>
      </p:grpSp>
      <p:sp>
        <p:nvSpPr>
          <p:cNvPr id="2" name="Rectangle 1">
            <a:extLst>
              <a:ext uri="{FF2B5EF4-FFF2-40B4-BE49-F238E27FC236}">
                <a16:creationId xmlns:a16="http://schemas.microsoft.com/office/drawing/2014/main" id="{0C7A5B4C-D4A1-955C-B631-171AC088BBE6}"/>
              </a:ext>
            </a:extLst>
          </p:cNvPr>
          <p:cNvSpPr/>
          <p:nvPr/>
        </p:nvSpPr>
        <p:spPr>
          <a:xfrm>
            <a:off x="1" y="3429001"/>
            <a:ext cx="9144000" cy="2684416"/>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aphicFrame>
        <p:nvGraphicFramePr>
          <p:cNvPr id="3" name="Table 4">
            <a:extLst>
              <a:ext uri="{FF2B5EF4-FFF2-40B4-BE49-F238E27FC236}">
                <a16:creationId xmlns:a16="http://schemas.microsoft.com/office/drawing/2014/main" id="{0CBF65E9-75D3-ABED-2449-5D2992C4410A}"/>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4" name="Rectangle 3">
            <a:extLst>
              <a:ext uri="{FF2B5EF4-FFF2-40B4-BE49-F238E27FC236}">
                <a16:creationId xmlns:a16="http://schemas.microsoft.com/office/drawing/2014/main" id="{D3AC69DA-5489-393B-E431-C26581FCE106}"/>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large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rigid</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access granularity</a:t>
            </a:r>
          </a:p>
        </p:txBody>
      </p:sp>
    </p:spTree>
    <p:extLst>
      <p:ext uri="{BB962C8B-B14F-4D97-AF65-F5344CB8AC3E}">
        <p14:creationId xmlns:p14="http://schemas.microsoft.com/office/powerpoint/2010/main" val="132431990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7">
            <a:extLst>
              <a:ext uri="{FF2B5EF4-FFF2-40B4-BE49-F238E27FC236}">
                <a16:creationId xmlns:a16="http://schemas.microsoft.com/office/drawing/2014/main" id="{D0D99B49-87D2-0787-63BB-27649CDF7682}"/>
              </a:ext>
            </a:extLst>
          </p:cNvPr>
          <p:cNvGraphicFramePr>
            <a:graphicFrameLocks noGrp="1"/>
          </p:cNvGraphicFramePr>
          <p:nvPr/>
        </p:nvGraphicFramePr>
        <p:xfrm>
          <a:off x="227098" y="879167"/>
          <a:ext cx="8685408" cy="1016807"/>
        </p:xfrm>
        <a:graphic>
          <a:graphicData uri="http://schemas.openxmlformats.org/drawingml/2006/table">
            <a:tbl>
              <a:tblPr firstRow="1" bandRow="1">
                <a:tableStyleId>{5C22544A-7EE6-4342-B048-85BDC9FD1C3A}</a:tableStyleId>
              </a:tblPr>
              <a:tblGrid>
                <a:gridCol w="4342704">
                  <a:extLst>
                    <a:ext uri="{9D8B030D-6E8A-4147-A177-3AD203B41FA5}">
                      <a16:colId xmlns:a16="http://schemas.microsoft.com/office/drawing/2014/main" val="1312902703"/>
                    </a:ext>
                  </a:extLst>
                </a:gridCol>
                <a:gridCol w="4342704">
                  <a:extLst>
                    <a:ext uri="{9D8B030D-6E8A-4147-A177-3AD203B41FA5}">
                      <a16:colId xmlns:a16="http://schemas.microsoft.com/office/drawing/2014/main" val="4245455081"/>
                    </a:ext>
                  </a:extLst>
                </a:gridCol>
              </a:tblGrid>
              <a:tr h="1016807">
                <a:tc>
                  <a:txBody>
                    <a:bodyPr/>
                    <a:lstStyle/>
                    <a:p>
                      <a:pPr algn="ctr"/>
                      <a:r>
                        <a:rPr lang="en-GB" sz="2400" b="1">
                          <a:solidFill>
                            <a:schemeClr val="bg1"/>
                          </a:solidFill>
                          <a:latin typeface="Corbel" panose="020B0503020204020204" pitchFamily="34" charset="0"/>
                        </a:rPr>
                        <a:t>Data Movement</a:t>
                      </a: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014987"/>
                    </a:solidFill>
                  </a:tcPr>
                </a:tc>
                <a:tc>
                  <a:txBody>
                    <a:bodyPr/>
                    <a:lstStyle/>
                    <a:p>
                      <a:pPr marL="0" indent="0" algn="ctr">
                        <a:lnSpc>
                          <a:spcPct val="130000"/>
                        </a:lnSpc>
                        <a:buFont typeface="Arial" panose="020B0604020202020204" pitchFamily="34" charset="0"/>
                        <a:buNone/>
                      </a:pPr>
                      <a:r>
                        <a:rPr lang="en-GB" sz="2000" b="0" i="1" dirty="0" err="1">
                          <a:solidFill>
                            <a:schemeClr val="tx1"/>
                          </a:solidFill>
                          <a:latin typeface="Corbel" panose="020B0503020204020204" pitchFamily="34" charset="0"/>
                        </a:rPr>
                        <a:t>RowClone</a:t>
                      </a:r>
                      <a:r>
                        <a:rPr lang="en-GB" sz="2000" b="0" i="1" dirty="0">
                          <a:solidFill>
                            <a:schemeClr val="tx1"/>
                          </a:solidFill>
                          <a:latin typeface="Corbel" panose="020B0503020204020204" pitchFamily="34" charset="0"/>
                        </a:rPr>
                        <a:t>, Seshadri+ 2013</a:t>
                      </a:r>
                    </a:p>
                    <a:p>
                      <a:pPr marL="0" indent="0" algn="ctr">
                        <a:lnSpc>
                          <a:spcPct val="130000"/>
                        </a:lnSpc>
                        <a:buFont typeface="Arial" panose="020B0604020202020204" pitchFamily="34" charset="0"/>
                        <a:buNone/>
                      </a:pPr>
                      <a:r>
                        <a:rPr lang="en-GB" sz="2000" b="0" i="1" dirty="0">
                          <a:solidFill>
                            <a:schemeClr val="tx1"/>
                          </a:solidFill>
                          <a:latin typeface="Corbel" panose="020B0503020204020204" pitchFamily="34" charset="0"/>
                        </a:rPr>
                        <a:t>LISA, Chang+ 2013</a:t>
                      </a: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827918717"/>
                  </a:ext>
                </a:extLst>
              </a:tr>
            </a:tbl>
          </a:graphicData>
        </a:graphic>
      </p:graphicFrame>
      <p:sp>
        <p:nvSpPr>
          <p:cNvPr id="2" name="Title 1">
            <a:extLst>
              <a:ext uri="{FF2B5EF4-FFF2-40B4-BE49-F238E27FC236}">
                <a16:creationId xmlns:a16="http://schemas.microsoft.com/office/drawing/2014/main" id="{E109BB3C-BDB2-0D4E-A0F6-0F383DF93FA4}"/>
              </a:ext>
            </a:extLst>
          </p:cNvPr>
          <p:cNvSpPr>
            <a:spLocks noGrp="1"/>
          </p:cNvSpPr>
          <p:nvPr>
            <p:ph type="title"/>
          </p:nvPr>
        </p:nvSpPr>
        <p:spPr>
          <a:xfrm>
            <a:off x="457200" y="79447"/>
            <a:ext cx="8229600" cy="740193"/>
          </a:xfrm>
        </p:spPr>
        <p:txBody>
          <a:bodyPr>
            <a:normAutofit fontScale="90000"/>
          </a:bodyPr>
          <a:lstStyle/>
          <a:p>
            <a:pPr algn="ctr"/>
            <a:r>
              <a:rPr lang="en-US" dirty="0"/>
              <a:t>Limitations of Processing-using-DRAM</a:t>
            </a:r>
            <a:endParaRPr lang="en-US" sz="4000" dirty="0"/>
          </a:p>
        </p:txBody>
      </p:sp>
      <p:sp>
        <p:nvSpPr>
          <p:cNvPr id="4" name="Slide Number Placeholder 3">
            <a:extLst>
              <a:ext uri="{FF2B5EF4-FFF2-40B4-BE49-F238E27FC236}">
                <a16:creationId xmlns:a16="http://schemas.microsoft.com/office/drawing/2014/main" id="{1FF231D5-8A07-B07C-FE7C-DBA15069E41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5" name="Table 4">
            <a:extLst>
              <a:ext uri="{FF2B5EF4-FFF2-40B4-BE49-F238E27FC236}">
                <a16:creationId xmlns:a16="http://schemas.microsoft.com/office/drawing/2014/main" id="{C5D81618-14A6-EC91-CB12-ACD73E1B66BD}"/>
              </a:ext>
            </a:extLst>
          </p:cNvPr>
          <p:cNvGraphicFramePr>
            <a:graphicFrameLocks noGrp="1"/>
          </p:cNvGraphicFramePr>
          <p:nvPr/>
        </p:nvGraphicFramePr>
        <p:xfrm>
          <a:off x="227098" y="1895974"/>
          <a:ext cx="8685408" cy="1016807"/>
        </p:xfrm>
        <a:graphic>
          <a:graphicData uri="http://schemas.openxmlformats.org/drawingml/2006/table">
            <a:tbl>
              <a:tblPr firstRow="1" bandRow="1">
                <a:tableStyleId>{5C22544A-7EE6-4342-B048-85BDC9FD1C3A}</a:tableStyleId>
              </a:tblPr>
              <a:tblGrid>
                <a:gridCol w="4342704">
                  <a:extLst>
                    <a:ext uri="{9D8B030D-6E8A-4147-A177-3AD203B41FA5}">
                      <a16:colId xmlns:a16="http://schemas.microsoft.com/office/drawing/2014/main" val="3002112108"/>
                    </a:ext>
                  </a:extLst>
                </a:gridCol>
                <a:gridCol w="4342704">
                  <a:extLst>
                    <a:ext uri="{9D8B030D-6E8A-4147-A177-3AD203B41FA5}">
                      <a16:colId xmlns:a16="http://schemas.microsoft.com/office/drawing/2014/main" val="3837501275"/>
                    </a:ext>
                  </a:extLst>
                </a:gridCol>
              </a:tblGrid>
              <a:tr h="101680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H" sz="2400" b="1">
                          <a:solidFill>
                            <a:schemeClr val="bg1"/>
                          </a:solidFill>
                          <a:latin typeface="Corbel" panose="020B0503020204020204" pitchFamily="34" charset="0"/>
                        </a:rPr>
                        <a:t>Bitwise Operations</a:t>
                      </a: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014987"/>
                    </a:solidFill>
                  </a:tcPr>
                </a:tc>
                <a:tc>
                  <a:txBody>
                    <a:bodyPr/>
                    <a:lstStyle/>
                    <a:p>
                      <a:pPr marL="0" marR="0" lvl="0" indent="0" algn="ctr"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en-US" sz="2000" b="0" i="1" u="none" strike="noStrike" kern="1200" cap="none" spc="0" normalizeH="0" baseline="0" noProof="0" dirty="0">
                          <a:ln>
                            <a:noFill/>
                          </a:ln>
                          <a:solidFill>
                            <a:prstClr val="black"/>
                          </a:solidFill>
                          <a:effectLst/>
                          <a:uLnTx/>
                          <a:uFillTx/>
                          <a:latin typeface="Corbel" panose="020B0503020204020204" pitchFamily="34" charset="0"/>
                          <a:ea typeface="+mn-ea"/>
                          <a:cs typeface="+mn-cs"/>
                        </a:rPr>
                        <a:t>Ambit, Seshadri+ 2017</a:t>
                      </a: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723636657"/>
                  </a:ext>
                </a:extLst>
              </a:tr>
            </a:tbl>
          </a:graphicData>
        </a:graphic>
      </p:graphicFrame>
      <p:graphicFrame>
        <p:nvGraphicFramePr>
          <p:cNvPr id="6" name="Table 5">
            <a:extLst>
              <a:ext uri="{FF2B5EF4-FFF2-40B4-BE49-F238E27FC236}">
                <a16:creationId xmlns:a16="http://schemas.microsoft.com/office/drawing/2014/main" id="{5321486C-B5B6-C273-4534-88BE74B0140E}"/>
              </a:ext>
            </a:extLst>
          </p:cNvPr>
          <p:cNvGraphicFramePr>
            <a:graphicFrameLocks noGrp="1"/>
          </p:cNvGraphicFramePr>
          <p:nvPr/>
        </p:nvGraphicFramePr>
        <p:xfrm>
          <a:off x="227098" y="2894223"/>
          <a:ext cx="8685408" cy="1016807"/>
        </p:xfrm>
        <a:graphic>
          <a:graphicData uri="http://schemas.openxmlformats.org/drawingml/2006/table">
            <a:tbl>
              <a:tblPr firstRow="1" bandRow="1">
                <a:tableStyleId>{5C22544A-7EE6-4342-B048-85BDC9FD1C3A}</a:tableStyleId>
              </a:tblPr>
              <a:tblGrid>
                <a:gridCol w="4342704">
                  <a:extLst>
                    <a:ext uri="{9D8B030D-6E8A-4147-A177-3AD203B41FA5}">
                      <a16:colId xmlns:a16="http://schemas.microsoft.com/office/drawing/2014/main" val="586797535"/>
                    </a:ext>
                  </a:extLst>
                </a:gridCol>
                <a:gridCol w="4342704">
                  <a:extLst>
                    <a:ext uri="{9D8B030D-6E8A-4147-A177-3AD203B41FA5}">
                      <a16:colId xmlns:a16="http://schemas.microsoft.com/office/drawing/2014/main" val="503954612"/>
                    </a:ext>
                  </a:extLst>
                </a:gridCol>
              </a:tblGrid>
              <a:tr h="101680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H" sz="2400" b="1">
                          <a:solidFill>
                            <a:schemeClr val="bg1"/>
                          </a:solidFill>
                          <a:latin typeface="Corbel" panose="020B0503020204020204" pitchFamily="34" charset="0"/>
                        </a:rPr>
                        <a:t>Bit Shifting</a:t>
                      </a: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014987"/>
                    </a:solidFill>
                  </a:tcPr>
                </a:tc>
                <a:tc>
                  <a:txBody>
                    <a:bodyPr/>
                    <a:lstStyle/>
                    <a:p>
                      <a:pPr marL="0" indent="0" algn="ctr">
                        <a:lnSpc>
                          <a:spcPct val="130000"/>
                        </a:lnSpc>
                        <a:buFont typeface="Arial" panose="020B0604020202020204" pitchFamily="34" charset="0"/>
                        <a:buNone/>
                      </a:pPr>
                      <a:r>
                        <a:rPr lang="en-GB" sz="2000" b="0" i="1">
                          <a:solidFill>
                            <a:schemeClr val="tx1"/>
                          </a:solidFill>
                          <a:latin typeface="Corbel" panose="020B0503020204020204" pitchFamily="34" charset="0"/>
                        </a:rPr>
                        <a:t>DRISA, Li+ 2017</a:t>
                      </a: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869888047"/>
                  </a:ext>
                </a:extLst>
              </a:tr>
            </a:tbl>
          </a:graphicData>
        </a:graphic>
      </p:graphicFrame>
      <p:graphicFrame>
        <p:nvGraphicFramePr>
          <p:cNvPr id="8" name="Table 7">
            <a:extLst>
              <a:ext uri="{FF2B5EF4-FFF2-40B4-BE49-F238E27FC236}">
                <a16:creationId xmlns:a16="http://schemas.microsoft.com/office/drawing/2014/main" id="{57647A1A-5203-E4A7-F87C-72A4039ED85C}"/>
              </a:ext>
            </a:extLst>
          </p:cNvPr>
          <p:cNvGraphicFramePr>
            <a:graphicFrameLocks noGrp="1"/>
          </p:cNvGraphicFramePr>
          <p:nvPr/>
        </p:nvGraphicFramePr>
        <p:xfrm>
          <a:off x="227098" y="3911030"/>
          <a:ext cx="8685408" cy="1016807"/>
        </p:xfrm>
        <a:graphic>
          <a:graphicData uri="http://schemas.openxmlformats.org/drawingml/2006/table">
            <a:tbl>
              <a:tblPr firstRow="1" bandRow="1">
                <a:tableStyleId>{5C22544A-7EE6-4342-B048-85BDC9FD1C3A}</a:tableStyleId>
              </a:tblPr>
              <a:tblGrid>
                <a:gridCol w="4342704">
                  <a:extLst>
                    <a:ext uri="{9D8B030D-6E8A-4147-A177-3AD203B41FA5}">
                      <a16:colId xmlns:a16="http://schemas.microsoft.com/office/drawing/2014/main" val="1919427309"/>
                    </a:ext>
                  </a:extLst>
                </a:gridCol>
                <a:gridCol w="4342704">
                  <a:extLst>
                    <a:ext uri="{9D8B030D-6E8A-4147-A177-3AD203B41FA5}">
                      <a16:colId xmlns:a16="http://schemas.microsoft.com/office/drawing/2014/main" val="3811479122"/>
                    </a:ext>
                  </a:extLst>
                </a:gridCol>
              </a:tblGrid>
              <a:tr h="101680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H" sz="2400" b="1">
                          <a:solidFill>
                            <a:schemeClr val="bg1"/>
                          </a:solidFill>
                          <a:latin typeface="Corbel" panose="020B0503020204020204" pitchFamily="34" charset="0"/>
                        </a:rPr>
                        <a:t>Arithmetic Operations</a:t>
                      </a: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014987"/>
                    </a:solidFill>
                  </a:tcPr>
                </a:tc>
                <a:tc>
                  <a:txBody>
                    <a:bodyPr/>
                    <a:lstStyle/>
                    <a:p>
                      <a:pPr marL="0" indent="0" algn="ctr">
                        <a:lnSpc>
                          <a:spcPct val="130000"/>
                        </a:lnSpc>
                        <a:buFont typeface="Arial" panose="020B0604020202020204" pitchFamily="34" charset="0"/>
                        <a:buNone/>
                      </a:pPr>
                      <a:r>
                        <a:rPr lang="en-GB" sz="2000" b="0" i="1">
                          <a:solidFill>
                            <a:schemeClr val="tx1"/>
                          </a:solidFill>
                          <a:latin typeface="Corbel" panose="020B0503020204020204" pitchFamily="34" charset="0"/>
                        </a:rPr>
                        <a:t>SIMDRAM, </a:t>
                      </a:r>
                      <a:r>
                        <a:rPr lang="en-GB" sz="2000" b="0" i="1" err="1">
                          <a:solidFill>
                            <a:schemeClr val="tx1"/>
                          </a:solidFill>
                          <a:latin typeface="Corbel" panose="020B0503020204020204" pitchFamily="34" charset="0"/>
                        </a:rPr>
                        <a:t>Hajinazar</a:t>
                      </a:r>
                      <a:r>
                        <a:rPr lang="en-GB" sz="2000" b="0" i="1">
                          <a:solidFill>
                            <a:schemeClr val="tx1"/>
                          </a:solidFill>
                          <a:latin typeface="Corbel" panose="020B0503020204020204" pitchFamily="34" charset="0"/>
                        </a:rPr>
                        <a:t> &amp; Oliveira+ 2021</a:t>
                      </a:r>
                    </a:p>
                  </a:txBody>
                  <a:tcPr anchor="ct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933558895"/>
                  </a:ext>
                </a:extLst>
              </a:tr>
            </a:tbl>
          </a:graphicData>
        </a:graphic>
      </p:graphicFrame>
      <p:sp>
        <p:nvSpPr>
          <p:cNvPr id="10" name="TextBox 9">
            <a:extLst>
              <a:ext uri="{FF2B5EF4-FFF2-40B4-BE49-F238E27FC236}">
                <a16:creationId xmlns:a16="http://schemas.microsoft.com/office/drawing/2014/main" id="{2A2855DA-C419-C145-E424-4A37B1AF2D9F}"/>
              </a:ext>
            </a:extLst>
          </p:cNvPr>
          <p:cNvSpPr txBox="1"/>
          <p:nvPr/>
        </p:nvSpPr>
        <p:spPr>
          <a:xfrm>
            <a:off x="80387" y="5138313"/>
            <a:ext cx="8983226" cy="1186558"/>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Existing Processing-using-DRAM architectures</a:t>
            </a:r>
            <a:b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b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only support a </a:t>
            </a:r>
            <a:r>
              <a:rPr kumimoji="0" lang="en-US" sz="3200" b="1" i="0" u="none" strike="noStrike" kern="0" cap="none" spc="0" normalizeH="0" baseline="0" noProof="0">
                <a:ln>
                  <a:noFill/>
                </a:ln>
                <a:solidFill>
                  <a:srgbClr val="FF0000"/>
                </a:solidFill>
                <a:effectLst/>
                <a:uLnTx/>
                <a:uFillTx/>
                <a:latin typeface="Corbel" panose="020B0503020204020204" pitchFamily="34" charset="0"/>
                <a:ea typeface="+mn-ea"/>
                <a:cs typeface="+mn-cs"/>
              </a:rPr>
              <a:t>limited range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of operations</a:t>
            </a:r>
          </a:p>
        </p:txBody>
      </p:sp>
    </p:spTree>
    <p:custDataLst>
      <p:tags r:id="rId1"/>
    </p:custDataLst>
    <p:extLst>
      <p:ext uri="{BB962C8B-B14F-4D97-AF65-F5344CB8AC3E}">
        <p14:creationId xmlns:p14="http://schemas.microsoft.com/office/powerpoint/2010/main" val="1545536650"/>
      </p:ext>
    </p:extLst>
  </p:cSld>
  <p:clrMapOvr>
    <a:masterClrMapping/>
  </p:clrMapOvr>
  <mc:AlternateContent xmlns:mc="http://schemas.openxmlformats.org/markup-compatibility/2006" xmlns:p14="http://schemas.microsoft.com/office/powerpoint/2010/main">
    <mc:Choice Requires="p14">
      <p:transition p14:dur="200" advTm="1125">
        <p:fade/>
      </p:transition>
    </mc:Choice>
    <mc:Fallback xmlns="">
      <p:transition advTm="1125">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3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3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3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3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3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09BB3C-BDB2-0D4E-A0F6-0F383DF93FA4}"/>
              </a:ext>
            </a:extLst>
          </p:cNvPr>
          <p:cNvSpPr>
            <a:spLocks noGrp="1"/>
          </p:cNvSpPr>
          <p:nvPr>
            <p:ph type="title"/>
          </p:nvPr>
        </p:nvSpPr>
        <p:spPr>
          <a:xfrm>
            <a:off x="457200" y="843376"/>
            <a:ext cx="8229600" cy="740193"/>
          </a:xfrm>
        </p:spPr>
        <p:txBody>
          <a:bodyPr>
            <a:normAutofit/>
          </a:bodyPr>
          <a:lstStyle/>
          <a:p>
            <a:pPr algn="ctr"/>
            <a:r>
              <a:rPr lang="en-US"/>
              <a:t>The Goal of pLUTo</a:t>
            </a:r>
            <a:endParaRPr lang="en-US" sz="4000"/>
          </a:p>
        </p:txBody>
      </p:sp>
      <p:sp>
        <p:nvSpPr>
          <p:cNvPr id="4" name="TextBox 3">
            <a:extLst>
              <a:ext uri="{FF2B5EF4-FFF2-40B4-BE49-F238E27FC236}">
                <a16:creationId xmlns:a16="http://schemas.microsoft.com/office/drawing/2014/main" id="{21D018E2-4352-C005-6341-039BA07E849B}"/>
              </a:ext>
            </a:extLst>
          </p:cNvPr>
          <p:cNvSpPr txBox="1"/>
          <p:nvPr/>
        </p:nvSpPr>
        <p:spPr>
          <a:xfrm>
            <a:off x="235527" y="2220107"/>
            <a:ext cx="8672946" cy="272596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Extend</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Processing-using-DRAM to support</a:t>
            </a:r>
            <a:b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b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the execution of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arbitrarily complex operations</a:t>
            </a:r>
          </a:p>
        </p:txBody>
      </p:sp>
      <p:sp>
        <p:nvSpPr>
          <p:cNvPr id="3" name="Slide Number Placeholder 2">
            <a:extLst>
              <a:ext uri="{FF2B5EF4-FFF2-40B4-BE49-F238E27FC236}">
                <a16:creationId xmlns:a16="http://schemas.microsoft.com/office/drawing/2014/main" id="{BAD4E34E-73B8-2176-23AF-1FDC3B2B7A5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Tree>
    <p:custDataLst>
      <p:tags r:id="rId1"/>
    </p:custDataLst>
    <p:extLst>
      <p:ext uri="{BB962C8B-B14F-4D97-AF65-F5344CB8AC3E}">
        <p14:creationId xmlns:p14="http://schemas.microsoft.com/office/powerpoint/2010/main" val="3254082545"/>
      </p:ext>
    </p:extLst>
  </p:cSld>
  <p:clrMapOvr>
    <a:masterClrMapping/>
  </p:clrMapOvr>
  <mc:AlternateContent xmlns:mc="http://schemas.openxmlformats.org/markup-compatibility/2006" xmlns:p14="http://schemas.microsoft.com/office/powerpoint/2010/main">
    <mc:Choice Requires="p14">
      <p:transition p14:dur="200" advTm="416">
        <p:fade/>
      </p:transition>
    </mc:Choice>
    <mc:Fallback xmlns="">
      <p:transition advTm="416">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 name="Oval 2">
            <a:extLst>
              <a:ext uri="{FF2B5EF4-FFF2-40B4-BE49-F238E27FC236}">
                <a16:creationId xmlns:a16="http://schemas.microsoft.com/office/drawing/2014/main" id="{A89E4BF1-5948-247B-1624-8CD07DEEE275}"/>
              </a:ext>
            </a:extLst>
          </p:cNvPr>
          <p:cNvSpPr/>
          <p:nvPr/>
        </p:nvSpPr>
        <p:spPr>
          <a:xfrm>
            <a:off x="4004369"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2" name="Oval 11">
            <a:extLst>
              <a:ext uri="{FF2B5EF4-FFF2-40B4-BE49-F238E27FC236}">
                <a16:creationId xmlns:a16="http://schemas.microsoft.com/office/drawing/2014/main" id="{BD82B0AD-5AEF-3847-3B3F-624087253465}"/>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46DED1F9-80C7-6D24-C550-0C5D4407C6B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14" name="Oval 13">
            <a:extLst>
              <a:ext uri="{FF2B5EF4-FFF2-40B4-BE49-F238E27FC236}">
                <a16:creationId xmlns:a16="http://schemas.microsoft.com/office/drawing/2014/main" id="{034023F0-8172-213F-EBEC-A14B45226FDD}"/>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5" name="Rounded Rectangle 14">
            <a:extLst>
              <a:ext uri="{FF2B5EF4-FFF2-40B4-BE49-F238E27FC236}">
                <a16:creationId xmlns:a16="http://schemas.microsoft.com/office/drawing/2014/main" id="{BEDA25C8-1E39-A586-8207-0510E83B9487}"/>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6" name="Oval 15">
            <a:extLst>
              <a:ext uri="{FF2B5EF4-FFF2-40B4-BE49-F238E27FC236}">
                <a16:creationId xmlns:a16="http://schemas.microsoft.com/office/drawing/2014/main" id="{FAA6C83E-C7E5-7413-7A9D-54DD23529667}"/>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80"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14647" y="1728677"/>
            <a:ext cx="714706" cy="714706"/>
          </a:xfrm>
          <a:prstGeom prst="rect">
            <a:avLst/>
          </a:prstGeom>
        </p:spPr>
      </p:pic>
      <p:sp>
        <p:nvSpPr>
          <p:cNvPr id="6" name="Oval 5">
            <a:extLst>
              <a:ext uri="{FF2B5EF4-FFF2-40B4-BE49-F238E27FC236}">
                <a16:creationId xmlns:a16="http://schemas.microsoft.com/office/drawing/2014/main" id="{4BBC4D23-4637-B102-7B62-7E474CDE543D}"/>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7" name="Rectangle 6">
            <a:extLst>
              <a:ext uri="{FF2B5EF4-FFF2-40B4-BE49-F238E27FC236}">
                <a16:creationId xmlns:a16="http://schemas.microsoft.com/office/drawing/2014/main" id="{540A7263-B5C1-D26C-C062-5F314AF77C41}"/>
              </a:ext>
            </a:extLst>
          </p:cNvPr>
          <p:cNvSpPr/>
          <p:nvPr/>
        </p:nvSpPr>
        <p:spPr>
          <a:xfrm>
            <a:off x="4004369" y="6413428"/>
            <a:ext cx="1215703" cy="3651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871258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advTm="258">
        <p159:morph option="byObject"/>
      </p:transition>
    </mc:Choice>
    <mc:Fallback xmlns="">
      <p:transition spd="med" advTm="258">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655CB0B7-2BCA-3226-094B-FFE48DB36A13}"/>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0" name="Oval 29">
            <a:extLst>
              <a:ext uri="{FF2B5EF4-FFF2-40B4-BE49-F238E27FC236}">
                <a16:creationId xmlns:a16="http://schemas.microsoft.com/office/drawing/2014/main" id="{6C1DB706-F764-F350-039D-195884DE35BA}"/>
              </a:ext>
            </a:extLst>
          </p:cNvPr>
          <p:cNvSpPr/>
          <p:nvPr/>
        </p:nvSpPr>
        <p:spPr>
          <a:xfrm>
            <a:off x="6656500" y="3999834"/>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GB" sz="16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24" name="Rounded Rectangle 23">
            <a:extLst>
              <a:ext uri="{FF2B5EF4-FFF2-40B4-BE49-F238E27FC236}">
                <a16:creationId xmlns:a16="http://schemas.microsoft.com/office/drawing/2014/main" id="{6FF8EF0C-7E4B-E048-5A1C-411E2DF4A86E}"/>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8A6851C-0D9B-8B53-8944-55149A580B6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7" name="Oval 26">
            <a:extLst>
              <a:ext uri="{FF2B5EF4-FFF2-40B4-BE49-F238E27FC236}">
                <a16:creationId xmlns:a16="http://schemas.microsoft.com/office/drawing/2014/main" id="{D5956C20-E7EF-32A8-59C7-25442F461B0A}"/>
              </a:ext>
            </a:extLst>
          </p:cNvPr>
          <p:cNvSpPr/>
          <p:nvPr/>
        </p:nvSpPr>
        <p:spPr>
          <a:xfrm>
            <a:off x="3998367" y="3994637"/>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26" name="Oval 25">
            <a:extLst>
              <a:ext uri="{FF2B5EF4-FFF2-40B4-BE49-F238E27FC236}">
                <a16:creationId xmlns:a16="http://schemas.microsoft.com/office/drawing/2014/main" id="{7FBDE41A-5758-D624-753E-044CBFB3900B}"/>
              </a:ext>
            </a:extLst>
          </p:cNvPr>
          <p:cNvSpPr/>
          <p:nvPr/>
        </p:nvSpPr>
        <p:spPr>
          <a:xfrm>
            <a:off x="3998367" y="3994637"/>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F74F451A-874E-1FCE-8DC1-1FEBBF45E014}"/>
              </a:ext>
            </a:extLst>
          </p:cNvPr>
          <p:cNvSpPr/>
          <p:nvPr/>
        </p:nvSpPr>
        <p:spPr>
          <a:xfrm>
            <a:off x="1340236" y="3991082"/>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2" name="Rectangle 11">
            <a:extLst>
              <a:ext uri="{FF2B5EF4-FFF2-40B4-BE49-F238E27FC236}">
                <a16:creationId xmlns:a16="http://schemas.microsoft.com/office/drawing/2014/main" id="{0ED8C4FE-59A5-F33E-AB5C-495DB5C913F7}"/>
              </a:ext>
            </a:extLst>
          </p:cNvPr>
          <p:cNvSpPr/>
          <p:nvPr/>
        </p:nvSpPr>
        <p:spPr>
          <a:xfrm>
            <a:off x="4004369" y="6413428"/>
            <a:ext cx="1215703" cy="3651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157577635"/>
      </p:ext>
    </p:extLst>
  </p:cSld>
  <p:clrMapOvr>
    <a:masterClrMapping/>
  </p:clrMapOvr>
  <mc:AlternateContent xmlns:mc="http://schemas.openxmlformats.org/markup-compatibility/2006" xmlns:p14="http://schemas.microsoft.com/office/powerpoint/2010/main">
    <mc:Choice Requires="p14">
      <p:transition spd="med" p14:dur="700" advTm="614">
        <p:fade/>
      </p:transition>
    </mc:Choice>
    <mc:Fallback xmlns="">
      <p:transition spd="med" advTm="614">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0"/>
                                  </p:stCondLst>
                                  <p:childTnLst>
                                    <p:animRot by="120000">
                                      <p:cBhvr>
                                        <p:cTn id="6" dur="100" fill="hold">
                                          <p:stCondLst>
                                            <p:cond delay="0"/>
                                          </p:stCondLst>
                                        </p:cTn>
                                        <p:tgtEl>
                                          <p:spTgt spid="25"/>
                                        </p:tgtEl>
                                        <p:attrNameLst>
                                          <p:attrName>r</p:attrName>
                                        </p:attrNameLst>
                                      </p:cBhvr>
                                    </p:animRot>
                                    <p:animRot by="-240000">
                                      <p:cBhvr>
                                        <p:cTn id="7" dur="200" fill="hold">
                                          <p:stCondLst>
                                            <p:cond delay="200"/>
                                          </p:stCondLst>
                                        </p:cTn>
                                        <p:tgtEl>
                                          <p:spTgt spid="25"/>
                                        </p:tgtEl>
                                        <p:attrNameLst>
                                          <p:attrName>r</p:attrName>
                                        </p:attrNameLst>
                                      </p:cBhvr>
                                    </p:animRot>
                                    <p:animRot by="240000">
                                      <p:cBhvr>
                                        <p:cTn id="8" dur="200" fill="hold">
                                          <p:stCondLst>
                                            <p:cond delay="400"/>
                                          </p:stCondLst>
                                        </p:cTn>
                                        <p:tgtEl>
                                          <p:spTgt spid="25"/>
                                        </p:tgtEl>
                                        <p:attrNameLst>
                                          <p:attrName>r</p:attrName>
                                        </p:attrNameLst>
                                      </p:cBhvr>
                                    </p:animRot>
                                    <p:animRot by="-240000">
                                      <p:cBhvr>
                                        <p:cTn id="9" dur="200" fill="hold">
                                          <p:stCondLst>
                                            <p:cond delay="600"/>
                                          </p:stCondLst>
                                        </p:cTn>
                                        <p:tgtEl>
                                          <p:spTgt spid="25"/>
                                        </p:tgtEl>
                                        <p:attrNameLst>
                                          <p:attrName>r</p:attrName>
                                        </p:attrNameLst>
                                      </p:cBhvr>
                                    </p:animRot>
                                    <p:animRot by="120000">
                                      <p:cBhvr>
                                        <p:cTn id="10" dur="200" fill="hold">
                                          <p:stCondLst>
                                            <p:cond delay="800"/>
                                          </p:stCondLst>
                                        </p:cTn>
                                        <p:tgtEl>
                                          <p:spTgt spid="25"/>
                                        </p:tgtEl>
                                        <p:attrNameLst>
                                          <p:attrName>r</p:attrName>
                                        </p:attrNameLst>
                                      </p:cBhvr>
                                    </p:animRot>
                                  </p:childTnLst>
                                </p:cTn>
                              </p:par>
                            </p:childTnLst>
                          </p:cTn>
                        </p:par>
                        <p:par>
                          <p:cTn id="11" fill="hold">
                            <p:stCondLst>
                              <p:cond delay="1000"/>
                            </p:stCondLst>
                            <p:childTnLst>
                              <p:par>
                                <p:cTn id="12" presetID="53" presetClass="exit" presetSubtype="32" fill="hold" grpId="0" nodeType="afterEffect">
                                  <p:stCondLst>
                                    <p:cond delay="0"/>
                                  </p:stCondLst>
                                  <p:childTnLst>
                                    <p:anim calcmode="lin" valueType="num">
                                      <p:cBhvr>
                                        <p:cTn id="13" dur="500"/>
                                        <p:tgtEl>
                                          <p:spTgt spid="27"/>
                                        </p:tgtEl>
                                        <p:attrNameLst>
                                          <p:attrName>ppt_w</p:attrName>
                                        </p:attrNameLst>
                                      </p:cBhvr>
                                      <p:tavLst>
                                        <p:tav tm="0">
                                          <p:val>
                                            <p:strVal val="ppt_w"/>
                                          </p:val>
                                        </p:tav>
                                        <p:tav tm="100000">
                                          <p:val>
                                            <p:fltVal val="0"/>
                                          </p:val>
                                        </p:tav>
                                      </p:tavLst>
                                    </p:anim>
                                    <p:anim calcmode="lin" valueType="num">
                                      <p:cBhvr>
                                        <p:cTn id="14" dur="500"/>
                                        <p:tgtEl>
                                          <p:spTgt spid="27"/>
                                        </p:tgtEl>
                                        <p:attrNameLst>
                                          <p:attrName>ppt_h</p:attrName>
                                        </p:attrNameLst>
                                      </p:cBhvr>
                                      <p:tavLst>
                                        <p:tav tm="0">
                                          <p:val>
                                            <p:strVal val="ppt_h"/>
                                          </p:val>
                                        </p:tav>
                                        <p:tav tm="100000">
                                          <p:val>
                                            <p:fltVal val="0"/>
                                          </p:val>
                                        </p:tav>
                                      </p:tavLst>
                                    </p:anim>
                                    <p:animEffect transition="out" filter="fade">
                                      <p:cBhvr>
                                        <p:cTn id="15" dur="500"/>
                                        <p:tgtEl>
                                          <p:spTgt spid="27"/>
                                        </p:tgtEl>
                                      </p:cBhvr>
                                    </p:animEffect>
                                    <p:set>
                                      <p:cBhvr>
                                        <p:cTn id="16" dur="1" fill="hold">
                                          <p:stCondLst>
                                            <p:cond delay="499"/>
                                          </p:stCondLst>
                                        </p:cTn>
                                        <p:tgtEl>
                                          <p:spTgt spid="27"/>
                                        </p:tgtEl>
                                        <p:attrNameLst>
                                          <p:attrName>style.visibility</p:attrName>
                                        </p:attrNameLst>
                                      </p:cBhvr>
                                      <p:to>
                                        <p:strVal val="hidden"/>
                                      </p:to>
                                    </p:set>
                                  </p:childTnLst>
                                </p:cTn>
                              </p:par>
                              <p:par>
                                <p:cTn id="17" presetID="53" presetClass="entr" presetSubtype="16"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p:cTn id="19" dur="500" fill="hold"/>
                                        <p:tgtEl>
                                          <p:spTgt spid="26"/>
                                        </p:tgtEl>
                                        <p:attrNameLst>
                                          <p:attrName>ppt_w</p:attrName>
                                        </p:attrNameLst>
                                      </p:cBhvr>
                                      <p:tavLst>
                                        <p:tav tm="0">
                                          <p:val>
                                            <p:fltVal val="0"/>
                                          </p:val>
                                        </p:tav>
                                        <p:tav tm="100000">
                                          <p:val>
                                            <p:strVal val="#ppt_w"/>
                                          </p:val>
                                        </p:tav>
                                      </p:tavLst>
                                    </p:anim>
                                    <p:anim calcmode="lin" valueType="num">
                                      <p:cBhvr>
                                        <p:cTn id="20" dur="500" fill="hold"/>
                                        <p:tgtEl>
                                          <p:spTgt spid="26"/>
                                        </p:tgtEl>
                                        <p:attrNameLst>
                                          <p:attrName>ppt_h</p:attrName>
                                        </p:attrNameLst>
                                      </p:cBhvr>
                                      <p:tavLst>
                                        <p:tav tm="0">
                                          <p:val>
                                            <p:fltVal val="0"/>
                                          </p:val>
                                        </p:tav>
                                        <p:tav tm="100000">
                                          <p:val>
                                            <p:strVal val="#ppt_h"/>
                                          </p:val>
                                        </p:tav>
                                      </p:tavLst>
                                    </p:anim>
                                    <p:animEffect transition="in" filter="fade">
                                      <p:cBhvr>
                                        <p:cTn id="21" dur="500"/>
                                        <p:tgtEl>
                                          <p:spTgt spid="26"/>
                                        </p:tgtEl>
                                      </p:cBhvr>
                                    </p:animEffect>
                                  </p:childTnLst>
                                </p:cTn>
                              </p:par>
                            </p:childTnLst>
                          </p:cTn>
                        </p:par>
                      </p:childTnLst>
                    </p:cTn>
                  </p:par>
                  <p:par>
                    <p:cTn id="22" fill="hold">
                      <p:stCondLst>
                        <p:cond delay="indefinite"/>
                      </p:stCondLst>
                      <p:childTnLst>
                        <p:par>
                          <p:cTn id="23" fill="hold">
                            <p:stCondLst>
                              <p:cond delay="0"/>
                            </p:stCondLst>
                            <p:childTnLst>
                              <p:par>
                                <p:cTn id="24" presetID="37" presetClass="path" presetSubtype="0" accel="50000" decel="50000" fill="hold" grpId="1" nodeType="clickEffect">
                                  <p:stCondLst>
                                    <p:cond delay="0"/>
                                  </p:stCondLst>
                                  <p:childTnLst>
                                    <p:animMotion origin="layout" path="M 0 2.59259E-6 L 0.0776 0.04004 C 0.0941 0.04907 0.11858 0.05393 0.14392 0.05393 C 0.17309 0.05393 0.19635 0.04907 0.21285 0.04004 L 0.29097 2.59259E-6 " pathEditMode="relative" rAng="0" ptsTypes="AAAAA">
                                      <p:cBhvr>
                                        <p:cTn id="25" dur="1000" fill="hold"/>
                                        <p:tgtEl>
                                          <p:spTgt spid="26"/>
                                        </p:tgtEl>
                                        <p:attrNameLst>
                                          <p:attrName>ppt_x</p:attrName>
                                          <p:attrName>ppt_y</p:attrName>
                                        </p:attrNameLst>
                                      </p:cBhvr>
                                      <p:rCtr x="14549" y="26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6" grpId="0" animBg="1"/>
      <p:bldP spid="26"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042B1278-B9B5-7D8F-79B9-C616679C119B}"/>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4" name="Rounded Rectangle 23">
            <a:extLst>
              <a:ext uri="{FF2B5EF4-FFF2-40B4-BE49-F238E27FC236}">
                <a16:creationId xmlns:a16="http://schemas.microsoft.com/office/drawing/2014/main" id="{70F0C87A-D7CF-8A67-5028-F3BF63321301}"/>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DB75DD4-0C3D-DD7F-420F-439AB0E6EA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8" name="Oval 17">
            <a:extLst>
              <a:ext uri="{FF2B5EF4-FFF2-40B4-BE49-F238E27FC236}">
                <a16:creationId xmlns:a16="http://schemas.microsoft.com/office/drawing/2014/main" id="{5252151D-AA94-1E97-CDC4-2B5D43E300CC}"/>
              </a:ext>
            </a:extLst>
          </p:cNvPr>
          <p:cNvSpPr/>
          <p:nvPr/>
        </p:nvSpPr>
        <p:spPr>
          <a:xfrm>
            <a:off x="6656498" y="3999834"/>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0" name="Oval 19">
            <a:extLst>
              <a:ext uri="{FF2B5EF4-FFF2-40B4-BE49-F238E27FC236}">
                <a16:creationId xmlns:a16="http://schemas.microsoft.com/office/drawing/2014/main" id="{188C7472-87BC-99C2-A863-1F79D3C9EED3}"/>
              </a:ext>
            </a:extLst>
          </p:cNvPr>
          <p:cNvSpPr/>
          <p:nvPr/>
        </p:nvSpPr>
        <p:spPr>
          <a:xfrm>
            <a:off x="1340236" y="3999834"/>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2" name="Rectangle 21">
            <a:extLst>
              <a:ext uri="{FF2B5EF4-FFF2-40B4-BE49-F238E27FC236}">
                <a16:creationId xmlns:a16="http://schemas.microsoft.com/office/drawing/2014/main" id="{82A192AB-088D-35A3-50BC-F9B924DEEB48}"/>
              </a:ext>
            </a:extLst>
          </p:cNvPr>
          <p:cNvSpPr/>
          <p:nvPr/>
        </p:nvSpPr>
        <p:spPr>
          <a:xfrm>
            <a:off x="0" y="0"/>
            <a:ext cx="9144000" cy="6858000"/>
          </a:xfrm>
          <a:prstGeom prst="rect">
            <a:avLst/>
          </a:prstGeom>
          <a:solidFill>
            <a:srgbClr val="000000">
              <a:alpha val="25098"/>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1" name="TextBox 20">
            <a:extLst>
              <a:ext uri="{FF2B5EF4-FFF2-40B4-BE49-F238E27FC236}">
                <a16:creationId xmlns:a16="http://schemas.microsoft.com/office/drawing/2014/main" id="{68D26666-06A0-7E8D-31B7-F681F5289D3B}"/>
              </a:ext>
            </a:extLst>
          </p:cNvPr>
          <p:cNvSpPr txBox="1"/>
          <p:nvPr/>
        </p:nvSpPr>
        <p:spPr>
          <a:xfrm>
            <a:off x="235525" y="2480372"/>
            <a:ext cx="8672946" cy="191322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Replace </a:t>
            </a:r>
            <a:r>
              <a:rPr kumimoji="0" lang="en-US" sz="3200" b="1" i="0" u="none" strike="noStrike" kern="0" cap="none" spc="0" normalizeH="0" baseline="0" noProof="0">
                <a:ln>
                  <a:noFill/>
                </a:ln>
                <a:solidFill>
                  <a:srgbClr val="FF0000"/>
                </a:solidFill>
                <a:effectLst/>
                <a:uLnTx/>
                <a:uFillTx/>
                <a:latin typeface="Corbel" panose="020B0503020204020204" pitchFamily="34" charset="0"/>
                <a:ea typeface="+mn-ea"/>
                <a:cs typeface="+mn-cs"/>
              </a:rPr>
              <a:t>computation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with </a:t>
            </a:r>
            <a:r>
              <a:rPr kumimoji="0" lang="en-US" sz="3200" b="1" i="0" u="none" strike="noStrike" kern="0" cap="none" spc="0" normalizeH="0" baseline="0" noProof="0">
                <a:ln>
                  <a:noFill/>
                </a:ln>
                <a:solidFill>
                  <a:srgbClr val="00B050"/>
                </a:solidFill>
                <a:effectLst/>
                <a:uLnTx/>
                <a:uFillTx/>
                <a:latin typeface="Corbel" panose="020B0503020204020204" pitchFamily="34" charset="0"/>
                <a:ea typeface="+mn-ea"/>
                <a:cs typeface="+mn-cs"/>
              </a:rPr>
              <a:t>memory accesses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pLUTo LUT Query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operation</a:t>
            </a:r>
          </a:p>
        </p:txBody>
      </p:sp>
    </p:spTree>
    <p:extLst>
      <p:ext uri="{BB962C8B-B14F-4D97-AF65-F5344CB8AC3E}">
        <p14:creationId xmlns:p14="http://schemas.microsoft.com/office/powerpoint/2010/main" val="1191285055"/>
      </p:ext>
    </p:extLst>
  </p:cSld>
  <p:clrMapOvr>
    <a:masterClrMapping/>
  </p:clrMapOvr>
  <mc:AlternateContent xmlns:mc="http://schemas.openxmlformats.org/markup-compatibility/2006" xmlns:p14="http://schemas.microsoft.com/office/powerpoint/2010/main">
    <mc:Choice Requires="p14">
      <p:transition spd="med" p14:dur="700" advTm="134">
        <p:fade/>
      </p:transition>
    </mc:Choice>
    <mc:Fallback xmlns="">
      <p:transition spd="med" advTm="134">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a:extLst>
              <a:ext uri="{FF2B5EF4-FFF2-40B4-BE49-F238E27FC236}">
                <a16:creationId xmlns:a16="http://schemas.microsoft.com/office/drawing/2014/main" id="{02A2DF72-025C-D3FD-17B4-22E02CDF8600}"/>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29723" y="3293047"/>
            <a:ext cx="0"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29723" y="3671983"/>
            <a:ext cx="0"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3" name="Elbow Connector 42">
            <a:extLst>
              <a:ext uri="{FF2B5EF4-FFF2-40B4-BE49-F238E27FC236}">
                <a16:creationId xmlns:a16="http://schemas.microsoft.com/office/drawing/2014/main" id="{8FB6C1BA-5F10-4A6C-405D-0DC1EEA2377F}"/>
              </a:ext>
            </a:extLst>
          </p:cNvPr>
          <p:cNvCxnSpPr>
            <a:cxnSpLocks/>
            <a:stCxn id="48" idx="3"/>
            <a:endCxn id="41" idx="2"/>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27742"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27743"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grpSp>
        <p:nvGrpSpPr>
          <p:cNvPr id="66" name="Group 65">
            <a:extLst>
              <a:ext uri="{FF2B5EF4-FFF2-40B4-BE49-F238E27FC236}">
                <a16:creationId xmlns:a16="http://schemas.microsoft.com/office/drawing/2014/main" id="{11BF3860-1AC5-E1C9-52AA-5866992DDDB5}"/>
              </a:ext>
            </a:extLst>
          </p:cNvPr>
          <p:cNvGrpSpPr/>
          <p:nvPr/>
        </p:nvGrpSpPr>
        <p:grpSpPr>
          <a:xfrm>
            <a:off x="4934491" y="2400162"/>
            <a:ext cx="282634" cy="1354256"/>
            <a:chOff x="4930967" y="2421934"/>
            <a:chExt cx="282634" cy="1354256"/>
          </a:xfrm>
        </p:grpSpPr>
        <p:sp>
          <p:nvSpPr>
            <p:cNvPr id="53" name="Rectangle 52">
              <a:extLst>
                <a:ext uri="{FF2B5EF4-FFF2-40B4-BE49-F238E27FC236}">
                  <a16:creationId xmlns:a16="http://schemas.microsoft.com/office/drawing/2014/main" id="{536AEF68-4F8D-2AC6-5963-B65C5A1DC41B}"/>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57" name="Rectangle 56">
              <a:extLst>
                <a:ext uri="{FF2B5EF4-FFF2-40B4-BE49-F238E27FC236}">
                  <a16:creationId xmlns:a16="http://schemas.microsoft.com/office/drawing/2014/main" id="{86DA098B-39AD-8962-7B19-3736A2EA94E6}"/>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58" name="Rectangle 57">
              <a:extLst>
                <a:ext uri="{FF2B5EF4-FFF2-40B4-BE49-F238E27FC236}">
                  <a16:creationId xmlns:a16="http://schemas.microsoft.com/office/drawing/2014/main" id="{AB72B783-6E44-1FA4-7DA0-48754398D662}"/>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59" name="Rectangle 58">
              <a:extLst>
                <a:ext uri="{FF2B5EF4-FFF2-40B4-BE49-F238E27FC236}">
                  <a16:creationId xmlns:a16="http://schemas.microsoft.com/office/drawing/2014/main" id="{7C9F5BB2-A272-CDFC-7A35-F6D23BD91D96}"/>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42" name="TextBox 41">
            <a:extLst>
              <a:ext uri="{FF2B5EF4-FFF2-40B4-BE49-F238E27FC236}">
                <a16:creationId xmlns:a16="http://schemas.microsoft.com/office/drawing/2014/main" id="{087481CC-B0BA-3815-A0D9-55024048AC3E}"/>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mn-ea"/>
                <a:cs typeface="Arial" panose="020B0604020202020204" pitchFamily="34" charset="0"/>
              </a:rPr>
              <a:t>row decoder</a:t>
            </a:r>
          </a:p>
        </p:txBody>
      </p:sp>
    </p:spTree>
    <p:extLst>
      <p:ext uri="{BB962C8B-B14F-4D97-AF65-F5344CB8AC3E}">
        <p14:creationId xmlns:p14="http://schemas.microsoft.com/office/powerpoint/2010/main" val="890640542"/>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
                                        <p:tgtEl>
                                          <p:spTgt spid="35"/>
                                        </p:tgtEl>
                                      </p:cBhvr>
                                    </p:animEffect>
                                  </p:childTnLst>
                                </p:cTn>
                              </p:par>
                              <p:par>
                                <p:cTn id="8" presetID="10" presetClass="entr" presetSubtype="0" fill="hold"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200"/>
                                        <p:tgtEl>
                                          <p:spTgt spid="3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200"/>
                                        <p:tgtEl>
                                          <p:spTgt spid="71"/>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200"/>
                                        <p:tgtEl>
                                          <p:spTgt spid="33"/>
                                        </p:tgtEl>
                                      </p:cBhvr>
                                    </p:animEffect>
                                  </p:childTnLst>
                                </p:cTn>
                              </p:par>
                              <p:par>
                                <p:cTn id="19" presetID="10" presetClass="entr" presetSubtype="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200"/>
                                        <p:tgtEl>
                                          <p:spTgt spid="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Effect transition="in" filter="fade">
                                      <p:cBhvr>
                                        <p:cTn id="24" dur="200"/>
                                        <p:tgtEl>
                                          <p:spTgt spid="73"/>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200"/>
                                        <p:tgtEl>
                                          <p:spTgt spid="11"/>
                                        </p:tgtEl>
                                      </p:cBhvr>
                                    </p:animEffect>
                                  </p:childTnLst>
                                </p:cTn>
                              </p:par>
                              <p:par>
                                <p:cTn id="30" presetID="10" presetClass="entr" presetSubtype="0" fill="hold" nodeType="withEffect">
                                  <p:stCondLst>
                                    <p:cond delay="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200"/>
                                        <p:tgtEl>
                                          <p:spTgt spid="45"/>
                                        </p:tgtEl>
                                      </p:cBhvr>
                                    </p:animEffect>
                                  </p:childTnLst>
                                </p:cTn>
                              </p:par>
                              <p:par>
                                <p:cTn id="33" presetID="10" presetClass="entr" presetSubtype="0" fill="hold"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2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200"/>
                                        <p:tgtEl>
                                          <p:spTgt spid="48"/>
                                        </p:tgtEl>
                                      </p:cBhvr>
                                    </p:animEffect>
                                  </p:childTnLst>
                                </p:cTn>
                              </p:par>
                              <p:par>
                                <p:cTn id="39" presetID="10" presetClass="entr" presetSubtype="0" fill="hold" nodeType="with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200"/>
                                        <p:tgtEl>
                                          <p:spTgt spid="14"/>
                                        </p:tgtEl>
                                      </p:cBhvr>
                                    </p:animEffect>
                                  </p:childTnLst>
                                </p:cTn>
                              </p:par>
                              <p:par>
                                <p:cTn id="42" presetID="10" presetClass="entr" presetSubtype="0" fill="hold"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200"/>
                                        <p:tgtEl>
                                          <p:spTgt spid="66"/>
                                        </p:tgtEl>
                                      </p:cBhvr>
                                    </p:animEffect>
                                  </p:childTnLst>
                                </p:cTn>
                              </p:par>
                              <p:par>
                                <p:cTn id="48" presetID="10" presetClass="entr" presetSubtype="0"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200"/>
                                        <p:tgtEl>
                                          <p:spTgt spid="10"/>
                                        </p:tgtEl>
                                      </p:cBhvr>
                                    </p:animEffect>
                                  </p:childTnLst>
                                </p:cTn>
                              </p:par>
                              <p:par>
                                <p:cTn id="51" presetID="10" presetClass="entr" presetSubtype="0" fill="hold" nodeType="with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fade">
                                      <p:cBhvr>
                                        <p:cTn id="53" dur="200"/>
                                        <p:tgtEl>
                                          <p:spTgt spid="9"/>
                                        </p:tgtEl>
                                      </p:cBhvr>
                                    </p:animEffect>
                                  </p:childTnLst>
                                </p:cTn>
                              </p:par>
                              <p:par>
                                <p:cTn id="54" presetID="10" presetClass="entr" presetSubtype="0" fill="hold"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200"/>
                                        <p:tgtEl>
                                          <p:spTgt spid="8"/>
                                        </p:tgtEl>
                                      </p:cBhvr>
                                    </p:animEffect>
                                  </p:childTnLst>
                                </p:cTn>
                              </p:par>
                              <p:par>
                                <p:cTn id="57" presetID="10" presetClass="entr" presetSubtype="0"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fade">
                                      <p:cBhvr>
                                        <p:cTn id="59" dur="200"/>
                                        <p:tgtEl>
                                          <p:spTgt spid="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200"/>
                                        <p:tgtEl>
                                          <p:spTgt spid="13"/>
                                        </p:tgtEl>
                                      </p:cBhvr>
                                    </p:animEffect>
                                  </p:childTnLst>
                                </p:cTn>
                              </p:par>
                              <p:par>
                                <p:cTn id="63" presetID="10" presetClass="entr" presetSubtype="0" fill="hold" nodeType="with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200"/>
                                        <p:tgtEl>
                                          <p:spTgt spid="3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2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
                                        <p:tgtEl>
                                          <p:spTgt spid="42"/>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15"/>
                                        </p:tgtEl>
                                        <p:attrNameLst>
                                          <p:attrName>style.visibility</p:attrName>
                                        </p:attrNameLst>
                                      </p:cBhvr>
                                      <p:to>
                                        <p:strVal val="visible"/>
                                      </p:to>
                                    </p:set>
                                    <p:animEffect transition="in" filter="fade">
                                      <p:cBhvr>
                                        <p:cTn id="76" dur="200"/>
                                        <p:tgtEl>
                                          <p:spTgt spid="1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
                                        </p:tgtEl>
                                        <p:attrNameLst>
                                          <p:attrName>style.visibility</p:attrName>
                                        </p:attrNameLst>
                                      </p:cBhvr>
                                      <p:to>
                                        <p:strVal val="visible"/>
                                      </p:to>
                                    </p:set>
                                    <p:animEffect transition="in" filter="fade">
                                      <p:cBhvr>
                                        <p:cTn id="79" dur="200"/>
                                        <p:tgtEl>
                                          <p:spTgt spid="6"/>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fade">
                                      <p:cBhvr>
                                        <p:cTn id="82" dur="200"/>
                                        <p:tgtEl>
                                          <p:spTgt spid="30"/>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8"/>
                                        </p:tgtEl>
                                        <p:attrNameLst>
                                          <p:attrName>style.visibility</p:attrName>
                                        </p:attrNameLst>
                                      </p:cBhvr>
                                      <p:to>
                                        <p:strVal val="visible"/>
                                      </p:to>
                                    </p:set>
                                    <p:animEffect transition="in" filter="fade">
                                      <p:cBhvr>
                                        <p:cTn id="85" dur="200"/>
                                        <p:tgtEl>
                                          <p:spTgt spid="3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200"/>
                                        <p:tgtEl>
                                          <p:spTgt spid="74"/>
                                        </p:tgtEl>
                                      </p:cBhvr>
                                    </p:animEffect>
                                  </p:childTnLst>
                                </p:cTn>
                              </p:par>
                              <p:par>
                                <p:cTn id="89" presetID="10" presetClass="entr" presetSubtype="0" fill="hold" nodeType="withEffect">
                                  <p:stCondLst>
                                    <p:cond delay="0"/>
                                  </p:stCondLst>
                                  <p:childTnLst>
                                    <p:set>
                                      <p:cBhvr>
                                        <p:cTn id="90" dur="1" fill="hold">
                                          <p:stCondLst>
                                            <p:cond delay="0"/>
                                          </p:stCondLst>
                                        </p:cTn>
                                        <p:tgtEl>
                                          <p:spTgt spid="96"/>
                                        </p:tgtEl>
                                        <p:attrNameLst>
                                          <p:attrName>style.visibility</p:attrName>
                                        </p:attrNameLst>
                                      </p:cBhvr>
                                      <p:to>
                                        <p:strVal val="visible"/>
                                      </p:to>
                                    </p:set>
                                    <p:animEffect transition="in" filter="fade">
                                      <p:cBhvr>
                                        <p:cTn id="91" dur="200"/>
                                        <p:tgtEl>
                                          <p:spTgt spid="96"/>
                                        </p:tgtEl>
                                      </p:cBhvr>
                                    </p:animEffect>
                                  </p:childTnLst>
                                </p:cTn>
                              </p:par>
                              <p:par>
                                <p:cTn id="92" presetID="10" presetClass="entr" presetSubtype="0" fill="hold" nodeType="withEffect">
                                  <p:stCondLst>
                                    <p:cond delay="0"/>
                                  </p:stCondLst>
                                  <p:childTnLst>
                                    <p:set>
                                      <p:cBhvr>
                                        <p:cTn id="93" dur="1" fill="hold">
                                          <p:stCondLst>
                                            <p:cond delay="0"/>
                                          </p:stCondLst>
                                        </p:cTn>
                                        <p:tgtEl>
                                          <p:spTgt spid="40"/>
                                        </p:tgtEl>
                                        <p:attrNameLst>
                                          <p:attrName>style.visibility</p:attrName>
                                        </p:attrNameLst>
                                      </p:cBhvr>
                                      <p:to>
                                        <p:strVal val="visible"/>
                                      </p:to>
                                    </p:set>
                                    <p:animEffect transition="in" filter="fade">
                                      <p:cBhvr>
                                        <p:cTn id="94" dur="200"/>
                                        <p:tgtEl>
                                          <p:spTgt spid="40"/>
                                        </p:tgtEl>
                                      </p:cBhvr>
                                    </p:animEffect>
                                  </p:childTnLst>
                                </p:cTn>
                              </p:par>
                              <p:par>
                                <p:cTn id="95" presetID="10" presetClass="entr" presetSubtype="0" fill="hold" nodeType="withEffect">
                                  <p:stCondLst>
                                    <p:cond delay="0"/>
                                  </p:stCondLst>
                                  <p:childTnLst>
                                    <p:set>
                                      <p:cBhvr>
                                        <p:cTn id="96" dur="1" fill="hold">
                                          <p:stCondLst>
                                            <p:cond delay="0"/>
                                          </p:stCondLst>
                                        </p:cTn>
                                        <p:tgtEl>
                                          <p:spTgt spid="99"/>
                                        </p:tgtEl>
                                        <p:attrNameLst>
                                          <p:attrName>style.visibility</p:attrName>
                                        </p:attrNameLst>
                                      </p:cBhvr>
                                      <p:to>
                                        <p:strVal val="visible"/>
                                      </p:to>
                                    </p:set>
                                    <p:animEffect transition="in" filter="fade">
                                      <p:cBhvr>
                                        <p:cTn id="97" dur="200"/>
                                        <p:tgtEl>
                                          <p:spTgt spid="99"/>
                                        </p:tgtEl>
                                      </p:cBhvr>
                                    </p:animEffect>
                                  </p:childTnLst>
                                </p:cTn>
                              </p:par>
                              <p:par>
                                <p:cTn id="98" presetID="10" presetClass="entr" presetSubtype="0" fill="hold" nodeType="withEffect">
                                  <p:stCondLst>
                                    <p:cond delay="0"/>
                                  </p:stCondLst>
                                  <p:childTnLst>
                                    <p:set>
                                      <p:cBhvr>
                                        <p:cTn id="99" dur="1" fill="hold">
                                          <p:stCondLst>
                                            <p:cond delay="0"/>
                                          </p:stCondLst>
                                        </p:cTn>
                                        <p:tgtEl>
                                          <p:spTgt spid="100"/>
                                        </p:tgtEl>
                                        <p:attrNameLst>
                                          <p:attrName>style.visibility</p:attrName>
                                        </p:attrNameLst>
                                      </p:cBhvr>
                                      <p:to>
                                        <p:strVal val="visible"/>
                                      </p:to>
                                    </p:set>
                                    <p:animEffect transition="in" filter="fade">
                                      <p:cBhvr>
                                        <p:cTn id="100" dur="200"/>
                                        <p:tgtEl>
                                          <p:spTgt spid="100"/>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200"/>
                                        <p:tgtEl>
                                          <p:spTgt spid="41"/>
                                        </p:tgtEl>
                                      </p:cBhvr>
                                    </p:animEffect>
                                  </p:childTnLst>
                                </p:cTn>
                              </p:par>
                              <p:par>
                                <p:cTn id="104" presetID="10" presetClass="entr" presetSubtype="0" fill="hold" nodeType="withEffect">
                                  <p:stCondLst>
                                    <p:cond delay="0"/>
                                  </p:stCondLst>
                                  <p:childTnLst>
                                    <p:set>
                                      <p:cBhvr>
                                        <p:cTn id="105" dur="1" fill="hold">
                                          <p:stCondLst>
                                            <p:cond delay="0"/>
                                          </p:stCondLst>
                                        </p:cTn>
                                        <p:tgtEl>
                                          <p:spTgt spid="43"/>
                                        </p:tgtEl>
                                        <p:attrNameLst>
                                          <p:attrName>style.visibility</p:attrName>
                                        </p:attrNameLst>
                                      </p:cBhvr>
                                      <p:to>
                                        <p:strVal val="visible"/>
                                      </p:to>
                                    </p:set>
                                    <p:animEffect transition="in" filter="fade">
                                      <p:cBhvr>
                                        <p:cTn id="106" dur="200"/>
                                        <p:tgtEl>
                                          <p:spTgt spid="43"/>
                                        </p:tgtEl>
                                      </p:cBhvr>
                                    </p:animEffect>
                                  </p:childTnLst>
                                </p:cTn>
                              </p:par>
                              <p:par>
                                <p:cTn id="107" presetID="10" presetClass="entr" presetSubtype="0" fill="hold" nodeType="withEffect">
                                  <p:stCondLst>
                                    <p:cond delay="0"/>
                                  </p:stCondLst>
                                  <p:childTnLst>
                                    <p:set>
                                      <p:cBhvr>
                                        <p:cTn id="108" dur="1" fill="hold">
                                          <p:stCondLst>
                                            <p:cond delay="0"/>
                                          </p:stCondLst>
                                        </p:cTn>
                                        <p:tgtEl>
                                          <p:spTgt spid="37"/>
                                        </p:tgtEl>
                                        <p:attrNameLst>
                                          <p:attrName>style.visibility</p:attrName>
                                        </p:attrNameLst>
                                      </p:cBhvr>
                                      <p:to>
                                        <p:strVal val="visible"/>
                                      </p:to>
                                    </p:set>
                                    <p:animEffect transition="in" filter="fade">
                                      <p:cBhvr>
                                        <p:cTn id="109" dur="200"/>
                                        <p:tgtEl>
                                          <p:spTgt spid="37"/>
                                        </p:tgtEl>
                                      </p:cBhvr>
                                    </p:animEffect>
                                  </p:childTnLst>
                                </p:cTn>
                              </p:par>
                              <p:par>
                                <p:cTn id="110" presetID="10" presetClass="entr" presetSubtype="0" fill="hold" nodeType="withEffect">
                                  <p:stCondLst>
                                    <p:cond delay="0"/>
                                  </p:stCondLst>
                                  <p:childTnLst>
                                    <p:set>
                                      <p:cBhvr>
                                        <p:cTn id="111" dur="1" fill="hold">
                                          <p:stCondLst>
                                            <p:cond delay="0"/>
                                          </p:stCondLst>
                                        </p:cTn>
                                        <p:tgtEl>
                                          <p:spTgt spid="19"/>
                                        </p:tgtEl>
                                        <p:attrNameLst>
                                          <p:attrName>style.visibility</p:attrName>
                                        </p:attrNameLst>
                                      </p:cBhvr>
                                      <p:to>
                                        <p:strVal val="visible"/>
                                      </p:to>
                                    </p:set>
                                    <p:animEffect transition="in" filter="fade">
                                      <p:cBhvr>
                                        <p:cTn id="112" dur="200"/>
                                        <p:tgtEl>
                                          <p:spTgt spid="19"/>
                                        </p:tgtEl>
                                      </p:cBhvr>
                                    </p:animEffect>
                                  </p:childTnLst>
                                </p:cTn>
                              </p:par>
                              <p:par>
                                <p:cTn id="113" presetID="10" presetClass="entr" presetSubtype="0" fill="hold" nodeType="withEffect">
                                  <p:stCondLst>
                                    <p:cond delay="0"/>
                                  </p:stCondLst>
                                  <p:childTnLst>
                                    <p:set>
                                      <p:cBhvr>
                                        <p:cTn id="114" dur="1" fill="hold">
                                          <p:stCondLst>
                                            <p:cond delay="0"/>
                                          </p:stCondLst>
                                        </p:cTn>
                                        <p:tgtEl>
                                          <p:spTgt spid="18"/>
                                        </p:tgtEl>
                                        <p:attrNameLst>
                                          <p:attrName>style.visibility</p:attrName>
                                        </p:attrNameLst>
                                      </p:cBhvr>
                                      <p:to>
                                        <p:strVal val="visible"/>
                                      </p:to>
                                    </p:set>
                                    <p:animEffect transition="in" filter="fade">
                                      <p:cBhvr>
                                        <p:cTn id="115" dur="200"/>
                                        <p:tgtEl>
                                          <p:spTgt spid="18"/>
                                        </p:tgtEl>
                                      </p:cBhvr>
                                    </p:animEffect>
                                  </p:childTnLst>
                                </p:cTn>
                              </p:par>
                              <p:par>
                                <p:cTn id="116" presetID="10" presetClass="entr" presetSubtype="0" fill="hold" nodeType="withEffect">
                                  <p:stCondLst>
                                    <p:cond delay="0"/>
                                  </p:stCondLst>
                                  <p:childTnLst>
                                    <p:set>
                                      <p:cBhvr>
                                        <p:cTn id="117" dur="1" fill="hold">
                                          <p:stCondLst>
                                            <p:cond delay="0"/>
                                          </p:stCondLst>
                                        </p:cTn>
                                        <p:tgtEl>
                                          <p:spTgt spid="17"/>
                                        </p:tgtEl>
                                        <p:attrNameLst>
                                          <p:attrName>style.visibility</p:attrName>
                                        </p:attrNameLst>
                                      </p:cBhvr>
                                      <p:to>
                                        <p:strVal val="visible"/>
                                      </p:to>
                                    </p:set>
                                    <p:animEffect transition="in" filter="fade">
                                      <p:cBhvr>
                                        <p:cTn id="118" dur="200"/>
                                        <p:tgtEl>
                                          <p:spTgt spid="17"/>
                                        </p:tgtEl>
                                      </p:cBhvr>
                                    </p:animEffect>
                                  </p:childTnLst>
                                </p:cTn>
                              </p:par>
                              <p:par>
                                <p:cTn id="119" presetID="10" presetClass="entr" presetSubtype="0" fill="hold" nodeType="withEffect">
                                  <p:stCondLst>
                                    <p:cond delay="0"/>
                                  </p:stCondLst>
                                  <p:childTnLst>
                                    <p:set>
                                      <p:cBhvr>
                                        <p:cTn id="120" dur="1" fill="hold">
                                          <p:stCondLst>
                                            <p:cond delay="0"/>
                                          </p:stCondLst>
                                        </p:cTn>
                                        <p:tgtEl>
                                          <p:spTgt spid="16"/>
                                        </p:tgtEl>
                                        <p:attrNameLst>
                                          <p:attrName>style.visibility</p:attrName>
                                        </p:attrNameLst>
                                      </p:cBhvr>
                                      <p:to>
                                        <p:strVal val="visible"/>
                                      </p:to>
                                    </p:set>
                                    <p:animEffect transition="in" filter="fade">
                                      <p:cBhvr>
                                        <p:cTn id="121" dur="2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1" grpId="0" animBg="1"/>
      <p:bldP spid="13" grpId="0" animBg="1"/>
      <p:bldP spid="33" grpId="0" animBg="1"/>
      <p:bldP spid="35" grpId="0" animBg="1"/>
      <p:bldP spid="41" grpId="0" animBg="1"/>
      <p:bldP spid="48" grpId="0" animBg="1"/>
      <p:bldP spid="6" grpId="0" animBg="1"/>
      <p:bldP spid="15" grpId="0" animBg="1"/>
      <p:bldP spid="30" grpId="0" animBg="1"/>
      <p:bldP spid="38" grpId="0" animBg="1"/>
      <p:bldP spid="71" grpId="0"/>
      <p:bldP spid="73" grpId="0"/>
      <p:bldP spid="74" grpId="0"/>
      <p:bldP spid="4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pSp>
        <p:nvGrpSpPr>
          <p:cNvPr id="60" name="Group 59">
            <a:extLst>
              <a:ext uri="{FF2B5EF4-FFF2-40B4-BE49-F238E27FC236}">
                <a16:creationId xmlns:a16="http://schemas.microsoft.com/office/drawing/2014/main" id="{6A7F247A-A6CF-54DA-3510-83F0906C1316}"/>
              </a:ext>
            </a:extLst>
          </p:cNvPr>
          <p:cNvGrpSpPr/>
          <p:nvPr/>
        </p:nvGrpSpPr>
        <p:grpSpPr>
          <a:xfrm>
            <a:off x="4934491" y="2400162"/>
            <a:ext cx="282634" cy="1354256"/>
            <a:chOff x="4930967" y="2421934"/>
            <a:chExt cx="282634" cy="1354256"/>
          </a:xfrm>
        </p:grpSpPr>
        <p:sp>
          <p:nvSpPr>
            <p:cNvPr id="61" name="Rectangle 60">
              <a:extLst>
                <a:ext uri="{FF2B5EF4-FFF2-40B4-BE49-F238E27FC236}">
                  <a16:creationId xmlns:a16="http://schemas.microsoft.com/office/drawing/2014/main" id="{BA403B77-66C0-083A-B82B-7DE80512DF89}"/>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2" name="Rectangle 61">
              <a:extLst>
                <a:ext uri="{FF2B5EF4-FFF2-40B4-BE49-F238E27FC236}">
                  <a16:creationId xmlns:a16="http://schemas.microsoft.com/office/drawing/2014/main" id="{AD9ABEFA-2BC5-19D8-E147-5B35B8F4F4BF}"/>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3" name="Rectangle 62">
              <a:extLst>
                <a:ext uri="{FF2B5EF4-FFF2-40B4-BE49-F238E27FC236}">
                  <a16:creationId xmlns:a16="http://schemas.microsoft.com/office/drawing/2014/main" id="{C961B1B8-7545-199A-D626-4E36FD9A5AB8}"/>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6" name="Rectangle 65">
              <a:extLst>
                <a:ext uri="{FF2B5EF4-FFF2-40B4-BE49-F238E27FC236}">
                  <a16:creationId xmlns:a16="http://schemas.microsoft.com/office/drawing/2014/main" id="{BDF6E31B-9209-D41E-D80C-C6AB1CEA4348}"/>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12" name="TextBox 11">
            <a:extLst>
              <a:ext uri="{FF2B5EF4-FFF2-40B4-BE49-F238E27FC236}">
                <a16:creationId xmlns:a16="http://schemas.microsoft.com/office/drawing/2014/main" id="{00773B94-CD06-68E6-A7D8-5B240517978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sp>
        <p:nvSpPr>
          <p:cNvPr id="51" name="TextBox 50">
            <a:extLst>
              <a:ext uri="{FF2B5EF4-FFF2-40B4-BE49-F238E27FC236}">
                <a16:creationId xmlns:a16="http://schemas.microsoft.com/office/drawing/2014/main" id="{5403B5A5-4731-4B1D-A9C9-7C4FE804658A}"/>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mn-ea"/>
                <a:cs typeface="Arial" panose="020B0604020202020204" pitchFamily="34" charset="0"/>
              </a:rPr>
              <a:t>row decoder</a:t>
            </a:r>
          </a:p>
        </p:txBody>
      </p:sp>
      <p:cxnSp>
        <p:nvCxnSpPr>
          <p:cNvPr id="53" name="Elbow Connector 52">
            <a:extLst>
              <a:ext uri="{FF2B5EF4-FFF2-40B4-BE49-F238E27FC236}">
                <a16:creationId xmlns:a16="http://schemas.microsoft.com/office/drawing/2014/main" id="{B55AFBD0-03E7-1FD8-A864-2C0285BDF49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006091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2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200"/>
                                        <p:tgtEl>
                                          <p:spTgt spid="39"/>
                                        </p:tgtEl>
                                      </p:cBhvr>
                                    </p:animEffect>
                                  </p:childTnLst>
                                </p:cTn>
                              </p:par>
                            </p:childTnLst>
                          </p:cTn>
                        </p:par>
                        <p:par>
                          <p:cTn id="13" fill="hold">
                            <p:stCondLst>
                              <p:cond delay="200"/>
                            </p:stCondLst>
                            <p:childTnLst>
                              <p:par>
                                <p:cTn id="14" presetID="10" presetClass="entr" presetSubtype="0" fill="hold" nodeType="after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00"/>
                                        <p:tgtEl>
                                          <p:spTgt spid="42"/>
                                        </p:tgtEl>
                                      </p:cBhvr>
                                    </p:animEffect>
                                  </p:childTnLst>
                                </p:cTn>
                              </p:par>
                            </p:childTnLst>
                          </p:cTn>
                        </p:par>
                        <p:par>
                          <p:cTn id="17" fill="hold">
                            <p:stCondLst>
                              <p:cond delay="400"/>
                            </p:stCondLst>
                            <p:childTnLst>
                              <p:par>
                                <p:cTn id="18" presetID="10" presetClass="entr" presetSubtype="0" fill="hold" nodeType="after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200"/>
                                        <p:tgtEl>
                                          <p:spTgt spid="44"/>
                                        </p:tgtEl>
                                      </p:cBhvr>
                                    </p:animEffect>
                                  </p:childTnLst>
                                </p:cTn>
                              </p:par>
                            </p:childTnLst>
                          </p:cTn>
                        </p:par>
                        <p:par>
                          <p:cTn id="21" fill="hold">
                            <p:stCondLst>
                              <p:cond delay="600"/>
                            </p:stCondLst>
                            <p:childTnLst>
                              <p:par>
                                <p:cTn id="22" presetID="10" presetClass="entr" presetSubtype="0" fill="hold"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Box 62">
            <a:extLst>
              <a:ext uri="{FF2B5EF4-FFF2-40B4-BE49-F238E27FC236}">
                <a16:creationId xmlns:a16="http://schemas.microsoft.com/office/drawing/2014/main" id="{FD905ABD-D4B5-9B23-6FDD-360F9782EA6D}"/>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sp>
        <p:nvSpPr>
          <p:cNvPr id="67" name="TextBox 66">
            <a:extLst>
              <a:ext uri="{FF2B5EF4-FFF2-40B4-BE49-F238E27FC236}">
                <a16:creationId xmlns:a16="http://schemas.microsoft.com/office/drawing/2014/main" id="{C96FC56B-4BF2-3CD5-F57C-B9C032F13C25}"/>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mn-ea"/>
                <a:cs typeface="Arial" panose="020B0604020202020204" pitchFamily="34" charset="0"/>
              </a:rPr>
              <a:t>row decoder</a:t>
            </a:r>
          </a:p>
        </p:txBody>
      </p:sp>
      <p:grpSp>
        <p:nvGrpSpPr>
          <p:cNvPr id="66" name="Group 50" hidden="1">
            <a:extLst>
              <a:ext uri="{FF2B5EF4-FFF2-40B4-BE49-F238E27FC236}">
                <a16:creationId xmlns:a16="http://schemas.microsoft.com/office/drawing/2014/main" id="{A0D6F918-AFDD-09C7-1374-33E9E37751C9}"/>
              </a:ext>
            </a:extLst>
          </p:cNvPr>
          <p:cNvGrpSpPr/>
          <p:nvPr/>
        </p:nvGrpSpPr>
        <p:grpSpPr>
          <a:xfrm>
            <a:off x="4934491" y="2400162"/>
            <a:ext cx="282634" cy="1354256"/>
            <a:chOff x="4930967" y="2421934"/>
            <a:chExt cx="282634" cy="1354256"/>
          </a:xfrm>
        </p:grpSpPr>
        <p:sp>
          <p:nvSpPr>
            <p:cNvPr id="57" name="Rectangle 56">
              <a:extLst>
                <a:ext uri="{FF2B5EF4-FFF2-40B4-BE49-F238E27FC236}">
                  <a16:creationId xmlns:a16="http://schemas.microsoft.com/office/drawing/2014/main" id="{D44EAF47-B0B9-E10A-01CE-FBBA280E2A80}"/>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0" name="Rectangle 59">
              <a:extLst>
                <a:ext uri="{FF2B5EF4-FFF2-40B4-BE49-F238E27FC236}">
                  <a16:creationId xmlns:a16="http://schemas.microsoft.com/office/drawing/2014/main" id="{E1ABAA9B-4B5C-660F-C4DD-E747F5110C18}"/>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1" name="Rectangle 60">
              <a:extLst>
                <a:ext uri="{FF2B5EF4-FFF2-40B4-BE49-F238E27FC236}">
                  <a16:creationId xmlns:a16="http://schemas.microsoft.com/office/drawing/2014/main" id="{A3044CDC-EF1F-F599-AA96-545B607B2202}"/>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2" name="Rectangle 61">
              <a:extLst>
                <a:ext uri="{FF2B5EF4-FFF2-40B4-BE49-F238E27FC236}">
                  <a16:creationId xmlns:a16="http://schemas.microsoft.com/office/drawing/2014/main" id="{488F08F4-679A-583C-E949-49973BA0DBD6}"/>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cxnSp>
        <p:nvCxnSpPr>
          <p:cNvPr id="69" name="Elbow Connector 68">
            <a:extLst>
              <a:ext uri="{FF2B5EF4-FFF2-40B4-BE49-F238E27FC236}">
                <a16:creationId xmlns:a16="http://schemas.microsoft.com/office/drawing/2014/main" id="{B070C958-F8F0-5518-C1AD-13E4DD37B3F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929B7304-527F-B9E6-E06C-937459D50B3E}"/>
              </a:ext>
            </a:extLst>
          </p:cNvPr>
          <p:cNvSpPr/>
          <p:nvPr/>
        </p:nvSpPr>
        <p:spPr>
          <a:xfrm>
            <a:off x="0" y="643063"/>
            <a:ext cx="9144000" cy="5790211"/>
          </a:xfrm>
          <a:prstGeom prst="rect">
            <a:avLst/>
          </a:prstGeom>
          <a:solidFill>
            <a:schemeClr val="bg1">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3" name="Rectangle 52">
            <a:extLst>
              <a:ext uri="{FF2B5EF4-FFF2-40B4-BE49-F238E27FC236}">
                <a16:creationId xmlns:a16="http://schemas.microsoft.com/office/drawing/2014/main" id="{C1361CB3-192A-5428-8154-3C0026E695E7}"/>
              </a:ext>
            </a:extLst>
          </p:cNvPr>
          <p:cNvSpPr/>
          <p:nvPr/>
        </p:nvSpPr>
        <p:spPr>
          <a:xfrm>
            <a:off x="1657930" y="4359038"/>
            <a:ext cx="4050650"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Multiple copies of the lookup table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 </a:t>
            </a:r>
            <a:r>
              <a:rPr kumimoji="0" lang="en-US" sz="2000" b="1" i="1"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exploit</a:t>
            </a: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 DRAM parallelism</a:t>
            </a: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1" name="TextBox 50">
            <a:extLst>
              <a:ext uri="{FF2B5EF4-FFF2-40B4-BE49-F238E27FC236}">
                <a16:creationId xmlns:a16="http://schemas.microsoft.com/office/drawing/2014/main" id="{AE4BFAE2-5246-4162-DA57-FF26DF0AA9C3}"/>
              </a:ext>
            </a:extLst>
          </p:cNvPr>
          <p:cNvSpPr txBox="1"/>
          <p:nvPr/>
        </p:nvSpPr>
        <p:spPr>
          <a:xfrm>
            <a:off x="7107616" y="3024316"/>
            <a:ext cx="1712293"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Tree>
    <p:extLst>
      <p:ext uri="{BB962C8B-B14F-4D97-AF65-F5344CB8AC3E}">
        <p14:creationId xmlns:p14="http://schemas.microsoft.com/office/powerpoint/2010/main" val="29112639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grpSp>
        <p:nvGrpSpPr>
          <p:cNvPr id="81" name="Group 80">
            <a:extLst>
              <a:ext uri="{FF2B5EF4-FFF2-40B4-BE49-F238E27FC236}">
                <a16:creationId xmlns:a16="http://schemas.microsoft.com/office/drawing/2014/main" id="{E75F6665-13EC-21D7-BC92-6D35019A3CB3}"/>
              </a:ext>
            </a:extLst>
          </p:cNvPr>
          <p:cNvGrpSpPr/>
          <p:nvPr/>
        </p:nvGrpSpPr>
        <p:grpSpPr>
          <a:xfrm>
            <a:off x="4934491" y="2400162"/>
            <a:ext cx="282634" cy="1354256"/>
            <a:chOff x="4930967" y="2421934"/>
            <a:chExt cx="282634" cy="1354256"/>
          </a:xfrm>
        </p:grpSpPr>
        <p:sp>
          <p:nvSpPr>
            <p:cNvPr id="82" name="Rectangle 81">
              <a:extLst>
                <a:ext uri="{FF2B5EF4-FFF2-40B4-BE49-F238E27FC236}">
                  <a16:creationId xmlns:a16="http://schemas.microsoft.com/office/drawing/2014/main" id="{62BDDE6A-4739-7DE9-17E3-D3F0466696F8}"/>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row sweep</a:t>
            </a:r>
          </a:p>
        </p:txBody>
      </p:sp>
      <p:sp>
        <p:nvSpPr>
          <p:cNvPr id="42" name="TextBox 41">
            <a:extLst>
              <a:ext uri="{FF2B5EF4-FFF2-40B4-BE49-F238E27FC236}">
                <a16:creationId xmlns:a16="http://schemas.microsoft.com/office/drawing/2014/main" id="{08AE10FC-1D17-2101-40B7-A43C167224FC}"/>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39" name="TextBox 38">
            <a:extLst>
              <a:ext uri="{FF2B5EF4-FFF2-40B4-BE49-F238E27FC236}">
                <a16:creationId xmlns:a16="http://schemas.microsoft.com/office/drawing/2014/main" id="{2C86511D-4048-AC49-956D-9957427DBB9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49" name="Elbow Connector 48">
            <a:extLst>
              <a:ext uri="{FF2B5EF4-FFF2-40B4-BE49-F238E27FC236}">
                <a16:creationId xmlns:a16="http://schemas.microsoft.com/office/drawing/2014/main" id="{D87E4B6A-872A-7633-312E-D27097407AE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43" name="Table 275">
            <a:extLst>
              <a:ext uri="{FF2B5EF4-FFF2-40B4-BE49-F238E27FC236}">
                <a16:creationId xmlns:a16="http://schemas.microsoft.com/office/drawing/2014/main" id="{6E3A139F-2009-F1E8-3384-40DFC4FF6703}"/>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976E6983-067B-012B-D661-E45A6756CFCE}"/>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1" name="Table 275">
            <a:extLst>
              <a:ext uri="{FF2B5EF4-FFF2-40B4-BE49-F238E27FC236}">
                <a16:creationId xmlns:a16="http://schemas.microsoft.com/office/drawing/2014/main" id="{03984A99-E3EC-ABBA-0EFD-3ADC70F90203}"/>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3" name="Table 275">
            <a:extLst>
              <a:ext uri="{FF2B5EF4-FFF2-40B4-BE49-F238E27FC236}">
                <a16:creationId xmlns:a16="http://schemas.microsoft.com/office/drawing/2014/main" id="{456D82E2-30D5-D75C-C346-D6C632B185DA}"/>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spTree>
    <p:extLst>
      <p:ext uri="{BB962C8B-B14F-4D97-AF65-F5344CB8AC3E}">
        <p14:creationId xmlns:p14="http://schemas.microsoft.com/office/powerpoint/2010/main" val="13061359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4"/>
                                        </p:tgtEl>
                                      </p:cBhvr>
                                    </p:animEffect>
                                    <p:set>
                                      <p:cBhvr>
                                        <p:cTn id="7" dur="1" fill="hold">
                                          <p:stCondLst>
                                            <p:cond delay="499"/>
                                          </p:stCondLst>
                                        </p:cTn>
                                        <p:tgtEl>
                                          <p:spTgt spid="4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3"/>
                                        </p:tgtEl>
                                      </p:cBhvr>
                                    </p:animEffect>
                                    <p:set>
                                      <p:cBhvr>
                                        <p:cTn id="10" dur="1" fill="hold">
                                          <p:stCondLst>
                                            <p:cond delay="499"/>
                                          </p:stCondLst>
                                        </p:cTn>
                                        <p:tgtEl>
                                          <p:spTgt spid="5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43"/>
                                        </p:tgtEl>
                                      </p:cBhvr>
                                    </p:animEffect>
                                    <p:set>
                                      <p:cBhvr>
                                        <p:cTn id="13" dur="1" fill="hold">
                                          <p:stCondLst>
                                            <p:cond delay="499"/>
                                          </p:stCondLst>
                                        </p:cTn>
                                        <p:tgtEl>
                                          <p:spTgt spid="43"/>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500"/>
                                        <p:tgtEl>
                                          <p:spTgt spid="51"/>
                                        </p:tgtEl>
                                      </p:cBhvr>
                                    </p:animEffect>
                                    <p:set>
                                      <p:cBhvr>
                                        <p:cTn id="16" dur="1" fill="hold">
                                          <p:stCondLst>
                                            <p:cond delay="499"/>
                                          </p:stCondLst>
                                        </p:cTn>
                                        <p:tgtEl>
                                          <p:spTgt spid="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cxnSp>
        <p:nvCxnSpPr>
          <p:cNvPr id="53" name="Straight Connector 52">
            <a:extLst>
              <a:ext uri="{FF2B5EF4-FFF2-40B4-BE49-F238E27FC236}">
                <a16:creationId xmlns:a16="http://schemas.microsoft.com/office/drawing/2014/main" id="{3A03738E-6254-3D14-3996-137185C53160}"/>
              </a:ext>
            </a:extLst>
          </p:cNvPr>
          <p:cNvCxnSpPr>
            <a:cxnSpLocks/>
          </p:cNvCxnSpPr>
          <p:nvPr/>
        </p:nvCxnSpPr>
        <p:spPr>
          <a:xfrm rot="5400000" flipH="1">
            <a:off x="5045699" y="2512000"/>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E35E95E9-0388-FB35-EB70-D181E574332F}"/>
              </a:ext>
            </a:extLst>
          </p:cNvPr>
          <p:cNvSpPr/>
          <p:nvPr/>
        </p:nvSpPr>
        <p:spPr>
          <a:xfrm>
            <a:off x="4937464" y="240016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1734" y="2448356"/>
          <a:ext cx="1799968" cy="411036"/>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11036">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8C1F5964-1A00-FCDC-7558-BD303738C86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51" name="Elbow Connector 50">
            <a:extLst>
              <a:ext uri="{FF2B5EF4-FFF2-40B4-BE49-F238E27FC236}">
                <a16:creationId xmlns:a16="http://schemas.microsoft.com/office/drawing/2014/main" id="{B2BF44ED-5D3D-78B3-A856-75729FCCFE93}"/>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977168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45"/>
                                        </p:tgtEl>
                                      </p:cBhvr>
                                    </p:animEffect>
                                    <p:set>
                                      <p:cBhvr>
                                        <p:cTn id="7" dur="1" fill="hold">
                                          <p:stCondLst>
                                            <p:cond delay="499"/>
                                          </p:stCondLst>
                                        </p:cTn>
                                        <p:tgtEl>
                                          <p:spTgt spid="4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82"/>
                                        </p:tgtEl>
                                      </p:cBhvr>
                                    </p:animEffect>
                                    <p:set>
                                      <p:cBhvr>
                                        <p:cTn id="10" dur="1" fill="hold">
                                          <p:stCondLst>
                                            <p:cond delay="499"/>
                                          </p:stCondLst>
                                        </p:cTn>
                                        <p:tgtEl>
                                          <p:spTgt spid="8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fade">
                                      <p:cBhvr>
                                        <p:cTn id="16" dur="500"/>
                                        <p:tgtEl>
                                          <p:spTgt spid="57"/>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500"/>
                                        <p:tgtEl>
                                          <p:spTgt spid="39"/>
                                        </p:tgtEl>
                                      </p:cBhvr>
                                    </p:animEffect>
                                  </p:childTnLst>
                                </p:cTn>
                              </p:par>
                            </p:childTnLst>
                          </p:cTn>
                        </p:par>
                        <p:par>
                          <p:cTn id="21" fill="hold">
                            <p:stCondLst>
                              <p:cond delay="1000"/>
                            </p:stCondLst>
                            <p:childTnLst>
                              <p:par>
                                <p:cTn id="22" presetID="7" presetClass="emph" presetSubtype="2" fill="hold" nodeType="afterEffect">
                                  <p:stCondLst>
                                    <p:cond delay="0"/>
                                  </p:stCondLst>
                                  <p:childTnLst>
                                    <p:animClr clrSpc="rgb" dir="cw">
                                      <p:cBhvr>
                                        <p:cTn id="23" dur="500" fill="hold"/>
                                        <p:tgtEl>
                                          <p:spTgt spid="4"/>
                                        </p:tgtEl>
                                        <p:attrNameLst>
                                          <p:attrName>stroke.color</p:attrName>
                                        </p:attrNameLst>
                                      </p:cBhvr>
                                      <p:to>
                                        <a:srgbClr val="FF2600"/>
                                      </p:to>
                                    </p:animClr>
                                    <p:set>
                                      <p:cBhvr>
                                        <p:cTn id="24" dur="500" fill="hold"/>
                                        <p:tgtEl>
                                          <p:spTgt spid="4"/>
                                        </p:tgtEl>
                                        <p:attrNameLst>
                                          <p:attrName>stroke.on</p:attrName>
                                        </p:attrNameLst>
                                      </p:cBhvr>
                                      <p:to>
                                        <p:strVal val="true"/>
                                      </p:to>
                                    </p:set>
                                  </p:childTnLst>
                                </p:cTn>
                              </p:par>
                              <p:par>
                                <p:cTn id="25" presetID="7" presetClass="emph" presetSubtype="2" fill="hold" nodeType="withEffect">
                                  <p:stCondLst>
                                    <p:cond delay="0"/>
                                  </p:stCondLst>
                                  <p:childTnLst>
                                    <p:animClr clrSpc="rgb" dir="cw">
                                      <p:cBhvr>
                                        <p:cTn id="26" dur="500" fill="hold"/>
                                        <p:tgtEl>
                                          <p:spTgt spid="8"/>
                                        </p:tgtEl>
                                        <p:attrNameLst>
                                          <p:attrName>stroke.color</p:attrName>
                                        </p:attrNameLst>
                                      </p:cBhvr>
                                      <p:to>
                                        <a:srgbClr val="FF2600"/>
                                      </p:to>
                                    </p:animClr>
                                    <p:set>
                                      <p:cBhvr>
                                        <p:cTn id="27" dur="500" fill="hold"/>
                                        <p:tgtEl>
                                          <p:spTgt spid="8"/>
                                        </p:tgtEl>
                                        <p:attrNameLst>
                                          <p:attrName>stroke.on</p:attrName>
                                        </p:attrNameLst>
                                      </p:cBhvr>
                                      <p:to>
                                        <p:strVal val="true"/>
                                      </p:to>
                                    </p:set>
                                  </p:childTnLst>
                                </p:cTn>
                              </p:par>
                              <p:par>
                                <p:cTn id="28" presetID="7" presetClass="emph" presetSubtype="2" fill="hold" nodeType="withEffect">
                                  <p:stCondLst>
                                    <p:cond delay="0"/>
                                  </p:stCondLst>
                                  <p:childTnLst>
                                    <p:animClr clrSpc="rgb" dir="cw">
                                      <p:cBhvr>
                                        <p:cTn id="29" dur="500" fill="hold"/>
                                        <p:tgtEl>
                                          <p:spTgt spid="9"/>
                                        </p:tgtEl>
                                        <p:attrNameLst>
                                          <p:attrName>stroke.color</p:attrName>
                                        </p:attrNameLst>
                                      </p:cBhvr>
                                      <p:to>
                                        <a:srgbClr val="FF2600"/>
                                      </p:to>
                                    </p:animClr>
                                    <p:set>
                                      <p:cBhvr>
                                        <p:cTn id="30" dur="500" fill="hold"/>
                                        <p:tgtEl>
                                          <p:spTgt spid="9"/>
                                        </p:tgtEl>
                                        <p:attrNameLst>
                                          <p:attrName>stroke.on</p:attrName>
                                        </p:attrNameLst>
                                      </p:cBhvr>
                                      <p:to>
                                        <p:strVal val="true"/>
                                      </p:to>
                                    </p:set>
                                  </p:childTnLst>
                                </p:cTn>
                              </p:par>
                              <p:par>
                                <p:cTn id="31" presetID="7" presetClass="emph" presetSubtype="2" fill="hold" nodeType="withEffect">
                                  <p:stCondLst>
                                    <p:cond delay="0"/>
                                  </p:stCondLst>
                                  <p:childTnLst>
                                    <p:animClr clrSpc="rgb" dir="cw">
                                      <p:cBhvr>
                                        <p:cTn id="32" dur="500" fill="hold"/>
                                        <p:tgtEl>
                                          <p:spTgt spid="10"/>
                                        </p:tgtEl>
                                        <p:attrNameLst>
                                          <p:attrName>stroke.color</p:attrName>
                                        </p:attrNameLst>
                                      </p:cBhvr>
                                      <p:to>
                                        <a:srgbClr val="FF2600"/>
                                      </p:to>
                                    </p:animClr>
                                    <p:set>
                                      <p:cBhvr>
                                        <p:cTn id="33" dur="500" fill="hold"/>
                                        <p:tgtEl>
                                          <p:spTgt spid="10"/>
                                        </p:tgtEl>
                                        <p:attrNameLst>
                                          <p:attrName>stroke.on</p:attrName>
                                        </p:attrNameLst>
                                      </p:cBhvr>
                                      <p:to>
                                        <p:strVal val="true"/>
                                      </p:to>
                                    </p:set>
                                  </p:childTnLst>
                                </p:cTn>
                              </p:par>
                              <p:par>
                                <p:cTn id="34" presetID="10" presetClass="entr" presetSubtype="0" fill="hold" nodeType="with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fade">
                                      <p:cBhvr>
                                        <p:cTn id="3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 name="TextBox 346">
            <a:extLst>
              <a:ext uri="{FF2B5EF4-FFF2-40B4-BE49-F238E27FC236}">
                <a16:creationId xmlns:a16="http://schemas.microsoft.com/office/drawing/2014/main" id="{59F3B537-728A-1086-393B-8112155BCBA9}"/>
              </a:ext>
            </a:extLst>
          </p:cNvPr>
          <p:cNvSpPr txBox="1"/>
          <p:nvPr/>
        </p:nvSpPr>
        <p:spPr>
          <a:xfrm>
            <a:off x="21749" y="5937083"/>
            <a:ext cx="9101388"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Ideal maximum vectorization factor = # DRAM columns (e.g., 65,536)</a:t>
            </a:r>
            <a:endParaRPr kumimoji="0" lang="en-US" sz="1800" b="0"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endParaRPr>
          </a:p>
        </p:txBody>
      </p:sp>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fraction of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parallelism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 real applications</a:t>
            </a:r>
          </a:p>
        </p:txBody>
      </p:sp>
      <p:grpSp>
        <p:nvGrpSpPr>
          <p:cNvPr id="8" name="Group 7">
            <a:extLst>
              <a:ext uri="{FF2B5EF4-FFF2-40B4-BE49-F238E27FC236}">
                <a16:creationId xmlns:a16="http://schemas.microsoft.com/office/drawing/2014/main" id="{E7C55CBE-1F68-7CCD-19B4-4E306C8366FE}"/>
              </a:ext>
            </a:extLst>
          </p:cNvPr>
          <p:cNvGrpSpPr/>
          <p:nvPr/>
        </p:nvGrpSpPr>
        <p:grpSpPr>
          <a:xfrm>
            <a:off x="731520" y="2255569"/>
            <a:ext cx="7785463" cy="3499632"/>
            <a:chOff x="731520" y="2255569"/>
            <a:chExt cx="7785463" cy="3499632"/>
          </a:xfrm>
        </p:grpSpPr>
        <p:grpSp>
          <p:nvGrpSpPr>
            <p:cNvPr id="322" name="Group 321">
              <a:extLst>
                <a:ext uri="{FF2B5EF4-FFF2-40B4-BE49-F238E27FC236}">
                  <a16:creationId xmlns:a16="http://schemas.microsoft.com/office/drawing/2014/main" id="{08DDA65E-53C8-9C90-5735-99D2EC0F9297}"/>
                </a:ext>
              </a:extLst>
            </p:cNvPr>
            <p:cNvGrpSpPr/>
            <p:nvPr/>
          </p:nvGrpSpPr>
          <p:grpSpPr>
            <a:xfrm>
              <a:off x="2342395" y="2920860"/>
              <a:ext cx="4453675" cy="384743"/>
              <a:chOff x="2368765" y="2829108"/>
              <a:chExt cx="4453675" cy="384743"/>
            </a:xfrm>
            <a:solidFill>
              <a:schemeClr val="accent2">
                <a:lumMod val="20000"/>
                <a:lumOff val="80000"/>
              </a:schemeClr>
            </a:solidFill>
          </p:grpSpPr>
          <p:grpSp>
            <p:nvGrpSpPr>
              <p:cNvPr id="311" name="Group 310">
                <a:extLst>
                  <a:ext uri="{FF2B5EF4-FFF2-40B4-BE49-F238E27FC236}">
                    <a16:creationId xmlns:a16="http://schemas.microsoft.com/office/drawing/2014/main" id="{6FF62366-DC58-126C-D4E2-5A7D6B5AAA9F}"/>
                  </a:ext>
                </a:extLst>
              </p:cNvPr>
              <p:cNvGrpSpPr/>
              <p:nvPr/>
            </p:nvGrpSpPr>
            <p:grpSpPr>
              <a:xfrm>
                <a:off x="2368765" y="2829108"/>
                <a:ext cx="2179624" cy="375419"/>
                <a:chOff x="1066791" y="1851416"/>
                <a:chExt cx="2179624" cy="375419"/>
              </a:xfrm>
              <a:grpFill/>
            </p:grpSpPr>
            <p:sp>
              <p:nvSpPr>
                <p:cNvPr id="312" name="Rectangle 311">
                  <a:extLst>
                    <a:ext uri="{FF2B5EF4-FFF2-40B4-BE49-F238E27FC236}">
                      <a16:creationId xmlns:a16="http://schemas.microsoft.com/office/drawing/2014/main" id="{C91F9193-D305-6AA2-14B9-7A16DA288A85}"/>
                    </a:ext>
                  </a:extLst>
                </p:cNvPr>
                <p:cNvSpPr/>
                <p:nvPr/>
              </p:nvSpPr>
              <p:spPr>
                <a:xfrm>
                  <a:off x="1066791"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3" name="Rectangle 312">
                  <a:extLst>
                    <a:ext uri="{FF2B5EF4-FFF2-40B4-BE49-F238E27FC236}">
                      <a16:creationId xmlns:a16="http://schemas.microsoft.com/office/drawing/2014/main" id="{EFD79A3D-0AFE-459B-760B-6628D519B1CF}"/>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4" name="Rectangle 313">
                  <a:extLst>
                    <a:ext uri="{FF2B5EF4-FFF2-40B4-BE49-F238E27FC236}">
                      <a16:creationId xmlns:a16="http://schemas.microsoft.com/office/drawing/2014/main" id="{C2F7CFA2-4AA1-CC65-8941-9E29A8035432}"/>
                    </a:ext>
                  </a:extLst>
                </p:cNvPr>
                <p:cNvSpPr/>
                <p:nvPr/>
              </p:nvSpPr>
              <p:spPr>
                <a:xfrm>
                  <a:off x="2187681"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5" name="Rectangle 314">
                  <a:extLst>
                    <a:ext uri="{FF2B5EF4-FFF2-40B4-BE49-F238E27FC236}">
                      <a16:creationId xmlns:a16="http://schemas.microsoft.com/office/drawing/2014/main" id="{139135E4-4C16-0F58-6F3B-5104DB097656}"/>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316" name="Group 315">
                <a:extLst>
                  <a:ext uri="{FF2B5EF4-FFF2-40B4-BE49-F238E27FC236}">
                    <a16:creationId xmlns:a16="http://schemas.microsoft.com/office/drawing/2014/main" id="{4679DC15-3674-64AD-9D35-480A3AC2019F}"/>
                  </a:ext>
                </a:extLst>
              </p:cNvPr>
              <p:cNvGrpSpPr/>
              <p:nvPr/>
            </p:nvGrpSpPr>
            <p:grpSpPr>
              <a:xfrm>
                <a:off x="4642816" y="2838432"/>
                <a:ext cx="2179624" cy="375419"/>
                <a:chOff x="1066791" y="1851416"/>
                <a:chExt cx="2179624" cy="375419"/>
              </a:xfrm>
              <a:grpFill/>
            </p:grpSpPr>
            <p:sp>
              <p:nvSpPr>
                <p:cNvPr id="317" name="Rectangle 316">
                  <a:extLst>
                    <a:ext uri="{FF2B5EF4-FFF2-40B4-BE49-F238E27FC236}">
                      <a16:creationId xmlns:a16="http://schemas.microsoft.com/office/drawing/2014/main" id="{2C977C11-BA36-895A-EDC3-814D4D2860D5}"/>
                    </a:ext>
                  </a:extLst>
                </p:cNvPr>
                <p:cNvSpPr/>
                <p:nvPr/>
              </p:nvSpPr>
              <p:spPr>
                <a:xfrm>
                  <a:off x="1066791"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8" name="Rectangle 317">
                  <a:extLst>
                    <a:ext uri="{FF2B5EF4-FFF2-40B4-BE49-F238E27FC236}">
                      <a16:creationId xmlns:a16="http://schemas.microsoft.com/office/drawing/2014/main" id="{0B7D645C-A0A4-1FE9-852D-1A63C2C74D19}"/>
                    </a:ext>
                  </a:extLst>
                </p:cNvPr>
                <p:cNvSpPr/>
                <p:nvPr/>
              </p:nvSpPr>
              <p:spPr>
                <a:xfrm>
                  <a:off x="1627236"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9" name="Rectangle 318">
                  <a:extLst>
                    <a:ext uri="{FF2B5EF4-FFF2-40B4-BE49-F238E27FC236}">
                      <a16:creationId xmlns:a16="http://schemas.microsoft.com/office/drawing/2014/main" id="{A73C9C32-3BEB-B2A1-58DB-BCC1F1F5F522}"/>
                    </a:ext>
                  </a:extLst>
                </p:cNvPr>
                <p:cNvSpPr/>
                <p:nvPr/>
              </p:nvSpPr>
              <p:spPr>
                <a:xfrm>
                  <a:off x="2187681"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0" name="Rectangle 319">
                  <a:extLst>
                    <a:ext uri="{FF2B5EF4-FFF2-40B4-BE49-F238E27FC236}">
                      <a16:creationId xmlns:a16="http://schemas.microsoft.com/office/drawing/2014/main" id="{1EEC8442-151B-E52F-42F7-02FECEC157D2}"/>
                    </a:ext>
                  </a:extLst>
                </p:cNvPr>
                <p:cNvSpPr/>
                <p:nvPr/>
              </p:nvSpPr>
              <p:spPr>
                <a:xfrm>
                  <a:off x="2763859"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
          <p:nvSpPr>
            <p:cNvPr id="334" name="TextBox 333">
              <a:extLst>
                <a:ext uri="{FF2B5EF4-FFF2-40B4-BE49-F238E27FC236}">
                  <a16:creationId xmlns:a16="http://schemas.microsoft.com/office/drawing/2014/main" id="{32FECABD-775C-6CF9-BD35-1B42DFD7C24E}"/>
                </a:ext>
              </a:extLst>
            </p:cNvPr>
            <p:cNvSpPr txBox="1"/>
            <p:nvPr/>
          </p:nvSpPr>
          <p:spPr>
            <a:xfrm>
              <a:off x="731520" y="2255569"/>
              <a:ext cx="778546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Maximum Vectorization Factor</a:t>
              </a:r>
              <a:r>
                <a:rPr kumimoji="0" lang="en-US" sz="2000" b="0" i="0" u="none" strike="noStrike" kern="1200" cap="none" spc="0" normalizeH="0" baseline="0" noProof="0" dirty="0">
                  <a:ln>
                    <a:noFill/>
                  </a:ln>
                  <a:solidFill>
                    <a:srgbClr val="38A87F"/>
                  </a:solidFill>
                  <a:effectLst/>
                  <a:uLnTx/>
                  <a:uFillTx/>
                  <a:latin typeface="Avenir Next" panose="020B0503020202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maximum number of scalar operands that fit into a SIMD register</a:t>
              </a:r>
              <a:endPar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479" name="Group 478">
              <a:extLst>
                <a:ext uri="{FF2B5EF4-FFF2-40B4-BE49-F238E27FC236}">
                  <a16:creationId xmlns:a16="http://schemas.microsoft.com/office/drawing/2014/main" id="{97D3030A-3EE9-B8DF-916B-1951B285CFC0}"/>
                </a:ext>
              </a:extLst>
            </p:cNvPr>
            <p:cNvGrpSpPr/>
            <p:nvPr/>
          </p:nvGrpSpPr>
          <p:grpSpPr>
            <a:xfrm>
              <a:off x="2455334" y="3290192"/>
              <a:ext cx="4313533" cy="205252"/>
              <a:chOff x="2455334" y="3290192"/>
              <a:chExt cx="4313533" cy="205252"/>
            </a:xfrm>
          </p:grpSpPr>
          <p:cxnSp>
            <p:nvCxnSpPr>
              <p:cNvPr id="335" name="Straight Arrow Connector 334">
                <a:extLst>
                  <a:ext uri="{FF2B5EF4-FFF2-40B4-BE49-F238E27FC236}">
                    <a16:creationId xmlns:a16="http://schemas.microsoft.com/office/drawing/2014/main" id="{6B6B3833-CD4F-4371-3627-6B36506855AD}"/>
                  </a:ext>
                </a:extLst>
              </p:cNvPr>
              <p:cNvCxnSpPr>
                <a:cxnSpLocks/>
                <a:stCxn id="312" idx="2"/>
              </p:cNvCxnSpPr>
              <p:nvPr/>
            </p:nvCxnSpPr>
            <p:spPr>
              <a:xfrm flipH="1">
                <a:off x="2455334" y="3290192"/>
                <a:ext cx="128339" cy="14880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7" name="Straight Arrow Connector 336">
                <a:extLst>
                  <a:ext uri="{FF2B5EF4-FFF2-40B4-BE49-F238E27FC236}">
                    <a16:creationId xmlns:a16="http://schemas.microsoft.com/office/drawing/2014/main" id="{70D46EE7-6835-607C-F069-D08C59A81A2B}"/>
                  </a:ext>
                </a:extLst>
              </p:cNvPr>
              <p:cNvCxnSpPr>
                <a:cxnSpLocks/>
                <a:stCxn id="313" idx="2"/>
              </p:cNvCxnSpPr>
              <p:nvPr/>
            </p:nvCxnSpPr>
            <p:spPr>
              <a:xfrm flipH="1">
                <a:off x="2913941" y="3290192"/>
                <a:ext cx="230177" cy="1991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90D87AD2-54D2-F9DB-D2CF-9C715C470524}"/>
                  </a:ext>
                </a:extLst>
              </p:cNvPr>
              <p:cNvCxnSpPr>
                <a:cxnSpLocks/>
                <a:stCxn id="319" idx="2"/>
              </p:cNvCxnSpPr>
              <p:nvPr/>
            </p:nvCxnSpPr>
            <p:spPr>
              <a:xfrm>
                <a:off x="5978614" y="3305603"/>
                <a:ext cx="241053" cy="16372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3" name="Straight Arrow Connector 342">
                <a:extLst>
                  <a:ext uri="{FF2B5EF4-FFF2-40B4-BE49-F238E27FC236}">
                    <a16:creationId xmlns:a16="http://schemas.microsoft.com/office/drawing/2014/main" id="{9B118AC0-D950-BF6A-AEC9-44B7CC669A93}"/>
                  </a:ext>
                </a:extLst>
              </p:cNvPr>
              <p:cNvCxnSpPr>
                <a:cxnSpLocks/>
                <a:stCxn id="320" idx="2"/>
              </p:cNvCxnSpPr>
              <p:nvPr/>
            </p:nvCxnSpPr>
            <p:spPr>
              <a:xfrm>
                <a:off x="6554792" y="3305603"/>
                <a:ext cx="214075" cy="18984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D430F52A-18DA-57DA-1FB4-B13E8DEC274D}"/>
                </a:ext>
              </a:extLst>
            </p:cNvPr>
            <p:cNvGrpSpPr/>
            <p:nvPr/>
          </p:nvGrpSpPr>
          <p:grpSpPr>
            <a:xfrm>
              <a:off x="1138948" y="3385004"/>
              <a:ext cx="6860345" cy="2057400"/>
              <a:chOff x="1049035" y="2377432"/>
              <a:chExt cx="6860345" cy="2057400"/>
            </a:xfrm>
          </p:grpSpPr>
          <p:grpSp>
            <p:nvGrpSpPr>
              <p:cNvPr id="7" name="Group 6">
                <a:extLst>
                  <a:ext uri="{FF2B5EF4-FFF2-40B4-BE49-F238E27FC236}">
                    <a16:creationId xmlns:a16="http://schemas.microsoft.com/office/drawing/2014/main" id="{EA3BDDE6-977E-544C-9A7E-CB49E5334563}"/>
                  </a:ext>
                </a:extLst>
              </p:cNvPr>
              <p:cNvGrpSpPr/>
              <p:nvPr/>
            </p:nvGrpSpPr>
            <p:grpSpPr>
              <a:xfrm>
                <a:off x="1734836" y="2792194"/>
                <a:ext cx="1414038" cy="1414038"/>
                <a:chOff x="4876800" y="1600199"/>
                <a:chExt cx="2819401" cy="2819401"/>
              </a:xfrm>
            </p:grpSpPr>
            <p:grpSp>
              <p:nvGrpSpPr>
                <p:cNvPr id="424" name="Group 423">
                  <a:extLst>
                    <a:ext uri="{FF2B5EF4-FFF2-40B4-BE49-F238E27FC236}">
                      <a16:creationId xmlns:a16="http://schemas.microsoft.com/office/drawing/2014/main" id="{615F64A3-EAC6-7613-89E8-3AF2376D1CFC}"/>
                    </a:ext>
                  </a:extLst>
                </p:cNvPr>
                <p:cNvGrpSpPr/>
                <p:nvPr/>
              </p:nvGrpSpPr>
              <p:grpSpPr>
                <a:xfrm>
                  <a:off x="5486400" y="3962400"/>
                  <a:ext cx="2209800" cy="457200"/>
                  <a:chOff x="5486400" y="3962400"/>
                  <a:chExt cx="2209800" cy="457200"/>
                </a:xfrm>
              </p:grpSpPr>
              <p:sp>
                <p:nvSpPr>
                  <p:cNvPr id="469" name="DRAM">
                    <a:extLst>
                      <a:ext uri="{FF2B5EF4-FFF2-40B4-BE49-F238E27FC236}">
                        <a16:creationId xmlns:a16="http://schemas.microsoft.com/office/drawing/2014/main" id="{3A2436D0-2C4D-9BA4-C2E8-981E54360C4A}"/>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DRAM">
                    <a:extLst>
                      <a:ext uri="{FF2B5EF4-FFF2-40B4-BE49-F238E27FC236}">
                        <a16:creationId xmlns:a16="http://schemas.microsoft.com/office/drawing/2014/main" id="{E31570F8-022D-4955-27CE-72F07FC10AE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DRAM">
                    <a:extLst>
                      <a:ext uri="{FF2B5EF4-FFF2-40B4-BE49-F238E27FC236}">
                        <a16:creationId xmlns:a16="http://schemas.microsoft.com/office/drawing/2014/main" id="{8B6E4AA0-33C2-F610-DF81-773BE2E72D1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DRAM">
                    <a:extLst>
                      <a:ext uri="{FF2B5EF4-FFF2-40B4-BE49-F238E27FC236}">
                        <a16:creationId xmlns:a16="http://schemas.microsoft.com/office/drawing/2014/main" id="{3FEF69B8-F79D-B262-6BD4-CCF1CDA198D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3" name="DRAM">
                    <a:extLst>
                      <a:ext uri="{FF2B5EF4-FFF2-40B4-BE49-F238E27FC236}">
                        <a16:creationId xmlns:a16="http://schemas.microsoft.com/office/drawing/2014/main" id="{7D338232-D225-4545-F060-D08813AD1F1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25" name="Group 424">
                  <a:extLst>
                    <a:ext uri="{FF2B5EF4-FFF2-40B4-BE49-F238E27FC236}">
                      <a16:creationId xmlns:a16="http://schemas.microsoft.com/office/drawing/2014/main" id="{96D5AE0B-02D6-AFD0-3DD5-BCF74E91B900}"/>
                    </a:ext>
                  </a:extLst>
                </p:cNvPr>
                <p:cNvGrpSpPr/>
                <p:nvPr/>
              </p:nvGrpSpPr>
              <p:grpSpPr>
                <a:xfrm>
                  <a:off x="4876800" y="1600200"/>
                  <a:ext cx="457200" cy="2209800"/>
                  <a:chOff x="4876800" y="1600200"/>
                  <a:chExt cx="457200" cy="2209800"/>
                </a:xfrm>
              </p:grpSpPr>
              <p:sp>
                <p:nvSpPr>
                  <p:cNvPr id="464" name="DRAM">
                    <a:extLst>
                      <a:ext uri="{FF2B5EF4-FFF2-40B4-BE49-F238E27FC236}">
                        <a16:creationId xmlns:a16="http://schemas.microsoft.com/office/drawing/2014/main" id="{EC80C08A-1E11-BB91-FE91-6D3C8A6BE047}"/>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DRAM">
                    <a:extLst>
                      <a:ext uri="{FF2B5EF4-FFF2-40B4-BE49-F238E27FC236}">
                        <a16:creationId xmlns:a16="http://schemas.microsoft.com/office/drawing/2014/main" id="{D895929A-85FE-24EA-3FC1-3E24980C7F0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DRAM">
                    <a:extLst>
                      <a:ext uri="{FF2B5EF4-FFF2-40B4-BE49-F238E27FC236}">
                        <a16:creationId xmlns:a16="http://schemas.microsoft.com/office/drawing/2014/main" id="{811F96C3-0AF2-3FD5-5300-7C6619F5D929}"/>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DRAM">
                    <a:extLst>
                      <a:ext uri="{FF2B5EF4-FFF2-40B4-BE49-F238E27FC236}">
                        <a16:creationId xmlns:a16="http://schemas.microsoft.com/office/drawing/2014/main" id="{14537E1D-63BA-CBED-F19B-0597A6311E3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DRAM">
                    <a:extLst>
                      <a:ext uri="{FF2B5EF4-FFF2-40B4-BE49-F238E27FC236}">
                        <a16:creationId xmlns:a16="http://schemas.microsoft.com/office/drawing/2014/main" id="{92328450-F8EB-8154-3069-D7B1C47BF64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26" name="Group 425">
                  <a:extLst>
                    <a:ext uri="{FF2B5EF4-FFF2-40B4-BE49-F238E27FC236}">
                      <a16:creationId xmlns:a16="http://schemas.microsoft.com/office/drawing/2014/main" id="{D81B5BF1-734B-0233-0D70-9AD461F3F76C}"/>
                    </a:ext>
                  </a:extLst>
                </p:cNvPr>
                <p:cNvGrpSpPr/>
                <p:nvPr/>
              </p:nvGrpSpPr>
              <p:grpSpPr>
                <a:xfrm>
                  <a:off x="5676900" y="1600199"/>
                  <a:ext cx="1828800" cy="2362201"/>
                  <a:chOff x="5676900" y="1170708"/>
                  <a:chExt cx="1828800" cy="2791692"/>
                </a:xfrm>
              </p:grpSpPr>
              <p:cxnSp>
                <p:nvCxnSpPr>
                  <p:cNvPr id="459" name="Straight Connector 458">
                    <a:extLst>
                      <a:ext uri="{FF2B5EF4-FFF2-40B4-BE49-F238E27FC236}">
                        <a16:creationId xmlns:a16="http://schemas.microsoft.com/office/drawing/2014/main" id="{FDCD70B2-7E65-87A3-0747-95F42C51331B}"/>
                      </a:ext>
                    </a:extLst>
                  </p:cNvPr>
                  <p:cNvCxnSpPr>
                    <a:cxnSpLocks/>
                    <a:stCxn id="429" idx="0"/>
                    <a:endCxn id="4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C7AA75AA-56D0-9439-707D-1F872B298F42}"/>
                      </a:ext>
                    </a:extLst>
                  </p:cNvPr>
                  <p:cNvCxnSpPr>
                    <a:cxnSpLocks/>
                    <a:stCxn id="431" idx="0"/>
                    <a:endCxn id="4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153E5720-0E69-8730-DC78-29BA573BE712}"/>
                      </a:ext>
                    </a:extLst>
                  </p:cNvPr>
                  <p:cNvCxnSpPr>
                    <a:cxnSpLocks/>
                    <a:stCxn id="432" idx="0"/>
                    <a:endCxn id="4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C039C005-319B-FA95-5EC1-B426FA51FE50}"/>
                      </a:ext>
                    </a:extLst>
                  </p:cNvPr>
                  <p:cNvCxnSpPr>
                    <a:cxnSpLocks/>
                    <a:stCxn id="433" idx="0"/>
                    <a:endCxn id="4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DE35998A-3E42-EDE7-9AB5-CF8A4710D2B2}"/>
                      </a:ext>
                    </a:extLst>
                  </p:cNvPr>
                  <p:cNvCxnSpPr>
                    <a:cxnSpLocks/>
                    <a:stCxn id="430" idx="0"/>
                    <a:endCxn id="4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7" name="Group 426">
                  <a:extLst>
                    <a:ext uri="{FF2B5EF4-FFF2-40B4-BE49-F238E27FC236}">
                      <a16:creationId xmlns:a16="http://schemas.microsoft.com/office/drawing/2014/main" id="{11B32F8A-8A56-B274-CCDC-A9B528F6BD02}"/>
                    </a:ext>
                  </a:extLst>
                </p:cNvPr>
                <p:cNvGrpSpPr/>
                <p:nvPr/>
              </p:nvGrpSpPr>
              <p:grpSpPr>
                <a:xfrm>
                  <a:off x="5334000" y="1790700"/>
                  <a:ext cx="2362201" cy="1828800"/>
                  <a:chOff x="5333998" y="1790700"/>
                  <a:chExt cx="2791691" cy="1828800"/>
                </a:xfrm>
              </p:grpSpPr>
              <p:cxnSp>
                <p:nvCxnSpPr>
                  <p:cNvPr id="454" name="Straight Connector 453">
                    <a:extLst>
                      <a:ext uri="{FF2B5EF4-FFF2-40B4-BE49-F238E27FC236}">
                        <a16:creationId xmlns:a16="http://schemas.microsoft.com/office/drawing/2014/main" id="{B29779BD-9132-3BA7-A93F-B97C720930AD}"/>
                      </a:ext>
                    </a:extLst>
                  </p:cNvPr>
                  <p:cNvCxnSpPr>
                    <a:cxnSpLocks/>
                    <a:stCxn id="433" idx="6"/>
                    <a:endCxn id="4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E82CAD30-4F86-879C-3DCE-D5138D3F9DFA}"/>
                      </a:ext>
                    </a:extLst>
                  </p:cNvPr>
                  <p:cNvCxnSpPr>
                    <a:cxnSpLocks/>
                    <a:stCxn id="438" idx="6"/>
                    <a:endCxn id="4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6F09F8C3-8BFC-F0E4-3D7C-CD363DDE0E51}"/>
                      </a:ext>
                    </a:extLst>
                  </p:cNvPr>
                  <p:cNvCxnSpPr>
                    <a:cxnSpLocks/>
                    <a:stCxn id="443" idx="6"/>
                    <a:endCxn id="4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C54D9BD4-1617-8EA8-055B-89F6E39CF6CB}"/>
                      </a:ext>
                    </a:extLst>
                  </p:cNvPr>
                  <p:cNvCxnSpPr>
                    <a:cxnSpLocks/>
                    <a:stCxn id="448" idx="6"/>
                    <a:endCxn id="4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02B6E417-FF35-432B-65B1-C9C526F3D6FC}"/>
                      </a:ext>
                    </a:extLst>
                  </p:cNvPr>
                  <p:cNvCxnSpPr>
                    <a:cxnSpLocks/>
                    <a:stCxn id="453" idx="6"/>
                    <a:endCxn id="4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13D63666-7EE2-614C-0EFD-D2DA3F939369}"/>
                    </a:ext>
                  </a:extLst>
                </p:cNvPr>
                <p:cNvGrpSpPr/>
                <p:nvPr/>
              </p:nvGrpSpPr>
              <p:grpSpPr>
                <a:xfrm>
                  <a:off x="5486400" y="1600200"/>
                  <a:ext cx="2209800" cy="2209800"/>
                  <a:chOff x="5486400" y="1600200"/>
                  <a:chExt cx="2209800" cy="2209800"/>
                </a:xfrm>
              </p:grpSpPr>
              <p:sp>
                <p:nvSpPr>
                  <p:cNvPr id="429" name="Oval 428">
                    <a:extLst>
                      <a:ext uri="{FF2B5EF4-FFF2-40B4-BE49-F238E27FC236}">
                        <a16:creationId xmlns:a16="http://schemas.microsoft.com/office/drawing/2014/main" id="{B1F8BF60-859B-C0AC-528E-46AA371527B2}"/>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0" name="Oval 429">
                    <a:extLst>
                      <a:ext uri="{FF2B5EF4-FFF2-40B4-BE49-F238E27FC236}">
                        <a16:creationId xmlns:a16="http://schemas.microsoft.com/office/drawing/2014/main" id="{DF8DFC96-14E3-8BC3-237E-D50F74858318}"/>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1" name="Oval 430">
                    <a:extLst>
                      <a:ext uri="{FF2B5EF4-FFF2-40B4-BE49-F238E27FC236}">
                        <a16:creationId xmlns:a16="http://schemas.microsoft.com/office/drawing/2014/main" id="{D4016360-653F-5D6D-6611-C85252F613B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2" name="Oval 431">
                    <a:extLst>
                      <a:ext uri="{FF2B5EF4-FFF2-40B4-BE49-F238E27FC236}">
                        <a16:creationId xmlns:a16="http://schemas.microsoft.com/office/drawing/2014/main" id="{C608F4D4-C976-8A98-8B45-3EED2F5A626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Oval 432">
                    <a:extLst>
                      <a:ext uri="{FF2B5EF4-FFF2-40B4-BE49-F238E27FC236}">
                        <a16:creationId xmlns:a16="http://schemas.microsoft.com/office/drawing/2014/main" id="{48C42DB7-EDB8-5373-78CA-692EEE0AEC5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Oval 433">
                    <a:extLst>
                      <a:ext uri="{FF2B5EF4-FFF2-40B4-BE49-F238E27FC236}">
                        <a16:creationId xmlns:a16="http://schemas.microsoft.com/office/drawing/2014/main" id="{FFBD4C9E-09A2-ABE2-50A6-BC018B1E20EC}"/>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Oval 434">
                    <a:extLst>
                      <a:ext uri="{FF2B5EF4-FFF2-40B4-BE49-F238E27FC236}">
                        <a16:creationId xmlns:a16="http://schemas.microsoft.com/office/drawing/2014/main" id="{B4659C54-3793-BAE3-A5C6-CCC6B22759A3}"/>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Oval 435">
                    <a:extLst>
                      <a:ext uri="{FF2B5EF4-FFF2-40B4-BE49-F238E27FC236}">
                        <a16:creationId xmlns:a16="http://schemas.microsoft.com/office/drawing/2014/main" id="{D1DACF93-770C-E6D1-2FE8-25156C7B351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7" name="Oval 436">
                    <a:extLst>
                      <a:ext uri="{FF2B5EF4-FFF2-40B4-BE49-F238E27FC236}">
                        <a16:creationId xmlns:a16="http://schemas.microsoft.com/office/drawing/2014/main" id="{783AB288-9412-0ED0-BCA4-01CD7F14E20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Oval 437">
                    <a:extLst>
                      <a:ext uri="{FF2B5EF4-FFF2-40B4-BE49-F238E27FC236}">
                        <a16:creationId xmlns:a16="http://schemas.microsoft.com/office/drawing/2014/main" id="{9FB2C3FA-10CA-F995-0FE5-6C74CA234D57}"/>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Oval 438">
                    <a:extLst>
                      <a:ext uri="{FF2B5EF4-FFF2-40B4-BE49-F238E27FC236}">
                        <a16:creationId xmlns:a16="http://schemas.microsoft.com/office/drawing/2014/main" id="{4C2083BE-0DE2-90C3-CC4A-B9EECCDEFFBB}"/>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Oval 439">
                    <a:extLst>
                      <a:ext uri="{FF2B5EF4-FFF2-40B4-BE49-F238E27FC236}">
                        <a16:creationId xmlns:a16="http://schemas.microsoft.com/office/drawing/2014/main" id="{A12E37F3-EF1E-83AF-CD50-1B192AD43A35}"/>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Oval 440">
                    <a:extLst>
                      <a:ext uri="{FF2B5EF4-FFF2-40B4-BE49-F238E27FC236}">
                        <a16:creationId xmlns:a16="http://schemas.microsoft.com/office/drawing/2014/main" id="{932B54DF-BE9C-2567-7FAF-09DF04BE2473}"/>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2" name="Oval 441">
                    <a:extLst>
                      <a:ext uri="{FF2B5EF4-FFF2-40B4-BE49-F238E27FC236}">
                        <a16:creationId xmlns:a16="http://schemas.microsoft.com/office/drawing/2014/main" id="{BA822C16-15D1-E3CD-F5B4-F8459AC0C9E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3" name="Oval 442">
                    <a:extLst>
                      <a:ext uri="{FF2B5EF4-FFF2-40B4-BE49-F238E27FC236}">
                        <a16:creationId xmlns:a16="http://schemas.microsoft.com/office/drawing/2014/main" id="{4710252C-22B7-FEC9-8621-4A2442917A3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4" name="Oval 443">
                    <a:extLst>
                      <a:ext uri="{FF2B5EF4-FFF2-40B4-BE49-F238E27FC236}">
                        <a16:creationId xmlns:a16="http://schemas.microsoft.com/office/drawing/2014/main" id="{12CB0144-E73C-DE1B-172C-C04F23E3FB33}"/>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5" name="Oval 444">
                    <a:extLst>
                      <a:ext uri="{FF2B5EF4-FFF2-40B4-BE49-F238E27FC236}">
                        <a16:creationId xmlns:a16="http://schemas.microsoft.com/office/drawing/2014/main" id="{4E68ACE3-F904-5E4B-BC84-61AD3E49B7B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6" name="Oval 445">
                    <a:extLst>
                      <a:ext uri="{FF2B5EF4-FFF2-40B4-BE49-F238E27FC236}">
                        <a16:creationId xmlns:a16="http://schemas.microsoft.com/office/drawing/2014/main" id="{702545EE-5CF7-6A75-28AF-BBAB1F0A847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7" name="Oval 446">
                    <a:extLst>
                      <a:ext uri="{FF2B5EF4-FFF2-40B4-BE49-F238E27FC236}">
                        <a16:creationId xmlns:a16="http://schemas.microsoft.com/office/drawing/2014/main" id="{506CCE39-A025-CA6F-A7F1-6116944E624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8" name="Oval 447">
                    <a:extLst>
                      <a:ext uri="{FF2B5EF4-FFF2-40B4-BE49-F238E27FC236}">
                        <a16:creationId xmlns:a16="http://schemas.microsoft.com/office/drawing/2014/main" id="{68F8DC69-DDDC-A156-4666-1D0ADFFE2E5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DDFDD761-A101-FE97-6C42-BB4DE8469F1C}"/>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CB5E2558-457E-BC5F-C083-F9CDA0653EF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DCC63A65-1F95-9B96-2EA3-8BED7CAC5F8F}"/>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A81232F9-04A1-EA0B-C627-68966DBCCDAF}"/>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E5089B67-BBED-24B3-FB05-AF6CD608390C}"/>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0" name="Group 9">
                <a:extLst>
                  <a:ext uri="{FF2B5EF4-FFF2-40B4-BE49-F238E27FC236}">
                    <a16:creationId xmlns:a16="http://schemas.microsoft.com/office/drawing/2014/main" id="{7E198FA0-4980-BE5C-6A25-2BBF3930732C}"/>
                  </a:ext>
                </a:extLst>
              </p:cNvPr>
              <p:cNvGrpSpPr/>
              <p:nvPr/>
            </p:nvGrpSpPr>
            <p:grpSpPr>
              <a:xfrm>
                <a:off x="3292364" y="2792194"/>
                <a:ext cx="1414038" cy="1414038"/>
                <a:chOff x="4876800" y="1600199"/>
                <a:chExt cx="2819401" cy="2819401"/>
              </a:xfrm>
            </p:grpSpPr>
            <p:grpSp>
              <p:nvGrpSpPr>
                <p:cNvPr id="374" name="Group 373">
                  <a:extLst>
                    <a:ext uri="{FF2B5EF4-FFF2-40B4-BE49-F238E27FC236}">
                      <a16:creationId xmlns:a16="http://schemas.microsoft.com/office/drawing/2014/main" id="{8FAA726E-BAC0-4656-410E-121C362355FA}"/>
                    </a:ext>
                  </a:extLst>
                </p:cNvPr>
                <p:cNvGrpSpPr/>
                <p:nvPr/>
              </p:nvGrpSpPr>
              <p:grpSpPr>
                <a:xfrm>
                  <a:off x="5486400" y="3962400"/>
                  <a:ext cx="2209800" cy="457200"/>
                  <a:chOff x="5486400" y="3962400"/>
                  <a:chExt cx="2209800" cy="457200"/>
                </a:xfrm>
              </p:grpSpPr>
              <p:sp>
                <p:nvSpPr>
                  <p:cNvPr id="419" name="DRAM">
                    <a:extLst>
                      <a:ext uri="{FF2B5EF4-FFF2-40B4-BE49-F238E27FC236}">
                        <a16:creationId xmlns:a16="http://schemas.microsoft.com/office/drawing/2014/main" id="{BF3D77A1-C4F5-674C-01B1-FC82CB7A880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DRAM">
                    <a:extLst>
                      <a:ext uri="{FF2B5EF4-FFF2-40B4-BE49-F238E27FC236}">
                        <a16:creationId xmlns:a16="http://schemas.microsoft.com/office/drawing/2014/main" id="{0954B785-4DE0-55AF-0689-856009BEAF5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DRAM">
                    <a:extLst>
                      <a:ext uri="{FF2B5EF4-FFF2-40B4-BE49-F238E27FC236}">
                        <a16:creationId xmlns:a16="http://schemas.microsoft.com/office/drawing/2014/main" id="{B0398986-7FB9-CA3F-AE19-36400BC060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2" name="DRAM">
                    <a:extLst>
                      <a:ext uri="{FF2B5EF4-FFF2-40B4-BE49-F238E27FC236}">
                        <a16:creationId xmlns:a16="http://schemas.microsoft.com/office/drawing/2014/main" id="{BB0C5E9B-F23E-8DE5-764E-49B97D8401F8}"/>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3" name="DRAM">
                    <a:extLst>
                      <a:ext uri="{FF2B5EF4-FFF2-40B4-BE49-F238E27FC236}">
                        <a16:creationId xmlns:a16="http://schemas.microsoft.com/office/drawing/2014/main" id="{C5347026-D95A-153A-5C60-A9CBDF115C8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5" name="Group 374">
                  <a:extLst>
                    <a:ext uri="{FF2B5EF4-FFF2-40B4-BE49-F238E27FC236}">
                      <a16:creationId xmlns:a16="http://schemas.microsoft.com/office/drawing/2014/main" id="{DF13E0CB-063A-CC5F-5542-A4B960D4F305}"/>
                    </a:ext>
                  </a:extLst>
                </p:cNvPr>
                <p:cNvGrpSpPr/>
                <p:nvPr/>
              </p:nvGrpSpPr>
              <p:grpSpPr>
                <a:xfrm>
                  <a:off x="4876800" y="1600200"/>
                  <a:ext cx="457200" cy="2209800"/>
                  <a:chOff x="4876800" y="1600200"/>
                  <a:chExt cx="457200" cy="2209800"/>
                </a:xfrm>
              </p:grpSpPr>
              <p:sp>
                <p:nvSpPr>
                  <p:cNvPr id="414" name="DRAM">
                    <a:extLst>
                      <a:ext uri="{FF2B5EF4-FFF2-40B4-BE49-F238E27FC236}">
                        <a16:creationId xmlns:a16="http://schemas.microsoft.com/office/drawing/2014/main" id="{0A129DBF-2B35-1B4D-E2F8-F6875F2B08A1}"/>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DRAM">
                    <a:extLst>
                      <a:ext uri="{FF2B5EF4-FFF2-40B4-BE49-F238E27FC236}">
                        <a16:creationId xmlns:a16="http://schemas.microsoft.com/office/drawing/2014/main" id="{E8E191D6-DBE8-B22D-1DF3-28C7AB6624B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DRAM">
                    <a:extLst>
                      <a:ext uri="{FF2B5EF4-FFF2-40B4-BE49-F238E27FC236}">
                        <a16:creationId xmlns:a16="http://schemas.microsoft.com/office/drawing/2014/main" id="{8B8DF5FF-77DB-C78B-7BB0-3D7922D1DF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DRAM">
                    <a:extLst>
                      <a:ext uri="{FF2B5EF4-FFF2-40B4-BE49-F238E27FC236}">
                        <a16:creationId xmlns:a16="http://schemas.microsoft.com/office/drawing/2014/main" id="{7792BB3F-5DB2-64D3-D127-37616A08FA3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DRAM">
                    <a:extLst>
                      <a:ext uri="{FF2B5EF4-FFF2-40B4-BE49-F238E27FC236}">
                        <a16:creationId xmlns:a16="http://schemas.microsoft.com/office/drawing/2014/main" id="{091398D1-8C39-DE0C-1030-F13F50AB668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6" name="Group 375">
                  <a:extLst>
                    <a:ext uri="{FF2B5EF4-FFF2-40B4-BE49-F238E27FC236}">
                      <a16:creationId xmlns:a16="http://schemas.microsoft.com/office/drawing/2014/main" id="{13C85011-7D8E-28B9-A65D-93C7DF2DF25A}"/>
                    </a:ext>
                  </a:extLst>
                </p:cNvPr>
                <p:cNvGrpSpPr/>
                <p:nvPr/>
              </p:nvGrpSpPr>
              <p:grpSpPr>
                <a:xfrm>
                  <a:off x="5676900" y="1600199"/>
                  <a:ext cx="1828800" cy="2362201"/>
                  <a:chOff x="5676900" y="1170708"/>
                  <a:chExt cx="1828800" cy="2791692"/>
                </a:xfrm>
              </p:grpSpPr>
              <p:cxnSp>
                <p:nvCxnSpPr>
                  <p:cNvPr id="409" name="Straight Connector 408">
                    <a:extLst>
                      <a:ext uri="{FF2B5EF4-FFF2-40B4-BE49-F238E27FC236}">
                        <a16:creationId xmlns:a16="http://schemas.microsoft.com/office/drawing/2014/main" id="{93546424-57EA-945C-3458-A7A678B5EA48}"/>
                      </a:ext>
                    </a:extLst>
                  </p:cNvPr>
                  <p:cNvCxnSpPr>
                    <a:cxnSpLocks/>
                    <a:stCxn id="379" idx="0"/>
                    <a:endCxn id="41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EF4120B0-6BAC-DA56-66FD-4409226C9597}"/>
                      </a:ext>
                    </a:extLst>
                  </p:cNvPr>
                  <p:cNvCxnSpPr>
                    <a:cxnSpLocks/>
                    <a:stCxn id="381" idx="0"/>
                    <a:endCxn id="42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CABE9E16-6235-5EF6-616B-26C264286A1B}"/>
                      </a:ext>
                    </a:extLst>
                  </p:cNvPr>
                  <p:cNvCxnSpPr>
                    <a:cxnSpLocks/>
                    <a:stCxn id="382" idx="0"/>
                    <a:endCxn id="42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723D0D8-A8CA-FF4E-8786-20BD96E3D1D4}"/>
                      </a:ext>
                    </a:extLst>
                  </p:cNvPr>
                  <p:cNvCxnSpPr>
                    <a:cxnSpLocks/>
                    <a:stCxn id="383" idx="0"/>
                    <a:endCxn id="42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B50FD6C0-2DC5-6D69-4BB0-CB21C4D9C755}"/>
                      </a:ext>
                    </a:extLst>
                  </p:cNvPr>
                  <p:cNvCxnSpPr>
                    <a:cxnSpLocks/>
                    <a:stCxn id="380" idx="0"/>
                    <a:endCxn id="42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7" name="Group 376">
                  <a:extLst>
                    <a:ext uri="{FF2B5EF4-FFF2-40B4-BE49-F238E27FC236}">
                      <a16:creationId xmlns:a16="http://schemas.microsoft.com/office/drawing/2014/main" id="{58CAC638-8331-A100-E860-394C7508410B}"/>
                    </a:ext>
                  </a:extLst>
                </p:cNvPr>
                <p:cNvGrpSpPr/>
                <p:nvPr/>
              </p:nvGrpSpPr>
              <p:grpSpPr>
                <a:xfrm>
                  <a:off x="5334000" y="1790700"/>
                  <a:ext cx="2362201" cy="1828800"/>
                  <a:chOff x="5333998" y="1790700"/>
                  <a:chExt cx="2791691" cy="1828800"/>
                </a:xfrm>
              </p:grpSpPr>
              <p:cxnSp>
                <p:nvCxnSpPr>
                  <p:cNvPr id="404" name="Straight Connector 403">
                    <a:extLst>
                      <a:ext uri="{FF2B5EF4-FFF2-40B4-BE49-F238E27FC236}">
                        <a16:creationId xmlns:a16="http://schemas.microsoft.com/office/drawing/2014/main" id="{E7D2A6DF-6C1C-E1FA-28A1-E695E615782F}"/>
                      </a:ext>
                    </a:extLst>
                  </p:cNvPr>
                  <p:cNvCxnSpPr>
                    <a:cxnSpLocks/>
                    <a:stCxn id="383" idx="6"/>
                    <a:endCxn id="41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BB7D9034-83F0-94E2-BFED-F0C3ECBC505A}"/>
                      </a:ext>
                    </a:extLst>
                  </p:cNvPr>
                  <p:cNvCxnSpPr>
                    <a:cxnSpLocks/>
                    <a:stCxn id="388" idx="6"/>
                    <a:endCxn id="41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B01BEE2B-CF49-6F84-5ABB-5F63A0282539}"/>
                      </a:ext>
                    </a:extLst>
                  </p:cNvPr>
                  <p:cNvCxnSpPr>
                    <a:cxnSpLocks/>
                    <a:endCxn id="416"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15E1F801-8F8F-839D-F843-FDB16DA6D2A4}"/>
                      </a:ext>
                    </a:extLst>
                  </p:cNvPr>
                  <p:cNvCxnSpPr>
                    <a:cxnSpLocks/>
                    <a:stCxn id="398" idx="6"/>
                    <a:endCxn id="41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C7150B21-504E-DAB9-79A7-7EF5DF70D806}"/>
                      </a:ext>
                    </a:extLst>
                  </p:cNvPr>
                  <p:cNvCxnSpPr>
                    <a:cxnSpLocks/>
                    <a:stCxn id="403" idx="6"/>
                    <a:endCxn id="41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8" name="Group 377">
                  <a:extLst>
                    <a:ext uri="{FF2B5EF4-FFF2-40B4-BE49-F238E27FC236}">
                      <a16:creationId xmlns:a16="http://schemas.microsoft.com/office/drawing/2014/main" id="{81E3A31C-43BE-C769-74E9-127006AB7EBE}"/>
                    </a:ext>
                  </a:extLst>
                </p:cNvPr>
                <p:cNvGrpSpPr/>
                <p:nvPr/>
              </p:nvGrpSpPr>
              <p:grpSpPr>
                <a:xfrm>
                  <a:off x="5486400" y="1600200"/>
                  <a:ext cx="2209800" cy="2209800"/>
                  <a:chOff x="5486400" y="1600200"/>
                  <a:chExt cx="2209800" cy="2209800"/>
                </a:xfrm>
              </p:grpSpPr>
              <p:sp>
                <p:nvSpPr>
                  <p:cNvPr id="379" name="Oval 378">
                    <a:extLst>
                      <a:ext uri="{FF2B5EF4-FFF2-40B4-BE49-F238E27FC236}">
                        <a16:creationId xmlns:a16="http://schemas.microsoft.com/office/drawing/2014/main" id="{290C9A5E-E515-C38C-62BA-9D3A8F330105}"/>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BE8D43C1-E536-9C4B-9CB3-39534C6EAD0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1" name="Oval 380">
                    <a:extLst>
                      <a:ext uri="{FF2B5EF4-FFF2-40B4-BE49-F238E27FC236}">
                        <a16:creationId xmlns:a16="http://schemas.microsoft.com/office/drawing/2014/main" id="{E2D95977-3C50-F141-BCDD-B1F54937133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Oval 381">
                    <a:extLst>
                      <a:ext uri="{FF2B5EF4-FFF2-40B4-BE49-F238E27FC236}">
                        <a16:creationId xmlns:a16="http://schemas.microsoft.com/office/drawing/2014/main" id="{D12948F3-2978-5EE7-B561-0D771E0D6ACC}"/>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Oval 382">
                    <a:extLst>
                      <a:ext uri="{FF2B5EF4-FFF2-40B4-BE49-F238E27FC236}">
                        <a16:creationId xmlns:a16="http://schemas.microsoft.com/office/drawing/2014/main" id="{4D473ED9-8631-EF84-37B9-1674B7A6C8E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Oval 383">
                    <a:extLst>
                      <a:ext uri="{FF2B5EF4-FFF2-40B4-BE49-F238E27FC236}">
                        <a16:creationId xmlns:a16="http://schemas.microsoft.com/office/drawing/2014/main" id="{C3E07172-273F-9B22-BC7C-6FCFD97B350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Oval 384">
                    <a:extLst>
                      <a:ext uri="{FF2B5EF4-FFF2-40B4-BE49-F238E27FC236}">
                        <a16:creationId xmlns:a16="http://schemas.microsoft.com/office/drawing/2014/main" id="{FB008F8E-0ABB-F39D-C372-30A13A3D03D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6" name="Oval 385">
                    <a:extLst>
                      <a:ext uri="{FF2B5EF4-FFF2-40B4-BE49-F238E27FC236}">
                        <a16:creationId xmlns:a16="http://schemas.microsoft.com/office/drawing/2014/main" id="{EEA5099A-DC1C-4594-45CD-A7FD87B52D3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Oval 386">
                    <a:extLst>
                      <a:ext uri="{FF2B5EF4-FFF2-40B4-BE49-F238E27FC236}">
                        <a16:creationId xmlns:a16="http://schemas.microsoft.com/office/drawing/2014/main" id="{6492AE99-504D-1C85-90B7-7A73C751E608}"/>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Oval 387">
                    <a:extLst>
                      <a:ext uri="{FF2B5EF4-FFF2-40B4-BE49-F238E27FC236}">
                        <a16:creationId xmlns:a16="http://schemas.microsoft.com/office/drawing/2014/main" id="{02BF2EEC-0598-49CE-AAB7-E4DE18D5E4E3}"/>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Oval 388">
                    <a:extLst>
                      <a:ext uri="{FF2B5EF4-FFF2-40B4-BE49-F238E27FC236}">
                        <a16:creationId xmlns:a16="http://schemas.microsoft.com/office/drawing/2014/main" id="{5E7C59FE-B868-6EFA-9CDC-FB2225782149}"/>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Oval 389">
                    <a:extLst>
                      <a:ext uri="{FF2B5EF4-FFF2-40B4-BE49-F238E27FC236}">
                        <a16:creationId xmlns:a16="http://schemas.microsoft.com/office/drawing/2014/main" id="{D076AFF1-C460-FA88-BABD-0FBCE9A225B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1" name="Oval 390">
                    <a:extLst>
                      <a:ext uri="{FF2B5EF4-FFF2-40B4-BE49-F238E27FC236}">
                        <a16:creationId xmlns:a16="http://schemas.microsoft.com/office/drawing/2014/main" id="{04898F35-B0B5-1E0E-E313-26EFB971254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2" name="Oval 391">
                    <a:extLst>
                      <a:ext uri="{FF2B5EF4-FFF2-40B4-BE49-F238E27FC236}">
                        <a16:creationId xmlns:a16="http://schemas.microsoft.com/office/drawing/2014/main" id="{63EA9621-956A-58DC-A122-DDB65C4238EE}"/>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3" name="Oval 392">
                    <a:extLst>
                      <a:ext uri="{FF2B5EF4-FFF2-40B4-BE49-F238E27FC236}">
                        <a16:creationId xmlns:a16="http://schemas.microsoft.com/office/drawing/2014/main" id="{3E27EF71-8CFF-5EB2-EC2E-36B2D0CEE987}"/>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4" name="Oval 393">
                    <a:extLst>
                      <a:ext uri="{FF2B5EF4-FFF2-40B4-BE49-F238E27FC236}">
                        <a16:creationId xmlns:a16="http://schemas.microsoft.com/office/drawing/2014/main" id="{79039A1D-A51C-EB56-EAF6-8DD8535A73B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5" name="Oval 394">
                    <a:extLst>
                      <a:ext uri="{FF2B5EF4-FFF2-40B4-BE49-F238E27FC236}">
                        <a16:creationId xmlns:a16="http://schemas.microsoft.com/office/drawing/2014/main" id="{B0090A7B-6B22-9060-AA71-E193DE174347}"/>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6" name="Oval 395">
                    <a:extLst>
                      <a:ext uri="{FF2B5EF4-FFF2-40B4-BE49-F238E27FC236}">
                        <a16:creationId xmlns:a16="http://schemas.microsoft.com/office/drawing/2014/main" id="{AE6DF66F-66EF-835A-5597-197E808E4DA5}"/>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7" name="Oval 396">
                    <a:extLst>
                      <a:ext uri="{FF2B5EF4-FFF2-40B4-BE49-F238E27FC236}">
                        <a16:creationId xmlns:a16="http://schemas.microsoft.com/office/drawing/2014/main" id="{51545394-A7F0-30BC-8037-6B1868B7CB92}"/>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4509D4CB-B60C-F3E5-6583-53FA2AB05E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D7E62092-5DA3-92B3-5537-3921FCAD910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A92A4C26-33EF-B105-A4D9-0DF107F640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B391536C-5B14-1D2F-E08F-FE6FF7C9A31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2F2429F-C80C-0778-7004-9C6F63972607}"/>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08313C48-0F81-1069-BAD5-23ED551CF2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 name="Group 10">
                <a:extLst>
                  <a:ext uri="{FF2B5EF4-FFF2-40B4-BE49-F238E27FC236}">
                    <a16:creationId xmlns:a16="http://schemas.microsoft.com/office/drawing/2014/main" id="{B90407D5-60CA-036B-2FB3-5E1C1540AFBB}"/>
                  </a:ext>
                </a:extLst>
              </p:cNvPr>
              <p:cNvGrpSpPr/>
              <p:nvPr/>
            </p:nvGrpSpPr>
            <p:grpSpPr>
              <a:xfrm>
                <a:off x="4859036" y="2792194"/>
                <a:ext cx="1414038" cy="1414038"/>
                <a:chOff x="4876800" y="1600199"/>
                <a:chExt cx="2819401" cy="2819401"/>
              </a:xfrm>
            </p:grpSpPr>
            <p:grpSp>
              <p:nvGrpSpPr>
                <p:cNvPr id="139" name="Group 138">
                  <a:extLst>
                    <a:ext uri="{FF2B5EF4-FFF2-40B4-BE49-F238E27FC236}">
                      <a16:creationId xmlns:a16="http://schemas.microsoft.com/office/drawing/2014/main" id="{5FE83D2B-23CC-091B-47A8-A79E4E55EC16}"/>
                    </a:ext>
                  </a:extLst>
                </p:cNvPr>
                <p:cNvGrpSpPr/>
                <p:nvPr/>
              </p:nvGrpSpPr>
              <p:grpSpPr>
                <a:xfrm>
                  <a:off x="5486400" y="3962400"/>
                  <a:ext cx="2209800" cy="457200"/>
                  <a:chOff x="5486400" y="3962400"/>
                  <a:chExt cx="2209800" cy="457200"/>
                </a:xfrm>
              </p:grpSpPr>
              <p:sp>
                <p:nvSpPr>
                  <p:cNvPr id="369" name="DRAM">
                    <a:extLst>
                      <a:ext uri="{FF2B5EF4-FFF2-40B4-BE49-F238E27FC236}">
                        <a16:creationId xmlns:a16="http://schemas.microsoft.com/office/drawing/2014/main" id="{A92768BF-64A8-25DD-888D-D3F0EEB944E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DRAM">
                    <a:extLst>
                      <a:ext uri="{FF2B5EF4-FFF2-40B4-BE49-F238E27FC236}">
                        <a16:creationId xmlns:a16="http://schemas.microsoft.com/office/drawing/2014/main" id="{E1884804-A64D-2EFB-448A-050F6D36897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1" name="DRAM">
                    <a:extLst>
                      <a:ext uri="{FF2B5EF4-FFF2-40B4-BE49-F238E27FC236}">
                        <a16:creationId xmlns:a16="http://schemas.microsoft.com/office/drawing/2014/main" id="{0D353F2E-2B15-3095-D7E7-14FC02039D3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2" name="DRAM">
                    <a:extLst>
                      <a:ext uri="{FF2B5EF4-FFF2-40B4-BE49-F238E27FC236}">
                        <a16:creationId xmlns:a16="http://schemas.microsoft.com/office/drawing/2014/main" id="{5F00B8D1-23AB-5676-D058-BD605AC1415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3" name="DRAM">
                    <a:extLst>
                      <a:ext uri="{FF2B5EF4-FFF2-40B4-BE49-F238E27FC236}">
                        <a16:creationId xmlns:a16="http://schemas.microsoft.com/office/drawing/2014/main" id="{F3F50C49-2269-429F-EC20-E6706F3E635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40" name="Group 139">
                  <a:extLst>
                    <a:ext uri="{FF2B5EF4-FFF2-40B4-BE49-F238E27FC236}">
                      <a16:creationId xmlns:a16="http://schemas.microsoft.com/office/drawing/2014/main" id="{5B808C89-CA55-00CA-E26F-85ADDC0A4186}"/>
                    </a:ext>
                  </a:extLst>
                </p:cNvPr>
                <p:cNvGrpSpPr/>
                <p:nvPr/>
              </p:nvGrpSpPr>
              <p:grpSpPr>
                <a:xfrm>
                  <a:off x="4876800" y="1600200"/>
                  <a:ext cx="457200" cy="2209800"/>
                  <a:chOff x="4876800" y="1600200"/>
                  <a:chExt cx="457200" cy="2209800"/>
                </a:xfrm>
              </p:grpSpPr>
              <p:sp>
                <p:nvSpPr>
                  <p:cNvPr id="364" name="DRAM">
                    <a:extLst>
                      <a:ext uri="{FF2B5EF4-FFF2-40B4-BE49-F238E27FC236}">
                        <a16:creationId xmlns:a16="http://schemas.microsoft.com/office/drawing/2014/main" id="{90EC93AD-06DA-6DCB-3D62-E7768DA915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DRAM">
                    <a:extLst>
                      <a:ext uri="{FF2B5EF4-FFF2-40B4-BE49-F238E27FC236}">
                        <a16:creationId xmlns:a16="http://schemas.microsoft.com/office/drawing/2014/main" id="{2878956C-7086-C737-F7F7-29D00142662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DRAM">
                    <a:extLst>
                      <a:ext uri="{FF2B5EF4-FFF2-40B4-BE49-F238E27FC236}">
                        <a16:creationId xmlns:a16="http://schemas.microsoft.com/office/drawing/2014/main" id="{ADE366C8-71E1-9515-3685-29C14B4F3513}"/>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DRAM">
                    <a:extLst>
                      <a:ext uri="{FF2B5EF4-FFF2-40B4-BE49-F238E27FC236}">
                        <a16:creationId xmlns:a16="http://schemas.microsoft.com/office/drawing/2014/main" id="{EF8A0E49-5205-2E2A-1DBE-37975DA159B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DRAM">
                    <a:extLst>
                      <a:ext uri="{FF2B5EF4-FFF2-40B4-BE49-F238E27FC236}">
                        <a16:creationId xmlns:a16="http://schemas.microsoft.com/office/drawing/2014/main" id="{D8397899-692F-2E66-F632-9F22E4A8600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41" name="Group 140">
                  <a:extLst>
                    <a:ext uri="{FF2B5EF4-FFF2-40B4-BE49-F238E27FC236}">
                      <a16:creationId xmlns:a16="http://schemas.microsoft.com/office/drawing/2014/main" id="{BAFFF04C-84DF-04A8-EC2E-8DE96557DFD7}"/>
                    </a:ext>
                  </a:extLst>
                </p:cNvPr>
                <p:cNvGrpSpPr/>
                <p:nvPr/>
              </p:nvGrpSpPr>
              <p:grpSpPr>
                <a:xfrm>
                  <a:off x="5676900" y="1600199"/>
                  <a:ext cx="1828800" cy="2362201"/>
                  <a:chOff x="5676900" y="1170708"/>
                  <a:chExt cx="1828800" cy="2791692"/>
                </a:xfrm>
              </p:grpSpPr>
              <p:cxnSp>
                <p:nvCxnSpPr>
                  <p:cNvPr id="359" name="Straight Connector 358">
                    <a:extLst>
                      <a:ext uri="{FF2B5EF4-FFF2-40B4-BE49-F238E27FC236}">
                        <a16:creationId xmlns:a16="http://schemas.microsoft.com/office/drawing/2014/main" id="{58B01D77-96FF-84F0-CB89-8ACC957C9676}"/>
                      </a:ext>
                    </a:extLst>
                  </p:cNvPr>
                  <p:cNvCxnSpPr>
                    <a:cxnSpLocks/>
                    <a:stCxn id="144" idx="0"/>
                    <a:endCxn id="3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3B158BBF-BDCC-1850-1B23-D7BE8160B3E8}"/>
                      </a:ext>
                    </a:extLst>
                  </p:cNvPr>
                  <p:cNvCxnSpPr>
                    <a:cxnSpLocks/>
                    <a:stCxn id="146" idx="0"/>
                    <a:endCxn id="3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D31EFE61-5E5E-5649-9C03-00B9D97EF1FC}"/>
                      </a:ext>
                    </a:extLst>
                  </p:cNvPr>
                  <p:cNvCxnSpPr>
                    <a:cxnSpLocks/>
                    <a:stCxn id="147" idx="0"/>
                    <a:endCxn id="3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505E3133-1E62-91AA-AA11-EBFB42F67265}"/>
                      </a:ext>
                    </a:extLst>
                  </p:cNvPr>
                  <p:cNvCxnSpPr>
                    <a:cxnSpLocks/>
                    <a:stCxn id="148" idx="0"/>
                    <a:endCxn id="3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EAB75E4-4BC2-D657-2BA5-0B66E2428466}"/>
                      </a:ext>
                    </a:extLst>
                  </p:cNvPr>
                  <p:cNvCxnSpPr>
                    <a:cxnSpLocks/>
                    <a:stCxn id="145" idx="0"/>
                    <a:endCxn id="3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898CA0C0-11EF-460F-8A63-2B894901DD8B}"/>
                    </a:ext>
                  </a:extLst>
                </p:cNvPr>
                <p:cNvGrpSpPr/>
                <p:nvPr/>
              </p:nvGrpSpPr>
              <p:grpSpPr>
                <a:xfrm>
                  <a:off x="5334000" y="1790700"/>
                  <a:ext cx="2362201" cy="1828800"/>
                  <a:chOff x="5333998" y="1790700"/>
                  <a:chExt cx="2791691" cy="1828800"/>
                </a:xfrm>
              </p:grpSpPr>
              <p:cxnSp>
                <p:nvCxnSpPr>
                  <p:cNvPr id="354" name="Straight Connector 353">
                    <a:extLst>
                      <a:ext uri="{FF2B5EF4-FFF2-40B4-BE49-F238E27FC236}">
                        <a16:creationId xmlns:a16="http://schemas.microsoft.com/office/drawing/2014/main" id="{4054E9FB-7F1D-A072-71C4-D9DD735F63E7}"/>
                      </a:ext>
                    </a:extLst>
                  </p:cNvPr>
                  <p:cNvCxnSpPr>
                    <a:cxnSpLocks/>
                    <a:stCxn id="148" idx="6"/>
                    <a:endCxn id="3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B1E16B33-99F8-8570-F1E5-2C51A817BF16}"/>
                      </a:ext>
                    </a:extLst>
                  </p:cNvPr>
                  <p:cNvCxnSpPr>
                    <a:cxnSpLocks/>
                    <a:stCxn id="299" idx="6"/>
                    <a:endCxn id="3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299E2525-7C22-3D40-03F9-A77AC414AD82}"/>
                      </a:ext>
                    </a:extLst>
                  </p:cNvPr>
                  <p:cNvCxnSpPr>
                    <a:cxnSpLocks/>
                    <a:stCxn id="339" idx="6"/>
                    <a:endCxn id="3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26157B20-0C71-43EE-2449-0E139B17A054}"/>
                      </a:ext>
                    </a:extLst>
                  </p:cNvPr>
                  <p:cNvCxnSpPr>
                    <a:cxnSpLocks/>
                    <a:stCxn id="348" idx="6"/>
                    <a:endCxn id="3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52D0584D-A959-5A5C-A569-E33A4423FF20}"/>
                      </a:ext>
                    </a:extLst>
                  </p:cNvPr>
                  <p:cNvCxnSpPr>
                    <a:cxnSpLocks/>
                    <a:stCxn id="353" idx="6"/>
                    <a:endCxn id="3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3" name="Group 142">
                  <a:extLst>
                    <a:ext uri="{FF2B5EF4-FFF2-40B4-BE49-F238E27FC236}">
                      <a16:creationId xmlns:a16="http://schemas.microsoft.com/office/drawing/2014/main" id="{D2A5F277-F4B1-6C8C-5694-ACC264D100C7}"/>
                    </a:ext>
                  </a:extLst>
                </p:cNvPr>
                <p:cNvGrpSpPr/>
                <p:nvPr/>
              </p:nvGrpSpPr>
              <p:grpSpPr>
                <a:xfrm>
                  <a:off x="5486400" y="1600200"/>
                  <a:ext cx="2209800" cy="2209800"/>
                  <a:chOff x="5486400" y="1600200"/>
                  <a:chExt cx="2209800" cy="2209800"/>
                </a:xfrm>
              </p:grpSpPr>
              <p:sp>
                <p:nvSpPr>
                  <p:cNvPr id="144" name="Oval 143">
                    <a:extLst>
                      <a:ext uri="{FF2B5EF4-FFF2-40B4-BE49-F238E27FC236}">
                        <a16:creationId xmlns:a16="http://schemas.microsoft.com/office/drawing/2014/main" id="{5E3A7EF7-BECD-E9D9-FF16-4248E2BCA85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5" name="Oval 144">
                    <a:extLst>
                      <a:ext uri="{FF2B5EF4-FFF2-40B4-BE49-F238E27FC236}">
                        <a16:creationId xmlns:a16="http://schemas.microsoft.com/office/drawing/2014/main" id="{606FFCC7-0A3B-519A-70EA-BE0A90EC31D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6" name="Oval 145">
                    <a:extLst>
                      <a:ext uri="{FF2B5EF4-FFF2-40B4-BE49-F238E27FC236}">
                        <a16:creationId xmlns:a16="http://schemas.microsoft.com/office/drawing/2014/main" id="{62FF15E9-B1D2-DACE-0CD0-EAE36E4B2D9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7" name="Oval 146">
                    <a:extLst>
                      <a:ext uri="{FF2B5EF4-FFF2-40B4-BE49-F238E27FC236}">
                        <a16:creationId xmlns:a16="http://schemas.microsoft.com/office/drawing/2014/main" id="{A8986073-8B37-B0E8-0A86-33B826B3223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8" name="Oval 147">
                    <a:extLst>
                      <a:ext uri="{FF2B5EF4-FFF2-40B4-BE49-F238E27FC236}">
                        <a16:creationId xmlns:a16="http://schemas.microsoft.com/office/drawing/2014/main" id="{7286436B-9BF2-A43E-7863-E18DD048E6C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9" name="Oval 148">
                    <a:extLst>
                      <a:ext uri="{FF2B5EF4-FFF2-40B4-BE49-F238E27FC236}">
                        <a16:creationId xmlns:a16="http://schemas.microsoft.com/office/drawing/2014/main" id="{61D3DC55-4470-4001-E6AB-F2A7404A8C6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0" name="Oval 149">
                    <a:extLst>
                      <a:ext uri="{FF2B5EF4-FFF2-40B4-BE49-F238E27FC236}">
                        <a16:creationId xmlns:a16="http://schemas.microsoft.com/office/drawing/2014/main" id="{8FACE0D9-9918-7A6E-CDFE-BCFE0273CDC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1" name="Oval 150">
                    <a:extLst>
                      <a:ext uri="{FF2B5EF4-FFF2-40B4-BE49-F238E27FC236}">
                        <a16:creationId xmlns:a16="http://schemas.microsoft.com/office/drawing/2014/main" id="{7F975FF1-F3C4-B9D0-E59E-0BCB051B262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Oval 297">
                    <a:extLst>
                      <a:ext uri="{FF2B5EF4-FFF2-40B4-BE49-F238E27FC236}">
                        <a16:creationId xmlns:a16="http://schemas.microsoft.com/office/drawing/2014/main" id="{F6E2C488-4F5B-DF97-9EFE-E33BFFF8963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9" name="Oval 298">
                    <a:extLst>
                      <a:ext uri="{FF2B5EF4-FFF2-40B4-BE49-F238E27FC236}">
                        <a16:creationId xmlns:a16="http://schemas.microsoft.com/office/drawing/2014/main" id="{9488CFA1-FECF-04EA-CD91-CCC4C86A7E5E}"/>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F8B9155B-4785-0AD5-EFAD-B1DCE1291B7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3" name="Oval 332">
                    <a:extLst>
                      <a:ext uri="{FF2B5EF4-FFF2-40B4-BE49-F238E27FC236}">
                        <a16:creationId xmlns:a16="http://schemas.microsoft.com/office/drawing/2014/main" id="{B8FA1034-8D21-1E31-7ADE-E45BE1339EEE}"/>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F27751AC-9FF7-732D-2A01-71985FD009F7}"/>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AB222B35-9A42-9132-76FB-44D2FC1DB66A}"/>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9" name="Oval 338">
                    <a:extLst>
                      <a:ext uri="{FF2B5EF4-FFF2-40B4-BE49-F238E27FC236}">
                        <a16:creationId xmlns:a16="http://schemas.microsoft.com/office/drawing/2014/main" id="{EB2B09A6-75B1-5406-BEBA-51F38732F6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41" name="Oval 340">
                    <a:extLst>
                      <a:ext uri="{FF2B5EF4-FFF2-40B4-BE49-F238E27FC236}">
                        <a16:creationId xmlns:a16="http://schemas.microsoft.com/office/drawing/2014/main" id="{03C57A57-0330-9E95-07E8-F1CACF44636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2" name="Oval 341">
                    <a:extLst>
                      <a:ext uri="{FF2B5EF4-FFF2-40B4-BE49-F238E27FC236}">
                        <a16:creationId xmlns:a16="http://schemas.microsoft.com/office/drawing/2014/main" id="{07E2D79C-C46A-63C0-66AA-99CE04D507E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6783EDF3-8F78-D340-5977-7C060B2EA22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EAC4B08A-573B-C055-CF03-A07012BB9ED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AA06106-5167-5D12-7ACB-4F623855FCD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DCF392F6-D7B5-5A89-BBD8-5931DF24999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4E0A72C0-EB06-8672-F504-D0263ED3762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7F75BE67-0900-B697-D534-FCEF7BF8754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1337C163-BB1F-82A1-B109-EF51125F2D28}"/>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FEEF1264-B2C6-103E-0035-B7380E4B008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2" name="Group 11">
                <a:extLst>
                  <a:ext uri="{FF2B5EF4-FFF2-40B4-BE49-F238E27FC236}">
                    <a16:creationId xmlns:a16="http://schemas.microsoft.com/office/drawing/2014/main" id="{490A11CC-5C09-0360-F1F7-711E5307A8DE}"/>
                  </a:ext>
                </a:extLst>
              </p:cNvPr>
              <p:cNvGrpSpPr/>
              <p:nvPr/>
            </p:nvGrpSpPr>
            <p:grpSpPr>
              <a:xfrm>
                <a:off x="6416564" y="2792194"/>
                <a:ext cx="1414038" cy="1414038"/>
                <a:chOff x="4876800" y="1600199"/>
                <a:chExt cx="2819401" cy="2819401"/>
              </a:xfrm>
            </p:grpSpPr>
            <p:grpSp>
              <p:nvGrpSpPr>
                <p:cNvPr id="25" name="Group 24">
                  <a:extLst>
                    <a:ext uri="{FF2B5EF4-FFF2-40B4-BE49-F238E27FC236}">
                      <a16:creationId xmlns:a16="http://schemas.microsoft.com/office/drawing/2014/main" id="{94FD4DE8-6A56-63C6-E0C7-CA18001BA921}"/>
                    </a:ext>
                  </a:extLst>
                </p:cNvPr>
                <p:cNvGrpSpPr/>
                <p:nvPr/>
              </p:nvGrpSpPr>
              <p:grpSpPr>
                <a:xfrm>
                  <a:off x="5486400" y="3962400"/>
                  <a:ext cx="2209800" cy="457200"/>
                  <a:chOff x="5486400" y="3962400"/>
                  <a:chExt cx="2209800" cy="457200"/>
                </a:xfrm>
              </p:grpSpPr>
              <p:sp>
                <p:nvSpPr>
                  <p:cNvPr id="134" name="DRAM">
                    <a:extLst>
                      <a:ext uri="{FF2B5EF4-FFF2-40B4-BE49-F238E27FC236}">
                        <a16:creationId xmlns:a16="http://schemas.microsoft.com/office/drawing/2014/main" id="{5D3456B7-D387-9750-3DFE-861D250C416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DRAM">
                    <a:extLst>
                      <a:ext uri="{FF2B5EF4-FFF2-40B4-BE49-F238E27FC236}">
                        <a16:creationId xmlns:a16="http://schemas.microsoft.com/office/drawing/2014/main" id="{D7A51D8D-5555-5B7F-0A24-11173B2AC2F7}"/>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DRAM">
                    <a:extLst>
                      <a:ext uri="{FF2B5EF4-FFF2-40B4-BE49-F238E27FC236}">
                        <a16:creationId xmlns:a16="http://schemas.microsoft.com/office/drawing/2014/main" id="{C3C3FF77-DB88-7F52-D6FF-6F57F0A193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DRAM">
                    <a:extLst>
                      <a:ext uri="{FF2B5EF4-FFF2-40B4-BE49-F238E27FC236}">
                        <a16:creationId xmlns:a16="http://schemas.microsoft.com/office/drawing/2014/main" id="{A809B941-D4C9-D1F2-E0FD-0937E61B518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DRAM">
                    <a:extLst>
                      <a:ext uri="{FF2B5EF4-FFF2-40B4-BE49-F238E27FC236}">
                        <a16:creationId xmlns:a16="http://schemas.microsoft.com/office/drawing/2014/main" id="{06063513-3A5F-318D-F05A-4E7B0146A5E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 name="Group 25">
                  <a:extLst>
                    <a:ext uri="{FF2B5EF4-FFF2-40B4-BE49-F238E27FC236}">
                      <a16:creationId xmlns:a16="http://schemas.microsoft.com/office/drawing/2014/main" id="{04C3E2CD-E008-37C7-5A61-1B5E4F10874B}"/>
                    </a:ext>
                  </a:extLst>
                </p:cNvPr>
                <p:cNvGrpSpPr/>
                <p:nvPr/>
              </p:nvGrpSpPr>
              <p:grpSpPr>
                <a:xfrm>
                  <a:off x="4876800" y="1600200"/>
                  <a:ext cx="457200" cy="2209800"/>
                  <a:chOff x="4876800" y="1600200"/>
                  <a:chExt cx="457200" cy="2209800"/>
                </a:xfrm>
              </p:grpSpPr>
              <p:sp>
                <p:nvSpPr>
                  <p:cNvPr id="129" name="DRAM">
                    <a:extLst>
                      <a:ext uri="{FF2B5EF4-FFF2-40B4-BE49-F238E27FC236}">
                        <a16:creationId xmlns:a16="http://schemas.microsoft.com/office/drawing/2014/main" id="{403BD929-28AF-F5B6-DBB4-83839B07589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DRAM">
                    <a:extLst>
                      <a:ext uri="{FF2B5EF4-FFF2-40B4-BE49-F238E27FC236}">
                        <a16:creationId xmlns:a16="http://schemas.microsoft.com/office/drawing/2014/main" id="{8AE29BC2-EEE6-0F48-C599-54C39C758DB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1" name="DRAM">
                    <a:extLst>
                      <a:ext uri="{FF2B5EF4-FFF2-40B4-BE49-F238E27FC236}">
                        <a16:creationId xmlns:a16="http://schemas.microsoft.com/office/drawing/2014/main" id="{4646422B-F646-171F-1CEA-E982ADBBAB26}"/>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DRAM">
                    <a:extLst>
                      <a:ext uri="{FF2B5EF4-FFF2-40B4-BE49-F238E27FC236}">
                        <a16:creationId xmlns:a16="http://schemas.microsoft.com/office/drawing/2014/main" id="{5249A78D-BEE7-20B6-0A94-955DAB047D5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DRAM">
                    <a:extLst>
                      <a:ext uri="{FF2B5EF4-FFF2-40B4-BE49-F238E27FC236}">
                        <a16:creationId xmlns:a16="http://schemas.microsoft.com/office/drawing/2014/main" id="{A87DBAF9-4876-EF71-A6C5-E922DC2E3E7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C61F406D-9D30-6088-96F0-2D46958C3833}"/>
                    </a:ext>
                  </a:extLst>
                </p:cNvPr>
                <p:cNvGrpSpPr/>
                <p:nvPr/>
              </p:nvGrpSpPr>
              <p:grpSpPr>
                <a:xfrm>
                  <a:off x="5676900" y="1600199"/>
                  <a:ext cx="1828800" cy="2362201"/>
                  <a:chOff x="5676900" y="1170708"/>
                  <a:chExt cx="1828800" cy="2791692"/>
                </a:xfrm>
              </p:grpSpPr>
              <p:cxnSp>
                <p:nvCxnSpPr>
                  <p:cNvPr id="60" name="Straight Connector 59">
                    <a:extLst>
                      <a:ext uri="{FF2B5EF4-FFF2-40B4-BE49-F238E27FC236}">
                        <a16:creationId xmlns:a16="http://schemas.microsoft.com/office/drawing/2014/main" id="{D6EC5ADA-FEF1-0ED7-E320-216D76797C3C}"/>
                      </a:ext>
                    </a:extLst>
                  </p:cNvPr>
                  <p:cNvCxnSpPr>
                    <a:cxnSpLocks/>
                    <a:stCxn id="30" idx="0"/>
                    <a:endCxn id="13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7EC46FD0-5EFD-CCA4-CF8A-3EE51F17D7AE}"/>
                      </a:ext>
                    </a:extLst>
                  </p:cNvPr>
                  <p:cNvCxnSpPr>
                    <a:cxnSpLocks/>
                    <a:stCxn id="32" idx="0"/>
                    <a:endCxn id="13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3A891F1-3273-CAA2-DC40-884838F59800}"/>
                      </a:ext>
                    </a:extLst>
                  </p:cNvPr>
                  <p:cNvCxnSpPr>
                    <a:cxnSpLocks/>
                    <a:stCxn id="33" idx="0"/>
                    <a:endCxn id="13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FAE38D4A-4E20-D8F0-8AAF-01C05864A3DC}"/>
                      </a:ext>
                    </a:extLst>
                  </p:cNvPr>
                  <p:cNvCxnSpPr>
                    <a:cxnSpLocks/>
                    <a:stCxn id="34" idx="0"/>
                    <a:endCxn id="13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E8759B7E-62BF-2089-8890-01AFEA3BDC24}"/>
                      </a:ext>
                    </a:extLst>
                  </p:cNvPr>
                  <p:cNvCxnSpPr>
                    <a:cxnSpLocks/>
                    <a:stCxn id="31" idx="0"/>
                    <a:endCxn id="13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316A0A5C-311F-0C85-DB15-8874629D5FEA}"/>
                    </a:ext>
                  </a:extLst>
                </p:cNvPr>
                <p:cNvGrpSpPr/>
                <p:nvPr/>
              </p:nvGrpSpPr>
              <p:grpSpPr>
                <a:xfrm>
                  <a:off x="5334000" y="1790700"/>
                  <a:ext cx="2362201" cy="1828800"/>
                  <a:chOff x="5333998" y="1790700"/>
                  <a:chExt cx="2791691" cy="1828800"/>
                </a:xfrm>
              </p:grpSpPr>
              <p:cxnSp>
                <p:nvCxnSpPr>
                  <p:cNvPr id="55" name="Straight Connector 54">
                    <a:extLst>
                      <a:ext uri="{FF2B5EF4-FFF2-40B4-BE49-F238E27FC236}">
                        <a16:creationId xmlns:a16="http://schemas.microsoft.com/office/drawing/2014/main" id="{08090A70-E859-59DE-8516-DBEBBCB80867}"/>
                      </a:ext>
                    </a:extLst>
                  </p:cNvPr>
                  <p:cNvCxnSpPr>
                    <a:cxnSpLocks/>
                    <a:stCxn id="34" idx="6"/>
                    <a:endCxn id="12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8789652-E5EB-A20E-93A6-D23B9171CC53}"/>
                      </a:ext>
                    </a:extLst>
                  </p:cNvPr>
                  <p:cNvCxnSpPr>
                    <a:cxnSpLocks/>
                    <a:stCxn id="39" idx="6"/>
                    <a:endCxn id="13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C354459-0D34-0DB1-E1C5-912D5C86A6D3}"/>
                      </a:ext>
                    </a:extLst>
                  </p:cNvPr>
                  <p:cNvCxnSpPr>
                    <a:cxnSpLocks/>
                    <a:stCxn id="44" idx="6"/>
                    <a:endCxn id="13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33C658C-7101-8E74-A42E-66767EF09AAD}"/>
                      </a:ext>
                    </a:extLst>
                  </p:cNvPr>
                  <p:cNvCxnSpPr>
                    <a:cxnSpLocks/>
                    <a:stCxn id="49" idx="6"/>
                    <a:endCxn id="13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40EF125-B3BC-ADF6-1D9F-1F647CA7C9D5}"/>
                      </a:ext>
                    </a:extLst>
                  </p:cNvPr>
                  <p:cNvCxnSpPr>
                    <a:cxnSpLocks/>
                    <a:stCxn id="54" idx="6"/>
                    <a:endCxn id="13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F02108F1-826F-4CB9-2FAC-19543283ED7F}"/>
                    </a:ext>
                  </a:extLst>
                </p:cNvPr>
                <p:cNvGrpSpPr/>
                <p:nvPr/>
              </p:nvGrpSpPr>
              <p:grpSpPr>
                <a:xfrm>
                  <a:off x="5486400" y="1600200"/>
                  <a:ext cx="2209800" cy="2209800"/>
                  <a:chOff x="5486400" y="1600200"/>
                  <a:chExt cx="2209800" cy="2209800"/>
                </a:xfrm>
              </p:grpSpPr>
              <p:sp>
                <p:nvSpPr>
                  <p:cNvPr id="30" name="Oval 29">
                    <a:extLst>
                      <a:ext uri="{FF2B5EF4-FFF2-40B4-BE49-F238E27FC236}">
                        <a16:creationId xmlns:a16="http://schemas.microsoft.com/office/drawing/2014/main" id="{73C478B8-6371-B8F2-206C-D41B6A3347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54DB5384-A1E2-D51D-1A72-0AD78DC1225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1B13D525-373B-263B-935F-DF5E53761D7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3109633C-140F-FC80-71CF-47BE71BBCAA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3EBC2BF3-BAED-0C99-B184-048E2FAB4AF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6DFA9523-9D42-2CB7-5064-754055BBE71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6429C061-96CB-2FB1-26D7-36644F56F5B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5FA3CF71-DD61-99D4-4688-5A57E934D54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8ABCA3D6-63D2-4786-85FD-C35DCC44AC11}"/>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CEF72C0-3728-18F3-1624-EF2C5BEBD43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5EC31FBD-E729-26A7-2CB2-FFAB58FB760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20F8B85-1411-370F-1664-13FF7F72E46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F57EA338-66ED-8245-D494-2790A0B0AD2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EFDDF6F5-B157-70AD-7215-8E407A930A0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 name="Oval 43">
                    <a:extLst>
                      <a:ext uri="{FF2B5EF4-FFF2-40B4-BE49-F238E27FC236}">
                        <a16:creationId xmlns:a16="http://schemas.microsoft.com/office/drawing/2014/main" id="{F1B78526-A158-BAFF-7DFD-8EB10428060E}"/>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Oval 44">
                    <a:extLst>
                      <a:ext uri="{FF2B5EF4-FFF2-40B4-BE49-F238E27FC236}">
                        <a16:creationId xmlns:a16="http://schemas.microsoft.com/office/drawing/2014/main" id="{59F9A1C2-1FF7-2CE9-F260-A798056081D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 name="Oval 45">
                    <a:extLst>
                      <a:ext uri="{FF2B5EF4-FFF2-40B4-BE49-F238E27FC236}">
                        <a16:creationId xmlns:a16="http://schemas.microsoft.com/office/drawing/2014/main" id="{270A6FBB-04CA-CA75-BB6A-11D68B711C7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4A646A95-F154-3942-DB92-24EEE7DE622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E66F065-6F47-7795-7B24-C9B0010E55C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8BC856EA-76F5-3584-3C43-ADAEC43D2BC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8E0EF2A0-19D0-6018-7EF2-4CD58087AD4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Oval 50">
                    <a:extLst>
                      <a:ext uri="{FF2B5EF4-FFF2-40B4-BE49-F238E27FC236}">
                        <a16:creationId xmlns:a16="http://schemas.microsoft.com/office/drawing/2014/main" id="{5775FFD1-E727-4CFE-572A-D08BA51BB2C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Oval 51">
                    <a:extLst>
                      <a:ext uri="{FF2B5EF4-FFF2-40B4-BE49-F238E27FC236}">
                        <a16:creationId xmlns:a16="http://schemas.microsoft.com/office/drawing/2014/main" id="{459C1108-08A9-DA24-01FB-F2C2137299A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Oval 52">
                    <a:extLst>
                      <a:ext uri="{FF2B5EF4-FFF2-40B4-BE49-F238E27FC236}">
                        <a16:creationId xmlns:a16="http://schemas.microsoft.com/office/drawing/2014/main" id="{7D8AD7D9-08DE-761C-6033-715CE91EC58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 name="Oval 53">
                    <a:extLst>
                      <a:ext uri="{FF2B5EF4-FFF2-40B4-BE49-F238E27FC236}">
                        <a16:creationId xmlns:a16="http://schemas.microsoft.com/office/drawing/2014/main" id="{6AC817B8-30C7-2E35-1CCB-DA328AE13F9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13" name="Straight Connector 12">
                <a:extLst>
                  <a:ext uri="{FF2B5EF4-FFF2-40B4-BE49-F238E27FC236}">
                    <a16:creationId xmlns:a16="http://schemas.microsoft.com/office/drawing/2014/main" id="{CAB449F0-9BD7-B4FD-BE48-F3B03A1B5CF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5323F57B-FE4D-C3C2-A039-90A7B8EA1A7F}"/>
                  </a:ext>
                </a:extLst>
              </p:cNvPr>
              <p:cNvGrpSpPr/>
              <p:nvPr/>
            </p:nvGrpSpPr>
            <p:grpSpPr>
              <a:xfrm>
                <a:off x="1851480" y="2606032"/>
                <a:ext cx="4671060" cy="1219201"/>
                <a:chOff x="2174045" y="1143000"/>
                <a:chExt cx="4671060" cy="1219201"/>
              </a:xfrm>
            </p:grpSpPr>
            <p:cxnSp>
              <p:nvCxnSpPr>
                <p:cNvPr id="21" name="Straight Connector 20">
                  <a:extLst>
                    <a:ext uri="{FF2B5EF4-FFF2-40B4-BE49-F238E27FC236}">
                      <a16:creationId xmlns:a16="http://schemas.microsoft.com/office/drawing/2014/main" id="{23F92CC9-E880-D028-E52E-503EE3D7EE6C}"/>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F506501-449B-9AB3-2FDC-69A86E18E4BE}"/>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8FACF582-B009-D767-8236-51FDE8C986F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C1D942E-E906-38A9-FF78-4EFFE5713790}"/>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5" name="DRAM">
                <a:extLst>
                  <a:ext uri="{FF2B5EF4-FFF2-40B4-BE49-F238E27FC236}">
                    <a16:creationId xmlns:a16="http://schemas.microsoft.com/office/drawing/2014/main" id="{E4E99697-24F5-E743-647E-EEB6D5ACB909}"/>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grpSp>
          <p:nvGrpSpPr>
            <p:cNvPr id="480" name="Group 479">
              <a:extLst>
                <a:ext uri="{FF2B5EF4-FFF2-40B4-BE49-F238E27FC236}">
                  <a16:creationId xmlns:a16="http://schemas.microsoft.com/office/drawing/2014/main" id="{A524C3B8-F4B6-CBC0-68A6-7F526421DFD6}"/>
                </a:ext>
              </a:extLst>
            </p:cNvPr>
            <p:cNvGrpSpPr/>
            <p:nvPr/>
          </p:nvGrpSpPr>
          <p:grpSpPr>
            <a:xfrm>
              <a:off x="982105" y="5107820"/>
              <a:ext cx="6938410" cy="647381"/>
              <a:chOff x="757719" y="4572696"/>
              <a:chExt cx="6938410" cy="647381"/>
            </a:xfrm>
          </p:grpSpPr>
          <p:grpSp>
            <p:nvGrpSpPr>
              <p:cNvPr id="481" name="Group 480">
                <a:extLst>
                  <a:ext uri="{FF2B5EF4-FFF2-40B4-BE49-F238E27FC236}">
                    <a16:creationId xmlns:a16="http://schemas.microsoft.com/office/drawing/2014/main" id="{799B9F2F-1606-4263-985C-E86BC2FD66AD}"/>
                  </a:ext>
                </a:extLst>
              </p:cNvPr>
              <p:cNvGrpSpPr/>
              <p:nvPr/>
            </p:nvGrpSpPr>
            <p:grpSpPr>
              <a:xfrm>
                <a:off x="1906102" y="4572696"/>
                <a:ext cx="5790027" cy="251465"/>
                <a:chOff x="1906102" y="4572696"/>
                <a:chExt cx="5790027" cy="251465"/>
              </a:xfrm>
            </p:grpSpPr>
            <p:grpSp>
              <p:nvGrpSpPr>
                <p:cNvPr id="483" name="Group 482">
                  <a:extLst>
                    <a:ext uri="{FF2B5EF4-FFF2-40B4-BE49-F238E27FC236}">
                      <a16:creationId xmlns:a16="http://schemas.microsoft.com/office/drawing/2014/main" id="{2236E35D-60CD-79AA-A54C-E0C7AB99864F}"/>
                    </a:ext>
                  </a:extLst>
                </p:cNvPr>
                <p:cNvGrpSpPr/>
                <p:nvPr/>
              </p:nvGrpSpPr>
              <p:grpSpPr>
                <a:xfrm>
                  <a:off x="1906102" y="4572696"/>
                  <a:ext cx="5790027" cy="251465"/>
                  <a:chOff x="1906102" y="4605667"/>
                  <a:chExt cx="5790027" cy="251465"/>
                </a:xfrm>
              </p:grpSpPr>
              <p:cxnSp>
                <p:nvCxnSpPr>
                  <p:cNvPr id="485" name="Straight Connector 484">
                    <a:extLst>
                      <a:ext uri="{FF2B5EF4-FFF2-40B4-BE49-F238E27FC236}">
                        <a16:creationId xmlns:a16="http://schemas.microsoft.com/office/drawing/2014/main" id="{4F25C4D4-F877-D372-EDE9-E2427E52D26F}"/>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8BD3A59F-E013-5882-468B-01281989EB3D}"/>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1D0418E9-D5C8-0FEC-8B72-2F05EA305FEB}"/>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44EFB2F2-1F6F-9C92-26EA-E941D2DFF8D0}"/>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7F8238F8-23A2-1B93-A15E-A2CAA567462C}"/>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9E1C5F54-9354-62D4-F3EC-CB146D787059}"/>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A7A9B060-31AB-FB4A-D2C3-ADE6B34B1DC4}"/>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2" name="Straight Connector 491">
                    <a:extLst>
                      <a:ext uri="{FF2B5EF4-FFF2-40B4-BE49-F238E27FC236}">
                        <a16:creationId xmlns:a16="http://schemas.microsoft.com/office/drawing/2014/main" id="{893D3B12-1461-C483-58F5-BEB42786A341}"/>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84" name="Straight Connector 483">
                  <a:extLst>
                    <a:ext uri="{FF2B5EF4-FFF2-40B4-BE49-F238E27FC236}">
                      <a16:creationId xmlns:a16="http://schemas.microsoft.com/office/drawing/2014/main" id="{FD1F6B4C-6F8C-1588-2B70-8EC13274B49E}"/>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82" name="TextBox 481">
                <a:extLst>
                  <a:ext uri="{FF2B5EF4-FFF2-40B4-BE49-F238E27FC236}">
                    <a16:creationId xmlns:a16="http://schemas.microsoft.com/office/drawing/2014/main" id="{7FE74F51-6127-944B-554D-54B2D9368A49}"/>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graphicFrame>
        <p:nvGraphicFramePr>
          <p:cNvPr id="9" name="Table 4">
            <a:extLst>
              <a:ext uri="{FF2B5EF4-FFF2-40B4-BE49-F238E27FC236}">
                <a16:creationId xmlns:a16="http://schemas.microsoft.com/office/drawing/2014/main" id="{17B8B483-A624-D29A-69D6-1CC1A12E2369}"/>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785175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fade">
                                      <p:cBhvr>
                                        <p:cTn id="12" dur="500"/>
                                        <p:tgtEl>
                                          <p:spTgt spid="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3" name="Straight Connector 62">
            <a:extLst>
              <a:ext uri="{FF2B5EF4-FFF2-40B4-BE49-F238E27FC236}">
                <a16:creationId xmlns:a16="http://schemas.microsoft.com/office/drawing/2014/main" id="{1B5BA441-023C-DF52-19A0-323D99CAF82B}"/>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4" name="Straight Connector 43">
            <a:extLst>
              <a:ext uri="{FF2B5EF4-FFF2-40B4-BE49-F238E27FC236}">
                <a16:creationId xmlns:a16="http://schemas.microsoft.com/office/drawing/2014/main" id="{4AFC92F1-88AC-4A97-B13D-8D56C8851795}"/>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9" name="Straight Connector 48">
            <a:extLst>
              <a:ext uri="{FF2B5EF4-FFF2-40B4-BE49-F238E27FC236}">
                <a16:creationId xmlns:a16="http://schemas.microsoft.com/office/drawing/2014/main" id="{A581194F-A359-A02B-624F-BAB255F3A7C8}"/>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1" name="Straight Connector 50">
            <a:extLst>
              <a:ext uri="{FF2B5EF4-FFF2-40B4-BE49-F238E27FC236}">
                <a16:creationId xmlns:a16="http://schemas.microsoft.com/office/drawing/2014/main" id="{7791F925-1192-2437-F7BB-2BC95872EC0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8CD3EC9E-7BE2-3F58-E6F2-B50D233F7100}"/>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9" name="TextBox 58">
            <a:extLst>
              <a:ext uri="{FF2B5EF4-FFF2-40B4-BE49-F238E27FC236}">
                <a16:creationId xmlns:a16="http://schemas.microsoft.com/office/drawing/2014/main" id="{5FB76EDA-B5B6-75CF-D421-D35E86ED7D19}"/>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61" name="Elbow Connector 60">
            <a:extLst>
              <a:ext uri="{FF2B5EF4-FFF2-40B4-BE49-F238E27FC236}">
                <a16:creationId xmlns:a16="http://schemas.microsoft.com/office/drawing/2014/main" id="{A839F77A-99E6-4B23-3AC5-EABE0BDE0A1C}"/>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B27F2132-4A94-4CA1-D8B7-20C0BA8CED4E}"/>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grpSp>
        <p:nvGrpSpPr>
          <p:cNvPr id="8" name="Group 7">
            <a:extLst>
              <a:ext uri="{FF2B5EF4-FFF2-40B4-BE49-F238E27FC236}">
                <a16:creationId xmlns:a16="http://schemas.microsoft.com/office/drawing/2014/main" id="{961C6D89-5702-3E63-8BDB-A3E182512E27}"/>
              </a:ext>
            </a:extLst>
          </p:cNvPr>
          <p:cNvGrpSpPr/>
          <p:nvPr/>
        </p:nvGrpSpPr>
        <p:grpSpPr>
          <a:xfrm>
            <a:off x="6371580" y="626250"/>
            <a:ext cx="3649070" cy="1144287"/>
            <a:chOff x="6371580" y="626250"/>
            <a:chExt cx="3649070" cy="1144287"/>
          </a:xfrm>
        </p:grpSpPr>
        <p:sp>
          <p:nvSpPr>
            <p:cNvPr id="9" name="Rectangle 8">
              <a:extLst>
                <a:ext uri="{FF2B5EF4-FFF2-40B4-BE49-F238E27FC236}">
                  <a16:creationId xmlns:a16="http://schemas.microsoft.com/office/drawing/2014/main" id="{20167E26-76A2-496D-B23A-4140595BE680}"/>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pSp>
          <p:nvGrpSpPr>
            <p:cNvPr id="10" name="Group 9">
              <a:extLst>
                <a:ext uri="{FF2B5EF4-FFF2-40B4-BE49-F238E27FC236}">
                  <a16:creationId xmlns:a16="http://schemas.microsoft.com/office/drawing/2014/main" id="{8FC4D48D-C7D9-763F-99A1-A067975B3F24}"/>
                </a:ext>
              </a:extLst>
            </p:cNvPr>
            <p:cNvGrpSpPr/>
            <p:nvPr/>
          </p:nvGrpSpPr>
          <p:grpSpPr>
            <a:xfrm>
              <a:off x="6371580" y="626250"/>
              <a:ext cx="3649070" cy="1144287"/>
              <a:chOff x="6371580" y="626250"/>
              <a:chExt cx="3649070" cy="1144287"/>
            </a:xfrm>
          </p:grpSpPr>
          <p:sp>
            <p:nvSpPr>
              <p:cNvPr id="43" name="TextBox 42">
                <a:extLst>
                  <a:ext uri="{FF2B5EF4-FFF2-40B4-BE49-F238E27FC236}">
                    <a16:creationId xmlns:a16="http://schemas.microsoft.com/office/drawing/2014/main" id="{6A191CB8-5D2C-C403-5E05-953366893226}"/>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mn-ea"/>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prime number?</a:t>
                </a:r>
              </a:p>
            </p:txBody>
          </p:sp>
          <p:cxnSp>
            <p:nvCxnSpPr>
              <p:cNvPr id="45" name="Elbow Connector 44">
                <a:extLst>
                  <a:ext uri="{FF2B5EF4-FFF2-40B4-BE49-F238E27FC236}">
                    <a16:creationId xmlns:a16="http://schemas.microsoft.com/office/drawing/2014/main" id="{0C1D9376-CAB2-C49A-38AA-335749C09B0F}"/>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98482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extBox 78">
            <a:extLst>
              <a:ext uri="{FF2B5EF4-FFF2-40B4-BE49-F238E27FC236}">
                <a16:creationId xmlns:a16="http://schemas.microsoft.com/office/drawing/2014/main" id="{71303286-1A34-44BB-2397-CA9595F0A58C}"/>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grpSp>
        <p:nvGrpSpPr>
          <p:cNvPr id="81" name="Group 80">
            <a:extLst>
              <a:ext uri="{FF2B5EF4-FFF2-40B4-BE49-F238E27FC236}">
                <a16:creationId xmlns:a16="http://schemas.microsoft.com/office/drawing/2014/main" id="{D8A601D7-7B08-A90D-8172-D8B10A299701}"/>
              </a:ext>
            </a:extLst>
          </p:cNvPr>
          <p:cNvGrpSpPr/>
          <p:nvPr/>
        </p:nvGrpSpPr>
        <p:grpSpPr>
          <a:xfrm>
            <a:off x="6371580" y="626250"/>
            <a:ext cx="3649070" cy="1144287"/>
            <a:chOff x="6371580" y="626250"/>
            <a:chExt cx="3649070" cy="1144287"/>
          </a:xfrm>
        </p:grpSpPr>
        <p:sp>
          <p:nvSpPr>
            <p:cNvPr id="86" name="Rectangle 85">
              <a:extLst>
                <a:ext uri="{FF2B5EF4-FFF2-40B4-BE49-F238E27FC236}">
                  <a16:creationId xmlns:a16="http://schemas.microsoft.com/office/drawing/2014/main" id="{7BA1D64A-65BE-241B-5A89-924A966EA9E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pSp>
          <p:nvGrpSpPr>
            <p:cNvPr id="88" name="Group 87">
              <a:extLst>
                <a:ext uri="{FF2B5EF4-FFF2-40B4-BE49-F238E27FC236}">
                  <a16:creationId xmlns:a16="http://schemas.microsoft.com/office/drawing/2014/main" id="{D856F5B4-8391-8D7F-9FC9-0326F95CFCFC}"/>
                </a:ext>
              </a:extLst>
            </p:cNvPr>
            <p:cNvGrpSpPr/>
            <p:nvPr/>
          </p:nvGrpSpPr>
          <p:grpSpPr>
            <a:xfrm>
              <a:off x="6371580" y="626250"/>
              <a:ext cx="3649070" cy="1144287"/>
              <a:chOff x="6371580" y="626250"/>
              <a:chExt cx="3649070" cy="1144287"/>
            </a:xfrm>
          </p:grpSpPr>
          <p:sp>
            <p:nvSpPr>
              <p:cNvPr id="89" name="TextBox 88">
                <a:extLst>
                  <a:ext uri="{FF2B5EF4-FFF2-40B4-BE49-F238E27FC236}">
                    <a16:creationId xmlns:a16="http://schemas.microsoft.com/office/drawing/2014/main" id="{09AF0BD4-BBE4-8157-2B46-8F212B65E997}"/>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mn-ea"/>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prime number?</a:t>
                </a:r>
              </a:p>
            </p:txBody>
          </p:sp>
          <p:cxnSp>
            <p:nvCxnSpPr>
              <p:cNvPr id="90" name="Elbow Connector 89">
                <a:extLst>
                  <a:ext uri="{FF2B5EF4-FFF2-40B4-BE49-F238E27FC236}">
                    <a16:creationId xmlns:a16="http://schemas.microsoft.com/office/drawing/2014/main" id="{0D2A2A41-705B-60C1-DD90-860D64FB8D17}"/>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sp>
        <p:nvSpPr>
          <p:cNvPr id="76" name="Rectangle 75">
            <a:extLst>
              <a:ext uri="{FF2B5EF4-FFF2-40B4-BE49-F238E27FC236}">
                <a16:creationId xmlns:a16="http://schemas.microsoft.com/office/drawing/2014/main" id="{1E183DB7-04EF-4ED4-A017-685686C423EE}"/>
              </a:ext>
            </a:extLst>
          </p:cNvPr>
          <p:cNvSpPr/>
          <p:nvPr/>
        </p:nvSpPr>
        <p:spPr>
          <a:xfrm>
            <a:off x="0" y="579394"/>
            <a:ext cx="9144000" cy="6372070"/>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C1B2DD7F-6232-4988-92BF-B9F58951556C}"/>
              </a:ext>
            </a:extLst>
          </p:cNvPr>
          <p:cNvSpPr/>
          <p:nvPr/>
        </p:nvSpPr>
        <p:spPr>
          <a:xfrm>
            <a:off x="5255353" y="1726439"/>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1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graphicFrame>
        <p:nvGraphicFramePr>
          <p:cNvPr id="77" name="Table 275">
            <a:extLst>
              <a:ext uri="{FF2B5EF4-FFF2-40B4-BE49-F238E27FC236}">
                <a16:creationId xmlns:a16="http://schemas.microsoft.com/office/drawing/2014/main" id="{47AFB8AE-C023-C3BA-F499-06DCCCA87079}"/>
              </a:ext>
            </a:extLst>
          </p:cNvPr>
          <p:cNvGraphicFramePr>
            <a:graphicFrameLocks noGrp="1"/>
          </p:cNvGraphicFramePr>
          <p:nvPr/>
        </p:nvGraphicFramePr>
        <p:xfrm>
          <a:off x="5306600" y="1001126"/>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8283333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mn-ea"/>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108007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7B64FCB4-A189-4E55-E9EC-F63FA87765D2}"/>
              </a:ext>
            </a:extLst>
          </p:cNvPr>
          <p:cNvGrpSpPr/>
          <p:nvPr/>
        </p:nvGrpSpPr>
        <p:grpSpPr>
          <a:xfrm>
            <a:off x="6371580" y="626250"/>
            <a:ext cx="3649070" cy="1144287"/>
            <a:chOff x="6371580" y="626250"/>
            <a:chExt cx="3649070" cy="1144287"/>
          </a:xfrm>
        </p:grpSpPr>
        <p:sp>
          <p:nvSpPr>
            <p:cNvPr id="53" name="Rectangle 52">
              <a:extLst>
                <a:ext uri="{FF2B5EF4-FFF2-40B4-BE49-F238E27FC236}">
                  <a16:creationId xmlns:a16="http://schemas.microsoft.com/office/drawing/2014/main" id="{3E8008CE-C831-4E52-81A5-356C7AF1779A}"/>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pSp>
          <p:nvGrpSpPr>
            <p:cNvPr id="59" name="Group 58">
              <a:extLst>
                <a:ext uri="{FF2B5EF4-FFF2-40B4-BE49-F238E27FC236}">
                  <a16:creationId xmlns:a16="http://schemas.microsoft.com/office/drawing/2014/main" id="{C2B00D22-B806-F1E2-0AA6-982DA7993564}"/>
                </a:ext>
              </a:extLst>
            </p:cNvPr>
            <p:cNvGrpSpPr/>
            <p:nvPr/>
          </p:nvGrpSpPr>
          <p:grpSpPr>
            <a:xfrm>
              <a:off x="6371580" y="626250"/>
              <a:ext cx="3649070" cy="1144287"/>
              <a:chOff x="6371580" y="626250"/>
              <a:chExt cx="3649070" cy="1144287"/>
            </a:xfrm>
          </p:grpSpPr>
          <p:sp>
            <p:nvSpPr>
              <p:cNvPr id="61" name="TextBox 60">
                <a:extLst>
                  <a:ext uri="{FF2B5EF4-FFF2-40B4-BE49-F238E27FC236}">
                    <a16:creationId xmlns:a16="http://schemas.microsoft.com/office/drawing/2014/main" id="{D68B26F8-F25C-C7B4-F1CE-D5C720A50488}"/>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mn-ea"/>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prime number?</a:t>
                </a:r>
              </a:p>
            </p:txBody>
          </p:sp>
          <p:cxnSp>
            <p:nvCxnSpPr>
              <p:cNvPr id="62" name="Elbow Connector 61">
                <a:extLst>
                  <a:ext uri="{FF2B5EF4-FFF2-40B4-BE49-F238E27FC236}">
                    <a16:creationId xmlns:a16="http://schemas.microsoft.com/office/drawing/2014/main" id="{E5855500-967F-EC6B-FB2C-724301281503}"/>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5638716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grpSp>
        <p:nvGrpSpPr>
          <p:cNvPr id="69" name="Group 68">
            <a:extLst>
              <a:ext uri="{FF2B5EF4-FFF2-40B4-BE49-F238E27FC236}">
                <a16:creationId xmlns:a16="http://schemas.microsoft.com/office/drawing/2014/main" id="{29470D05-AF7C-C9B0-0D17-50014BE26E2D}"/>
              </a:ext>
            </a:extLst>
          </p:cNvPr>
          <p:cNvGrpSpPr/>
          <p:nvPr/>
        </p:nvGrpSpPr>
        <p:grpSpPr>
          <a:xfrm>
            <a:off x="6371580" y="626250"/>
            <a:ext cx="3649070" cy="1144287"/>
            <a:chOff x="6371580" y="626250"/>
            <a:chExt cx="3649070" cy="1144287"/>
          </a:xfrm>
        </p:grpSpPr>
        <p:sp>
          <p:nvSpPr>
            <p:cNvPr id="72" name="Rectangle 71">
              <a:extLst>
                <a:ext uri="{FF2B5EF4-FFF2-40B4-BE49-F238E27FC236}">
                  <a16:creationId xmlns:a16="http://schemas.microsoft.com/office/drawing/2014/main" id="{849C45C5-E7CF-7B18-F52A-DFE9E932743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pSp>
          <p:nvGrpSpPr>
            <p:cNvPr id="75" name="Group 74">
              <a:extLst>
                <a:ext uri="{FF2B5EF4-FFF2-40B4-BE49-F238E27FC236}">
                  <a16:creationId xmlns:a16="http://schemas.microsoft.com/office/drawing/2014/main" id="{B1973632-1515-0863-DA6F-51719E1DED77}"/>
                </a:ext>
              </a:extLst>
            </p:cNvPr>
            <p:cNvGrpSpPr/>
            <p:nvPr/>
          </p:nvGrpSpPr>
          <p:grpSpPr>
            <a:xfrm>
              <a:off x="6371580" y="626250"/>
              <a:ext cx="3649070" cy="1144287"/>
              <a:chOff x="6371580" y="626250"/>
              <a:chExt cx="3649070" cy="1144287"/>
            </a:xfrm>
          </p:grpSpPr>
          <p:sp>
            <p:nvSpPr>
              <p:cNvPr id="76" name="TextBox 75">
                <a:extLst>
                  <a:ext uri="{FF2B5EF4-FFF2-40B4-BE49-F238E27FC236}">
                    <a16:creationId xmlns:a16="http://schemas.microsoft.com/office/drawing/2014/main" id="{0AF15B7B-5D3C-702E-D4D3-6CCD329683DD}"/>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mn-ea"/>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prime number?</a:t>
                </a:r>
              </a:p>
            </p:txBody>
          </p:sp>
          <p:cxnSp>
            <p:nvCxnSpPr>
              <p:cNvPr id="77" name="Elbow Connector 76">
                <a:extLst>
                  <a:ext uri="{FF2B5EF4-FFF2-40B4-BE49-F238E27FC236}">
                    <a16:creationId xmlns:a16="http://schemas.microsoft.com/office/drawing/2014/main" id="{74C8D939-B1BA-1D6F-8B8F-1AA3A18C73F6}"/>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86538FBE-EC30-02B1-168E-F4108175E5BE}"/>
              </a:ext>
            </a:extLst>
          </p:cNvPr>
          <p:cNvSpPr/>
          <p:nvPr/>
        </p:nvSpPr>
        <p:spPr>
          <a:xfrm>
            <a:off x="0" y="579394"/>
            <a:ext cx="9144000" cy="6278605"/>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7A72CF20-F6E8-2D93-5580-1687A44DC4E4}"/>
              </a:ext>
            </a:extLst>
          </p:cNvPr>
          <p:cNvSpPr/>
          <p:nvPr/>
        </p:nvSpPr>
        <p:spPr>
          <a:xfrm>
            <a:off x="5459948" y="1736371"/>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15" name="Table 275">
            <a:extLst>
              <a:ext uri="{FF2B5EF4-FFF2-40B4-BE49-F238E27FC236}">
                <a16:creationId xmlns:a16="http://schemas.microsoft.com/office/drawing/2014/main" id="{40252143-4AC9-E48F-BDBC-C16E0280B5B2}"/>
              </a:ext>
            </a:extLst>
          </p:cNvPr>
          <p:cNvGraphicFramePr>
            <a:graphicFrameLocks noGrp="1"/>
          </p:cNvGraphicFramePr>
          <p:nvPr/>
        </p:nvGraphicFramePr>
        <p:xfrm>
          <a:off x="5751890" y="1000534"/>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68283467"/>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extLst>
                  <a:ext uri="{0D108BD9-81ED-4DB2-BD59-A6C34878D82A}">
                    <a16:rowId xmlns:a16="http://schemas.microsoft.com/office/drawing/2014/main" val="3749445941"/>
                  </a:ext>
                </a:extLst>
              </a:tr>
            </a:tbl>
          </a:graphicData>
        </a:graphic>
      </p:graphicFrame>
    </p:spTree>
    <p:extLst>
      <p:ext uri="{BB962C8B-B14F-4D97-AF65-F5344CB8AC3E}">
        <p14:creationId xmlns:p14="http://schemas.microsoft.com/office/powerpoint/2010/main" val="218357513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4"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mn-ea"/>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50692" y="4594435"/>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1" name="TextBox 50">
            <a:extLst>
              <a:ext uri="{FF2B5EF4-FFF2-40B4-BE49-F238E27FC236}">
                <a16:creationId xmlns:a16="http://schemas.microsoft.com/office/drawing/2014/main" id="{94655B61-9680-11A0-1A5B-388CA440F61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57" name="Elbow Connector 56">
            <a:extLst>
              <a:ext uri="{FF2B5EF4-FFF2-40B4-BE49-F238E27FC236}">
                <a16:creationId xmlns:a16="http://schemas.microsoft.com/office/drawing/2014/main" id="{BB7F97DC-29E8-E66F-945E-8386C9859392}"/>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798558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6007699" y="5109582"/>
            <a:ext cx="0" cy="647701"/>
          </a:xfrm>
          <a:prstGeom prst="line">
            <a:avLst/>
          </a:prstGeom>
          <a:solidFill>
            <a:schemeClr val="bg1"/>
          </a:solidFill>
          <a:ln w="38100">
            <a:solidFill>
              <a:srgbClr val="F80200"/>
            </a:solidFill>
          </a:ln>
        </p:spPr>
        <p:style>
          <a:lnRef idx="1">
            <a:schemeClr val="accent4"/>
          </a:lnRef>
          <a:fillRef idx="0">
            <a:schemeClr val="accent4"/>
          </a:fillRef>
          <a:effectRef idx="0">
            <a:schemeClr val="accent4"/>
          </a:effectRef>
          <a:fontRef idx="minor">
            <a:schemeClr val="tx1"/>
          </a:fontRef>
        </p:style>
      </p:cxn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mn-ea"/>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44830" y="5836646"/>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7" name="TextBox 16">
            <a:extLst>
              <a:ext uri="{FF2B5EF4-FFF2-40B4-BE49-F238E27FC236}">
                <a16:creationId xmlns:a16="http://schemas.microsoft.com/office/drawing/2014/main" id="{FAF3EE61-BFB7-018F-748F-60DB5A67D9D0}"/>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28" name="Elbow Connector 27">
            <a:extLst>
              <a:ext uri="{FF2B5EF4-FFF2-40B4-BE49-F238E27FC236}">
                <a16:creationId xmlns:a16="http://schemas.microsoft.com/office/drawing/2014/main" id="{4F27F5C9-B22B-C06F-F7BF-CC09EBBC6AFE}"/>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542049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mn-ea"/>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1DD9DBF9-314C-2332-C61A-2BC894A165C5}"/>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9" name="TextBox 58">
            <a:extLst>
              <a:ext uri="{FF2B5EF4-FFF2-40B4-BE49-F238E27FC236}">
                <a16:creationId xmlns:a16="http://schemas.microsoft.com/office/drawing/2014/main" id="{6E8DAA3A-93AE-A014-8E36-A4E98489F223}"/>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graphicFrame>
        <p:nvGraphicFramePr>
          <p:cNvPr id="61" name="Table 275">
            <a:extLst>
              <a:ext uri="{FF2B5EF4-FFF2-40B4-BE49-F238E27FC236}">
                <a16:creationId xmlns:a16="http://schemas.microsoft.com/office/drawing/2014/main" id="{126175A0-501A-7A56-8210-9682EAA0DB15}"/>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sp>
        <p:nvSpPr>
          <p:cNvPr id="50" name="TextBox 49">
            <a:extLst>
              <a:ext uri="{FF2B5EF4-FFF2-40B4-BE49-F238E27FC236}">
                <a16:creationId xmlns:a16="http://schemas.microsoft.com/office/drawing/2014/main" id="{D10A0BEB-3BB0-D1EE-AEAC-5694214B8CB1}"/>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51" name="Elbow Connector 50">
            <a:extLst>
              <a:ext uri="{FF2B5EF4-FFF2-40B4-BE49-F238E27FC236}">
                <a16:creationId xmlns:a16="http://schemas.microsoft.com/office/drawing/2014/main" id="{5030BC7B-E9B6-C0FF-C393-E321112D636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148248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mn-ea"/>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the 4th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3</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166102">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92371633-5436-0B7C-DC82-452082AF548B}"/>
              </a:ext>
            </a:extLst>
          </p:cNvPr>
          <p:cNvSpPr>
            <a:spLocks/>
          </p:cNvSpPr>
          <p:nvPr/>
        </p:nvSpPr>
        <p:spPr>
          <a:xfrm>
            <a:off x="6703788" y="1735596"/>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3" name="Rectangle 52">
            <a:extLst>
              <a:ext uri="{FF2B5EF4-FFF2-40B4-BE49-F238E27FC236}">
                <a16:creationId xmlns:a16="http://schemas.microsoft.com/office/drawing/2014/main" id="{F4B9B8B8-84FC-5F9D-69ED-A6F368CD33CB}"/>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7" name="TextBox 56">
            <a:extLst>
              <a:ext uri="{FF2B5EF4-FFF2-40B4-BE49-F238E27FC236}">
                <a16:creationId xmlns:a16="http://schemas.microsoft.com/office/drawing/2014/main" id="{E974D731-D99F-7367-7B46-29CB6C7E013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59" name="TextBox 58">
            <a:extLst>
              <a:ext uri="{FF2B5EF4-FFF2-40B4-BE49-F238E27FC236}">
                <a16:creationId xmlns:a16="http://schemas.microsoft.com/office/drawing/2014/main" id="{E993FBBA-8E55-F67F-AEE0-B6A2B6FFC2EC}"/>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61" name="Elbow Connector 60">
            <a:extLst>
              <a:ext uri="{FF2B5EF4-FFF2-40B4-BE49-F238E27FC236}">
                <a16:creationId xmlns:a16="http://schemas.microsoft.com/office/drawing/2014/main" id="{FC354EC5-7D23-B216-ACF9-14B11E143746}"/>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163018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1690" y="2852701"/>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94FA8F60-FB12-ED2A-1185-D1C32819EBD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44" name="Elbow Connector 43">
            <a:extLst>
              <a:ext uri="{FF2B5EF4-FFF2-40B4-BE49-F238E27FC236}">
                <a16:creationId xmlns:a16="http://schemas.microsoft.com/office/drawing/2014/main" id="{0E30AD85-D66D-E03C-58EE-96EE725550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293962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35C071D-4393-73B4-68B5-1DA97A64B44F}"/>
              </a:ext>
            </a:extLst>
          </p:cNvPr>
          <p:cNvPicPr>
            <a:picLocks noChangeAspect="1"/>
          </p:cNvPicPr>
          <p:nvPr/>
        </p:nvPicPr>
        <p:blipFill rotWithShape="1">
          <a:blip r:embed="rId3"/>
          <a:srcRect t="11883" b="9764"/>
          <a:stretch/>
        </p:blipFill>
        <p:spPr>
          <a:xfrm>
            <a:off x="0" y="2266726"/>
            <a:ext cx="9003973" cy="2565401"/>
          </a:xfrm>
          <a:prstGeom prst="rect">
            <a:avLst/>
          </a:prstGeom>
        </p:spPr>
      </p:pic>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graphicFrame>
        <p:nvGraphicFramePr>
          <p:cNvPr id="16" name="Table 4">
            <a:extLst>
              <a:ext uri="{FF2B5EF4-FFF2-40B4-BE49-F238E27FC236}">
                <a16:creationId xmlns:a16="http://schemas.microsoft.com/office/drawing/2014/main" id="{DBC8A140-A6D6-6932-C4DB-1270FDED4BB5}"/>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7" name="Rectangle 16">
            <a:extLst>
              <a:ext uri="{FF2B5EF4-FFF2-40B4-BE49-F238E27FC236}">
                <a16:creationId xmlns:a16="http://schemas.microsoft.com/office/drawing/2014/main" id="{C3811067-C122-C2F4-3ECE-E4BEC23903CF}"/>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fraction of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parallelism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 real applications</a:t>
            </a:r>
          </a:p>
        </p:txBody>
      </p:sp>
      <p:grpSp>
        <p:nvGrpSpPr>
          <p:cNvPr id="28" name="Group 27">
            <a:extLst>
              <a:ext uri="{FF2B5EF4-FFF2-40B4-BE49-F238E27FC236}">
                <a16:creationId xmlns:a16="http://schemas.microsoft.com/office/drawing/2014/main" id="{1A7007A3-1E3D-68E8-BC87-B69C00A3EC69}"/>
              </a:ext>
            </a:extLst>
          </p:cNvPr>
          <p:cNvGrpSpPr/>
          <p:nvPr/>
        </p:nvGrpSpPr>
        <p:grpSpPr>
          <a:xfrm>
            <a:off x="1163727" y="2383969"/>
            <a:ext cx="7705953" cy="1946239"/>
            <a:chOff x="1163727" y="2475410"/>
            <a:chExt cx="7705953" cy="1946239"/>
          </a:xfrm>
        </p:grpSpPr>
        <p:sp>
          <p:nvSpPr>
            <p:cNvPr id="22" name="Rectangle 21">
              <a:extLst>
                <a:ext uri="{FF2B5EF4-FFF2-40B4-BE49-F238E27FC236}">
                  <a16:creationId xmlns:a16="http://schemas.microsoft.com/office/drawing/2014/main" id="{A78702BA-12F2-89F8-DA5C-8AE0102B9C54}"/>
                </a:ext>
              </a:extLst>
            </p:cNvPr>
            <p:cNvSpPr/>
            <p:nvPr/>
          </p:nvSpPr>
          <p:spPr>
            <a:xfrm>
              <a:off x="1189853" y="2475410"/>
              <a:ext cx="7666764" cy="194623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E1FAE3E3-4BD3-6586-F32B-C4BC3A265037}"/>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EFF856F3-B47D-002B-F56D-1B92F386F991}"/>
                </a:ext>
              </a:extLst>
            </p:cNvPr>
            <p:cNvSpPr txBox="1"/>
            <p:nvPr/>
          </p:nvSpPr>
          <p:spPr>
            <a:xfrm>
              <a:off x="1163727" y="2534889"/>
              <a:ext cx="769289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High Utilization</a:t>
              </a:r>
              <a:endParaRPr kumimoji="0" lang="en-US" sz="1800" b="0" i="0" u="none" strike="noStrike" kern="1200" cap="none" spc="0" normalizeH="0" baseline="0" noProof="0" dirty="0">
                <a:ln>
                  <a:noFill/>
                </a:ln>
                <a:solidFill>
                  <a:srgbClr val="70AD47"/>
                </a:solidFill>
                <a:effectLst/>
                <a:uLnTx/>
                <a:uFillTx/>
                <a:latin typeface="Calibri" panose="020F0502020204030204"/>
                <a:ea typeface="+mn-ea"/>
                <a:cs typeface="+mn-cs"/>
              </a:endParaRPr>
            </a:p>
          </p:txBody>
        </p:sp>
        <p:sp>
          <p:nvSpPr>
            <p:cNvPr id="26" name="TextBox 25">
              <a:extLst>
                <a:ext uri="{FF2B5EF4-FFF2-40B4-BE49-F238E27FC236}">
                  <a16:creationId xmlns:a16="http://schemas.microsoft.com/office/drawing/2014/main" id="{B0EF6C7A-BC6E-4189-5C18-407C19F6E198}"/>
                </a:ext>
              </a:extLst>
            </p:cNvPr>
            <p:cNvSpPr txBox="1"/>
            <p:nvPr/>
          </p:nvSpPr>
          <p:spPr>
            <a:xfrm>
              <a:off x="1176789" y="4025126"/>
              <a:ext cx="769289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595E"/>
                  </a:solidFill>
                  <a:effectLst/>
                  <a:uLnTx/>
                  <a:uFillTx/>
                  <a:latin typeface="Avenir Next" panose="020B0503020202020204" pitchFamily="34" charset="0"/>
                  <a:ea typeface="+mn-ea"/>
                  <a:cs typeface="+mn-cs"/>
                </a:rPr>
                <a:t>Low Utilization</a:t>
              </a:r>
              <a:endParaRPr kumimoji="0" lang="en-US" sz="1800" b="0" i="0" u="none" strike="noStrike" kern="1200" cap="none" spc="0" normalizeH="0" baseline="0" noProof="0" dirty="0">
                <a:ln>
                  <a:noFill/>
                </a:ln>
                <a:solidFill>
                  <a:srgbClr val="FF595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282783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94190" y="4601831"/>
          <a:ext cx="452186" cy="431836"/>
        </p:xfrm>
        <a:graphic>
          <a:graphicData uri="http://schemas.openxmlformats.org/drawingml/2006/table">
            <a:tbl>
              <a:tblPr firstRow="1" bandRow="1">
                <a:tableStyleId>{5940675A-B579-460E-94D1-54222C63F5DA}</a:tableStyleId>
              </a:tblPr>
              <a:tblGrid>
                <a:gridCol w="4521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198242" y="4601831"/>
          <a:ext cx="445625" cy="431836"/>
        </p:xfrm>
        <a:graphic>
          <a:graphicData uri="http://schemas.openxmlformats.org/drawingml/2006/table">
            <a:tbl>
              <a:tblPr firstRow="1" bandRow="1">
                <a:tableStyleId>{5940675A-B579-460E-94D1-54222C63F5DA}</a:tableStyleId>
              </a:tblPr>
              <a:tblGrid>
                <a:gridCol w="445625">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39" name="TextBox 38">
            <a:extLst>
              <a:ext uri="{FF2B5EF4-FFF2-40B4-BE49-F238E27FC236}">
                <a16:creationId xmlns:a16="http://schemas.microsoft.com/office/drawing/2014/main" id="{A4BBA772-E58C-25DF-A149-F58D0AD9FE07}"/>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53" name="Elbow Connector 52">
            <a:extLst>
              <a:ext uri="{FF2B5EF4-FFF2-40B4-BE49-F238E27FC236}">
                <a16:creationId xmlns:a16="http://schemas.microsoft.com/office/drawing/2014/main" id="{D21910A7-8803-8F40-B93D-479E884B33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2044781"/>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fade">
                                      <p:cBhvr>
                                        <p:cTn id="10" dur="500"/>
                                        <p:tgtEl>
                                          <p:spTgt spid="6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300"/>
                                        <p:tgtEl>
                                          <p:spTgt spid="42"/>
                                        </p:tgtEl>
                                      </p:cBhvr>
                                    </p:animEffect>
                                  </p:childTnLst>
                                </p:cTn>
                              </p:par>
                            </p:childTnLst>
                          </p:cTn>
                        </p:par>
                        <p:par>
                          <p:cTn id="16" fill="hold">
                            <p:stCondLst>
                              <p:cond delay="300"/>
                            </p:stCondLst>
                            <p:childTnLst>
                              <p:par>
                                <p:cTn id="17" presetID="10"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300"/>
                                        <p:tgtEl>
                                          <p:spTgt spid="44"/>
                                        </p:tgtEl>
                                      </p:cBhvr>
                                    </p:animEffect>
                                  </p:childTnLst>
                                </p:cTn>
                              </p:par>
                            </p:childTnLst>
                          </p:cTn>
                        </p:par>
                        <p:par>
                          <p:cTn id="20" fill="hold">
                            <p:stCondLst>
                              <p:cond delay="600"/>
                            </p:stCondLst>
                            <p:childTnLst>
                              <p:par>
                                <p:cTn id="21" presetID="10" presetClass="entr" presetSubtype="0"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fade">
                                      <p:cBhvr>
                                        <p:cTn id="23" dur="300"/>
                                        <p:tgtEl>
                                          <p:spTgt spid="49"/>
                                        </p:tgtEl>
                                      </p:cBhvr>
                                    </p:animEffect>
                                  </p:childTnLst>
                                </p:cTn>
                              </p:par>
                            </p:childTnLst>
                          </p:cTn>
                        </p:par>
                        <p:par>
                          <p:cTn id="24" fill="hold">
                            <p:stCondLst>
                              <p:cond delay="900"/>
                            </p:stCondLst>
                            <p:childTnLst>
                              <p:par>
                                <p:cTn id="25" presetID="10" presetClass="entr" presetSubtype="0" fill="hold" grpId="0" nodeType="after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fade">
                                      <p:cBhvr>
                                        <p:cTn id="27"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9" grpId="0" animBg="1"/>
      <p:bldP spid="51"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01DA1C2F-782B-F892-B834-0679DC39492C}"/>
              </a:ext>
            </a:extLst>
          </p:cNvPr>
          <p:cNvCxnSpPr>
            <a:cxnSpLocks/>
          </p:cNvCxnSpPr>
          <p:nvPr/>
        </p:nvCxnSpPr>
        <p:spPr>
          <a:xfrm>
            <a:off x="5515720" y="5112234"/>
            <a:ext cx="0" cy="657352"/>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414620" y="511219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89377" y="5842536"/>
          <a:ext cx="450060" cy="431836"/>
        </p:xfrm>
        <a:graphic>
          <a:graphicData uri="http://schemas.openxmlformats.org/drawingml/2006/table">
            <a:tbl>
              <a:tblPr firstRow="1" bandRow="1">
                <a:tableStyleId>{5940675A-B579-460E-94D1-54222C63F5DA}</a:tableStyleId>
              </a:tblPr>
              <a:tblGrid>
                <a:gridCol w="450060">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200932" y="5842536"/>
          <a:ext cx="428686" cy="431836"/>
        </p:xfrm>
        <a:graphic>
          <a:graphicData uri="http://schemas.openxmlformats.org/drawingml/2006/table">
            <a:tbl>
              <a:tblPr firstRow="1" bandRow="1">
                <a:tableStyleId>{5940675A-B579-460E-94D1-54222C63F5DA}</a:tableStyleId>
              </a:tblPr>
              <a:tblGrid>
                <a:gridCol w="4286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16" name="Elbow Connector 15">
            <a:extLst>
              <a:ext uri="{FF2B5EF4-FFF2-40B4-BE49-F238E27FC236}">
                <a16:creationId xmlns:a16="http://schemas.microsoft.com/office/drawing/2014/main" id="{B681FDDF-4A4D-B565-C6BA-B2E31BE5FE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BBCADDB-2C8A-B6DF-64EF-0BD200FB639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spTree>
    <p:extLst>
      <p:ext uri="{BB962C8B-B14F-4D97-AF65-F5344CB8AC3E}">
        <p14:creationId xmlns:p14="http://schemas.microsoft.com/office/powerpoint/2010/main" val="3656652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325198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CDF1BB71-BBE3-ED47-87E4-F6CEED2DD99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44" name="Elbow Connector 43">
            <a:extLst>
              <a:ext uri="{FF2B5EF4-FFF2-40B4-BE49-F238E27FC236}">
                <a16:creationId xmlns:a16="http://schemas.microsoft.com/office/drawing/2014/main" id="{40D3056F-0546-F0E2-FA52-E7A7A535D13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442390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649A2B28-0B6A-1EBC-23BD-F7FED0AC2D1B}"/>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49" name="Elbow Connector 48">
            <a:extLst>
              <a:ext uri="{FF2B5EF4-FFF2-40B4-BE49-F238E27FC236}">
                <a16:creationId xmlns:a16="http://schemas.microsoft.com/office/drawing/2014/main" id="{692C39D6-E62B-0C37-E766-3237DF6936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6243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39" name="Straight Connector 38">
            <a:extLst>
              <a:ext uri="{FF2B5EF4-FFF2-40B4-BE49-F238E27FC236}">
                <a16:creationId xmlns:a16="http://schemas.microsoft.com/office/drawing/2014/main" id="{0788DB41-2F4F-F0BE-EDFA-DD518815F61A}"/>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CBA1B380-E5CF-878D-0C01-33367B57B20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A0FE0F04-CB70-63E2-8391-C7AD5EE7AE6B}"/>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59" name="Rectangle 58">
            <a:extLst>
              <a:ext uri="{FF2B5EF4-FFF2-40B4-BE49-F238E27FC236}">
                <a16:creationId xmlns:a16="http://schemas.microsoft.com/office/drawing/2014/main" id="{6049C2BC-922E-373C-59FE-F36F95C4A9D1}"/>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2" name="Table 275">
            <a:extLst>
              <a:ext uri="{FF2B5EF4-FFF2-40B4-BE49-F238E27FC236}">
                <a16:creationId xmlns:a16="http://schemas.microsoft.com/office/drawing/2014/main" id="{798DEEFD-8F33-EF72-BB5D-96F19EBDAE8B}"/>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63" name="Rectangle 62">
            <a:extLst>
              <a:ext uri="{FF2B5EF4-FFF2-40B4-BE49-F238E27FC236}">
                <a16:creationId xmlns:a16="http://schemas.microsoft.com/office/drawing/2014/main" id="{5A477D21-33B7-5A26-E257-89EE36038008}"/>
              </a:ext>
            </a:extLst>
          </p:cNvPr>
          <p:cNvSpPr>
            <a:spLocks/>
          </p:cNvSpPr>
          <p:nvPr/>
        </p:nvSpPr>
        <p:spPr>
          <a:xfrm>
            <a:off x="5305613"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66" name="Rectangle 65">
            <a:extLst>
              <a:ext uri="{FF2B5EF4-FFF2-40B4-BE49-F238E27FC236}">
                <a16:creationId xmlns:a16="http://schemas.microsoft.com/office/drawing/2014/main" id="{A8973704-B3B8-B45F-413E-83C53CF8BB36}"/>
              </a:ext>
            </a:extLst>
          </p:cNvPr>
          <p:cNvSpPr>
            <a:spLocks/>
          </p:cNvSpPr>
          <p:nvPr/>
        </p:nvSpPr>
        <p:spPr>
          <a:xfrm>
            <a:off x="6236055"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7" name="Table 275">
            <a:extLst>
              <a:ext uri="{FF2B5EF4-FFF2-40B4-BE49-F238E27FC236}">
                <a16:creationId xmlns:a16="http://schemas.microsoft.com/office/drawing/2014/main" id="{FBC603E3-98EB-1F90-D2E7-34285F36F3C6}"/>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 name="TextBox 4">
            <a:extLst>
              <a:ext uri="{FF2B5EF4-FFF2-40B4-BE49-F238E27FC236}">
                <a16:creationId xmlns:a16="http://schemas.microsoft.com/office/drawing/2014/main" id="{8F07413E-5760-B826-E33F-9DFE01F1706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12" name="Elbow Connector 11">
            <a:extLst>
              <a:ext uri="{FF2B5EF4-FFF2-40B4-BE49-F238E27FC236}">
                <a16:creationId xmlns:a16="http://schemas.microsoft.com/office/drawing/2014/main" id="{05FD02F3-B399-BE3E-C3D2-DF81C6CE52A7}"/>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465685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300"/>
                                        <p:tgtEl>
                                          <p:spTgt spid="63"/>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childTnLst>
                          </p:cTn>
                        </p:par>
                        <p:par>
                          <p:cTn id="12" fill="hold">
                            <p:stCondLst>
                              <p:cond delay="6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300"/>
                                        <p:tgtEl>
                                          <p:spTgt spid="66"/>
                                        </p:tgtEl>
                                      </p:cBhvr>
                                    </p:animEffect>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51" grpId="0" animBg="1"/>
      <p:bldP spid="63" grpId="0" animBg="1"/>
      <p:bldP spid="66"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89819" y="3657552"/>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4" name="Table 275">
            <a:extLst>
              <a:ext uri="{FF2B5EF4-FFF2-40B4-BE49-F238E27FC236}">
                <a16:creationId xmlns:a16="http://schemas.microsoft.com/office/drawing/2014/main" id="{64439993-E4C2-2AB5-3670-977C347856B0}"/>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2" name="TextBox 1">
            <a:extLst>
              <a:ext uri="{FF2B5EF4-FFF2-40B4-BE49-F238E27FC236}">
                <a16:creationId xmlns:a16="http://schemas.microsoft.com/office/drawing/2014/main" id="{113E2982-63BB-04EE-DCBD-290C4E131A5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42" name="Elbow Connector 41">
            <a:extLst>
              <a:ext uri="{FF2B5EF4-FFF2-40B4-BE49-F238E27FC236}">
                <a16:creationId xmlns:a16="http://schemas.microsoft.com/office/drawing/2014/main" id="{C6816B29-D5F8-5088-8E03-E54927D2FB8D}"/>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123030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6" name="Straight Connector 65">
            <a:extLst>
              <a:ext uri="{FF2B5EF4-FFF2-40B4-BE49-F238E27FC236}">
                <a16:creationId xmlns:a16="http://schemas.microsoft.com/office/drawing/2014/main" id="{AD553274-7A1E-4230-00B8-3C28AAA4D4FB}"/>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97E7C732-F9C6-98DB-B38C-07912D355EB0}"/>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68" name="Straight Connector 67">
            <a:extLst>
              <a:ext uri="{FF2B5EF4-FFF2-40B4-BE49-F238E27FC236}">
                <a16:creationId xmlns:a16="http://schemas.microsoft.com/office/drawing/2014/main" id="{F7505D37-1168-F8B7-CAE6-80E6A6AAD615}"/>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9" name="Straight Connector 68">
            <a:extLst>
              <a:ext uri="{FF2B5EF4-FFF2-40B4-BE49-F238E27FC236}">
                <a16:creationId xmlns:a16="http://schemas.microsoft.com/office/drawing/2014/main" id="{94DA2CE2-6A3B-E849-1186-4BD47B5E5CEB}"/>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72" name="Rectangle 71">
            <a:extLst>
              <a:ext uri="{FF2B5EF4-FFF2-40B4-BE49-F238E27FC236}">
                <a16:creationId xmlns:a16="http://schemas.microsoft.com/office/drawing/2014/main" id="{C494C289-5CD7-9327-0DB3-8CDB23D73352}"/>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75" name="Rectangle 74">
            <a:extLst>
              <a:ext uri="{FF2B5EF4-FFF2-40B4-BE49-F238E27FC236}">
                <a16:creationId xmlns:a16="http://schemas.microsoft.com/office/drawing/2014/main" id="{A54E24EC-A176-4B65-7AA9-D7487B23ED3D}"/>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76" name="Rectangle 75">
            <a:extLst>
              <a:ext uri="{FF2B5EF4-FFF2-40B4-BE49-F238E27FC236}">
                <a16:creationId xmlns:a16="http://schemas.microsoft.com/office/drawing/2014/main" id="{3348A4A1-6271-52CB-7D2F-921C15A5585B}"/>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77" name="Rectangle 76">
            <a:extLst>
              <a:ext uri="{FF2B5EF4-FFF2-40B4-BE49-F238E27FC236}">
                <a16:creationId xmlns:a16="http://schemas.microsoft.com/office/drawing/2014/main" id="{9EC1D4EA-C2E5-07DD-C05B-1C11969447C5}"/>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3" name="Table 275">
            <a:extLst>
              <a:ext uri="{FF2B5EF4-FFF2-40B4-BE49-F238E27FC236}">
                <a16:creationId xmlns:a16="http://schemas.microsoft.com/office/drawing/2014/main" id="{C327EE3D-C243-BFF9-AB70-66BCA8F31A4D}"/>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57" name="Table 275">
            <a:extLst>
              <a:ext uri="{FF2B5EF4-FFF2-40B4-BE49-F238E27FC236}">
                <a16:creationId xmlns:a16="http://schemas.microsoft.com/office/drawing/2014/main" id="{5FDDDD92-579A-3304-C17A-0057D457E6A5}"/>
              </a:ext>
            </a:extLst>
          </p:cNvPr>
          <p:cNvGraphicFramePr>
            <a:graphicFrameLocks noGrp="1"/>
          </p:cNvGraphicFramePr>
          <p:nvPr/>
        </p:nvGraphicFramePr>
        <p:xfrm>
          <a:off x="5297596" y="4582557"/>
          <a:ext cx="1800000" cy="43775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3775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9" name="Table 275">
            <a:extLst>
              <a:ext uri="{FF2B5EF4-FFF2-40B4-BE49-F238E27FC236}">
                <a16:creationId xmlns:a16="http://schemas.microsoft.com/office/drawing/2014/main" id="{2A7B8F27-C6F1-EEEE-A6FC-15E4ADE13A41}"/>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647782" y="4582627"/>
          <a:ext cx="442021" cy="445962"/>
        </p:xfrm>
        <a:graphic>
          <a:graphicData uri="http://schemas.openxmlformats.org/drawingml/2006/table">
            <a:tbl>
              <a:tblPr firstRow="1" bandRow="1">
                <a:tableStyleId>{5940675A-B579-460E-94D1-54222C63F5DA}</a:tableStyleId>
              </a:tblPr>
              <a:tblGrid>
                <a:gridCol w="442021">
                  <a:extLst>
                    <a:ext uri="{9D8B030D-6E8A-4147-A177-3AD203B41FA5}">
                      <a16:colId xmlns:a16="http://schemas.microsoft.com/office/drawing/2014/main" val="4227494446"/>
                    </a:ext>
                  </a:extLst>
                </a:gridCol>
              </a:tblGrid>
              <a:tr h="445962">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62" name="Rectangle 61">
            <a:extLst>
              <a:ext uri="{FF2B5EF4-FFF2-40B4-BE49-F238E27FC236}">
                <a16:creationId xmlns:a16="http://schemas.microsoft.com/office/drawing/2014/main" id="{269F0211-B0B2-C901-2219-669DF132CC7C}"/>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 name="TextBox 1">
            <a:extLst>
              <a:ext uri="{FF2B5EF4-FFF2-40B4-BE49-F238E27FC236}">
                <a16:creationId xmlns:a16="http://schemas.microsoft.com/office/drawing/2014/main" id="{0F9B672E-3CBD-6F98-A136-9B81D012EBD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5" name="Elbow Connector 4">
            <a:extLst>
              <a:ext uri="{FF2B5EF4-FFF2-40B4-BE49-F238E27FC236}">
                <a16:creationId xmlns:a16="http://schemas.microsoft.com/office/drawing/2014/main" id="{F93781A9-E976-BD16-E47D-3CC8DE04512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8192466"/>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300"/>
                                        <p:tgtEl>
                                          <p:spTgt spid="62"/>
                                        </p:tgtEl>
                                      </p:cBhvr>
                                    </p:animEffect>
                                  </p:childTnLst>
                                </p:cTn>
                              </p:par>
                            </p:childTnLst>
                          </p:cTn>
                        </p:par>
                        <p:par>
                          <p:cTn id="13" fill="hold">
                            <p:stCondLst>
                              <p:cond delay="300"/>
                            </p:stCondLst>
                            <p:childTnLst>
                              <p:par>
                                <p:cTn id="14" presetID="10" presetClass="entr" presetSubtype="0"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fade">
                                      <p:cBhvr>
                                        <p:cTn id="16" dur="300"/>
                                        <p:tgtEl>
                                          <p:spTgt spid="44"/>
                                        </p:tgtEl>
                                      </p:cBhvr>
                                    </p:animEffect>
                                  </p:childTnLst>
                                </p:cTn>
                              </p:par>
                            </p:childTnLst>
                          </p:cTn>
                        </p:par>
                        <p:par>
                          <p:cTn id="17" fill="hold">
                            <p:stCondLst>
                              <p:cond delay="600"/>
                            </p:stCondLst>
                            <p:childTnLst>
                              <p:par>
                                <p:cTn id="18" presetID="10" presetClass="entr" presetSubtype="0" fill="hold" grpId="0" nodeType="after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300"/>
                                        <p:tgtEl>
                                          <p:spTgt spid="51"/>
                                        </p:tgtEl>
                                      </p:cBhvr>
                                    </p:animEffect>
                                  </p:childTnLst>
                                </p:cTn>
                              </p:par>
                            </p:childTnLst>
                          </p:cTn>
                        </p:par>
                        <p:par>
                          <p:cTn id="21" fill="hold">
                            <p:stCondLst>
                              <p:cond delay="900"/>
                            </p:stCondLst>
                            <p:childTnLst>
                              <p:par>
                                <p:cTn id="22" presetID="10" presetClass="entr" presetSubtype="0" fill="hold" grpId="0"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3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9" grpId="0" animBg="1"/>
      <p:bldP spid="51" grpId="0" animBg="1"/>
      <p:bldP spid="6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0" name="Straight Connector 89">
            <a:extLst>
              <a:ext uri="{FF2B5EF4-FFF2-40B4-BE49-F238E27FC236}">
                <a16:creationId xmlns:a16="http://schemas.microsoft.com/office/drawing/2014/main" id="{CED28A97-1327-4654-BAD1-B304AF9B7A4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1" name="Straight Connector 90">
            <a:extLst>
              <a:ext uri="{FF2B5EF4-FFF2-40B4-BE49-F238E27FC236}">
                <a16:creationId xmlns:a16="http://schemas.microsoft.com/office/drawing/2014/main" id="{28FF9B2A-4C06-7CF7-B923-DFAA77F73227}"/>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93" name="Straight Connector 92">
            <a:extLst>
              <a:ext uri="{FF2B5EF4-FFF2-40B4-BE49-F238E27FC236}">
                <a16:creationId xmlns:a16="http://schemas.microsoft.com/office/drawing/2014/main" id="{09B3F347-2EA7-E7F5-10C9-8A7E31578AC9}"/>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4" name="Straight Connector 93">
            <a:extLst>
              <a:ext uri="{FF2B5EF4-FFF2-40B4-BE49-F238E27FC236}">
                <a16:creationId xmlns:a16="http://schemas.microsoft.com/office/drawing/2014/main" id="{40C5E7B3-87EA-2417-E7D8-447E9E88AC0C}"/>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95" name="Rectangle 94">
            <a:extLst>
              <a:ext uri="{FF2B5EF4-FFF2-40B4-BE49-F238E27FC236}">
                <a16:creationId xmlns:a16="http://schemas.microsoft.com/office/drawing/2014/main" id="{48370A5F-117D-2853-70C8-A13CC6AA903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97" name="Rectangle 96">
            <a:extLst>
              <a:ext uri="{FF2B5EF4-FFF2-40B4-BE49-F238E27FC236}">
                <a16:creationId xmlns:a16="http://schemas.microsoft.com/office/drawing/2014/main" id="{924A2EBA-3ABD-12E1-C7F7-2108109ECA74}"/>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98" name="Rectangle 97">
            <a:extLst>
              <a:ext uri="{FF2B5EF4-FFF2-40B4-BE49-F238E27FC236}">
                <a16:creationId xmlns:a16="http://schemas.microsoft.com/office/drawing/2014/main" id="{606FCF41-3893-ED96-C177-23E4244F1FFD}"/>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101" name="Rectangle 100">
            <a:extLst>
              <a:ext uri="{FF2B5EF4-FFF2-40B4-BE49-F238E27FC236}">
                <a16:creationId xmlns:a16="http://schemas.microsoft.com/office/drawing/2014/main" id="{CEFE363B-AF3B-8F90-A6B1-B34EA8D8F2DA}"/>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841024" y="509624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mn-ea"/>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mn-ea"/>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mn-ea"/>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mn-ea"/>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6188" y="4577358"/>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6" name="Rectangle 15">
            <a:extLst>
              <a:ext uri="{FF2B5EF4-FFF2-40B4-BE49-F238E27FC236}">
                <a16:creationId xmlns:a16="http://schemas.microsoft.com/office/drawing/2014/main" id="{292C5F73-0A79-7E73-B984-82EC7D455178}"/>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18" name="Rectangle 17">
            <a:extLst>
              <a:ext uri="{FF2B5EF4-FFF2-40B4-BE49-F238E27FC236}">
                <a16:creationId xmlns:a16="http://schemas.microsoft.com/office/drawing/2014/main" id="{6ED0348B-7ABC-85B3-660F-948104CE5250}"/>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3EA233D7-3617-322C-8364-7D40AD6A134A}"/>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4" name="Rectangle 23">
            <a:extLst>
              <a:ext uri="{FF2B5EF4-FFF2-40B4-BE49-F238E27FC236}">
                <a16:creationId xmlns:a16="http://schemas.microsoft.com/office/drawing/2014/main" id="{6344C1C6-7E7C-40FD-6A6F-E16EF1149616}"/>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25" name="Table 275">
            <a:extLst>
              <a:ext uri="{FF2B5EF4-FFF2-40B4-BE49-F238E27FC236}">
                <a16:creationId xmlns:a16="http://schemas.microsoft.com/office/drawing/2014/main" id="{FAF51640-A016-4B35-60D3-D3DDA6D16D2E}"/>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29" name="Table 275">
            <a:extLst>
              <a:ext uri="{FF2B5EF4-FFF2-40B4-BE49-F238E27FC236}">
                <a16:creationId xmlns:a16="http://schemas.microsoft.com/office/drawing/2014/main" id="{A7C0EDD4-D0B0-2CB5-BEF2-BC861DF5CF0D}"/>
              </a:ext>
            </a:extLst>
          </p:cNvPr>
          <p:cNvGraphicFramePr>
            <a:graphicFrameLocks noGrp="1"/>
          </p:cNvGraphicFramePr>
          <p:nvPr/>
        </p:nvGraphicFramePr>
        <p:xfrm>
          <a:off x="6629715" y="5834198"/>
          <a:ext cx="460088" cy="444407"/>
        </p:xfrm>
        <a:graphic>
          <a:graphicData uri="http://schemas.openxmlformats.org/drawingml/2006/table">
            <a:tbl>
              <a:tblPr firstRow="1" bandRow="1">
                <a:tableStyleId>{5940675A-B579-460E-94D1-54222C63F5DA}</a:tableStyleId>
              </a:tblPr>
              <a:tblGrid>
                <a:gridCol w="460088">
                  <a:extLst>
                    <a:ext uri="{9D8B030D-6E8A-4147-A177-3AD203B41FA5}">
                      <a16:colId xmlns:a16="http://schemas.microsoft.com/office/drawing/2014/main" val="4227494446"/>
                    </a:ext>
                  </a:extLst>
                </a:gridCol>
              </a:tblGrid>
              <a:tr h="444407">
                <a:tc>
                  <a:txBody>
                    <a:bodyPr/>
                    <a:lstStyle/>
                    <a:p>
                      <a:pPr algn="ctr"/>
                      <a:r>
                        <a:rPr lang="en-US" sz="29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pSp>
        <p:nvGrpSpPr>
          <p:cNvPr id="62" name="Group 61">
            <a:extLst>
              <a:ext uri="{FF2B5EF4-FFF2-40B4-BE49-F238E27FC236}">
                <a16:creationId xmlns:a16="http://schemas.microsoft.com/office/drawing/2014/main" id="{B809865E-7918-B1ED-8584-E65FCA821860}"/>
              </a:ext>
            </a:extLst>
          </p:cNvPr>
          <p:cNvGrpSpPr/>
          <p:nvPr/>
        </p:nvGrpSpPr>
        <p:grpSpPr>
          <a:xfrm>
            <a:off x="5408073" y="5120617"/>
            <a:ext cx="173332" cy="648969"/>
            <a:chOff x="2521758" y="3054797"/>
            <a:chExt cx="64008" cy="188069"/>
          </a:xfrm>
        </p:grpSpPr>
        <p:cxnSp>
          <p:nvCxnSpPr>
            <p:cNvPr id="63" name="Straight Connector 62">
              <a:extLst>
                <a:ext uri="{FF2B5EF4-FFF2-40B4-BE49-F238E27FC236}">
                  <a16:creationId xmlns:a16="http://schemas.microsoft.com/office/drawing/2014/main" id="{71D7B33F-05D4-7148-DA66-B6C5C0C8E41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6" name="Straight Connector 65">
              <a:extLst>
                <a:ext uri="{FF2B5EF4-FFF2-40B4-BE49-F238E27FC236}">
                  <a16:creationId xmlns:a16="http://schemas.microsoft.com/office/drawing/2014/main" id="{B9C13320-F8C4-031C-2653-1E9E55264FA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CA16BCE8-191F-D367-B391-BF81F1681EA2}"/>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68" name="Group 67">
            <a:extLst>
              <a:ext uri="{FF2B5EF4-FFF2-40B4-BE49-F238E27FC236}">
                <a16:creationId xmlns:a16="http://schemas.microsoft.com/office/drawing/2014/main" id="{3BACE2F4-CA4E-EDF4-2D5E-CA34A2659F81}"/>
              </a:ext>
            </a:extLst>
          </p:cNvPr>
          <p:cNvGrpSpPr/>
          <p:nvPr/>
        </p:nvGrpSpPr>
        <p:grpSpPr>
          <a:xfrm>
            <a:off x="5837030" y="5109582"/>
            <a:ext cx="173332" cy="648969"/>
            <a:chOff x="2521758" y="3054797"/>
            <a:chExt cx="64008" cy="188069"/>
          </a:xfrm>
        </p:grpSpPr>
        <p:cxnSp>
          <p:nvCxnSpPr>
            <p:cNvPr id="69" name="Straight Connector 68">
              <a:extLst>
                <a:ext uri="{FF2B5EF4-FFF2-40B4-BE49-F238E27FC236}">
                  <a16:creationId xmlns:a16="http://schemas.microsoft.com/office/drawing/2014/main" id="{83EDF19A-DFD0-19B4-B7E8-47D884A2F49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2" name="Straight Connector 71">
              <a:extLst>
                <a:ext uri="{FF2B5EF4-FFF2-40B4-BE49-F238E27FC236}">
                  <a16:creationId xmlns:a16="http://schemas.microsoft.com/office/drawing/2014/main" id="{376D74D8-1DFC-195C-4EC1-C31FC7E807A9}"/>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5" name="Straight Connector 74">
              <a:extLst>
                <a:ext uri="{FF2B5EF4-FFF2-40B4-BE49-F238E27FC236}">
                  <a16:creationId xmlns:a16="http://schemas.microsoft.com/office/drawing/2014/main" id="{2DC9CDB8-0DE1-5E41-1449-7D8795576011}"/>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76" name="Group 75">
            <a:extLst>
              <a:ext uri="{FF2B5EF4-FFF2-40B4-BE49-F238E27FC236}">
                <a16:creationId xmlns:a16="http://schemas.microsoft.com/office/drawing/2014/main" id="{D25D09C1-3BC6-0540-8E80-56BF54ED5842}"/>
              </a:ext>
            </a:extLst>
          </p:cNvPr>
          <p:cNvGrpSpPr/>
          <p:nvPr/>
        </p:nvGrpSpPr>
        <p:grpSpPr>
          <a:xfrm>
            <a:off x="6248380" y="5108314"/>
            <a:ext cx="173332" cy="648969"/>
            <a:chOff x="2521758" y="3054797"/>
            <a:chExt cx="64008" cy="188069"/>
          </a:xfrm>
        </p:grpSpPr>
        <p:cxnSp>
          <p:nvCxnSpPr>
            <p:cNvPr id="77" name="Straight Connector 76">
              <a:extLst>
                <a:ext uri="{FF2B5EF4-FFF2-40B4-BE49-F238E27FC236}">
                  <a16:creationId xmlns:a16="http://schemas.microsoft.com/office/drawing/2014/main" id="{B910F586-051F-BE4B-D214-3EE37DBE2539}"/>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8" name="Straight Connector 77">
              <a:extLst>
                <a:ext uri="{FF2B5EF4-FFF2-40B4-BE49-F238E27FC236}">
                  <a16:creationId xmlns:a16="http://schemas.microsoft.com/office/drawing/2014/main" id="{CCD5E672-D05F-86DA-838B-27600C10B85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9" name="Straight Connector 78">
              <a:extLst>
                <a:ext uri="{FF2B5EF4-FFF2-40B4-BE49-F238E27FC236}">
                  <a16:creationId xmlns:a16="http://schemas.microsoft.com/office/drawing/2014/main" id="{F2579E7D-C785-9FA8-B227-7578F5D121BF}"/>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2" name="TextBox 1">
            <a:extLst>
              <a:ext uri="{FF2B5EF4-FFF2-40B4-BE49-F238E27FC236}">
                <a16:creationId xmlns:a16="http://schemas.microsoft.com/office/drawing/2014/main" id="{C3B5CA96-A1AE-86F4-8595-31CC4587119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mn-ea"/>
                <a:cs typeface="Arial" panose="020B0604020202020204" pitchFamily="34" charset="0"/>
              </a:rPr>
              <a:t>row buffer</a:t>
            </a:r>
          </a:p>
        </p:txBody>
      </p:sp>
      <p:cxnSp>
        <p:nvCxnSpPr>
          <p:cNvPr id="5" name="Elbow Connector 4">
            <a:extLst>
              <a:ext uri="{FF2B5EF4-FFF2-40B4-BE49-F238E27FC236}">
                <a16:creationId xmlns:a16="http://schemas.microsoft.com/office/drawing/2014/main" id="{CF3CD798-26D3-9009-0910-03D7B89A586B}"/>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574101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pLUTo Designs: Tradeoff Space</a:t>
            </a:r>
          </a:p>
        </p:txBody>
      </p:sp>
      <p:sp>
        <p:nvSpPr>
          <p:cNvPr id="58" name="Slide Number Placeholder 57">
            <a:extLst>
              <a:ext uri="{FF2B5EF4-FFF2-40B4-BE49-F238E27FC236}">
                <a16:creationId xmlns:a16="http://schemas.microsoft.com/office/drawing/2014/main" id="{3ACBF6F4-06BF-93B2-E2BB-669F07A422BB}"/>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60" name="Chart 59" hidden="1">
            <a:extLst>
              <a:ext uri="{FF2B5EF4-FFF2-40B4-BE49-F238E27FC236}">
                <a16:creationId xmlns:a16="http://schemas.microsoft.com/office/drawing/2014/main" id="{59D4E54D-55BB-CA3A-3776-F57A5DABBEAE}"/>
              </a:ext>
            </a:extLst>
          </p:cNvPr>
          <p:cNvGraphicFramePr/>
          <p:nvPr/>
        </p:nvGraphicFramePr>
        <p:xfrm>
          <a:off x="80386" y="914400"/>
          <a:ext cx="8983228" cy="5029200"/>
        </p:xfrm>
        <a:graphic>
          <a:graphicData uri="http://schemas.openxmlformats.org/drawingml/2006/chart">
            <c:chart xmlns:c="http://schemas.openxmlformats.org/drawingml/2006/chart" xmlns:r="http://schemas.openxmlformats.org/officeDocument/2006/relationships" r:id="rId3"/>
          </a:graphicData>
        </a:graphic>
      </p:graphicFrame>
      <p:grpSp>
        <p:nvGrpSpPr>
          <p:cNvPr id="16" name="Group 15">
            <a:extLst>
              <a:ext uri="{FF2B5EF4-FFF2-40B4-BE49-F238E27FC236}">
                <a16:creationId xmlns:a16="http://schemas.microsoft.com/office/drawing/2014/main" id="{C78EA65C-A0C2-4D43-ED34-47DADA9CA8F5}"/>
              </a:ext>
            </a:extLst>
          </p:cNvPr>
          <p:cNvGrpSpPr/>
          <p:nvPr/>
        </p:nvGrpSpPr>
        <p:grpSpPr>
          <a:xfrm>
            <a:off x="2828719" y="1572565"/>
            <a:ext cx="3486561" cy="2993180"/>
            <a:chOff x="2828719" y="1591978"/>
            <a:chExt cx="3486561" cy="2993180"/>
          </a:xfrm>
        </p:grpSpPr>
        <p:grpSp>
          <p:nvGrpSpPr>
            <p:cNvPr id="14" name="Group 13">
              <a:extLst>
                <a:ext uri="{FF2B5EF4-FFF2-40B4-BE49-F238E27FC236}">
                  <a16:creationId xmlns:a16="http://schemas.microsoft.com/office/drawing/2014/main" id="{9E2F8231-3506-090F-570F-2B4A753C2A2B}"/>
                </a:ext>
              </a:extLst>
            </p:cNvPr>
            <p:cNvGrpSpPr/>
            <p:nvPr/>
          </p:nvGrpSpPr>
          <p:grpSpPr>
            <a:xfrm>
              <a:off x="2828719" y="1591978"/>
              <a:ext cx="3486561" cy="2993180"/>
              <a:chOff x="2828719" y="1591978"/>
              <a:chExt cx="3486561" cy="2993180"/>
            </a:xfrm>
          </p:grpSpPr>
          <p:sp>
            <p:nvSpPr>
              <p:cNvPr id="7" name="Triangle 6">
                <a:extLst>
                  <a:ext uri="{FF2B5EF4-FFF2-40B4-BE49-F238E27FC236}">
                    <a16:creationId xmlns:a16="http://schemas.microsoft.com/office/drawing/2014/main" id="{76D490A6-F4E4-1502-2189-61DEBA4138B1}"/>
                  </a:ext>
                </a:extLst>
              </p:cNvPr>
              <p:cNvSpPr/>
              <p:nvPr/>
            </p:nvSpPr>
            <p:spPr>
              <a:xfrm>
                <a:off x="2828719" y="1591978"/>
                <a:ext cx="3486561" cy="2993180"/>
              </a:xfrm>
              <a:prstGeom prst="triangl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riangle 8">
                <a:extLst>
                  <a:ext uri="{FF2B5EF4-FFF2-40B4-BE49-F238E27FC236}">
                    <a16:creationId xmlns:a16="http://schemas.microsoft.com/office/drawing/2014/main" id="{96A839DF-E51B-62B3-5AAC-8820B55C4B0D}"/>
                  </a:ext>
                </a:extLst>
              </p:cNvPr>
              <p:cNvSpPr/>
              <p:nvPr/>
            </p:nvSpPr>
            <p:spPr>
              <a:xfrm>
                <a:off x="3074567" y="1869369"/>
                <a:ext cx="2994865" cy="2571064"/>
              </a:xfrm>
              <a:prstGeom prst="triangl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Triangle 9">
                <a:extLst>
                  <a:ext uri="{FF2B5EF4-FFF2-40B4-BE49-F238E27FC236}">
                    <a16:creationId xmlns:a16="http://schemas.microsoft.com/office/drawing/2014/main" id="{5E8FEACB-A5BD-65B8-31D7-DC10865B836F}"/>
                  </a:ext>
                </a:extLst>
              </p:cNvPr>
              <p:cNvSpPr/>
              <p:nvPr/>
            </p:nvSpPr>
            <p:spPr>
              <a:xfrm>
                <a:off x="3283852" y="2103998"/>
                <a:ext cx="2576293" cy="2211724"/>
              </a:xfrm>
              <a:prstGeom prst="triangl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riangle 10">
                <a:extLst>
                  <a:ext uri="{FF2B5EF4-FFF2-40B4-BE49-F238E27FC236}">
                    <a16:creationId xmlns:a16="http://schemas.microsoft.com/office/drawing/2014/main" id="{85276E81-343C-50AF-691F-8D2D509CBF0E}"/>
                  </a:ext>
                </a:extLst>
              </p:cNvPr>
              <p:cNvSpPr/>
              <p:nvPr/>
            </p:nvSpPr>
            <p:spPr>
              <a:xfrm>
                <a:off x="3535610" y="2391256"/>
                <a:ext cx="2072779" cy="1779462"/>
              </a:xfrm>
              <a:prstGeom prst="triangl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riangle 11">
                <a:extLst>
                  <a:ext uri="{FF2B5EF4-FFF2-40B4-BE49-F238E27FC236}">
                    <a16:creationId xmlns:a16="http://schemas.microsoft.com/office/drawing/2014/main" id="{B00B44EE-20D6-34BC-D6F6-DD0E5D4C743A}"/>
                  </a:ext>
                </a:extLst>
              </p:cNvPr>
              <p:cNvSpPr/>
              <p:nvPr/>
            </p:nvSpPr>
            <p:spPr>
              <a:xfrm>
                <a:off x="3788545" y="2680813"/>
                <a:ext cx="1566909" cy="1345177"/>
              </a:xfrm>
              <a:prstGeom prst="triangl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Triangle 12">
                <a:extLst>
                  <a:ext uri="{FF2B5EF4-FFF2-40B4-BE49-F238E27FC236}">
                    <a16:creationId xmlns:a16="http://schemas.microsoft.com/office/drawing/2014/main" id="{B46098C6-406C-8C2D-B57C-91A22E17AD51}"/>
                  </a:ext>
                </a:extLst>
              </p:cNvPr>
              <p:cNvSpPr/>
              <p:nvPr/>
            </p:nvSpPr>
            <p:spPr>
              <a:xfrm>
                <a:off x="4035885" y="2968750"/>
                <a:ext cx="1072229" cy="920499"/>
              </a:xfrm>
              <a:prstGeom prst="triangl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v</a:t>
                </a:r>
              </a:p>
            </p:txBody>
          </p:sp>
        </p:grpSp>
        <p:sp>
          <p:nvSpPr>
            <p:cNvPr id="15" name="Triangle 14">
              <a:extLst>
                <a:ext uri="{FF2B5EF4-FFF2-40B4-BE49-F238E27FC236}">
                  <a16:creationId xmlns:a16="http://schemas.microsoft.com/office/drawing/2014/main" id="{2034E545-E0AE-322A-0FC6-750A5A3FF162}"/>
                </a:ext>
              </a:extLst>
            </p:cNvPr>
            <p:cNvSpPr/>
            <p:nvPr/>
          </p:nvSpPr>
          <p:spPr>
            <a:xfrm>
              <a:off x="4268576" y="3252426"/>
              <a:ext cx="606848" cy="520974"/>
            </a:xfrm>
            <a:prstGeom prst="triangl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 name="Triangle 3">
            <a:extLst>
              <a:ext uri="{FF2B5EF4-FFF2-40B4-BE49-F238E27FC236}">
                <a16:creationId xmlns:a16="http://schemas.microsoft.com/office/drawing/2014/main" id="{E6ECE52B-2261-9295-7E7B-462D5C983E18}"/>
              </a:ext>
            </a:extLst>
          </p:cNvPr>
          <p:cNvSpPr/>
          <p:nvPr/>
        </p:nvSpPr>
        <p:spPr>
          <a:xfrm rot="14371268">
            <a:off x="3183379" y="2776883"/>
            <a:ext cx="1386742" cy="2392092"/>
          </a:xfrm>
          <a:prstGeom prst="triangle">
            <a:avLst>
              <a:gd name="adj" fmla="val 50628"/>
            </a:avLst>
          </a:prstGeom>
          <a:solidFill>
            <a:schemeClr val="accent4">
              <a:lumMod val="60000"/>
              <a:lumOff val="40000"/>
              <a:alpha val="20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riangle 4">
            <a:extLst>
              <a:ext uri="{FF2B5EF4-FFF2-40B4-BE49-F238E27FC236}">
                <a16:creationId xmlns:a16="http://schemas.microsoft.com/office/drawing/2014/main" id="{E9354405-DCDD-B5B2-3553-4558337CF8CF}"/>
              </a:ext>
            </a:extLst>
          </p:cNvPr>
          <p:cNvSpPr/>
          <p:nvPr/>
        </p:nvSpPr>
        <p:spPr>
          <a:xfrm rot="469607">
            <a:off x="3849569" y="1996119"/>
            <a:ext cx="2314177" cy="2236887"/>
          </a:xfrm>
          <a:prstGeom prst="triangle">
            <a:avLst>
              <a:gd name="adj" fmla="val 23977"/>
            </a:avLst>
          </a:prstGeom>
          <a:solidFill>
            <a:schemeClr val="accent6">
              <a:lumMod val="40000"/>
              <a:lumOff val="60000"/>
              <a:alpha val="20000"/>
            </a:schemeClr>
          </a:solidFill>
          <a:ln w="38100">
            <a:solidFill>
              <a:schemeClr val="accent6"/>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riangle 5">
            <a:extLst>
              <a:ext uri="{FF2B5EF4-FFF2-40B4-BE49-F238E27FC236}">
                <a16:creationId xmlns:a16="http://schemas.microsoft.com/office/drawing/2014/main" id="{4A0E1BD1-372B-22E2-31BD-16F955D14006}"/>
              </a:ext>
            </a:extLst>
          </p:cNvPr>
          <p:cNvSpPr/>
          <p:nvPr/>
        </p:nvSpPr>
        <p:spPr>
          <a:xfrm rot="1035197">
            <a:off x="4156253" y="1883381"/>
            <a:ext cx="2556013" cy="2378090"/>
          </a:xfrm>
          <a:custGeom>
            <a:avLst/>
            <a:gdLst>
              <a:gd name="connsiteX0" fmla="*/ 0 w 2556013"/>
              <a:gd name="connsiteY0" fmla="*/ 2355811 h 2355811"/>
              <a:gd name="connsiteX1" fmla="*/ 0 w 2556013"/>
              <a:gd name="connsiteY1" fmla="*/ 0 h 2355811"/>
              <a:gd name="connsiteX2" fmla="*/ 2556013 w 2556013"/>
              <a:gd name="connsiteY2" fmla="*/ 2355811 h 2355811"/>
              <a:gd name="connsiteX3" fmla="*/ 0 w 2556013"/>
              <a:gd name="connsiteY3" fmla="*/ 2355811 h 2355811"/>
              <a:gd name="connsiteX0" fmla="*/ 172240 w 2556013"/>
              <a:gd name="connsiteY0" fmla="*/ 2378090 h 2378090"/>
              <a:gd name="connsiteX1" fmla="*/ 0 w 2556013"/>
              <a:gd name="connsiteY1" fmla="*/ 0 h 2378090"/>
              <a:gd name="connsiteX2" fmla="*/ 2556013 w 2556013"/>
              <a:gd name="connsiteY2" fmla="*/ 2355811 h 2378090"/>
              <a:gd name="connsiteX3" fmla="*/ 172240 w 2556013"/>
              <a:gd name="connsiteY3" fmla="*/ 2378090 h 2378090"/>
            </a:gdLst>
            <a:ahLst/>
            <a:cxnLst>
              <a:cxn ang="0">
                <a:pos x="connsiteX0" y="connsiteY0"/>
              </a:cxn>
              <a:cxn ang="0">
                <a:pos x="connsiteX1" y="connsiteY1"/>
              </a:cxn>
              <a:cxn ang="0">
                <a:pos x="connsiteX2" y="connsiteY2"/>
              </a:cxn>
              <a:cxn ang="0">
                <a:pos x="connsiteX3" y="connsiteY3"/>
              </a:cxn>
            </a:cxnLst>
            <a:rect l="l" t="t" r="r" b="b"/>
            <a:pathLst>
              <a:path w="2556013" h="2378090">
                <a:moveTo>
                  <a:pt x="172240" y="2378090"/>
                </a:moveTo>
                <a:lnTo>
                  <a:pt x="0" y="0"/>
                </a:lnTo>
                <a:lnTo>
                  <a:pt x="2556013" y="2355811"/>
                </a:lnTo>
                <a:lnTo>
                  <a:pt x="172240" y="2378090"/>
                </a:lnTo>
                <a:close/>
              </a:path>
            </a:pathLst>
          </a:custGeom>
          <a:solidFill>
            <a:schemeClr val="accent1">
              <a:lumMod val="60000"/>
              <a:lumOff val="40000"/>
              <a:alpha val="20000"/>
            </a:schemeClr>
          </a:solidFill>
          <a:ln w="38100">
            <a:solidFill>
              <a:schemeClr val="accent1"/>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9" name="Group 48">
            <a:extLst>
              <a:ext uri="{FF2B5EF4-FFF2-40B4-BE49-F238E27FC236}">
                <a16:creationId xmlns:a16="http://schemas.microsoft.com/office/drawing/2014/main" id="{0FF83EAF-8058-A6F4-024E-805F24C0711B}"/>
              </a:ext>
            </a:extLst>
          </p:cNvPr>
          <p:cNvGrpSpPr/>
          <p:nvPr/>
        </p:nvGrpSpPr>
        <p:grpSpPr>
          <a:xfrm>
            <a:off x="3524878" y="608040"/>
            <a:ext cx="2083511" cy="2951206"/>
            <a:chOff x="3524878" y="897167"/>
            <a:chExt cx="2083511" cy="2951206"/>
          </a:xfrm>
        </p:grpSpPr>
        <p:cxnSp>
          <p:nvCxnSpPr>
            <p:cNvPr id="18" name="Straight Arrow Connector 17">
              <a:extLst>
                <a:ext uri="{FF2B5EF4-FFF2-40B4-BE49-F238E27FC236}">
                  <a16:creationId xmlns:a16="http://schemas.microsoft.com/office/drawing/2014/main" id="{D4034B06-116A-F619-C98B-01A8E0AB3D47}"/>
                </a:ext>
              </a:extLst>
            </p:cNvPr>
            <p:cNvCxnSpPr>
              <a:cxnSpLocks/>
            </p:cNvCxnSpPr>
            <p:nvPr/>
          </p:nvCxnSpPr>
          <p:spPr>
            <a:xfrm flipV="1">
              <a:off x="4572000" y="1414359"/>
              <a:ext cx="0" cy="2434014"/>
            </a:xfrm>
            <a:prstGeom prst="straightConnector1">
              <a:avLst/>
            </a:prstGeom>
            <a:ln w="19050">
              <a:solidFill>
                <a:schemeClr val="bg2">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180CC0EE-F951-C3CD-4E58-597E11261A1A}"/>
                </a:ext>
              </a:extLst>
            </p:cNvPr>
            <p:cNvSpPr/>
            <p:nvPr/>
          </p:nvSpPr>
          <p:spPr>
            <a:xfrm>
              <a:off x="3524878" y="897167"/>
              <a:ext cx="2083511" cy="638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7E6E6">
                      <a:lumMod val="50000"/>
                    </a:srgbClr>
                  </a:solidFill>
                  <a:effectLst/>
                  <a:uLnTx/>
                  <a:uFillTx/>
                  <a:latin typeface="Corbel" panose="020B0503020204020204" pitchFamily="34" charset="0"/>
                  <a:ea typeface="+mn-ea"/>
                  <a:cs typeface="+mn-cs"/>
                </a:rPr>
                <a:t>Performance</a:t>
              </a:r>
            </a:p>
          </p:txBody>
        </p:sp>
      </p:grpSp>
      <p:grpSp>
        <p:nvGrpSpPr>
          <p:cNvPr id="47" name="Group 46">
            <a:extLst>
              <a:ext uri="{FF2B5EF4-FFF2-40B4-BE49-F238E27FC236}">
                <a16:creationId xmlns:a16="http://schemas.microsoft.com/office/drawing/2014/main" id="{F6BC01F4-46AC-A613-5FCB-FB3E97F31838}"/>
              </a:ext>
            </a:extLst>
          </p:cNvPr>
          <p:cNvGrpSpPr/>
          <p:nvPr/>
        </p:nvGrpSpPr>
        <p:grpSpPr>
          <a:xfrm>
            <a:off x="1332187" y="3559246"/>
            <a:ext cx="3239977" cy="1889542"/>
            <a:chOff x="1332187" y="3848373"/>
            <a:chExt cx="3239977" cy="1889542"/>
          </a:xfrm>
        </p:grpSpPr>
        <p:cxnSp>
          <p:nvCxnSpPr>
            <p:cNvPr id="22" name="Straight Arrow Connector 21">
              <a:extLst>
                <a:ext uri="{FF2B5EF4-FFF2-40B4-BE49-F238E27FC236}">
                  <a16:creationId xmlns:a16="http://schemas.microsoft.com/office/drawing/2014/main" id="{37D92F0A-6C53-0880-C475-F9F6DA128A18}"/>
                </a:ext>
              </a:extLst>
            </p:cNvPr>
            <p:cNvCxnSpPr>
              <a:cxnSpLocks/>
            </p:cNvCxnSpPr>
            <p:nvPr/>
          </p:nvCxnSpPr>
          <p:spPr>
            <a:xfrm flipH="1">
              <a:off x="2264538" y="3848373"/>
              <a:ext cx="2307626" cy="1348576"/>
            </a:xfrm>
            <a:prstGeom prst="straightConnector1">
              <a:avLst/>
            </a:prstGeom>
            <a:ln w="19050">
              <a:solidFill>
                <a:schemeClr val="bg2">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8A27FAC1-39E0-27CD-AB74-1C62A28F688F}"/>
                </a:ext>
              </a:extLst>
            </p:cNvPr>
            <p:cNvSpPr/>
            <p:nvPr/>
          </p:nvSpPr>
          <p:spPr>
            <a:xfrm>
              <a:off x="1332187" y="5099809"/>
              <a:ext cx="2083511" cy="638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7E6E6">
                      <a:lumMod val="50000"/>
                    </a:srgbClr>
                  </a:solidFill>
                  <a:effectLst/>
                  <a:uLnTx/>
                  <a:uFillTx/>
                  <a:latin typeface="Corbel" panose="020B0503020204020204" pitchFamily="34" charset="0"/>
                  <a:ea typeface="+mn-ea"/>
                  <a:cs typeface="+mn-cs"/>
                </a:rPr>
                <a:t>Area Efficiency</a:t>
              </a:r>
            </a:p>
          </p:txBody>
        </p:sp>
      </p:grpSp>
      <p:grpSp>
        <p:nvGrpSpPr>
          <p:cNvPr id="48" name="Group 47">
            <a:extLst>
              <a:ext uri="{FF2B5EF4-FFF2-40B4-BE49-F238E27FC236}">
                <a16:creationId xmlns:a16="http://schemas.microsoft.com/office/drawing/2014/main" id="{B7D694CC-E340-EC50-2A79-044BEA226E74}"/>
              </a:ext>
            </a:extLst>
          </p:cNvPr>
          <p:cNvGrpSpPr/>
          <p:nvPr/>
        </p:nvGrpSpPr>
        <p:grpSpPr>
          <a:xfrm>
            <a:off x="4572327" y="3559246"/>
            <a:ext cx="3580616" cy="1889542"/>
            <a:chOff x="4572327" y="3848373"/>
            <a:chExt cx="3580616" cy="1889542"/>
          </a:xfrm>
        </p:grpSpPr>
        <p:cxnSp>
          <p:nvCxnSpPr>
            <p:cNvPr id="19" name="Straight Arrow Connector 18">
              <a:extLst>
                <a:ext uri="{FF2B5EF4-FFF2-40B4-BE49-F238E27FC236}">
                  <a16:creationId xmlns:a16="http://schemas.microsoft.com/office/drawing/2014/main" id="{2DEF644D-40F7-0581-BF0A-CDA6ED6BFE60}"/>
                </a:ext>
              </a:extLst>
            </p:cNvPr>
            <p:cNvCxnSpPr>
              <a:cxnSpLocks/>
            </p:cNvCxnSpPr>
            <p:nvPr/>
          </p:nvCxnSpPr>
          <p:spPr>
            <a:xfrm>
              <a:off x="4572327" y="3848373"/>
              <a:ext cx="2330753" cy="1332732"/>
            </a:xfrm>
            <a:prstGeom prst="straightConnector1">
              <a:avLst/>
            </a:prstGeom>
            <a:ln w="19050">
              <a:solidFill>
                <a:schemeClr val="bg2">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B18A4164-B78A-292D-A75C-0CCF96E01C86}"/>
                </a:ext>
              </a:extLst>
            </p:cNvPr>
            <p:cNvSpPr/>
            <p:nvPr/>
          </p:nvSpPr>
          <p:spPr>
            <a:xfrm>
              <a:off x="6069432" y="5099809"/>
              <a:ext cx="2083511" cy="638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7E6E6">
                      <a:lumMod val="50000"/>
                    </a:srgbClr>
                  </a:solidFill>
                  <a:effectLst/>
                  <a:uLnTx/>
                  <a:uFillTx/>
                  <a:latin typeface="Corbel" panose="020B0503020204020204" pitchFamily="34" charset="0"/>
                  <a:ea typeface="+mn-ea"/>
                  <a:cs typeface="+mn-cs"/>
                </a:rPr>
                <a:t>Energy Efficiency </a:t>
              </a:r>
            </a:p>
          </p:txBody>
        </p:sp>
      </p:grpSp>
      <p:sp>
        <p:nvSpPr>
          <p:cNvPr id="32" name="Freeform 31">
            <a:extLst>
              <a:ext uri="{FF2B5EF4-FFF2-40B4-BE49-F238E27FC236}">
                <a16:creationId xmlns:a16="http://schemas.microsoft.com/office/drawing/2014/main" id="{7F15176B-AAB9-A17B-D92D-0155BFBCBF61}"/>
              </a:ext>
            </a:extLst>
          </p:cNvPr>
          <p:cNvSpPr/>
          <p:nvPr/>
        </p:nvSpPr>
        <p:spPr>
          <a:xfrm>
            <a:off x="2925587" y="3077940"/>
            <a:ext cx="822302" cy="565744"/>
          </a:xfrm>
          <a:custGeom>
            <a:avLst/>
            <a:gdLst>
              <a:gd name="connsiteX0" fmla="*/ 822302 w 822302"/>
              <a:gd name="connsiteY0" fmla="*/ 565744 h 565744"/>
              <a:gd name="connsiteX1" fmla="*/ 394705 w 822302"/>
              <a:gd name="connsiteY1" fmla="*/ 151304 h 565744"/>
              <a:gd name="connsiteX2" fmla="*/ 0 w 822302"/>
              <a:gd name="connsiteY2" fmla="*/ 0 h 565744"/>
            </a:gdLst>
            <a:ahLst/>
            <a:cxnLst>
              <a:cxn ang="0">
                <a:pos x="connsiteX0" y="connsiteY0"/>
              </a:cxn>
              <a:cxn ang="0">
                <a:pos x="connsiteX1" y="connsiteY1"/>
              </a:cxn>
              <a:cxn ang="0">
                <a:pos x="connsiteX2" y="connsiteY2"/>
              </a:cxn>
            </a:cxnLst>
            <a:rect l="l" t="t" r="r" b="b"/>
            <a:pathLst>
              <a:path w="822302" h="565744">
                <a:moveTo>
                  <a:pt x="822302" y="565744"/>
                </a:moveTo>
                <a:cubicBezTo>
                  <a:pt x="677028" y="405669"/>
                  <a:pt x="531755" y="245595"/>
                  <a:pt x="394705" y="151304"/>
                </a:cubicBezTo>
                <a:cubicBezTo>
                  <a:pt x="257655" y="57013"/>
                  <a:pt x="93194" y="24121"/>
                  <a:pt x="0" y="0"/>
                </a:cubicBezTo>
              </a:path>
            </a:pathLst>
          </a:custGeom>
          <a:noFill/>
          <a:ln w="28575">
            <a:solidFill>
              <a:schemeClr val="accent4"/>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Rectangle 32">
            <a:extLst>
              <a:ext uri="{FF2B5EF4-FFF2-40B4-BE49-F238E27FC236}">
                <a16:creationId xmlns:a16="http://schemas.microsoft.com/office/drawing/2014/main" id="{6BCE0757-7F8A-3BF8-8C16-6F19F32900D9}"/>
              </a:ext>
            </a:extLst>
          </p:cNvPr>
          <p:cNvSpPr/>
          <p:nvPr/>
        </p:nvSpPr>
        <p:spPr>
          <a:xfrm>
            <a:off x="835362" y="2879117"/>
            <a:ext cx="2083511" cy="638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a:ln>
                  <a:noFill/>
                </a:ln>
                <a:solidFill>
                  <a:srgbClr val="FFC000"/>
                </a:solidFill>
                <a:effectLst/>
                <a:uLnTx/>
                <a:uFillTx/>
                <a:latin typeface="Corbel" panose="020B0503020204020204" pitchFamily="34" charset="0"/>
                <a:ea typeface="+mn-ea"/>
                <a:cs typeface="+mn-cs"/>
              </a:rPr>
              <a:t>G</a:t>
            </a: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mn-cs"/>
              </a:rPr>
              <a:t>ated </a:t>
            </a:r>
            <a:b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mn-cs"/>
              </a:rPr>
            </a:br>
            <a:r>
              <a:rPr kumimoji="0" lang="en-US" sz="2000" b="1" i="0" u="sng" strike="noStrike" kern="1200" cap="none" spc="0" normalizeH="0" baseline="0" noProof="0">
                <a:ln>
                  <a:noFill/>
                </a:ln>
                <a:solidFill>
                  <a:srgbClr val="FFC000"/>
                </a:solidFill>
                <a:effectLst/>
                <a:uLnTx/>
                <a:uFillTx/>
                <a:latin typeface="Corbel" panose="020B0503020204020204" pitchFamily="34" charset="0"/>
                <a:ea typeface="+mn-ea"/>
                <a:cs typeface="+mn-cs"/>
              </a:rPr>
              <a:t>S</a:t>
            </a: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mn-cs"/>
              </a:rPr>
              <a:t>ense </a:t>
            </a:r>
            <a:r>
              <a:rPr kumimoji="0" lang="en-US" sz="2000" b="1" i="0" u="sng" strike="noStrike" kern="1200" cap="none" spc="0" normalizeH="0" baseline="0" noProof="0">
                <a:ln>
                  <a:noFill/>
                </a:ln>
                <a:solidFill>
                  <a:srgbClr val="FFC000"/>
                </a:solidFill>
                <a:effectLst/>
                <a:uLnTx/>
                <a:uFillTx/>
                <a:latin typeface="Corbel" panose="020B0503020204020204" pitchFamily="34" charset="0"/>
                <a:ea typeface="+mn-ea"/>
                <a:cs typeface="+mn-cs"/>
              </a:rPr>
              <a:t>A</a:t>
            </a: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mn-ea"/>
                <a:cs typeface="+mn-cs"/>
              </a:rPr>
              <a:t>mplifier</a:t>
            </a:r>
          </a:p>
        </p:txBody>
      </p:sp>
      <p:sp>
        <p:nvSpPr>
          <p:cNvPr id="34" name="Freeform 33">
            <a:extLst>
              <a:ext uri="{FF2B5EF4-FFF2-40B4-BE49-F238E27FC236}">
                <a16:creationId xmlns:a16="http://schemas.microsoft.com/office/drawing/2014/main" id="{96FA1637-16B3-F7AF-67BC-C85527142FE9}"/>
              </a:ext>
            </a:extLst>
          </p:cNvPr>
          <p:cNvSpPr/>
          <p:nvPr/>
        </p:nvSpPr>
        <p:spPr>
          <a:xfrm flipH="1">
            <a:off x="5675039" y="3220779"/>
            <a:ext cx="812670" cy="592889"/>
          </a:xfrm>
          <a:custGeom>
            <a:avLst/>
            <a:gdLst>
              <a:gd name="connsiteX0" fmla="*/ 822302 w 822302"/>
              <a:gd name="connsiteY0" fmla="*/ 565744 h 565744"/>
              <a:gd name="connsiteX1" fmla="*/ 394705 w 822302"/>
              <a:gd name="connsiteY1" fmla="*/ 151304 h 565744"/>
              <a:gd name="connsiteX2" fmla="*/ 0 w 822302"/>
              <a:gd name="connsiteY2" fmla="*/ 0 h 565744"/>
            </a:gdLst>
            <a:ahLst/>
            <a:cxnLst>
              <a:cxn ang="0">
                <a:pos x="connsiteX0" y="connsiteY0"/>
              </a:cxn>
              <a:cxn ang="0">
                <a:pos x="connsiteX1" y="connsiteY1"/>
              </a:cxn>
              <a:cxn ang="0">
                <a:pos x="connsiteX2" y="connsiteY2"/>
              </a:cxn>
            </a:cxnLst>
            <a:rect l="l" t="t" r="r" b="b"/>
            <a:pathLst>
              <a:path w="822302" h="565744">
                <a:moveTo>
                  <a:pt x="822302" y="565744"/>
                </a:moveTo>
                <a:cubicBezTo>
                  <a:pt x="677028" y="405669"/>
                  <a:pt x="531755" y="245595"/>
                  <a:pt x="394705" y="151304"/>
                </a:cubicBezTo>
                <a:cubicBezTo>
                  <a:pt x="257655" y="57013"/>
                  <a:pt x="93194" y="24121"/>
                  <a:pt x="0" y="0"/>
                </a:cubicBezTo>
              </a:path>
            </a:pathLst>
          </a:custGeom>
          <a:noFill/>
          <a:ln w="28575">
            <a:solidFill>
              <a:schemeClr val="accent6"/>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D47"/>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D615BCBA-6961-6691-E8F5-AEE3E49685DE}"/>
              </a:ext>
            </a:extLst>
          </p:cNvPr>
          <p:cNvSpPr/>
          <p:nvPr/>
        </p:nvSpPr>
        <p:spPr>
          <a:xfrm>
            <a:off x="6504292" y="3005578"/>
            <a:ext cx="2057400" cy="638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a:ln>
                  <a:noFill/>
                </a:ln>
                <a:solidFill>
                  <a:srgbClr val="70AD47"/>
                </a:solidFill>
                <a:effectLst/>
                <a:uLnTx/>
                <a:uFillTx/>
                <a:latin typeface="Corbel" panose="020B0503020204020204" pitchFamily="34" charset="0"/>
                <a:ea typeface="+mn-ea"/>
                <a:cs typeface="+mn-cs"/>
              </a:rPr>
              <a:t>B</a:t>
            </a:r>
            <a:r>
              <a:rPr kumimoji="0" lang="en-US" sz="2000" b="1" i="0" u="none" strike="noStrike" kern="1200" cap="none" spc="0" normalizeH="0" baseline="0" noProof="0">
                <a:ln>
                  <a:noFill/>
                </a:ln>
                <a:solidFill>
                  <a:srgbClr val="70AD47"/>
                </a:solidFill>
                <a:effectLst/>
                <a:uLnTx/>
                <a:uFillTx/>
                <a:latin typeface="Corbel" panose="020B0503020204020204" pitchFamily="34" charset="0"/>
                <a:ea typeface="+mn-ea"/>
                <a:cs typeface="+mn-cs"/>
              </a:rPr>
              <a:t>uffered </a:t>
            </a:r>
            <a:br>
              <a:rPr kumimoji="0" lang="en-US" sz="2000" b="1" i="0" u="none" strike="noStrike" kern="1200" cap="none" spc="0" normalizeH="0" baseline="0" noProof="0">
                <a:ln>
                  <a:noFill/>
                </a:ln>
                <a:solidFill>
                  <a:srgbClr val="70AD47"/>
                </a:solidFill>
                <a:effectLst/>
                <a:uLnTx/>
                <a:uFillTx/>
                <a:latin typeface="Corbel" panose="020B0503020204020204" pitchFamily="34" charset="0"/>
                <a:ea typeface="+mn-ea"/>
                <a:cs typeface="+mn-cs"/>
              </a:rPr>
            </a:br>
            <a:r>
              <a:rPr kumimoji="0" lang="en-US" sz="2000" b="1" i="0" u="sng" strike="noStrike" kern="1200" cap="none" spc="0" normalizeH="0" baseline="0" noProof="0">
                <a:ln>
                  <a:noFill/>
                </a:ln>
                <a:solidFill>
                  <a:srgbClr val="70AD47"/>
                </a:solidFill>
                <a:effectLst/>
                <a:uLnTx/>
                <a:uFillTx/>
                <a:latin typeface="Corbel" panose="020B0503020204020204" pitchFamily="34" charset="0"/>
                <a:ea typeface="+mn-ea"/>
                <a:cs typeface="+mn-cs"/>
              </a:rPr>
              <a:t>S</a:t>
            </a:r>
            <a:r>
              <a:rPr kumimoji="0" lang="en-US" sz="2000" b="1" i="0" u="none" strike="noStrike" kern="1200" cap="none" spc="0" normalizeH="0" baseline="0" noProof="0">
                <a:ln>
                  <a:noFill/>
                </a:ln>
                <a:solidFill>
                  <a:srgbClr val="70AD47"/>
                </a:solidFill>
                <a:effectLst/>
                <a:uLnTx/>
                <a:uFillTx/>
                <a:latin typeface="Corbel" panose="020B0503020204020204" pitchFamily="34" charset="0"/>
                <a:ea typeface="+mn-ea"/>
                <a:cs typeface="+mn-cs"/>
              </a:rPr>
              <a:t>ense </a:t>
            </a:r>
            <a:r>
              <a:rPr kumimoji="0" lang="en-US" sz="2000" b="1" i="0" u="sng" strike="noStrike" kern="1200" cap="none" spc="0" normalizeH="0" baseline="0" noProof="0">
                <a:ln>
                  <a:noFill/>
                </a:ln>
                <a:solidFill>
                  <a:srgbClr val="70AD47"/>
                </a:solidFill>
                <a:effectLst/>
                <a:uLnTx/>
                <a:uFillTx/>
                <a:latin typeface="Corbel" panose="020B0503020204020204" pitchFamily="34" charset="0"/>
                <a:ea typeface="+mn-ea"/>
                <a:cs typeface="+mn-cs"/>
              </a:rPr>
              <a:t>A</a:t>
            </a:r>
            <a:r>
              <a:rPr kumimoji="0" lang="en-US" sz="2000" b="1" i="0" u="none" strike="noStrike" kern="1200" cap="none" spc="0" normalizeH="0" baseline="0" noProof="0">
                <a:ln>
                  <a:noFill/>
                </a:ln>
                <a:solidFill>
                  <a:srgbClr val="70AD47"/>
                </a:solidFill>
                <a:effectLst/>
                <a:uLnTx/>
                <a:uFillTx/>
                <a:latin typeface="Corbel" panose="020B0503020204020204" pitchFamily="34" charset="0"/>
                <a:ea typeface="+mn-ea"/>
                <a:cs typeface="+mn-cs"/>
              </a:rPr>
              <a:t>mplifier</a:t>
            </a:r>
          </a:p>
        </p:txBody>
      </p:sp>
      <p:sp>
        <p:nvSpPr>
          <p:cNvPr id="36" name="Freeform 35">
            <a:extLst>
              <a:ext uri="{FF2B5EF4-FFF2-40B4-BE49-F238E27FC236}">
                <a16:creationId xmlns:a16="http://schemas.microsoft.com/office/drawing/2014/main" id="{1DC0D02A-A489-A829-E8A7-058AAE410BBB}"/>
              </a:ext>
            </a:extLst>
          </p:cNvPr>
          <p:cNvSpPr/>
          <p:nvPr/>
        </p:nvSpPr>
        <p:spPr>
          <a:xfrm flipH="1">
            <a:off x="5015889" y="1708103"/>
            <a:ext cx="812670" cy="592889"/>
          </a:xfrm>
          <a:custGeom>
            <a:avLst/>
            <a:gdLst>
              <a:gd name="connsiteX0" fmla="*/ 822302 w 822302"/>
              <a:gd name="connsiteY0" fmla="*/ 565744 h 565744"/>
              <a:gd name="connsiteX1" fmla="*/ 394705 w 822302"/>
              <a:gd name="connsiteY1" fmla="*/ 151304 h 565744"/>
              <a:gd name="connsiteX2" fmla="*/ 0 w 822302"/>
              <a:gd name="connsiteY2" fmla="*/ 0 h 565744"/>
            </a:gdLst>
            <a:ahLst/>
            <a:cxnLst>
              <a:cxn ang="0">
                <a:pos x="connsiteX0" y="connsiteY0"/>
              </a:cxn>
              <a:cxn ang="0">
                <a:pos x="connsiteX1" y="connsiteY1"/>
              </a:cxn>
              <a:cxn ang="0">
                <a:pos x="connsiteX2" y="connsiteY2"/>
              </a:cxn>
            </a:cxnLst>
            <a:rect l="l" t="t" r="r" b="b"/>
            <a:pathLst>
              <a:path w="822302" h="565744">
                <a:moveTo>
                  <a:pt x="822302" y="565744"/>
                </a:moveTo>
                <a:cubicBezTo>
                  <a:pt x="677028" y="405669"/>
                  <a:pt x="531755" y="245595"/>
                  <a:pt x="394705" y="151304"/>
                </a:cubicBezTo>
                <a:cubicBezTo>
                  <a:pt x="257655" y="57013"/>
                  <a:pt x="93194" y="24121"/>
                  <a:pt x="0" y="0"/>
                </a:cubicBezTo>
              </a:path>
            </a:pathLst>
          </a:custGeom>
          <a:noFill/>
          <a:ln w="28575">
            <a:solidFill>
              <a:schemeClr val="accent1"/>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D47"/>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1228D906-D5C3-8595-6640-B83ED1208BC0}"/>
              </a:ext>
            </a:extLst>
          </p:cNvPr>
          <p:cNvSpPr/>
          <p:nvPr/>
        </p:nvSpPr>
        <p:spPr>
          <a:xfrm>
            <a:off x="5845142" y="1492902"/>
            <a:ext cx="2057400" cy="638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a:ln>
                  <a:noFill/>
                </a:ln>
                <a:solidFill>
                  <a:srgbClr val="4472C4"/>
                </a:solidFill>
                <a:effectLst/>
                <a:uLnTx/>
                <a:uFillTx/>
                <a:latin typeface="Corbel" panose="020B0503020204020204" pitchFamily="34" charset="0"/>
                <a:ea typeface="+mn-ea"/>
                <a:cs typeface="+mn-cs"/>
              </a:rPr>
              <a:t>G</a:t>
            </a: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ated</a:t>
            </a:r>
            <a:b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mn-cs"/>
              </a:rPr>
            </a:br>
            <a:r>
              <a:rPr kumimoji="0" lang="en-US" sz="2000" b="1" i="0" u="sng" strike="noStrike" kern="1200" cap="none" spc="0" normalizeH="0" baseline="0" noProof="0">
                <a:ln>
                  <a:noFill/>
                </a:ln>
                <a:solidFill>
                  <a:srgbClr val="4472C4"/>
                </a:solidFill>
                <a:effectLst/>
                <a:uLnTx/>
                <a:uFillTx/>
                <a:latin typeface="Corbel" panose="020B0503020204020204" pitchFamily="34" charset="0"/>
                <a:ea typeface="+mn-ea"/>
                <a:cs typeface="+mn-cs"/>
              </a:rPr>
              <a:t>M</a:t>
            </a: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emory </a:t>
            </a:r>
            <a:r>
              <a:rPr kumimoji="0" lang="en-US" sz="2000" b="1" i="0" u="sng" strike="noStrike" kern="1200" cap="none" spc="0" normalizeH="0" baseline="0" noProof="0">
                <a:ln>
                  <a:noFill/>
                </a:ln>
                <a:solidFill>
                  <a:srgbClr val="4472C4"/>
                </a:solidFill>
                <a:effectLst/>
                <a:uLnTx/>
                <a:uFillTx/>
                <a:latin typeface="Corbel" panose="020B0503020204020204" pitchFamily="34" charset="0"/>
                <a:ea typeface="+mn-ea"/>
                <a:cs typeface="+mn-cs"/>
              </a:rPr>
              <a:t>C</a:t>
            </a: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ell</a:t>
            </a:r>
          </a:p>
        </p:txBody>
      </p:sp>
      <p:sp>
        <p:nvSpPr>
          <p:cNvPr id="38" name="Oval 37">
            <a:extLst>
              <a:ext uri="{FF2B5EF4-FFF2-40B4-BE49-F238E27FC236}">
                <a16:creationId xmlns:a16="http://schemas.microsoft.com/office/drawing/2014/main" id="{DF1992B9-ECBE-E5E1-1E8A-D785CF4AC03A}"/>
              </a:ext>
            </a:extLst>
          </p:cNvPr>
          <p:cNvSpPr/>
          <p:nvPr/>
        </p:nvSpPr>
        <p:spPr>
          <a:xfrm>
            <a:off x="2801070" y="4509288"/>
            <a:ext cx="112914" cy="112914"/>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val 38">
            <a:extLst>
              <a:ext uri="{FF2B5EF4-FFF2-40B4-BE49-F238E27FC236}">
                <a16:creationId xmlns:a16="http://schemas.microsoft.com/office/drawing/2014/main" id="{90231C89-A60E-C542-28E7-FB8CF1953FD4}"/>
              </a:ext>
            </a:extLst>
          </p:cNvPr>
          <p:cNvSpPr/>
          <p:nvPr/>
        </p:nvSpPr>
        <p:spPr>
          <a:xfrm>
            <a:off x="4510176" y="2717179"/>
            <a:ext cx="112914" cy="112914"/>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Oval 39">
            <a:extLst>
              <a:ext uri="{FF2B5EF4-FFF2-40B4-BE49-F238E27FC236}">
                <a16:creationId xmlns:a16="http://schemas.microsoft.com/office/drawing/2014/main" id="{6B32FA60-B769-1E15-75E6-CCDF7C8F6F57}"/>
              </a:ext>
            </a:extLst>
          </p:cNvPr>
          <p:cNvSpPr/>
          <p:nvPr/>
        </p:nvSpPr>
        <p:spPr>
          <a:xfrm>
            <a:off x="5194420" y="3908396"/>
            <a:ext cx="112914" cy="112914"/>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7D4590A6-81C6-2592-C61D-E714F0CD7A40}"/>
              </a:ext>
            </a:extLst>
          </p:cNvPr>
          <p:cNvSpPr/>
          <p:nvPr/>
        </p:nvSpPr>
        <p:spPr>
          <a:xfrm>
            <a:off x="3668893" y="4008244"/>
            <a:ext cx="112914" cy="112914"/>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Oval 41">
            <a:extLst>
              <a:ext uri="{FF2B5EF4-FFF2-40B4-BE49-F238E27FC236}">
                <a16:creationId xmlns:a16="http://schemas.microsoft.com/office/drawing/2014/main" id="{5262916F-E591-C77C-6174-77D3C7BF1AE9}"/>
              </a:ext>
            </a:extLst>
          </p:cNvPr>
          <p:cNvSpPr/>
          <p:nvPr/>
        </p:nvSpPr>
        <p:spPr>
          <a:xfrm>
            <a:off x="4519772" y="1872285"/>
            <a:ext cx="112914" cy="112914"/>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F052611F-6BA5-017D-3F00-2B7D877E4C9D}"/>
              </a:ext>
            </a:extLst>
          </p:cNvPr>
          <p:cNvSpPr/>
          <p:nvPr/>
        </p:nvSpPr>
        <p:spPr>
          <a:xfrm>
            <a:off x="5923433" y="4318744"/>
            <a:ext cx="112914" cy="112914"/>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706E7663-C430-32CF-76EB-10ED4CB92B43}"/>
              </a:ext>
            </a:extLst>
          </p:cNvPr>
          <p:cNvSpPr/>
          <p:nvPr/>
        </p:nvSpPr>
        <p:spPr>
          <a:xfrm>
            <a:off x="3983408" y="3813326"/>
            <a:ext cx="112914" cy="112914"/>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BC224A13-6489-BC5C-2901-45B90FB77555}"/>
              </a:ext>
            </a:extLst>
          </p:cNvPr>
          <p:cNvSpPr/>
          <p:nvPr/>
        </p:nvSpPr>
        <p:spPr>
          <a:xfrm>
            <a:off x="4510176" y="1476729"/>
            <a:ext cx="112914" cy="112914"/>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61D81B4C-DBC2-7526-7278-1752A6CEFDAF}"/>
              </a:ext>
            </a:extLst>
          </p:cNvPr>
          <p:cNvSpPr/>
          <p:nvPr/>
        </p:nvSpPr>
        <p:spPr>
          <a:xfrm>
            <a:off x="6248819" y="4497128"/>
            <a:ext cx="112914" cy="112914"/>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id="{D4810A1C-CED7-BFDD-9A82-99F010CB31B4}"/>
              </a:ext>
            </a:extLst>
          </p:cNvPr>
          <p:cNvSpPr/>
          <p:nvPr/>
        </p:nvSpPr>
        <p:spPr>
          <a:xfrm>
            <a:off x="225239" y="5415540"/>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designs cover a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broad design space</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 and provide</a:t>
            </a:r>
            <a:b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b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different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performance, energy, and area efficiency</a:t>
            </a:r>
            <a:endParaRPr kumimoji="0" lang="en-US" sz="2400" b="0"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233307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fade">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500"/>
                                        <p:tgtEl>
                                          <p:spTgt spid="3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fade">
                                      <p:cBhvr>
                                        <p:cTn id="27" dur="500"/>
                                        <p:tgtEl>
                                          <p:spTgt spid="4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fade">
                                      <p:cBhvr>
                                        <p:cTn id="32" dur="500"/>
                                        <p:tgtEl>
                                          <p:spTgt spid="4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500"/>
                                        <p:tgtEl>
                                          <p:spTgt spid="4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fade">
                                      <p:cBhvr>
                                        <p:cTn id="42" dur="500"/>
                                        <p:tgtEl>
                                          <p:spTgt spid="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500"/>
                                        <p:tgtEl>
                                          <p:spTgt spid="34"/>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500"/>
                                        <p:tgtEl>
                                          <p:spTgt spid="33"/>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fade">
                                      <p:cBhvr>
                                        <p:cTn id="60" dur="500"/>
                                        <p:tgtEl>
                                          <p:spTgt spid="39"/>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4"/>
                                        </p:tgtEl>
                                        <p:attrNameLst>
                                          <p:attrName>style.visibility</p:attrName>
                                        </p:attrNameLst>
                                      </p:cBhvr>
                                      <p:to>
                                        <p:strVal val="visible"/>
                                      </p:to>
                                    </p:set>
                                    <p:animEffect transition="in" filter="fade">
                                      <p:cBhvr>
                                        <p:cTn id="70" dur="500"/>
                                        <p:tgtEl>
                                          <p:spTgt spid="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500"/>
                                        <p:tgtEl>
                                          <p:spTgt spid="32"/>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500"/>
                                        <p:tgtEl>
                                          <p:spTgt spid="37"/>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fade">
                                      <p:cBhvr>
                                        <p:cTn id="83" dur="500"/>
                                        <p:tgtEl>
                                          <p:spTgt spid="45"/>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fade">
                                      <p:cBhvr>
                                        <p:cTn id="88" dur="500"/>
                                        <p:tgtEl>
                                          <p:spTgt spid="46"/>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presetSubtype="0" fill="hold" grpId="0" nodeType="clickEffect">
                                  <p:stCondLst>
                                    <p:cond delay="0"/>
                                  </p:stCondLst>
                                  <p:childTnLst>
                                    <p:set>
                                      <p:cBhvr>
                                        <p:cTn id="92" dur="1" fill="hold">
                                          <p:stCondLst>
                                            <p:cond delay="0"/>
                                          </p:stCondLst>
                                        </p:cTn>
                                        <p:tgtEl>
                                          <p:spTgt spid="44"/>
                                        </p:tgtEl>
                                        <p:attrNameLst>
                                          <p:attrName>style.visibility</p:attrName>
                                        </p:attrNameLst>
                                      </p:cBhvr>
                                      <p:to>
                                        <p:strVal val="visible"/>
                                      </p:to>
                                    </p:set>
                                    <p:animEffect transition="in" filter="fade">
                                      <p:cBhvr>
                                        <p:cTn id="93" dur="500"/>
                                        <p:tgtEl>
                                          <p:spTgt spid="44"/>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ntr" presetSubtype="0" fill="hold" grpId="0" nodeType="clickEffect">
                                  <p:stCondLst>
                                    <p:cond delay="0"/>
                                  </p:stCondLst>
                                  <p:childTnLst>
                                    <p:set>
                                      <p:cBhvr>
                                        <p:cTn id="97" dur="1" fill="hold">
                                          <p:stCondLst>
                                            <p:cond delay="0"/>
                                          </p:stCondLst>
                                        </p:cTn>
                                        <p:tgtEl>
                                          <p:spTgt spid="6"/>
                                        </p:tgtEl>
                                        <p:attrNameLst>
                                          <p:attrName>style.visibility</p:attrName>
                                        </p:attrNameLst>
                                      </p:cBhvr>
                                      <p:to>
                                        <p:strVal val="visible"/>
                                      </p:to>
                                    </p:set>
                                    <p:animEffect transition="in" filter="fade">
                                      <p:cBhvr>
                                        <p:cTn id="98" dur="500"/>
                                        <p:tgtEl>
                                          <p:spTgt spid="6"/>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36"/>
                                        </p:tgtEl>
                                        <p:attrNameLst>
                                          <p:attrName>style.visibility</p:attrName>
                                        </p:attrNameLst>
                                      </p:cBhvr>
                                      <p:to>
                                        <p:strVal val="visible"/>
                                      </p:to>
                                    </p:set>
                                    <p:animEffect transition="in" filter="fade">
                                      <p:cBhvr>
                                        <p:cTn id="101" dur="500"/>
                                        <p:tgtEl>
                                          <p:spTgt spid="36"/>
                                        </p:tgtEl>
                                      </p:cBhvr>
                                    </p:animEffect>
                                  </p:childTnLst>
                                </p:cTn>
                              </p:par>
                            </p:childTnLst>
                          </p:cTn>
                        </p:par>
                      </p:childTnLst>
                    </p:cTn>
                  </p:par>
                  <p:par>
                    <p:cTn id="102" fill="hold">
                      <p:stCondLst>
                        <p:cond delay="indefinite"/>
                      </p:stCondLst>
                      <p:childTnLst>
                        <p:par>
                          <p:cTn id="103" fill="hold">
                            <p:stCondLst>
                              <p:cond delay="0"/>
                            </p:stCondLst>
                            <p:childTnLst>
                              <p:par>
                                <p:cTn id="104" presetID="10" presetClass="entr" presetSubtype="0" fill="hold" grpId="0" nodeType="clickEffect">
                                  <p:stCondLst>
                                    <p:cond delay="0"/>
                                  </p:stCondLst>
                                  <p:childTnLst>
                                    <p:set>
                                      <p:cBhvr>
                                        <p:cTn id="105" dur="1" fill="hold">
                                          <p:stCondLst>
                                            <p:cond delay="0"/>
                                          </p:stCondLst>
                                        </p:cTn>
                                        <p:tgtEl>
                                          <p:spTgt spid="2"/>
                                        </p:tgtEl>
                                        <p:attrNameLst>
                                          <p:attrName>style.visibility</p:attrName>
                                        </p:attrNameLst>
                                      </p:cBhvr>
                                      <p:to>
                                        <p:strVal val="visible"/>
                                      </p:to>
                                    </p:set>
                                    <p:animEffect transition="in" filter="fade">
                                      <p:cBhvr>
                                        <p:cTn id="10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32" grpId="0" animBg="1"/>
      <p:bldP spid="33" grpId="0"/>
      <p:bldP spid="34" grpId="0" animBg="1"/>
      <p:bldP spid="35" grpId="0"/>
      <p:bldP spid="36" grpId="0" animBg="1"/>
      <p:bldP spid="37" grpId="0"/>
      <p:bldP spid="38" grpId="0" animBg="1"/>
      <p:bldP spid="39" grpId="0" animBg="1"/>
      <p:bldP spid="40" grpId="0" animBg="1"/>
      <p:bldP spid="41" grpId="0" animBg="1"/>
      <p:bldP spid="42" grpId="0" animBg="1"/>
      <p:bldP spid="43" grpId="0" animBg="1"/>
      <p:bldP spid="44" grpId="0" animBg="1"/>
      <p:bldP spid="45" grpId="0" animBg="1"/>
      <p:bldP spid="46" grpId="0" animBg="1"/>
      <p:bldP spid="2"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System Integration</a:t>
            </a:r>
          </a:p>
        </p:txBody>
      </p:sp>
      <p:graphicFrame>
        <p:nvGraphicFramePr>
          <p:cNvPr id="11" name="Diagram 10">
            <a:extLst>
              <a:ext uri="{FF2B5EF4-FFF2-40B4-BE49-F238E27FC236}">
                <a16:creationId xmlns:a16="http://schemas.microsoft.com/office/drawing/2014/main" id="{C505E34D-42BE-5EFA-C2AF-D3AF7FFBFD91}"/>
              </a:ext>
            </a:extLst>
          </p:cNvPr>
          <p:cNvGraphicFramePr/>
          <p:nvPr/>
        </p:nvGraphicFramePr>
        <p:xfrm>
          <a:off x="168965" y="2378213"/>
          <a:ext cx="8806070" cy="21015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3" name="Curved Down Arrow 22">
            <a:extLst>
              <a:ext uri="{FF2B5EF4-FFF2-40B4-BE49-F238E27FC236}">
                <a16:creationId xmlns:a16="http://schemas.microsoft.com/office/drawing/2014/main" id="{A74D551D-B21D-2B4E-D353-95A701423AC5}"/>
              </a:ext>
            </a:extLst>
          </p:cNvPr>
          <p:cNvSpPr/>
          <p:nvPr/>
        </p:nvSpPr>
        <p:spPr>
          <a:xfrm>
            <a:off x="1636724"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24" name="TextBox 23">
            <a:extLst>
              <a:ext uri="{FF2B5EF4-FFF2-40B4-BE49-F238E27FC236}">
                <a16:creationId xmlns:a16="http://schemas.microsoft.com/office/drawing/2014/main" id="{CB877E4D-D5B4-B4D8-7940-B4FB8AE5AA27}"/>
              </a:ext>
            </a:extLst>
          </p:cNvPr>
          <p:cNvSpPr txBox="1"/>
          <p:nvPr/>
        </p:nvSpPr>
        <p:spPr>
          <a:xfrm>
            <a:off x="1629275" y="1740893"/>
            <a:ext cx="1781578"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Compiler</a:t>
            </a:r>
          </a:p>
        </p:txBody>
      </p:sp>
      <p:sp>
        <p:nvSpPr>
          <p:cNvPr id="22" name="Slide Number Placeholder 21">
            <a:extLst>
              <a:ext uri="{FF2B5EF4-FFF2-40B4-BE49-F238E27FC236}">
                <a16:creationId xmlns:a16="http://schemas.microsoft.com/office/drawing/2014/main" id="{481CC35D-4140-92A1-B3F3-F4196336572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2" name="Curved Down Arrow 1">
            <a:extLst>
              <a:ext uri="{FF2B5EF4-FFF2-40B4-BE49-F238E27FC236}">
                <a16:creationId xmlns:a16="http://schemas.microsoft.com/office/drawing/2014/main" id="{76D56F03-01E4-D482-A4C6-90C9DD2EF9E0}"/>
              </a:ext>
            </a:extLst>
          </p:cNvPr>
          <p:cNvSpPr/>
          <p:nvPr/>
        </p:nvSpPr>
        <p:spPr>
          <a:xfrm>
            <a:off x="5330851"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4" name="TextBox 3">
            <a:extLst>
              <a:ext uri="{FF2B5EF4-FFF2-40B4-BE49-F238E27FC236}">
                <a16:creationId xmlns:a16="http://schemas.microsoft.com/office/drawing/2014/main" id="{F126F2CB-6953-1F9B-0993-4C59CB1707B7}"/>
              </a:ext>
            </a:extLst>
          </p:cNvPr>
          <p:cNvSpPr txBox="1"/>
          <p:nvPr/>
        </p:nvSpPr>
        <p:spPr>
          <a:xfrm>
            <a:off x="5272908" y="1740893"/>
            <a:ext cx="1882567"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defPPr>
              <a:defRPr lang="en-US"/>
            </a:defPPr>
            <a:lvl1pPr>
              <a:defRPr b="1" i="1">
                <a:solidFill>
                  <a:schemeClr val="tx1"/>
                </a:solidFill>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Controller</a:t>
            </a:r>
          </a:p>
        </p:txBody>
      </p:sp>
      <p:sp>
        <p:nvSpPr>
          <p:cNvPr id="6" name="TextBox 5">
            <a:extLst>
              <a:ext uri="{FF2B5EF4-FFF2-40B4-BE49-F238E27FC236}">
                <a16:creationId xmlns:a16="http://schemas.microsoft.com/office/drawing/2014/main" id="{4918B061-4ED7-0072-F43E-707B71F7F300}"/>
              </a:ext>
            </a:extLst>
          </p:cNvPr>
          <p:cNvSpPr txBox="1"/>
          <p:nvPr/>
        </p:nvSpPr>
        <p:spPr>
          <a:xfrm>
            <a:off x="327227" y="4924042"/>
            <a:ext cx="2024729" cy="348377"/>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api_pluto_mul</a:t>
            </a:r>
            <a:endParaRPr kumimoji="0" lang="en-CH"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5" name="TextBox 4">
            <a:extLst>
              <a:ext uri="{FF2B5EF4-FFF2-40B4-BE49-F238E27FC236}">
                <a16:creationId xmlns:a16="http://schemas.microsoft.com/office/drawing/2014/main" id="{F9664707-61F7-E697-4349-479AC372CD88}"/>
              </a:ext>
            </a:extLst>
          </p:cNvPr>
          <p:cNvSpPr txBox="1"/>
          <p:nvPr/>
        </p:nvSpPr>
        <p:spPr>
          <a:xfrm>
            <a:off x="3210791" y="4582731"/>
            <a:ext cx="2722418" cy="110847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pluto_subarray_alloc</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pluto_bit_shift_l</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pluto_or</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pluto_op</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7" name="TextBox 6">
            <a:extLst>
              <a:ext uri="{FF2B5EF4-FFF2-40B4-BE49-F238E27FC236}">
                <a16:creationId xmlns:a16="http://schemas.microsoft.com/office/drawing/2014/main" id="{D294DCF3-7985-9815-E6EE-DDE29D4B448A}"/>
              </a:ext>
            </a:extLst>
          </p:cNvPr>
          <p:cNvSpPr txBox="1"/>
          <p:nvPr/>
        </p:nvSpPr>
        <p:spPr>
          <a:xfrm>
            <a:off x="7276462" y="4329366"/>
            <a:ext cx="758451" cy="161520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t>
            </a:r>
          </a:p>
        </p:txBody>
      </p:sp>
    </p:spTree>
    <p:extLst>
      <p:ext uri="{BB962C8B-B14F-4D97-AF65-F5344CB8AC3E}">
        <p14:creationId xmlns:p14="http://schemas.microsoft.com/office/powerpoint/2010/main" val="795956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graphicEl>
                                              <a:dgm id="{8036C18A-E609-294B-A760-0CDDCB69D669}"/>
                                            </p:graphicEl>
                                          </p:spTgt>
                                        </p:tgtEl>
                                        <p:attrNameLst>
                                          <p:attrName>style.visibility</p:attrName>
                                        </p:attrNameLst>
                                      </p:cBhvr>
                                      <p:to>
                                        <p:strVal val="visible"/>
                                      </p:to>
                                    </p:set>
                                    <p:animEffect transition="in" filter="fade">
                                      <p:cBhvr>
                                        <p:cTn id="7" dur="500"/>
                                        <p:tgtEl>
                                          <p:spTgt spid="11">
                                            <p:graphicEl>
                                              <a:dgm id="{8036C18A-E609-294B-A760-0CDDCB69D669}"/>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left)">
                                      <p:cBhvr>
                                        <p:cTn id="17" dur="500"/>
                                        <p:tgtEl>
                                          <p:spTgt spid="24"/>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500"/>
                                        <p:tgtEl>
                                          <p:spTgt spid="23"/>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1">
                                            <p:graphicEl>
                                              <a:dgm id="{4CCAA316-0589-354B-B544-CEEC099CFB9C}"/>
                                            </p:graphicEl>
                                          </p:spTgt>
                                        </p:tgtEl>
                                        <p:attrNameLst>
                                          <p:attrName>style.visibility</p:attrName>
                                        </p:attrNameLst>
                                      </p:cBhvr>
                                      <p:to>
                                        <p:strVal val="visible"/>
                                      </p:to>
                                    </p:set>
                                    <p:animEffect transition="in" filter="fade">
                                      <p:cBhvr>
                                        <p:cTn id="24" dur="500"/>
                                        <p:tgtEl>
                                          <p:spTgt spid="11">
                                            <p:graphicEl>
                                              <a:dgm id="{4CCAA316-0589-354B-B544-CEEC099CFB9C}"/>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wipe(left)">
                                      <p:cBhvr>
                                        <p:cTn id="34" dur="500"/>
                                        <p:tgtEl>
                                          <p:spTgt spid="2"/>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1">
                                            <p:graphicEl>
                                              <a:dgm id="{A911AD35-6562-C044-BB98-10C7C2E27183}"/>
                                            </p:graphicEl>
                                          </p:spTgt>
                                        </p:tgtEl>
                                        <p:attrNameLst>
                                          <p:attrName>style.visibility</p:attrName>
                                        </p:attrNameLst>
                                      </p:cBhvr>
                                      <p:to>
                                        <p:strVal val="visible"/>
                                      </p:to>
                                    </p:set>
                                    <p:animEffect transition="in" filter="fade">
                                      <p:cBhvr>
                                        <p:cTn id="42" dur="500"/>
                                        <p:tgtEl>
                                          <p:spTgt spid="11">
                                            <p:graphicEl>
                                              <a:dgm id="{A911AD35-6562-C044-BB98-10C7C2E27183}"/>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uiExpand="1">
        <p:bldSub>
          <a:bldDgm bld="one"/>
        </p:bldSub>
      </p:bldGraphic>
      <p:bldP spid="23" grpId="0" animBg="1"/>
      <p:bldP spid="24" grpId="0" animBg="1"/>
      <p:bldP spid="2" grpId="0" animBg="1"/>
      <p:bldP spid="4" grpId="0" animBg="1"/>
      <p:bldP spid="6" grpId="0" animBg="1"/>
      <p:bldP spid="5" grpId="0" animBg="1"/>
      <p:bldP spid="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grpSp>
        <p:nvGrpSpPr>
          <p:cNvPr id="4" name="Group 3">
            <a:extLst>
              <a:ext uri="{FF2B5EF4-FFF2-40B4-BE49-F238E27FC236}">
                <a16:creationId xmlns:a16="http://schemas.microsoft.com/office/drawing/2014/main" id="{934D80AB-D86D-EB7B-269B-D8324A4751AC}"/>
              </a:ext>
            </a:extLst>
          </p:cNvPr>
          <p:cNvGrpSpPr/>
          <p:nvPr/>
        </p:nvGrpSpPr>
        <p:grpSpPr>
          <a:xfrm>
            <a:off x="324834" y="4985684"/>
            <a:ext cx="8400681" cy="1321456"/>
            <a:chOff x="371659" y="2796294"/>
            <a:chExt cx="8400681" cy="1321456"/>
          </a:xfrm>
        </p:grpSpPr>
        <p:sp>
          <p:nvSpPr>
            <p:cNvPr id="5" name="Rounded Rectangle 4">
              <a:extLst>
                <a:ext uri="{FF2B5EF4-FFF2-40B4-BE49-F238E27FC236}">
                  <a16:creationId xmlns:a16="http://schemas.microsoft.com/office/drawing/2014/main" id="{C6EEE48F-59FD-7830-8ADD-AAB125A1AD9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SIMD parallelism </a:t>
              </a: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significantly varies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within</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 single application and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across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different applications</a:t>
              </a:r>
            </a:p>
          </p:txBody>
        </p:sp>
        <p:sp>
          <p:nvSpPr>
            <p:cNvPr id="7" name="TextBox 6">
              <a:extLst>
                <a:ext uri="{FF2B5EF4-FFF2-40B4-BE49-F238E27FC236}">
                  <a16:creationId xmlns:a16="http://schemas.microsoft.com/office/drawing/2014/main" id="{31B79230-6AED-AC60-5017-98FEE7BF42BA}"/>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graphicFrame>
        <p:nvGraphicFramePr>
          <p:cNvPr id="12" name="Table 4">
            <a:extLst>
              <a:ext uri="{FF2B5EF4-FFF2-40B4-BE49-F238E27FC236}">
                <a16:creationId xmlns:a16="http://schemas.microsoft.com/office/drawing/2014/main" id="{0E43C5ED-3099-A013-B14F-E1840E7D6BC5}"/>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3" name="Rectangle 12">
            <a:extLst>
              <a:ext uri="{FF2B5EF4-FFF2-40B4-BE49-F238E27FC236}">
                <a16:creationId xmlns:a16="http://schemas.microsoft.com/office/drawing/2014/main" id="{F6A2E1FB-454E-D8EF-AFDA-F6E24A74831E}"/>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fraction of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parallelism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 real applications</a:t>
            </a:r>
          </a:p>
        </p:txBody>
      </p:sp>
      <p:pic>
        <p:nvPicPr>
          <p:cNvPr id="14" name="Picture 13">
            <a:extLst>
              <a:ext uri="{FF2B5EF4-FFF2-40B4-BE49-F238E27FC236}">
                <a16:creationId xmlns:a16="http://schemas.microsoft.com/office/drawing/2014/main" id="{254ED96D-CAC1-BA73-1385-8E3D60FFC478}"/>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5" name="Group 14">
            <a:extLst>
              <a:ext uri="{FF2B5EF4-FFF2-40B4-BE49-F238E27FC236}">
                <a16:creationId xmlns:a16="http://schemas.microsoft.com/office/drawing/2014/main" id="{24C126EF-EBC9-6DAC-0CD0-CD42AA748014}"/>
              </a:ext>
            </a:extLst>
          </p:cNvPr>
          <p:cNvGrpSpPr/>
          <p:nvPr/>
        </p:nvGrpSpPr>
        <p:grpSpPr>
          <a:xfrm>
            <a:off x="1163727" y="2443448"/>
            <a:ext cx="7705953" cy="1859569"/>
            <a:chOff x="1163727" y="2534889"/>
            <a:chExt cx="7705953" cy="1859569"/>
          </a:xfrm>
        </p:grpSpPr>
        <p:cxnSp>
          <p:nvCxnSpPr>
            <p:cNvPr id="17" name="Straight Connector 16">
              <a:extLst>
                <a:ext uri="{FF2B5EF4-FFF2-40B4-BE49-F238E27FC236}">
                  <a16:creationId xmlns:a16="http://schemas.microsoft.com/office/drawing/2014/main" id="{B1D4FB6A-FB13-4302-99A2-9E146AD1CEDE}"/>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B413685C-63A7-7BBA-1A4C-31CEDD556A7A}"/>
                </a:ext>
              </a:extLst>
            </p:cNvPr>
            <p:cNvSpPr txBox="1"/>
            <p:nvPr/>
          </p:nvSpPr>
          <p:spPr>
            <a:xfrm>
              <a:off x="1163727" y="2534889"/>
              <a:ext cx="769289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High Utilization</a:t>
              </a:r>
              <a:endParaRPr kumimoji="0" lang="en-US" sz="1800" b="0" i="0" u="none" strike="noStrike" kern="1200" cap="none" spc="0" normalizeH="0" baseline="0" noProof="0" dirty="0">
                <a:ln>
                  <a:noFill/>
                </a:ln>
                <a:solidFill>
                  <a:srgbClr val="70AD47"/>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A43CAC81-A21B-4CFE-B7B5-041D003ECF0E}"/>
                </a:ext>
              </a:extLst>
            </p:cNvPr>
            <p:cNvSpPr txBox="1"/>
            <p:nvPr/>
          </p:nvSpPr>
          <p:spPr>
            <a:xfrm>
              <a:off x="1176789" y="4025126"/>
              <a:ext cx="769289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595E"/>
                  </a:solidFill>
                  <a:effectLst/>
                  <a:uLnTx/>
                  <a:uFillTx/>
                  <a:latin typeface="Avenir Next" panose="020B0503020202020204" pitchFamily="34" charset="0"/>
                  <a:ea typeface="+mn-ea"/>
                  <a:cs typeface="+mn-cs"/>
                </a:rPr>
                <a:t>Low Utilization</a:t>
              </a:r>
              <a:endParaRPr kumimoji="0" lang="en-US" sz="1800" b="0" i="0" u="none" strike="noStrike" kern="1200" cap="none" spc="0" normalizeH="0" baseline="0" noProof="0" dirty="0">
                <a:ln>
                  <a:noFill/>
                </a:ln>
                <a:solidFill>
                  <a:srgbClr val="FF595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00570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Content Placeholder 6">
            <a:hlinkClick r:id="rId3"/>
            <a:extLst>
              <a:ext uri="{FF2B5EF4-FFF2-40B4-BE49-F238E27FC236}">
                <a16:creationId xmlns:a16="http://schemas.microsoft.com/office/drawing/2014/main" id="{52107024-247D-F2CF-E76F-EFC2E1D053D6}"/>
              </a:ext>
            </a:extLst>
          </p:cNvPr>
          <p:cNvPicPr>
            <a:picLocks noGrp="1" noChangeAspect="1"/>
          </p:cNvPicPr>
          <p:nvPr>
            <p:ph sz="quarter" idx="13"/>
          </p:nvPr>
        </p:nvPicPr>
        <p:blipFill>
          <a:blip r:embed="rId4"/>
          <a:stretch/>
        </p:blipFill>
        <p:spPr>
          <a:xfrm>
            <a:off x="4729208" y="1545449"/>
            <a:ext cx="4320000" cy="4320000"/>
          </a:xfrm>
        </p:spPr>
      </p:pic>
      <p:sp>
        <p:nvSpPr>
          <p:cNvPr id="4" name="Title 3">
            <a:extLst>
              <a:ext uri="{FF2B5EF4-FFF2-40B4-BE49-F238E27FC236}">
                <a16:creationId xmlns:a16="http://schemas.microsoft.com/office/drawing/2014/main" id="{34DB8083-8EB6-1620-3E92-DDE64A8DDA8D}"/>
              </a:ext>
            </a:extLst>
          </p:cNvPr>
          <p:cNvSpPr>
            <a:spLocks noGrp="1"/>
          </p:cNvSpPr>
          <p:nvPr>
            <p:ph type="title"/>
          </p:nvPr>
        </p:nvSpPr>
        <p:spPr>
          <a:xfrm>
            <a:off x="218988" y="174760"/>
            <a:ext cx="4510220" cy="1269289"/>
          </a:xfrm>
        </p:spPr>
        <p:txBody>
          <a:bodyPr>
            <a:normAutofit/>
          </a:bodyPr>
          <a:lstStyle/>
          <a:p>
            <a:r>
              <a:rPr lang="en-US" sz="4400"/>
              <a:t>More in the Paper</a:t>
            </a:r>
            <a:endParaRPr lang="en-CH" sz="4400"/>
          </a:p>
        </p:txBody>
      </p:sp>
      <p:sp>
        <p:nvSpPr>
          <p:cNvPr id="5" name="Slide Number Placeholder 4">
            <a:extLst>
              <a:ext uri="{FF2B5EF4-FFF2-40B4-BE49-F238E27FC236}">
                <a16:creationId xmlns:a16="http://schemas.microsoft.com/office/drawing/2014/main" id="{8E5DE658-BF88-8940-A454-A3FD182F6D3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pic>
        <p:nvPicPr>
          <p:cNvPr id="8" name="Picture 7">
            <a:extLst>
              <a:ext uri="{FF2B5EF4-FFF2-40B4-BE49-F238E27FC236}">
                <a16:creationId xmlns:a16="http://schemas.microsoft.com/office/drawing/2014/main" id="{380137E2-B883-4B41-5460-1213DF59DC27}"/>
              </a:ext>
            </a:extLst>
          </p:cNvPr>
          <p:cNvPicPr>
            <a:picLocks noChangeAspect="1"/>
          </p:cNvPicPr>
          <p:nvPr/>
        </p:nvPicPr>
        <p:blipFill>
          <a:blip r:embed="rId5"/>
          <a:stretch>
            <a:fillRect/>
          </a:stretch>
        </p:blipFill>
        <p:spPr>
          <a:xfrm>
            <a:off x="4872087" y="174759"/>
            <a:ext cx="4056001" cy="1269289"/>
          </a:xfrm>
          <a:prstGeom prst="rect">
            <a:avLst/>
          </a:prstGeom>
          <a:ln>
            <a:solidFill>
              <a:schemeClr val="tx1"/>
            </a:solidFill>
          </a:ln>
        </p:spPr>
      </p:pic>
      <p:pic>
        <p:nvPicPr>
          <p:cNvPr id="9" name="Picture 8">
            <a:extLst>
              <a:ext uri="{FF2B5EF4-FFF2-40B4-BE49-F238E27FC236}">
                <a16:creationId xmlns:a16="http://schemas.microsoft.com/office/drawing/2014/main" id="{3BF5E523-B252-0CCE-323A-1C88A923016E}"/>
              </a:ext>
            </a:extLst>
          </p:cNvPr>
          <p:cNvPicPr>
            <a:picLocks noChangeAspect="1"/>
          </p:cNvPicPr>
          <p:nvPr/>
        </p:nvPicPr>
        <p:blipFill>
          <a:blip r:embed="rId6"/>
          <a:stretch>
            <a:fillRect/>
          </a:stretch>
        </p:blipFill>
        <p:spPr>
          <a:xfrm>
            <a:off x="218988" y="1545450"/>
            <a:ext cx="4510220" cy="4574520"/>
          </a:xfrm>
          <a:prstGeom prst="rect">
            <a:avLst/>
          </a:prstGeom>
        </p:spPr>
      </p:pic>
      <p:sp>
        <p:nvSpPr>
          <p:cNvPr id="13" name="TextBox 12">
            <a:extLst>
              <a:ext uri="{FF2B5EF4-FFF2-40B4-BE49-F238E27FC236}">
                <a16:creationId xmlns:a16="http://schemas.microsoft.com/office/drawing/2014/main" id="{D4B3691A-422B-3BF3-6510-7E6AB5F443C0}"/>
              </a:ext>
            </a:extLst>
          </p:cNvPr>
          <p:cNvSpPr txBox="1"/>
          <p:nvPr/>
        </p:nvSpPr>
        <p:spPr>
          <a:xfrm>
            <a:off x="4975044" y="5527349"/>
            <a:ext cx="3828327"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alibri" panose="020F0502020204030204"/>
                <a:ea typeface="+mn-ea"/>
                <a:cs typeface="+mn-cs"/>
                <a:hlinkClick r:id="rId7"/>
              </a:rPr>
              <a:t>https://arxiv.org/pdf/2104.07699.pdf</a:t>
            </a: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8413027"/>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51CE2513-C6AF-DFA6-088D-1553C3D48C59}"/>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speedup across 7 real-world workloads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3" name="Title 1">
            <a:extLst>
              <a:ext uri="{FF2B5EF4-FFF2-40B4-BE49-F238E27FC236}">
                <a16:creationId xmlns:a16="http://schemas.microsoft.com/office/drawing/2014/main" id="{377A6340-72DA-3AD5-566B-1A5160C89E46}"/>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Performance</a:t>
            </a:r>
          </a:p>
        </p:txBody>
      </p:sp>
      <p:sp>
        <p:nvSpPr>
          <p:cNvPr id="9" name="Slide Number Placeholder 8">
            <a:extLst>
              <a:ext uri="{FF2B5EF4-FFF2-40B4-BE49-F238E27FC236}">
                <a16:creationId xmlns:a16="http://schemas.microsoft.com/office/drawing/2014/main" id="{808AE19F-A365-BF04-181F-67BF234262B4}"/>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2" name="Content Placeholder 1">
            <a:extLst>
              <a:ext uri="{FF2B5EF4-FFF2-40B4-BE49-F238E27FC236}">
                <a16:creationId xmlns:a16="http://schemas.microsoft.com/office/drawing/2014/main" id="{4510F1CC-18FA-15C7-B7AB-578546C351A7}"/>
              </a:ext>
            </a:extLst>
          </p:cNvPr>
          <p:cNvGraphicFramePr>
            <a:graphicFrameLocks noGrp="1"/>
          </p:cNvGraphicFramePr>
          <p:nvPr>
            <p:ph idx="4294967295"/>
          </p:nvPr>
        </p:nvGraphicFramePr>
        <p:xfrm>
          <a:off x="402336" y="993618"/>
          <a:ext cx="8339328" cy="4354561"/>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a:extLst>
              <a:ext uri="{FF2B5EF4-FFF2-40B4-BE49-F238E27FC236}">
                <a16:creationId xmlns:a16="http://schemas.microsoft.com/office/drawing/2014/main" id="{3EE00FD4-8E98-3D44-F3FF-AEB4834C0147}"/>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significantly</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outperforms</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CPU, GPU and </a:t>
            </a:r>
            <a:r>
              <a:rPr kumimoji="0" lang="en-US" sz="2400" b="1" i="0" u="none" strike="noStrike" kern="1200" cap="none" spc="0" normalizeH="0" baseline="0" noProof="0" err="1">
                <a:ln>
                  <a:noFill/>
                </a:ln>
                <a:solidFill>
                  <a:prstClr val="black"/>
                </a:solidFill>
                <a:effectLst/>
                <a:uLnTx/>
                <a:uFillTx/>
                <a:latin typeface="Corbel" panose="020B0503020204020204" pitchFamily="34" charset="0"/>
                <a:ea typeface="+mn-ea"/>
                <a:cs typeface="+mn-cs"/>
              </a:rPr>
              <a:t>PnM</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 baselines</a:t>
            </a:r>
            <a:endPar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05635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chart seriesIdx="0" categoryIdx="0" bldStep="ptInSeries"/>
                                            </p:graphicEl>
                                          </p:spTgt>
                                        </p:tgtEl>
                                        <p:attrNameLst>
                                          <p:attrName>style.visibility</p:attrName>
                                        </p:attrNameLst>
                                      </p:cBhvr>
                                      <p:to>
                                        <p:strVal val="visible"/>
                                      </p:to>
                                    </p:set>
                                    <p:animEffect transition="in" filter="fade">
                                      <p:cBhvr>
                                        <p:cTn id="12" dur="500"/>
                                        <p:tgtEl>
                                          <p:spTgt spid="2">
                                            <p:graphicEl>
                                              <a:chart seriesIdx="0" categoryIdx="0" bldStep="ptInSeries"/>
                                            </p:graphic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graphicEl>
                                              <a:chart seriesIdx="0" categoryIdx="1" bldStep="ptInSeries"/>
                                            </p:graphicEl>
                                          </p:spTgt>
                                        </p:tgtEl>
                                        <p:attrNameLst>
                                          <p:attrName>style.visibility</p:attrName>
                                        </p:attrNameLst>
                                      </p:cBhvr>
                                      <p:to>
                                        <p:strVal val="visible"/>
                                      </p:to>
                                    </p:set>
                                    <p:animEffect transition="in" filter="fade">
                                      <p:cBhvr>
                                        <p:cTn id="15" dur="500"/>
                                        <p:tgtEl>
                                          <p:spTgt spid="2">
                                            <p:graphicEl>
                                              <a:chart seriesIdx="0" categoryIdx="1" bldStep="ptInSeries"/>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graphicEl>
                                              <a:chart seriesIdx="0" categoryIdx="2" bldStep="ptInSeries"/>
                                            </p:graphicEl>
                                          </p:spTgt>
                                        </p:tgtEl>
                                        <p:attrNameLst>
                                          <p:attrName>style.visibility</p:attrName>
                                        </p:attrNameLst>
                                      </p:cBhvr>
                                      <p:to>
                                        <p:strVal val="visible"/>
                                      </p:to>
                                    </p:set>
                                    <p:animEffect transition="in" filter="fade">
                                      <p:cBhvr>
                                        <p:cTn id="18" dur="500"/>
                                        <p:tgtEl>
                                          <p:spTgt spid="2">
                                            <p:graphicEl>
                                              <a:chart seriesIdx="0" categoryIdx="2" bldStep="ptInSeries"/>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
                                            <p:graphicEl>
                                              <a:chart seriesIdx="1" categoryIdx="0" bldStep="ptInSeries"/>
                                            </p:graphicEl>
                                          </p:spTgt>
                                        </p:tgtEl>
                                        <p:attrNameLst>
                                          <p:attrName>style.visibility</p:attrName>
                                        </p:attrNameLst>
                                      </p:cBhvr>
                                      <p:to>
                                        <p:strVal val="visible"/>
                                      </p:to>
                                    </p:set>
                                    <p:animEffect transition="in" filter="fade">
                                      <p:cBhvr>
                                        <p:cTn id="23" dur="500"/>
                                        <p:tgtEl>
                                          <p:spTgt spid="2">
                                            <p:graphicEl>
                                              <a:chart seriesIdx="1" categoryIdx="0" bldStep="ptInSeries"/>
                                            </p:graphic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
                                            <p:graphicEl>
                                              <a:chart seriesIdx="1" categoryIdx="1" bldStep="ptInSeries"/>
                                            </p:graphicEl>
                                          </p:spTgt>
                                        </p:tgtEl>
                                        <p:attrNameLst>
                                          <p:attrName>style.visibility</p:attrName>
                                        </p:attrNameLst>
                                      </p:cBhvr>
                                      <p:to>
                                        <p:strVal val="visible"/>
                                      </p:to>
                                    </p:set>
                                    <p:animEffect transition="in" filter="fade">
                                      <p:cBhvr>
                                        <p:cTn id="26" dur="500"/>
                                        <p:tgtEl>
                                          <p:spTgt spid="2">
                                            <p:graphicEl>
                                              <a:chart seriesIdx="1" categoryIdx="1" bldStep="ptInSeries"/>
                                            </p:graphic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
                                            <p:graphicEl>
                                              <a:chart seriesIdx="1" categoryIdx="2" bldStep="ptInSeries"/>
                                            </p:graphicEl>
                                          </p:spTgt>
                                        </p:tgtEl>
                                        <p:attrNameLst>
                                          <p:attrName>style.visibility</p:attrName>
                                        </p:attrNameLst>
                                      </p:cBhvr>
                                      <p:to>
                                        <p:strVal val="visible"/>
                                      </p:to>
                                    </p:set>
                                    <p:animEffect transition="in" filter="fade">
                                      <p:cBhvr>
                                        <p:cTn id="29" dur="500"/>
                                        <p:tgtEl>
                                          <p:spTgt spid="2">
                                            <p:graphicEl>
                                              <a:chart seriesIdx="1" categoryIdx="2" bldStep="ptInSeries"/>
                                            </p:graphicEl>
                                          </p:spTgt>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
                                            <p:graphicEl>
                                              <a:chart seriesIdx="2" categoryIdx="0" bldStep="ptInSeries"/>
                                            </p:graphicEl>
                                          </p:spTgt>
                                        </p:tgtEl>
                                        <p:attrNameLst>
                                          <p:attrName>style.visibility</p:attrName>
                                        </p:attrNameLst>
                                      </p:cBhvr>
                                      <p:to>
                                        <p:strVal val="visible"/>
                                      </p:to>
                                    </p:set>
                                    <p:animEffect transition="in" filter="fade">
                                      <p:cBhvr>
                                        <p:cTn id="34" dur="500"/>
                                        <p:tgtEl>
                                          <p:spTgt spid="2">
                                            <p:graphicEl>
                                              <a:chart seriesIdx="2" categoryIdx="0" bldStep="ptInSeries"/>
                                            </p:graphic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
                                            <p:graphicEl>
                                              <a:chart seriesIdx="2" categoryIdx="1" bldStep="ptInSeries"/>
                                            </p:graphicEl>
                                          </p:spTgt>
                                        </p:tgtEl>
                                        <p:attrNameLst>
                                          <p:attrName>style.visibility</p:attrName>
                                        </p:attrNameLst>
                                      </p:cBhvr>
                                      <p:to>
                                        <p:strVal val="visible"/>
                                      </p:to>
                                    </p:set>
                                    <p:animEffect transition="in" filter="fade">
                                      <p:cBhvr>
                                        <p:cTn id="37" dur="500"/>
                                        <p:tgtEl>
                                          <p:spTgt spid="2">
                                            <p:graphicEl>
                                              <a:chart seriesIdx="2" categoryIdx="1" bldStep="ptInSeries"/>
                                            </p:graphicEl>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
                                            <p:graphicEl>
                                              <a:chart seriesIdx="2" categoryIdx="2" bldStep="ptInSeries"/>
                                            </p:graphicEl>
                                          </p:spTgt>
                                        </p:tgtEl>
                                        <p:attrNameLst>
                                          <p:attrName>style.visibility</p:attrName>
                                        </p:attrNameLst>
                                      </p:cBhvr>
                                      <p:to>
                                        <p:strVal val="visible"/>
                                      </p:to>
                                    </p:set>
                                    <p:animEffect transition="in" filter="fade">
                                      <p:cBhvr>
                                        <p:cTn id="40" dur="500"/>
                                        <p:tgtEl>
                                          <p:spTgt spid="2">
                                            <p:graphicEl>
                                              <a:chart seriesIdx="2" categoryIdx="2" bldStep="ptInSeries"/>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El"/>
        </p:bldSub>
      </p:bldGraphic>
      <p:bldP spid="7"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D7E7589-A5B0-9C6A-AEB8-06F3CDDA1659}"/>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speedup normalized to area across 7 real-world workloads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7" name="Title 1">
            <a:extLst>
              <a:ext uri="{FF2B5EF4-FFF2-40B4-BE49-F238E27FC236}">
                <a16:creationId xmlns:a16="http://schemas.microsoft.com/office/drawing/2014/main" id="{ECC737E1-45F8-4692-4D32-AEB9AE067363}"/>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Performance (normalized to area)</a:t>
            </a:r>
          </a:p>
        </p:txBody>
      </p:sp>
      <p:sp>
        <p:nvSpPr>
          <p:cNvPr id="8" name="Slide Number Placeholder 7">
            <a:extLst>
              <a:ext uri="{FF2B5EF4-FFF2-40B4-BE49-F238E27FC236}">
                <a16:creationId xmlns:a16="http://schemas.microsoft.com/office/drawing/2014/main" id="{E9FF9455-F864-9AE1-6F11-396C322D6FE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0193BD6-4264-7340-800C-17FDB32B4C7F}"/>
              </a:ext>
            </a:extLst>
          </p:cNvPr>
          <p:cNvGraphicFramePr>
            <a:graphicFrameLocks noGrp="1"/>
          </p:cNvGraphicFramePr>
          <p:nvPr>
            <p:ph idx="4294967295"/>
          </p:nvPr>
        </p:nvGraphicFramePr>
        <p:xfrm>
          <a:off x="402336" y="1304008"/>
          <a:ext cx="8339328" cy="3995928"/>
        </p:xfrm>
        <a:graphic>
          <a:graphicData uri="http://schemas.openxmlformats.org/drawingml/2006/chart">
            <c:chart xmlns:c="http://schemas.openxmlformats.org/drawingml/2006/chart" xmlns:r="http://schemas.openxmlformats.org/officeDocument/2006/relationships" r:id="rId3"/>
          </a:graphicData>
        </a:graphic>
      </p:graphicFrame>
      <p:sp>
        <p:nvSpPr>
          <p:cNvPr id="35" name="Rectangle 34">
            <a:extLst>
              <a:ext uri="{FF2B5EF4-FFF2-40B4-BE49-F238E27FC236}">
                <a16:creationId xmlns:a16="http://schemas.microsoft.com/office/drawing/2014/main" id="{E4E15C55-DF4B-CAE7-C43F-F999DE54E516}"/>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provides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substantially higher</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performance per unit area than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both</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 the CPU and the GPU</a:t>
            </a:r>
            <a:endParaRPr kumimoji="0" lang="en-US" sz="2400" b="0"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63522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7" dur="500"/>
                                        <p:tgtEl>
                                          <p:spTgt spid="4">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chart seriesIdx="0" categoryIdx="0" bldStep="ptInSeries"/>
                                            </p:graphicEl>
                                          </p:spTgt>
                                        </p:tgtEl>
                                        <p:attrNameLst>
                                          <p:attrName>style.visibility</p:attrName>
                                        </p:attrNameLst>
                                      </p:cBhvr>
                                      <p:to>
                                        <p:strVal val="visible"/>
                                      </p:to>
                                    </p:set>
                                    <p:animEffect transition="in" filter="fade">
                                      <p:cBhvr>
                                        <p:cTn id="12" dur="500"/>
                                        <p:tgtEl>
                                          <p:spTgt spid="4">
                                            <p:graphicEl>
                                              <a:chart seriesIdx="0" categoryIdx="0" bldStep="ptInSeries"/>
                                            </p:graphic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graphicEl>
                                              <a:chart seriesIdx="0" categoryIdx="1" bldStep="ptInSeries"/>
                                            </p:graphicEl>
                                          </p:spTgt>
                                        </p:tgtEl>
                                        <p:attrNameLst>
                                          <p:attrName>style.visibility</p:attrName>
                                        </p:attrNameLst>
                                      </p:cBhvr>
                                      <p:to>
                                        <p:strVal val="visible"/>
                                      </p:to>
                                    </p:set>
                                    <p:animEffect transition="in" filter="fade">
                                      <p:cBhvr>
                                        <p:cTn id="15" dur="500"/>
                                        <p:tgtEl>
                                          <p:spTgt spid="4">
                                            <p:graphicEl>
                                              <a:chart seriesIdx="0" categoryIdx="1" bldStep="ptIn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graphicEl>
                                              <a:chart seriesIdx="1" categoryIdx="0" bldStep="ptInSeries"/>
                                            </p:graphicEl>
                                          </p:spTgt>
                                        </p:tgtEl>
                                        <p:attrNameLst>
                                          <p:attrName>style.visibility</p:attrName>
                                        </p:attrNameLst>
                                      </p:cBhvr>
                                      <p:to>
                                        <p:strVal val="visible"/>
                                      </p:to>
                                    </p:set>
                                    <p:animEffect transition="in" filter="fade">
                                      <p:cBhvr>
                                        <p:cTn id="20" dur="500"/>
                                        <p:tgtEl>
                                          <p:spTgt spid="4">
                                            <p:graphicEl>
                                              <a:chart seriesIdx="1" categoryIdx="0" bldStep="ptInSeries"/>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
                                            <p:graphicEl>
                                              <a:chart seriesIdx="1" categoryIdx="1" bldStep="ptInSeries"/>
                                            </p:graphicEl>
                                          </p:spTgt>
                                        </p:tgtEl>
                                        <p:attrNameLst>
                                          <p:attrName>style.visibility</p:attrName>
                                        </p:attrNameLst>
                                      </p:cBhvr>
                                      <p:to>
                                        <p:strVal val="visible"/>
                                      </p:to>
                                    </p:set>
                                    <p:animEffect transition="in" filter="fade">
                                      <p:cBhvr>
                                        <p:cTn id="23" dur="500"/>
                                        <p:tgtEl>
                                          <p:spTgt spid="4">
                                            <p:graphicEl>
                                              <a:chart seriesIdx="1" categoryIdx="1" bldStep="ptInSeries"/>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
                                            <p:graphicEl>
                                              <a:chart seriesIdx="2" categoryIdx="0" bldStep="ptInSeries"/>
                                            </p:graphicEl>
                                          </p:spTgt>
                                        </p:tgtEl>
                                        <p:attrNameLst>
                                          <p:attrName>style.visibility</p:attrName>
                                        </p:attrNameLst>
                                      </p:cBhvr>
                                      <p:to>
                                        <p:strVal val="visible"/>
                                      </p:to>
                                    </p:set>
                                    <p:animEffect transition="in" filter="fade">
                                      <p:cBhvr>
                                        <p:cTn id="28" dur="500"/>
                                        <p:tgtEl>
                                          <p:spTgt spid="4">
                                            <p:graphicEl>
                                              <a:chart seriesIdx="2" categoryIdx="0" bldStep="ptIn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graphicEl>
                                              <a:chart seriesIdx="2" categoryIdx="1" bldStep="ptInSeries"/>
                                            </p:graphicEl>
                                          </p:spTgt>
                                        </p:tgtEl>
                                        <p:attrNameLst>
                                          <p:attrName>style.visibility</p:attrName>
                                        </p:attrNameLst>
                                      </p:cBhvr>
                                      <p:to>
                                        <p:strVal val="visible"/>
                                      </p:to>
                                    </p:set>
                                    <p:animEffect transition="in" filter="fade">
                                      <p:cBhvr>
                                        <p:cTn id="31" dur="500"/>
                                        <p:tgtEl>
                                          <p:spTgt spid="4">
                                            <p:graphicEl>
                                              <a:chart seriesIdx="2" categoryIdx="1" bldStep="ptInSeries"/>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Chart bld="seriesEl"/>
        </p:bldSub>
      </p:bldGraphic>
      <p:bldP spid="3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0ACC3A2B-FBAF-F33D-FE3E-D62A837A45D3}"/>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energy consumption across 7 real-world workloads</a:t>
            </a:r>
          </a:p>
        </p:txBody>
      </p:sp>
      <p:sp>
        <p:nvSpPr>
          <p:cNvPr id="8" name="Title 1">
            <a:extLst>
              <a:ext uri="{FF2B5EF4-FFF2-40B4-BE49-F238E27FC236}">
                <a16:creationId xmlns:a16="http://schemas.microsoft.com/office/drawing/2014/main" id="{DC666627-26A9-62DE-09FD-43A97662D062}"/>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Energy Consumption</a:t>
            </a:r>
          </a:p>
        </p:txBody>
      </p:sp>
      <p:sp>
        <p:nvSpPr>
          <p:cNvPr id="3" name="Slide Number Placeholder 2">
            <a:extLst>
              <a:ext uri="{FF2B5EF4-FFF2-40B4-BE49-F238E27FC236}">
                <a16:creationId xmlns:a16="http://schemas.microsoft.com/office/drawing/2014/main" id="{9205F64A-6D08-507F-6676-85C41DBE945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92CB97D-E646-814C-8313-97F2A9D5DC32}"/>
              </a:ext>
            </a:extLst>
          </p:cNvPr>
          <p:cNvGraphicFramePr>
            <a:graphicFrameLocks noGrp="1"/>
          </p:cNvGraphicFramePr>
          <p:nvPr>
            <p:ph idx="4294967295"/>
          </p:nvPr>
        </p:nvGraphicFramePr>
        <p:xfrm>
          <a:off x="734034" y="1297630"/>
          <a:ext cx="7886700" cy="4034128"/>
        </p:xfrm>
        <a:graphic>
          <a:graphicData uri="http://schemas.openxmlformats.org/drawingml/2006/chart">
            <c:chart xmlns:c="http://schemas.openxmlformats.org/drawingml/2006/chart" xmlns:r="http://schemas.openxmlformats.org/officeDocument/2006/relationships" r:id="rId3"/>
          </a:graphicData>
        </a:graphic>
      </p:graphicFrame>
      <p:sp>
        <p:nvSpPr>
          <p:cNvPr id="19" name="Rectangle 18">
            <a:extLst>
              <a:ext uri="{FF2B5EF4-FFF2-40B4-BE49-F238E27FC236}">
                <a16:creationId xmlns:a16="http://schemas.microsoft.com/office/drawing/2014/main" id="{A1551302-D185-7ED5-2A3A-A8BF28F5E601}"/>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significantly reduces energy consumption</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compared to processor-centric architectures for various workloads</a:t>
            </a:r>
            <a:endPar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437710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7" dur="500"/>
                                        <p:tgtEl>
                                          <p:spTgt spid="4">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chart seriesIdx="0" categoryIdx="0" bldStep="ptInSeries"/>
                                            </p:graphicEl>
                                          </p:spTgt>
                                        </p:tgtEl>
                                        <p:attrNameLst>
                                          <p:attrName>style.visibility</p:attrName>
                                        </p:attrNameLst>
                                      </p:cBhvr>
                                      <p:to>
                                        <p:strVal val="visible"/>
                                      </p:to>
                                    </p:set>
                                    <p:animEffect transition="in" filter="fade">
                                      <p:cBhvr>
                                        <p:cTn id="12" dur="500"/>
                                        <p:tgtEl>
                                          <p:spTgt spid="4">
                                            <p:graphicEl>
                                              <a:chart seriesIdx="0" categoryIdx="0" bldStep="ptInSeries"/>
                                            </p:graphic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graphicEl>
                                              <a:chart seriesIdx="0" categoryIdx="1" bldStep="ptInSeries"/>
                                            </p:graphicEl>
                                          </p:spTgt>
                                        </p:tgtEl>
                                        <p:attrNameLst>
                                          <p:attrName>style.visibility</p:attrName>
                                        </p:attrNameLst>
                                      </p:cBhvr>
                                      <p:to>
                                        <p:strVal val="visible"/>
                                      </p:to>
                                    </p:set>
                                    <p:animEffect transition="in" filter="fade">
                                      <p:cBhvr>
                                        <p:cTn id="15" dur="500"/>
                                        <p:tgtEl>
                                          <p:spTgt spid="4">
                                            <p:graphicEl>
                                              <a:chart seriesIdx="0" categoryIdx="1" bldStep="ptIn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graphicEl>
                                              <a:chart seriesIdx="1" categoryIdx="0" bldStep="ptInSeries"/>
                                            </p:graphicEl>
                                          </p:spTgt>
                                        </p:tgtEl>
                                        <p:attrNameLst>
                                          <p:attrName>style.visibility</p:attrName>
                                        </p:attrNameLst>
                                      </p:cBhvr>
                                      <p:to>
                                        <p:strVal val="visible"/>
                                      </p:to>
                                    </p:set>
                                    <p:animEffect transition="in" filter="fade">
                                      <p:cBhvr>
                                        <p:cTn id="20" dur="500"/>
                                        <p:tgtEl>
                                          <p:spTgt spid="4">
                                            <p:graphicEl>
                                              <a:chart seriesIdx="1" categoryIdx="0" bldStep="ptInSeries"/>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
                                            <p:graphicEl>
                                              <a:chart seriesIdx="1" categoryIdx="1" bldStep="ptInSeries"/>
                                            </p:graphicEl>
                                          </p:spTgt>
                                        </p:tgtEl>
                                        <p:attrNameLst>
                                          <p:attrName>style.visibility</p:attrName>
                                        </p:attrNameLst>
                                      </p:cBhvr>
                                      <p:to>
                                        <p:strVal val="visible"/>
                                      </p:to>
                                    </p:set>
                                    <p:animEffect transition="in" filter="fade">
                                      <p:cBhvr>
                                        <p:cTn id="23" dur="500"/>
                                        <p:tgtEl>
                                          <p:spTgt spid="4">
                                            <p:graphicEl>
                                              <a:chart seriesIdx="1" categoryIdx="1" bldStep="ptInSeries"/>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
                                            <p:graphicEl>
                                              <a:chart seriesIdx="2" categoryIdx="0" bldStep="ptInSeries"/>
                                            </p:graphicEl>
                                          </p:spTgt>
                                        </p:tgtEl>
                                        <p:attrNameLst>
                                          <p:attrName>style.visibility</p:attrName>
                                        </p:attrNameLst>
                                      </p:cBhvr>
                                      <p:to>
                                        <p:strVal val="visible"/>
                                      </p:to>
                                    </p:set>
                                    <p:animEffect transition="in" filter="fade">
                                      <p:cBhvr>
                                        <p:cTn id="28" dur="500"/>
                                        <p:tgtEl>
                                          <p:spTgt spid="4">
                                            <p:graphicEl>
                                              <a:chart seriesIdx="2" categoryIdx="0" bldStep="ptIn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graphicEl>
                                              <a:chart seriesIdx="2" categoryIdx="1" bldStep="ptInSeries"/>
                                            </p:graphicEl>
                                          </p:spTgt>
                                        </p:tgtEl>
                                        <p:attrNameLst>
                                          <p:attrName>style.visibility</p:attrName>
                                        </p:attrNameLst>
                                      </p:cBhvr>
                                      <p:to>
                                        <p:strVal val="visible"/>
                                      </p:to>
                                    </p:set>
                                    <p:animEffect transition="in" filter="fade">
                                      <p:cBhvr>
                                        <p:cTn id="31" dur="500"/>
                                        <p:tgtEl>
                                          <p:spTgt spid="4">
                                            <p:graphicEl>
                                              <a:chart seriesIdx="2" categoryIdx="1" bldStep="ptInSeries"/>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Chart bld="seriesEl"/>
        </p:bldSub>
      </p:bldGraphic>
      <p:bldP spid="19"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C3E8E-0D66-4B42-A09B-0EA6C9449CE0}"/>
              </a:ext>
            </a:extLst>
          </p:cNvPr>
          <p:cNvSpPr>
            <a:spLocks noGrp="1"/>
          </p:cNvSpPr>
          <p:nvPr>
            <p:ph type="title"/>
          </p:nvPr>
        </p:nvSpPr>
        <p:spPr/>
        <p:txBody>
          <a:bodyPr/>
          <a:lstStyle/>
          <a:p>
            <a:r>
              <a:rPr lang="en-US" dirty="0"/>
              <a:t>SRC TECHCON Presentation</a:t>
            </a:r>
          </a:p>
        </p:txBody>
      </p:sp>
      <p:sp>
        <p:nvSpPr>
          <p:cNvPr id="3" name="Content Placeholder 2">
            <a:extLst>
              <a:ext uri="{FF2B5EF4-FFF2-40B4-BE49-F238E27FC236}">
                <a16:creationId xmlns:a16="http://schemas.microsoft.com/office/drawing/2014/main" id="{9B6CB1FC-4914-CE40-BC66-64BE3F801B6D}"/>
              </a:ext>
            </a:extLst>
          </p:cNvPr>
          <p:cNvSpPr>
            <a:spLocks noGrp="1"/>
          </p:cNvSpPr>
          <p:nvPr>
            <p:ph idx="1"/>
          </p:nvPr>
        </p:nvSpPr>
        <p:spPr>
          <a:xfrm>
            <a:off x="228600" y="908720"/>
            <a:ext cx="8915400" cy="5123656"/>
          </a:xfrm>
        </p:spPr>
        <p:txBody>
          <a:bodyPr/>
          <a:lstStyle/>
          <a:p>
            <a:r>
              <a:rPr lang="en-US" sz="2000" dirty="0">
                <a:solidFill>
                  <a:srgbClr val="0000FF"/>
                </a:solidFill>
              </a:rPr>
              <a:t>Geraldo F. Oliveira</a:t>
            </a:r>
          </a:p>
          <a:p>
            <a:pPr lvl="1"/>
            <a:r>
              <a:rPr lang="en-US" sz="1800" dirty="0" err="1"/>
              <a:t>pLUTo</a:t>
            </a:r>
            <a:r>
              <a:rPr lang="en-US" sz="1800" dirty="0"/>
              <a:t>: Enabling Massively Parallel Computation in DRAM via Lookup Tables</a:t>
            </a:r>
          </a:p>
          <a:p>
            <a:pPr lvl="1"/>
            <a:r>
              <a:rPr lang="en-US" sz="1800" dirty="0">
                <a:solidFill>
                  <a:srgbClr val="0000FF"/>
                </a:solidFill>
                <a:hlinkClick r:id="rId2">
                  <a:extLst>
                    <a:ext uri="{A12FA001-AC4F-418D-AE19-62706E023703}">
                      <ahyp:hlinkClr xmlns:ahyp="http://schemas.microsoft.com/office/drawing/2018/hyperlinkcolor" val="tx"/>
                    </a:ext>
                  </a:extLst>
                </a:hlinkClick>
              </a:rPr>
              <a:t>https://arxiv.org/pdf/2104.07699.pdf</a:t>
            </a:r>
            <a:endParaRPr lang="en-US" sz="1800" dirty="0">
              <a:solidFill>
                <a:srgbClr val="0000FF"/>
              </a:solidFill>
            </a:endParaRPr>
          </a:p>
          <a:p>
            <a:pPr lvl="1"/>
            <a:endParaRPr lang="en-US" sz="1800" dirty="0">
              <a:solidFill>
                <a:srgbClr val="0000FF"/>
              </a:solidFill>
            </a:endParaRPr>
          </a:p>
          <a:p>
            <a:pPr marL="344487" lvl="1" indent="0">
              <a:buNone/>
            </a:pPr>
            <a:endParaRPr lang="en-US" sz="1800" dirty="0">
              <a:solidFill>
                <a:srgbClr val="7030A0"/>
              </a:solidFill>
            </a:endParaRPr>
          </a:p>
          <a:p>
            <a:endParaRPr lang="en-US" sz="400" dirty="0">
              <a:solidFill>
                <a:srgbClr val="0000FF"/>
              </a:solidFill>
            </a:endParaRPr>
          </a:p>
          <a:p>
            <a:endParaRPr lang="en-US" sz="400" dirty="0">
              <a:solidFill>
                <a:srgbClr val="0000FF"/>
              </a:solidFill>
            </a:endParaRPr>
          </a:p>
          <a:p>
            <a:pPr marL="344487" lvl="1" indent="0">
              <a:buNone/>
            </a:pPr>
            <a:endParaRPr lang="en-US" dirty="0"/>
          </a:p>
        </p:txBody>
      </p:sp>
      <p:sp>
        <p:nvSpPr>
          <p:cNvPr id="4" name="Slide Number Placeholder 3">
            <a:extLst>
              <a:ext uri="{FF2B5EF4-FFF2-40B4-BE49-F238E27FC236}">
                <a16:creationId xmlns:a16="http://schemas.microsoft.com/office/drawing/2014/main" id="{39A137F2-11EA-384B-AE75-DB8ACDDA94B0}"/>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sp>
        <p:nvSpPr>
          <p:cNvPr id="6" name="TextBox 5">
            <a:extLst>
              <a:ext uri="{FF2B5EF4-FFF2-40B4-BE49-F238E27FC236}">
                <a16:creationId xmlns:a16="http://schemas.microsoft.com/office/drawing/2014/main" id="{A67BFC93-2FEB-043F-059C-46A5FFAB9787}"/>
              </a:ext>
            </a:extLst>
          </p:cNvPr>
          <p:cNvSpPr txBox="1"/>
          <p:nvPr/>
        </p:nvSpPr>
        <p:spPr>
          <a:xfrm>
            <a:off x="1507888" y="6419364"/>
            <a:ext cx="677781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https://youtu.be/9t1FJQ6nNw4?si=bhylWCLZde2DC7os</a:t>
            </a:r>
            <a:endPar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pic>
        <p:nvPicPr>
          <p:cNvPr id="7" name="Picture 6">
            <a:extLst>
              <a:ext uri="{FF2B5EF4-FFF2-40B4-BE49-F238E27FC236}">
                <a16:creationId xmlns:a16="http://schemas.microsoft.com/office/drawing/2014/main" id="{07D62855-B8F5-F44B-AB94-C79A8B97C999}"/>
              </a:ext>
            </a:extLst>
          </p:cNvPr>
          <p:cNvPicPr>
            <a:picLocks noChangeAspect="1"/>
          </p:cNvPicPr>
          <p:nvPr/>
        </p:nvPicPr>
        <p:blipFill>
          <a:blip r:embed="rId4"/>
          <a:stretch>
            <a:fillRect/>
          </a:stretch>
        </p:blipFill>
        <p:spPr>
          <a:xfrm>
            <a:off x="1551921" y="1937538"/>
            <a:ext cx="6040159" cy="4393968"/>
          </a:xfrm>
          <a:prstGeom prst="rect">
            <a:avLst/>
          </a:prstGeom>
        </p:spPr>
      </p:pic>
    </p:spTree>
    <p:extLst>
      <p:ext uri="{BB962C8B-B14F-4D97-AF65-F5344CB8AC3E}">
        <p14:creationId xmlns:p14="http://schemas.microsoft.com/office/powerpoint/2010/main" val="3658241810"/>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96BC52-08E6-B38E-943B-CBBA9B7853C7}"/>
              </a:ext>
            </a:extLst>
          </p:cNvPr>
          <p:cNvSpPr>
            <a:spLocks noGrp="1"/>
          </p:cNvSpPr>
          <p:nvPr>
            <p:ph type="title"/>
          </p:nvPr>
        </p:nvSpPr>
        <p:spPr/>
        <p:txBody>
          <a:bodyPr/>
          <a:lstStyle/>
          <a:p>
            <a:r>
              <a:rPr lang="en-US" dirty="0"/>
              <a:t>Outline </a:t>
            </a:r>
          </a:p>
        </p:txBody>
      </p:sp>
      <p:sp>
        <p:nvSpPr>
          <p:cNvPr id="3" name="Content Placeholder 2">
            <a:extLst>
              <a:ext uri="{FF2B5EF4-FFF2-40B4-BE49-F238E27FC236}">
                <a16:creationId xmlns:a16="http://schemas.microsoft.com/office/drawing/2014/main" id="{F97821DA-9B69-2994-7125-D27B994FC858}"/>
              </a:ext>
            </a:extLst>
          </p:cNvPr>
          <p:cNvSpPr>
            <a:spLocks noGrp="1"/>
          </p:cNvSpPr>
          <p:nvPr>
            <p:ph idx="1"/>
          </p:nvPr>
        </p:nvSpPr>
        <p:spPr>
          <a:xfrm>
            <a:off x="228600" y="899573"/>
            <a:ext cx="8610600" cy="5193723"/>
          </a:xfrm>
        </p:spPr>
        <p:txBody>
          <a:bodyPr/>
          <a:lstStyle/>
          <a:p>
            <a:r>
              <a:rPr lang="en-US" b="1" dirty="0">
                <a:solidFill>
                  <a:srgbClr val="0000FF"/>
                </a:solidFill>
              </a:rPr>
              <a:t>Processing-Using-Memory (PUM) Solutions</a:t>
            </a:r>
            <a:endParaRPr lang="en-US" sz="800" b="1" dirty="0">
              <a:solidFill>
                <a:srgbClr val="0000FF"/>
              </a:solidFill>
            </a:endParaRPr>
          </a:p>
          <a:p>
            <a:pPr lvl="1"/>
            <a:r>
              <a:rPr lang="en-US" dirty="0"/>
              <a:t>Review of DRAM Background, </a:t>
            </a:r>
            <a:r>
              <a:rPr lang="en-US" dirty="0" err="1"/>
              <a:t>RowClone</a:t>
            </a:r>
            <a:r>
              <a:rPr lang="en-US" dirty="0"/>
              <a:t>, and Ambit</a:t>
            </a:r>
            <a:br>
              <a:rPr lang="en-US" sz="600" dirty="0"/>
            </a:br>
            <a:endParaRPr lang="en-US" sz="600" dirty="0"/>
          </a:p>
          <a:p>
            <a:pPr lvl="1"/>
            <a:r>
              <a:rPr lang="en-US" dirty="0"/>
              <a:t>SIMDRAM &amp; MIMDRAM: Generalizing PUM Computing </a:t>
            </a:r>
            <a:br>
              <a:rPr lang="en-US" sz="600" dirty="0"/>
            </a:br>
            <a:endParaRPr lang="en-US" sz="600" dirty="0"/>
          </a:p>
          <a:p>
            <a:pPr lvl="1"/>
            <a:r>
              <a:rPr lang="en-US" dirty="0"/>
              <a:t>pLUTo: Extending Operation Support with LUTs</a:t>
            </a:r>
            <a:endParaRPr lang="en-US" sz="600" dirty="0"/>
          </a:p>
          <a:p>
            <a:pPr lvl="1"/>
            <a:r>
              <a:rPr lang="en-US" b="1" dirty="0">
                <a:solidFill>
                  <a:srgbClr val="0000FF"/>
                </a:solidFill>
              </a:rPr>
              <a:t>PUM in Off-the-Shelf DRAM Chips</a:t>
            </a:r>
            <a:br>
              <a:rPr lang="en-US" sz="600" b="1" dirty="0">
                <a:solidFill>
                  <a:srgbClr val="0000FF"/>
                </a:solidFill>
              </a:rPr>
            </a:br>
            <a:endParaRPr lang="en-US" sz="600" b="1" dirty="0">
              <a:solidFill>
                <a:srgbClr val="0000FF"/>
              </a:solidFill>
            </a:endParaRPr>
          </a:p>
          <a:p>
            <a:pPr lvl="1"/>
            <a:r>
              <a:rPr lang="en-US" dirty="0"/>
              <a:t>PUM Beyond Boolean/Arithmetic and DRAM</a:t>
            </a:r>
            <a:br>
              <a:rPr lang="en-US" sz="600" dirty="0"/>
            </a:br>
            <a:endParaRPr lang="en-US" sz="600" dirty="0"/>
          </a:p>
          <a:p>
            <a:r>
              <a:rPr lang="en-US" dirty="0"/>
              <a:t>Processing-Near-Memory (PNM) Solutions</a:t>
            </a:r>
          </a:p>
          <a:p>
            <a:pPr lvl="1"/>
            <a:r>
              <a:rPr lang="en-US" dirty="0"/>
              <a:t>Overview </a:t>
            </a:r>
          </a:p>
          <a:p>
            <a:pPr lvl="1"/>
            <a:r>
              <a:rPr lang="en-US" dirty="0"/>
              <a:t>Accelerating Neural Networks &amp; Databases</a:t>
            </a:r>
          </a:p>
          <a:p>
            <a:pPr lvl="1"/>
            <a:r>
              <a:rPr lang="en-US" dirty="0"/>
              <a:t>Real PNM Systems</a:t>
            </a:r>
          </a:p>
          <a:p>
            <a:r>
              <a:rPr lang="en-US" dirty="0"/>
              <a:t>Barriers for Adoption (and Current Solutions)  </a:t>
            </a:r>
          </a:p>
          <a:p>
            <a:r>
              <a:rPr lang="en-US" dirty="0"/>
              <a:t>Conclusion</a:t>
            </a:r>
          </a:p>
        </p:txBody>
      </p:sp>
      <p:sp>
        <p:nvSpPr>
          <p:cNvPr id="4" name="Slide Number Placeholder 3">
            <a:extLst>
              <a:ext uri="{FF2B5EF4-FFF2-40B4-BE49-F238E27FC236}">
                <a16:creationId xmlns:a16="http://schemas.microsoft.com/office/drawing/2014/main" id="{FD1F4C2E-5C63-E80E-5007-CA5B1595D714}"/>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D930BB-AD26-2C48-AF8C-E1BF73EB73BC}"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275890415"/>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sz="3600" dirty="0"/>
              <a:t>Bulk Bitwise Operations in Real DRAM Chips</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200" b="0" i="0" u="none" strike="noStrike" kern="0" cap="none" spc="0" normalizeH="0" baseline="0" noProof="0" dirty="0">
                <a:ln>
                  <a:noFill/>
                </a:ln>
                <a:solidFill>
                  <a:srgbClr val="000000"/>
                </a:solidFill>
                <a:effectLst/>
                <a:uLnTx/>
                <a:uFillTx/>
                <a:latin typeface="Tahoma"/>
                <a:ea typeface="+mn-ea"/>
                <a:cs typeface="+mn-cs"/>
              </a:rPr>
              <a:t>Ismail Emir </a:t>
            </a:r>
            <a:r>
              <a:rPr kumimoji="0" lang="en-US" sz="2200" b="0" i="0" u="none" strike="noStrike" kern="0" cap="none" spc="0" normalizeH="0" baseline="0" noProof="0" dirty="0" err="1">
                <a:ln>
                  <a:noFill/>
                </a:ln>
                <a:solidFill>
                  <a:srgbClr val="000000"/>
                </a:solidFill>
                <a:effectLst/>
                <a:uLnTx/>
                <a:uFillTx/>
                <a:latin typeface="Tahoma"/>
                <a:ea typeface="+mn-ea"/>
                <a:cs typeface="+mn-cs"/>
              </a:rPr>
              <a:t>Yüksel</a:t>
            </a:r>
            <a:r>
              <a:rPr kumimoji="0" lang="en-US" sz="2200" b="0" i="0" u="none" strike="noStrike" kern="0" cap="none" spc="0" normalizeH="0" baseline="0" noProof="0" dirty="0">
                <a:ln>
                  <a:noFill/>
                </a:ln>
                <a:solidFill>
                  <a:srgbClr val="000000"/>
                </a:solidFill>
                <a:effectLst/>
                <a:uLnTx/>
                <a:uFillTx/>
                <a:latin typeface="Tahoma"/>
                <a:ea typeface="+mn-ea"/>
                <a:cs typeface="+mn-cs"/>
              </a:rPr>
              <a:t>, Yahya Can </a:t>
            </a:r>
            <a:r>
              <a:rPr kumimoji="0" lang="en-US" sz="2200" b="0" i="0" u="none" strike="noStrike" kern="0" cap="none" spc="0" normalizeH="0" baseline="0" noProof="0" dirty="0" err="1">
                <a:ln>
                  <a:noFill/>
                </a:ln>
                <a:solidFill>
                  <a:srgbClr val="000000"/>
                </a:solidFill>
                <a:effectLst/>
                <a:uLnTx/>
                <a:uFillTx/>
                <a:latin typeface="Tahoma"/>
                <a:ea typeface="+mn-ea"/>
                <a:cs typeface="+mn-cs"/>
              </a:rPr>
              <a:t>Tugrul</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Ataberk</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Olgun</a:t>
            </a:r>
            <a:r>
              <a:rPr kumimoji="0" lang="en-US" sz="2200" b="0" i="0" u="none" strike="noStrike" kern="0" cap="none" spc="0" normalizeH="0" baseline="0" noProof="0" dirty="0">
                <a:ln>
                  <a:noFill/>
                </a:ln>
                <a:solidFill>
                  <a:srgbClr val="000000"/>
                </a:solidFill>
                <a:effectLst/>
                <a:uLnTx/>
                <a:uFillTx/>
                <a:latin typeface="Tahoma"/>
                <a:ea typeface="+mn-ea"/>
                <a:cs typeface="+mn-cs"/>
              </a:rPr>
              <a:t>, F. </a:t>
            </a:r>
            <a:r>
              <a:rPr kumimoji="0" lang="en-US" sz="2200" b="0" i="0" u="none" strike="noStrike" kern="0" cap="none" spc="0" normalizeH="0" baseline="0" noProof="0" dirty="0" err="1">
                <a:ln>
                  <a:noFill/>
                </a:ln>
                <a:solidFill>
                  <a:srgbClr val="000000"/>
                </a:solidFill>
                <a:effectLst/>
                <a:uLnTx/>
                <a:uFillTx/>
                <a:latin typeface="Tahoma"/>
                <a:ea typeface="+mn-ea"/>
                <a:cs typeface="+mn-cs"/>
              </a:rPr>
              <a:t>Nisa</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Bostancı</a:t>
            </a:r>
            <a:r>
              <a:rPr kumimoji="0" lang="en-US" sz="2200" b="0" i="0" u="none" strike="noStrike" kern="0" cap="none" spc="0" normalizeH="0" baseline="0" noProof="0" dirty="0">
                <a:ln>
                  <a:noFill/>
                </a:ln>
                <a:solidFill>
                  <a:srgbClr val="000000"/>
                </a:solidFill>
                <a:effectLst/>
                <a:uLnTx/>
                <a:uFillTx/>
                <a:latin typeface="Tahoma"/>
                <a:ea typeface="+mn-ea"/>
                <a:cs typeface="+mn-cs"/>
              </a:rPr>
              <a:t>, A. Giray </a:t>
            </a:r>
            <a:r>
              <a:rPr kumimoji="0" lang="en-US" sz="2200" b="0" i="0" u="none" strike="noStrike" kern="0" cap="none" spc="0" normalizeH="0" baseline="0" noProof="0" dirty="0" err="1">
                <a:ln>
                  <a:noFill/>
                </a:ln>
                <a:solidFill>
                  <a:srgbClr val="000000"/>
                </a:solidFill>
                <a:effectLst/>
                <a:uLnTx/>
                <a:uFillTx/>
                <a:latin typeface="Tahoma"/>
                <a:ea typeface="+mn-ea"/>
                <a:cs typeface="+mn-cs"/>
              </a:rPr>
              <a:t>Yaglıkçı</a:t>
            </a:r>
            <a:r>
              <a:rPr kumimoji="0" lang="en-US" sz="2200" b="0" i="0" u="none" strike="noStrike" kern="0" cap="none" spc="0" normalizeH="0" baseline="0" noProof="0" dirty="0">
                <a:ln>
                  <a:noFill/>
                </a:ln>
                <a:solidFill>
                  <a:srgbClr val="000000"/>
                </a:solidFill>
                <a:effectLst/>
                <a:uLnTx/>
                <a:uFillTx/>
                <a:latin typeface="Tahoma"/>
                <a:ea typeface="+mn-ea"/>
                <a:cs typeface="+mn-cs"/>
              </a:rPr>
              <a:t>, Geraldo F. Oliveira, </a:t>
            </a:r>
            <a:r>
              <a:rPr kumimoji="0" lang="en-US" sz="2200" b="0" i="0" u="none" strike="noStrike" kern="0" cap="none" spc="0" normalizeH="0" baseline="0" noProof="0" dirty="0" err="1">
                <a:ln>
                  <a:noFill/>
                </a:ln>
                <a:solidFill>
                  <a:srgbClr val="000000"/>
                </a:solidFill>
                <a:effectLst/>
                <a:uLnTx/>
                <a:uFillTx/>
                <a:latin typeface="Tahoma"/>
                <a:ea typeface="+mn-ea"/>
                <a:cs typeface="+mn-cs"/>
              </a:rPr>
              <a:t>Haocong</a:t>
            </a:r>
            <a:r>
              <a:rPr kumimoji="0" lang="en-US" sz="2200" b="0" i="0" u="none" strike="noStrike" kern="0" cap="none" spc="0" normalizeH="0" baseline="0" noProof="0" dirty="0">
                <a:ln>
                  <a:noFill/>
                </a:ln>
                <a:solidFill>
                  <a:srgbClr val="000000"/>
                </a:solidFill>
                <a:effectLst/>
                <a:uLnTx/>
                <a:uFillTx/>
                <a:latin typeface="Tahoma"/>
                <a:ea typeface="+mn-ea"/>
                <a:cs typeface="+mn-cs"/>
              </a:rPr>
              <a:t> Luo, Juan Gómez-Luna, Mohammad </a:t>
            </a:r>
            <a:r>
              <a:rPr kumimoji="0" lang="en-US" sz="2200" b="0" i="0" u="none" strike="noStrike" kern="0" cap="none" spc="0" normalizeH="0" baseline="0" noProof="0" dirty="0" err="1">
                <a:ln>
                  <a:noFill/>
                </a:ln>
                <a:solidFill>
                  <a:srgbClr val="000000"/>
                </a:solidFill>
                <a:effectLst/>
                <a:uLnTx/>
                <a:uFillTx/>
                <a:latin typeface="Tahoma"/>
                <a:ea typeface="+mn-ea"/>
                <a:cs typeface="+mn-cs"/>
              </a:rPr>
              <a:t>Sadrosadati</a:t>
            </a:r>
            <a:r>
              <a:rPr kumimoji="0" lang="en-US" sz="2200" b="0" i="0" u="none" strike="noStrike" kern="0" cap="none" spc="0" normalizeH="0" baseline="0" noProof="0" dirty="0">
                <a:ln>
                  <a:noFill/>
                </a:ln>
                <a:solidFill>
                  <a:srgbClr val="000000"/>
                </a:solidFill>
                <a:effectLst/>
                <a:uLnTx/>
                <a:uFillTx/>
                <a:latin typeface="Tahoma"/>
                <a:ea typeface="+mn-ea"/>
                <a:cs typeface="+mn-cs"/>
              </a:rPr>
              <a:t>, Onur Mutlu, "</a:t>
            </a:r>
            <a:r>
              <a:rPr kumimoji="0" lang="en-US" sz="2200" b="1" i="0" u="none" strike="noStrike" kern="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Functionally-Complete Boolean Logic in Real DRAM Chips: Experimental Characterization and Analysis</a:t>
            </a:r>
            <a:r>
              <a:rPr kumimoji="0" lang="en-US" sz="2200" b="0" i="0" u="none" strike="noStrike" kern="0" cap="none" spc="0" normalizeH="0" baseline="0" noProof="0" dirty="0">
                <a:ln>
                  <a:noFill/>
                </a:ln>
                <a:solidFill>
                  <a:srgbClr val="000000"/>
                </a:solidFill>
                <a:effectLst/>
                <a:uLnTx/>
                <a:uFillTx/>
                <a:latin typeface="Tahoma"/>
                <a:ea typeface="+mn-ea"/>
                <a:cs typeface="+mn-cs"/>
              </a:rPr>
              <a:t>,"</a:t>
            </a:r>
            <a:br>
              <a:rPr kumimoji="0" lang="en-US" sz="2200" b="0" i="0" u="none" strike="noStrike" kern="0" cap="none" spc="0" normalizeH="0" baseline="0" noProof="0" dirty="0">
                <a:ln>
                  <a:noFill/>
                </a:ln>
                <a:solidFill>
                  <a:srgbClr val="0432FF"/>
                </a:solidFill>
                <a:effectLst/>
                <a:uLnTx/>
                <a:uFillTx/>
                <a:latin typeface="Tahoma"/>
                <a:ea typeface="+mn-ea"/>
                <a:cs typeface="+mn-cs"/>
              </a:rPr>
            </a:br>
            <a:r>
              <a:rPr kumimoji="0" lang="en-US" sz="2200" b="0" i="1" u="none" strike="noStrike" kern="0" cap="none" spc="0" normalizeH="0" baseline="0" noProof="0" dirty="0">
                <a:ln>
                  <a:noFill/>
                </a:ln>
                <a:solidFill>
                  <a:srgbClr val="000000"/>
                </a:solidFill>
                <a:effectLst/>
                <a:uLnTx/>
                <a:uFillTx/>
                <a:latin typeface="Tahoma"/>
                <a:ea typeface="+mn-ea"/>
                <a:cs typeface="+mn-cs"/>
              </a:rPr>
              <a:t>Proceedings of the </a:t>
            </a:r>
            <a:r>
              <a:rPr kumimoji="0" lang="en-US" sz="2200" b="0" i="1" u="none" strike="noStrike" kern="0" cap="none" spc="0" normalizeH="0" baseline="0" noProof="0" dirty="0">
                <a:ln>
                  <a:noFill/>
                </a:ln>
                <a:solidFill>
                  <a:srgbClr val="000000"/>
                </a:solidFill>
                <a:effectLst/>
                <a:uLnTx/>
                <a:uFillTx/>
                <a:latin typeface="Tahoma"/>
                <a:ea typeface="+mn-ea"/>
                <a:cs typeface="+mn-cs"/>
                <a:hlinkClick r:id="rId3"/>
              </a:rPr>
              <a:t>30th International Symposium on High-Performance Computer Architecture</a:t>
            </a:r>
            <a:r>
              <a:rPr kumimoji="0" lang="en-US" sz="2200" b="0" i="1" u="none" strike="noStrike" kern="0" cap="none" spc="0" normalizeH="0" baseline="0" noProof="0" dirty="0">
                <a:ln>
                  <a:noFill/>
                </a:ln>
                <a:solidFill>
                  <a:srgbClr val="000000"/>
                </a:solidFill>
                <a:effectLst/>
                <a:uLnTx/>
                <a:uFillTx/>
                <a:latin typeface="Tahoma"/>
                <a:ea typeface="+mn-ea"/>
                <a:cs typeface="+mn-cs"/>
              </a:rPr>
              <a:t> (</a:t>
            </a:r>
            <a:r>
              <a:rPr kumimoji="0" lang="en-US" sz="2200" b="1" i="1" u="none" strike="noStrike" kern="0" cap="none" spc="0" normalizeH="0" baseline="0" noProof="0" dirty="0">
                <a:ln>
                  <a:noFill/>
                </a:ln>
                <a:solidFill>
                  <a:srgbClr val="000000"/>
                </a:solidFill>
                <a:effectLst/>
                <a:uLnTx/>
                <a:uFillTx/>
                <a:latin typeface="Tahoma"/>
                <a:ea typeface="+mn-ea"/>
                <a:cs typeface="+mn-cs"/>
              </a:rPr>
              <a:t>HPCA</a:t>
            </a:r>
            <a:r>
              <a:rPr kumimoji="0" lang="en-US" sz="2200" b="0" i="1" u="none" strike="noStrike" kern="0" cap="none" spc="0" normalizeH="0" baseline="0" noProof="0" dirty="0">
                <a:ln>
                  <a:noFill/>
                </a:ln>
                <a:solidFill>
                  <a:srgbClr val="000000"/>
                </a:solidFill>
                <a:effectLst/>
                <a:uLnTx/>
                <a:uFillTx/>
                <a:latin typeface="Tahoma"/>
                <a:ea typeface="+mn-ea"/>
                <a:cs typeface="+mn-cs"/>
              </a:rPr>
              <a:t>)</a:t>
            </a:r>
            <a:r>
              <a:rPr kumimoji="0" lang="en-US" sz="2200" b="0" i="0" u="none" strike="noStrike" kern="0" cap="none" spc="0" normalizeH="0" baseline="0" noProof="0" dirty="0">
                <a:ln>
                  <a:noFill/>
                </a:ln>
                <a:solidFill>
                  <a:srgbClr val="000000"/>
                </a:solidFill>
                <a:effectLst/>
                <a:uLnTx/>
                <a:uFillTx/>
                <a:latin typeface="Tahoma"/>
                <a:ea typeface="+mn-ea"/>
                <a:cs typeface="+mn-cs"/>
              </a:rPr>
              <a:t>, Edinburgh, Scotland, March 2024.</a:t>
            </a: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DDB1E472-B793-6F87-B750-2856953FBD40}"/>
              </a:ext>
            </a:extLst>
          </p:cNvPr>
          <p:cNvSpPr txBox="1"/>
          <p:nvPr/>
        </p:nvSpPr>
        <p:spPr>
          <a:xfrm>
            <a:off x="2200998" y="6438543"/>
            <a:ext cx="474200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https://arxiv.org/pdf/2402.18736</a:t>
            </a:r>
            <a:r>
              <a:rPr kumimoji="0" lang="en-US" sz="2000" b="1" i="0" u="none" strike="noStrike" kern="1200" cap="none" spc="0" normalizeH="0" baseline="0" noProof="0" dirty="0">
                <a:ln>
                  <a:noFill/>
                </a:ln>
                <a:solidFill>
                  <a:srgbClr val="0000FF"/>
                </a:solidFill>
                <a:effectLst/>
                <a:uLnTx/>
                <a:uFillTx/>
                <a:latin typeface="Tahoma"/>
                <a:ea typeface="+mn-ea"/>
                <a:cs typeface="+mn-cs"/>
              </a:rPr>
              <a:t> </a:t>
            </a:r>
          </a:p>
        </p:txBody>
      </p:sp>
      <p:pic>
        <p:nvPicPr>
          <p:cNvPr id="8" name="Picture 7">
            <a:extLst>
              <a:ext uri="{FF2B5EF4-FFF2-40B4-BE49-F238E27FC236}">
                <a16:creationId xmlns:a16="http://schemas.microsoft.com/office/drawing/2014/main" id="{F447D83F-A411-C186-4D5A-E38E17E4D2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6368" y="3861048"/>
            <a:ext cx="7772400" cy="2245360"/>
          </a:xfrm>
          <a:prstGeom prst="rect">
            <a:avLst/>
          </a:prstGeom>
        </p:spPr>
      </p:pic>
    </p:spTree>
    <p:extLst>
      <p:ext uri="{BB962C8B-B14F-4D97-AF65-F5344CB8AC3E}">
        <p14:creationId xmlns:p14="http://schemas.microsoft.com/office/powerpoint/2010/main" val="3391057708"/>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690331-46A6-747E-D575-532D29B1E5E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57D9422-7F4F-FFAB-111B-A5E21CC70F4F}"/>
              </a:ext>
            </a:extLst>
          </p:cNvPr>
          <p:cNvSpPr>
            <a:spLocks noGrp="1"/>
          </p:cNvSpPr>
          <p:nvPr>
            <p:ph type="title"/>
          </p:nvPr>
        </p:nvSpPr>
        <p:spPr>
          <a:xfrm>
            <a:off x="0" y="79447"/>
            <a:ext cx="9144000" cy="740193"/>
          </a:xfrm>
        </p:spPr>
        <p:txBody>
          <a:bodyPr/>
          <a:lstStyle/>
          <a:p>
            <a:r>
              <a:rPr lang="en-US" dirty="0">
                <a:solidFill>
                  <a:schemeClr val="accent5">
                    <a:lumMod val="75000"/>
                  </a:schemeClr>
                </a:solidFill>
              </a:rPr>
              <a:t>The Capability of COTS DRAM Chips</a:t>
            </a:r>
            <a:br>
              <a:rPr lang="en-US" dirty="0">
                <a:solidFill>
                  <a:schemeClr val="accent5">
                    <a:lumMod val="75000"/>
                  </a:schemeClr>
                </a:solidFill>
              </a:rPr>
            </a:br>
            <a:endParaRPr lang="en-US" dirty="0">
              <a:solidFill>
                <a:schemeClr val="accent5">
                  <a:lumMod val="75000"/>
                </a:schemeClr>
              </a:solidFill>
            </a:endParaRPr>
          </a:p>
        </p:txBody>
      </p:sp>
      <p:sp>
        <p:nvSpPr>
          <p:cNvPr id="17" name="Slide Number Placeholder 3">
            <a:extLst>
              <a:ext uri="{FF2B5EF4-FFF2-40B4-BE49-F238E27FC236}">
                <a16:creationId xmlns:a16="http://schemas.microsoft.com/office/drawing/2014/main" id="{EDFF5035-F04E-D21F-71B2-FA2A1AD378C0}"/>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
        <p:nvSpPr>
          <p:cNvPr id="85" name="Title 1">
            <a:extLst>
              <a:ext uri="{FF2B5EF4-FFF2-40B4-BE49-F238E27FC236}">
                <a16:creationId xmlns:a16="http://schemas.microsoft.com/office/drawing/2014/main" id="{A0BF504C-FDC0-A2ED-FD65-3B8992A719AD}"/>
              </a:ext>
            </a:extLst>
          </p:cNvPr>
          <p:cNvSpPr txBox="1">
            <a:spLocks/>
          </p:cNvSpPr>
          <p:nvPr/>
        </p:nvSpPr>
        <p:spPr>
          <a:xfrm>
            <a:off x="-2" y="763397"/>
            <a:ext cx="9143999" cy="936000"/>
          </a:xfrm>
          <a:prstGeom prst="rect">
            <a:avLst/>
          </a:prstGeom>
          <a:solidFill>
            <a:schemeClr val="tx2">
              <a:lumMod val="60000"/>
              <a:lumOff val="40000"/>
            </a:schemeClr>
          </a:solid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We </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demonstrate </a:t>
            </a: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that</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 COTS DRAM chips:</a:t>
            </a:r>
          </a:p>
        </p:txBody>
      </p:sp>
      <p:grpSp>
        <p:nvGrpSpPr>
          <p:cNvPr id="89" name="Grup 88">
            <a:extLst>
              <a:ext uri="{FF2B5EF4-FFF2-40B4-BE49-F238E27FC236}">
                <a16:creationId xmlns:a16="http://schemas.microsoft.com/office/drawing/2014/main" id="{90B28E80-827A-B0CF-A849-0C861AA12ADB}"/>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F20A372A-800F-1CE7-5848-BD46CD4D3CD9}"/>
                </a:ext>
              </a:extLst>
            </p:cNvPr>
            <p:cNvSpPr/>
            <p:nvPr/>
          </p:nvSpPr>
          <p:spPr>
            <a:xfrm>
              <a:off x="900113" y="1231799"/>
              <a:ext cx="8243886"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simultaneously</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activate</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48 rows</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in</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two neighboring subarrays</a:t>
              </a:r>
            </a:p>
          </p:txBody>
        </p:sp>
        <p:sp>
          <p:nvSpPr>
            <p:cNvPr id="88" name="Rectangle 274">
              <a:extLst>
                <a:ext uri="{FF2B5EF4-FFF2-40B4-BE49-F238E27FC236}">
                  <a16:creationId xmlns:a16="http://schemas.microsoft.com/office/drawing/2014/main" id="{DC07A385-9139-84BF-8224-94494515988D}"/>
                </a:ext>
              </a:extLst>
            </p:cNvPr>
            <p:cNvSpPr/>
            <p:nvPr/>
          </p:nvSpPr>
          <p:spPr>
            <a:xfrm>
              <a:off x="3" y="1231799"/>
              <a:ext cx="900110"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grpSp>
        <p:nvGrpSpPr>
          <p:cNvPr id="91" name="Grup 90">
            <a:extLst>
              <a:ext uri="{FF2B5EF4-FFF2-40B4-BE49-F238E27FC236}">
                <a16:creationId xmlns:a16="http://schemas.microsoft.com/office/drawing/2014/main" id="{08E74F9C-AF91-FC6D-9313-359E3B509903}"/>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C6834D6C-CB12-B26F-9C71-A857EB42EC29}"/>
                </a:ext>
              </a:extLst>
            </p:cNvPr>
            <p:cNvSpPr/>
            <p:nvPr/>
          </p:nvSpPr>
          <p:spPr>
            <a:xfrm>
              <a:off x="900112" y="2948881"/>
              <a:ext cx="8243886"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with</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32 output operands</a:t>
              </a:r>
            </a:p>
          </p:txBody>
        </p:sp>
        <p:sp>
          <p:nvSpPr>
            <p:cNvPr id="90" name="Rectangle 274">
              <a:extLst>
                <a:ext uri="{FF2B5EF4-FFF2-40B4-BE49-F238E27FC236}">
                  <a16:creationId xmlns:a16="http://schemas.microsoft.com/office/drawing/2014/main" id="{57B0877F-490C-4119-0A56-6A7C5BE7C4D6}"/>
                </a:ext>
              </a:extLst>
            </p:cNvPr>
            <p:cNvSpPr/>
            <p:nvPr/>
          </p:nvSpPr>
          <p:spPr>
            <a:xfrm>
              <a:off x="0" y="2946040"/>
              <a:ext cx="900110"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2</a:t>
              </a:r>
            </a:p>
          </p:txBody>
        </p:sp>
      </p:grpSp>
      <p:grpSp>
        <p:nvGrpSpPr>
          <p:cNvPr id="93" name="Grup 92">
            <a:extLst>
              <a:ext uri="{FF2B5EF4-FFF2-40B4-BE49-F238E27FC236}">
                <a16:creationId xmlns:a16="http://schemas.microsoft.com/office/drawing/2014/main" id="{53B11014-9AF5-0DD7-7E69-595D0C74A122}"/>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7EEA4E0F-DB7D-B789-AA20-4B93078F7F67}"/>
                </a:ext>
              </a:extLst>
            </p:cNvPr>
            <p:cNvSpPr/>
            <p:nvPr/>
          </p:nvSpPr>
          <p:spPr>
            <a:xfrm>
              <a:off x="900111" y="4664543"/>
              <a:ext cx="8243886"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AND, NAND, OR, and NOR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operations</a:t>
              </a:r>
            </a:p>
          </p:txBody>
        </p:sp>
        <p:sp>
          <p:nvSpPr>
            <p:cNvPr id="92" name="Rectangle 274">
              <a:extLst>
                <a:ext uri="{FF2B5EF4-FFF2-40B4-BE49-F238E27FC236}">
                  <a16:creationId xmlns:a16="http://schemas.microsoft.com/office/drawing/2014/main" id="{B6CE005B-D58F-AD4D-8931-0CF35894DA0E}"/>
                </a:ext>
              </a:extLst>
            </p:cNvPr>
            <p:cNvSpPr/>
            <p:nvPr/>
          </p:nvSpPr>
          <p:spPr>
            <a:xfrm>
              <a:off x="3" y="4658859"/>
              <a:ext cx="900110"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3</a:t>
              </a:r>
            </a:p>
          </p:txBody>
        </p:sp>
      </p:grpSp>
    </p:spTree>
    <p:extLst>
      <p:ext uri="{BB962C8B-B14F-4D97-AF65-F5344CB8AC3E}">
        <p14:creationId xmlns:p14="http://schemas.microsoft.com/office/powerpoint/2010/main" val="1549781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91"/>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4A6093-3F1E-C74F-5B1B-302E3986C65D}"/>
              </a:ext>
            </a:extLst>
          </p:cNvPr>
          <p:cNvSpPr>
            <a:spLocks noGrp="1"/>
          </p:cNvSpPr>
          <p:nvPr>
            <p:ph type="title"/>
          </p:nvPr>
        </p:nvSpPr>
        <p:spPr/>
        <p:txBody>
          <a:bodyPr/>
          <a:lstStyle/>
          <a:p>
            <a:r>
              <a:rPr lang="en-US" sz="4400" dirty="0">
                <a:solidFill>
                  <a:schemeClr val="accent5">
                    <a:lumMod val="75000"/>
                  </a:schemeClr>
                </a:solidFill>
              </a:rPr>
              <a:t>DRAM Testing Infrastructure</a:t>
            </a:r>
            <a:endParaRPr lang="en-CH" sz="4400" dirty="0">
              <a:solidFill>
                <a:schemeClr val="accent5">
                  <a:lumMod val="75000"/>
                </a:schemeClr>
              </a:solidFill>
            </a:endParaRPr>
          </a:p>
        </p:txBody>
      </p:sp>
      <p:sp>
        <p:nvSpPr>
          <p:cNvPr id="3" name="Content Placeholder 2">
            <a:extLst>
              <a:ext uri="{FF2B5EF4-FFF2-40B4-BE49-F238E27FC236}">
                <a16:creationId xmlns:a16="http://schemas.microsoft.com/office/drawing/2014/main" id="{655CB905-6582-01AE-7C91-BAC3E15126A7}"/>
              </a:ext>
            </a:extLst>
          </p:cNvPr>
          <p:cNvSpPr>
            <a:spLocks noGrp="1"/>
          </p:cNvSpPr>
          <p:nvPr>
            <p:ph idx="1"/>
          </p:nvPr>
        </p:nvSpPr>
        <p:spPr>
          <a:xfrm>
            <a:off x="228303" y="854506"/>
            <a:ext cx="8863692" cy="5427025"/>
          </a:xfrm>
        </p:spPr>
        <p:txBody>
          <a:bodyPr>
            <a:normAutofit/>
          </a:bodyPr>
          <a:lstStyle/>
          <a:p>
            <a:r>
              <a:rPr lang="en-GB" dirty="0"/>
              <a:t>Developed from </a:t>
            </a:r>
            <a:r>
              <a:rPr lang="en-GB" dirty="0">
                <a:solidFill>
                  <a:srgbClr val="0070C0"/>
                </a:solidFill>
              </a:rPr>
              <a:t>DRAM Bender [</a:t>
            </a:r>
            <a:r>
              <a:rPr lang="en-GB" dirty="0" err="1">
                <a:solidFill>
                  <a:srgbClr val="0070C0"/>
                </a:solidFill>
              </a:rPr>
              <a:t>Olgun</a:t>
            </a:r>
            <a:r>
              <a:rPr lang="en-GB" dirty="0">
                <a:solidFill>
                  <a:srgbClr val="0070C0"/>
                </a:solidFill>
              </a:rPr>
              <a:t>+, TCAD’23]*</a:t>
            </a:r>
          </a:p>
          <a:p>
            <a:pPr>
              <a:buClr>
                <a:schemeClr val="tx1"/>
              </a:buClr>
            </a:pPr>
            <a:r>
              <a:rPr lang="en-GB" dirty="0">
                <a:solidFill>
                  <a:srgbClr val="00B050"/>
                </a:solidFill>
              </a:rPr>
              <a:t>Fine-grained control </a:t>
            </a:r>
            <a:r>
              <a:rPr lang="en-GB" dirty="0"/>
              <a:t>over DRAM commands, timings, and temperature</a:t>
            </a:r>
          </a:p>
          <a:p>
            <a:pPr lvl="1"/>
            <a:endParaRPr lang="en-GB" sz="1800" dirty="0"/>
          </a:p>
        </p:txBody>
      </p:sp>
      <p:pic>
        <p:nvPicPr>
          <p:cNvPr id="4" name="Google Shape;283;p32">
            <a:extLst>
              <a:ext uri="{FF2B5EF4-FFF2-40B4-BE49-F238E27FC236}">
                <a16:creationId xmlns:a16="http://schemas.microsoft.com/office/drawing/2014/main" id="{CF9F3F0A-6589-16E8-0DD3-B30644C52D7F}"/>
              </a:ext>
            </a:extLst>
          </p:cNvPr>
          <p:cNvPicPr preferRelativeResize="0"/>
          <p:nvPr/>
        </p:nvPicPr>
        <p:blipFill>
          <a:blip r:embed="rId3">
            <a:alphaModFix/>
          </a:blip>
          <a:stretch>
            <a:fillRect/>
          </a:stretch>
        </p:blipFill>
        <p:spPr>
          <a:xfrm>
            <a:off x="729913" y="2424224"/>
            <a:ext cx="7684173" cy="3350514"/>
          </a:xfrm>
          <a:prstGeom prst="rect">
            <a:avLst/>
          </a:prstGeom>
          <a:noFill/>
          <a:ln>
            <a:noFill/>
          </a:ln>
        </p:spPr>
      </p:pic>
      <p:sp>
        <p:nvSpPr>
          <p:cNvPr id="5" name="Slide Number Placeholder 3">
            <a:extLst>
              <a:ext uri="{FF2B5EF4-FFF2-40B4-BE49-F238E27FC236}">
                <a16:creationId xmlns:a16="http://schemas.microsoft.com/office/drawing/2014/main" id="{2C70470D-2C02-CEEF-1C40-9C0A8B51840F}"/>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
        <p:nvSpPr>
          <p:cNvPr id="7" name="TextBox 4">
            <a:extLst>
              <a:ext uri="{FF2B5EF4-FFF2-40B4-BE49-F238E27FC236}">
                <a16:creationId xmlns:a16="http://schemas.microsoft.com/office/drawing/2014/main" id="{AAEBAF7B-08ED-4455-AE9F-D4B5D57DF66D}"/>
              </a:ext>
            </a:extLst>
          </p:cNvPr>
          <p:cNvSpPr txBox="1"/>
          <p:nvPr/>
        </p:nvSpPr>
        <p:spPr>
          <a:xfrm>
            <a:off x="0" y="6373395"/>
            <a:ext cx="9144000"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t>
            </a:r>
            <a:r>
              <a:rPr kumimoji="0" lang="en-US" sz="1400" b="0"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Olgun</a:t>
            </a:r>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et al., </a:t>
            </a: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t>
            </a:r>
            <a:r>
              <a:rPr kumimoji="0" lang="en-US" sz="14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hlinkClick r:id="rId4">
                  <a:extLst>
                    <a:ext uri="{A12FA001-AC4F-418D-AE19-62706E023703}">
                      <ahyp:hlinkClr xmlns:ahyp="http://schemas.microsoft.com/office/drawing/2018/hyperlinkcolor" val="tx"/>
                    </a:ext>
                  </a:extLst>
                </a:hlinkClick>
              </a:rPr>
              <a:t>DRAM Bender: An Extensible and Versatile FPGA-based Infrastructure</a:t>
            </a:r>
            <a:r>
              <a:rPr kumimoji="0" lang="en-US" sz="1400" b="0" i="0" u="none" strike="noStrike" kern="1200" cap="none" spc="0" normalizeH="0" baseline="0" noProof="0" dirty="0">
                <a:ln>
                  <a:noFill/>
                </a:ln>
                <a:solidFill>
                  <a:srgbClr val="F7B615"/>
                </a:solidFill>
                <a:effectLst/>
                <a:uLnTx/>
                <a:uFillTx/>
                <a:latin typeface="Cambria" panose="02040503050406030204" pitchFamily="18" charset="0"/>
                <a:ea typeface="+mn-ea"/>
                <a:cs typeface="+mn-cs"/>
                <a:hlinkClick r:id="rId4">
                  <a:extLst>
                    <a:ext uri="{A12FA001-AC4F-418D-AE19-62706E023703}">
                      <ahyp:hlinkClr xmlns:ahyp="http://schemas.microsoft.com/office/drawing/2018/hyperlinkcolor" val="tx"/>
                    </a:ext>
                  </a:extLst>
                </a:hlinkClick>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hlinkClick r:id="rId4">
                  <a:extLst>
                    <a:ext uri="{A12FA001-AC4F-418D-AE19-62706E023703}">
                      <ahyp:hlinkClr xmlns:ahyp="http://schemas.microsoft.com/office/drawing/2018/hyperlinkcolor" val="tx"/>
                    </a:ext>
                  </a:extLst>
                </a:hlinkClick>
              </a:rPr>
              <a:t>to Easily Test State-of-the-art DRAM Chips</a:t>
            </a: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a:t>
            </a:r>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TCAD, 2023.</a:t>
            </a:r>
          </a:p>
        </p:txBody>
      </p:sp>
    </p:spTree>
    <p:extLst>
      <p:ext uri="{BB962C8B-B14F-4D97-AF65-F5344CB8AC3E}">
        <p14:creationId xmlns:p14="http://schemas.microsoft.com/office/powerpoint/2010/main" val="718948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0895AC23-CF1D-5A6F-FB26-64D0DE926F08}"/>
              </a:ext>
            </a:extLst>
          </p:cNvPr>
          <p:cNvSpPr>
            <a:spLocks noGrp="1"/>
          </p:cNvSpPr>
          <p:nvPr>
            <p:ph idx="1"/>
          </p:nvPr>
        </p:nvSpPr>
        <p:spPr>
          <a:xfrm>
            <a:off x="228303" y="854506"/>
            <a:ext cx="8863692" cy="5427025"/>
          </a:xfrm>
        </p:spPr>
        <p:txBody>
          <a:bodyPr>
            <a:normAutofit/>
          </a:bodyPr>
          <a:lstStyle/>
          <a:p>
            <a:pPr>
              <a:buClr>
                <a:schemeClr val="tx1"/>
              </a:buClr>
            </a:pPr>
            <a:r>
              <a:rPr lang="en-GB" dirty="0">
                <a:solidFill>
                  <a:srgbClr val="0070C0"/>
                </a:solidFill>
              </a:rPr>
              <a:t>256 DDR4 chips </a:t>
            </a:r>
            <a:r>
              <a:rPr lang="en-GB" dirty="0"/>
              <a:t>from </a:t>
            </a:r>
            <a:r>
              <a:rPr lang="en-GB" dirty="0">
                <a:solidFill>
                  <a:srgbClr val="C00000"/>
                </a:solidFill>
              </a:rPr>
              <a:t>two major DRAM manufacturers</a:t>
            </a:r>
          </a:p>
          <a:p>
            <a:pPr>
              <a:buClr>
                <a:schemeClr val="tx1"/>
              </a:buClr>
            </a:pPr>
            <a:r>
              <a:rPr lang="en-GB" dirty="0"/>
              <a:t>Covers </a:t>
            </a:r>
            <a:r>
              <a:rPr lang="en-GB" dirty="0">
                <a:solidFill>
                  <a:srgbClr val="00B050"/>
                </a:solidFill>
              </a:rPr>
              <a:t>different die revisions and chip densities</a:t>
            </a:r>
          </a:p>
          <a:p>
            <a:pPr>
              <a:buClr>
                <a:schemeClr val="tx1"/>
              </a:buClr>
            </a:pPr>
            <a:endParaRPr lang="en-GB" dirty="0"/>
          </a:p>
          <a:p>
            <a:endParaRPr lang="en-GB" dirty="0"/>
          </a:p>
          <a:p>
            <a:pPr lvl="1"/>
            <a:endParaRPr lang="en-GB" dirty="0"/>
          </a:p>
        </p:txBody>
      </p:sp>
      <p:sp>
        <p:nvSpPr>
          <p:cNvPr id="2" name="Title 1">
            <a:extLst>
              <a:ext uri="{FF2B5EF4-FFF2-40B4-BE49-F238E27FC236}">
                <a16:creationId xmlns:a16="http://schemas.microsoft.com/office/drawing/2014/main" id="{EE4A6093-3F1E-C74F-5B1B-302E3986C65D}"/>
              </a:ext>
            </a:extLst>
          </p:cNvPr>
          <p:cNvSpPr>
            <a:spLocks noGrp="1"/>
          </p:cNvSpPr>
          <p:nvPr>
            <p:ph type="title"/>
          </p:nvPr>
        </p:nvSpPr>
        <p:spPr/>
        <p:txBody>
          <a:bodyPr/>
          <a:lstStyle/>
          <a:p>
            <a:r>
              <a:rPr lang="en-US" sz="4400" dirty="0">
                <a:solidFill>
                  <a:schemeClr val="accent5">
                    <a:lumMod val="75000"/>
                  </a:schemeClr>
                </a:solidFill>
              </a:rPr>
              <a:t>DRAM Chips Tested</a:t>
            </a:r>
            <a:endParaRPr lang="en-CH" sz="4400" dirty="0">
              <a:solidFill>
                <a:schemeClr val="accent5">
                  <a:lumMod val="75000"/>
                </a:schemeClr>
              </a:solidFill>
            </a:endParaRPr>
          </a:p>
        </p:txBody>
      </p:sp>
      <p:sp>
        <p:nvSpPr>
          <p:cNvPr id="5" name="Content Placeholder 2">
            <a:extLst>
              <a:ext uri="{FF2B5EF4-FFF2-40B4-BE49-F238E27FC236}">
                <a16:creationId xmlns:a16="http://schemas.microsoft.com/office/drawing/2014/main" id="{C2DBE452-F062-005D-2CA8-7EC129BCB374}"/>
              </a:ext>
            </a:extLst>
          </p:cNvPr>
          <p:cNvSpPr txBox="1">
            <a:spLocks/>
          </p:cNvSpPr>
          <p:nvPr/>
        </p:nvSpPr>
        <p:spPr>
          <a:xfrm>
            <a:off x="161802" y="5132120"/>
            <a:ext cx="8863692" cy="172588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Cambria" panose="02040503050406030204" pitchFamily="18" charset="0"/>
                <a:ea typeface="Cambria" panose="02040503050406030204" pitchFamily="18"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mbria" panose="02040503050406030204" pitchFamily="18" charset="0"/>
                <a:ea typeface="Cambria" panose="02040503050406030204" pitchFamily="18" charset="0"/>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mbria" panose="02040503050406030204" pitchFamily="18" charset="0"/>
                <a:ea typeface="Cambria" panose="02040503050406030204" pitchFamily="18" charset="0"/>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Cambria" panose="02040503050406030204" pitchFamily="18" charset="0"/>
                <a:ea typeface="Cambria" panose="02040503050406030204" pitchFamily="18" charset="0"/>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Cambria" panose="02040503050406030204" pitchFamily="18" charset="0"/>
                <a:ea typeface="Cambria" panose="02040503050406030204" pitchFamily="18"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a:ln>
                <a:noFill/>
              </a:ln>
              <a:solidFill>
                <a:prstClr val="black"/>
              </a:solidFill>
              <a:effectLst/>
              <a:uLnTx/>
              <a:uFillTx/>
              <a:latin typeface="Cambria" panose="02040503050406030204" pitchFamily="18" charset="0"/>
              <a:cs typeface="+mn-cs"/>
            </a:endParaRPr>
          </a:p>
        </p:txBody>
      </p:sp>
      <p:pic>
        <p:nvPicPr>
          <p:cNvPr id="8" name="Resim 7">
            <a:extLst>
              <a:ext uri="{FF2B5EF4-FFF2-40B4-BE49-F238E27FC236}">
                <a16:creationId xmlns:a16="http://schemas.microsoft.com/office/drawing/2014/main" id="{5E756EFB-0829-1ECA-6B4B-5DDFF01EBB05}"/>
              </a:ext>
            </a:extLst>
          </p:cNvPr>
          <p:cNvPicPr>
            <a:picLocks noChangeAspect="1"/>
          </p:cNvPicPr>
          <p:nvPr/>
        </p:nvPicPr>
        <p:blipFill>
          <a:blip r:embed="rId3"/>
          <a:stretch>
            <a:fillRect/>
          </a:stretch>
        </p:blipFill>
        <p:spPr>
          <a:xfrm>
            <a:off x="1085056" y="2319461"/>
            <a:ext cx="7013270" cy="3578788"/>
          </a:xfrm>
          <a:prstGeom prst="rect">
            <a:avLst/>
          </a:prstGeom>
        </p:spPr>
      </p:pic>
      <p:sp>
        <p:nvSpPr>
          <p:cNvPr id="4" name="Rectangle 3">
            <a:extLst>
              <a:ext uri="{FF2B5EF4-FFF2-40B4-BE49-F238E27FC236}">
                <a16:creationId xmlns:a16="http://schemas.microsoft.com/office/drawing/2014/main" id="{9C2426E0-E7F2-465D-AB72-B11C36ACC5CE}"/>
              </a:ext>
            </a:extLst>
          </p:cNvPr>
          <p:cNvSpPr/>
          <p:nvPr/>
        </p:nvSpPr>
        <p:spPr>
          <a:xfrm>
            <a:off x="3536646" y="2456705"/>
            <a:ext cx="2465802" cy="3330000"/>
          </a:xfrm>
          <a:prstGeom prst="rect">
            <a:avLst/>
          </a:prstGeom>
          <a:solidFill>
            <a:srgbClr val="17A928">
              <a:alpha val="40000"/>
            </a:srgbClr>
          </a:solidFill>
          <a:ln w="28575">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D1159E69-86FD-F1E5-F7E0-2EAFC3F7DB90}"/>
              </a:ext>
            </a:extLst>
          </p:cNvPr>
          <p:cNvSpPr/>
          <p:nvPr/>
        </p:nvSpPr>
        <p:spPr>
          <a:xfrm>
            <a:off x="1175586" y="2457422"/>
            <a:ext cx="1087778" cy="3328566"/>
          </a:xfrm>
          <a:prstGeom prst="rect">
            <a:avLst/>
          </a:prstGeom>
          <a:solidFill>
            <a:srgbClr val="C00000">
              <a:alpha val="30196"/>
            </a:srgbClr>
          </a:solidFill>
          <a:ln w="28575">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Slide Number Placeholder 3">
            <a:extLst>
              <a:ext uri="{FF2B5EF4-FFF2-40B4-BE49-F238E27FC236}">
                <a16:creationId xmlns:a16="http://schemas.microsoft.com/office/drawing/2014/main" id="{2BAE945A-ED2F-26AB-C2CE-D4C063DA0943}"/>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Tree>
    <p:extLst>
      <p:ext uri="{BB962C8B-B14F-4D97-AF65-F5344CB8AC3E}">
        <p14:creationId xmlns:p14="http://schemas.microsoft.com/office/powerpoint/2010/main" val="2763314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P spid="4" grpId="0" animBg="1"/>
      <p:bldP spid="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(III)</a:t>
            </a:r>
          </a:p>
        </p:txBody>
      </p:sp>
      <p:grpSp>
        <p:nvGrpSpPr>
          <p:cNvPr id="2" name="Group 1">
            <a:extLst>
              <a:ext uri="{FF2B5EF4-FFF2-40B4-BE49-F238E27FC236}">
                <a16:creationId xmlns:a16="http://schemas.microsoft.com/office/drawing/2014/main" id="{3D26807D-1CF4-8297-234B-B5FEE7A52E1E}"/>
              </a:ext>
            </a:extLst>
          </p:cNvPr>
          <p:cNvGrpSpPr/>
          <p:nvPr/>
        </p:nvGrpSpPr>
        <p:grpSpPr>
          <a:xfrm>
            <a:off x="495573" y="4985684"/>
            <a:ext cx="8148104" cy="1321456"/>
            <a:chOff x="371659" y="2796294"/>
            <a:chExt cx="8400681" cy="1321456"/>
          </a:xfrm>
        </p:grpSpPr>
        <p:sp>
          <p:nvSpPr>
            <p:cNvPr id="9" name="Rounded Rectangle 8">
              <a:extLst>
                <a:ext uri="{FF2B5EF4-FFF2-40B4-BE49-F238E27FC236}">
                  <a16:creationId xmlns:a16="http://schemas.microsoft.com/office/drawing/2014/main" id="{01F7F7C5-4604-5715-A0F7-629E7A91DBD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A </a:t>
              </a: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small fraction </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of vectorized loops have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a large enough maximum vectorization factor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fully exploit</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the SIMD parallelism of PUD systems</a:t>
              </a:r>
            </a:p>
          </p:txBody>
        </p:sp>
        <p:sp>
          <p:nvSpPr>
            <p:cNvPr id="10" name="TextBox 9">
              <a:extLst>
                <a:ext uri="{FF2B5EF4-FFF2-40B4-BE49-F238E27FC236}">
                  <a16:creationId xmlns:a16="http://schemas.microsoft.com/office/drawing/2014/main" id="{34559967-4126-15D8-03E7-2B1EC4E9ACBC}"/>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graphicFrame>
        <p:nvGraphicFramePr>
          <p:cNvPr id="12" name="Table 4">
            <a:extLst>
              <a:ext uri="{FF2B5EF4-FFF2-40B4-BE49-F238E27FC236}">
                <a16:creationId xmlns:a16="http://schemas.microsoft.com/office/drawing/2014/main" id="{415FE700-38D4-9FA0-781E-BEFF0E1E1BC3}"/>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C75AC9D9-618C-F5FC-1A72-92C87DA88AC6}"/>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fraction of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parallelism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 real applications</a:t>
            </a:r>
          </a:p>
        </p:txBody>
      </p:sp>
      <p:pic>
        <p:nvPicPr>
          <p:cNvPr id="16" name="Picture 15">
            <a:extLst>
              <a:ext uri="{FF2B5EF4-FFF2-40B4-BE49-F238E27FC236}">
                <a16:creationId xmlns:a16="http://schemas.microsoft.com/office/drawing/2014/main" id="{71696B84-BF03-9F52-2D81-6A7D8350B073}"/>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7" name="Group 16">
            <a:extLst>
              <a:ext uri="{FF2B5EF4-FFF2-40B4-BE49-F238E27FC236}">
                <a16:creationId xmlns:a16="http://schemas.microsoft.com/office/drawing/2014/main" id="{07B17333-13BB-E1F1-B608-163FBAC0EBE4}"/>
              </a:ext>
            </a:extLst>
          </p:cNvPr>
          <p:cNvGrpSpPr/>
          <p:nvPr/>
        </p:nvGrpSpPr>
        <p:grpSpPr>
          <a:xfrm>
            <a:off x="1163727" y="2443448"/>
            <a:ext cx="7705953" cy="1859569"/>
            <a:chOff x="1163727" y="2534889"/>
            <a:chExt cx="7705953" cy="1859569"/>
          </a:xfrm>
        </p:grpSpPr>
        <p:cxnSp>
          <p:nvCxnSpPr>
            <p:cNvPr id="18" name="Straight Connector 17">
              <a:extLst>
                <a:ext uri="{FF2B5EF4-FFF2-40B4-BE49-F238E27FC236}">
                  <a16:creationId xmlns:a16="http://schemas.microsoft.com/office/drawing/2014/main" id="{F88CC40E-CD84-751C-5C98-1565D093ADD5}"/>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ED9C9B0-2449-B900-3E13-937425D3F6D3}"/>
                </a:ext>
              </a:extLst>
            </p:cNvPr>
            <p:cNvSpPr txBox="1"/>
            <p:nvPr/>
          </p:nvSpPr>
          <p:spPr>
            <a:xfrm>
              <a:off x="1163727" y="2534889"/>
              <a:ext cx="769289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High Utilization</a:t>
              </a:r>
              <a:endParaRPr kumimoji="0" lang="en-US" sz="1800" b="0" i="0" u="none" strike="noStrike" kern="1200" cap="none" spc="0" normalizeH="0" baseline="0" noProof="0" dirty="0">
                <a:ln>
                  <a:noFill/>
                </a:ln>
                <a:solidFill>
                  <a:srgbClr val="70AD47"/>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A8E4FF3D-3F7F-301F-18EA-BD47F42D994F}"/>
                </a:ext>
              </a:extLst>
            </p:cNvPr>
            <p:cNvSpPr txBox="1"/>
            <p:nvPr/>
          </p:nvSpPr>
          <p:spPr>
            <a:xfrm>
              <a:off x="1176789" y="4025126"/>
              <a:ext cx="769289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595E"/>
                  </a:solidFill>
                  <a:effectLst/>
                  <a:uLnTx/>
                  <a:uFillTx/>
                  <a:latin typeface="Avenir Next" panose="020B0503020202020204" pitchFamily="34" charset="0"/>
                  <a:ea typeface="+mn-ea"/>
                  <a:cs typeface="+mn-cs"/>
                </a:rPr>
                <a:t>Low Utilization</a:t>
              </a:r>
              <a:endParaRPr kumimoji="0" lang="en-US" sz="1800" b="0" i="0" u="none" strike="noStrike" kern="1200" cap="none" spc="0" normalizeH="0" baseline="0" noProof="0" dirty="0">
                <a:ln>
                  <a:noFill/>
                </a:ln>
                <a:solidFill>
                  <a:srgbClr val="FF595E"/>
                </a:solidFill>
                <a:effectLst/>
                <a:uLnTx/>
                <a:uFillTx/>
                <a:latin typeface="Calibri" panose="020F0502020204030204"/>
                <a:ea typeface="+mn-ea"/>
                <a:cs typeface="+mn-cs"/>
              </a:endParaRPr>
            </a:p>
          </p:txBody>
        </p:sp>
      </p:grpSp>
      <p:sp>
        <p:nvSpPr>
          <p:cNvPr id="11" name="Rectangle 10">
            <a:extLst>
              <a:ext uri="{FF2B5EF4-FFF2-40B4-BE49-F238E27FC236}">
                <a16:creationId xmlns:a16="http://schemas.microsoft.com/office/drawing/2014/main" id="{B61898E9-858E-9659-2B40-8A1981A72382}"/>
              </a:ext>
            </a:extLst>
          </p:cNvPr>
          <p:cNvSpPr/>
          <p:nvPr/>
        </p:nvSpPr>
        <p:spPr>
          <a:xfrm>
            <a:off x="1150663" y="2332042"/>
            <a:ext cx="7719016" cy="858770"/>
          </a:xfrm>
          <a:prstGeom prst="rect">
            <a:avLst/>
          </a:prstGeom>
          <a:solidFill>
            <a:schemeClr val="accent6">
              <a:lumMod val="20000"/>
              <a:lumOff val="80000"/>
              <a:alpha val="2221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7558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C7F22A-53B2-A25B-4282-17C7FEC9C79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6004A1A-69CD-4478-12BC-FB2A8A008701}"/>
              </a:ext>
            </a:extLst>
          </p:cNvPr>
          <p:cNvSpPr>
            <a:spLocks noGrp="1"/>
          </p:cNvSpPr>
          <p:nvPr>
            <p:ph type="title"/>
          </p:nvPr>
        </p:nvSpPr>
        <p:spPr>
          <a:xfrm>
            <a:off x="0" y="79447"/>
            <a:ext cx="9144000" cy="740193"/>
          </a:xfrm>
        </p:spPr>
        <p:txBody>
          <a:bodyPr/>
          <a:lstStyle/>
          <a:p>
            <a:r>
              <a:rPr lang="en-US" dirty="0">
                <a:solidFill>
                  <a:schemeClr val="accent5">
                    <a:lumMod val="75000"/>
                  </a:schemeClr>
                </a:solidFill>
              </a:rPr>
              <a:t>The Capability of COTS DRAM Chips</a:t>
            </a:r>
            <a:br>
              <a:rPr lang="en-US" dirty="0">
                <a:solidFill>
                  <a:schemeClr val="accent5">
                    <a:lumMod val="75000"/>
                  </a:schemeClr>
                </a:solidFill>
              </a:rPr>
            </a:br>
            <a:endParaRPr lang="en-US" dirty="0">
              <a:solidFill>
                <a:schemeClr val="accent5">
                  <a:lumMod val="75000"/>
                </a:schemeClr>
              </a:solidFill>
            </a:endParaRPr>
          </a:p>
        </p:txBody>
      </p:sp>
      <p:sp>
        <p:nvSpPr>
          <p:cNvPr id="17" name="Slide Number Placeholder 3">
            <a:extLst>
              <a:ext uri="{FF2B5EF4-FFF2-40B4-BE49-F238E27FC236}">
                <a16:creationId xmlns:a16="http://schemas.microsoft.com/office/drawing/2014/main" id="{78CEC772-A131-E52D-24E7-46E9941898EA}"/>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
        <p:nvSpPr>
          <p:cNvPr id="85" name="Title 1">
            <a:extLst>
              <a:ext uri="{FF2B5EF4-FFF2-40B4-BE49-F238E27FC236}">
                <a16:creationId xmlns:a16="http://schemas.microsoft.com/office/drawing/2014/main" id="{ED87CB60-4B3A-D7C9-3357-5AAF26D05EB8}"/>
              </a:ext>
            </a:extLst>
          </p:cNvPr>
          <p:cNvSpPr txBox="1">
            <a:spLocks/>
          </p:cNvSpPr>
          <p:nvPr/>
        </p:nvSpPr>
        <p:spPr>
          <a:xfrm>
            <a:off x="-2" y="763397"/>
            <a:ext cx="9143999" cy="936000"/>
          </a:xfrm>
          <a:prstGeom prst="rect">
            <a:avLst/>
          </a:prstGeom>
          <a:solidFill>
            <a:schemeClr val="tx2">
              <a:lumMod val="60000"/>
              <a:lumOff val="40000"/>
            </a:schemeClr>
          </a:solid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We </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demonstrate </a:t>
            </a: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that</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 COTS DRAM chips:</a:t>
            </a:r>
          </a:p>
        </p:txBody>
      </p:sp>
      <p:grpSp>
        <p:nvGrpSpPr>
          <p:cNvPr id="89" name="Grup 88">
            <a:extLst>
              <a:ext uri="{FF2B5EF4-FFF2-40B4-BE49-F238E27FC236}">
                <a16:creationId xmlns:a16="http://schemas.microsoft.com/office/drawing/2014/main" id="{4EA24413-B6DA-8760-A668-60AA21BDCA05}"/>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7327144C-7F6A-711D-A418-EB59555C7F75}"/>
                </a:ext>
              </a:extLst>
            </p:cNvPr>
            <p:cNvSpPr/>
            <p:nvPr/>
          </p:nvSpPr>
          <p:spPr>
            <a:xfrm>
              <a:off x="900113" y="1231799"/>
              <a:ext cx="8243886"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simultaneously</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activate</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48 rows</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in</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two neighboring subarrays</a:t>
              </a:r>
            </a:p>
          </p:txBody>
        </p:sp>
        <p:sp>
          <p:nvSpPr>
            <p:cNvPr id="88" name="Rectangle 274">
              <a:extLst>
                <a:ext uri="{FF2B5EF4-FFF2-40B4-BE49-F238E27FC236}">
                  <a16:creationId xmlns:a16="http://schemas.microsoft.com/office/drawing/2014/main" id="{3D90232A-3EDB-E2FA-10E6-2379646A08D8}"/>
                </a:ext>
              </a:extLst>
            </p:cNvPr>
            <p:cNvSpPr/>
            <p:nvPr/>
          </p:nvSpPr>
          <p:spPr>
            <a:xfrm>
              <a:off x="3" y="1231799"/>
              <a:ext cx="900110"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grpSp>
        <p:nvGrpSpPr>
          <p:cNvPr id="91" name="Grup 90">
            <a:extLst>
              <a:ext uri="{FF2B5EF4-FFF2-40B4-BE49-F238E27FC236}">
                <a16:creationId xmlns:a16="http://schemas.microsoft.com/office/drawing/2014/main" id="{215E6D50-FD61-5B8D-70C0-C1A2EC2D16F8}"/>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324BD4A3-255D-DC60-6A5A-8394C4F2B2AF}"/>
                </a:ext>
              </a:extLst>
            </p:cNvPr>
            <p:cNvSpPr/>
            <p:nvPr/>
          </p:nvSpPr>
          <p:spPr>
            <a:xfrm>
              <a:off x="900112" y="2948881"/>
              <a:ext cx="8243886"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with</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up to 32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output operands</a:t>
              </a:r>
            </a:p>
          </p:txBody>
        </p:sp>
        <p:sp>
          <p:nvSpPr>
            <p:cNvPr id="90" name="Rectangle 274">
              <a:extLst>
                <a:ext uri="{FF2B5EF4-FFF2-40B4-BE49-F238E27FC236}">
                  <a16:creationId xmlns:a16="http://schemas.microsoft.com/office/drawing/2014/main" id="{F862C5E7-AC89-AD09-3C4B-FD0A78207106}"/>
                </a:ext>
              </a:extLst>
            </p:cNvPr>
            <p:cNvSpPr/>
            <p:nvPr/>
          </p:nvSpPr>
          <p:spPr>
            <a:xfrm>
              <a:off x="0" y="2946040"/>
              <a:ext cx="900110"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2</a:t>
              </a:r>
            </a:p>
          </p:txBody>
        </p:sp>
      </p:grpSp>
      <p:grpSp>
        <p:nvGrpSpPr>
          <p:cNvPr id="93" name="Grup 92">
            <a:extLst>
              <a:ext uri="{FF2B5EF4-FFF2-40B4-BE49-F238E27FC236}">
                <a16:creationId xmlns:a16="http://schemas.microsoft.com/office/drawing/2014/main" id="{A9A76650-553E-00C8-A45A-E3EF3DFE2330}"/>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7FB65FE4-7FD5-9BA9-DFA0-3A2AEEDF2AA9}"/>
                </a:ext>
              </a:extLst>
            </p:cNvPr>
            <p:cNvSpPr/>
            <p:nvPr/>
          </p:nvSpPr>
          <p:spPr>
            <a:xfrm>
              <a:off x="900111" y="4664543"/>
              <a:ext cx="8243886"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up to 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AND, NAND, OR, and NOR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operations</a:t>
              </a:r>
            </a:p>
          </p:txBody>
        </p:sp>
        <p:sp>
          <p:nvSpPr>
            <p:cNvPr id="92" name="Rectangle 274">
              <a:extLst>
                <a:ext uri="{FF2B5EF4-FFF2-40B4-BE49-F238E27FC236}">
                  <a16:creationId xmlns:a16="http://schemas.microsoft.com/office/drawing/2014/main" id="{E9645935-DC0A-74A7-06A3-FE040D3DAE4B}"/>
                </a:ext>
              </a:extLst>
            </p:cNvPr>
            <p:cNvSpPr/>
            <p:nvPr/>
          </p:nvSpPr>
          <p:spPr>
            <a:xfrm>
              <a:off x="3" y="4658859"/>
              <a:ext cx="900110"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3</a:t>
              </a:r>
            </a:p>
          </p:txBody>
        </p:sp>
      </p:grpSp>
      <p:sp>
        <p:nvSpPr>
          <p:cNvPr id="7" name="Rectangle 274">
            <a:extLst>
              <a:ext uri="{FF2B5EF4-FFF2-40B4-BE49-F238E27FC236}">
                <a16:creationId xmlns:a16="http://schemas.microsoft.com/office/drawing/2014/main" id="{D1525C45-6DDA-EDFC-CCF5-32DB61ADC647}"/>
              </a:ext>
            </a:extLst>
          </p:cNvPr>
          <p:cNvSpPr/>
          <p:nvPr/>
        </p:nvSpPr>
        <p:spPr>
          <a:xfrm>
            <a:off x="-3" y="3246981"/>
            <a:ext cx="9143999" cy="3066354"/>
          </a:xfrm>
          <a:prstGeom prst="rect">
            <a:avLst/>
          </a:prstGeom>
          <a:solidFill>
            <a:schemeClr val="bg1">
              <a:lumMod val="95000"/>
              <a:alpha val="9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285832696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6D956E-C011-CEAF-C550-C000C15F2A5B}"/>
            </a:ext>
          </a:extLst>
        </p:cNvPr>
        <p:cNvGrpSpPr/>
        <p:nvPr/>
      </p:nvGrpSpPr>
      <p:grpSpPr>
        <a:xfrm>
          <a:off x="0" y="0"/>
          <a:ext cx="0" cy="0"/>
          <a:chOff x="0" y="0"/>
          <a:chExt cx="0" cy="0"/>
        </a:xfrm>
      </p:grpSpPr>
      <p:sp>
        <p:nvSpPr>
          <p:cNvPr id="3" name="Slide Number Placeholder 3">
            <a:extLst>
              <a:ext uri="{FF2B5EF4-FFF2-40B4-BE49-F238E27FC236}">
                <a16:creationId xmlns:a16="http://schemas.microsoft.com/office/drawing/2014/main" id="{DCC8E459-C415-417A-9DE4-5771960905BA}"/>
              </a:ext>
            </a:extLst>
          </p:cNvPr>
          <p:cNvSpPr txBox="1">
            <a:spLocks/>
          </p:cNvSpPr>
          <p:nvPr/>
        </p:nvSpPr>
        <p:spPr>
          <a:xfrm>
            <a:off x="7207106" y="6535449"/>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grpSp>
        <p:nvGrpSpPr>
          <p:cNvPr id="6" name="Group 5">
            <a:extLst>
              <a:ext uri="{FF2B5EF4-FFF2-40B4-BE49-F238E27FC236}">
                <a16:creationId xmlns:a16="http://schemas.microsoft.com/office/drawing/2014/main" id="{94E028D4-B43D-3E36-C5B8-1454A626F989}"/>
              </a:ext>
            </a:extLst>
          </p:cNvPr>
          <p:cNvGrpSpPr/>
          <p:nvPr/>
        </p:nvGrpSpPr>
        <p:grpSpPr>
          <a:xfrm>
            <a:off x="1058455" y="2694320"/>
            <a:ext cx="7383274" cy="532326"/>
            <a:chOff x="957263" y="2296226"/>
            <a:chExt cx="7383274" cy="532326"/>
          </a:xfrm>
        </p:grpSpPr>
        <p:sp>
          <p:nvSpPr>
            <p:cNvPr id="116" name="Dikdörtgen 256">
              <a:extLst>
                <a:ext uri="{FF2B5EF4-FFF2-40B4-BE49-F238E27FC236}">
                  <a16:creationId xmlns:a16="http://schemas.microsoft.com/office/drawing/2014/main" id="{C43A628B-991B-0FA5-A5E5-C965C103611D}"/>
                </a:ext>
              </a:extLst>
            </p:cNvPr>
            <p:cNvSpPr/>
            <p:nvPr/>
          </p:nvSpPr>
          <p:spPr>
            <a:xfrm>
              <a:off x="957263"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rPr>
                <a:t>ACT Row A</a:t>
              </a:r>
              <a:endParaRPr kumimoji="0" lang="en-US" sz="2400" b="1" i="0" u="none" strike="noStrike" kern="1200" cap="none" spc="0" normalizeH="0" baseline="-2500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endParaRPr>
            </a:p>
          </p:txBody>
        </p:sp>
        <p:sp>
          <p:nvSpPr>
            <p:cNvPr id="117" name="Dikdörtgen 256">
              <a:extLst>
                <a:ext uri="{FF2B5EF4-FFF2-40B4-BE49-F238E27FC236}">
                  <a16:creationId xmlns:a16="http://schemas.microsoft.com/office/drawing/2014/main" id="{6C5581D7-E78A-CBA5-AFDB-5F6DF6F9579D}"/>
                </a:ext>
              </a:extLst>
            </p:cNvPr>
            <p:cNvSpPr/>
            <p:nvPr/>
          </p:nvSpPr>
          <p:spPr>
            <a:xfrm>
              <a:off x="4044338" y="2296226"/>
              <a:ext cx="1326104"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rPr>
                <a:t>PRE</a:t>
              </a:r>
              <a:endParaRPr kumimoji="0" lang="en-US" sz="2400" b="1" i="0" u="none" strike="noStrike" kern="1200" cap="none" spc="0" normalizeH="0" baseline="-2500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endParaRPr>
            </a:p>
          </p:txBody>
        </p:sp>
        <p:cxnSp>
          <p:nvCxnSpPr>
            <p:cNvPr id="186" name="Düz Ok Bağlayıcısı 185">
              <a:extLst>
                <a:ext uri="{FF2B5EF4-FFF2-40B4-BE49-F238E27FC236}">
                  <a16:creationId xmlns:a16="http://schemas.microsoft.com/office/drawing/2014/main" id="{7F6A7425-C792-EF0F-5575-8AD27AF30152}"/>
                </a:ext>
              </a:extLst>
            </p:cNvPr>
            <p:cNvCxnSpPr>
              <a:cxnSpLocks/>
              <a:stCxn id="116" idx="3"/>
              <a:endCxn id="117" idx="1"/>
            </p:cNvCxnSpPr>
            <p:nvPr/>
          </p:nvCxnSpPr>
          <p:spPr>
            <a:xfrm>
              <a:off x="2726280" y="2562389"/>
              <a:ext cx="131805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Dikdörtgen 256">
              <a:extLst>
                <a:ext uri="{FF2B5EF4-FFF2-40B4-BE49-F238E27FC236}">
                  <a16:creationId xmlns:a16="http://schemas.microsoft.com/office/drawing/2014/main" id="{B910B7E8-026F-2745-50CD-37901D3014D3}"/>
                </a:ext>
              </a:extLst>
            </p:cNvPr>
            <p:cNvSpPr/>
            <p:nvPr/>
          </p:nvSpPr>
          <p:spPr>
            <a:xfrm>
              <a:off x="6571520"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rPr>
                <a:t>ACT Row B</a:t>
              </a:r>
              <a:endParaRPr kumimoji="0" lang="en-US" sz="2400" b="1" i="0" u="none" strike="noStrike" kern="1200" cap="none" spc="0" normalizeH="0" baseline="-2500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endParaRPr>
            </a:p>
          </p:txBody>
        </p:sp>
        <p:cxnSp>
          <p:nvCxnSpPr>
            <p:cNvPr id="61" name="Düz Ok Bağlayıcısı 60">
              <a:extLst>
                <a:ext uri="{FF2B5EF4-FFF2-40B4-BE49-F238E27FC236}">
                  <a16:creationId xmlns:a16="http://schemas.microsoft.com/office/drawing/2014/main" id="{92DE67E4-23DD-6988-6CEC-5EB66DFE24A2}"/>
                </a:ext>
              </a:extLst>
            </p:cNvPr>
            <p:cNvCxnSpPr>
              <a:cxnSpLocks/>
              <a:stCxn id="117" idx="3"/>
              <a:endCxn id="58" idx="1"/>
            </p:cNvCxnSpPr>
            <p:nvPr/>
          </p:nvCxnSpPr>
          <p:spPr>
            <a:xfrm>
              <a:off x="5370442" y="2562389"/>
              <a:ext cx="120107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8" name="Metin kutusu 16">
            <a:extLst>
              <a:ext uri="{FF2B5EF4-FFF2-40B4-BE49-F238E27FC236}">
                <a16:creationId xmlns:a16="http://schemas.microsoft.com/office/drawing/2014/main" id="{97255EC6-2874-4470-1BB0-4DC77E5D4963}"/>
              </a:ext>
            </a:extLst>
          </p:cNvPr>
          <p:cNvSpPr txBox="1"/>
          <p:nvPr/>
        </p:nvSpPr>
        <p:spPr>
          <a:xfrm>
            <a:off x="2839891" y="2949933"/>
            <a:ext cx="994322"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mn-cs"/>
              </a:rPr>
              <a:t>&lt;3ns</a:t>
            </a:r>
            <a:endParaRPr kumimoji="0" lang="en-US" sz="24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9" name="Metin kutusu 16">
            <a:extLst>
              <a:ext uri="{FF2B5EF4-FFF2-40B4-BE49-F238E27FC236}">
                <a16:creationId xmlns:a16="http://schemas.microsoft.com/office/drawing/2014/main" id="{21E946B7-BF97-5B58-EF53-B1A6BFFC5E72}"/>
              </a:ext>
            </a:extLst>
          </p:cNvPr>
          <p:cNvSpPr txBox="1"/>
          <p:nvPr/>
        </p:nvSpPr>
        <p:spPr>
          <a:xfrm>
            <a:off x="5463588" y="2949933"/>
            <a:ext cx="994322"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mn-cs"/>
              </a:rPr>
              <a:t>&lt;3ns</a:t>
            </a:r>
            <a:endParaRPr kumimoji="0" lang="en-US" sz="24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5" name="Title 14">
            <a:extLst>
              <a:ext uri="{FF2B5EF4-FFF2-40B4-BE49-F238E27FC236}">
                <a16:creationId xmlns:a16="http://schemas.microsoft.com/office/drawing/2014/main" id="{28854DA3-49B9-936D-91AD-84DF0D6EF70F}"/>
              </a:ext>
            </a:extLst>
          </p:cNvPr>
          <p:cNvSpPr>
            <a:spLocks noGrp="1"/>
          </p:cNvSpPr>
          <p:nvPr>
            <p:ph type="title"/>
          </p:nvPr>
        </p:nvSpPr>
        <p:spPr/>
        <p:txBody>
          <a:bodyPr/>
          <a:lstStyle/>
          <a:p>
            <a:r>
              <a:rPr lang="en-US" sz="4400" dirty="0">
                <a:solidFill>
                  <a:schemeClr val="accent5">
                    <a:lumMod val="75000"/>
                  </a:schemeClr>
                </a:solidFill>
              </a:rPr>
              <a:t>Characterization Methodology</a:t>
            </a:r>
            <a:endParaRPr lang="en-CH" sz="4400" dirty="0">
              <a:solidFill>
                <a:schemeClr val="accent5">
                  <a:lumMod val="75000"/>
                </a:schemeClr>
              </a:solidFill>
            </a:endParaRPr>
          </a:p>
        </p:txBody>
      </p:sp>
      <p:cxnSp>
        <p:nvCxnSpPr>
          <p:cNvPr id="2" name="Bağlayıcı: Eğri 80">
            <a:extLst>
              <a:ext uri="{FF2B5EF4-FFF2-40B4-BE49-F238E27FC236}">
                <a16:creationId xmlns:a16="http://schemas.microsoft.com/office/drawing/2014/main" id="{BC543FB7-A794-B9BB-3CF4-383963AA30CA}"/>
              </a:ext>
            </a:extLst>
          </p:cNvPr>
          <p:cNvCxnSpPr>
            <a:cxnSpLocks/>
            <a:stCxn id="36" idx="0"/>
          </p:cNvCxnSpPr>
          <p:nvPr/>
        </p:nvCxnSpPr>
        <p:spPr>
          <a:xfrm rot="16200000" flipV="1">
            <a:off x="1598807" y="1961564"/>
            <a:ext cx="436425" cy="921121"/>
          </a:xfrm>
          <a:prstGeom prst="curvedConnector4">
            <a:avLst>
              <a:gd name="adj1" fmla="val 27080"/>
              <a:gd name="adj2" fmla="val 124818"/>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4ACDB281-4296-C279-34A1-B4CC5B74DEC1}"/>
              </a:ext>
            </a:extLst>
          </p:cNvPr>
          <p:cNvGrpSpPr/>
          <p:nvPr/>
        </p:nvGrpSpPr>
        <p:grpSpPr>
          <a:xfrm>
            <a:off x="1716598" y="3516359"/>
            <a:ext cx="4928677" cy="3282726"/>
            <a:chOff x="1265673" y="3282882"/>
            <a:chExt cx="4928677" cy="3282726"/>
          </a:xfrm>
        </p:grpSpPr>
        <p:grpSp>
          <p:nvGrpSpPr>
            <p:cNvPr id="11" name="Group 10">
              <a:extLst>
                <a:ext uri="{FF2B5EF4-FFF2-40B4-BE49-F238E27FC236}">
                  <a16:creationId xmlns:a16="http://schemas.microsoft.com/office/drawing/2014/main" id="{F7D53266-1858-FE27-729B-039A084CEC05}"/>
                </a:ext>
              </a:extLst>
            </p:cNvPr>
            <p:cNvGrpSpPr/>
            <p:nvPr/>
          </p:nvGrpSpPr>
          <p:grpSpPr>
            <a:xfrm>
              <a:off x="2502882" y="4439573"/>
              <a:ext cx="3384557" cy="593439"/>
              <a:chOff x="2502882" y="4439573"/>
              <a:chExt cx="3384557" cy="593439"/>
            </a:xfrm>
          </p:grpSpPr>
          <p:cxnSp>
            <p:nvCxnSpPr>
              <p:cNvPr id="37" name="Straight Connector 36">
                <a:extLst>
                  <a:ext uri="{FF2B5EF4-FFF2-40B4-BE49-F238E27FC236}">
                    <a16:creationId xmlns:a16="http://schemas.microsoft.com/office/drawing/2014/main" id="{FD84D954-C3EA-6534-8BF2-260D72C06516}"/>
                  </a:ext>
                </a:extLst>
              </p:cNvPr>
              <p:cNvCxnSpPr>
                <a:cxnSpLocks/>
              </p:cNvCxnSpPr>
              <p:nvPr/>
            </p:nvCxnSpPr>
            <p:spPr>
              <a:xfrm>
                <a:off x="281056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F9B8310-2CD7-000F-2442-FE16B506FF36}"/>
                  </a:ext>
                </a:extLst>
              </p:cNvPr>
              <p:cNvCxnSpPr>
                <a:cxnSpLocks/>
              </p:cNvCxnSpPr>
              <p:nvPr/>
            </p:nvCxnSpPr>
            <p:spPr>
              <a:xfrm>
                <a:off x="3118256"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7C9C6120-23F1-4631-D62F-F12CF8B0E2E2}"/>
                  </a:ext>
                </a:extLst>
              </p:cNvPr>
              <p:cNvCxnSpPr>
                <a:cxnSpLocks/>
              </p:cNvCxnSpPr>
              <p:nvPr/>
            </p:nvCxnSpPr>
            <p:spPr>
              <a:xfrm>
                <a:off x="3425943"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6E13AF8B-48E5-65D1-D09B-701481288F3E}"/>
                  </a:ext>
                </a:extLst>
              </p:cNvPr>
              <p:cNvCxnSpPr>
                <a:cxnSpLocks/>
              </p:cNvCxnSpPr>
              <p:nvPr/>
            </p:nvCxnSpPr>
            <p:spPr>
              <a:xfrm>
                <a:off x="3733630"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3C77438-56BD-65F5-DC4A-D6F2DB688620}"/>
                  </a:ext>
                </a:extLst>
              </p:cNvPr>
              <p:cNvCxnSpPr>
                <a:cxnSpLocks/>
              </p:cNvCxnSpPr>
              <p:nvPr/>
            </p:nvCxnSpPr>
            <p:spPr>
              <a:xfrm>
                <a:off x="4041317"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69759DB-C173-303D-5F4D-B6174B79BA44}"/>
                  </a:ext>
                </a:extLst>
              </p:cNvPr>
              <p:cNvCxnSpPr>
                <a:cxnSpLocks/>
              </p:cNvCxnSpPr>
              <p:nvPr/>
            </p:nvCxnSpPr>
            <p:spPr>
              <a:xfrm>
                <a:off x="4349004"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2B812A9-D657-5EF5-CF85-00BA420787DA}"/>
                  </a:ext>
                </a:extLst>
              </p:cNvPr>
              <p:cNvCxnSpPr>
                <a:cxnSpLocks/>
              </p:cNvCxnSpPr>
              <p:nvPr/>
            </p:nvCxnSpPr>
            <p:spPr>
              <a:xfrm>
                <a:off x="4656691"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BBC69031-DF2C-8A39-4BF6-B2F1616AC240}"/>
                  </a:ext>
                </a:extLst>
              </p:cNvPr>
              <p:cNvCxnSpPr>
                <a:cxnSpLocks/>
              </p:cNvCxnSpPr>
              <p:nvPr/>
            </p:nvCxnSpPr>
            <p:spPr>
              <a:xfrm>
                <a:off x="4964378"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001DA38-D5F2-D1B7-3DC3-CA19A16BA407}"/>
                  </a:ext>
                </a:extLst>
              </p:cNvPr>
              <p:cNvCxnSpPr>
                <a:cxnSpLocks/>
              </p:cNvCxnSpPr>
              <p:nvPr/>
            </p:nvCxnSpPr>
            <p:spPr>
              <a:xfrm>
                <a:off x="5272065"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196CA9B8-E4A9-989F-FAF0-E16E5F363852}"/>
                  </a:ext>
                </a:extLst>
              </p:cNvPr>
              <p:cNvCxnSpPr>
                <a:cxnSpLocks/>
              </p:cNvCxnSpPr>
              <p:nvPr/>
            </p:nvCxnSpPr>
            <p:spPr>
              <a:xfrm>
                <a:off x="557975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FBC5D49B-92C4-37B2-BA99-5D67B3131D24}"/>
                  </a:ext>
                </a:extLst>
              </p:cNvPr>
              <p:cNvCxnSpPr>
                <a:cxnSpLocks/>
              </p:cNvCxnSpPr>
              <p:nvPr/>
            </p:nvCxnSpPr>
            <p:spPr>
              <a:xfrm>
                <a:off x="588743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13FE0A8-AADC-A9F5-52C8-6EDBE1AA5AB4}"/>
                  </a:ext>
                </a:extLst>
              </p:cNvPr>
              <p:cNvCxnSpPr>
                <a:cxnSpLocks/>
              </p:cNvCxnSpPr>
              <p:nvPr/>
            </p:nvCxnSpPr>
            <p:spPr>
              <a:xfrm>
                <a:off x="250288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30">
              <a:extLst>
                <a:ext uri="{FF2B5EF4-FFF2-40B4-BE49-F238E27FC236}">
                  <a16:creationId xmlns:a16="http://schemas.microsoft.com/office/drawing/2014/main" id="{921A2228-E39F-2C3E-0F48-836C3170A763}"/>
                </a:ext>
              </a:extLst>
            </p:cNvPr>
            <p:cNvGrpSpPr/>
            <p:nvPr/>
          </p:nvGrpSpPr>
          <p:grpSpPr>
            <a:xfrm>
              <a:off x="2257472" y="3282882"/>
              <a:ext cx="3810269" cy="2824259"/>
              <a:chOff x="1859009" y="3415840"/>
              <a:chExt cx="3810269" cy="2824259"/>
            </a:xfrm>
          </p:grpSpPr>
          <p:grpSp>
            <p:nvGrpSpPr>
              <p:cNvPr id="28" name="Group 28">
                <a:extLst>
                  <a:ext uri="{FF2B5EF4-FFF2-40B4-BE49-F238E27FC236}">
                    <a16:creationId xmlns:a16="http://schemas.microsoft.com/office/drawing/2014/main" id="{F0D606DF-9BAB-6490-5E88-DE843BC34F46}"/>
                  </a:ext>
                </a:extLst>
              </p:cNvPr>
              <p:cNvGrpSpPr/>
              <p:nvPr/>
            </p:nvGrpSpPr>
            <p:grpSpPr>
              <a:xfrm>
                <a:off x="1899136" y="3495795"/>
                <a:ext cx="3770142" cy="2744304"/>
                <a:chOff x="1899136" y="3495795"/>
                <a:chExt cx="3770142" cy="2744304"/>
              </a:xfrm>
            </p:grpSpPr>
            <p:sp>
              <p:nvSpPr>
                <p:cNvPr id="32" name="Rectangle 13">
                  <a:extLst>
                    <a:ext uri="{FF2B5EF4-FFF2-40B4-BE49-F238E27FC236}">
                      <a16:creationId xmlns:a16="http://schemas.microsoft.com/office/drawing/2014/main" id="{89974D60-5C63-E62A-ED7C-0AA2301C930C}"/>
                    </a:ext>
                  </a:extLst>
                </p:cNvPr>
                <p:cNvSpPr/>
                <p:nvPr/>
              </p:nvSpPr>
              <p:spPr>
                <a:xfrm>
                  <a:off x="1899136" y="3495795"/>
                  <a:ext cx="3770142" cy="1080000"/>
                </a:xfrm>
                <a:prstGeom prst="rect">
                  <a:avLst/>
                </a:prstGeom>
                <a:solidFill>
                  <a:srgbClr val="E8E6FE"/>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 name="Rectangle 14">
                  <a:extLst>
                    <a:ext uri="{FF2B5EF4-FFF2-40B4-BE49-F238E27FC236}">
                      <a16:creationId xmlns:a16="http://schemas.microsoft.com/office/drawing/2014/main" id="{74855D30-1898-FD41-5E40-44A5F73712BC}"/>
                    </a:ext>
                  </a:extLst>
                </p:cNvPr>
                <p:cNvSpPr/>
                <p:nvPr/>
              </p:nvSpPr>
              <p:spPr>
                <a:xfrm>
                  <a:off x="1899136" y="5160099"/>
                  <a:ext cx="3770142" cy="1080000"/>
                </a:xfrm>
                <a:prstGeom prst="rect">
                  <a:avLst/>
                </a:prstGeom>
                <a:solidFill>
                  <a:schemeClr val="accent4">
                    <a:lumMod val="40000"/>
                    <a:lumOff val="60000"/>
                  </a:schemeClr>
                </a:solid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E570B30F-66D1-0CAB-6DFE-B37B4311B2A3}"/>
                  </a:ext>
                </a:extLst>
              </p:cNvPr>
              <p:cNvGrpSpPr/>
              <p:nvPr/>
            </p:nvGrpSpPr>
            <p:grpSpPr>
              <a:xfrm>
                <a:off x="1859009" y="3415840"/>
                <a:ext cx="1617751" cy="2136236"/>
                <a:chOff x="1859009" y="3415840"/>
                <a:chExt cx="1617751" cy="2136236"/>
              </a:xfrm>
            </p:grpSpPr>
            <p:sp>
              <p:nvSpPr>
                <p:cNvPr id="30" name="TextBox 15">
                  <a:extLst>
                    <a:ext uri="{FF2B5EF4-FFF2-40B4-BE49-F238E27FC236}">
                      <a16:creationId xmlns:a16="http://schemas.microsoft.com/office/drawing/2014/main" id="{3B06FD96-D1B1-D932-CCCD-741B798719AC}"/>
                    </a:ext>
                  </a:extLst>
                </p:cNvPr>
                <p:cNvSpPr txBox="1"/>
                <p:nvPr/>
              </p:nvSpPr>
              <p:spPr>
                <a:xfrm>
                  <a:off x="1859009" y="3415840"/>
                  <a:ext cx="1617751"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Subarray X</a:t>
                  </a:r>
                </a:p>
              </p:txBody>
            </p:sp>
            <p:sp>
              <p:nvSpPr>
                <p:cNvPr id="31" name="TextBox 16">
                  <a:extLst>
                    <a:ext uri="{FF2B5EF4-FFF2-40B4-BE49-F238E27FC236}">
                      <a16:creationId xmlns:a16="http://schemas.microsoft.com/office/drawing/2014/main" id="{62EF7436-D62F-85B4-0BB6-E105D95F22A1}"/>
                    </a:ext>
                  </a:extLst>
                </p:cNvPr>
                <p:cNvSpPr txBox="1"/>
                <p:nvPr/>
              </p:nvSpPr>
              <p:spPr>
                <a:xfrm>
                  <a:off x="1859009" y="5090411"/>
                  <a:ext cx="1617687"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Subarray Y</a:t>
                  </a:r>
                </a:p>
              </p:txBody>
            </p:sp>
          </p:grpSp>
        </p:grpSp>
        <p:sp>
          <p:nvSpPr>
            <p:cNvPr id="14" name="Rectangle 7">
              <a:extLst>
                <a:ext uri="{FF2B5EF4-FFF2-40B4-BE49-F238E27FC236}">
                  <a16:creationId xmlns:a16="http://schemas.microsoft.com/office/drawing/2014/main" id="{C9805C37-5F33-ED83-AAFA-556D6FAAC4E1}"/>
                </a:ext>
              </a:extLst>
            </p:cNvPr>
            <p:cNvSpPr/>
            <p:nvPr/>
          </p:nvSpPr>
          <p:spPr>
            <a:xfrm>
              <a:off x="3015051" y="3759079"/>
              <a:ext cx="2560320" cy="407963"/>
            </a:xfrm>
            <a:prstGeom prst="rect">
              <a:avLst/>
            </a:prstGeom>
            <a:solidFill>
              <a:schemeClr val="accent2">
                <a:lumMod val="20000"/>
                <a:lumOff val="80000"/>
              </a:schemeClr>
            </a:solid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Row A</a:t>
              </a:r>
            </a:p>
          </p:txBody>
        </p:sp>
        <p:sp>
          <p:nvSpPr>
            <p:cNvPr id="16" name="Rectangle 11">
              <a:extLst>
                <a:ext uri="{FF2B5EF4-FFF2-40B4-BE49-F238E27FC236}">
                  <a16:creationId xmlns:a16="http://schemas.microsoft.com/office/drawing/2014/main" id="{B0BA8C99-1B89-3529-89D8-EFC35280B522}"/>
                </a:ext>
              </a:extLst>
            </p:cNvPr>
            <p:cNvSpPr/>
            <p:nvPr/>
          </p:nvSpPr>
          <p:spPr>
            <a:xfrm>
              <a:off x="3015051" y="5423383"/>
              <a:ext cx="2560320" cy="407963"/>
            </a:xfrm>
            <a:prstGeom prst="rect">
              <a:avLst/>
            </a:prstGeom>
            <a:solidFill>
              <a:schemeClr val="accent2">
                <a:lumMod val="20000"/>
                <a:lumOff val="80000"/>
              </a:schemeClr>
            </a:solid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Row B</a:t>
              </a:r>
            </a:p>
          </p:txBody>
        </p:sp>
        <p:sp>
          <p:nvSpPr>
            <p:cNvPr id="17" name="Rectangle 17">
              <a:extLst>
                <a:ext uri="{FF2B5EF4-FFF2-40B4-BE49-F238E27FC236}">
                  <a16:creationId xmlns:a16="http://schemas.microsoft.com/office/drawing/2014/main" id="{E47CF77A-468A-657F-4C8A-8C93254B3003}"/>
                </a:ext>
              </a:extLst>
            </p:cNvPr>
            <p:cNvSpPr/>
            <p:nvPr/>
          </p:nvSpPr>
          <p:spPr>
            <a:xfrm>
              <a:off x="2128787" y="3288633"/>
              <a:ext cx="4065563" cy="288648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 name="Group 26">
              <a:extLst>
                <a:ext uri="{FF2B5EF4-FFF2-40B4-BE49-F238E27FC236}">
                  <a16:creationId xmlns:a16="http://schemas.microsoft.com/office/drawing/2014/main" id="{A3EC039A-F854-E8BB-6DC6-6D7B0B166902}"/>
                </a:ext>
              </a:extLst>
            </p:cNvPr>
            <p:cNvGrpSpPr/>
            <p:nvPr/>
          </p:nvGrpSpPr>
          <p:grpSpPr>
            <a:xfrm>
              <a:off x="1265673" y="3726767"/>
              <a:ext cx="1749378" cy="461665"/>
              <a:chOff x="867210" y="3646598"/>
              <a:chExt cx="1749378" cy="461665"/>
            </a:xfrm>
          </p:grpSpPr>
          <p:cxnSp>
            <p:nvCxnSpPr>
              <p:cNvPr id="26" name="Straight Arrow Connector 10">
                <a:extLst>
                  <a:ext uri="{FF2B5EF4-FFF2-40B4-BE49-F238E27FC236}">
                    <a16:creationId xmlns:a16="http://schemas.microsoft.com/office/drawing/2014/main" id="{A7FC03AD-C0AF-BAAB-1ADA-F6F6C9E0DD81}"/>
                  </a:ext>
                </a:extLst>
              </p:cNvPr>
              <p:cNvCxnSpPr>
                <a:cxnSpLocks/>
              </p:cNvCxnSpPr>
              <p:nvPr/>
            </p:nvCxnSpPr>
            <p:spPr>
              <a:xfrm>
                <a:off x="1629651" y="3882888"/>
                <a:ext cx="986937" cy="1"/>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3">
                <a:extLst>
                  <a:ext uri="{FF2B5EF4-FFF2-40B4-BE49-F238E27FC236}">
                    <a16:creationId xmlns:a16="http://schemas.microsoft.com/office/drawing/2014/main" id="{DDDD4BB0-FDA1-32A0-6F67-166E60CFC6D5}"/>
                  </a:ext>
                </a:extLst>
              </p:cNvPr>
              <p:cNvSpPr txBox="1"/>
              <p:nvPr/>
            </p:nvSpPr>
            <p:spPr>
              <a:xfrm>
                <a:off x="867210" y="3646598"/>
                <a:ext cx="727956"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ACT</a:t>
                </a:r>
              </a:p>
            </p:txBody>
          </p:sp>
        </p:grpSp>
        <p:sp>
          <p:nvSpPr>
            <p:cNvPr id="19" name="TextBox 25">
              <a:extLst>
                <a:ext uri="{FF2B5EF4-FFF2-40B4-BE49-F238E27FC236}">
                  <a16:creationId xmlns:a16="http://schemas.microsoft.com/office/drawing/2014/main" id="{88118258-D569-22B9-3CAF-51A24706ADF1}"/>
                </a:ext>
              </a:extLst>
            </p:cNvPr>
            <p:cNvSpPr txBox="1"/>
            <p:nvPr/>
          </p:nvSpPr>
          <p:spPr>
            <a:xfrm>
              <a:off x="3280557" y="6103943"/>
              <a:ext cx="1762021" cy="461665"/>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DRAM Bank</a:t>
              </a:r>
            </a:p>
          </p:txBody>
        </p:sp>
        <p:grpSp>
          <p:nvGrpSpPr>
            <p:cNvPr id="20" name="Group 26">
              <a:extLst>
                <a:ext uri="{FF2B5EF4-FFF2-40B4-BE49-F238E27FC236}">
                  <a16:creationId xmlns:a16="http://schemas.microsoft.com/office/drawing/2014/main" id="{798F8107-8122-BBED-81A8-B65EA3402D71}"/>
                </a:ext>
              </a:extLst>
            </p:cNvPr>
            <p:cNvGrpSpPr/>
            <p:nvPr/>
          </p:nvGrpSpPr>
          <p:grpSpPr>
            <a:xfrm>
              <a:off x="1265673" y="5381350"/>
              <a:ext cx="1749378" cy="461665"/>
              <a:chOff x="867210" y="3906478"/>
              <a:chExt cx="1749378" cy="461665"/>
            </a:xfrm>
          </p:grpSpPr>
          <p:cxnSp>
            <p:nvCxnSpPr>
              <p:cNvPr id="24" name="Straight Arrow Connector 10">
                <a:extLst>
                  <a:ext uri="{FF2B5EF4-FFF2-40B4-BE49-F238E27FC236}">
                    <a16:creationId xmlns:a16="http://schemas.microsoft.com/office/drawing/2014/main" id="{3FE5BA41-372E-DF83-7136-EAC00FFB31B1}"/>
                  </a:ext>
                </a:extLst>
              </p:cNvPr>
              <p:cNvCxnSpPr>
                <a:cxnSpLocks/>
              </p:cNvCxnSpPr>
              <p:nvPr/>
            </p:nvCxnSpPr>
            <p:spPr>
              <a:xfrm>
                <a:off x="1629651" y="4142768"/>
                <a:ext cx="986937" cy="1"/>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3">
                <a:extLst>
                  <a:ext uri="{FF2B5EF4-FFF2-40B4-BE49-F238E27FC236}">
                    <a16:creationId xmlns:a16="http://schemas.microsoft.com/office/drawing/2014/main" id="{BAB06734-5554-5D23-C527-44D53D00052C}"/>
                  </a:ext>
                </a:extLst>
              </p:cNvPr>
              <p:cNvSpPr txBox="1"/>
              <p:nvPr/>
            </p:nvSpPr>
            <p:spPr>
              <a:xfrm>
                <a:off x="867210" y="3906478"/>
                <a:ext cx="727956"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ACT</a:t>
                </a:r>
              </a:p>
            </p:txBody>
          </p:sp>
        </p:grpSp>
        <p:sp>
          <p:nvSpPr>
            <p:cNvPr id="23" name="Dikdörtgen 256">
              <a:extLst>
                <a:ext uri="{FF2B5EF4-FFF2-40B4-BE49-F238E27FC236}">
                  <a16:creationId xmlns:a16="http://schemas.microsoft.com/office/drawing/2014/main" id="{7AC614CE-CD14-6FA3-02CA-1B8BFFCCEF0D}"/>
                </a:ext>
              </a:extLst>
            </p:cNvPr>
            <p:cNvSpPr/>
            <p:nvPr/>
          </p:nvSpPr>
          <p:spPr>
            <a:xfrm>
              <a:off x="2297598" y="4547362"/>
              <a:ext cx="3770137" cy="370985"/>
            </a:xfrm>
            <a:prstGeom prst="rect">
              <a:avLst/>
            </a:prstGeom>
            <a:solidFill>
              <a:schemeClr val="accent1">
                <a:lumMod val="60000"/>
                <a:lumOff val="40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Cascadia Mono" panose="020B0609020000020004" pitchFamily="49" charset="0"/>
                </a:rPr>
                <a:t>Shared Sense Amplifiers</a:t>
              </a:r>
            </a:p>
          </p:txBody>
        </p:sp>
      </p:grpSp>
      <p:sp>
        <p:nvSpPr>
          <p:cNvPr id="36" name="Oval 35">
            <a:extLst>
              <a:ext uri="{FF2B5EF4-FFF2-40B4-BE49-F238E27FC236}">
                <a16:creationId xmlns:a16="http://schemas.microsoft.com/office/drawing/2014/main" id="{8BB6C122-6CC8-EFDB-EF6A-E108689563F4}"/>
              </a:ext>
            </a:extLst>
          </p:cNvPr>
          <p:cNvSpPr/>
          <p:nvPr/>
        </p:nvSpPr>
        <p:spPr>
          <a:xfrm>
            <a:off x="1754123" y="2640337"/>
            <a:ext cx="1046912" cy="674881"/>
          </a:xfrm>
          <a:prstGeom prst="ellipse">
            <a:avLst/>
          </a:prstGeom>
          <a:noFill/>
          <a:ln w="762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TextBox 40">
            <a:extLst>
              <a:ext uri="{FF2B5EF4-FFF2-40B4-BE49-F238E27FC236}">
                <a16:creationId xmlns:a16="http://schemas.microsoft.com/office/drawing/2014/main" id="{BBB21075-0C3E-CE46-9D84-D7ED8A10873E}"/>
              </a:ext>
            </a:extLst>
          </p:cNvPr>
          <p:cNvSpPr txBox="1"/>
          <p:nvPr/>
        </p:nvSpPr>
        <p:spPr>
          <a:xfrm>
            <a:off x="1264891" y="1826480"/>
            <a:ext cx="2601481" cy="400110"/>
          </a:xfrm>
          <a:prstGeom prst="rect">
            <a:avLst/>
          </a:prstGeom>
          <a:solidFill>
            <a:schemeClr val="accent2">
              <a:lumMod val="40000"/>
              <a:lumOff val="60000"/>
            </a:schemeClr>
          </a:solidFill>
          <a:ln w="38100">
            <a:solidFill>
              <a:schemeClr val="accent2"/>
            </a:solidFill>
            <a:prstDash val="dash"/>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All rows in Subarray X</a:t>
            </a:r>
            <a:endParaRPr kumimoji="0" lang="en-CH"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p:txBody>
      </p:sp>
      <p:cxnSp>
        <p:nvCxnSpPr>
          <p:cNvPr id="42" name="Bağlayıcı: Eğri 80">
            <a:extLst>
              <a:ext uri="{FF2B5EF4-FFF2-40B4-BE49-F238E27FC236}">
                <a16:creationId xmlns:a16="http://schemas.microsoft.com/office/drawing/2014/main" id="{2DE8A6C4-FEAD-67CF-D264-B3AC93796E22}"/>
              </a:ext>
            </a:extLst>
          </p:cNvPr>
          <p:cNvCxnSpPr>
            <a:cxnSpLocks/>
            <a:stCxn id="43" idx="0"/>
          </p:cNvCxnSpPr>
          <p:nvPr/>
        </p:nvCxnSpPr>
        <p:spPr>
          <a:xfrm rot="5400000" flipH="1" flipV="1">
            <a:off x="7965826" y="2146734"/>
            <a:ext cx="418492" cy="532849"/>
          </a:xfrm>
          <a:prstGeom prst="curvedConnector4">
            <a:avLst>
              <a:gd name="adj1" fmla="val 26098"/>
              <a:gd name="adj2" fmla="val 142901"/>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014970FD-42D8-9D26-6BB6-FE5D432B17DD}"/>
              </a:ext>
            </a:extLst>
          </p:cNvPr>
          <p:cNvSpPr/>
          <p:nvPr/>
        </p:nvSpPr>
        <p:spPr>
          <a:xfrm>
            <a:off x="7385192" y="2622404"/>
            <a:ext cx="1046912" cy="674881"/>
          </a:xfrm>
          <a:prstGeom prst="ellipse">
            <a:avLst/>
          </a:prstGeom>
          <a:noFill/>
          <a:ln w="762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Content Placeholder 2">
            <a:extLst>
              <a:ext uri="{FF2B5EF4-FFF2-40B4-BE49-F238E27FC236}">
                <a16:creationId xmlns:a16="http://schemas.microsoft.com/office/drawing/2014/main" id="{E37CCD49-9EE3-BA11-37A8-DB6748FA619D}"/>
              </a:ext>
            </a:extLst>
          </p:cNvPr>
          <p:cNvSpPr>
            <a:spLocks noGrp="1"/>
          </p:cNvSpPr>
          <p:nvPr>
            <p:ph idx="1"/>
          </p:nvPr>
        </p:nvSpPr>
        <p:spPr>
          <a:xfrm>
            <a:off x="224845" y="753498"/>
            <a:ext cx="8863692" cy="1098260"/>
          </a:xfrm>
        </p:spPr>
        <p:txBody>
          <a:bodyPr>
            <a:normAutofit/>
          </a:bodyPr>
          <a:lstStyle/>
          <a:p>
            <a:r>
              <a:rPr lang="en-GB" sz="2200" dirty="0"/>
              <a:t>To understand </a:t>
            </a:r>
            <a:r>
              <a:rPr lang="en-GB" sz="2200" b="1" dirty="0"/>
              <a:t>which and how many </a:t>
            </a:r>
            <a:r>
              <a:rPr lang="en-GB" sz="2200" dirty="0"/>
              <a:t>rows are                              simultaneously activated</a:t>
            </a:r>
          </a:p>
          <a:p>
            <a:pPr lvl="1"/>
            <a:r>
              <a:rPr lang="en-GB" sz="2200" b="1" dirty="0">
                <a:solidFill>
                  <a:schemeClr val="accent2"/>
                </a:solidFill>
              </a:rPr>
              <a:t>Sweep</a:t>
            </a:r>
            <a:r>
              <a:rPr lang="en-GB" sz="2200" dirty="0"/>
              <a:t> Row A and Row B addresses</a:t>
            </a:r>
          </a:p>
          <a:p>
            <a:pPr marL="457200" lvl="1" indent="0">
              <a:buNone/>
            </a:pPr>
            <a:endParaRPr lang="en-GB" dirty="0">
              <a:solidFill>
                <a:schemeClr val="tx1">
                  <a:lumMod val="75000"/>
                  <a:lumOff val="25000"/>
                </a:schemeClr>
              </a:solidFill>
            </a:endParaRPr>
          </a:p>
        </p:txBody>
      </p:sp>
      <p:sp>
        <p:nvSpPr>
          <p:cNvPr id="65" name="TextBox 64">
            <a:extLst>
              <a:ext uri="{FF2B5EF4-FFF2-40B4-BE49-F238E27FC236}">
                <a16:creationId xmlns:a16="http://schemas.microsoft.com/office/drawing/2014/main" id="{8651A6DF-E9D8-8D40-FF26-996F0AE826EA}"/>
              </a:ext>
            </a:extLst>
          </p:cNvPr>
          <p:cNvSpPr txBox="1"/>
          <p:nvPr/>
        </p:nvSpPr>
        <p:spPr>
          <a:xfrm>
            <a:off x="5748449" y="1826480"/>
            <a:ext cx="2601481" cy="400110"/>
          </a:xfrm>
          <a:prstGeom prst="rect">
            <a:avLst/>
          </a:prstGeom>
          <a:solidFill>
            <a:schemeClr val="accent2">
              <a:lumMod val="40000"/>
              <a:lumOff val="60000"/>
            </a:schemeClr>
          </a:solidFill>
          <a:ln w="38100">
            <a:solidFill>
              <a:schemeClr val="accent2"/>
            </a:solidFill>
            <a:prstDash val="dash"/>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All rows in Subarray Y</a:t>
            </a:r>
            <a:endParaRPr kumimoji="0" lang="en-CH"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p:txBody>
      </p:sp>
    </p:spTree>
    <p:extLst>
      <p:ext uri="{BB962C8B-B14F-4D97-AF65-F5344CB8AC3E}">
        <p14:creationId xmlns:p14="http://schemas.microsoft.com/office/powerpoint/2010/main" val="2707223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5">
                                            <p:txEl>
                                              <p:pRg st="1" end="1"/>
                                            </p:txEl>
                                          </p:spTgt>
                                        </p:tgtEl>
                                        <p:attrNameLst>
                                          <p:attrName>style.visibility</p:attrName>
                                        </p:attrNameLst>
                                      </p:cBhvr>
                                      <p:to>
                                        <p:strVal val="visible"/>
                                      </p:to>
                                    </p:set>
                                  </p:childTnLst>
                                </p:cTn>
                              </p:par>
                            </p:childTnLst>
                          </p:cTn>
                        </p:par>
                        <p:par>
                          <p:cTn id="11" fill="hold">
                            <p:stCondLst>
                              <p:cond delay="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1"/>
                                        </p:tgtEl>
                                        <p:attrNameLst>
                                          <p:attrName>style.visibility</p:attrName>
                                        </p:attrNameLst>
                                      </p:cBhvr>
                                      <p:to>
                                        <p:strVal val="visible"/>
                                      </p:to>
                                    </p:set>
                                    <p:animEffect transition="in" filter="fade">
                                      <p:cBhvr>
                                        <p:cTn id="20" dur="500"/>
                                        <p:tgtEl>
                                          <p:spTgt spid="41"/>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500"/>
                                        <p:tgtEl>
                                          <p:spTgt spid="4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fade">
                                      <p:cBhvr>
                                        <p:cTn id="29"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1" grpId="0" animBg="1"/>
      <p:bldP spid="43" grpId="0" animBg="1"/>
      <p:bldP spid="65"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030E0B-0AB0-08C9-C0BF-B020691B2F5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EBECA3E-6239-65EC-C36F-B1BC343B53C6}"/>
              </a:ext>
            </a:extLst>
          </p:cNvPr>
          <p:cNvSpPr>
            <a:spLocks noGrp="1"/>
          </p:cNvSpPr>
          <p:nvPr>
            <p:ph type="title"/>
          </p:nvPr>
        </p:nvSpPr>
        <p:spPr/>
        <p:txBody>
          <a:bodyPr/>
          <a:lstStyle/>
          <a:p>
            <a:r>
              <a:rPr lang="en-US" sz="4400" dirty="0">
                <a:solidFill>
                  <a:schemeClr val="accent5">
                    <a:lumMod val="75000"/>
                  </a:schemeClr>
                </a:solidFill>
              </a:rPr>
              <a:t>Key Results</a:t>
            </a:r>
          </a:p>
        </p:txBody>
      </p:sp>
      <p:sp>
        <p:nvSpPr>
          <p:cNvPr id="3" name="Slide Number Placeholder 3">
            <a:extLst>
              <a:ext uri="{FF2B5EF4-FFF2-40B4-BE49-F238E27FC236}">
                <a16:creationId xmlns:a16="http://schemas.microsoft.com/office/drawing/2014/main" id="{AD95AE59-6725-CBFE-A398-6B5C18D1D46A}"/>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
        <p:nvSpPr>
          <p:cNvPr id="10" name="Metin kutusu 4">
            <a:extLst>
              <a:ext uri="{FF2B5EF4-FFF2-40B4-BE49-F238E27FC236}">
                <a16:creationId xmlns:a16="http://schemas.microsoft.com/office/drawing/2014/main" id="{8457704C-D7AD-891E-2DAB-13E76D73CBBC}"/>
              </a:ext>
            </a:extLst>
          </p:cNvPr>
          <p:cNvSpPr txBox="1"/>
          <p:nvPr/>
        </p:nvSpPr>
        <p:spPr>
          <a:xfrm>
            <a:off x="0" y="2512056"/>
            <a:ext cx="4572000" cy="1015663"/>
          </a:xfrm>
          <a:prstGeom prst="rect">
            <a:avLst/>
          </a:prstGeom>
          <a:solidFill>
            <a:schemeClr val="accent5">
              <a:lumMod val="60000"/>
              <a:lumOff val="40000"/>
            </a:schemeClr>
          </a:solidFill>
          <a:ln w="38100">
            <a:solidFill>
              <a:schemeClr val="tx1"/>
            </a:solid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Exactly the same number </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of rows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in each subarray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are activated</a:t>
            </a:r>
            <a:endParaRPr kumimoji="0" lang="en-US" sz="2000" b="1" i="0" u="none" strike="noStrike" kern="1200" cap="none" spc="0" normalizeH="0" baseline="0" noProof="0" dirty="0">
              <a:ln>
                <a:noFill/>
              </a:ln>
              <a:solidFill>
                <a:srgbClr val="7030A0"/>
              </a:solidFill>
              <a:effectLst/>
              <a:uLnTx/>
              <a:uFillTx/>
              <a:latin typeface="Cambria" panose="02040503050406030204" pitchFamily="18" charset="0"/>
              <a:ea typeface="Cambria" panose="02040503050406030204" pitchFamily="18" charset="0"/>
              <a:cs typeface="+mn-cs"/>
            </a:endParaRPr>
          </a:p>
        </p:txBody>
      </p:sp>
      <p:sp>
        <p:nvSpPr>
          <p:cNvPr id="11" name="Metin kutusu 4">
            <a:extLst>
              <a:ext uri="{FF2B5EF4-FFF2-40B4-BE49-F238E27FC236}">
                <a16:creationId xmlns:a16="http://schemas.microsoft.com/office/drawing/2014/main" id="{682C5451-E209-1C3A-7C71-27EC6906F8F8}"/>
              </a:ext>
            </a:extLst>
          </p:cNvPr>
          <p:cNvSpPr txBox="1"/>
          <p:nvPr/>
        </p:nvSpPr>
        <p:spPr>
          <a:xfrm>
            <a:off x="4566266" y="2512056"/>
            <a:ext cx="4572000" cy="1015663"/>
          </a:xfrm>
          <a:prstGeom prst="rect">
            <a:avLst/>
          </a:prstGeom>
          <a:solidFill>
            <a:schemeClr val="accent4">
              <a:lumMod val="60000"/>
              <a:lumOff val="40000"/>
            </a:schemeClr>
          </a:solidFill>
          <a:ln w="38100">
            <a:solidFill>
              <a:schemeClr val="tx1"/>
            </a:solid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ysClr val="windowText" lastClr="000000"/>
                </a:solidFill>
                <a:effectLst/>
                <a:uLnTx/>
                <a:uFillTx/>
                <a:latin typeface="Cambria" panose="02040503050406030204" pitchFamily="18" charset="0"/>
                <a:ea typeface="Cambria" panose="02040503050406030204" pitchFamily="18" charset="0"/>
                <a:cs typeface="+mn-cs"/>
              </a:rPr>
              <a:t>Twice as many</a:t>
            </a:r>
            <a:r>
              <a:rPr kumimoji="0" lang="en-US" sz="2000" b="0" i="0" u="none" strike="noStrike" kern="1200" cap="none" spc="0" normalizeH="0" baseline="0" noProof="0" dirty="0">
                <a:ln>
                  <a:noFill/>
                </a:ln>
                <a:solidFill>
                  <a:sysClr val="windowText" lastClr="000000"/>
                </a:solidFill>
                <a:effectLst/>
                <a:uLnTx/>
                <a:uFillTx/>
                <a:latin typeface="Cambria" panose="02040503050406030204" pitchFamily="18" charset="0"/>
                <a:ea typeface="Cambria" panose="02040503050406030204" pitchFamily="18" charset="0"/>
                <a:cs typeface="+mn-cs"/>
              </a:rPr>
              <a:t> rows in one subarray</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ysClr val="windowText" lastClr="000000"/>
                </a:solidFill>
                <a:effectLst/>
                <a:uLnTx/>
                <a:uFillTx/>
                <a:latin typeface="Cambria" panose="02040503050406030204" pitchFamily="18" charset="0"/>
                <a:ea typeface="Cambria" panose="02040503050406030204" pitchFamily="18" charset="0"/>
                <a:cs typeface="+mn-cs"/>
              </a:rPr>
              <a:t>compared to its neighbor subarray </a:t>
            </a:r>
            <a:r>
              <a:rPr kumimoji="0" lang="en-US" sz="2000" b="0" i="0" u="none" strike="noStrike" kern="1200" cap="none" spc="0" normalizeH="0" baseline="0" noProof="0" dirty="0">
                <a:ln>
                  <a:noFill/>
                </a:ln>
                <a:solidFill>
                  <a:sysClr val="windowText" lastClr="000000"/>
                </a:solidFill>
                <a:effectLst/>
                <a:uLnTx/>
                <a:uFillTx/>
                <a:latin typeface="Cambria" panose="02040503050406030204" pitchFamily="18" charset="0"/>
                <a:ea typeface="Cambria" panose="02040503050406030204" pitchFamily="18" charset="0"/>
                <a:cs typeface="+mn-cs"/>
              </a:rPr>
              <a:t>are activated</a:t>
            </a:r>
          </a:p>
        </p:txBody>
      </p:sp>
      <p:sp>
        <p:nvSpPr>
          <p:cNvPr id="4" name="Rectangle 274">
            <a:extLst>
              <a:ext uri="{FF2B5EF4-FFF2-40B4-BE49-F238E27FC236}">
                <a16:creationId xmlns:a16="http://schemas.microsoft.com/office/drawing/2014/main" id="{A49F4814-5A48-6C71-73D1-41C9680FE3F8}"/>
              </a:ext>
            </a:extLst>
          </p:cNvPr>
          <p:cNvSpPr/>
          <p:nvPr/>
        </p:nvSpPr>
        <p:spPr>
          <a:xfrm>
            <a:off x="0" y="899721"/>
            <a:ext cx="9144000" cy="1461646"/>
          </a:xfrm>
          <a:prstGeom prst="rect">
            <a:avLst/>
          </a:prstGeom>
          <a:solidFill>
            <a:schemeClr val="accent1">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COTS DRAM chips have </a:t>
            </a:r>
            <a:r>
              <a:rPr kumimoji="0" lang="en-US" sz="2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two distinct </a:t>
            </a: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sets of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activation patterns in </a:t>
            </a:r>
            <a:r>
              <a:rPr kumimoji="0" lang="en-US" sz="2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neighboring subarrays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when two rows are activated with </a:t>
            </a:r>
            <a:r>
              <a:rPr kumimoji="0" lang="en-US" sz="2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violated timings</a:t>
            </a:r>
          </a:p>
        </p:txBody>
      </p:sp>
      <p:grpSp>
        <p:nvGrpSpPr>
          <p:cNvPr id="6" name="Group 5">
            <a:extLst>
              <a:ext uri="{FF2B5EF4-FFF2-40B4-BE49-F238E27FC236}">
                <a16:creationId xmlns:a16="http://schemas.microsoft.com/office/drawing/2014/main" id="{4BAE6E3E-950F-A421-D973-A0A049B53703}"/>
              </a:ext>
            </a:extLst>
          </p:cNvPr>
          <p:cNvGrpSpPr/>
          <p:nvPr/>
        </p:nvGrpSpPr>
        <p:grpSpPr>
          <a:xfrm>
            <a:off x="184521" y="3763045"/>
            <a:ext cx="4065563" cy="2262352"/>
            <a:chOff x="2128787" y="3571546"/>
            <a:chExt cx="4065563" cy="2262352"/>
          </a:xfrm>
        </p:grpSpPr>
        <p:grpSp>
          <p:nvGrpSpPr>
            <p:cNvPr id="7" name="Group 6">
              <a:extLst>
                <a:ext uri="{FF2B5EF4-FFF2-40B4-BE49-F238E27FC236}">
                  <a16:creationId xmlns:a16="http://schemas.microsoft.com/office/drawing/2014/main" id="{4A785845-1E02-655F-B1A6-8E3166D45E09}"/>
                </a:ext>
              </a:extLst>
            </p:cNvPr>
            <p:cNvGrpSpPr/>
            <p:nvPr/>
          </p:nvGrpSpPr>
          <p:grpSpPr>
            <a:xfrm>
              <a:off x="2502882" y="4439573"/>
              <a:ext cx="3384557" cy="593439"/>
              <a:chOff x="2502882" y="4439573"/>
              <a:chExt cx="3384557" cy="593439"/>
            </a:xfrm>
          </p:grpSpPr>
          <p:cxnSp>
            <p:nvCxnSpPr>
              <p:cNvPr id="21" name="Straight Connector 20">
                <a:extLst>
                  <a:ext uri="{FF2B5EF4-FFF2-40B4-BE49-F238E27FC236}">
                    <a16:creationId xmlns:a16="http://schemas.microsoft.com/office/drawing/2014/main" id="{BA973399-FD1F-8C67-6132-7B54B1774465}"/>
                  </a:ext>
                </a:extLst>
              </p:cNvPr>
              <p:cNvCxnSpPr>
                <a:cxnSpLocks/>
              </p:cNvCxnSpPr>
              <p:nvPr/>
            </p:nvCxnSpPr>
            <p:spPr>
              <a:xfrm>
                <a:off x="281056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58E73654-E766-3CF7-3231-8F96B2733F16}"/>
                  </a:ext>
                </a:extLst>
              </p:cNvPr>
              <p:cNvCxnSpPr>
                <a:cxnSpLocks/>
              </p:cNvCxnSpPr>
              <p:nvPr/>
            </p:nvCxnSpPr>
            <p:spPr>
              <a:xfrm>
                <a:off x="3118256"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AB2F33A6-EEA1-5BA2-DEC1-A70046F877BB}"/>
                  </a:ext>
                </a:extLst>
              </p:cNvPr>
              <p:cNvCxnSpPr>
                <a:cxnSpLocks/>
              </p:cNvCxnSpPr>
              <p:nvPr/>
            </p:nvCxnSpPr>
            <p:spPr>
              <a:xfrm>
                <a:off x="3425943"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62509E7-4BDF-DB45-CEB1-BB71827DF46B}"/>
                  </a:ext>
                </a:extLst>
              </p:cNvPr>
              <p:cNvCxnSpPr>
                <a:cxnSpLocks/>
              </p:cNvCxnSpPr>
              <p:nvPr/>
            </p:nvCxnSpPr>
            <p:spPr>
              <a:xfrm>
                <a:off x="3733630"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52D995E9-3429-1EBD-885A-1A4569A50EF1}"/>
                  </a:ext>
                </a:extLst>
              </p:cNvPr>
              <p:cNvCxnSpPr>
                <a:cxnSpLocks/>
              </p:cNvCxnSpPr>
              <p:nvPr/>
            </p:nvCxnSpPr>
            <p:spPr>
              <a:xfrm>
                <a:off x="4041317"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A0FA30A-AB24-C67C-67EE-7BCDE115FAD6}"/>
                  </a:ext>
                </a:extLst>
              </p:cNvPr>
              <p:cNvCxnSpPr>
                <a:cxnSpLocks/>
              </p:cNvCxnSpPr>
              <p:nvPr/>
            </p:nvCxnSpPr>
            <p:spPr>
              <a:xfrm>
                <a:off x="4349004"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131AF6C-8E15-B70D-8E74-539D9795AC34}"/>
                  </a:ext>
                </a:extLst>
              </p:cNvPr>
              <p:cNvCxnSpPr>
                <a:cxnSpLocks/>
              </p:cNvCxnSpPr>
              <p:nvPr/>
            </p:nvCxnSpPr>
            <p:spPr>
              <a:xfrm>
                <a:off x="4656691"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4A60282-C5B8-B9D1-9247-647D83EE7BE5}"/>
                  </a:ext>
                </a:extLst>
              </p:cNvPr>
              <p:cNvCxnSpPr>
                <a:cxnSpLocks/>
              </p:cNvCxnSpPr>
              <p:nvPr/>
            </p:nvCxnSpPr>
            <p:spPr>
              <a:xfrm>
                <a:off x="4964378"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BD29031-A862-5BCD-2F81-E713D6106694}"/>
                  </a:ext>
                </a:extLst>
              </p:cNvPr>
              <p:cNvCxnSpPr>
                <a:cxnSpLocks/>
              </p:cNvCxnSpPr>
              <p:nvPr/>
            </p:nvCxnSpPr>
            <p:spPr>
              <a:xfrm>
                <a:off x="5272065"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7A642B1F-6B83-D617-416E-AF7019A3291B}"/>
                  </a:ext>
                </a:extLst>
              </p:cNvPr>
              <p:cNvCxnSpPr>
                <a:cxnSpLocks/>
              </p:cNvCxnSpPr>
              <p:nvPr/>
            </p:nvCxnSpPr>
            <p:spPr>
              <a:xfrm>
                <a:off x="557975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183B6B1B-FDBC-DCB7-5FF9-194919192B59}"/>
                  </a:ext>
                </a:extLst>
              </p:cNvPr>
              <p:cNvCxnSpPr>
                <a:cxnSpLocks/>
              </p:cNvCxnSpPr>
              <p:nvPr/>
            </p:nvCxnSpPr>
            <p:spPr>
              <a:xfrm>
                <a:off x="588743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EDE4099D-5F84-6B64-C011-42EB2BF786FA}"/>
                  </a:ext>
                </a:extLst>
              </p:cNvPr>
              <p:cNvCxnSpPr>
                <a:cxnSpLocks/>
              </p:cNvCxnSpPr>
              <p:nvPr/>
            </p:nvCxnSpPr>
            <p:spPr>
              <a:xfrm>
                <a:off x="250288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oup 30">
              <a:extLst>
                <a:ext uri="{FF2B5EF4-FFF2-40B4-BE49-F238E27FC236}">
                  <a16:creationId xmlns:a16="http://schemas.microsoft.com/office/drawing/2014/main" id="{0D34BE43-98C2-5F64-7849-5A55F3EFABEF}"/>
                </a:ext>
              </a:extLst>
            </p:cNvPr>
            <p:cNvGrpSpPr/>
            <p:nvPr/>
          </p:nvGrpSpPr>
          <p:grpSpPr>
            <a:xfrm>
              <a:off x="2288301" y="3653038"/>
              <a:ext cx="3779440" cy="2094103"/>
              <a:chOff x="1889838" y="3785996"/>
              <a:chExt cx="3779440" cy="2094103"/>
            </a:xfrm>
          </p:grpSpPr>
          <p:grpSp>
            <p:nvGrpSpPr>
              <p:cNvPr id="15" name="Group 28">
                <a:extLst>
                  <a:ext uri="{FF2B5EF4-FFF2-40B4-BE49-F238E27FC236}">
                    <a16:creationId xmlns:a16="http://schemas.microsoft.com/office/drawing/2014/main" id="{F1B439F6-C801-1CA0-A6FB-DCDE1061493C}"/>
                  </a:ext>
                </a:extLst>
              </p:cNvPr>
              <p:cNvGrpSpPr/>
              <p:nvPr/>
            </p:nvGrpSpPr>
            <p:grpSpPr>
              <a:xfrm>
                <a:off x="1899136" y="3850525"/>
                <a:ext cx="3770142" cy="2029574"/>
                <a:chOff x="1899136" y="3850525"/>
                <a:chExt cx="3770142" cy="2029574"/>
              </a:xfrm>
            </p:grpSpPr>
            <p:sp>
              <p:nvSpPr>
                <p:cNvPr id="19" name="Rectangle 13">
                  <a:extLst>
                    <a:ext uri="{FF2B5EF4-FFF2-40B4-BE49-F238E27FC236}">
                      <a16:creationId xmlns:a16="http://schemas.microsoft.com/office/drawing/2014/main" id="{C1046FE2-8022-E7DB-898C-186253FFE9F1}"/>
                    </a:ext>
                  </a:extLst>
                </p:cNvPr>
                <p:cNvSpPr/>
                <p:nvPr/>
              </p:nvSpPr>
              <p:spPr>
                <a:xfrm>
                  <a:off x="1899136" y="3850525"/>
                  <a:ext cx="3770142" cy="720000"/>
                </a:xfrm>
                <a:prstGeom prst="rect">
                  <a:avLst/>
                </a:prstGeom>
                <a:solidFill>
                  <a:srgbClr val="E8E6FE"/>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Rectangle 14">
                  <a:extLst>
                    <a:ext uri="{FF2B5EF4-FFF2-40B4-BE49-F238E27FC236}">
                      <a16:creationId xmlns:a16="http://schemas.microsoft.com/office/drawing/2014/main" id="{FBAA22FC-C3B4-FA53-FE8F-26D2A5CA997B}"/>
                    </a:ext>
                  </a:extLst>
                </p:cNvPr>
                <p:cNvSpPr/>
                <p:nvPr/>
              </p:nvSpPr>
              <p:spPr>
                <a:xfrm>
                  <a:off x="1899136" y="5160099"/>
                  <a:ext cx="3770142" cy="720000"/>
                </a:xfrm>
                <a:prstGeom prst="rect">
                  <a:avLst/>
                </a:prstGeom>
                <a:solidFill>
                  <a:schemeClr val="accent4">
                    <a:lumMod val="40000"/>
                    <a:lumOff val="60000"/>
                  </a:schemeClr>
                </a:solid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6" name="Group 29">
                <a:extLst>
                  <a:ext uri="{FF2B5EF4-FFF2-40B4-BE49-F238E27FC236}">
                    <a16:creationId xmlns:a16="http://schemas.microsoft.com/office/drawing/2014/main" id="{43B64573-28D6-FFC6-9D4E-763122A98455}"/>
                  </a:ext>
                </a:extLst>
              </p:cNvPr>
              <p:cNvGrpSpPr/>
              <p:nvPr/>
            </p:nvGrpSpPr>
            <p:grpSpPr>
              <a:xfrm>
                <a:off x="1889838" y="3785996"/>
                <a:ext cx="1626984" cy="1787672"/>
                <a:chOff x="1889838" y="3785996"/>
                <a:chExt cx="1626984" cy="1787672"/>
              </a:xfrm>
            </p:grpSpPr>
            <p:sp>
              <p:nvSpPr>
                <p:cNvPr id="17" name="TextBox 15">
                  <a:extLst>
                    <a:ext uri="{FF2B5EF4-FFF2-40B4-BE49-F238E27FC236}">
                      <a16:creationId xmlns:a16="http://schemas.microsoft.com/office/drawing/2014/main" id="{7B538586-2B2C-7B1E-8158-8E1BB65C108F}"/>
                    </a:ext>
                  </a:extLst>
                </p:cNvPr>
                <p:cNvSpPr txBox="1"/>
                <p:nvPr/>
              </p:nvSpPr>
              <p:spPr>
                <a:xfrm>
                  <a:off x="1899135" y="3785996"/>
                  <a:ext cx="1617687"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Subarray X</a:t>
                  </a:r>
                </a:p>
              </p:txBody>
            </p:sp>
            <p:sp>
              <p:nvSpPr>
                <p:cNvPr id="18" name="TextBox 16">
                  <a:extLst>
                    <a:ext uri="{FF2B5EF4-FFF2-40B4-BE49-F238E27FC236}">
                      <a16:creationId xmlns:a16="http://schemas.microsoft.com/office/drawing/2014/main" id="{4B00BF8D-125A-CB1A-6790-1A943DA20B66}"/>
                    </a:ext>
                  </a:extLst>
                </p:cNvPr>
                <p:cNvSpPr txBox="1"/>
                <p:nvPr/>
              </p:nvSpPr>
              <p:spPr>
                <a:xfrm>
                  <a:off x="1889838" y="5112003"/>
                  <a:ext cx="1617687"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Subarray Y</a:t>
                  </a:r>
                </a:p>
              </p:txBody>
            </p:sp>
          </p:grpSp>
        </p:grpSp>
        <p:sp>
          <p:nvSpPr>
            <p:cNvPr id="12" name="Rectangle 17">
              <a:extLst>
                <a:ext uri="{FF2B5EF4-FFF2-40B4-BE49-F238E27FC236}">
                  <a16:creationId xmlns:a16="http://schemas.microsoft.com/office/drawing/2014/main" id="{EC7A38A7-ABAA-EA17-FCF6-3BD881AE2AB1}"/>
                </a:ext>
              </a:extLst>
            </p:cNvPr>
            <p:cNvSpPr/>
            <p:nvPr/>
          </p:nvSpPr>
          <p:spPr>
            <a:xfrm>
              <a:off x="2128787" y="3571546"/>
              <a:ext cx="4065563" cy="2262352"/>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Dikdörtgen 256">
              <a:extLst>
                <a:ext uri="{FF2B5EF4-FFF2-40B4-BE49-F238E27FC236}">
                  <a16:creationId xmlns:a16="http://schemas.microsoft.com/office/drawing/2014/main" id="{AD04C004-1A57-471C-D8D9-0034B6320E00}"/>
                </a:ext>
              </a:extLst>
            </p:cNvPr>
            <p:cNvSpPr/>
            <p:nvPr/>
          </p:nvSpPr>
          <p:spPr>
            <a:xfrm>
              <a:off x="2297598" y="4547362"/>
              <a:ext cx="3770137" cy="370985"/>
            </a:xfrm>
            <a:prstGeom prst="rect">
              <a:avLst/>
            </a:prstGeom>
            <a:solidFill>
              <a:schemeClr val="accent1">
                <a:lumMod val="60000"/>
                <a:lumOff val="40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Cascadia Mono" panose="020B0609020000020004" pitchFamily="49" charset="0"/>
                </a:rPr>
                <a:t>Shared Sense Amplifiers</a:t>
              </a:r>
            </a:p>
          </p:txBody>
        </p:sp>
      </p:grpSp>
      <p:cxnSp>
        <p:nvCxnSpPr>
          <p:cNvPr id="13" name="Connector: Curved 12">
            <a:extLst>
              <a:ext uri="{FF2B5EF4-FFF2-40B4-BE49-F238E27FC236}">
                <a16:creationId xmlns:a16="http://schemas.microsoft.com/office/drawing/2014/main" id="{121B5F39-EC17-AC7F-40A3-356C972BA7F9}"/>
              </a:ext>
            </a:extLst>
          </p:cNvPr>
          <p:cNvCxnSpPr>
            <a:cxnSpLocks/>
          </p:cNvCxnSpPr>
          <p:nvPr/>
        </p:nvCxnSpPr>
        <p:spPr>
          <a:xfrm>
            <a:off x="1923721" y="4075370"/>
            <a:ext cx="1164105" cy="203999"/>
          </a:xfrm>
          <a:prstGeom prst="curvedConnector2">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15">
            <a:extLst>
              <a:ext uri="{FF2B5EF4-FFF2-40B4-BE49-F238E27FC236}">
                <a16:creationId xmlns:a16="http://schemas.microsoft.com/office/drawing/2014/main" id="{AAD0D034-E306-1A65-DC83-CCA407CB9915}"/>
              </a:ext>
            </a:extLst>
          </p:cNvPr>
          <p:cNvSpPr txBox="1"/>
          <p:nvPr/>
        </p:nvSpPr>
        <p:spPr>
          <a:xfrm>
            <a:off x="2097051" y="4176891"/>
            <a:ext cx="2076146"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Up to </a:t>
            </a:r>
            <a:r>
              <a:rPr kumimoji="0" lang="en-US" sz="2400" b="1"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16 rows</a:t>
            </a:r>
          </a:p>
        </p:txBody>
      </p:sp>
      <p:cxnSp>
        <p:nvCxnSpPr>
          <p:cNvPr id="38" name="Connector: Curved 37">
            <a:extLst>
              <a:ext uri="{FF2B5EF4-FFF2-40B4-BE49-F238E27FC236}">
                <a16:creationId xmlns:a16="http://schemas.microsoft.com/office/drawing/2014/main" id="{39EF6282-A01A-C7D8-F3BC-72D44EFB3F6C}"/>
              </a:ext>
            </a:extLst>
          </p:cNvPr>
          <p:cNvCxnSpPr>
            <a:cxnSpLocks/>
          </p:cNvCxnSpPr>
          <p:nvPr/>
        </p:nvCxnSpPr>
        <p:spPr>
          <a:xfrm>
            <a:off x="1922076" y="5401377"/>
            <a:ext cx="1164105" cy="203999"/>
          </a:xfrm>
          <a:prstGeom prst="curvedConnector2">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9" name="TextBox 15">
            <a:extLst>
              <a:ext uri="{FF2B5EF4-FFF2-40B4-BE49-F238E27FC236}">
                <a16:creationId xmlns:a16="http://schemas.microsoft.com/office/drawing/2014/main" id="{3D9E4087-D023-A5CC-783C-42CE5A0E3F97}"/>
              </a:ext>
            </a:extLst>
          </p:cNvPr>
          <p:cNvSpPr txBox="1"/>
          <p:nvPr/>
        </p:nvSpPr>
        <p:spPr>
          <a:xfrm>
            <a:off x="2095406" y="5502898"/>
            <a:ext cx="2076146"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Up to </a:t>
            </a:r>
            <a:r>
              <a:rPr kumimoji="0" lang="en-US" sz="2400" b="1"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16 rows</a:t>
            </a:r>
          </a:p>
        </p:txBody>
      </p:sp>
      <p:grpSp>
        <p:nvGrpSpPr>
          <p:cNvPr id="40" name="Group 39">
            <a:extLst>
              <a:ext uri="{FF2B5EF4-FFF2-40B4-BE49-F238E27FC236}">
                <a16:creationId xmlns:a16="http://schemas.microsoft.com/office/drawing/2014/main" id="{C14063DA-FDC4-0CFB-09A1-4537ECFA54DF}"/>
              </a:ext>
            </a:extLst>
          </p:cNvPr>
          <p:cNvGrpSpPr/>
          <p:nvPr/>
        </p:nvGrpSpPr>
        <p:grpSpPr>
          <a:xfrm>
            <a:off x="4796817" y="3763045"/>
            <a:ext cx="4065563" cy="2262352"/>
            <a:chOff x="2128787" y="3571546"/>
            <a:chExt cx="4065563" cy="2262352"/>
          </a:xfrm>
        </p:grpSpPr>
        <p:grpSp>
          <p:nvGrpSpPr>
            <p:cNvPr id="41" name="Group 40">
              <a:extLst>
                <a:ext uri="{FF2B5EF4-FFF2-40B4-BE49-F238E27FC236}">
                  <a16:creationId xmlns:a16="http://schemas.microsoft.com/office/drawing/2014/main" id="{EA01C101-E818-B67D-F3C3-C472BD7D789D}"/>
                </a:ext>
              </a:extLst>
            </p:cNvPr>
            <p:cNvGrpSpPr/>
            <p:nvPr/>
          </p:nvGrpSpPr>
          <p:grpSpPr>
            <a:xfrm>
              <a:off x="2502882" y="4439573"/>
              <a:ext cx="3384557" cy="593439"/>
              <a:chOff x="2502882" y="4439573"/>
              <a:chExt cx="3384557" cy="593439"/>
            </a:xfrm>
          </p:grpSpPr>
          <p:cxnSp>
            <p:nvCxnSpPr>
              <p:cNvPr id="51" name="Straight Connector 50">
                <a:extLst>
                  <a:ext uri="{FF2B5EF4-FFF2-40B4-BE49-F238E27FC236}">
                    <a16:creationId xmlns:a16="http://schemas.microsoft.com/office/drawing/2014/main" id="{7379288F-33F1-2BB5-0BEF-EFBC9E0D2651}"/>
                  </a:ext>
                </a:extLst>
              </p:cNvPr>
              <p:cNvCxnSpPr>
                <a:cxnSpLocks/>
              </p:cNvCxnSpPr>
              <p:nvPr/>
            </p:nvCxnSpPr>
            <p:spPr>
              <a:xfrm>
                <a:off x="281056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23B0FF7-C3B7-A253-B633-56658A9A5524}"/>
                  </a:ext>
                </a:extLst>
              </p:cNvPr>
              <p:cNvCxnSpPr>
                <a:cxnSpLocks/>
              </p:cNvCxnSpPr>
              <p:nvPr/>
            </p:nvCxnSpPr>
            <p:spPr>
              <a:xfrm>
                <a:off x="3118256"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510383F-1383-5DEB-859F-A2E61CFFBD92}"/>
                  </a:ext>
                </a:extLst>
              </p:cNvPr>
              <p:cNvCxnSpPr>
                <a:cxnSpLocks/>
              </p:cNvCxnSpPr>
              <p:nvPr/>
            </p:nvCxnSpPr>
            <p:spPr>
              <a:xfrm>
                <a:off x="3425943"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269C4A8-1CD9-0F83-B4B9-C96C726DA83D}"/>
                  </a:ext>
                </a:extLst>
              </p:cNvPr>
              <p:cNvCxnSpPr>
                <a:cxnSpLocks/>
              </p:cNvCxnSpPr>
              <p:nvPr/>
            </p:nvCxnSpPr>
            <p:spPr>
              <a:xfrm>
                <a:off x="3733630"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7D48BBD-5865-0164-DB6D-8318EBF93961}"/>
                  </a:ext>
                </a:extLst>
              </p:cNvPr>
              <p:cNvCxnSpPr>
                <a:cxnSpLocks/>
              </p:cNvCxnSpPr>
              <p:nvPr/>
            </p:nvCxnSpPr>
            <p:spPr>
              <a:xfrm>
                <a:off x="4041317"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14C50CF-F792-141E-6B36-EC9109D4AB02}"/>
                  </a:ext>
                </a:extLst>
              </p:cNvPr>
              <p:cNvCxnSpPr>
                <a:cxnSpLocks/>
              </p:cNvCxnSpPr>
              <p:nvPr/>
            </p:nvCxnSpPr>
            <p:spPr>
              <a:xfrm>
                <a:off x="4349004"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D8696D8C-230E-4AD2-5F61-E0A4C8692B74}"/>
                  </a:ext>
                </a:extLst>
              </p:cNvPr>
              <p:cNvCxnSpPr>
                <a:cxnSpLocks/>
              </p:cNvCxnSpPr>
              <p:nvPr/>
            </p:nvCxnSpPr>
            <p:spPr>
              <a:xfrm>
                <a:off x="4656691"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0EAB4F-7A0E-4D79-29C0-F27234FB3F91}"/>
                  </a:ext>
                </a:extLst>
              </p:cNvPr>
              <p:cNvCxnSpPr>
                <a:cxnSpLocks/>
              </p:cNvCxnSpPr>
              <p:nvPr/>
            </p:nvCxnSpPr>
            <p:spPr>
              <a:xfrm>
                <a:off x="4964378"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ABD9131C-41A3-C084-18AC-4DA8F1A3951A}"/>
                  </a:ext>
                </a:extLst>
              </p:cNvPr>
              <p:cNvCxnSpPr>
                <a:cxnSpLocks/>
              </p:cNvCxnSpPr>
              <p:nvPr/>
            </p:nvCxnSpPr>
            <p:spPr>
              <a:xfrm>
                <a:off x="5272065"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FE98E47-B6BC-99F1-A734-C73C24CA6407}"/>
                  </a:ext>
                </a:extLst>
              </p:cNvPr>
              <p:cNvCxnSpPr>
                <a:cxnSpLocks/>
              </p:cNvCxnSpPr>
              <p:nvPr/>
            </p:nvCxnSpPr>
            <p:spPr>
              <a:xfrm>
                <a:off x="557975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5F8FEECB-418B-FDF2-BDD0-A4058EE8EE0C}"/>
                  </a:ext>
                </a:extLst>
              </p:cNvPr>
              <p:cNvCxnSpPr>
                <a:cxnSpLocks/>
              </p:cNvCxnSpPr>
              <p:nvPr/>
            </p:nvCxnSpPr>
            <p:spPr>
              <a:xfrm>
                <a:off x="588743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9125B032-BC69-397F-C746-C6EBB926356A}"/>
                  </a:ext>
                </a:extLst>
              </p:cNvPr>
              <p:cNvCxnSpPr>
                <a:cxnSpLocks/>
              </p:cNvCxnSpPr>
              <p:nvPr/>
            </p:nvCxnSpPr>
            <p:spPr>
              <a:xfrm>
                <a:off x="250288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 name="Group 30">
              <a:extLst>
                <a:ext uri="{FF2B5EF4-FFF2-40B4-BE49-F238E27FC236}">
                  <a16:creationId xmlns:a16="http://schemas.microsoft.com/office/drawing/2014/main" id="{D8E739EB-F239-38E9-9353-FF3CFCF01363}"/>
                </a:ext>
              </a:extLst>
            </p:cNvPr>
            <p:cNvGrpSpPr/>
            <p:nvPr/>
          </p:nvGrpSpPr>
          <p:grpSpPr>
            <a:xfrm>
              <a:off x="2288301" y="3653038"/>
              <a:ext cx="3779440" cy="2094103"/>
              <a:chOff x="1889838" y="3785996"/>
              <a:chExt cx="3779440" cy="2094103"/>
            </a:xfrm>
          </p:grpSpPr>
          <p:grpSp>
            <p:nvGrpSpPr>
              <p:cNvPr id="45" name="Group 28">
                <a:extLst>
                  <a:ext uri="{FF2B5EF4-FFF2-40B4-BE49-F238E27FC236}">
                    <a16:creationId xmlns:a16="http://schemas.microsoft.com/office/drawing/2014/main" id="{C316CCA2-552B-ABDD-F14A-100847A511A7}"/>
                  </a:ext>
                </a:extLst>
              </p:cNvPr>
              <p:cNvGrpSpPr/>
              <p:nvPr/>
            </p:nvGrpSpPr>
            <p:grpSpPr>
              <a:xfrm>
                <a:off x="1899136" y="3850525"/>
                <a:ext cx="3770142" cy="2029574"/>
                <a:chOff x="1899136" y="3850525"/>
                <a:chExt cx="3770142" cy="2029574"/>
              </a:xfrm>
            </p:grpSpPr>
            <p:sp>
              <p:nvSpPr>
                <p:cNvPr id="49" name="Rectangle 13">
                  <a:extLst>
                    <a:ext uri="{FF2B5EF4-FFF2-40B4-BE49-F238E27FC236}">
                      <a16:creationId xmlns:a16="http://schemas.microsoft.com/office/drawing/2014/main" id="{CEE8EE71-162F-2F50-5F48-4E99A248DC18}"/>
                    </a:ext>
                  </a:extLst>
                </p:cNvPr>
                <p:cNvSpPr/>
                <p:nvPr/>
              </p:nvSpPr>
              <p:spPr>
                <a:xfrm>
                  <a:off x="1899136" y="3850525"/>
                  <a:ext cx="3770142" cy="720000"/>
                </a:xfrm>
                <a:prstGeom prst="rect">
                  <a:avLst/>
                </a:prstGeom>
                <a:solidFill>
                  <a:srgbClr val="E8E6FE"/>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 name="Rectangle 14">
                  <a:extLst>
                    <a:ext uri="{FF2B5EF4-FFF2-40B4-BE49-F238E27FC236}">
                      <a16:creationId xmlns:a16="http://schemas.microsoft.com/office/drawing/2014/main" id="{4C485195-6299-B688-A3F9-8A11A2472B1B}"/>
                    </a:ext>
                  </a:extLst>
                </p:cNvPr>
                <p:cNvSpPr/>
                <p:nvPr/>
              </p:nvSpPr>
              <p:spPr>
                <a:xfrm>
                  <a:off x="1899136" y="5160099"/>
                  <a:ext cx="3770142" cy="720000"/>
                </a:xfrm>
                <a:prstGeom prst="rect">
                  <a:avLst/>
                </a:prstGeom>
                <a:solidFill>
                  <a:schemeClr val="accent4">
                    <a:lumMod val="40000"/>
                    <a:lumOff val="60000"/>
                  </a:schemeClr>
                </a:solid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46" name="Group 29">
                <a:extLst>
                  <a:ext uri="{FF2B5EF4-FFF2-40B4-BE49-F238E27FC236}">
                    <a16:creationId xmlns:a16="http://schemas.microsoft.com/office/drawing/2014/main" id="{457FCAE0-D2D8-0741-D79A-465BA87AF298}"/>
                  </a:ext>
                </a:extLst>
              </p:cNvPr>
              <p:cNvGrpSpPr/>
              <p:nvPr/>
            </p:nvGrpSpPr>
            <p:grpSpPr>
              <a:xfrm>
                <a:off x="1889838" y="3785996"/>
                <a:ext cx="1626984" cy="1787672"/>
                <a:chOff x="1889838" y="3785996"/>
                <a:chExt cx="1626984" cy="1787672"/>
              </a:xfrm>
            </p:grpSpPr>
            <p:sp>
              <p:nvSpPr>
                <p:cNvPr id="47" name="TextBox 15">
                  <a:extLst>
                    <a:ext uri="{FF2B5EF4-FFF2-40B4-BE49-F238E27FC236}">
                      <a16:creationId xmlns:a16="http://schemas.microsoft.com/office/drawing/2014/main" id="{721DDE1A-71DF-1275-C5F9-49D53B9FA923}"/>
                    </a:ext>
                  </a:extLst>
                </p:cNvPr>
                <p:cNvSpPr txBox="1"/>
                <p:nvPr/>
              </p:nvSpPr>
              <p:spPr>
                <a:xfrm>
                  <a:off x="1899135" y="3785996"/>
                  <a:ext cx="1617687"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Subarray X</a:t>
                  </a:r>
                </a:p>
              </p:txBody>
            </p:sp>
            <p:sp>
              <p:nvSpPr>
                <p:cNvPr id="48" name="TextBox 16">
                  <a:extLst>
                    <a:ext uri="{FF2B5EF4-FFF2-40B4-BE49-F238E27FC236}">
                      <a16:creationId xmlns:a16="http://schemas.microsoft.com/office/drawing/2014/main" id="{16BEC9A9-6B90-2573-9004-C3CCD0E37154}"/>
                    </a:ext>
                  </a:extLst>
                </p:cNvPr>
                <p:cNvSpPr txBox="1"/>
                <p:nvPr/>
              </p:nvSpPr>
              <p:spPr>
                <a:xfrm>
                  <a:off x="1889838" y="5112003"/>
                  <a:ext cx="1617687"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Subarray Y</a:t>
                  </a:r>
                </a:p>
              </p:txBody>
            </p:sp>
          </p:grpSp>
        </p:grpSp>
        <p:sp>
          <p:nvSpPr>
            <p:cNvPr id="43" name="Rectangle 17">
              <a:extLst>
                <a:ext uri="{FF2B5EF4-FFF2-40B4-BE49-F238E27FC236}">
                  <a16:creationId xmlns:a16="http://schemas.microsoft.com/office/drawing/2014/main" id="{40DD790F-61A4-5460-05E7-D4A317FEA61D}"/>
                </a:ext>
              </a:extLst>
            </p:cNvPr>
            <p:cNvSpPr/>
            <p:nvPr/>
          </p:nvSpPr>
          <p:spPr>
            <a:xfrm>
              <a:off x="2128787" y="3571546"/>
              <a:ext cx="4065563" cy="2262352"/>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Dikdörtgen 256">
              <a:extLst>
                <a:ext uri="{FF2B5EF4-FFF2-40B4-BE49-F238E27FC236}">
                  <a16:creationId xmlns:a16="http://schemas.microsoft.com/office/drawing/2014/main" id="{5075E7F8-267A-B161-7A12-72D53D3383DD}"/>
                </a:ext>
              </a:extLst>
            </p:cNvPr>
            <p:cNvSpPr/>
            <p:nvPr/>
          </p:nvSpPr>
          <p:spPr>
            <a:xfrm>
              <a:off x="2297598" y="4547362"/>
              <a:ext cx="3770137" cy="370985"/>
            </a:xfrm>
            <a:prstGeom prst="rect">
              <a:avLst/>
            </a:prstGeom>
            <a:solidFill>
              <a:schemeClr val="accent1">
                <a:lumMod val="60000"/>
                <a:lumOff val="40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Cascadia Mono" panose="020B0609020000020004" pitchFamily="49" charset="0"/>
                </a:rPr>
                <a:t>Shared Sense Amplifiers</a:t>
              </a:r>
            </a:p>
          </p:txBody>
        </p:sp>
      </p:grpSp>
      <p:cxnSp>
        <p:nvCxnSpPr>
          <p:cNvPr id="63" name="Connector: Curved 62">
            <a:extLst>
              <a:ext uri="{FF2B5EF4-FFF2-40B4-BE49-F238E27FC236}">
                <a16:creationId xmlns:a16="http://schemas.microsoft.com/office/drawing/2014/main" id="{AD03358C-D4C9-7FD1-53B4-A28F2357941A}"/>
              </a:ext>
            </a:extLst>
          </p:cNvPr>
          <p:cNvCxnSpPr>
            <a:cxnSpLocks/>
          </p:cNvCxnSpPr>
          <p:nvPr/>
        </p:nvCxnSpPr>
        <p:spPr>
          <a:xfrm>
            <a:off x="6536017" y="4075370"/>
            <a:ext cx="1164105" cy="203999"/>
          </a:xfrm>
          <a:prstGeom prst="curvedConnector2">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4" name="TextBox 15">
            <a:extLst>
              <a:ext uri="{FF2B5EF4-FFF2-40B4-BE49-F238E27FC236}">
                <a16:creationId xmlns:a16="http://schemas.microsoft.com/office/drawing/2014/main" id="{0B8757A3-73C8-9147-BFBF-DEA4E6C05968}"/>
              </a:ext>
            </a:extLst>
          </p:cNvPr>
          <p:cNvSpPr txBox="1"/>
          <p:nvPr/>
        </p:nvSpPr>
        <p:spPr>
          <a:xfrm>
            <a:off x="6709347" y="4176891"/>
            <a:ext cx="2076146"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Up to </a:t>
            </a:r>
            <a:r>
              <a:rPr kumimoji="0" lang="en-US" sz="2400" b="1"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16 rows</a:t>
            </a:r>
          </a:p>
        </p:txBody>
      </p:sp>
      <p:cxnSp>
        <p:nvCxnSpPr>
          <p:cNvPr id="65" name="Connector: Curved 64">
            <a:extLst>
              <a:ext uri="{FF2B5EF4-FFF2-40B4-BE49-F238E27FC236}">
                <a16:creationId xmlns:a16="http://schemas.microsoft.com/office/drawing/2014/main" id="{B33D9D1A-49F2-9627-7CA9-D31A75A33C49}"/>
              </a:ext>
            </a:extLst>
          </p:cNvPr>
          <p:cNvCxnSpPr>
            <a:cxnSpLocks/>
          </p:cNvCxnSpPr>
          <p:nvPr/>
        </p:nvCxnSpPr>
        <p:spPr>
          <a:xfrm>
            <a:off x="6534372" y="5401377"/>
            <a:ext cx="1164105" cy="203999"/>
          </a:xfrm>
          <a:prstGeom prst="curvedConnector2">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6" name="TextBox 15">
            <a:extLst>
              <a:ext uri="{FF2B5EF4-FFF2-40B4-BE49-F238E27FC236}">
                <a16:creationId xmlns:a16="http://schemas.microsoft.com/office/drawing/2014/main" id="{5CBE4CE0-57FE-FF83-C0AE-F7B3C40BD913}"/>
              </a:ext>
            </a:extLst>
          </p:cNvPr>
          <p:cNvSpPr txBox="1"/>
          <p:nvPr/>
        </p:nvSpPr>
        <p:spPr>
          <a:xfrm>
            <a:off x="6707702" y="5502898"/>
            <a:ext cx="2076146"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Up to </a:t>
            </a:r>
            <a:r>
              <a:rPr kumimoji="0" lang="en-US" sz="2400" b="1"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32 rows</a:t>
            </a:r>
          </a:p>
        </p:txBody>
      </p:sp>
      <p:sp>
        <p:nvSpPr>
          <p:cNvPr id="5" name="Rectangle 274">
            <a:extLst>
              <a:ext uri="{FF2B5EF4-FFF2-40B4-BE49-F238E27FC236}">
                <a16:creationId xmlns:a16="http://schemas.microsoft.com/office/drawing/2014/main" id="{F11BD937-0DE0-FEFD-A8AE-90BD7D66259F}"/>
              </a:ext>
            </a:extLst>
          </p:cNvPr>
          <p:cNvSpPr/>
          <p:nvPr/>
        </p:nvSpPr>
        <p:spPr>
          <a:xfrm>
            <a:off x="0" y="678290"/>
            <a:ext cx="9144000" cy="1009506"/>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
        <p:nvSpPr>
          <p:cNvPr id="8" name="TextBox 15">
            <a:extLst>
              <a:ext uri="{FF2B5EF4-FFF2-40B4-BE49-F238E27FC236}">
                <a16:creationId xmlns:a16="http://schemas.microsoft.com/office/drawing/2014/main" id="{C786016B-A580-76E6-1496-5731CEF2BDC7}"/>
              </a:ext>
            </a:extLst>
          </p:cNvPr>
          <p:cNvSpPr txBox="1"/>
          <p:nvPr/>
        </p:nvSpPr>
        <p:spPr>
          <a:xfrm>
            <a:off x="179811" y="6012022"/>
            <a:ext cx="4070274"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A total of </a:t>
            </a:r>
            <a:r>
              <a:rPr kumimoji="0" lang="en-US" sz="2400" b="1"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32 rows</a:t>
            </a:r>
          </a:p>
        </p:txBody>
      </p:sp>
      <p:sp>
        <p:nvSpPr>
          <p:cNvPr id="34" name="TextBox 15">
            <a:extLst>
              <a:ext uri="{FF2B5EF4-FFF2-40B4-BE49-F238E27FC236}">
                <a16:creationId xmlns:a16="http://schemas.microsoft.com/office/drawing/2014/main" id="{F669E8D6-50EB-6876-5C9D-C41470A7D668}"/>
              </a:ext>
            </a:extLst>
          </p:cNvPr>
          <p:cNvSpPr txBox="1"/>
          <p:nvPr/>
        </p:nvSpPr>
        <p:spPr>
          <a:xfrm>
            <a:off x="4792106" y="6012022"/>
            <a:ext cx="4070274"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A total of </a:t>
            </a:r>
            <a:r>
              <a:rPr kumimoji="0" lang="en-US" sz="2400" b="1" i="0" u="none" strike="noStrike" kern="1200" cap="none" spc="0" normalizeH="0" baseline="0" noProof="0" dirty="0">
                <a:ln>
                  <a:noFill/>
                </a:ln>
                <a:solidFill>
                  <a:srgbClr val="4E8F00"/>
                </a:solidFill>
                <a:effectLst/>
                <a:uLnTx/>
                <a:uFillTx/>
                <a:latin typeface="Cambria" panose="02040503050406030204" pitchFamily="18" charset="0"/>
                <a:ea typeface="+mn-ea"/>
                <a:cs typeface="+mn-cs"/>
              </a:rPr>
              <a:t>48 rows</a:t>
            </a:r>
          </a:p>
        </p:txBody>
      </p:sp>
    </p:spTree>
    <p:extLst>
      <p:ext uri="{BB962C8B-B14F-4D97-AF65-F5344CB8AC3E}">
        <p14:creationId xmlns:p14="http://schemas.microsoft.com/office/powerpoint/2010/main" val="3062000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par>
                          <p:cTn id="19" fill="hold">
                            <p:stCondLst>
                              <p:cond delay="0"/>
                            </p:stCondLst>
                            <p:childTnLst>
                              <p:par>
                                <p:cTn id="20" presetID="10" presetClass="entr" presetSubtype="0" fill="hold" nodeType="afterEffect">
                                  <p:stCondLst>
                                    <p:cond delay="10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10" presetClass="entr" presetSubtype="0" fill="hold" nodeType="withEffect">
                                  <p:stCondLst>
                                    <p:cond delay="10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par>
                                <p:cTn id="29" presetID="10" presetClass="entr" presetSubtype="0" fill="hold" grpId="0" nodeType="withEffect">
                                  <p:stCondLst>
                                    <p:cond delay="10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500"/>
                                        <p:tgtEl>
                                          <p:spTgt spid="39"/>
                                        </p:tgtEl>
                                      </p:cBhvr>
                                    </p:animEffect>
                                  </p:childTnLst>
                                </p:cTn>
                              </p:par>
                              <p:par>
                                <p:cTn id="32" presetID="10" presetClass="entr" presetSubtype="0" fill="hold" grpId="0" nodeType="withEffect">
                                  <p:stCondLst>
                                    <p:cond delay="10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0"/>
                                        </p:tgtEl>
                                        <p:attrNameLst>
                                          <p:attrName>style.visibility</p:attrName>
                                        </p:attrNameLst>
                                      </p:cBhvr>
                                      <p:to>
                                        <p:strVal val="visible"/>
                                      </p:to>
                                    </p:set>
                                  </p:childTnLst>
                                </p:cTn>
                              </p:par>
                              <p:par>
                                <p:cTn id="43" presetID="10" presetClass="entr" presetSubtype="0" fill="hold" nodeType="withEffect">
                                  <p:stCondLst>
                                    <p:cond delay="100"/>
                                  </p:stCondLst>
                                  <p:childTnLst>
                                    <p:set>
                                      <p:cBhvr>
                                        <p:cTn id="44" dur="1" fill="hold">
                                          <p:stCondLst>
                                            <p:cond delay="0"/>
                                          </p:stCondLst>
                                        </p:cTn>
                                        <p:tgtEl>
                                          <p:spTgt spid="63"/>
                                        </p:tgtEl>
                                        <p:attrNameLst>
                                          <p:attrName>style.visibility</p:attrName>
                                        </p:attrNameLst>
                                      </p:cBhvr>
                                      <p:to>
                                        <p:strVal val="visible"/>
                                      </p:to>
                                    </p:set>
                                    <p:animEffect transition="in" filter="fade">
                                      <p:cBhvr>
                                        <p:cTn id="45" dur="500"/>
                                        <p:tgtEl>
                                          <p:spTgt spid="63"/>
                                        </p:tgtEl>
                                      </p:cBhvr>
                                    </p:animEffect>
                                  </p:childTnLst>
                                </p:cTn>
                              </p:par>
                              <p:par>
                                <p:cTn id="46" presetID="10" presetClass="entr" presetSubtype="0" fill="hold" grpId="0" nodeType="withEffect">
                                  <p:stCondLst>
                                    <p:cond delay="100"/>
                                  </p:stCondLst>
                                  <p:childTnLst>
                                    <p:set>
                                      <p:cBhvr>
                                        <p:cTn id="47" dur="1" fill="hold">
                                          <p:stCondLst>
                                            <p:cond delay="0"/>
                                          </p:stCondLst>
                                        </p:cTn>
                                        <p:tgtEl>
                                          <p:spTgt spid="64"/>
                                        </p:tgtEl>
                                        <p:attrNameLst>
                                          <p:attrName>style.visibility</p:attrName>
                                        </p:attrNameLst>
                                      </p:cBhvr>
                                      <p:to>
                                        <p:strVal val="visible"/>
                                      </p:to>
                                    </p:set>
                                    <p:animEffect transition="in" filter="fade">
                                      <p:cBhvr>
                                        <p:cTn id="48" dur="500"/>
                                        <p:tgtEl>
                                          <p:spTgt spid="64"/>
                                        </p:tgtEl>
                                      </p:cBhvr>
                                    </p:animEffect>
                                  </p:childTnLst>
                                </p:cTn>
                              </p:par>
                              <p:par>
                                <p:cTn id="49" presetID="10" presetClass="entr" presetSubtype="0" fill="hold" nodeType="withEffect">
                                  <p:stCondLst>
                                    <p:cond delay="100"/>
                                  </p:stCondLst>
                                  <p:childTnLst>
                                    <p:set>
                                      <p:cBhvr>
                                        <p:cTn id="50" dur="1" fill="hold">
                                          <p:stCondLst>
                                            <p:cond delay="0"/>
                                          </p:stCondLst>
                                        </p:cTn>
                                        <p:tgtEl>
                                          <p:spTgt spid="65"/>
                                        </p:tgtEl>
                                        <p:attrNameLst>
                                          <p:attrName>style.visibility</p:attrName>
                                        </p:attrNameLst>
                                      </p:cBhvr>
                                      <p:to>
                                        <p:strVal val="visible"/>
                                      </p:to>
                                    </p:set>
                                    <p:animEffect transition="in" filter="fade">
                                      <p:cBhvr>
                                        <p:cTn id="51" dur="500"/>
                                        <p:tgtEl>
                                          <p:spTgt spid="65"/>
                                        </p:tgtEl>
                                      </p:cBhvr>
                                    </p:animEffect>
                                  </p:childTnLst>
                                </p:cTn>
                              </p:par>
                              <p:par>
                                <p:cTn id="52" presetID="10" presetClass="entr" presetSubtype="0" fill="hold" grpId="0" nodeType="withEffect">
                                  <p:stCondLst>
                                    <p:cond delay="100"/>
                                  </p:stCondLst>
                                  <p:childTnLst>
                                    <p:set>
                                      <p:cBhvr>
                                        <p:cTn id="53" dur="1" fill="hold">
                                          <p:stCondLst>
                                            <p:cond delay="0"/>
                                          </p:stCondLst>
                                        </p:cTn>
                                        <p:tgtEl>
                                          <p:spTgt spid="66"/>
                                        </p:tgtEl>
                                        <p:attrNameLst>
                                          <p:attrName>style.visibility</p:attrName>
                                        </p:attrNameLst>
                                      </p:cBhvr>
                                      <p:to>
                                        <p:strVal val="visible"/>
                                      </p:to>
                                    </p:set>
                                    <p:animEffect transition="in" filter="fade">
                                      <p:cBhvr>
                                        <p:cTn id="54" dur="500"/>
                                        <p:tgtEl>
                                          <p:spTgt spid="66"/>
                                        </p:tgtEl>
                                      </p:cBhvr>
                                    </p:animEffect>
                                  </p:childTnLst>
                                </p:cTn>
                              </p:par>
                              <p:par>
                                <p:cTn id="55" presetID="10" presetClass="entr" presetSubtype="0" fill="hold" grpId="0" nodeType="withEffect">
                                  <p:stCondLst>
                                    <p:cond delay="100"/>
                                  </p:stCondLst>
                                  <p:childTnLst>
                                    <p:set>
                                      <p:cBhvr>
                                        <p:cTn id="56" dur="1" fill="hold">
                                          <p:stCondLst>
                                            <p:cond delay="0"/>
                                          </p:stCondLst>
                                        </p:cTn>
                                        <p:tgtEl>
                                          <p:spTgt spid="34"/>
                                        </p:tgtEl>
                                        <p:attrNameLst>
                                          <p:attrName>style.visibility</p:attrName>
                                        </p:attrNameLst>
                                      </p:cBhvr>
                                      <p:to>
                                        <p:strVal val="visible"/>
                                      </p:to>
                                    </p:set>
                                    <p:animEffect transition="in" filter="fade">
                                      <p:cBhvr>
                                        <p:cTn id="5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4" grpId="0" animBg="1"/>
      <p:bldP spid="33" grpId="0"/>
      <p:bldP spid="39" grpId="0"/>
      <p:bldP spid="64" grpId="0"/>
      <p:bldP spid="66" grpId="0"/>
      <p:bldP spid="5" grpId="0" animBg="1"/>
      <p:bldP spid="8" grpId="0"/>
      <p:bldP spid="3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EA8718-E496-ED22-5EAD-3B1789B9DA1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3834216-EDCB-6C48-60CD-BEEB0A68D1E6}"/>
              </a:ext>
            </a:extLst>
          </p:cNvPr>
          <p:cNvSpPr>
            <a:spLocks noGrp="1"/>
          </p:cNvSpPr>
          <p:nvPr>
            <p:ph type="title"/>
          </p:nvPr>
        </p:nvSpPr>
        <p:spPr>
          <a:xfrm>
            <a:off x="0" y="79447"/>
            <a:ext cx="9144000" cy="740193"/>
          </a:xfrm>
        </p:spPr>
        <p:txBody>
          <a:bodyPr/>
          <a:lstStyle/>
          <a:p>
            <a:r>
              <a:rPr lang="en-US" dirty="0">
                <a:solidFill>
                  <a:schemeClr val="accent5">
                    <a:lumMod val="75000"/>
                  </a:schemeClr>
                </a:solidFill>
              </a:rPr>
              <a:t>The Capability of COTS DRAM Chips</a:t>
            </a:r>
            <a:br>
              <a:rPr lang="en-US" dirty="0">
                <a:solidFill>
                  <a:schemeClr val="accent5">
                    <a:lumMod val="75000"/>
                  </a:schemeClr>
                </a:solidFill>
              </a:rPr>
            </a:br>
            <a:endParaRPr lang="en-US" dirty="0">
              <a:solidFill>
                <a:schemeClr val="accent5">
                  <a:lumMod val="75000"/>
                </a:schemeClr>
              </a:solidFill>
            </a:endParaRPr>
          </a:p>
        </p:txBody>
      </p:sp>
      <p:sp>
        <p:nvSpPr>
          <p:cNvPr id="17" name="Slide Number Placeholder 3">
            <a:extLst>
              <a:ext uri="{FF2B5EF4-FFF2-40B4-BE49-F238E27FC236}">
                <a16:creationId xmlns:a16="http://schemas.microsoft.com/office/drawing/2014/main" id="{DAA6C98D-53DF-5D9E-4F2F-93D7A5A21BA9}"/>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
        <p:nvSpPr>
          <p:cNvPr id="85" name="Title 1">
            <a:extLst>
              <a:ext uri="{FF2B5EF4-FFF2-40B4-BE49-F238E27FC236}">
                <a16:creationId xmlns:a16="http://schemas.microsoft.com/office/drawing/2014/main" id="{77DCFEDE-B29A-9E62-6BFE-D8C793763D3C}"/>
              </a:ext>
            </a:extLst>
          </p:cNvPr>
          <p:cNvSpPr txBox="1">
            <a:spLocks/>
          </p:cNvSpPr>
          <p:nvPr/>
        </p:nvSpPr>
        <p:spPr>
          <a:xfrm>
            <a:off x="-2" y="763397"/>
            <a:ext cx="9143999" cy="936000"/>
          </a:xfrm>
          <a:prstGeom prst="rect">
            <a:avLst/>
          </a:prstGeom>
          <a:solidFill>
            <a:schemeClr val="tx2">
              <a:lumMod val="60000"/>
              <a:lumOff val="40000"/>
            </a:schemeClr>
          </a:solid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We </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demonstrate </a:t>
            </a: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that</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 COTS DRAM chips:</a:t>
            </a:r>
          </a:p>
        </p:txBody>
      </p:sp>
      <p:grpSp>
        <p:nvGrpSpPr>
          <p:cNvPr id="89" name="Grup 88">
            <a:extLst>
              <a:ext uri="{FF2B5EF4-FFF2-40B4-BE49-F238E27FC236}">
                <a16:creationId xmlns:a16="http://schemas.microsoft.com/office/drawing/2014/main" id="{EF6E2995-8791-8554-5045-AC11EA834F18}"/>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9F0589C3-1A36-5663-0AD3-E904A6A50FD8}"/>
                </a:ext>
              </a:extLst>
            </p:cNvPr>
            <p:cNvSpPr/>
            <p:nvPr/>
          </p:nvSpPr>
          <p:spPr>
            <a:xfrm>
              <a:off x="900113" y="1231799"/>
              <a:ext cx="8243886"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simultaneously</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activate</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48 rows</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in</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two neighboring subarrays</a:t>
              </a:r>
            </a:p>
          </p:txBody>
        </p:sp>
        <p:sp>
          <p:nvSpPr>
            <p:cNvPr id="88" name="Rectangle 274">
              <a:extLst>
                <a:ext uri="{FF2B5EF4-FFF2-40B4-BE49-F238E27FC236}">
                  <a16:creationId xmlns:a16="http://schemas.microsoft.com/office/drawing/2014/main" id="{61C1AB96-77DE-8DA3-AE6F-3998D95AB3FC}"/>
                </a:ext>
              </a:extLst>
            </p:cNvPr>
            <p:cNvSpPr/>
            <p:nvPr/>
          </p:nvSpPr>
          <p:spPr>
            <a:xfrm>
              <a:off x="3" y="1231799"/>
              <a:ext cx="900110"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grpSp>
        <p:nvGrpSpPr>
          <p:cNvPr id="91" name="Grup 90">
            <a:extLst>
              <a:ext uri="{FF2B5EF4-FFF2-40B4-BE49-F238E27FC236}">
                <a16:creationId xmlns:a16="http://schemas.microsoft.com/office/drawing/2014/main" id="{B296F9F1-4012-21AE-9EA8-F2851DE5A534}"/>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48F538CC-CA5A-361C-C11F-E910E2B7DF4C}"/>
                </a:ext>
              </a:extLst>
            </p:cNvPr>
            <p:cNvSpPr/>
            <p:nvPr/>
          </p:nvSpPr>
          <p:spPr>
            <a:xfrm>
              <a:off x="900112" y="2948881"/>
              <a:ext cx="8243886"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with</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up to 32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output operands</a:t>
              </a:r>
            </a:p>
          </p:txBody>
        </p:sp>
        <p:sp>
          <p:nvSpPr>
            <p:cNvPr id="90" name="Rectangle 274">
              <a:extLst>
                <a:ext uri="{FF2B5EF4-FFF2-40B4-BE49-F238E27FC236}">
                  <a16:creationId xmlns:a16="http://schemas.microsoft.com/office/drawing/2014/main" id="{914ABE10-5C76-FDC5-DDF6-293AD1982E99}"/>
                </a:ext>
              </a:extLst>
            </p:cNvPr>
            <p:cNvSpPr/>
            <p:nvPr/>
          </p:nvSpPr>
          <p:spPr>
            <a:xfrm>
              <a:off x="0" y="2946040"/>
              <a:ext cx="900110"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2</a:t>
              </a:r>
            </a:p>
          </p:txBody>
        </p:sp>
      </p:grpSp>
      <p:grpSp>
        <p:nvGrpSpPr>
          <p:cNvPr id="93" name="Grup 92">
            <a:extLst>
              <a:ext uri="{FF2B5EF4-FFF2-40B4-BE49-F238E27FC236}">
                <a16:creationId xmlns:a16="http://schemas.microsoft.com/office/drawing/2014/main" id="{0F8E3D1B-DEB5-1AF5-E48D-4DB837C7F3EB}"/>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794480BC-3E23-A16F-01B6-1720678749C4}"/>
                </a:ext>
              </a:extLst>
            </p:cNvPr>
            <p:cNvSpPr/>
            <p:nvPr/>
          </p:nvSpPr>
          <p:spPr>
            <a:xfrm>
              <a:off x="900111" y="4664543"/>
              <a:ext cx="8243886"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up to 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AND, NAND, OR, and NOR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operations</a:t>
              </a:r>
            </a:p>
          </p:txBody>
        </p:sp>
        <p:sp>
          <p:nvSpPr>
            <p:cNvPr id="92" name="Rectangle 274">
              <a:extLst>
                <a:ext uri="{FF2B5EF4-FFF2-40B4-BE49-F238E27FC236}">
                  <a16:creationId xmlns:a16="http://schemas.microsoft.com/office/drawing/2014/main" id="{5C824889-2C63-2095-B4A5-E405A4405AA5}"/>
                </a:ext>
              </a:extLst>
            </p:cNvPr>
            <p:cNvSpPr/>
            <p:nvPr/>
          </p:nvSpPr>
          <p:spPr>
            <a:xfrm>
              <a:off x="3" y="4658859"/>
              <a:ext cx="900110"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3</a:t>
              </a:r>
            </a:p>
          </p:txBody>
        </p:sp>
      </p:grpSp>
      <p:sp>
        <p:nvSpPr>
          <p:cNvPr id="5" name="Rectangle 274">
            <a:extLst>
              <a:ext uri="{FF2B5EF4-FFF2-40B4-BE49-F238E27FC236}">
                <a16:creationId xmlns:a16="http://schemas.microsoft.com/office/drawing/2014/main" id="{0A4E1BDC-39FF-927A-359B-41091AE54493}"/>
              </a:ext>
            </a:extLst>
          </p:cNvPr>
          <p:cNvSpPr/>
          <p:nvPr/>
        </p:nvSpPr>
        <p:spPr>
          <a:xfrm>
            <a:off x="-2" y="1810223"/>
            <a:ext cx="9131014" cy="1287283"/>
          </a:xfrm>
          <a:prstGeom prst="rect">
            <a:avLst/>
          </a:prstGeom>
          <a:solidFill>
            <a:schemeClr val="bg1">
              <a:lumMod val="95000"/>
              <a:alpha val="9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
        <p:nvSpPr>
          <p:cNvPr id="6" name="Rectangle 274">
            <a:extLst>
              <a:ext uri="{FF2B5EF4-FFF2-40B4-BE49-F238E27FC236}">
                <a16:creationId xmlns:a16="http://schemas.microsoft.com/office/drawing/2014/main" id="{900F1656-2A36-E6EA-524C-F2845E73ADA7}"/>
              </a:ext>
            </a:extLst>
          </p:cNvPr>
          <p:cNvSpPr/>
          <p:nvPr/>
        </p:nvSpPr>
        <p:spPr>
          <a:xfrm>
            <a:off x="0" y="4748168"/>
            <a:ext cx="9131014" cy="1634877"/>
          </a:xfrm>
          <a:prstGeom prst="rect">
            <a:avLst/>
          </a:prstGeom>
          <a:solidFill>
            <a:schemeClr val="bg1">
              <a:lumMod val="95000"/>
              <a:alpha val="9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417322695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C62F1A-8545-2310-54DC-6D29DA528957}"/>
            </a:ext>
          </a:extLst>
        </p:cNvPr>
        <p:cNvGrpSpPr/>
        <p:nvPr/>
      </p:nvGrpSpPr>
      <p:grpSpPr>
        <a:xfrm>
          <a:off x="0" y="0"/>
          <a:ext cx="0" cy="0"/>
          <a:chOff x="0" y="0"/>
          <a:chExt cx="0" cy="0"/>
        </a:xfrm>
      </p:grpSpPr>
      <p:sp>
        <p:nvSpPr>
          <p:cNvPr id="3" name="Slide Number Placeholder 3">
            <a:extLst>
              <a:ext uri="{FF2B5EF4-FFF2-40B4-BE49-F238E27FC236}">
                <a16:creationId xmlns:a16="http://schemas.microsoft.com/office/drawing/2014/main" id="{66A3658F-9C16-745B-481A-3BFAEAD07EEA}"/>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
        <p:nvSpPr>
          <p:cNvPr id="15" name="Title 14">
            <a:extLst>
              <a:ext uri="{FF2B5EF4-FFF2-40B4-BE49-F238E27FC236}">
                <a16:creationId xmlns:a16="http://schemas.microsoft.com/office/drawing/2014/main" id="{51FBDD2F-0402-E7FB-7523-81FE4CFF838A}"/>
              </a:ext>
            </a:extLst>
          </p:cNvPr>
          <p:cNvSpPr>
            <a:spLocks noGrp="1"/>
          </p:cNvSpPr>
          <p:nvPr>
            <p:ph type="title"/>
          </p:nvPr>
        </p:nvSpPr>
        <p:spPr/>
        <p:txBody>
          <a:bodyPr/>
          <a:lstStyle/>
          <a:p>
            <a:r>
              <a:rPr lang="en-US" sz="4400" dirty="0">
                <a:solidFill>
                  <a:schemeClr val="accent5">
                    <a:lumMod val="75000"/>
                  </a:schemeClr>
                </a:solidFill>
              </a:rPr>
              <a:t>Characterization Methodology</a:t>
            </a:r>
            <a:endParaRPr lang="en-CH" sz="4400" dirty="0">
              <a:solidFill>
                <a:schemeClr val="accent5">
                  <a:lumMod val="75000"/>
                </a:schemeClr>
              </a:solidFill>
            </a:endParaRPr>
          </a:p>
        </p:txBody>
      </p:sp>
      <p:grpSp>
        <p:nvGrpSpPr>
          <p:cNvPr id="6" name="Group 5">
            <a:extLst>
              <a:ext uri="{FF2B5EF4-FFF2-40B4-BE49-F238E27FC236}">
                <a16:creationId xmlns:a16="http://schemas.microsoft.com/office/drawing/2014/main" id="{038CB70C-9C02-5CC8-84CD-19F759E107D6}"/>
              </a:ext>
            </a:extLst>
          </p:cNvPr>
          <p:cNvGrpSpPr/>
          <p:nvPr/>
        </p:nvGrpSpPr>
        <p:grpSpPr>
          <a:xfrm>
            <a:off x="966888" y="2298253"/>
            <a:ext cx="7383274" cy="532326"/>
            <a:chOff x="957263" y="2296226"/>
            <a:chExt cx="7383274" cy="532326"/>
          </a:xfrm>
        </p:grpSpPr>
        <p:sp>
          <p:nvSpPr>
            <p:cNvPr id="34" name="Dikdörtgen 256">
              <a:extLst>
                <a:ext uri="{FF2B5EF4-FFF2-40B4-BE49-F238E27FC236}">
                  <a16:creationId xmlns:a16="http://schemas.microsoft.com/office/drawing/2014/main" id="{9F577AE3-60E0-0901-03D0-56215F498B42}"/>
                </a:ext>
              </a:extLst>
            </p:cNvPr>
            <p:cNvSpPr/>
            <p:nvPr/>
          </p:nvSpPr>
          <p:spPr>
            <a:xfrm>
              <a:off x="957263"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rPr>
                <a:t>ACT Row A</a:t>
              </a:r>
              <a:endParaRPr kumimoji="0" lang="en-US" sz="2400" b="1" i="0" u="none" strike="noStrike" kern="1200" cap="none" spc="0" normalizeH="0" baseline="-2500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endParaRPr>
            </a:p>
          </p:txBody>
        </p:sp>
        <p:sp>
          <p:nvSpPr>
            <p:cNvPr id="35" name="Dikdörtgen 256">
              <a:extLst>
                <a:ext uri="{FF2B5EF4-FFF2-40B4-BE49-F238E27FC236}">
                  <a16:creationId xmlns:a16="http://schemas.microsoft.com/office/drawing/2014/main" id="{C9A91BCE-5FAE-2C22-D657-CD350B804896}"/>
                </a:ext>
              </a:extLst>
            </p:cNvPr>
            <p:cNvSpPr/>
            <p:nvPr/>
          </p:nvSpPr>
          <p:spPr>
            <a:xfrm>
              <a:off x="4044338" y="2296226"/>
              <a:ext cx="1326104"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rPr>
                <a:t>PRE</a:t>
              </a:r>
              <a:endParaRPr kumimoji="0" lang="en-US" sz="2400" b="1" i="0" u="none" strike="noStrike" kern="1200" cap="none" spc="0" normalizeH="0" baseline="-2500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endParaRPr>
            </a:p>
          </p:txBody>
        </p:sp>
        <p:cxnSp>
          <p:nvCxnSpPr>
            <p:cNvPr id="36" name="Düz Ok Bağlayıcısı 185">
              <a:extLst>
                <a:ext uri="{FF2B5EF4-FFF2-40B4-BE49-F238E27FC236}">
                  <a16:creationId xmlns:a16="http://schemas.microsoft.com/office/drawing/2014/main" id="{D8A003B9-C172-DCD5-184F-751D3879FD8E}"/>
                </a:ext>
              </a:extLst>
            </p:cNvPr>
            <p:cNvCxnSpPr>
              <a:cxnSpLocks/>
              <a:stCxn id="34" idx="3"/>
              <a:endCxn id="35" idx="1"/>
            </p:cNvCxnSpPr>
            <p:nvPr/>
          </p:nvCxnSpPr>
          <p:spPr>
            <a:xfrm>
              <a:off x="2726280" y="2562389"/>
              <a:ext cx="131805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Dikdörtgen 256">
              <a:extLst>
                <a:ext uri="{FF2B5EF4-FFF2-40B4-BE49-F238E27FC236}">
                  <a16:creationId xmlns:a16="http://schemas.microsoft.com/office/drawing/2014/main" id="{444862EC-86CD-9D62-1498-A63B1E8CDF4B}"/>
                </a:ext>
              </a:extLst>
            </p:cNvPr>
            <p:cNvSpPr/>
            <p:nvPr/>
          </p:nvSpPr>
          <p:spPr>
            <a:xfrm>
              <a:off x="6571520"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rPr>
                <a:t>ACT Row B</a:t>
              </a:r>
              <a:endParaRPr kumimoji="0" lang="en-US" sz="2400" b="1" i="0" u="none" strike="noStrike" kern="1200" cap="none" spc="0" normalizeH="0" baseline="-25000" noProof="0" dirty="0">
                <a:ln>
                  <a:noFill/>
                </a:ln>
                <a:solidFill>
                  <a:prstClr val="white"/>
                </a:solidFill>
                <a:effectLst/>
                <a:uLnTx/>
                <a:uFillTx/>
                <a:latin typeface="Cambria" panose="02040503050406030204" pitchFamily="18" charset="0"/>
                <a:ea typeface="Cambria" panose="02040503050406030204" pitchFamily="18" charset="0"/>
                <a:cs typeface="Cascadia Mono" panose="020B0609020000020004" pitchFamily="49" charset="0"/>
              </a:endParaRPr>
            </a:p>
          </p:txBody>
        </p:sp>
        <p:cxnSp>
          <p:nvCxnSpPr>
            <p:cNvPr id="40" name="Düz Ok Bağlayıcısı 60">
              <a:extLst>
                <a:ext uri="{FF2B5EF4-FFF2-40B4-BE49-F238E27FC236}">
                  <a16:creationId xmlns:a16="http://schemas.microsoft.com/office/drawing/2014/main" id="{4BCAD490-33B0-07F0-9C2B-1AA08ED43B1B}"/>
                </a:ext>
              </a:extLst>
            </p:cNvPr>
            <p:cNvCxnSpPr>
              <a:cxnSpLocks/>
              <a:stCxn id="35" idx="3"/>
              <a:endCxn id="39" idx="1"/>
            </p:cNvCxnSpPr>
            <p:nvPr/>
          </p:nvCxnSpPr>
          <p:spPr>
            <a:xfrm>
              <a:off x="5370442" y="2562389"/>
              <a:ext cx="120107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41" name="Metin kutusu 16">
            <a:extLst>
              <a:ext uri="{FF2B5EF4-FFF2-40B4-BE49-F238E27FC236}">
                <a16:creationId xmlns:a16="http://schemas.microsoft.com/office/drawing/2014/main" id="{DEA963F0-1E17-154A-E6CF-22B501A70BF6}"/>
              </a:ext>
            </a:extLst>
          </p:cNvPr>
          <p:cNvSpPr txBox="1"/>
          <p:nvPr/>
        </p:nvSpPr>
        <p:spPr>
          <a:xfrm>
            <a:off x="5372021" y="2553866"/>
            <a:ext cx="994322"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mn-cs"/>
              </a:rPr>
              <a:t>&lt;3ns</a:t>
            </a:r>
            <a:endParaRPr kumimoji="0" lang="en-US" sz="24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cxnSp>
        <p:nvCxnSpPr>
          <p:cNvPr id="42" name="Bağlayıcı: Eğri 80">
            <a:extLst>
              <a:ext uri="{FF2B5EF4-FFF2-40B4-BE49-F238E27FC236}">
                <a16:creationId xmlns:a16="http://schemas.microsoft.com/office/drawing/2014/main" id="{573B44B8-0DA6-4032-5D63-B88F96E8D5C2}"/>
              </a:ext>
            </a:extLst>
          </p:cNvPr>
          <p:cNvCxnSpPr>
            <a:cxnSpLocks/>
            <a:stCxn id="43" idx="0"/>
            <a:endCxn id="44" idx="1"/>
          </p:cNvCxnSpPr>
          <p:nvPr/>
        </p:nvCxnSpPr>
        <p:spPr>
          <a:xfrm rot="16200000" flipV="1">
            <a:off x="1511722" y="1569979"/>
            <a:ext cx="427460" cy="921121"/>
          </a:xfrm>
          <a:prstGeom prst="curvedConnector4">
            <a:avLst>
              <a:gd name="adj1" fmla="val 26599"/>
              <a:gd name="adj2" fmla="val 124818"/>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44945002-9E47-E427-1BD4-BEF36D6B4F8B}"/>
              </a:ext>
            </a:extLst>
          </p:cNvPr>
          <p:cNvSpPr/>
          <p:nvPr/>
        </p:nvSpPr>
        <p:spPr>
          <a:xfrm>
            <a:off x="1662556" y="2244270"/>
            <a:ext cx="1046912" cy="674881"/>
          </a:xfrm>
          <a:prstGeom prst="ellipse">
            <a:avLst/>
          </a:prstGeom>
          <a:noFill/>
          <a:ln w="762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TextBox 43">
            <a:extLst>
              <a:ext uri="{FF2B5EF4-FFF2-40B4-BE49-F238E27FC236}">
                <a16:creationId xmlns:a16="http://schemas.microsoft.com/office/drawing/2014/main" id="{4598F993-1AE6-46BA-980E-E51349D9785C}"/>
              </a:ext>
            </a:extLst>
          </p:cNvPr>
          <p:cNvSpPr txBox="1"/>
          <p:nvPr/>
        </p:nvSpPr>
        <p:spPr>
          <a:xfrm>
            <a:off x="1264891" y="1616755"/>
            <a:ext cx="2601481" cy="400110"/>
          </a:xfrm>
          <a:prstGeom prst="rect">
            <a:avLst/>
          </a:prstGeom>
          <a:solidFill>
            <a:schemeClr val="accent2">
              <a:lumMod val="40000"/>
              <a:lumOff val="60000"/>
            </a:schemeClr>
          </a:solidFill>
          <a:ln w="38100">
            <a:solidFill>
              <a:schemeClr val="accent2"/>
            </a:solidFill>
            <a:prstDash val="dash"/>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All rows in Subarray X</a:t>
            </a:r>
            <a:endParaRPr kumimoji="0" lang="en-CH"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p:txBody>
      </p:sp>
      <p:cxnSp>
        <p:nvCxnSpPr>
          <p:cNvPr id="45" name="Bağlayıcı: Eğri 80">
            <a:extLst>
              <a:ext uri="{FF2B5EF4-FFF2-40B4-BE49-F238E27FC236}">
                <a16:creationId xmlns:a16="http://schemas.microsoft.com/office/drawing/2014/main" id="{42320A64-43B3-995C-EAD0-FBEE9FBF877D}"/>
              </a:ext>
            </a:extLst>
          </p:cNvPr>
          <p:cNvCxnSpPr>
            <a:cxnSpLocks/>
            <a:stCxn id="49" idx="0"/>
            <a:endCxn id="50" idx="3"/>
          </p:cNvCxnSpPr>
          <p:nvPr/>
        </p:nvCxnSpPr>
        <p:spPr>
          <a:xfrm rot="5400000" flipH="1" flipV="1">
            <a:off x="7878742" y="1755150"/>
            <a:ext cx="409527" cy="532849"/>
          </a:xfrm>
          <a:prstGeom prst="curvedConnector4">
            <a:avLst>
              <a:gd name="adj1" fmla="val 25575"/>
              <a:gd name="adj2" fmla="val 142901"/>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49" name="Oval 48">
            <a:extLst>
              <a:ext uri="{FF2B5EF4-FFF2-40B4-BE49-F238E27FC236}">
                <a16:creationId xmlns:a16="http://schemas.microsoft.com/office/drawing/2014/main" id="{6834705E-37BA-772D-4E87-8BB091B75E97}"/>
              </a:ext>
            </a:extLst>
          </p:cNvPr>
          <p:cNvSpPr/>
          <p:nvPr/>
        </p:nvSpPr>
        <p:spPr>
          <a:xfrm>
            <a:off x="7293625" y="2226337"/>
            <a:ext cx="1046912" cy="674881"/>
          </a:xfrm>
          <a:prstGeom prst="ellipse">
            <a:avLst/>
          </a:prstGeom>
          <a:noFill/>
          <a:ln w="762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TextBox 49">
            <a:extLst>
              <a:ext uri="{FF2B5EF4-FFF2-40B4-BE49-F238E27FC236}">
                <a16:creationId xmlns:a16="http://schemas.microsoft.com/office/drawing/2014/main" id="{0B31FDB4-407F-1B21-0FB9-5F5C68FA9369}"/>
              </a:ext>
            </a:extLst>
          </p:cNvPr>
          <p:cNvSpPr txBox="1"/>
          <p:nvPr/>
        </p:nvSpPr>
        <p:spPr>
          <a:xfrm>
            <a:off x="5748449" y="1616755"/>
            <a:ext cx="2601481" cy="400110"/>
          </a:xfrm>
          <a:prstGeom prst="rect">
            <a:avLst/>
          </a:prstGeom>
          <a:solidFill>
            <a:schemeClr val="accent2">
              <a:lumMod val="40000"/>
              <a:lumOff val="60000"/>
            </a:schemeClr>
          </a:solidFill>
          <a:ln w="38100">
            <a:solidFill>
              <a:schemeClr val="accent2"/>
            </a:solidFill>
            <a:prstDash val="dash"/>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All rows in Subarray Y</a:t>
            </a:r>
            <a:endParaRPr kumimoji="0" lang="en-CH" sz="20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51" name="Metin kutusu 16">
            <a:extLst>
              <a:ext uri="{FF2B5EF4-FFF2-40B4-BE49-F238E27FC236}">
                <a16:creationId xmlns:a16="http://schemas.microsoft.com/office/drawing/2014/main" id="{37A7C66E-09E3-5691-89BA-765B96C6C432}"/>
              </a:ext>
            </a:extLst>
          </p:cNvPr>
          <p:cNvSpPr txBox="1"/>
          <p:nvPr/>
        </p:nvSpPr>
        <p:spPr>
          <a:xfrm>
            <a:off x="2632139" y="2607227"/>
            <a:ext cx="1474403"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Nominal</a:t>
            </a: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Content Placeholder 2">
            <a:extLst>
              <a:ext uri="{FF2B5EF4-FFF2-40B4-BE49-F238E27FC236}">
                <a16:creationId xmlns:a16="http://schemas.microsoft.com/office/drawing/2014/main" id="{ED7222A0-0A75-AD7A-0A11-DFFCDE73229E}"/>
              </a:ext>
            </a:extLst>
          </p:cNvPr>
          <p:cNvSpPr>
            <a:spLocks noGrp="1"/>
          </p:cNvSpPr>
          <p:nvPr>
            <p:ph idx="1"/>
          </p:nvPr>
        </p:nvSpPr>
        <p:spPr>
          <a:xfrm>
            <a:off x="224845" y="753498"/>
            <a:ext cx="8863692" cy="913026"/>
          </a:xfrm>
        </p:spPr>
        <p:txBody>
          <a:bodyPr>
            <a:normAutofit/>
          </a:bodyPr>
          <a:lstStyle/>
          <a:p>
            <a:r>
              <a:rPr lang="en-GB" dirty="0"/>
              <a:t>Sweep </a:t>
            </a:r>
            <a:r>
              <a:rPr lang="en-GB" b="1" dirty="0">
                <a:solidFill>
                  <a:schemeClr val="accent2"/>
                </a:solidFill>
              </a:rPr>
              <a:t>Row A and Row B addresses</a:t>
            </a:r>
          </a:p>
        </p:txBody>
      </p:sp>
      <p:sp>
        <p:nvSpPr>
          <p:cNvPr id="64" name="Content Placeholder 2">
            <a:extLst>
              <a:ext uri="{FF2B5EF4-FFF2-40B4-BE49-F238E27FC236}">
                <a16:creationId xmlns:a16="http://schemas.microsoft.com/office/drawing/2014/main" id="{DDCA983B-483E-C7C6-43A2-7E55D0B7C971}"/>
              </a:ext>
            </a:extLst>
          </p:cNvPr>
          <p:cNvSpPr txBox="1">
            <a:spLocks/>
          </p:cNvSpPr>
          <p:nvPr/>
        </p:nvSpPr>
        <p:spPr>
          <a:xfrm>
            <a:off x="224845" y="3577305"/>
            <a:ext cx="8863692" cy="91302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Cambria" panose="02040503050406030204" pitchFamily="18" charset="0"/>
              <a:buChar char="-"/>
              <a:defRPr sz="2400"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Sweep </a:t>
            </a:r>
            <a:r>
              <a:rPr kumimoji="0" lang="en-GB" sz="2800" b="1" i="0" u="none" strike="noStrike" kern="1200" cap="none" spc="0" normalizeH="0" baseline="0" noProof="0" dirty="0">
                <a:ln>
                  <a:noFill/>
                </a:ln>
                <a:solidFill>
                  <a:srgbClr val="DD8047"/>
                </a:solidFill>
                <a:effectLst/>
                <a:uLnTx/>
                <a:uFillTx/>
                <a:latin typeface="Cambria" panose="02040503050406030204" pitchFamily="18" charset="0"/>
                <a:ea typeface="+mn-ea"/>
                <a:cs typeface="+mn-cs"/>
              </a:rPr>
              <a:t>DRAM chip temperature</a:t>
            </a:r>
          </a:p>
        </p:txBody>
      </p:sp>
      <p:grpSp>
        <p:nvGrpSpPr>
          <p:cNvPr id="65" name="Grup 3">
            <a:extLst>
              <a:ext uri="{FF2B5EF4-FFF2-40B4-BE49-F238E27FC236}">
                <a16:creationId xmlns:a16="http://schemas.microsoft.com/office/drawing/2014/main" id="{ADEF6E00-D688-6498-998F-3CE91D7BC2C1}"/>
              </a:ext>
            </a:extLst>
          </p:cNvPr>
          <p:cNvGrpSpPr/>
          <p:nvPr/>
        </p:nvGrpSpPr>
        <p:grpSpPr>
          <a:xfrm>
            <a:off x="416498" y="4361353"/>
            <a:ext cx="6400800" cy="1075335"/>
            <a:chOff x="1877478" y="1246498"/>
            <a:chExt cx="6400800" cy="1075335"/>
          </a:xfrm>
        </p:grpSpPr>
        <p:sp>
          <p:nvSpPr>
            <p:cNvPr id="66" name="Rounded Rectangle 4">
              <a:extLst>
                <a:ext uri="{FF2B5EF4-FFF2-40B4-BE49-F238E27FC236}">
                  <a16:creationId xmlns:a16="http://schemas.microsoft.com/office/drawing/2014/main" id="{0915AB78-A9CA-6DD4-E33C-E6986BB620C3}"/>
                </a:ext>
              </a:extLst>
            </p:cNvPr>
            <p:cNvSpPr/>
            <p:nvPr/>
          </p:nvSpPr>
          <p:spPr>
            <a:xfrm rot="10800000">
              <a:off x="1877478" y="1246498"/>
              <a:ext cx="6400800" cy="1075335"/>
            </a:xfrm>
            <a:prstGeom prst="roundRect">
              <a:avLst>
                <a:gd name="adj" fmla="val 7500"/>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mn-cs"/>
              </a:endParaRPr>
            </a:p>
          </p:txBody>
        </p:sp>
        <p:sp>
          <p:nvSpPr>
            <p:cNvPr id="68" name="Rounded Rectangle 6">
              <a:extLst>
                <a:ext uri="{FF2B5EF4-FFF2-40B4-BE49-F238E27FC236}">
                  <a16:creationId xmlns:a16="http://schemas.microsoft.com/office/drawing/2014/main" id="{913D83FF-787E-50E9-904E-10013696BCEC}"/>
                </a:ext>
              </a:extLst>
            </p:cNvPr>
            <p:cNvSpPr/>
            <p:nvPr/>
          </p:nvSpPr>
          <p:spPr>
            <a:xfrm rot="10800000">
              <a:off x="7363878" y="1411456"/>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mn-cs"/>
              </a:endParaRPr>
            </a:p>
          </p:txBody>
        </p:sp>
        <p:sp>
          <p:nvSpPr>
            <p:cNvPr id="69" name="Rounded Rectangle 7">
              <a:extLst>
                <a:ext uri="{FF2B5EF4-FFF2-40B4-BE49-F238E27FC236}">
                  <a16:creationId xmlns:a16="http://schemas.microsoft.com/office/drawing/2014/main" id="{E1E60E71-C1AB-DE93-1733-E231B2CB78A4}"/>
                </a:ext>
              </a:extLst>
            </p:cNvPr>
            <p:cNvSpPr/>
            <p:nvPr/>
          </p:nvSpPr>
          <p:spPr>
            <a:xfrm rot="10800000">
              <a:off x="6700938" y="1411456"/>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mn-cs"/>
              </a:endParaRPr>
            </a:p>
          </p:txBody>
        </p:sp>
        <p:sp>
          <p:nvSpPr>
            <p:cNvPr id="70" name="Rounded Rectangle 8">
              <a:extLst>
                <a:ext uri="{FF2B5EF4-FFF2-40B4-BE49-F238E27FC236}">
                  <a16:creationId xmlns:a16="http://schemas.microsoft.com/office/drawing/2014/main" id="{7D21CB80-827A-DECE-E25C-20F31FD8FA2F}"/>
                </a:ext>
              </a:extLst>
            </p:cNvPr>
            <p:cNvSpPr/>
            <p:nvPr/>
          </p:nvSpPr>
          <p:spPr>
            <a:xfrm rot="10800000">
              <a:off x="6026568" y="1411456"/>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mn-cs"/>
              </a:endParaRPr>
            </a:p>
          </p:txBody>
        </p:sp>
        <p:sp>
          <p:nvSpPr>
            <p:cNvPr id="71" name="Rounded Rectangle 9">
              <a:extLst>
                <a:ext uri="{FF2B5EF4-FFF2-40B4-BE49-F238E27FC236}">
                  <a16:creationId xmlns:a16="http://schemas.microsoft.com/office/drawing/2014/main" id="{82F33526-EB7E-3199-11C6-38DC119A0D3B}"/>
                </a:ext>
              </a:extLst>
            </p:cNvPr>
            <p:cNvSpPr/>
            <p:nvPr/>
          </p:nvSpPr>
          <p:spPr>
            <a:xfrm rot="10800000">
              <a:off x="5371248" y="1411456"/>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mn-cs"/>
              </a:endParaRPr>
            </a:p>
          </p:txBody>
        </p:sp>
        <p:sp>
          <p:nvSpPr>
            <p:cNvPr id="72" name="Rounded Rectangle 10">
              <a:extLst>
                <a:ext uri="{FF2B5EF4-FFF2-40B4-BE49-F238E27FC236}">
                  <a16:creationId xmlns:a16="http://schemas.microsoft.com/office/drawing/2014/main" id="{B540BE56-B0A9-C9E3-0588-E14AD257D34C}"/>
                </a:ext>
              </a:extLst>
            </p:cNvPr>
            <p:cNvSpPr/>
            <p:nvPr/>
          </p:nvSpPr>
          <p:spPr>
            <a:xfrm rot="10800000">
              <a:off x="4140618" y="1411456"/>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mn-cs"/>
              </a:endParaRPr>
            </a:p>
          </p:txBody>
        </p:sp>
        <p:sp>
          <p:nvSpPr>
            <p:cNvPr id="73" name="Rounded Rectangle 11">
              <a:extLst>
                <a:ext uri="{FF2B5EF4-FFF2-40B4-BE49-F238E27FC236}">
                  <a16:creationId xmlns:a16="http://schemas.microsoft.com/office/drawing/2014/main" id="{E0E6BEEF-B5BC-B211-FCC2-93C4FB106E47}"/>
                </a:ext>
              </a:extLst>
            </p:cNvPr>
            <p:cNvSpPr/>
            <p:nvPr/>
          </p:nvSpPr>
          <p:spPr>
            <a:xfrm rot="10800000">
              <a:off x="3477678" y="1411456"/>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mn-cs"/>
              </a:endParaRPr>
            </a:p>
          </p:txBody>
        </p:sp>
        <p:sp>
          <p:nvSpPr>
            <p:cNvPr id="74" name="Rounded Rectangle 12">
              <a:extLst>
                <a:ext uri="{FF2B5EF4-FFF2-40B4-BE49-F238E27FC236}">
                  <a16:creationId xmlns:a16="http://schemas.microsoft.com/office/drawing/2014/main" id="{BEAB7AD0-F76E-1E15-4ADC-1AC7088848CA}"/>
                </a:ext>
              </a:extLst>
            </p:cNvPr>
            <p:cNvSpPr/>
            <p:nvPr/>
          </p:nvSpPr>
          <p:spPr>
            <a:xfrm rot="10800000">
              <a:off x="2803308" y="1411456"/>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mn-cs"/>
              </a:endParaRPr>
            </a:p>
          </p:txBody>
        </p:sp>
        <p:sp>
          <p:nvSpPr>
            <p:cNvPr id="75" name="Rounded Rectangle 13">
              <a:extLst>
                <a:ext uri="{FF2B5EF4-FFF2-40B4-BE49-F238E27FC236}">
                  <a16:creationId xmlns:a16="http://schemas.microsoft.com/office/drawing/2014/main" id="{A57CE3BF-F622-E4EB-3D00-EEB7555925C8}"/>
                </a:ext>
              </a:extLst>
            </p:cNvPr>
            <p:cNvSpPr/>
            <p:nvPr/>
          </p:nvSpPr>
          <p:spPr>
            <a:xfrm rot="10800000">
              <a:off x="2147988" y="1411456"/>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mn-cs"/>
              </a:endParaRPr>
            </a:p>
          </p:txBody>
        </p:sp>
      </p:grpSp>
      <p:pic>
        <p:nvPicPr>
          <p:cNvPr id="79" name="Picture 78">
            <a:extLst>
              <a:ext uri="{FF2B5EF4-FFF2-40B4-BE49-F238E27FC236}">
                <a16:creationId xmlns:a16="http://schemas.microsoft.com/office/drawing/2014/main" id="{69AB7347-1294-2B1E-094C-2F04C06D92E4}"/>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308178" y="3735560"/>
            <a:ext cx="2038518" cy="2526368"/>
          </a:xfrm>
          <a:prstGeom prst="rect">
            <a:avLst/>
          </a:prstGeom>
        </p:spPr>
      </p:pic>
      <p:sp>
        <p:nvSpPr>
          <p:cNvPr id="2" name="TextBox 1">
            <a:extLst>
              <a:ext uri="{FF2B5EF4-FFF2-40B4-BE49-F238E27FC236}">
                <a16:creationId xmlns:a16="http://schemas.microsoft.com/office/drawing/2014/main" id="{82D34F1F-9BF4-3B92-D892-8114AA8476F8}"/>
              </a:ext>
            </a:extLst>
          </p:cNvPr>
          <p:cNvSpPr txBox="1"/>
          <p:nvPr/>
        </p:nvSpPr>
        <p:spPr>
          <a:xfrm>
            <a:off x="7600116" y="5124778"/>
            <a:ext cx="1049373" cy="50270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50</a:t>
            </a:r>
            <a:r>
              <a:rPr kumimoji="0" lang="en-US" sz="4000" b="1" i="0" u="none" strike="noStrike" kern="1200" cap="none" spc="0" normalizeH="0" baseline="10000" noProof="0" dirty="0">
                <a:ln>
                  <a:noFill/>
                </a:ln>
                <a:solidFill>
                  <a:srgbClr val="C00000"/>
                </a:solidFill>
                <a:effectLst/>
                <a:uLnTx/>
                <a:uFillTx/>
                <a:latin typeface="Cambria" panose="02040503050406030204" pitchFamily="18" charset="0"/>
                <a:ea typeface="Cambria" panose="02040503050406030204" pitchFamily="18" charset="0"/>
                <a:cs typeface="+mn-cs"/>
              </a:rPr>
              <a:t>◦</a:t>
            </a:r>
            <a:r>
              <a:rPr kumimoji="0" lang="en-US" sz="24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C</a:t>
            </a:r>
            <a:endParaRPr kumimoji="0" lang="en-CH"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1A57468-67C8-4D10-B8B0-D129E134218F}"/>
              </a:ext>
            </a:extLst>
          </p:cNvPr>
          <p:cNvSpPr txBox="1"/>
          <p:nvPr/>
        </p:nvSpPr>
        <p:spPr>
          <a:xfrm>
            <a:off x="7600116" y="4139668"/>
            <a:ext cx="1049373" cy="50270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95</a:t>
            </a:r>
            <a:r>
              <a:rPr kumimoji="0" lang="en-US" sz="4000" b="1" i="0" u="none" strike="noStrike" kern="1200" cap="none" spc="0" normalizeH="0" baseline="10000" noProof="0" dirty="0">
                <a:ln>
                  <a:noFill/>
                </a:ln>
                <a:solidFill>
                  <a:srgbClr val="C00000"/>
                </a:solidFill>
                <a:effectLst/>
                <a:uLnTx/>
                <a:uFillTx/>
                <a:latin typeface="Cambria" panose="02040503050406030204" pitchFamily="18" charset="0"/>
                <a:ea typeface="Cambria" panose="02040503050406030204" pitchFamily="18" charset="0"/>
                <a:cs typeface="+mn-cs"/>
              </a:rPr>
              <a:t>◦</a:t>
            </a:r>
            <a:r>
              <a:rPr kumimoji="0" lang="en-US" sz="2400" b="1"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C</a:t>
            </a:r>
            <a:endParaRPr kumimoji="0" lang="en-CH"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5" name="Düz Ok Bağlayıcısı 185">
            <a:extLst>
              <a:ext uri="{FF2B5EF4-FFF2-40B4-BE49-F238E27FC236}">
                <a16:creationId xmlns:a16="http://schemas.microsoft.com/office/drawing/2014/main" id="{5606F84D-6A34-17E2-864B-575005780690}"/>
              </a:ext>
            </a:extLst>
          </p:cNvPr>
          <p:cNvCxnSpPr>
            <a:cxnSpLocks/>
          </p:cNvCxnSpPr>
          <p:nvPr/>
        </p:nvCxnSpPr>
        <p:spPr>
          <a:xfrm flipV="1">
            <a:off x="8089409" y="4502129"/>
            <a:ext cx="0" cy="693437"/>
          </a:xfrm>
          <a:prstGeom prst="straightConnector1">
            <a:avLst/>
          </a:prstGeom>
          <a:ln w="762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2720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par>
                                <p:cTn id="11" presetID="10" presetClass="entr" presetSubtype="0"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500"/>
                                        <p:tgtEl>
                                          <p:spTgt spid="4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nodeType="with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fade">
                                      <p:cBhvr>
                                        <p:cTn id="22" dur="500"/>
                                        <p:tgtEl>
                                          <p:spTgt spid="4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500"/>
                                        <p:tgtEl>
                                          <p:spTgt spid="4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500"/>
                                        <p:tgtEl>
                                          <p:spTgt spid="5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1"/>
                                        </p:tgtEl>
                                        <p:attrNameLst>
                                          <p:attrName>style.visibility</p:attrName>
                                        </p:attrNameLst>
                                      </p:cBhvr>
                                      <p:to>
                                        <p:strVal val="visible"/>
                                      </p:to>
                                    </p:set>
                                    <p:animEffect transition="in" filter="fade">
                                      <p:cBhvr>
                                        <p:cTn id="31" dur="500"/>
                                        <p:tgtEl>
                                          <p:spTgt spid="5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5">
                                            <p:txEl>
                                              <p:pRg st="0" end="0"/>
                                            </p:txEl>
                                          </p:spTgt>
                                        </p:tgtEl>
                                        <p:attrNameLst>
                                          <p:attrName>style.visibility</p:attrName>
                                        </p:attrNameLst>
                                      </p:cBhvr>
                                      <p:to>
                                        <p:strVal val="visible"/>
                                      </p:to>
                                    </p:set>
                                    <p:animEffect transition="in" filter="fade">
                                      <p:cBhvr>
                                        <p:cTn id="34" dur="500"/>
                                        <p:tgtEl>
                                          <p:spTgt spid="55">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65"/>
                                        </p:tgtEl>
                                        <p:attrNameLst>
                                          <p:attrName>style.visibility</p:attrName>
                                        </p:attrNameLst>
                                      </p:cBhvr>
                                      <p:to>
                                        <p:strVal val="visible"/>
                                      </p:to>
                                    </p:set>
                                    <p:animEffect transition="in" filter="fade">
                                      <p:cBhvr>
                                        <p:cTn id="39" dur="500"/>
                                        <p:tgtEl>
                                          <p:spTgt spid="65"/>
                                        </p:tgtEl>
                                      </p:cBhvr>
                                    </p:animEffect>
                                  </p:childTnLst>
                                </p:cTn>
                              </p:par>
                              <p:par>
                                <p:cTn id="40" presetID="10" presetClass="entr" presetSubtype="0" fill="hold" nodeType="with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64"/>
                                        </p:tgtEl>
                                        <p:attrNameLst>
                                          <p:attrName>style.visibility</p:attrName>
                                        </p:attrNameLst>
                                      </p:cBhvr>
                                      <p:to>
                                        <p:strVal val="visible"/>
                                      </p:to>
                                    </p:set>
                                    <p:animEffect transition="in" filter="fade">
                                      <p:cBhvr>
                                        <p:cTn id="45" dur="500"/>
                                        <p:tgtEl>
                                          <p:spTgt spid="64"/>
                                        </p:tgtEl>
                                      </p:cBhvr>
                                    </p:animEffect>
                                  </p:childTnLst>
                                </p:cTn>
                              </p:par>
                            </p:childTnLst>
                          </p:cTn>
                        </p:par>
                        <p:par>
                          <p:cTn id="46" fill="hold">
                            <p:stCondLst>
                              <p:cond delay="500"/>
                            </p:stCondLst>
                            <p:childTnLst>
                              <p:par>
                                <p:cTn id="47" presetID="10" presetClass="entr" presetSubtype="0"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
                                        </p:tgtEl>
                                        <p:attrNameLst>
                                          <p:attrName>style.visibility</p:attrName>
                                        </p:attrNameLst>
                                      </p:cBhvr>
                                      <p:to>
                                        <p:strVal val="visible"/>
                                      </p:to>
                                    </p:set>
                                    <p:animEffect transition="in" filter="fade">
                                      <p:cBhvr>
                                        <p:cTn id="52" dur="250"/>
                                        <p:tgtEl>
                                          <p:spTgt spid="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2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animBg="1"/>
      <p:bldP spid="44" grpId="0" animBg="1"/>
      <p:bldP spid="49" grpId="0" animBg="1"/>
      <p:bldP spid="50" grpId="0" animBg="1"/>
      <p:bldP spid="51" grpId="0"/>
      <p:bldP spid="55" grpId="0" build="p"/>
      <p:bldP spid="64" grpId="0"/>
      <p:bldP spid="2" grpId="0"/>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8A1A00-CD15-9488-9CA3-2EAE7E1E5FF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574CE4A-33FD-9B18-2A4F-66E621D0FAE4}"/>
              </a:ext>
            </a:extLst>
          </p:cNvPr>
          <p:cNvSpPr>
            <a:spLocks noGrp="1"/>
          </p:cNvSpPr>
          <p:nvPr>
            <p:ph type="title"/>
          </p:nvPr>
        </p:nvSpPr>
        <p:spPr>
          <a:xfrm>
            <a:off x="0" y="79447"/>
            <a:ext cx="9144000" cy="740193"/>
          </a:xfrm>
        </p:spPr>
        <p:txBody>
          <a:bodyPr/>
          <a:lstStyle/>
          <a:p>
            <a:r>
              <a:rPr lang="en-US" sz="3200" dirty="0">
                <a:solidFill>
                  <a:schemeClr val="accent5">
                    <a:lumMod val="75000"/>
                  </a:schemeClr>
                </a:solidFill>
              </a:rPr>
              <a:t>Key Takeaways from In-DRAM NOT Operation</a:t>
            </a:r>
            <a:endParaRPr lang="en-CH" sz="3200" dirty="0">
              <a:solidFill>
                <a:schemeClr val="accent5">
                  <a:lumMod val="75000"/>
                </a:schemeClr>
              </a:solidFill>
            </a:endParaRPr>
          </a:p>
        </p:txBody>
      </p:sp>
      <p:sp>
        <p:nvSpPr>
          <p:cNvPr id="6" name="Slide Number Placeholder 3">
            <a:extLst>
              <a:ext uri="{FF2B5EF4-FFF2-40B4-BE49-F238E27FC236}">
                <a16:creationId xmlns:a16="http://schemas.microsoft.com/office/drawing/2014/main" id="{DEF42BA8-5D42-2BB8-0AD2-8E5689615B9A}"/>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grpSp>
        <p:nvGrpSpPr>
          <p:cNvPr id="16" name="Group 15">
            <a:extLst>
              <a:ext uri="{FF2B5EF4-FFF2-40B4-BE49-F238E27FC236}">
                <a16:creationId xmlns:a16="http://schemas.microsoft.com/office/drawing/2014/main" id="{6F97294F-92B1-81E7-A6FB-094283CA8B92}"/>
              </a:ext>
            </a:extLst>
          </p:cNvPr>
          <p:cNvGrpSpPr/>
          <p:nvPr/>
        </p:nvGrpSpPr>
        <p:grpSpPr>
          <a:xfrm>
            <a:off x="0" y="1672789"/>
            <a:ext cx="9144000" cy="1494177"/>
            <a:chOff x="0" y="1232114"/>
            <a:chExt cx="9144000" cy="1494177"/>
          </a:xfrm>
        </p:grpSpPr>
        <p:sp>
          <p:nvSpPr>
            <p:cNvPr id="4" name="Rectangle 274">
              <a:extLst>
                <a:ext uri="{FF2B5EF4-FFF2-40B4-BE49-F238E27FC236}">
                  <a16:creationId xmlns:a16="http://schemas.microsoft.com/office/drawing/2014/main" id="{F51B0B36-45AE-4E5B-B24B-6EC244DF6011}"/>
                </a:ext>
              </a:extLst>
            </p:cNvPr>
            <p:cNvSpPr/>
            <p:nvPr/>
          </p:nvSpPr>
          <p:spPr>
            <a:xfrm>
              <a:off x="0" y="1716785"/>
              <a:ext cx="9144000" cy="1009506"/>
            </a:xfrm>
            <a:prstGeom prst="rect">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COTS DRAM chips can perform NOT operations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with up to 32 destination rows</a:t>
              </a:r>
            </a:p>
          </p:txBody>
        </p:sp>
        <p:sp>
          <p:nvSpPr>
            <p:cNvPr id="12" name="Rectangle 274">
              <a:extLst>
                <a:ext uri="{FF2B5EF4-FFF2-40B4-BE49-F238E27FC236}">
                  <a16:creationId xmlns:a16="http://schemas.microsoft.com/office/drawing/2014/main" id="{95359C79-1139-CA1B-F058-95A2DAC6FE74}"/>
                </a:ext>
              </a:extLst>
            </p:cNvPr>
            <p:cNvSpPr/>
            <p:nvPr/>
          </p:nvSpPr>
          <p:spPr>
            <a:xfrm>
              <a:off x="0" y="1232114"/>
              <a:ext cx="9144000" cy="540851"/>
            </a:xfrm>
            <a:prstGeom prst="rect">
              <a:avLst/>
            </a:prstGeom>
            <a:solidFill>
              <a:schemeClr val="accent1">
                <a:lumMod val="60000"/>
                <a:lumOff val="40000"/>
              </a:schemeClr>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Key Takeaway 1</a:t>
              </a:r>
            </a:p>
          </p:txBody>
        </p:sp>
      </p:grpSp>
      <p:grpSp>
        <p:nvGrpSpPr>
          <p:cNvPr id="15" name="Group 14">
            <a:extLst>
              <a:ext uri="{FF2B5EF4-FFF2-40B4-BE49-F238E27FC236}">
                <a16:creationId xmlns:a16="http://schemas.microsoft.com/office/drawing/2014/main" id="{B9BFF2A8-5DF6-CC46-F94D-62D89E8FBDDE}"/>
              </a:ext>
            </a:extLst>
          </p:cNvPr>
          <p:cNvGrpSpPr/>
          <p:nvPr/>
        </p:nvGrpSpPr>
        <p:grpSpPr>
          <a:xfrm>
            <a:off x="0" y="3991724"/>
            <a:ext cx="9144000" cy="1494177"/>
            <a:chOff x="0" y="3991724"/>
            <a:chExt cx="9144000" cy="1494177"/>
          </a:xfrm>
        </p:grpSpPr>
        <p:sp>
          <p:nvSpPr>
            <p:cNvPr id="13" name="Rectangle 274">
              <a:extLst>
                <a:ext uri="{FF2B5EF4-FFF2-40B4-BE49-F238E27FC236}">
                  <a16:creationId xmlns:a16="http://schemas.microsoft.com/office/drawing/2014/main" id="{60AA3169-02CB-37C6-111D-1F4D81D3853C}"/>
                </a:ext>
              </a:extLst>
            </p:cNvPr>
            <p:cNvSpPr/>
            <p:nvPr/>
          </p:nvSpPr>
          <p:spPr>
            <a:xfrm>
              <a:off x="0" y="4476395"/>
              <a:ext cx="9144000" cy="1009506"/>
            </a:xfrm>
            <a:prstGeom prst="rect">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Temperature has a small effect 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the reliability of NOT operations</a:t>
              </a:r>
            </a:p>
          </p:txBody>
        </p:sp>
        <p:sp>
          <p:nvSpPr>
            <p:cNvPr id="14" name="Rectangle 274">
              <a:extLst>
                <a:ext uri="{FF2B5EF4-FFF2-40B4-BE49-F238E27FC236}">
                  <a16:creationId xmlns:a16="http://schemas.microsoft.com/office/drawing/2014/main" id="{3B63DBA7-CD7A-72D6-C050-04E6DFEDF35F}"/>
                </a:ext>
              </a:extLst>
            </p:cNvPr>
            <p:cNvSpPr/>
            <p:nvPr/>
          </p:nvSpPr>
          <p:spPr>
            <a:xfrm>
              <a:off x="0" y="3991724"/>
              <a:ext cx="9144000" cy="540851"/>
            </a:xfrm>
            <a:prstGeom prst="rect">
              <a:avLst/>
            </a:prstGeom>
            <a:solidFill>
              <a:schemeClr val="accent1">
                <a:lumMod val="60000"/>
                <a:lumOff val="40000"/>
              </a:schemeClr>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Key Takeaway 2</a:t>
              </a:r>
            </a:p>
          </p:txBody>
        </p:sp>
      </p:grpSp>
    </p:spTree>
    <p:extLst>
      <p:ext uri="{BB962C8B-B14F-4D97-AF65-F5344CB8AC3E}">
        <p14:creationId xmlns:p14="http://schemas.microsoft.com/office/powerpoint/2010/main" val="4283465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3F31B0-80D8-43B0-7564-8B5C3F8BF4A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FC037E7-8E40-25D0-030F-1AE22DB23573}"/>
              </a:ext>
            </a:extLst>
          </p:cNvPr>
          <p:cNvSpPr>
            <a:spLocks noGrp="1"/>
          </p:cNvSpPr>
          <p:nvPr>
            <p:ph type="title"/>
          </p:nvPr>
        </p:nvSpPr>
        <p:spPr>
          <a:xfrm>
            <a:off x="0" y="79447"/>
            <a:ext cx="9144000" cy="740193"/>
          </a:xfrm>
        </p:spPr>
        <p:txBody>
          <a:bodyPr/>
          <a:lstStyle/>
          <a:p>
            <a:r>
              <a:rPr lang="en-US" dirty="0">
                <a:solidFill>
                  <a:schemeClr val="accent5">
                    <a:lumMod val="75000"/>
                  </a:schemeClr>
                </a:solidFill>
              </a:rPr>
              <a:t>The Capability of COTS DRAM Chips</a:t>
            </a:r>
            <a:br>
              <a:rPr lang="en-US" dirty="0">
                <a:solidFill>
                  <a:schemeClr val="accent5">
                    <a:lumMod val="75000"/>
                  </a:schemeClr>
                </a:solidFill>
              </a:rPr>
            </a:br>
            <a:endParaRPr lang="en-US" dirty="0">
              <a:solidFill>
                <a:schemeClr val="accent5">
                  <a:lumMod val="75000"/>
                </a:schemeClr>
              </a:solidFill>
            </a:endParaRPr>
          </a:p>
        </p:txBody>
      </p:sp>
      <p:sp>
        <p:nvSpPr>
          <p:cNvPr id="17" name="Slide Number Placeholder 3">
            <a:extLst>
              <a:ext uri="{FF2B5EF4-FFF2-40B4-BE49-F238E27FC236}">
                <a16:creationId xmlns:a16="http://schemas.microsoft.com/office/drawing/2014/main" id="{DCD463A4-DA01-2ADB-FF9D-81FBD1660666}"/>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
        <p:nvSpPr>
          <p:cNvPr id="85" name="Title 1">
            <a:extLst>
              <a:ext uri="{FF2B5EF4-FFF2-40B4-BE49-F238E27FC236}">
                <a16:creationId xmlns:a16="http://schemas.microsoft.com/office/drawing/2014/main" id="{E5E5A570-4320-D800-8ED9-68AD0C3F401E}"/>
              </a:ext>
            </a:extLst>
          </p:cNvPr>
          <p:cNvSpPr txBox="1">
            <a:spLocks/>
          </p:cNvSpPr>
          <p:nvPr/>
        </p:nvSpPr>
        <p:spPr>
          <a:xfrm>
            <a:off x="-2" y="763397"/>
            <a:ext cx="9143999" cy="936000"/>
          </a:xfrm>
          <a:prstGeom prst="rect">
            <a:avLst/>
          </a:prstGeom>
          <a:solidFill>
            <a:schemeClr val="tx2">
              <a:lumMod val="60000"/>
              <a:lumOff val="40000"/>
            </a:schemeClr>
          </a:solid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We </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demonstrate </a:t>
            </a: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that</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 COTS DRAM chips:</a:t>
            </a:r>
          </a:p>
        </p:txBody>
      </p:sp>
      <p:grpSp>
        <p:nvGrpSpPr>
          <p:cNvPr id="89" name="Grup 88">
            <a:extLst>
              <a:ext uri="{FF2B5EF4-FFF2-40B4-BE49-F238E27FC236}">
                <a16:creationId xmlns:a16="http://schemas.microsoft.com/office/drawing/2014/main" id="{8AA655BF-750E-A018-E818-A28937F5B8E0}"/>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E725F62B-3870-F5CB-30EA-DDEFEF26B061}"/>
                </a:ext>
              </a:extLst>
            </p:cNvPr>
            <p:cNvSpPr/>
            <p:nvPr/>
          </p:nvSpPr>
          <p:spPr>
            <a:xfrm>
              <a:off x="900113" y="1231799"/>
              <a:ext cx="8243886"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simultaneously</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activate</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48 rows</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in</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two neighboring subarrays</a:t>
              </a:r>
            </a:p>
          </p:txBody>
        </p:sp>
        <p:sp>
          <p:nvSpPr>
            <p:cNvPr id="88" name="Rectangle 274">
              <a:extLst>
                <a:ext uri="{FF2B5EF4-FFF2-40B4-BE49-F238E27FC236}">
                  <a16:creationId xmlns:a16="http://schemas.microsoft.com/office/drawing/2014/main" id="{A4D74002-766F-72F4-518C-A4E0D2DB6DDA}"/>
                </a:ext>
              </a:extLst>
            </p:cNvPr>
            <p:cNvSpPr/>
            <p:nvPr/>
          </p:nvSpPr>
          <p:spPr>
            <a:xfrm>
              <a:off x="3" y="1231799"/>
              <a:ext cx="900110"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grpSp>
        <p:nvGrpSpPr>
          <p:cNvPr id="91" name="Grup 90">
            <a:extLst>
              <a:ext uri="{FF2B5EF4-FFF2-40B4-BE49-F238E27FC236}">
                <a16:creationId xmlns:a16="http://schemas.microsoft.com/office/drawing/2014/main" id="{AE4ECB54-BBB3-D62D-C25E-B0562CACF52E}"/>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0C3B0A83-7C4A-0DE9-0947-BCCF6DDE01F4}"/>
                </a:ext>
              </a:extLst>
            </p:cNvPr>
            <p:cNvSpPr/>
            <p:nvPr/>
          </p:nvSpPr>
          <p:spPr>
            <a:xfrm>
              <a:off x="900112" y="2948881"/>
              <a:ext cx="8243886"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with</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up to 32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output operands</a:t>
              </a:r>
            </a:p>
          </p:txBody>
        </p:sp>
        <p:sp>
          <p:nvSpPr>
            <p:cNvPr id="90" name="Rectangle 274">
              <a:extLst>
                <a:ext uri="{FF2B5EF4-FFF2-40B4-BE49-F238E27FC236}">
                  <a16:creationId xmlns:a16="http://schemas.microsoft.com/office/drawing/2014/main" id="{7F5B4BDA-3AB4-6D3E-7E7D-43F67FD9420B}"/>
                </a:ext>
              </a:extLst>
            </p:cNvPr>
            <p:cNvSpPr/>
            <p:nvPr/>
          </p:nvSpPr>
          <p:spPr>
            <a:xfrm>
              <a:off x="0" y="2946040"/>
              <a:ext cx="900110"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2</a:t>
              </a:r>
            </a:p>
          </p:txBody>
        </p:sp>
      </p:grpSp>
      <p:grpSp>
        <p:nvGrpSpPr>
          <p:cNvPr id="93" name="Grup 92">
            <a:extLst>
              <a:ext uri="{FF2B5EF4-FFF2-40B4-BE49-F238E27FC236}">
                <a16:creationId xmlns:a16="http://schemas.microsoft.com/office/drawing/2014/main" id="{A24FD199-54B0-0A58-5029-5486CF46A13B}"/>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C20C0374-F9C1-1FE3-8C95-B310A50143B7}"/>
                </a:ext>
              </a:extLst>
            </p:cNvPr>
            <p:cNvSpPr/>
            <p:nvPr/>
          </p:nvSpPr>
          <p:spPr>
            <a:xfrm>
              <a:off x="900111" y="4664543"/>
              <a:ext cx="8243886"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up to 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AND, NAND, OR, and NOR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operations</a:t>
              </a:r>
            </a:p>
          </p:txBody>
        </p:sp>
        <p:sp>
          <p:nvSpPr>
            <p:cNvPr id="92" name="Rectangle 274">
              <a:extLst>
                <a:ext uri="{FF2B5EF4-FFF2-40B4-BE49-F238E27FC236}">
                  <a16:creationId xmlns:a16="http://schemas.microsoft.com/office/drawing/2014/main" id="{7B49D8D4-444E-AB68-5941-64871007091D}"/>
                </a:ext>
              </a:extLst>
            </p:cNvPr>
            <p:cNvSpPr/>
            <p:nvPr/>
          </p:nvSpPr>
          <p:spPr>
            <a:xfrm>
              <a:off x="3" y="4658859"/>
              <a:ext cx="900110"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3</a:t>
              </a:r>
            </a:p>
          </p:txBody>
        </p:sp>
      </p:grpSp>
      <p:sp>
        <p:nvSpPr>
          <p:cNvPr id="7" name="Rectangle 274">
            <a:extLst>
              <a:ext uri="{FF2B5EF4-FFF2-40B4-BE49-F238E27FC236}">
                <a16:creationId xmlns:a16="http://schemas.microsoft.com/office/drawing/2014/main" id="{5C34C220-A1AF-387F-EF2D-5B6070BCFF5A}"/>
              </a:ext>
            </a:extLst>
          </p:cNvPr>
          <p:cNvSpPr/>
          <p:nvPr/>
        </p:nvSpPr>
        <p:spPr>
          <a:xfrm>
            <a:off x="-2" y="1843189"/>
            <a:ext cx="9131014" cy="2755684"/>
          </a:xfrm>
          <a:prstGeom prst="rect">
            <a:avLst/>
          </a:prstGeom>
          <a:solidFill>
            <a:schemeClr val="bg1">
              <a:lumMod val="95000"/>
              <a:alpha val="9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64553034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F565CF-2ACE-6FFB-AF6F-FFB21ECDCBDB}"/>
            </a:ext>
          </a:extLst>
        </p:cNvPr>
        <p:cNvGrpSpPr/>
        <p:nvPr/>
      </p:nvGrpSpPr>
      <p:grpSpPr>
        <a:xfrm>
          <a:off x="0" y="0"/>
          <a:ext cx="0" cy="0"/>
          <a:chOff x="0" y="0"/>
          <a:chExt cx="0" cy="0"/>
        </a:xfrm>
      </p:grpSpPr>
      <p:sp>
        <p:nvSpPr>
          <p:cNvPr id="3" name="Slide Number Placeholder 3">
            <a:extLst>
              <a:ext uri="{FF2B5EF4-FFF2-40B4-BE49-F238E27FC236}">
                <a16:creationId xmlns:a16="http://schemas.microsoft.com/office/drawing/2014/main" id="{4C8A60AA-BC08-6678-500D-412CFFE1744B}"/>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BA2D8F13-174C-467F-9D40-7DDEF70CAB8C}" type="slidenum">
              <a:rPr lang="en-US" sz="2000" smtClean="0">
                <a:solidFill>
                  <a:schemeClr val="accent5"/>
                </a:solidFill>
                <a:latin typeface="Cambria" panose="02040503050406030204" pitchFamily="18" charset="0"/>
                <a:ea typeface="Cambria" panose="02040503050406030204" pitchFamily="18" charset="0"/>
              </a:rPr>
              <a:pPr/>
              <a:t>87</a:t>
            </a:fld>
            <a:endParaRPr lang="en-US">
              <a:solidFill>
                <a:schemeClr val="accent5"/>
              </a:solidFill>
              <a:latin typeface="Cambria" panose="02040503050406030204" pitchFamily="18" charset="0"/>
              <a:ea typeface="Cambria" panose="02040503050406030204" pitchFamily="18" charset="0"/>
            </a:endParaRPr>
          </a:p>
        </p:txBody>
      </p:sp>
      <p:grpSp>
        <p:nvGrpSpPr>
          <p:cNvPr id="10" name="Group 9">
            <a:extLst>
              <a:ext uri="{FF2B5EF4-FFF2-40B4-BE49-F238E27FC236}">
                <a16:creationId xmlns:a16="http://schemas.microsoft.com/office/drawing/2014/main" id="{6158B489-EDCB-918B-85E5-1E0A5DF23437}"/>
              </a:ext>
            </a:extLst>
          </p:cNvPr>
          <p:cNvGrpSpPr/>
          <p:nvPr/>
        </p:nvGrpSpPr>
        <p:grpSpPr>
          <a:xfrm>
            <a:off x="0" y="761567"/>
            <a:ext cx="9144001" cy="1369553"/>
            <a:chOff x="-1" y="5309113"/>
            <a:chExt cx="9144001" cy="929404"/>
          </a:xfrm>
        </p:grpSpPr>
        <p:sp>
          <p:nvSpPr>
            <p:cNvPr id="11" name="Content Placeholder 2">
              <a:extLst>
                <a:ext uri="{FF2B5EF4-FFF2-40B4-BE49-F238E27FC236}">
                  <a16:creationId xmlns:a16="http://schemas.microsoft.com/office/drawing/2014/main" id="{8BDAF659-5C7E-B88B-2A6E-15CDDCFA6033}"/>
                </a:ext>
              </a:extLst>
            </p:cNvPr>
            <p:cNvSpPr txBox="1">
              <a:spLocks/>
            </p:cNvSpPr>
            <p:nvPr/>
          </p:nvSpPr>
          <p:spPr>
            <a:xfrm>
              <a:off x="-1" y="5324527"/>
              <a:ext cx="9144001" cy="913990"/>
            </a:xfrm>
            <a:prstGeom prst="rect">
              <a:avLst/>
            </a:prstGeom>
            <a:solidFill>
              <a:schemeClr val="accent2">
                <a:lumMod val="20000"/>
                <a:lumOff val="80000"/>
              </a:schemeClr>
            </a:solidFill>
            <a:ln w="38100">
              <a:noFill/>
            </a:ln>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Cambria" panose="02040503050406030204" pitchFamily="18" charset="0"/>
                <a:buChar char="-"/>
                <a:defRPr sz="2800"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65000"/>
                </a:lnSpc>
                <a:buNone/>
              </a:pPr>
              <a:r>
                <a:rPr lang="en-US" sz="2800" b="1" dirty="0">
                  <a:solidFill>
                    <a:srgbClr val="0070C0"/>
                  </a:solidFill>
                  <a:latin typeface="Cambria" panose="02040503050406030204" pitchFamily="18" charset="0"/>
                </a:rPr>
                <a:t>Manipulate the </a:t>
              </a:r>
              <a:r>
                <a:rPr lang="en-US" sz="2800" b="1" dirty="0" err="1">
                  <a:solidFill>
                    <a:srgbClr val="0070C0"/>
                  </a:solidFill>
                  <a:latin typeface="Cambria" panose="02040503050406030204" pitchFamily="18" charset="0"/>
                </a:rPr>
                <a:t>bitline</a:t>
              </a:r>
              <a:r>
                <a:rPr lang="en-US" sz="2800" b="1" dirty="0">
                  <a:solidFill>
                    <a:srgbClr val="0070C0"/>
                  </a:solidFill>
                  <a:latin typeface="Cambria" panose="02040503050406030204" pitchFamily="18" charset="0"/>
                </a:rPr>
                <a:t> voltage</a:t>
              </a:r>
              <a:r>
                <a:rPr lang="en-US" sz="2800" dirty="0">
                  <a:solidFill>
                    <a:srgbClr val="0070C0"/>
                  </a:solidFill>
                  <a:latin typeface="Cambria" panose="02040503050406030204" pitchFamily="18" charset="0"/>
                </a:rPr>
                <a:t> </a:t>
              </a:r>
              <a:r>
                <a:rPr lang="en-US" sz="2800" dirty="0">
                  <a:solidFill>
                    <a:schemeClr val="tx1"/>
                  </a:solidFill>
                  <a:latin typeface="Cambria" panose="02040503050406030204" pitchFamily="18" charset="0"/>
                </a:rPr>
                <a:t>to express </a:t>
              </a:r>
            </a:p>
            <a:p>
              <a:pPr marL="0" indent="0" algn="ctr">
                <a:lnSpc>
                  <a:spcPct val="65000"/>
                </a:lnSpc>
                <a:buNone/>
              </a:pPr>
              <a:r>
                <a:rPr lang="en-US" sz="2800" b="1" dirty="0">
                  <a:solidFill>
                    <a:srgbClr val="0070C0"/>
                  </a:solidFill>
                  <a:latin typeface="Cambria" panose="02040503050406030204" pitchFamily="18" charset="0"/>
                </a:rPr>
                <a:t>a wide variety of functions </a:t>
              </a:r>
              <a:r>
                <a:rPr lang="en-US" sz="2800" dirty="0">
                  <a:solidFill>
                    <a:schemeClr val="tx1"/>
                  </a:solidFill>
                  <a:latin typeface="Cambria" panose="02040503050406030204" pitchFamily="18" charset="0"/>
                </a:rPr>
                <a:t>using</a:t>
              </a:r>
              <a:endParaRPr lang="en-US" sz="2000" dirty="0">
                <a:solidFill>
                  <a:schemeClr val="tx1"/>
                </a:solidFill>
                <a:latin typeface="Cambria" panose="02040503050406030204" pitchFamily="18" charset="0"/>
              </a:endParaRPr>
            </a:p>
            <a:p>
              <a:pPr marL="0" indent="0" algn="ctr">
                <a:lnSpc>
                  <a:spcPct val="65000"/>
                </a:lnSpc>
                <a:buNone/>
              </a:pPr>
              <a:r>
                <a:rPr lang="en-US" sz="2800" dirty="0">
                  <a:solidFill>
                    <a:schemeClr val="tx1"/>
                  </a:solidFill>
                  <a:latin typeface="Cambria" panose="02040503050406030204" pitchFamily="18" charset="0"/>
                </a:rPr>
                <a:t>multiple-row activation in neighboring subarrays</a:t>
              </a:r>
            </a:p>
          </p:txBody>
        </p:sp>
        <p:cxnSp>
          <p:nvCxnSpPr>
            <p:cNvPr id="12" name="Straight Connector 11">
              <a:extLst>
                <a:ext uri="{FF2B5EF4-FFF2-40B4-BE49-F238E27FC236}">
                  <a16:creationId xmlns:a16="http://schemas.microsoft.com/office/drawing/2014/main" id="{BB7E35F7-9696-1FC3-A72D-AA09523A4483}"/>
                </a:ext>
              </a:extLst>
            </p:cNvPr>
            <p:cNvCxnSpPr/>
            <p:nvPr/>
          </p:nvCxnSpPr>
          <p:spPr>
            <a:xfrm>
              <a:off x="0" y="5309113"/>
              <a:ext cx="9144000" cy="0"/>
            </a:xfrm>
            <a:prstGeom prst="line">
              <a:avLst/>
            </a:prstGeom>
            <a:ln w="571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6826DBF-5895-E787-71D4-A15B3014FCA2}"/>
                </a:ext>
              </a:extLst>
            </p:cNvPr>
            <p:cNvCxnSpPr/>
            <p:nvPr/>
          </p:nvCxnSpPr>
          <p:spPr>
            <a:xfrm>
              <a:off x="-1" y="6223102"/>
              <a:ext cx="9144000" cy="0"/>
            </a:xfrm>
            <a:prstGeom prst="line">
              <a:avLst/>
            </a:prstGeom>
            <a:ln w="571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5" name="Title 14">
            <a:extLst>
              <a:ext uri="{FF2B5EF4-FFF2-40B4-BE49-F238E27FC236}">
                <a16:creationId xmlns:a16="http://schemas.microsoft.com/office/drawing/2014/main" id="{0E6CF3AD-90C9-C8C1-045A-CBF1D9723A95}"/>
              </a:ext>
            </a:extLst>
          </p:cNvPr>
          <p:cNvSpPr>
            <a:spLocks noGrp="1"/>
          </p:cNvSpPr>
          <p:nvPr>
            <p:ph type="title"/>
          </p:nvPr>
        </p:nvSpPr>
        <p:spPr/>
        <p:txBody>
          <a:bodyPr/>
          <a:lstStyle/>
          <a:p>
            <a:r>
              <a:rPr lang="en-US" sz="4400" dirty="0">
                <a:solidFill>
                  <a:schemeClr val="accent5">
                    <a:lumMod val="75000"/>
                  </a:schemeClr>
                </a:solidFill>
              </a:rPr>
              <a:t>Key Idea</a:t>
            </a:r>
            <a:endParaRPr lang="en-CH" sz="4400" dirty="0">
              <a:solidFill>
                <a:schemeClr val="accent5">
                  <a:lumMod val="75000"/>
                </a:schemeClr>
              </a:solidFill>
            </a:endParaRPr>
          </a:p>
        </p:txBody>
      </p:sp>
      <p:cxnSp>
        <p:nvCxnSpPr>
          <p:cNvPr id="89" name="Düz Ok Bağlayıcısı 185">
            <a:extLst>
              <a:ext uri="{FF2B5EF4-FFF2-40B4-BE49-F238E27FC236}">
                <a16:creationId xmlns:a16="http://schemas.microsoft.com/office/drawing/2014/main" id="{A799B03C-115C-6A6D-EB02-1D68A48EF6FA}"/>
              </a:ext>
            </a:extLst>
          </p:cNvPr>
          <p:cNvCxnSpPr>
            <a:cxnSpLocks/>
          </p:cNvCxnSpPr>
          <p:nvPr/>
        </p:nvCxnSpPr>
        <p:spPr>
          <a:xfrm>
            <a:off x="3270371" y="4769059"/>
            <a:ext cx="2208967"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3" name="Dikdörtgen 256">
            <a:extLst>
              <a:ext uri="{FF2B5EF4-FFF2-40B4-BE49-F238E27FC236}">
                <a16:creationId xmlns:a16="http://schemas.microsoft.com/office/drawing/2014/main" id="{49EE54D3-9A17-EF50-8134-19192A26FA6A}"/>
              </a:ext>
            </a:extLst>
          </p:cNvPr>
          <p:cNvSpPr/>
          <p:nvPr/>
        </p:nvSpPr>
        <p:spPr>
          <a:xfrm>
            <a:off x="3043135" y="3906081"/>
            <a:ext cx="2436203" cy="700040"/>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bg1"/>
                </a:solidFill>
                <a:latin typeface="Cambria" panose="02040503050406030204" pitchFamily="18" charset="0"/>
                <a:ea typeface="Cambria" panose="02040503050406030204" pitchFamily="18" charset="0"/>
                <a:cs typeface="Cascadia Mono" panose="020B0609020000020004" pitchFamily="49" charset="0"/>
              </a:rPr>
              <a:t>Multiple Row ACT</a:t>
            </a:r>
            <a:endParaRPr lang="en-US" sz="20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cxnSp>
        <p:nvCxnSpPr>
          <p:cNvPr id="2" name="Google Shape;208;p21">
            <a:extLst>
              <a:ext uri="{FF2B5EF4-FFF2-40B4-BE49-F238E27FC236}">
                <a16:creationId xmlns:a16="http://schemas.microsoft.com/office/drawing/2014/main" id="{E4FECFF2-BD44-3FB0-A614-EFD39E4DED7B}"/>
              </a:ext>
            </a:extLst>
          </p:cNvPr>
          <p:cNvCxnSpPr>
            <a:cxnSpLocks/>
          </p:cNvCxnSpPr>
          <p:nvPr/>
        </p:nvCxnSpPr>
        <p:spPr>
          <a:xfrm flipV="1">
            <a:off x="6760635" y="2475360"/>
            <a:ext cx="12783" cy="1669914"/>
          </a:xfrm>
          <a:prstGeom prst="straightConnector1">
            <a:avLst/>
          </a:prstGeom>
          <a:noFill/>
          <a:ln w="76200" cap="flat" cmpd="sng">
            <a:solidFill>
              <a:schemeClr val="tx1"/>
            </a:solidFill>
            <a:prstDash val="solid"/>
            <a:round/>
            <a:headEnd type="none" w="med" len="med"/>
            <a:tailEnd type="none" w="med" len="med"/>
          </a:ln>
        </p:spPr>
      </p:cxnSp>
      <p:sp>
        <p:nvSpPr>
          <p:cNvPr id="5" name="TextBox 4">
            <a:extLst>
              <a:ext uri="{FF2B5EF4-FFF2-40B4-BE49-F238E27FC236}">
                <a16:creationId xmlns:a16="http://schemas.microsoft.com/office/drawing/2014/main" id="{38296CDE-B90B-A6B3-4914-D4B141DF9D9B}"/>
              </a:ext>
            </a:extLst>
          </p:cNvPr>
          <p:cNvSpPr txBox="1"/>
          <p:nvPr/>
        </p:nvSpPr>
        <p:spPr>
          <a:xfrm>
            <a:off x="6579424" y="2061735"/>
            <a:ext cx="1035515" cy="461665"/>
          </a:xfrm>
          <a:prstGeom prst="rect">
            <a:avLst/>
          </a:prstGeom>
          <a:noFill/>
        </p:spPr>
        <p:txBody>
          <a:bodyPr wrap="square">
            <a:spAutoFit/>
          </a:bodyPr>
          <a:lstStyle/>
          <a:p>
            <a:r>
              <a:rPr lang="en-US" sz="2400" b="1" dirty="0">
                <a:latin typeface="Cambria" panose="02040503050406030204" pitchFamily="18" charset="0"/>
                <a:ea typeface="Cambria" panose="02040503050406030204" pitchFamily="18" charset="0"/>
              </a:rPr>
              <a:t>V</a:t>
            </a:r>
            <a:r>
              <a:rPr lang="en-US" sz="2400" b="1" baseline="-25000" dirty="0">
                <a:latin typeface="Cambria" panose="02040503050406030204" pitchFamily="18" charset="0"/>
                <a:ea typeface="Cambria" panose="02040503050406030204" pitchFamily="18" charset="0"/>
              </a:rPr>
              <a:t>(A,B)</a:t>
            </a:r>
            <a:endParaRPr lang="en-CH" sz="2000" dirty="0"/>
          </a:p>
        </p:txBody>
      </p:sp>
      <p:cxnSp>
        <p:nvCxnSpPr>
          <p:cNvPr id="19" name="Google Shape;208;p21">
            <a:extLst>
              <a:ext uri="{FF2B5EF4-FFF2-40B4-BE49-F238E27FC236}">
                <a16:creationId xmlns:a16="http://schemas.microsoft.com/office/drawing/2014/main" id="{164524AD-484A-E8C3-62AA-90BB0847B499}"/>
              </a:ext>
            </a:extLst>
          </p:cNvPr>
          <p:cNvCxnSpPr>
            <a:cxnSpLocks/>
          </p:cNvCxnSpPr>
          <p:nvPr/>
        </p:nvCxnSpPr>
        <p:spPr>
          <a:xfrm flipV="1">
            <a:off x="6757784" y="2475360"/>
            <a:ext cx="15702" cy="1422020"/>
          </a:xfrm>
          <a:prstGeom prst="straightConnector1">
            <a:avLst/>
          </a:prstGeom>
          <a:noFill/>
          <a:ln w="76200" cap="flat" cmpd="sng">
            <a:solidFill>
              <a:srgbClr val="4E8F00"/>
            </a:solidFill>
            <a:prstDash val="solid"/>
            <a:round/>
            <a:headEnd type="none" w="med" len="med"/>
            <a:tailEnd type="none" w="med" len="med"/>
          </a:ln>
        </p:spPr>
      </p:cxnSp>
      <p:cxnSp>
        <p:nvCxnSpPr>
          <p:cNvPr id="21" name="Google Shape;175;p21">
            <a:extLst>
              <a:ext uri="{FF2B5EF4-FFF2-40B4-BE49-F238E27FC236}">
                <a16:creationId xmlns:a16="http://schemas.microsoft.com/office/drawing/2014/main" id="{C8F1B2BC-16B9-3F53-30BD-6532AFE6DB9F}"/>
              </a:ext>
            </a:extLst>
          </p:cNvPr>
          <p:cNvCxnSpPr>
            <a:cxnSpLocks/>
          </p:cNvCxnSpPr>
          <p:nvPr/>
        </p:nvCxnSpPr>
        <p:spPr>
          <a:xfrm flipV="1">
            <a:off x="6037005" y="4786655"/>
            <a:ext cx="0" cy="1650484"/>
          </a:xfrm>
          <a:prstGeom prst="straightConnector1">
            <a:avLst/>
          </a:prstGeom>
          <a:noFill/>
          <a:ln w="76200" cap="flat" cmpd="sng">
            <a:solidFill>
              <a:schemeClr val="tx1"/>
            </a:solidFill>
            <a:prstDash val="solid"/>
            <a:round/>
            <a:headEnd type="none" w="med" len="med"/>
            <a:tailEnd type="none" w="med" len="med"/>
          </a:ln>
        </p:spPr>
      </p:cxnSp>
      <p:cxnSp>
        <p:nvCxnSpPr>
          <p:cNvPr id="22" name="Google Shape;175;p21">
            <a:extLst>
              <a:ext uri="{FF2B5EF4-FFF2-40B4-BE49-F238E27FC236}">
                <a16:creationId xmlns:a16="http://schemas.microsoft.com/office/drawing/2014/main" id="{9F272FB2-8DCF-F580-F5CD-FB6250C9179C}"/>
              </a:ext>
            </a:extLst>
          </p:cNvPr>
          <p:cNvCxnSpPr>
            <a:cxnSpLocks/>
          </p:cNvCxnSpPr>
          <p:nvPr/>
        </p:nvCxnSpPr>
        <p:spPr>
          <a:xfrm flipH="1" flipV="1">
            <a:off x="6036293" y="4908536"/>
            <a:ext cx="241" cy="1528090"/>
          </a:xfrm>
          <a:prstGeom prst="straightConnector1">
            <a:avLst/>
          </a:prstGeom>
          <a:noFill/>
          <a:ln w="76200" cap="flat" cmpd="sng">
            <a:solidFill>
              <a:srgbClr val="558BB8"/>
            </a:solidFill>
            <a:prstDash val="solid"/>
            <a:round/>
            <a:headEnd type="none" w="med" len="med"/>
            <a:tailEnd type="none" w="med" len="med"/>
          </a:ln>
        </p:spPr>
      </p:cxnSp>
      <p:grpSp>
        <p:nvGrpSpPr>
          <p:cNvPr id="25" name="Group 24">
            <a:extLst>
              <a:ext uri="{FF2B5EF4-FFF2-40B4-BE49-F238E27FC236}">
                <a16:creationId xmlns:a16="http://schemas.microsoft.com/office/drawing/2014/main" id="{469D8DA0-FBBB-385F-3762-61E8CF444AD2}"/>
              </a:ext>
            </a:extLst>
          </p:cNvPr>
          <p:cNvGrpSpPr/>
          <p:nvPr/>
        </p:nvGrpSpPr>
        <p:grpSpPr>
          <a:xfrm>
            <a:off x="5795584" y="3183496"/>
            <a:ext cx="1219255" cy="3011983"/>
            <a:chOff x="6050763" y="2920150"/>
            <a:chExt cx="1219255" cy="3011983"/>
          </a:xfrm>
        </p:grpSpPr>
        <p:grpSp>
          <p:nvGrpSpPr>
            <p:cNvPr id="172" name="Group 171">
              <a:extLst>
                <a:ext uri="{FF2B5EF4-FFF2-40B4-BE49-F238E27FC236}">
                  <a16:creationId xmlns:a16="http://schemas.microsoft.com/office/drawing/2014/main" id="{D31829DC-15F4-3B27-7B40-17AF042133F5}"/>
                </a:ext>
              </a:extLst>
            </p:cNvPr>
            <p:cNvGrpSpPr/>
            <p:nvPr/>
          </p:nvGrpSpPr>
          <p:grpSpPr>
            <a:xfrm>
              <a:off x="6050763" y="3547440"/>
              <a:ext cx="1204926" cy="1097763"/>
              <a:chOff x="1061153" y="3414983"/>
              <a:chExt cx="1204926" cy="1097763"/>
            </a:xfrm>
          </p:grpSpPr>
          <p:sp>
            <p:nvSpPr>
              <p:cNvPr id="182" name="Google Shape;196;p21">
                <a:extLst>
                  <a:ext uri="{FF2B5EF4-FFF2-40B4-BE49-F238E27FC236}">
                    <a16:creationId xmlns:a16="http://schemas.microsoft.com/office/drawing/2014/main" id="{9E3501D5-DF4C-A20E-45E5-F41A6DCE42A6}"/>
                  </a:ext>
                </a:extLst>
              </p:cNvPr>
              <p:cNvSpPr/>
              <p:nvPr/>
            </p:nvSpPr>
            <p:spPr>
              <a:xfrm>
                <a:off x="1061153" y="3414983"/>
                <a:ext cx="1204926" cy="1097750"/>
              </a:xfrm>
              <a:prstGeom prst="roundRect">
                <a:avLst/>
              </a:prstGeom>
              <a:noFill/>
              <a:ln w="38100" cap="flat" cmpd="sng">
                <a:solidFill>
                  <a:schemeClr val="tx1"/>
                </a:solidFill>
                <a:prstDash val="sys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900" b="1" dirty="0">
                    <a:solidFill>
                      <a:srgbClr val="FFFFFF"/>
                    </a:solidFill>
                  </a:rPr>
                  <a:t>SA</a:t>
                </a:r>
                <a:endParaRPr sz="1900" b="1" dirty="0">
                  <a:solidFill>
                    <a:srgbClr val="FFFFFF"/>
                  </a:solidFill>
                </a:endParaRPr>
              </a:p>
            </p:txBody>
          </p:sp>
          <p:grpSp>
            <p:nvGrpSpPr>
              <p:cNvPr id="189" name="Group 188">
                <a:extLst>
                  <a:ext uri="{FF2B5EF4-FFF2-40B4-BE49-F238E27FC236}">
                    <a16:creationId xmlns:a16="http://schemas.microsoft.com/office/drawing/2014/main" id="{C72A8ADD-9EA7-DABB-741A-BA4E2F5099DC}"/>
                  </a:ext>
                </a:extLst>
              </p:cNvPr>
              <p:cNvGrpSpPr/>
              <p:nvPr/>
            </p:nvGrpSpPr>
            <p:grpSpPr>
              <a:xfrm>
                <a:off x="1119329" y="3495400"/>
                <a:ext cx="1090732" cy="1017346"/>
                <a:chOff x="4636014" y="2665293"/>
                <a:chExt cx="1090732" cy="1017346"/>
              </a:xfrm>
            </p:grpSpPr>
            <p:cxnSp>
              <p:nvCxnSpPr>
                <p:cNvPr id="193" name="Düz Bağlayıcı 567">
                  <a:extLst>
                    <a:ext uri="{FF2B5EF4-FFF2-40B4-BE49-F238E27FC236}">
                      <a16:creationId xmlns:a16="http://schemas.microsoft.com/office/drawing/2014/main" id="{69C1BF61-98B7-3A7F-FC4F-859E1195C228}"/>
                    </a:ext>
                  </a:extLst>
                </p:cNvPr>
                <p:cNvCxnSpPr>
                  <a:cxnSpLocks/>
                </p:cNvCxnSpPr>
                <p:nvPr/>
              </p:nvCxnSpPr>
              <p:spPr>
                <a:xfrm>
                  <a:off x="4810753" y="2753125"/>
                  <a:ext cx="8551" cy="92951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Düz Bağlayıcı 568">
                  <a:extLst>
                    <a:ext uri="{FF2B5EF4-FFF2-40B4-BE49-F238E27FC236}">
                      <a16:creationId xmlns:a16="http://schemas.microsoft.com/office/drawing/2014/main" id="{39F2D7D7-64FC-769D-3FC4-A3F678A7A201}"/>
                    </a:ext>
                  </a:extLst>
                </p:cNvPr>
                <p:cNvCxnSpPr>
                  <a:cxnSpLocks/>
                </p:cNvCxnSpPr>
                <p:nvPr/>
              </p:nvCxnSpPr>
              <p:spPr>
                <a:xfrm flipH="1">
                  <a:off x="5543099" y="2665293"/>
                  <a:ext cx="922" cy="8954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Düz Bağlayıcı 569">
                  <a:extLst>
                    <a:ext uri="{FF2B5EF4-FFF2-40B4-BE49-F238E27FC236}">
                      <a16:creationId xmlns:a16="http://schemas.microsoft.com/office/drawing/2014/main" id="{49A40483-C43A-62E8-6D73-51A887D4D340}"/>
                    </a:ext>
                  </a:extLst>
                </p:cNvPr>
                <p:cNvCxnSpPr>
                  <a:cxnSpLocks/>
                </p:cNvCxnSpPr>
                <p:nvPr/>
              </p:nvCxnSpPr>
              <p:spPr>
                <a:xfrm>
                  <a:off x="4771315" y="2740425"/>
                  <a:ext cx="796309"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Düz Bağlayıcı 570">
                  <a:extLst>
                    <a:ext uri="{FF2B5EF4-FFF2-40B4-BE49-F238E27FC236}">
                      <a16:creationId xmlns:a16="http://schemas.microsoft.com/office/drawing/2014/main" id="{CAE486F2-84F2-1875-7858-F76C199FA642}"/>
                    </a:ext>
                  </a:extLst>
                </p:cNvPr>
                <p:cNvCxnSpPr>
                  <a:cxnSpLocks/>
                </p:cNvCxnSpPr>
                <p:nvPr/>
              </p:nvCxnSpPr>
              <p:spPr>
                <a:xfrm>
                  <a:off x="4841861" y="3515181"/>
                  <a:ext cx="669914" cy="326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İkizkenar Üçgen 571">
                  <a:extLst>
                    <a:ext uri="{FF2B5EF4-FFF2-40B4-BE49-F238E27FC236}">
                      <a16:creationId xmlns:a16="http://schemas.microsoft.com/office/drawing/2014/main" id="{49C9C11B-BBEC-B5F6-C748-BD4CED73F96F}"/>
                    </a:ext>
                  </a:extLst>
                </p:cNvPr>
                <p:cNvSpPr/>
                <p:nvPr/>
              </p:nvSpPr>
              <p:spPr>
                <a:xfrm>
                  <a:off x="4636014" y="2985608"/>
                  <a:ext cx="365067" cy="346895"/>
                </a:xfrm>
                <a:prstGeom prst="triangle">
                  <a:avLst>
                    <a:gd name="adj" fmla="val 48898"/>
                  </a:avLst>
                </a:prstGeom>
                <a:solidFill>
                  <a:srgbClr val="DADEFE"/>
                </a:solidFill>
                <a:ln w="2857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198" name="Oval 197">
                  <a:extLst>
                    <a:ext uri="{FF2B5EF4-FFF2-40B4-BE49-F238E27FC236}">
                      <a16:creationId xmlns:a16="http://schemas.microsoft.com/office/drawing/2014/main" id="{FF4421CC-139B-3E19-BE52-7F0A5555B373}"/>
                    </a:ext>
                  </a:extLst>
                </p:cNvPr>
                <p:cNvSpPr/>
                <p:nvPr/>
              </p:nvSpPr>
              <p:spPr>
                <a:xfrm rot="16200000">
                  <a:off x="4766441" y="2878797"/>
                  <a:ext cx="99113" cy="91266"/>
                </a:xfrm>
                <a:prstGeom prst="ellipse">
                  <a:avLst/>
                </a:prstGeom>
                <a:solidFill>
                  <a:schemeClr val="bg1"/>
                </a:solidFill>
                <a:ln w="19050">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199" name="İkizkenar Üçgen 573">
                  <a:extLst>
                    <a:ext uri="{FF2B5EF4-FFF2-40B4-BE49-F238E27FC236}">
                      <a16:creationId xmlns:a16="http://schemas.microsoft.com/office/drawing/2014/main" id="{731A154E-ACD0-0CC2-A1BA-A628682F92A9}"/>
                    </a:ext>
                  </a:extLst>
                </p:cNvPr>
                <p:cNvSpPr/>
                <p:nvPr/>
              </p:nvSpPr>
              <p:spPr>
                <a:xfrm rot="10800000">
                  <a:off x="5361679" y="2919364"/>
                  <a:ext cx="365067" cy="346895"/>
                </a:xfrm>
                <a:prstGeom prst="triangle">
                  <a:avLst>
                    <a:gd name="adj" fmla="val 48898"/>
                  </a:avLst>
                </a:prstGeom>
                <a:solidFill>
                  <a:srgbClr val="DADEFE"/>
                </a:solidFill>
                <a:ln w="2857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200" name="Oval 199">
                  <a:extLst>
                    <a:ext uri="{FF2B5EF4-FFF2-40B4-BE49-F238E27FC236}">
                      <a16:creationId xmlns:a16="http://schemas.microsoft.com/office/drawing/2014/main" id="{5DE4354A-A685-E5CB-365C-727FE8C29081}"/>
                    </a:ext>
                  </a:extLst>
                </p:cNvPr>
                <p:cNvSpPr/>
                <p:nvPr/>
              </p:nvSpPr>
              <p:spPr>
                <a:xfrm rot="16200000">
                  <a:off x="5491670" y="3275821"/>
                  <a:ext cx="99113" cy="91266"/>
                </a:xfrm>
                <a:prstGeom prst="ellipse">
                  <a:avLst/>
                </a:prstGeom>
                <a:solidFill>
                  <a:schemeClr val="bg1"/>
                </a:solidFill>
                <a:ln w="19050">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grpSp>
        <p:sp>
          <p:nvSpPr>
            <p:cNvPr id="20" name="Google Shape;217;p21">
              <a:extLst>
                <a:ext uri="{FF2B5EF4-FFF2-40B4-BE49-F238E27FC236}">
                  <a16:creationId xmlns:a16="http://schemas.microsoft.com/office/drawing/2014/main" id="{32B516AA-65F6-4051-856D-6B47E6A9B35F}"/>
                </a:ext>
              </a:extLst>
            </p:cNvPr>
            <p:cNvSpPr/>
            <p:nvPr/>
          </p:nvSpPr>
          <p:spPr>
            <a:xfrm>
              <a:off x="6787176" y="2920150"/>
              <a:ext cx="482842" cy="482091"/>
            </a:xfrm>
            <a:prstGeom prst="ellipse">
              <a:avLst/>
            </a:prstGeom>
            <a:solidFill>
              <a:schemeClr val="bg1"/>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US" sz="2400" b="1" dirty="0">
                  <a:solidFill>
                    <a:srgbClr val="00B050"/>
                  </a:solidFill>
                  <a:latin typeface="Cambria" panose="02040503050406030204" pitchFamily="18" charset="0"/>
                  <a:ea typeface="Cambria" panose="02040503050406030204" pitchFamily="18" charset="0"/>
                </a:rPr>
                <a:t>B</a:t>
              </a:r>
              <a:endParaRPr sz="2400" b="1" dirty="0">
                <a:solidFill>
                  <a:srgbClr val="00B050"/>
                </a:solidFill>
                <a:latin typeface="Cambria" panose="02040503050406030204" pitchFamily="18" charset="0"/>
                <a:ea typeface="Cambria" panose="02040503050406030204" pitchFamily="18" charset="0"/>
              </a:endParaRPr>
            </a:p>
          </p:txBody>
        </p:sp>
        <p:sp>
          <p:nvSpPr>
            <p:cNvPr id="23" name="Google Shape;182;p21">
              <a:extLst>
                <a:ext uri="{FF2B5EF4-FFF2-40B4-BE49-F238E27FC236}">
                  <a16:creationId xmlns:a16="http://schemas.microsoft.com/office/drawing/2014/main" id="{BF13B8A1-9960-7192-AFB3-7FDA95DE03FB}"/>
                </a:ext>
              </a:extLst>
            </p:cNvPr>
            <p:cNvSpPr/>
            <p:nvPr/>
          </p:nvSpPr>
          <p:spPr>
            <a:xfrm>
              <a:off x="6050763" y="4886241"/>
              <a:ext cx="482842" cy="482091"/>
            </a:xfrm>
            <a:prstGeom prst="ellipse">
              <a:avLst/>
            </a:prstGeom>
            <a:solidFill>
              <a:schemeClr val="bg1"/>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mn-cs"/>
                </a:rPr>
                <a:t>X</a:t>
              </a:r>
            </a:p>
          </p:txBody>
        </p:sp>
        <p:sp>
          <p:nvSpPr>
            <p:cNvPr id="24" name="Google Shape;185;p21">
              <a:extLst>
                <a:ext uri="{FF2B5EF4-FFF2-40B4-BE49-F238E27FC236}">
                  <a16:creationId xmlns:a16="http://schemas.microsoft.com/office/drawing/2014/main" id="{B70E1335-74F0-3DC1-A03A-65B585435418}"/>
                </a:ext>
              </a:extLst>
            </p:cNvPr>
            <p:cNvSpPr/>
            <p:nvPr/>
          </p:nvSpPr>
          <p:spPr>
            <a:xfrm>
              <a:off x="6063375" y="5450042"/>
              <a:ext cx="482842" cy="482091"/>
            </a:xfrm>
            <a:prstGeom prst="ellipse">
              <a:avLst/>
            </a:prstGeom>
            <a:solidFill>
              <a:schemeClr val="bg1"/>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mn-cs"/>
                </a:rPr>
                <a:t>Y</a:t>
              </a:r>
            </a:p>
          </p:txBody>
        </p:sp>
      </p:grpSp>
      <p:sp>
        <p:nvSpPr>
          <p:cNvPr id="32" name="TextBox 31">
            <a:extLst>
              <a:ext uri="{FF2B5EF4-FFF2-40B4-BE49-F238E27FC236}">
                <a16:creationId xmlns:a16="http://schemas.microsoft.com/office/drawing/2014/main" id="{C6E917D2-105C-662E-DB42-286F83FA0078}"/>
              </a:ext>
            </a:extLst>
          </p:cNvPr>
          <p:cNvSpPr txBox="1"/>
          <p:nvPr/>
        </p:nvSpPr>
        <p:spPr>
          <a:xfrm>
            <a:off x="5598806" y="6324379"/>
            <a:ext cx="923616" cy="461665"/>
          </a:xfrm>
          <a:prstGeom prst="rect">
            <a:avLst/>
          </a:prstGeom>
          <a:noFill/>
        </p:spPr>
        <p:txBody>
          <a:bodyPr wrap="square">
            <a:spAutoFit/>
          </a:bodyPr>
          <a:lstStyle/>
          <a:p>
            <a:r>
              <a:rPr lang="en-US" sz="2400" b="1" dirty="0">
                <a:latin typeface="Cambria" panose="02040503050406030204" pitchFamily="18" charset="0"/>
                <a:ea typeface="Cambria" panose="02040503050406030204" pitchFamily="18" charset="0"/>
              </a:rPr>
              <a:t>V</a:t>
            </a:r>
            <a:r>
              <a:rPr lang="en-US" sz="2400" b="1" baseline="-25000" dirty="0">
                <a:latin typeface="Cambria" panose="02040503050406030204" pitchFamily="18" charset="0"/>
                <a:ea typeface="Cambria" panose="02040503050406030204" pitchFamily="18" charset="0"/>
              </a:rPr>
              <a:t>(X,Y)</a:t>
            </a:r>
            <a:endParaRPr lang="en-CH" sz="2000" dirty="0"/>
          </a:p>
        </p:txBody>
      </p:sp>
      <p:grpSp>
        <p:nvGrpSpPr>
          <p:cNvPr id="79" name="Group 78">
            <a:extLst>
              <a:ext uri="{FF2B5EF4-FFF2-40B4-BE49-F238E27FC236}">
                <a16:creationId xmlns:a16="http://schemas.microsoft.com/office/drawing/2014/main" id="{5AD1745F-0925-39F1-248F-C98D2527E9C0}"/>
              </a:ext>
            </a:extLst>
          </p:cNvPr>
          <p:cNvGrpSpPr/>
          <p:nvPr/>
        </p:nvGrpSpPr>
        <p:grpSpPr>
          <a:xfrm>
            <a:off x="1400032" y="2091696"/>
            <a:ext cx="1700132" cy="4694348"/>
            <a:chOff x="1400032" y="2091696"/>
            <a:chExt cx="1700132" cy="4694348"/>
          </a:xfrm>
        </p:grpSpPr>
        <p:cxnSp>
          <p:nvCxnSpPr>
            <p:cNvPr id="145" name="Google Shape;175;p21">
              <a:extLst>
                <a:ext uri="{FF2B5EF4-FFF2-40B4-BE49-F238E27FC236}">
                  <a16:creationId xmlns:a16="http://schemas.microsoft.com/office/drawing/2014/main" id="{4EAF9953-3AD1-4C8B-3FFD-BF53441DB235}"/>
                </a:ext>
              </a:extLst>
            </p:cNvPr>
            <p:cNvCxnSpPr>
              <a:cxnSpLocks/>
            </p:cNvCxnSpPr>
            <p:nvPr/>
          </p:nvCxnSpPr>
          <p:spPr>
            <a:xfrm flipV="1">
              <a:off x="1763719" y="4690449"/>
              <a:ext cx="0" cy="1746690"/>
            </a:xfrm>
            <a:prstGeom prst="straightConnector1">
              <a:avLst/>
            </a:prstGeom>
            <a:noFill/>
            <a:ln w="76200" cap="flat" cmpd="sng">
              <a:solidFill>
                <a:srgbClr val="000000"/>
              </a:solidFill>
              <a:prstDash val="solid"/>
              <a:round/>
              <a:headEnd type="none" w="med" len="med"/>
              <a:tailEnd type="none" w="med" len="med"/>
            </a:ln>
          </p:spPr>
        </p:cxnSp>
        <p:sp>
          <p:nvSpPr>
            <p:cNvPr id="146" name="Google Shape;182;p21">
              <a:extLst>
                <a:ext uri="{FF2B5EF4-FFF2-40B4-BE49-F238E27FC236}">
                  <a16:creationId xmlns:a16="http://schemas.microsoft.com/office/drawing/2014/main" id="{D3E3CDF7-F87B-0E53-A0EC-9D5684430324}"/>
                </a:ext>
              </a:extLst>
            </p:cNvPr>
            <p:cNvSpPr/>
            <p:nvPr/>
          </p:nvSpPr>
          <p:spPr>
            <a:xfrm>
              <a:off x="1522298" y="5149587"/>
              <a:ext cx="482842" cy="482091"/>
            </a:xfrm>
            <a:prstGeom prst="ellipse">
              <a:avLst/>
            </a:prstGeom>
            <a:solidFill>
              <a:schemeClr val="bg1"/>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mn-cs"/>
                </a:rPr>
                <a:t>X</a:t>
              </a:r>
            </a:p>
          </p:txBody>
        </p:sp>
        <p:sp>
          <p:nvSpPr>
            <p:cNvPr id="147" name="Google Shape;196;p21">
              <a:extLst>
                <a:ext uri="{FF2B5EF4-FFF2-40B4-BE49-F238E27FC236}">
                  <a16:creationId xmlns:a16="http://schemas.microsoft.com/office/drawing/2014/main" id="{CFB05C72-4C22-71C9-FEA0-B2CF4C9C1290}"/>
                </a:ext>
              </a:extLst>
            </p:cNvPr>
            <p:cNvSpPr/>
            <p:nvPr/>
          </p:nvSpPr>
          <p:spPr>
            <a:xfrm>
              <a:off x="1522298" y="3810786"/>
              <a:ext cx="1204926" cy="1097750"/>
            </a:xfrm>
            <a:prstGeom prst="roundRect">
              <a:avLst/>
            </a:prstGeom>
            <a:solidFill>
              <a:schemeClr val="bg1"/>
            </a:solidFill>
            <a:ln w="38100" cap="flat" cmpd="sng">
              <a:solidFill>
                <a:schemeClr val="tx1"/>
              </a:solidFill>
              <a:prstDash val="sys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900" b="1" dirty="0">
                  <a:solidFill>
                    <a:srgbClr val="FFFFFF"/>
                  </a:solidFill>
                </a:rPr>
                <a:t>SA</a:t>
              </a:r>
              <a:endParaRPr sz="1900" b="1" dirty="0">
                <a:solidFill>
                  <a:srgbClr val="FFFFFF"/>
                </a:solidFill>
              </a:endParaRPr>
            </a:p>
          </p:txBody>
        </p:sp>
        <p:cxnSp>
          <p:nvCxnSpPr>
            <p:cNvPr id="149" name="Google Shape;208;p21">
              <a:extLst>
                <a:ext uri="{FF2B5EF4-FFF2-40B4-BE49-F238E27FC236}">
                  <a16:creationId xmlns:a16="http://schemas.microsoft.com/office/drawing/2014/main" id="{146A7374-8F84-C44B-0918-C27DFDE00197}"/>
                </a:ext>
              </a:extLst>
            </p:cNvPr>
            <p:cNvCxnSpPr>
              <a:cxnSpLocks/>
            </p:cNvCxnSpPr>
            <p:nvPr/>
          </p:nvCxnSpPr>
          <p:spPr>
            <a:xfrm flipV="1">
              <a:off x="2485605" y="2475360"/>
              <a:ext cx="0" cy="1683979"/>
            </a:xfrm>
            <a:prstGeom prst="straightConnector1">
              <a:avLst/>
            </a:prstGeom>
            <a:noFill/>
            <a:ln w="76200" cap="flat" cmpd="sng">
              <a:solidFill>
                <a:srgbClr val="000000"/>
              </a:solidFill>
              <a:prstDash val="solid"/>
              <a:round/>
              <a:headEnd type="none" w="med" len="med"/>
              <a:tailEnd type="none" w="med" len="med"/>
            </a:ln>
          </p:spPr>
        </p:cxnSp>
        <p:sp>
          <p:nvSpPr>
            <p:cNvPr id="151" name="Google Shape;217;p21">
              <a:extLst>
                <a:ext uri="{FF2B5EF4-FFF2-40B4-BE49-F238E27FC236}">
                  <a16:creationId xmlns:a16="http://schemas.microsoft.com/office/drawing/2014/main" id="{36C69CB5-3B52-8941-461B-751A1177744B}"/>
                </a:ext>
              </a:extLst>
            </p:cNvPr>
            <p:cNvSpPr/>
            <p:nvPr/>
          </p:nvSpPr>
          <p:spPr>
            <a:xfrm>
              <a:off x="2258711" y="3183496"/>
              <a:ext cx="482842" cy="482091"/>
            </a:xfrm>
            <a:prstGeom prst="ellipse">
              <a:avLst/>
            </a:prstGeom>
            <a:solidFill>
              <a:schemeClr val="bg1"/>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US" sz="2400" b="1" dirty="0">
                  <a:solidFill>
                    <a:srgbClr val="00B050"/>
                  </a:solidFill>
                  <a:latin typeface="Cambria" panose="02040503050406030204" pitchFamily="18" charset="0"/>
                  <a:ea typeface="Cambria" panose="02040503050406030204" pitchFamily="18" charset="0"/>
                </a:rPr>
                <a:t>B</a:t>
              </a:r>
              <a:endParaRPr sz="2400" b="1" dirty="0">
                <a:solidFill>
                  <a:srgbClr val="00B050"/>
                </a:solidFill>
                <a:latin typeface="Cambria" panose="02040503050406030204" pitchFamily="18" charset="0"/>
                <a:ea typeface="Cambria" panose="02040503050406030204" pitchFamily="18" charset="0"/>
              </a:endParaRPr>
            </a:p>
          </p:txBody>
        </p:sp>
        <p:grpSp>
          <p:nvGrpSpPr>
            <p:cNvPr id="153" name="Group 152">
              <a:extLst>
                <a:ext uri="{FF2B5EF4-FFF2-40B4-BE49-F238E27FC236}">
                  <a16:creationId xmlns:a16="http://schemas.microsoft.com/office/drawing/2014/main" id="{76870A66-54C1-BBC3-B65F-0B85EF71EB40}"/>
                </a:ext>
              </a:extLst>
            </p:cNvPr>
            <p:cNvGrpSpPr/>
            <p:nvPr/>
          </p:nvGrpSpPr>
          <p:grpSpPr>
            <a:xfrm>
              <a:off x="1580474" y="3891203"/>
              <a:ext cx="1090732" cy="1017346"/>
              <a:chOff x="4636014" y="2665293"/>
              <a:chExt cx="1090732" cy="1017346"/>
            </a:xfrm>
          </p:grpSpPr>
          <p:cxnSp>
            <p:nvCxnSpPr>
              <p:cNvPr id="157" name="Düz Bağlayıcı 567">
                <a:extLst>
                  <a:ext uri="{FF2B5EF4-FFF2-40B4-BE49-F238E27FC236}">
                    <a16:creationId xmlns:a16="http://schemas.microsoft.com/office/drawing/2014/main" id="{83592D42-2E42-FFB1-2414-7A566F6A0132}"/>
                  </a:ext>
                </a:extLst>
              </p:cNvPr>
              <p:cNvCxnSpPr>
                <a:cxnSpLocks/>
              </p:cNvCxnSpPr>
              <p:nvPr/>
            </p:nvCxnSpPr>
            <p:spPr>
              <a:xfrm>
                <a:off x="4810753" y="2753125"/>
                <a:ext cx="8551" cy="92951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Düz Bağlayıcı 568">
                <a:extLst>
                  <a:ext uri="{FF2B5EF4-FFF2-40B4-BE49-F238E27FC236}">
                    <a16:creationId xmlns:a16="http://schemas.microsoft.com/office/drawing/2014/main" id="{57827215-5FB2-6877-4548-8518854DF11A}"/>
                  </a:ext>
                </a:extLst>
              </p:cNvPr>
              <p:cNvCxnSpPr>
                <a:cxnSpLocks/>
              </p:cNvCxnSpPr>
              <p:nvPr/>
            </p:nvCxnSpPr>
            <p:spPr>
              <a:xfrm flipH="1">
                <a:off x="5543099" y="2665293"/>
                <a:ext cx="922" cy="89545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Düz Bağlayıcı 569">
                <a:extLst>
                  <a:ext uri="{FF2B5EF4-FFF2-40B4-BE49-F238E27FC236}">
                    <a16:creationId xmlns:a16="http://schemas.microsoft.com/office/drawing/2014/main" id="{3B938602-1087-5595-BF1A-A6FC23093022}"/>
                  </a:ext>
                </a:extLst>
              </p:cNvPr>
              <p:cNvCxnSpPr>
                <a:cxnSpLocks/>
              </p:cNvCxnSpPr>
              <p:nvPr/>
            </p:nvCxnSpPr>
            <p:spPr>
              <a:xfrm>
                <a:off x="4771315" y="2740425"/>
                <a:ext cx="796309"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Düz Bağlayıcı 570">
                <a:extLst>
                  <a:ext uri="{FF2B5EF4-FFF2-40B4-BE49-F238E27FC236}">
                    <a16:creationId xmlns:a16="http://schemas.microsoft.com/office/drawing/2014/main" id="{C5141501-1C16-CF07-3D7C-781DFFCD10EF}"/>
                  </a:ext>
                </a:extLst>
              </p:cNvPr>
              <p:cNvCxnSpPr>
                <a:cxnSpLocks/>
              </p:cNvCxnSpPr>
              <p:nvPr/>
            </p:nvCxnSpPr>
            <p:spPr>
              <a:xfrm>
                <a:off x="4841861" y="3515181"/>
                <a:ext cx="669914" cy="326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İkizkenar Üçgen 571">
                <a:extLst>
                  <a:ext uri="{FF2B5EF4-FFF2-40B4-BE49-F238E27FC236}">
                    <a16:creationId xmlns:a16="http://schemas.microsoft.com/office/drawing/2014/main" id="{5F6A0C0F-5C4B-838F-6D2D-1AA92598AB30}"/>
                  </a:ext>
                </a:extLst>
              </p:cNvPr>
              <p:cNvSpPr/>
              <p:nvPr/>
            </p:nvSpPr>
            <p:spPr>
              <a:xfrm>
                <a:off x="4636014" y="2985608"/>
                <a:ext cx="365067" cy="346895"/>
              </a:xfrm>
              <a:prstGeom prst="triangle">
                <a:avLst>
                  <a:gd name="adj" fmla="val 48898"/>
                </a:avLst>
              </a:prstGeom>
              <a:solidFill>
                <a:srgbClr val="DADEFE"/>
              </a:solidFill>
              <a:ln w="2857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162" name="Oval 161">
                <a:extLst>
                  <a:ext uri="{FF2B5EF4-FFF2-40B4-BE49-F238E27FC236}">
                    <a16:creationId xmlns:a16="http://schemas.microsoft.com/office/drawing/2014/main" id="{286B8AED-ACD2-4EAE-2EBE-4073BECCFD94}"/>
                  </a:ext>
                </a:extLst>
              </p:cNvPr>
              <p:cNvSpPr/>
              <p:nvPr/>
            </p:nvSpPr>
            <p:spPr>
              <a:xfrm rot="16200000">
                <a:off x="4766441" y="2878797"/>
                <a:ext cx="99113" cy="91266"/>
              </a:xfrm>
              <a:prstGeom prst="ellipse">
                <a:avLst/>
              </a:prstGeom>
              <a:solidFill>
                <a:schemeClr val="bg1"/>
              </a:solidFill>
              <a:ln w="19050">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163" name="İkizkenar Üçgen 573">
                <a:extLst>
                  <a:ext uri="{FF2B5EF4-FFF2-40B4-BE49-F238E27FC236}">
                    <a16:creationId xmlns:a16="http://schemas.microsoft.com/office/drawing/2014/main" id="{8841B1AA-1EA6-4E62-91AA-27848A5F8417}"/>
                  </a:ext>
                </a:extLst>
              </p:cNvPr>
              <p:cNvSpPr/>
              <p:nvPr/>
            </p:nvSpPr>
            <p:spPr>
              <a:xfrm rot="10800000">
                <a:off x="5361679" y="2919364"/>
                <a:ext cx="365067" cy="346895"/>
              </a:xfrm>
              <a:prstGeom prst="triangle">
                <a:avLst>
                  <a:gd name="adj" fmla="val 48898"/>
                </a:avLst>
              </a:prstGeom>
              <a:solidFill>
                <a:srgbClr val="DADEFE"/>
              </a:solidFill>
              <a:ln w="2857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164" name="Oval 163">
                <a:extLst>
                  <a:ext uri="{FF2B5EF4-FFF2-40B4-BE49-F238E27FC236}">
                    <a16:creationId xmlns:a16="http://schemas.microsoft.com/office/drawing/2014/main" id="{D8A93825-25C9-A518-7CFD-5A16260E8DF9}"/>
                  </a:ext>
                </a:extLst>
              </p:cNvPr>
              <p:cNvSpPr/>
              <p:nvPr/>
            </p:nvSpPr>
            <p:spPr>
              <a:xfrm rot="16200000">
                <a:off x="5491670" y="3275821"/>
                <a:ext cx="99113" cy="91266"/>
              </a:xfrm>
              <a:prstGeom prst="ellipse">
                <a:avLst/>
              </a:prstGeom>
              <a:solidFill>
                <a:schemeClr val="bg1"/>
              </a:solidFill>
              <a:ln w="19050">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sp>
          <p:nvSpPr>
            <p:cNvPr id="156" name="Google Shape;185;p21">
              <a:extLst>
                <a:ext uri="{FF2B5EF4-FFF2-40B4-BE49-F238E27FC236}">
                  <a16:creationId xmlns:a16="http://schemas.microsoft.com/office/drawing/2014/main" id="{5674E25C-2307-F3EC-499D-2C36A5533B63}"/>
                </a:ext>
              </a:extLst>
            </p:cNvPr>
            <p:cNvSpPr/>
            <p:nvPr/>
          </p:nvSpPr>
          <p:spPr>
            <a:xfrm>
              <a:off x="1534910" y="5713388"/>
              <a:ext cx="482842" cy="482091"/>
            </a:xfrm>
            <a:prstGeom prst="ellipse">
              <a:avLst/>
            </a:prstGeom>
            <a:solidFill>
              <a:schemeClr val="bg1"/>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mn-cs"/>
                </a:rPr>
                <a:t>Y</a:t>
              </a:r>
            </a:p>
          </p:txBody>
        </p:sp>
        <p:sp>
          <p:nvSpPr>
            <p:cNvPr id="167" name="TextBox 166">
              <a:extLst>
                <a:ext uri="{FF2B5EF4-FFF2-40B4-BE49-F238E27FC236}">
                  <a16:creationId xmlns:a16="http://schemas.microsoft.com/office/drawing/2014/main" id="{6990B534-5919-AB55-DA62-011410D243BB}"/>
                </a:ext>
              </a:extLst>
            </p:cNvPr>
            <p:cNvSpPr txBox="1"/>
            <p:nvPr/>
          </p:nvSpPr>
          <p:spPr>
            <a:xfrm>
              <a:off x="2280885" y="2091696"/>
              <a:ext cx="819279" cy="461665"/>
            </a:xfrm>
            <a:prstGeom prst="rect">
              <a:avLst/>
            </a:prstGeom>
            <a:noFill/>
          </p:spPr>
          <p:txBody>
            <a:bodyPr wrap="square">
              <a:spAutoFit/>
            </a:bodyPr>
            <a:lstStyle/>
            <a:p>
              <a:r>
                <a:rPr lang="en-US" sz="2400" b="1" dirty="0">
                  <a:latin typeface="Cambria" panose="02040503050406030204" pitchFamily="18" charset="0"/>
                  <a:ea typeface="Cambria" panose="02040503050406030204" pitchFamily="18" charset="0"/>
                </a:rPr>
                <a:t>V</a:t>
              </a:r>
              <a:r>
                <a:rPr lang="en-US" sz="2400" b="1" baseline="-25000" dirty="0">
                  <a:latin typeface="Cambria" panose="02040503050406030204" pitchFamily="18" charset="0"/>
                  <a:ea typeface="Cambria" panose="02040503050406030204" pitchFamily="18" charset="0"/>
                </a:rPr>
                <a:t>REF</a:t>
              </a:r>
              <a:endParaRPr lang="en-CH" dirty="0"/>
            </a:p>
          </p:txBody>
        </p:sp>
        <p:sp>
          <p:nvSpPr>
            <p:cNvPr id="168" name="TextBox 167">
              <a:extLst>
                <a:ext uri="{FF2B5EF4-FFF2-40B4-BE49-F238E27FC236}">
                  <a16:creationId xmlns:a16="http://schemas.microsoft.com/office/drawing/2014/main" id="{09A458D1-8A64-E381-D913-D8E2FF81A6D1}"/>
                </a:ext>
              </a:extLst>
            </p:cNvPr>
            <p:cNvSpPr txBox="1"/>
            <p:nvPr/>
          </p:nvSpPr>
          <p:spPr>
            <a:xfrm>
              <a:off x="1400032" y="6324379"/>
              <a:ext cx="818111" cy="461665"/>
            </a:xfrm>
            <a:prstGeom prst="rect">
              <a:avLst/>
            </a:prstGeom>
            <a:noFill/>
          </p:spPr>
          <p:txBody>
            <a:bodyPr wrap="square">
              <a:spAutoFit/>
            </a:bodyPr>
            <a:lstStyle/>
            <a:p>
              <a:r>
                <a:rPr lang="en-US" sz="2400" b="1" dirty="0">
                  <a:latin typeface="Cambria" panose="02040503050406030204" pitchFamily="18" charset="0"/>
                  <a:ea typeface="Cambria" panose="02040503050406030204" pitchFamily="18" charset="0"/>
                </a:rPr>
                <a:t>V</a:t>
              </a:r>
              <a:r>
                <a:rPr lang="en-US" sz="2400" b="1" baseline="-25000" dirty="0">
                  <a:latin typeface="Cambria" panose="02040503050406030204" pitchFamily="18" charset="0"/>
                  <a:ea typeface="Cambria" panose="02040503050406030204" pitchFamily="18" charset="0"/>
                </a:rPr>
                <a:t>REF</a:t>
              </a:r>
              <a:endParaRPr lang="en-CH" sz="2000" dirty="0"/>
            </a:p>
          </p:txBody>
        </p:sp>
        <p:sp>
          <p:nvSpPr>
            <p:cNvPr id="55" name="Google Shape;217;p21">
              <a:extLst>
                <a:ext uri="{FF2B5EF4-FFF2-40B4-BE49-F238E27FC236}">
                  <a16:creationId xmlns:a16="http://schemas.microsoft.com/office/drawing/2014/main" id="{09B58AD0-2B1F-F7A0-5E38-503A409C91AA}"/>
                </a:ext>
              </a:extLst>
            </p:cNvPr>
            <p:cNvSpPr/>
            <p:nvPr/>
          </p:nvSpPr>
          <p:spPr>
            <a:xfrm>
              <a:off x="2267706" y="2614739"/>
              <a:ext cx="482842" cy="482091"/>
            </a:xfrm>
            <a:prstGeom prst="ellipse">
              <a:avLst/>
            </a:prstGeom>
            <a:solidFill>
              <a:schemeClr val="bg1"/>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US" sz="2400" b="1" dirty="0">
                  <a:solidFill>
                    <a:srgbClr val="00B050"/>
                  </a:solidFill>
                  <a:latin typeface="Cambria" panose="02040503050406030204" pitchFamily="18" charset="0"/>
                  <a:ea typeface="Cambria" panose="02040503050406030204" pitchFamily="18" charset="0"/>
                </a:rPr>
                <a:t>A</a:t>
              </a:r>
              <a:endParaRPr sz="2400" b="1" dirty="0">
                <a:solidFill>
                  <a:srgbClr val="00B050"/>
                </a:solidFill>
                <a:latin typeface="Cambria" panose="02040503050406030204" pitchFamily="18" charset="0"/>
                <a:ea typeface="Cambria" panose="02040503050406030204" pitchFamily="18" charset="0"/>
              </a:endParaRPr>
            </a:p>
          </p:txBody>
        </p:sp>
      </p:grpSp>
      <p:sp>
        <p:nvSpPr>
          <p:cNvPr id="75" name="Google Shape;217;p21">
            <a:extLst>
              <a:ext uri="{FF2B5EF4-FFF2-40B4-BE49-F238E27FC236}">
                <a16:creationId xmlns:a16="http://schemas.microsoft.com/office/drawing/2014/main" id="{2C5BCC1E-B0BE-1F7C-EB3A-34FE1A739BA1}"/>
              </a:ext>
            </a:extLst>
          </p:cNvPr>
          <p:cNvSpPr/>
          <p:nvPr/>
        </p:nvSpPr>
        <p:spPr>
          <a:xfrm>
            <a:off x="6525903" y="2614739"/>
            <a:ext cx="482842" cy="482091"/>
          </a:xfrm>
          <a:prstGeom prst="ellipse">
            <a:avLst/>
          </a:prstGeom>
          <a:solidFill>
            <a:schemeClr val="bg1"/>
          </a:solidFill>
          <a:ln w="3810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US" sz="2400" b="1" dirty="0">
                <a:solidFill>
                  <a:srgbClr val="00B050"/>
                </a:solidFill>
                <a:latin typeface="Cambria" panose="02040503050406030204" pitchFamily="18" charset="0"/>
                <a:ea typeface="Cambria" panose="02040503050406030204" pitchFamily="18" charset="0"/>
              </a:rPr>
              <a:t>A</a:t>
            </a:r>
            <a:endParaRPr sz="2400" b="1" dirty="0">
              <a:solidFill>
                <a:srgbClr val="00B050"/>
              </a:solidFill>
              <a:latin typeface="Cambria" panose="02040503050406030204" pitchFamily="18" charset="0"/>
              <a:ea typeface="Cambria" panose="02040503050406030204" pitchFamily="18" charset="0"/>
            </a:endParaRPr>
          </a:p>
        </p:txBody>
      </p:sp>
      <p:sp>
        <p:nvSpPr>
          <p:cNvPr id="80" name="TextBox 79">
            <a:extLst>
              <a:ext uri="{FF2B5EF4-FFF2-40B4-BE49-F238E27FC236}">
                <a16:creationId xmlns:a16="http://schemas.microsoft.com/office/drawing/2014/main" id="{7C922662-0787-76C3-C2A3-74647B5C2011}"/>
              </a:ext>
            </a:extLst>
          </p:cNvPr>
          <p:cNvSpPr txBox="1"/>
          <p:nvPr/>
        </p:nvSpPr>
        <p:spPr>
          <a:xfrm>
            <a:off x="6975816" y="3823181"/>
            <a:ext cx="2174239" cy="1077218"/>
          </a:xfrm>
          <a:prstGeom prst="rect">
            <a:avLst/>
          </a:prstGeom>
          <a:noFill/>
        </p:spPr>
        <p:txBody>
          <a:bodyPr wrap="square">
            <a:spAutoFit/>
          </a:bodyPr>
          <a:lstStyle/>
          <a:p>
            <a:pPr algn="ctr"/>
            <a:r>
              <a:rPr lang="en-US" sz="2000" b="1" dirty="0">
                <a:solidFill>
                  <a:srgbClr val="FF0000"/>
                </a:solidFill>
                <a:latin typeface="Cambria" panose="02040503050406030204" pitchFamily="18" charset="0"/>
                <a:ea typeface="Cambria" panose="02040503050406030204" pitchFamily="18" charset="0"/>
              </a:rPr>
              <a:t>sense amp.</a:t>
            </a:r>
          </a:p>
          <a:p>
            <a:pPr algn="ctr"/>
            <a:r>
              <a:rPr lang="en-US" sz="2000" b="1" dirty="0">
                <a:solidFill>
                  <a:srgbClr val="FF0000"/>
                </a:solidFill>
                <a:latin typeface="Cambria" panose="02040503050406030204" pitchFamily="18" charset="0"/>
                <a:ea typeface="Cambria" panose="02040503050406030204" pitchFamily="18" charset="0"/>
              </a:rPr>
              <a:t>compares</a:t>
            </a:r>
          </a:p>
          <a:p>
            <a:pPr algn="ctr"/>
            <a:r>
              <a:rPr lang="en-US" sz="2400" b="1" dirty="0">
                <a:solidFill>
                  <a:srgbClr val="FF0000"/>
                </a:solidFill>
                <a:latin typeface="Cambria" panose="02040503050406030204" pitchFamily="18" charset="0"/>
                <a:ea typeface="Cambria" panose="02040503050406030204" pitchFamily="18" charset="0"/>
              </a:rPr>
              <a:t>V</a:t>
            </a:r>
            <a:r>
              <a:rPr lang="en-US" sz="2400" b="1" baseline="-25000" dirty="0">
                <a:solidFill>
                  <a:srgbClr val="FF0000"/>
                </a:solidFill>
                <a:latin typeface="Cambria" panose="02040503050406030204" pitchFamily="18" charset="0"/>
                <a:ea typeface="Cambria" panose="02040503050406030204" pitchFamily="18" charset="0"/>
              </a:rPr>
              <a:t>(A,B)</a:t>
            </a:r>
            <a:r>
              <a:rPr lang="en-US" sz="2400" b="1" dirty="0">
                <a:solidFill>
                  <a:srgbClr val="FF0000"/>
                </a:solidFill>
                <a:latin typeface="Cambria" panose="02040503050406030204" pitchFamily="18" charset="0"/>
                <a:ea typeface="Cambria" panose="02040503050406030204" pitchFamily="18" charset="0"/>
              </a:rPr>
              <a:t> </a:t>
            </a:r>
            <a:r>
              <a:rPr lang="en-US" sz="2000" b="1" dirty="0">
                <a:solidFill>
                  <a:srgbClr val="FF0000"/>
                </a:solidFill>
                <a:latin typeface="Cambria" panose="02040503050406030204" pitchFamily="18" charset="0"/>
                <a:ea typeface="Cambria" panose="02040503050406030204" pitchFamily="18" charset="0"/>
              </a:rPr>
              <a:t>and</a:t>
            </a:r>
            <a:r>
              <a:rPr lang="en-US" sz="2400" b="1" dirty="0">
                <a:solidFill>
                  <a:srgbClr val="FF0000"/>
                </a:solidFill>
                <a:latin typeface="Cambria" panose="02040503050406030204" pitchFamily="18" charset="0"/>
                <a:ea typeface="Cambria" panose="02040503050406030204" pitchFamily="18" charset="0"/>
              </a:rPr>
              <a:t> V</a:t>
            </a:r>
            <a:r>
              <a:rPr lang="en-US" sz="2400" b="1" baseline="-25000" dirty="0">
                <a:solidFill>
                  <a:srgbClr val="FF0000"/>
                </a:solidFill>
                <a:latin typeface="Cambria" panose="02040503050406030204" pitchFamily="18" charset="0"/>
                <a:ea typeface="Cambria" panose="02040503050406030204" pitchFamily="18" charset="0"/>
              </a:rPr>
              <a:t>(X,Y)</a:t>
            </a:r>
            <a:endParaRPr lang="en-CH" sz="2000" dirty="0">
              <a:solidFill>
                <a:srgbClr val="FF0000"/>
              </a:solidFill>
            </a:endParaRPr>
          </a:p>
        </p:txBody>
      </p:sp>
    </p:spTree>
    <p:extLst>
      <p:ext uri="{BB962C8B-B14F-4D97-AF65-F5344CB8AC3E}">
        <p14:creationId xmlns:p14="http://schemas.microsoft.com/office/powerpoint/2010/main" val="266602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13"/>
                                        </p:tgtEl>
                                        <p:attrNameLst>
                                          <p:attrName>style.visibility</p:attrName>
                                        </p:attrNameLst>
                                      </p:cBhvr>
                                      <p:to>
                                        <p:strVal val="visible"/>
                                      </p:to>
                                    </p:set>
                                    <p:animEffect transition="in" filter="fade">
                                      <p:cBhvr>
                                        <p:cTn id="11" dur="500"/>
                                        <p:tgtEl>
                                          <p:spTgt spid="113"/>
                                        </p:tgtEl>
                                      </p:cBhvr>
                                    </p:animEffect>
                                  </p:childTnLst>
                                </p:cTn>
                              </p:par>
                              <p:par>
                                <p:cTn id="12" presetID="10" presetClass="entr" presetSubtype="0" fill="hold" nodeType="withEffect">
                                  <p:stCondLst>
                                    <p:cond delay="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childTnLst>
                          </p:cTn>
                        </p:par>
                        <p:par>
                          <p:cTn id="15" fill="hold">
                            <p:stCondLst>
                              <p:cond delay="500"/>
                            </p:stCondLst>
                            <p:childTnLst>
                              <p:par>
                                <p:cTn id="16" presetID="1" presetClass="entr" presetSubtype="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75"/>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10"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par>
                                <p:cTn id="32" presetID="1" presetClass="exit" presetSubtype="0" fill="hold" nodeType="withEffect">
                                  <p:stCondLst>
                                    <p:cond delay="0"/>
                                  </p:stCondLst>
                                  <p:childTnLst>
                                    <p:set>
                                      <p:cBhvr>
                                        <p:cTn id="33" dur="1" fill="hold">
                                          <p:stCondLst>
                                            <p:cond delay="0"/>
                                          </p:stCondLst>
                                        </p:cTn>
                                        <p:tgtEl>
                                          <p:spTgt spid="2"/>
                                        </p:tgtEl>
                                        <p:attrNameLst>
                                          <p:attrName>style.visibility</p:attrName>
                                        </p:attrNameLst>
                                      </p:cBhvr>
                                      <p:to>
                                        <p:strVal val="hidden"/>
                                      </p:to>
                                    </p:set>
                                  </p:childTnLst>
                                </p:cTn>
                              </p:par>
                              <p:par>
                                <p:cTn id="34" presetID="10" presetClass="entr" presetSubtype="0" fill="hold" nodeType="with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fade">
                                      <p:cBhvr>
                                        <p:cTn id="36" dur="500"/>
                                        <p:tgtEl>
                                          <p:spTgt spid="2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500"/>
                                        <p:tgtEl>
                                          <p:spTgt spid="32"/>
                                        </p:tgtEl>
                                      </p:cBhvr>
                                    </p:animEffect>
                                  </p:childTnLst>
                                </p:cTn>
                              </p:par>
                              <p:par>
                                <p:cTn id="40" presetID="1" presetClass="exit" presetSubtype="0" fill="hold" nodeType="withEffect">
                                  <p:stCondLst>
                                    <p:cond delay="0"/>
                                  </p:stCondLst>
                                  <p:childTnLst>
                                    <p:set>
                                      <p:cBhvr>
                                        <p:cTn id="41" dur="1" fill="hold">
                                          <p:stCondLst>
                                            <p:cond delay="0"/>
                                          </p:stCondLst>
                                        </p:cTn>
                                        <p:tgtEl>
                                          <p:spTgt spid="2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5" grpId="0"/>
      <p:bldP spid="32" grpId="0"/>
      <p:bldP spid="75" grpId="0" animBg="1"/>
      <p:bldP spid="80"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61CC6C-0382-A548-B2D9-625198245C2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17E6796-9FFB-A398-BFD8-4A6979F9E992}"/>
              </a:ext>
            </a:extLst>
          </p:cNvPr>
          <p:cNvSpPr>
            <a:spLocks noGrp="1"/>
          </p:cNvSpPr>
          <p:nvPr>
            <p:ph type="title"/>
          </p:nvPr>
        </p:nvSpPr>
        <p:spPr/>
        <p:txBody>
          <a:bodyPr/>
          <a:lstStyle/>
          <a:p>
            <a:r>
              <a:rPr lang="en-US" sz="3600" dirty="0">
                <a:solidFill>
                  <a:schemeClr val="accent5">
                    <a:lumMod val="75000"/>
                  </a:schemeClr>
                </a:solidFill>
              </a:rPr>
              <a:t>Two-Input AND </a:t>
            </a:r>
            <a:r>
              <a:rPr lang="en-US" sz="3600" dirty="0" err="1">
                <a:solidFill>
                  <a:schemeClr val="accent5">
                    <a:lumMod val="75000"/>
                  </a:schemeClr>
                </a:solidFill>
              </a:rPr>
              <a:t>and</a:t>
            </a:r>
            <a:r>
              <a:rPr lang="en-US" sz="3600" dirty="0">
                <a:solidFill>
                  <a:schemeClr val="accent5">
                    <a:lumMod val="75000"/>
                  </a:schemeClr>
                </a:solidFill>
              </a:rPr>
              <a:t> NAND Operations</a:t>
            </a:r>
          </a:p>
        </p:txBody>
      </p:sp>
      <p:sp>
        <p:nvSpPr>
          <p:cNvPr id="3" name="Slide Number Placeholder 3">
            <a:extLst>
              <a:ext uri="{FF2B5EF4-FFF2-40B4-BE49-F238E27FC236}">
                <a16:creationId xmlns:a16="http://schemas.microsoft.com/office/drawing/2014/main" id="{6793D111-27DF-983A-5371-D99AC50F3443}"/>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BA2D8F13-174C-467F-9D40-7DDEF70CAB8C}" type="slidenum">
              <a:rPr lang="en-US" sz="2000" smtClean="0">
                <a:solidFill>
                  <a:schemeClr val="accent5"/>
                </a:solidFill>
                <a:latin typeface="Cambria" panose="02040503050406030204" pitchFamily="18" charset="0"/>
                <a:ea typeface="Cambria" panose="02040503050406030204" pitchFamily="18" charset="0"/>
              </a:rPr>
              <a:pPr/>
              <a:t>88</a:t>
            </a:fld>
            <a:endParaRPr lang="en-US">
              <a:solidFill>
                <a:schemeClr val="accent5"/>
              </a:solidFill>
              <a:latin typeface="Cambria" panose="02040503050406030204" pitchFamily="18" charset="0"/>
              <a:ea typeface="Cambria" panose="02040503050406030204" pitchFamily="18" charset="0"/>
            </a:endParaRPr>
          </a:p>
        </p:txBody>
      </p:sp>
      <p:grpSp>
        <p:nvGrpSpPr>
          <p:cNvPr id="123" name="Grup 122">
            <a:extLst>
              <a:ext uri="{FF2B5EF4-FFF2-40B4-BE49-F238E27FC236}">
                <a16:creationId xmlns:a16="http://schemas.microsoft.com/office/drawing/2014/main" id="{9B332DC0-AF22-668D-0D23-0AB513A6A6D6}"/>
              </a:ext>
            </a:extLst>
          </p:cNvPr>
          <p:cNvGrpSpPr/>
          <p:nvPr/>
        </p:nvGrpSpPr>
        <p:grpSpPr>
          <a:xfrm>
            <a:off x="2118605" y="2740398"/>
            <a:ext cx="1719276" cy="1200329"/>
            <a:chOff x="3127404" y="5324380"/>
            <a:chExt cx="1719276" cy="1200329"/>
          </a:xfrm>
        </p:grpSpPr>
        <p:sp>
          <p:nvSpPr>
            <p:cNvPr id="121" name="Sağ Ayraç 120">
              <a:extLst>
                <a:ext uri="{FF2B5EF4-FFF2-40B4-BE49-F238E27FC236}">
                  <a16:creationId xmlns:a16="http://schemas.microsoft.com/office/drawing/2014/main" id="{6655FA2E-0647-9D50-BF78-F84A307BD48C}"/>
                </a:ext>
              </a:extLst>
            </p:cNvPr>
            <p:cNvSpPr/>
            <p:nvPr/>
          </p:nvSpPr>
          <p:spPr>
            <a:xfrm>
              <a:off x="3127404" y="5529311"/>
              <a:ext cx="197333" cy="838387"/>
            </a:xfrm>
            <a:prstGeom prst="rightBrace">
              <a:avLst>
                <a:gd name="adj1" fmla="val 105008"/>
                <a:gd name="adj2" fmla="val 50568"/>
              </a:avLst>
            </a:prstGeom>
            <a:ln w="3810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a:latin typeface="Cambria" panose="02040503050406030204" pitchFamily="18" charset="0"/>
                <a:ea typeface="Cambria" panose="02040503050406030204" pitchFamily="18" charset="0"/>
              </a:endParaRPr>
            </a:p>
          </p:txBody>
        </p:sp>
        <p:sp>
          <p:nvSpPr>
            <p:cNvPr id="122" name="Metin kutusu 121">
              <a:extLst>
                <a:ext uri="{FF2B5EF4-FFF2-40B4-BE49-F238E27FC236}">
                  <a16:creationId xmlns:a16="http://schemas.microsoft.com/office/drawing/2014/main" id="{263F598D-675D-44B1-94BC-149BBDEE4D1A}"/>
                </a:ext>
              </a:extLst>
            </p:cNvPr>
            <p:cNvSpPr txBox="1"/>
            <p:nvPr/>
          </p:nvSpPr>
          <p:spPr>
            <a:xfrm>
              <a:off x="3172487" y="5324380"/>
              <a:ext cx="1674193" cy="1200329"/>
            </a:xfrm>
            <a:prstGeom prst="rect">
              <a:avLst/>
            </a:prstGeom>
            <a:noFill/>
          </p:spPr>
          <p:txBody>
            <a:bodyPr wrap="square" rtlCol="0">
              <a:spAutoFit/>
            </a:bodyPr>
            <a:lstStyle/>
            <a:p>
              <a:pPr algn="ctr"/>
              <a:r>
                <a:rPr lang="en-US" sz="2400" b="1" dirty="0">
                  <a:solidFill>
                    <a:schemeClr val="accent5"/>
                  </a:solidFill>
                  <a:latin typeface="Cambria" panose="02040503050406030204" pitchFamily="18" charset="0"/>
                  <a:ea typeface="Cambria" panose="02040503050406030204" pitchFamily="18" charset="0"/>
                  <a:cs typeface="Cascadia Mono" panose="020B0609020000020004" pitchFamily="49" charset="0"/>
                </a:rPr>
                <a:t>Reference Subarray (REF)</a:t>
              </a:r>
            </a:p>
          </p:txBody>
        </p:sp>
      </p:grpSp>
      <p:sp>
        <p:nvSpPr>
          <p:cNvPr id="4" name="Sağ Ayraç 3">
            <a:extLst>
              <a:ext uri="{FF2B5EF4-FFF2-40B4-BE49-F238E27FC236}">
                <a16:creationId xmlns:a16="http://schemas.microsoft.com/office/drawing/2014/main" id="{8CC42990-8EFD-D45D-6AC1-4B44381E9C03}"/>
              </a:ext>
            </a:extLst>
          </p:cNvPr>
          <p:cNvSpPr/>
          <p:nvPr/>
        </p:nvSpPr>
        <p:spPr>
          <a:xfrm>
            <a:off x="2148736" y="4471303"/>
            <a:ext cx="197333" cy="838387"/>
          </a:xfrm>
          <a:prstGeom prst="rightBrace">
            <a:avLst>
              <a:gd name="adj1" fmla="val 105008"/>
              <a:gd name="adj2" fmla="val 50568"/>
            </a:avLst>
          </a:prstGeom>
          <a:ln w="381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a:solidFill>
                <a:schemeClr val="accent2"/>
              </a:solidFill>
              <a:latin typeface="Cambria" panose="02040503050406030204" pitchFamily="18" charset="0"/>
              <a:ea typeface="Cambria" panose="02040503050406030204" pitchFamily="18" charset="0"/>
            </a:endParaRPr>
          </a:p>
        </p:txBody>
      </p:sp>
      <p:sp>
        <p:nvSpPr>
          <p:cNvPr id="5" name="Metin kutusu 4">
            <a:extLst>
              <a:ext uri="{FF2B5EF4-FFF2-40B4-BE49-F238E27FC236}">
                <a16:creationId xmlns:a16="http://schemas.microsoft.com/office/drawing/2014/main" id="{D7781690-0CF2-1B48-6F14-6F18963C225E}"/>
              </a:ext>
            </a:extLst>
          </p:cNvPr>
          <p:cNvSpPr txBox="1"/>
          <p:nvPr/>
        </p:nvSpPr>
        <p:spPr>
          <a:xfrm>
            <a:off x="2250827" y="4268438"/>
            <a:ext cx="1581697" cy="1200329"/>
          </a:xfrm>
          <a:prstGeom prst="rect">
            <a:avLst/>
          </a:prstGeom>
          <a:noFill/>
        </p:spPr>
        <p:txBody>
          <a:bodyPr wrap="square" rtlCol="0">
            <a:spAutoFit/>
          </a:bodyPr>
          <a:lstStyle/>
          <a:p>
            <a:pPr algn="ctr"/>
            <a:r>
              <a:rPr lang="en-US" sz="2400" b="1" dirty="0">
                <a:solidFill>
                  <a:schemeClr val="accent2"/>
                </a:solidFill>
                <a:latin typeface="Cambria" panose="02040503050406030204" pitchFamily="18" charset="0"/>
                <a:ea typeface="Cambria" panose="02040503050406030204" pitchFamily="18" charset="0"/>
                <a:cs typeface="Cascadia Mono" panose="020B0609020000020004" pitchFamily="49" charset="0"/>
              </a:rPr>
              <a:t>Compute Subarray (COM)</a:t>
            </a:r>
          </a:p>
        </p:txBody>
      </p:sp>
      <p:grpSp>
        <p:nvGrpSpPr>
          <p:cNvPr id="124" name="Grup 123">
            <a:extLst>
              <a:ext uri="{FF2B5EF4-FFF2-40B4-BE49-F238E27FC236}">
                <a16:creationId xmlns:a16="http://schemas.microsoft.com/office/drawing/2014/main" id="{AFE1C193-264F-0438-E23B-C2E9013BF4AC}"/>
              </a:ext>
            </a:extLst>
          </p:cNvPr>
          <p:cNvGrpSpPr/>
          <p:nvPr/>
        </p:nvGrpSpPr>
        <p:grpSpPr>
          <a:xfrm>
            <a:off x="1064631" y="2844182"/>
            <a:ext cx="1035857" cy="2471059"/>
            <a:chOff x="854929" y="2761767"/>
            <a:chExt cx="1035857" cy="2471059"/>
          </a:xfrm>
        </p:grpSpPr>
        <p:cxnSp>
          <p:nvCxnSpPr>
            <p:cNvPr id="17" name="Düz Bağlayıcı 16">
              <a:extLst>
                <a:ext uri="{FF2B5EF4-FFF2-40B4-BE49-F238E27FC236}">
                  <a16:creationId xmlns:a16="http://schemas.microsoft.com/office/drawing/2014/main" id="{D038522F-49EB-3D74-193F-670DA02ABA5E}"/>
                </a:ext>
              </a:extLst>
            </p:cNvPr>
            <p:cNvCxnSpPr>
              <a:cxnSpLocks/>
            </p:cNvCxnSpPr>
            <p:nvPr/>
          </p:nvCxnSpPr>
          <p:spPr>
            <a:xfrm>
              <a:off x="1155260" y="4608015"/>
              <a:ext cx="73552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Düz Bağlayıcı 17">
              <a:extLst>
                <a:ext uri="{FF2B5EF4-FFF2-40B4-BE49-F238E27FC236}">
                  <a16:creationId xmlns:a16="http://schemas.microsoft.com/office/drawing/2014/main" id="{425C3248-82DB-2A75-DB6E-1A484A1596D3}"/>
                </a:ext>
              </a:extLst>
            </p:cNvPr>
            <p:cNvCxnSpPr>
              <a:cxnSpLocks/>
            </p:cNvCxnSpPr>
            <p:nvPr/>
          </p:nvCxnSpPr>
          <p:spPr>
            <a:xfrm flipV="1">
              <a:off x="1610801" y="2761767"/>
              <a:ext cx="0" cy="153117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Düz Bağlayıcı 18">
              <a:extLst>
                <a:ext uri="{FF2B5EF4-FFF2-40B4-BE49-F238E27FC236}">
                  <a16:creationId xmlns:a16="http://schemas.microsoft.com/office/drawing/2014/main" id="{FF53E6A6-A6C1-E2A4-0F88-8EA46BC54C92}"/>
                </a:ext>
              </a:extLst>
            </p:cNvPr>
            <p:cNvCxnSpPr>
              <a:cxnSpLocks/>
            </p:cNvCxnSpPr>
            <p:nvPr/>
          </p:nvCxnSpPr>
          <p:spPr>
            <a:xfrm flipV="1">
              <a:off x="1163592" y="3667279"/>
              <a:ext cx="0" cy="156554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Düz Bağlayıcı 19">
              <a:extLst>
                <a:ext uri="{FF2B5EF4-FFF2-40B4-BE49-F238E27FC236}">
                  <a16:creationId xmlns:a16="http://schemas.microsoft.com/office/drawing/2014/main" id="{03A37C50-AD4E-99D4-DE45-D91973EDCE5B}"/>
                </a:ext>
              </a:extLst>
            </p:cNvPr>
            <p:cNvCxnSpPr>
              <a:cxnSpLocks/>
            </p:cNvCxnSpPr>
            <p:nvPr/>
          </p:nvCxnSpPr>
          <p:spPr>
            <a:xfrm flipH="1">
              <a:off x="1163592" y="4273895"/>
              <a:ext cx="44958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Düz Bağlayıcı 20">
              <a:extLst>
                <a:ext uri="{FF2B5EF4-FFF2-40B4-BE49-F238E27FC236}">
                  <a16:creationId xmlns:a16="http://schemas.microsoft.com/office/drawing/2014/main" id="{D9ABE52F-1CA8-8859-613C-1992065874BB}"/>
                </a:ext>
              </a:extLst>
            </p:cNvPr>
            <p:cNvCxnSpPr>
              <a:cxnSpLocks/>
            </p:cNvCxnSpPr>
            <p:nvPr/>
          </p:nvCxnSpPr>
          <p:spPr>
            <a:xfrm flipH="1">
              <a:off x="1163592" y="3686329"/>
              <a:ext cx="44958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Düz Bağlayıcı 22">
              <a:extLst>
                <a:ext uri="{FF2B5EF4-FFF2-40B4-BE49-F238E27FC236}">
                  <a16:creationId xmlns:a16="http://schemas.microsoft.com/office/drawing/2014/main" id="{516B1B51-EF47-9037-7F84-AD3E13423657}"/>
                </a:ext>
              </a:extLst>
            </p:cNvPr>
            <p:cNvCxnSpPr>
              <a:cxnSpLocks/>
              <a:stCxn id="26" idx="6"/>
            </p:cNvCxnSpPr>
            <p:nvPr/>
          </p:nvCxnSpPr>
          <p:spPr>
            <a:xfrm>
              <a:off x="1313203" y="2941767"/>
              <a:ext cx="31478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Düz Bağlayıcı 23">
              <a:extLst>
                <a:ext uri="{FF2B5EF4-FFF2-40B4-BE49-F238E27FC236}">
                  <a16:creationId xmlns:a16="http://schemas.microsoft.com/office/drawing/2014/main" id="{BF29D865-990A-D08C-15FA-EA5670A3F482}"/>
                </a:ext>
              </a:extLst>
            </p:cNvPr>
            <p:cNvCxnSpPr>
              <a:cxnSpLocks/>
            </p:cNvCxnSpPr>
            <p:nvPr/>
          </p:nvCxnSpPr>
          <p:spPr>
            <a:xfrm>
              <a:off x="1154523" y="5027166"/>
              <a:ext cx="73552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7C32FDA5-806F-2401-0CE4-6E8668D424CD}"/>
                </a:ext>
              </a:extLst>
            </p:cNvPr>
            <p:cNvSpPr/>
            <p:nvPr/>
          </p:nvSpPr>
          <p:spPr>
            <a:xfrm>
              <a:off x="953202" y="2761767"/>
              <a:ext cx="360001" cy="360000"/>
            </a:xfrm>
            <a:prstGeom prst="ellipse">
              <a:avLst/>
            </a:prstGeom>
            <a:solidFill>
              <a:schemeClr val="bg1">
                <a:lumMod val="5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cs typeface="Calibri" panose="020F0502020204030204" pitchFamily="34" charset="0"/>
              </a:endParaRPr>
            </a:p>
          </p:txBody>
        </p:sp>
        <p:cxnSp>
          <p:nvCxnSpPr>
            <p:cNvPr id="27" name="Düz Bağlayıcı 26">
              <a:extLst>
                <a:ext uri="{FF2B5EF4-FFF2-40B4-BE49-F238E27FC236}">
                  <a16:creationId xmlns:a16="http://schemas.microsoft.com/office/drawing/2014/main" id="{C1054D9F-CB6C-7D4F-1655-02C7F6B206F3}"/>
                </a:ext>
              </a:extLst>
            </p:cNvPr>
            <p:cNvCxnSpPr>
              <a:cxnSpLocks/>
              <a:endCxn id="26" idx="2"/>
            </p:cNvCxnSpPr>
            <p:nvPr/>
          </p:nvCxnSpPr>
          <p:spPr>
            <a:xfrm>
              <a:off x="854929" y="2941767"/>
              <a:ext cx="9827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Düz Bağlayıcı 27">
              <a:extLst>
                <a:ext uri="{FF2B5EF4-FFF2-40B4-BE49-F238E27FC236}">
                  <a16:creationId xmlns:a16="http://schemas.microsoft.com/office/drawing/2014/main" id="{936DCE9C-FF6F-0D79-2F73-051B52C30C41}"/>
                </a:ext>
              </a:extLst>
            </p:cNvPr>
            <p:cNvCxnSpPr>
              <a:cxnSpLocks/>
              <a:stCxn id="29" idx="0"/>
            </p:cNvCxnSpPr>
            <p:nvPr/>
          </p:nvCxnSpPr>
          <p:spPr>
            <a:xfrm>
              <a:off x="1313203" y="3409558"/>
              <a:ext cx="300527"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Kısmi Daire 28">
              <a:extLst>
                <a:ext uri="{FF2B5EF4-FFF2-40B4-BE49-F238E27FC236}">
                  <a16:creationId xmlns:a16="http://schemas.microsoft.com/office/drawing/2014/main" id="{B90F593D-4EE2-FD60-FC63-D935E49EA0A2}"/>
                </a:ext>
              </a:extLst>
            </p:cNvPr>
            <p:cNvSpPr/>
            <p:nvPr/>
          </p:nvSpPr>
          <p:spPr>
            <a:xfrm>
              <a:off x="958021" y="3233850"/>
              <a:ext cx="355182" cy="351416"/>
            </a:xfrm>
            <a:prstGeom prst="pie">
              <a:avLst>
                <a:gd name="adj1" fmla="val 0"/>
                <a:gd name="adj2" fmla="val 10786452"/>
              </a:avLst>
            </a:prstGeom>
            <a:solidFill>
              <a:schemeClr val="bg1">
                <a:lumMod val="50000"/>
              </a:schemeClr>
            </a:solidFill>
            <a:ln w="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tx1"/>
                </a:solidFill>
                <a:latin typeface="Cambria" panose="02040503050406030204" pitchFamily="18" charset="0"/>
                <a:ea typeface="Cambria" panose="02040503050406030204" pitchFamily="18" charset="0"/>
              </a:endParaRPr>
            </a:p>
          </p:txBody>
        </p:sp>
        <p:sp>
          <p:nvSpPr>
            <p:cNvPr id="31" name="Oval 30">
              <a:extLst>
                <a:ext uri="{FF2B5EF4-FFF2-40B4-BE49-F238E27FC236}">
                  <a16:creationId xmlns:a16="http://schemas.microsoft.com/office/drawing/2014/main" id="{3EEA76CE-4251-9900-77F3-DA05C77086F5}"/>
                </a:ext>
              </a:extLst>
            </p:cNvPr>
            <p:cNvSpPr/>
            <p:nvPr/>
          </p:nvSpPr>
          <p:spPr>
            <a:xfrm>
              <a:off x="953203" y="3229558"/>
              <a:ext cx="360001" cy="3600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cs typeface="Calibri" panose="020F0502020204030204" pitchFamily="34" charset="0"/>
              </a:endParaRPr>
            </a:p>
          </p:txBody>
        </p:sp>
        <p:cxnSp>
          <p:nvCxnSpPr>
            <p:cNvPr id="32" name="Düz Bağlayıcı 31">
              <a:extLst>
                <a:ext uri="{FF2B5EF4-FFF2-40B4-BE49-F238E27FC236}">
                  <a16:creationId xmlns:a16="http://schemas.microsoft.com/office/drawing/2014/main" id="{79285A50-7D99-DF28-279A-71B83F83F935}"/>
                </a:ext>
              </a:extLst>
            </p:cNvPr>
            <p:cNvCxnSpPr>
              <a:cxnSpLocks/>
              <a:endCxn id="31" idx="2"/>
            </p:cNvCxnSpPr>
            <p:nvPr/>
          </p:nvCxnSpPr>
          <p:spPr>
            <a:xfrm>
              <a:off x="854929" y="3409558"/>
              <a:ext cx="9827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 44">
            <a:extLst>
              <a:ext uri="{FF2B5EF4-FFF2-40B4-BE49-F238E27FC236}">
                <a16:creationId xmlns:a16="http://schemas.microsoft.com/office/drawing/2014/main" id="{D8C8297B-4C2C-E145-7DA9-74163AF651DC}"/>
              </a:ext>
            </a:extLst>
          </p:cNvPr>
          <p:cNvGrpSpPr/>
          <p:nvPr/>
        </p:nvGrpSpPr>
        <p:grpSpPr>
          <a:xfrm>
            <a:off x="1063385" y="2847211"/>
            <a:ext cx="1035857" cy="2462479"/>
            <a:chOff x="1704235" y="3137745"/>
            <a:chExt cx="1035857" cy="2462479"/>
          </a:xfrm>
        </p:grpSpPr>
        <p:cxnSp>
          <p:nvCxnSpPr>
            <p:cNvPr id="47" name="Düz Bağlayıcı 46">
              <a:extLst>
                <a:ext uri="{FF2B5EF4-FFF2-40B4-BE49-F238E27FC236}">
                  <a16:creationId xmlns:a16="http://schemas.microsoft.com/office/drawing/2014/main" id="{B6DFA577-75B4-95FD-4BF4-AB73295E7DE0}"/>
                </a:ext>
              </a:extLst>
            </p:cNvPr>
            <p:cNvCxnSpPr>
              <a:cxnSpLocks/>
            </p:cNvCxnSpPr>
            <p:nvPr/>
          </p:nvCxnSpPr>
          <p:spPr>
            <a:xfrm flipV="1">
              <a:off x="2463261" y="3137745"/>
              <a:ext cx="0" cy="153117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6" name="Düz Bağlayıcı 45">
              <a:extLst>
                <a:ext uri="{FF2B5EF4-FFF2-40B4-BE49-F238E27FC236}">
                  <a16:creationId xmlns:a16="http://schemas.microsoft.com/office/drawing/2014/main" id="{F85EF16C-27BA-8005-3ED6-989F71954EBF}"/>
                </a:ext>
              </a:extLst>
            </p:cNvPr>
            <p:cNvCxnSpPr>
              <a:cxnSpLocks/>
            </p:cNvCxnSpPr>
            <p:nvPr/>
          </p:nvCxnSpPr>
          <p:spPr>
            <a:xfrm flipH="1" flipV="1">
              <a:off x="2013588" y="4042294"/>
              <a:ext cx="556" cy="15579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8" name="Düz Bağlayıcı 47">
              <a:extLst>
                <a:ext uri="{FF2B5EF4-FFF2-40B4-BE49-F238E27FC236}">
                  <a16:creationId xmlns:a16="http://schemas.microsoft.com/office/drawing/2014/main" id="{4CD13BEA-D30B-CEF4-75D4-9B4186A686EF}"/>
                </a:ext>
              </a:extLst>
            </p:cNvPr>
            <p:cNvCxnSpPr>
              <a:cxnSpLocks/>
            </p:cNvCxnSpPr>
            <p:nvPr/>
          </p:nvCxnSpPr>
          <p:spPr>
            <a:xfrm flipH="1">
              <a:off x="2027707" y="4648732"/>
              <a:ext cx="44958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9" name="Düz Bağlayıcı 48">
              <a:extLst>
                <a:ext uri="{FF2B5EF4-FFF2-40B4-BE49-F238E27FC236}">
                  <a16:creationId xmlns:a16="http://schemas.microsoft.com/office/drawing/2014/main" id="{EC18FF43-A66F-48DD-F5C6-3210AD3FDE03}"/>
                </a:ext>
              </a:extLst>
            </p:cNvPr>
            <p:cNvCxnSpPr>
              <a:cxnSpLocks/>
            </p:cNvCxnSpPr>
            <p:nvPr/>
          </p:nvCxnSpPr>
          <p:spPr>
            <a:xfrm flipH="1">
              <a:off x="1999132" y="4054816"/>
              <a:ext cx="44958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1" name="Grup 50">
              <a:extLst>
                <a:ext uri="{FF2B5EF4-FFF2-40B4-BE49-F238E27FC236}">
                  <a16:creationId xmlns:a16="http://schemas.microsoft.com/office/drawing/2014/main" id="{DE1EE81E-6B9A-9052-EDB0-5FF4051A2262}"/>
                </a:ext>
              </a:extLst>
            </p:cNvPr>
            <p:cNvGrpSpPr/>
            <p:nvPr/>
          </p:nvGrpSpPr>
          <p:grpSpPr>
            <a:xfrm>
              <a:off x="1704235" y="3312318"/>
              <a:ext cx="1035857" cy="2085399"/>
              <a:chOff x="444045" y="3568166"/>
              <a:chExt cx="1035857" cy="2085399"/>
            </a:xfrm>
          </p:grpSpPr>
          <p:cxnSp>
            <p:nvCxnSpPr>
              <p:cNvPr id="76" name="Düz Bağlayıcı 75">
                <a:extLst>
                  <a:ext uri="{FF2B5EF4-FFF2-40B4-BE49-F238E27FC236}">
                    <a16:creationId xmlns:a16="http://schemas.microsoft.com/office/drawing/2014/main" id="{2F7B0A09-5A46-FE8F-C90E-66616040C56F}"/>
                  </a:ext>
                </a:extLst>
              </p:cNvPr>
              <p:cNvCxnSpPr>
                <a:cxnSpLocks/>
              </p:cNvCxnSpPr>
              <p:nvPr/>
            </p:nvCxnSpPr>
            <p:spPr>
              <a:xfrm>
                <a:off x="744376" y="5234414"/>
                <a:ext cx="735526"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7" name="Düz Bağlayıcı 76">
                <a:extLst>
                  <a:ext uri="{FF2B5EF4-FFF2-40B4-BE49-F238E27FC236}">
                    <a16:creationId xmlns:a16="http://schemas.microsoft.com/office/drawing/2014/main" id="{F1424A3B-ECAB-D2CE-2286-C7E25526F91A}"/>
                  </a:ext>
                </a:extLst>
              </p:cNvPr>
              <p:cNvCxnSpPr>
                <a:cxnSpLocks/>
              </p:cNvCxnSpPr>
              <p:nvPr/>
            </p:nvCxnSpPr>
            <p:spPr>
              <a:xfrm>
                <a:off x="902319" y="3568166"/>
                <a:ext cx="314783"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9" name="Düz Bağlayıcı 78">
                <a:extLst>
                  <a:ext uri="{FF2B5EF4-FFF2-40B4-BE49-F238E27FC236}">
                    <a16:creationId xmlns:a16="http://schemas.microsoft.com/office/drawing/2014/main" id="{6D0BF750-E4C3-F7D3-2271-BA4BC26A0694}"/>
                  </a:ext>
                </a:extLst>
              </p:cNvPr>
              <p:cNvCxnSpPr>
                <a:cxnSpLocks/>
              </p:cNvCxnSpPr>
              <p:nvPr/>
            </p:nvCxnSpPr>
            <p:spPr>
              <a:xfrm>
                <a:off x="743639" y="5653565"/>
                <a:ext cx="735526"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7" name="Düz Bağlayıcı 96">
                <a:extLst>
                  <a:ext uri="{FF2B5EF4-FFF2-40B4-BE49-F238E27FC236}">
                    <a16:creationId xmlns:a16="http://schemas.microsoft.com/office/drawing/2014/main" id="{D2B3EA6C-B7F1-0EE4-2DEA-094B555F331E}"/>
                  </a:ext>
                </a:extLst>
              </p:cNvPr>
              <p:cNvCxnSpPr>
                <a:cxnSpLocks/>
              </p:cNvCxnSpPr>
              <p:nvPr/>
            </p:nvCxnSpPr>
            <p:spPr>
              <a:xfrm>
                <a:off x="444045" y="3568166"/>
                <a:ext cx="98273"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9" name="Düz Bağlayıcı 98">
                <a:extLst>
                  <a:ext uri="{FF2B5EF4-FFF2-40B4-BE49-F238E27FC236}">
                    <a16:creationId xmlns:a16="http://schemas.microsoft.com/office/drawing/2014/main" id="{94CDF84B-59A6-B9C9-A966-B650E4836C54}"/>
                  </a:ext>
                </a:extLst>
              </p:cNvPr>
              <p:cNvCxnSpPr>
                <a:cxnSpLocks/>
              </p:cNvCxnSpPr>
              <p:nvPr/>
            </p:nvCxnSpPr>
            <p:spPr>
              <a:xfrm>
                <a:off x="902319" y="4035957"/>
                <a:ext cx="300527"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0" name="Düz Bağlayıcı 99">
                <a:extLst>
                  <a:ext uri="{FF2B5EF4-FFF2-40B4-BE49-F238E27FC236}">
                    <a16:creationId xmlns:a16="http://schemas.microsoft.com/office/drawing/2014/main" id="{B7F07F21-9690-0DB0-CE98-9706830DBE8B}"/>
                  </a:ext>
                </a:extLst>
              </p:cNvPr>
              <p:cNvCxnSpPr>
                <a:cxnSpLocks/>
              </p:cNvCxnSpPr>
              <p:nvPr/>
            </p:nvCxnSpPr>
            <p:spPr>
              <a:xfrm>
                <a:off x="444045" y="4035957"/>
                <a:ext cx="9827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14" name="Oval 113">
            <a:extLst>
              <a:ext uri="{FF2B5EF4-FFF2-40B4-BE49-F238E27FC236}">
                <a16:creationId xmlns:a16="http://schemas.microsoft.com/office/drawing/2014/main" id="{C5067B53-C87B-783D-9585-9E5F78EF66BC}"/>
              </a:ext>
            </a:extLst>
          </p:cNvPr>
          <p:cNvSpPr/>
          <p:nvPr/>
        </p:nvSpPr>
        <p:spPr>
          <a:xfrm>
            <a:off x="1616506" y="4507055"/>
            <a:ext cx="360001" cy="360000"/>
          </a:xfrm>
          <a:prstGeom prst="ellipse">
            <a:avLst/>
          </a:prstGeom>
          <a:solidFill>
            <a:schemeClr val="bg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cs typeface="Calibri" panose="020F0502020204030204" pitchFamily="34" charset="0"/>
            </a:endParaRPr>
          </a:p>
        </p:txBody>
      </p:sp>
      <p:sp>
        <p:nvSpPr>
          <p:cNvPr id="117" name="Metin kutusu 116">
            <a:extLst>
              <a:ext uri="{FF2B5EF4-FFF2-40B4-BE49-F238E27FC236}">
                <a16:creationId xmlns:a16="http://schemas.microsoft.com/office/drawing/2014/main" id="{9F493690-B9CB-7225-339A-1638C5918A4C}"/>
              </a:ext>
            </a:extLst>
          </p:cNvPr>
          <p:cNvSpPr txBox="1"/>
          <p:nvPr/>
        </p:nvSpPr>
        <p:spPr>
          <a:xfrm>
            <a:off x="1615768" y="4444988"/>
            <a:ext cx="360001" cy="360000"/>
          </a:xfrm>
          <a:prstGeom prst="rect">
            <a:avLst/>
          </a:prstGeom>
          <a:noFill/>
        </p:spPr>
        <p:txBody>
          <a:bodyPr wrap="square" rtlCol="0">
            <a:spAutoFit/>
          </a:bodyPr>
          <a:lstStyle/>
          <a:p>
            <a:r>
              <a:rPr lang="en-US" sz="2400" dirty="0">
                <a:latin typeface="Cambria" panose="02040503050406030204" pitchFamily="18" charset="0"/>
                <a:ea typeface="Cambria" panose="02040503050406030204" pitchFamily="18" charset="0"/>
                <a:cs typeface="Cascadia Mono" panose="020B0609020000020004" pitchFamily="49" charset="0"/>
              </a:rPr>
              <a:t>X</a:t>
            </a:r>
          </a:p>
        </p:txBody>
      </p:sp>
      <p:sp>
        <p:nvSpPr>
          <p:cNvPr id="119" name="Oval 118">
            <a:extLst>
              <a:ext uri="{FF2B5EF4-FFF2-40B4-BE49-F238E27FC236}">
                <a16:creationId xmlns:a16="http://schemas.microsoft.com/office/drawing/2014/main" id="{E368D064-FE37-FF87-18D1-7C7B7A947124}"/>
              </a:ext>
            </a:extLst>
          </p:cNvPr>
          <p:cNvSpPr/>
          <p:nvPr/>
        </p:nvSpPr>
        <p:spPr>
          <a:xfrm>
            <a:off x="1611713" y="4925216"/>
            <a:ext cx="360001" cy="360000"/>
          </a:xfrm>
          <a:prstGeom prst="ellipse">
            <a:avLst/>
          </a:prstGeom>
          <a:solidFill>
            <a:schemeClr val="bg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mbria" panose="02040503050406030204" pitchFamily="18" charset="0"/>
              <a:ea typeface="Cambria" panose="02040503050406030204" pitchFamily="18" charset="0"/>
              <a:cs typeface="Calibri" panose="020F0502020204030204" pitchFamily="34" charset="0"/>
            </a:endParaRPr>
          </a:p>
        </p:txBody>
      </p:sp>
      <p:sp>
        <p:nvSpPr>
          <p:cNvPr id="120" name="Metin kutusu 119">
            <a:extLst>
              <a:ext uri="{FF2B5EF4-FFF2-40B4-BE49-F238E27FC236}">
                <a16:creationId xmlns:a16="http://schemas.microsoft.com/office/drawing/2014/main" id="{AE4373CD-774D-9E3D-4AD5-AB1A84B1B082}"/>
              </a:ext>
            </a:extLst>
          </p:cNvPr>
          <p:cNvSpPr txBox="1"/>
          <p:nvPr/>
        </p:nvSpPr>
        <p:spPr>
          <a:xfrm>
            <a:off x="1613736" y="4890496"/>
            <a:ext cx="360001" cy="461665"/>
          </a:xfrm>
          <a:prstGeom prst="rect">
            <a:avLst/>
          </a:prstGeom>
          <a:noFill/>
        </p:spPr>
        <p:txBody>
          <a:bodyPr wrap="square" rtlCol="0">
            <a:spAutoFit/>
          </a:bodyPr>
          <a:lstStyle/>
          <a:p>
            <a:r>
              <a:rPr lang="en-US" sz="2400" dirty="0">
                <a:latin typeface="Cambria" panose="02040503050406030204" pitchFamily="18" charset="0"/>
                <a:ea typeface="Cambria" panose="02040503050406030204" pitchFamily="18" charset="0"/>
                <a:cs typeface="Cascadia Mono" panose="020B0609020000020004" pitchFamily="49" charset="0"/>
              </a:rPr>
              <a:t>Y</a:t>
            </a:r>
          </a:p>
        </p:txBody>
      </p:sp>
      <p:sp>
        <p:nvSpPr>
          <p:cNvPr id="78" name="Oval 77">
            <a:extLst>
              <a:ext uri="{FF2B5EF4-FFF2-40B4-BE49-F238E27FC236}">
                <a16:creationId xmlns:a16="http://schemas.microsoft.com/office/drawing/2014/main" id="{85DB52BD-3FCE-CF16-9B0C-2A5708D64E81}"/>
              </a:ext>
            </a:extLst>
          </p:cNvPr>
          <p:cNvSpPr/>
          <p:nvPr/>
        </p:nvSpPr>
        <p:spPr>
          <a:xfrm rot="5400000">
            <a:off x="1785503" y="4210743"/>
            <a:ext cx="72000" cy="80823"/>
          </a:xfrm>
          <a:prstGeom prst="ellipse">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mbria" panose="02040503050406030204" pitchFamily="18" charset="0"/>
              <a:ea typeface="Cambria" panose="02040503050406030204" pitchFamily="18" charset="0"/>
            </a:endParaRPr>
          </a:p>
        </p:txBody>
      </p:sp>
      <p:sp>
        <p:nvSpPr>
          <p:cNvPr id="80" name="İkizkenar Üçgen 105">
            <a:extLst>
              <a:ext uri="{FF2B5EF4-FFF2-40B4-BE49-F238E27FC236}">
                <a16:creationId xmlns:a16="http://schemas.microsoft.com/office/drawing/2014/main" id="{A39CFED4-07CB-B2FA-301D-DBC73CFFC159}"/>
              </a:ext>
            </a:extLst>
          </p:cNvPr>
          <p:cNvSpPr/>
          <p:nvPr/>
        </p:nvSpPr>
        <p:spPr>
          <a:xfrm rot="10800000">
            <a:off x="1654952" y="3944696"/>
            <a:ext cx="323291" cy="252000"/>
          </a:xfrm>
          <a:prstGeom prst="triangle">
            <a:avLst>
              <a:gd name="adj" fmla="val 48898"/>
            </a:avLst>
          </a:prstGeom>
          <a:solidFill>
            <a:schemeClr val="bg1">
              <a:lumMod val="50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endParaRPr>
          </a:p>
        </p:txBody>
      </p:sp>
      <p:sp>
        <p:nvSpPr>
          <p:cNvPr id="81" name="İkizkenar Üçgen 100">
            <a:extLst>
              <a:ext uri="{FF2B5EF4-FFF2-40B4-BE49-F238E27FC236}">
                <a16:creationId xmlns:a16="http://schemas.microsoft.com/office/drawing/2014/main" id="{EDD5CB34-56AE-2761-5E16-57709200A776}"/>
              </a:ext>
            </a:extLst>
          </p:cNvPr>
          <p:cNvSpPr/>
          <p:nvPr/>
        </p:nvSpPr>
        <p:spPr>
          <a:xfrm>
            <a:off x="1204064" y="3948868"/>
            <a:ext cx="323291" cy="252000"/>
          </a:xfrm>
          <a:prstGeom prst="triangle">
            <a:avLst>
              <a:gd name="adj" fmla="val 48898"/>
            </a:avLst>
          </a:prstGeom>
          <a:solidFill>
            <a:schemeClr val="bg1">
              <a:lumMod val="50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endParaRPr>
          </a:p>
        </p:txBody>
      </p:sp>
      <p:sp>
        <p:nvSpPr>
          <p:cNvPr id="82" name="Oval 81">
            <a:extLst>
              <a:ext uri="{FF2B5EF4-FFF2-40B4-BE49-F238E27FC236}">
                <a16:creationId xmlns:a16="http://schemas.microsoft.com/office/drawing/2014/main" id="{E7F5F1E7-C11B-EA4B-3918-22CACFFE8624}"/>
              </a:ext>
            </a:extLst>
          </p:cNvPr>
          <p:cNvSpPr/>
          <p:nvPr/>
        </p:nvSpPr>
        <p:spPr>
          <a:xfrm rot="5400000">
            <a:off x="1329706" y="3870530"/>
            <a:ext cx="72000" cy="80823"/>
          </a:xfrm>
          <a:prstGeom prst="ellipse">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mbria" panose="02040503050406030204" pitchFamily="18" charset="0"/>
              <a:ea typeface="Cambria" panose="02040503050406030204" pitchFamily="18" charset="0"/>
            </a:endParaRPr>
          </a:p>
        </p:txBody>
      </p:sp>
      <p:grpSp>
        <p:nvGrpSpPr>
          <p:cNvPr id="37" name="Group 36">
            <a:extLst>
              <a:ext uri="{FF2B5EF4-FFF2-40B4-BE49-F238E27FC236}">
                <a16:creationId xmlns:a16="http://schemas.microsoft.com/office/drawing/2014/main" id="{BDC8F0D1-3462-B308-BC0F-4185C98DA45B}"/>
              </a:ext>
            </a:extLst>
          </p:cNvPr>
          <p:cNvGrpSpPr/>
          <p:nvPr/>
        </p:nvGrpSpPr>
        <p:grpSpPr>
          <a:xfrm>
            <a:off x="900113" y="1120542"/>
            <a:ext cx="7383274" cy="532326"/>
            <a:chOff x="957263" y="2296226"/>
            <a:chExt cx="7383274" cy="532326"/>
          </a:xfrm>
        </p:grpSpPr>
        <p:sp>
          <p:nvSpPr>
            <p:cNvPr id="38" name="Dikdörtgen 256">
              <a:extLst>
                <a:ext uri="{FF2B5EF4-FFF2-40B4-BE49-F238E27FC236}">
                  <a16:creationId xmlns:a16="http://schemas.microsoft.com/office/drawing/2014/main" id="{3A115B66-3A74-F426-96E7-88661FF1B60C}"/>
                </a:ext>
              </a:extLst>
            </p:cNvPr>
            <p:cNvSpPr/>
            <p:nvPr/>
          </p:nvSpPr>
          <p:spPr>
            <a:xfrm>
              <a:off x="957263"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ACT</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39" name="Dikdörtgen 256">
              <a:extLst>
                <a:ext uri="{FF2B5EF4-FFF2-40B4-BE49-F238E27FC236}">
                  <a16:creationId xmlns:a16="http://schemas.microsoft.com/office/drawing/2014/main" id="{33B255B1-8923-2931-92FB-B35EC05F7C71}"/>
                </a:ext>
              </a:extLst>
            </p:cNvPr>
            <p:cNvSpPr/>
            <p:nvPr/>
          </p:nvSpPr>
          <p:spPr>
            <a:xfrm>
              <a:off x="4044338" y="2296226"/>
              <a:ext cx="1326104"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PRE</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cxnSp>
          <p:nvCxnSpPr>
            <p:cNvPr id="40" name="Düz Ok Bağlayıcısı 185">
              <a:extLst>
                <a:ext uri="{FF2B5EF4-FFF2-40B4-BE49-F238E27FC236}">
                  <a16:creationId xmlns:a16="http://schemas.microsoft.com/office/drawing/2014/main" id="{5F7E30D4-C68B-4A26-A91D-FF31CC20B9DE}"/>
                </a:ext>
              </a:extLst>
            </p:cNvPr>
            <p:cNvCxnSpPr>
              <a:cxnSpLocks/>
              <a:stCxn id="38" idx="3"/>
              <a:endCxn id="39" idx="1"/>
            </p:cNvCxnSpPr>
            <p:nvPr/>
          </p:nvCxnSpPr>
          <p:spPr>
            <a:xfrm>
              <a:off x="2726280" y="2562389"/>
              <a:ext cx="131805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1" name="Dikdörtgen 256">
              <a:extLst>
                <a:ext uri="{FF2B5EF4-FFF2-40B4-BE49-F238E27FC236}">
                  <a16:creationId xmlns:a16="http://schemas.microsoft.com/office/drawing/2014/main" id="{869B3AF1-DB99-F13A-116A-2383ABC6E977}"/>
                </a:ext>
              </a:extLst>
            </p:cNvPr>
            <p:cNvSpPr/>
            <p:nvPr/>
          </p:nvSpPr>
          <p:spPr>
            <a:xfrm>
              <a:off x="6571520"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ACT</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cxnSp>
          <p:nvCxnSpPr>
            <p:cNvPr id="42" name="Düz Ok Bağlayıcısı 60">
              <a:extLst>
                <a:ext uri="{FF2B5EF4-FFF2-40B4-BE49-F238E27FC236}">
                  <a16:creationId xmlns:a16="http://schemas.microsoft.com/office/drawing/2014/main" id="{0075BC6A-F6BB-4953-0437-5E04EEE389E6}"/>
                </a:ext>
              </a:extLst>
            </p:cNvPr>
            <p:cNvCxnSpPr>
              <a:cxnSpLocks/>
              <a:stCxn id="39" idx="3"/>
              <a:endCxn id="41" idx="1"/>
            </p:cNvCxnSpPr>
            <p:nvPr/>
          </p:nvCxnSpPr>
          <p:spPr>
            <a:xfrm>
              <a:off x="5370442" y="2562389"/>
              <a:ext cx="120107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pic>
        <p:nvPicPr>
          <p:cNvPr id="43" name="Grafik 201" descr="Kum Saati 30% düz dolguyla">
            <a:extLst>
              <a:ext uri="{FF2B5EF4-FFF2-40B4-BE49-F238E27FC236}">
                <a16:creationId xmlns:a16="http://schemas.microsoft.com/office/drawing/2014/main" id="{33199FFF-E9C9-370D-3357-A3520A61E82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00872" y="784949"/>
            <a:ext cx="532325" cy="532325"/>
          </a:xfrm>
          <a:prstGeom prst="rect">
            <a:avLst/>
          </a:prstGeom>
        </p:spPr>
      </p:pic>
      <p:pic>
        <p:nvPicPr>
          <p:cNvPr id="53" name="Grafik 18" descr="Kapat düz dolguyla">
            <a:extLst>
              <a:ext uri="{FF2B5EF4-FFF2-40B4-BE49-F238E27FC236}">
                <a16:creationId xmlns:a16="http://schemas.microsoft.com/office/drawing/2014/main" id="{5143861A-26DD-2452-16D0-B8132D1AEE7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591368" y="780301"/>
            <a:ext cx="557585" cy="557585"/>
          </a:xfrm>
          <a:prstGeom prst="rect">
            <a:avLst/>
          </a:prstGeom>
        </p:spPr>
      </p:pic>
      <p:sp>
        <p:nvSpPr>
          <p:cNvPr id="57" name="Metin kutusu 16">
            <a:extLst>
              <a:ext uri="{FF2B5EF4-FFF2-40B4-BE49-F238E27FC236}">
                <a16:creationId xmlns:a16="http://schemas.microsoft.com/office/drawing/2014/main" id="{8D7CD41F-1328-E2AD-F8BA-DEE43AAB1918}"/>
              </a:ext>
            </a:extLst>
          </p:cNvPr>
          <p:cNvSpPr txBox="1"/>
          <p:nvPr/>
        </p:nvSpPr>
        <p:spPr>
          <a:xfrm>
            <a:off x="5351616" y="1367886"/>
            <a:ext cx="994322" cy="461665"/>
          </a:xfrm>
          <a:prstGeom prst="rect">
            <a:avLst/>
          </a:prstGeom>
          <a:noFill/>
        </p:spPr>
        <p:txBody>
          <a:bodyPr wrap="square" rtlCol="0">
            <a:spAutoFit/>
          </a:bodyPr>
          <a:lstStyle/>
          <a:p>
            <a:pPr algn="ctr"/>
            <a:r>
              <a:rPr lang="en-US" sz="2400" b="1" dirty="0">
                <a:solidFill>
                  <a:srgbClr val="FF0000"/>
                </a:solidFill>
                <a:latin typeface="Cambria" panose="02040503050406030204" pitchFamily="18" charset="0"/>
                <a:ea typeface="Cambria" panose="02040503050406030204" pitchFamily="18" charset="0"/>
              </a:rPr>
              <a:t>&lt;3ns</a:t>
            </a:r>
            <a:endParaRPr lang="en-US" sz="2400" b="1" dirty="0">
              <a:solidFill>
                <a:srgbClr val="FF0000"/>
              </a:solidFill>
            </a:endParaRPr>
          </a:p>
        </p:txBody>
      </p:sp>
      <p:pic>
        <p:nvPicPr>
          <p:cNvPr id="58" name="Grafik 201" descr="Kum Saati 30% düz dolguyla">
            <a:extLst>
              <a:ext uri="{FF2B5EF4-FFF2-40B4-BE49-F238E27FC236}">
                <a16:creationId xmlns:a16="http://schemas.microsoft.com/office/drawing/2014/main" id="{B1720BA7-CBC2-79D6-C4BA-8A4A478217E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11950" y="771697"/>
            <a:ext cx="532325" cy="532325"/>
          </a:xfrm>
          <a:prstGeom prst="rect">
            <a:avLst/>
          </a:prstGeom>
        </p:spPr>
      </p:pic>
      <p:pic>
        <p:nvPicPr>
          <p:cNvPr id="59" name="Grafik 18" descr="Kapat düz dolguyla">
            <a:extLst>
              <a:ext uri="{FF2B5EF4-FFF2-40B4-BE49-F238E27FC236}">
                <a16:creationId xmlns:a16="http://schemas.microsoft.com/office/drawing/2014/main" id="{8EF2BC60-0CFB-AD25-D65F-B6851645FEF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002446" y="767049"/>
            <a:ext cx="557585" cy="557585"/>
          </a:xfrm>
          <a:prstGeom prst="rect">
            <a:avLst/>
          </a:prstGeom>
        </p:spPr>
      </p:pic>
      <p:sp>
        <p:nvSpPr>
          <p:cNvPr id="63" name="Metin kutusu 16">
            <a:extLst>
              <a:ext uri="{FF2B5EF4-FFF2-40B4-BE49-F238E27FC236}">
                <a16:creationId xmlns:a16="http://schemas.microsoft.com/office/drawing/2014/main" id="{4516DAA7-D6A0-CDD4-15A1-27F163C9BB1F}"/>
              </a:ext>
            </a:extLst>
          </p:cNvPr>
          <p:cNvSpPr txBox="1"/>
          <p:nvPr/>
        </p:nvSpPr>
        <p:spPr>
          <a:xfrm>
            <a:off x="2762694" y="1354634"/>
            <a:ext cx="994322" cy="461665"/>
          </a:xfrm>
          <a:prstGeom prst="rect">
            <a:avLst/>
          </a:prstGeom>
          <a:noFill/>
        </p:spPr>
        <p:txBody>
          <a:bodyPr wrap="square" rtlCol="0">
            <a:spAutoFit/>
          </a:bodyPr>
          <a:lstStyle/>
          <a:p>
            <a:pPr algn="ctr"/>
            <a:r>
              <a:rPr lang="en-US" sz="2400" b="1" dirty="0">
                <a:solidFill>
                  <a:srgbClr val="FF0000"/>
                </a:solidFill>
                <a:latin typeface="Cambria" panose="02040503050406030204" pitchFamily="18" charset="0"/>
                <a:ea typeface="Cambria" panose="02040503050406030204" pitchFamily="18" charset="0"/>
              </a:rPr>
              <a:t>&lt;3ns</a:t>
            </a:r>
            <a:endParaRPr lang="en-US" sz="2400" b="1" dirty="0">
              <a:solidFill>
                <a:srgbClr val="FF0000"/>
              </a:solidFill>
            </a:endParaRPr>
          </a:p>
        </p:txBody>
      </p:sp>
      <p:sp>
        <p:nvSpPr>
          <p:cNvPr id="84" name="TextBox 35">
            <a:extLst>
              <a:ext uri="{FF2B5EF4-FFF2-40B4-BE49-F238E27FC236}">
                <a16:creationId xmlns:a16="http://schemas.microsoft.com/office/drawing/2014/main" id="{11AA2718-10D5-48C6-96A0-24DE24A3897A}"/>
              </a:ext>
            </a:extLst>
          </p:cNvPr>
          <p:cNvSpPr txBox="1"/>
          <p:nvPr/>
        </p:nvSpPr>
        <p:spPr>
          <a:xfrm>
            <a:off x="1269562" y="2166330"/>
            <a:ext cx="1980863" cy="461665"/>
          </a:xfrm>
          <a:prstGeom prst="rect">
            <a:avLst/>
          </a:prstGeom>
          <a:noFill/>
        </p:spPr>
        <p:txBody>
          <a:bodyPr wrap="none" rtlCol="0">
            <a:spAutoFit/>
          </a:bodyPr>
          <a:lstStyle/>
          <a:p>
            <a:pPr algn="ctr"/>
            <a:r>
              <a:rPr lang="en-US" sz="2000" b="1" dirty="0">
                <a:latin typeface="Cambria" panose="02040503050406030204" pitchFamily="18" charset="0"/>
                <a:ea typeface="Cambria" panose="02040503050406030204" pitchFamily="18" charset="0"/>
              </a:rPr>
              <a:t>AVG(V</a:t>
            </a:r>
            <a:r>
              <a:rPr lang="en-US" sz="2000" b="1" baseline="-25000" dirty="0">
                <a:latin typeface="Cambria" panose="02040503050406030204" pitchFamily="18" charset="0"/>
                <a:ea typeface="Cambria" panose="02040503050406030204" pitchFamily="18" charset="0"/>
              </a:rPr>
              <a:t>DD</a:t>
            </a:r>
            <a:r>
              <a:rPr kumimoji="0" lang="en-US" sz="240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r>
              <a:rPr lang="en-US" sz="2000" b="1" dirty="0">
                <a:latin typeface="Cambria" panose="02040503050406030204" pitchFamily="18" charset="0"/>
                <a:ea typeface="Cambria" panose="02040503050406030204" pitchFamily="18" charset="0"/>
              </a:rPr>
              <a:t>V</a:t>
            </a:r>
            <a:r>
              <a:rPr lang="en-US" sz="2000" b="1" baseline="-25000" dirty="0">
                <a:latin typeface="Cambria" panose="02040503050406030204" pitchFamily="18" charset="0"/>
                <a:ea typeface="Cambria" panose="02040503050406030204" pitchFamily="18" charset="0"/>
              </a:rPr>
              <a:t>DD</a:t>
            </a:r>
            <a:r>
              <a:rPr lang="en-US" b="1" dirty="0">
                <a:latin typeface="Cambria" panose="02040503050406030204" pitchFamily="18" charset="0"/>
                <a:ea typeface="Cambria" panose="02040503050406030204" pitchFamily="18" charset="0"/>
              </a:rPr>
              <a:t>/2)</a:t>
            </a:r>
            <a:endParaRPr lang="en-US" sz="2000" b="1" baseline="-25000" dirty="0">
              <a:latin typeface="Cambria" panose="02040503050406030204" pitchFamily="18" charset="0"/>
              <a:ea typeface="Cambria" panose="02040503050406030204" pitchFamily="18" charset="0"/>
            </a:endParaRPr>
          </a:p>
        </p:txBody>
      </p:sp>
      <p:sp>
        <p:nvSpPr>
          <p:cNvPr id="85" name="TextBox 35">
            <a:extLst>
              <a:ext uri="{FF2B5EF4-FFF2-40B4-BE49-F238E27FC236}">
                <a16:creationId xmlns:a16="http://schemas.microsoft.com/office/drawing/2014/main" id="{7E987DBA-C8DE-EFEB-C3B9-A736363D6164}"/>
              </a:ext>
            </a:extLst>
          </p:cNvPr>
          <p:cNvSpPr txBox="1"/>
          <p:nvPr/>
        </p:nvSpPr>
        <p:spPr>
          <a:xfrm>
            <a:off x="1243380" y="5445354"/>
            <a:ext cx="1237069" cy="461665"/>
          </a:xfrm>
          <a:prstGeom prst="rect">
            <a:avLst/>
          </a:prstGeom>
          <a:noFill/>
        </p:spPr>
        <p:txBody>
          <a:bodyPr wrap="none" rtlCol="0">
            <a:spAutoFit/>
          </a:bodyPr>
          <a:lstStyle/>
          <a:p>
            <a:pPr algn="ctr"/>
            <a:r>
              <a:rPr lang="en-US" sz="2000" b="1" dirty="0">
                <a:latin typeface="Cambria" panose="02040503050406030204" pitchFamily="18" charset="0"/>
                <a:ea typeface="Cambria" panose="02040503050406030204" pitchFamily="18" charset="0"/>
              </a:rPr>
              <a:t>AVG(X</a:t>
            </a:r>
            <a:r>
              <a:rPr kumimoji="0" lang="en-US" sz="240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r>
              <a:rPr lang="en-US" sz="2000" b="1" dirty="0">
                <a:latin typeface="Cambria" panose="02040503050406030204" pitchFamily="18" charset="0"/>
                <a:ea typeface="Cambria" panose="02040503050406030204" pitchFamily="18" charset="0"/>
              </a:rPr>
              <a:t>Y</a:t>
            </a:r>
            <a:r>
              <a:rPr lang="en-US" b="1" dirty="0">
                <a:latin typeface="Cambria" panose="02040503050406030204" pitchFamily="18" charset="0"/>
                <a:ea typeface="Cambria" panose="02040503050406030204" pitchFamily="18" charset="0"/>
              </a:rPr>
              <a:t>)</a:t>
            </a:r>
            <a:endParaRPr lang="en-US" sz="2000" b="1" baseline="-25000" dirty="0">
              <a:latin typeface="Cambria" panose="02040503050406030204" pitchFamily="18" charset="0"/>
              <a:ea typeface="Cambria" panose="02040503050406030204" pitchFamily="18" charset="0"/>
            </a:endParaRPr>
          </a:p>
        </p:txBody>
      </p:sp>
      <p:cxnSp>
        <p:nvCxnSpPr>
          <p:cNvPr id="87" name="Connector: Curved 86">
            <a:extLst>
              <a:ext uri="{FF2B5EF4-FFF2-40B4-BE49-F238E27FC236}">
                <a16:creationId xmlns:a16="http://schemas.microsoft.com/office/drawing/2014/main" id="{4CB43452-B38E-6082-C629-2467D165F88F}"/>
              </a:ext>
            </a:extLst>
          </p:cNvPr>
          <p:cNvCxnSpPr>
            <a:endCxn id="84" idx="2"/>
          </p:cNvCxnSpPr>
          <p:nvPr/>
        </p:nvCxnSpPr>
        <p:spPr>
          <a:xfrm flipV="1">
            <a:off x="1791713" y="2627995"/>
            <a:ext cx="468281" cy="216187"/>
          </a:xfrm>
          <a:prstGeom prst="curvedConnector2">
            <a:avLst/>
          </a:prstGeom>
          <a:ln w="5715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Curved 87">
            <a:extLst>
              <a:ext uri="{FF2B5EF4-FFF2-40B4-BE49-F238E27FC236}">
                <a16:creationId xmlns:a16="http://schemas.microsoft.com/office/drawing/2014/main" id="{6985B734-6FF6-9A95-4FCA-5DC803A3A13C}"/>
              </a:ext>
            </a:extLst>
          </p:cNvPr>
          <p:cNvCxnSpPr>
            <a:cxnSpLocks/>
          </p:cNvCxnSpPr>
          <p:nvPr/>
        </p:nvCxnSpPr>
        <p:spPr>
          <a:xfrm>
            <a:off x="1342904" y="5328473"/>
            <a:ext cx="455039" cy="196871"/>
          </a:xfrm>
          <a:prstGeom prst="curvedConnector2">
            <a:avLst/>
          </a:prstGeom>
          <a:ln w="5715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4">
            <a:extLst>
              <a:ext uri="{FF2B5EF4-FFF2-40B4-BE49-F238E27FC236}">
                <a16:creationId xmlns:a16="http://schemas.microsoft.com/office/drawing/2014/main" id="{D2BE47E1-F620-36B6-FB50-B337D06BF8FB}"/>
              </a:ext>
            </a:extLst>
          </p:cNvPr>
          <p:cNvSpPr txBox="1"/>
          <p:nvPr/>
        </p:nvSpPr>
        <p:spPr>
          <a:xfrm>
            <a:off x="0" y="6401315"/>
            <a:ext cx="9144000" cy="307777"/>
          </a:xfrm>
          <a:prstGeom prst="rect">
            <a:avLst/>
          </a:prstGeom>
          <a:noFill/>
        </p:spPr>
        <p:txBody>
          <a:bodyPr wrap="square" rtlCol="0">
            <a:spAutoFit/>
          </a:bodyPr>
          <a:lstStyle/>
          <a:p>
            <a:pPr algn="ctr"/>
            <a:r>
              <a:rPr lang="en-US" sz="1400" dirty="0">
                <a:solidFill>
                  <a:prstClr val="black"/>
                </a:solidFill>
                <a:latin typeface="Cambria" panose="02040503050406030204" pitchFamily="18" charset="0"/>
              </a:rPr>
              <a:t>*Gao et al., </a:t>
            </a:r>
            <a:r>
              <a:rPr lang="en-US" sz="1400" b="1" dirty="0">
                <a:solidFill>
                  <a:prstClr val="black"/>
                </a:solidFill>
                <a:latin typeface="Cambria" panose="02040503050406030204" pitchFamily="18" charset="0"/>
              </a:rPr>
              <a:t>"</a:t>
            </a:r>
            <a:r>
              <a:rPr lang="en-US" sz="1400" dirty="0" err="1">
                <a:solidFill>
                  <a:srgbClr val="0070C0"/>
                </a:solidFill>
                <a:latin typeface="Cambria" panose="02040503050406030204" pitchFamily="18" charset="0"/>
              </a:rPr>
              <a:t>FracDRAM</a:t>
            </a:r>
            <a:r>
              <a:rPr lang="en-US" sz="1400" dirty="0">
                <a:solidFill>
                  <a:srgbClr val="0070C0"/>
                </a:solidFill>
                <a:latin typeface="Cambria" panose="02040503050406030204" pitchFamily="18" charset="0"/>
              </a:rPr>
              <a:t>: Fractional Values in Off-the-Shelf DRAM</a:t>
            </a:r>
            <a:r>
              <a:rPr lang="en-US" sz="1400" b="1" dirty="0">
                <a:solidFill>
                  <a:prstClr val="black"/>
                </a:solidFill>
                <a:latin typeface="Cambria" panose="02040503050406030204" pitchFamily="18" charset="0"/>
              </a:rPr>
              <a:t>," </a:t>
            </a:r>
            <a:r>
              <a:rPr lang="en-US" sz="1400" dirty="0">
                <a:solidFill>
                  <a:prstClr val="black"/>
                </a:solidFill>
                <a:latin typeface="Cambria" panose="02040503050406030204" pitchFamily="18" charset="0"/>
              </a:rPr>
              <a:t>in MICRO, 2022.</a:t>
            </a:r>
          </a:p>
        </p:txBody>
      </p:sp>
      <p:sp>
        <p:nvSpPr>
          <p:cNvPr id="9" name="Metin kutusu 33">
            <a:extLst>
              <a:ext uri="{FF2B5EF4-FFF2-40B4-BE49-F238E27FC236}">
                <a16:creationId xmlns:a16="http://schemas.microsoft.com/office/drawing/2014/main" id="{8E951629-A3AE-C9B6-DBF7-664B991539E1}"/>
              </a:ext>
            </a:extLst>
          </p:cNvPr>
          <p:cNvSpPr txBox="1"/>
          <p:nvPr/>
        </p:nvSpPr>
        <p:spPr>
          <a:xfrm>
            <a:off x="442355" y="2474883"/>
            <a:ext cx="900549" cy="400110"/>
          </a:xfrm>
          <a:prstGeom prst="rect">
            <a:avLst/>
          </a:prstGeom>
          <a:noFill/>
        </p:spPr>
        <p:txBody>
          <a:bodyPr wrap="square" rtlCol="0">
            <a:spAutoFit/>
          </a:bodyPr>
          <a:lstStyle/>
          <a:p>
            <a:r>
              <a:rPr lang="en-US" sz="2000" dirty="0">
                <a:latin typeface="Cambria" panose="02040503050406030204" pitchFamily="18" charset="0"/>
                <a:ea typeface="Cambria" panose="02040503050406030204" pitchFamily="18" charset="0"/>
              </a:rPr>
              <a:t>V</a:t>
            </a:r>
            <a:r>
              <a:rPr lang="en-US" sz="2000" baseline="-25000" dirty="0">
                <a:latin typeface="Cambria" panose="02040503050406030204" pitchFamily="18" charset="0"/>
                <a:ea typeface="Cambria" panose="02040503050406030204" pitchFamily="18" charset="0"/>
              </a:rPr>
              <a:t>DD</a:t>
            </a:r>
            <a:endParaRPr lang="en-US" sz="2000" dirty="0">
              <a:latin typeface="Cambria" panose="02040503050406030204" pitchFamily="18" charset="0"/>
              <a:ea typeface="Cambria" panose="02040503050406030204" pitchFamily="18" charset="0"/>
              <a:cs typeface="Cascadia Mono" panose="020B0609020000020004" pitchFamily="49" charset="0"/>
            </a:endParaRPr>
          </a:p>
        </p:txBody>
      </p:sp>
      <p:cxnSp>
        <p:nvCxnSpPr>
          <p:cNvPr id="10" name="Düz Ok Bağlayıcısı 34">
            <a:extLst>
              <a:ext uri="{FF2B5EF4-FFF2-40B4-BE49-F238E27FC236}">
                <a16:creationId xmlns:a16="http://schemas.microsoft.com/office/drawing/2014/main" id="{A5778286-87A6-AE58-97F7-1E80B6C5C935}"/>
              </a:ext>
            </a:extLst>
          </p:cNvPr>
          <p:cNvCxnSpPr>
            <a:cxnSpLocks/>
          </p:cNvCxnSpPr>
          <p:nvPr/>
        </p:nvCxnSpPr>
        <p:spPr>
          <a:xfrm flipH="1" flipV="1">
            <a:off x="989669" y="2812477"/>
            <a:ext cx="388891" cy="1995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35">
            <a:extLst>
              <a:ext uri="{FF2B5EF4-FFF2-40B4-BE49-F238E27FC236}">
                <a16:creationId xmlns:a16="http://schemas.microsoft.com/office/drawing/2014/main" id="{DFA65F48-56EC-A170-B000-854F5D077A0C}"/>
              </a:ext>
            </a:extLst>
          </p:cNvPr>
          <p:cNvSpPr txBox="1"/>
          <p:nvPr/>
        </p:nvSpPr>
        <p:spPr>
          <a:xfrm>
            <a:off x="377180" y="2999462"/>
            <a:ext cx="909223" cy="400110"/>
          </a:xfrm>
          <a:prstGeom prst="rect">
            <a:avLst/>
          </a:prstGeom>
          <a:noFill/>
        </p:spPr>
        <p:txBody>
          <a:bodyPr wrap="none" rtlCol="0">
            <a:spAutoFit/>
          </a:bodyPr>
          <a:lstStyle/>
          <a:p>
            <a:pPr algn="ctr"/>
            <a:r>
              <a:rPr lang="en-US" sz="2000" dirty="0">
                <a:latin typeface="Cambria" panose="02040503050406030204" pitchFamily="18" charset="0"/>
                <a:ea typeface="Cambria" panose="02040503050406030204" pitchFamily="18" charset="0"/>
              </a:rPr>
              <a:t>V</a:t>
            </a:r>
            <a:r>
              <a:rPr lang="en-US" sz="2000" baseline="-25000" dirty="0">
                <a:latin typeface="Cambria" panose="02040503050406030204" pitchFamily="18" charset="0"/>
                <a:ea typeface="Cambria" panose="02040503050406030204" pitchFamily="18" charset="0"/>
              </a:rPr>
              <a:t>DD</a:t>
            </a:r>
            <a:r>
              <a:rPr lang="en-US" dirty="0">
                <a:latin typeface="Cambria" panose="02040503050406030204" pitchFamily="18" charset="0"/>
                <a:ea typeface="Cambria" panose="02040503050406030204" pitchFamily="18" charset="0"/>
              </a:rPr>
              <a:t>/2*</a:t>
            </a:r>
            <a:endParaRPr lang="en-US" sz="2000" baseline="-25000" dirty="0">
              <a:latin typeface="Cambria" panose="02040503050406030204" pitchFamily="18" charset="0"/>
              <a:ea typeface="Cambria" panose="02040503050406030204" pitchFamily="18" charset="0"/>
            </a:endParaRPr>
          </a:p>
        </p:txBody>
      </p:sp>
      <p:cxnSp>
        <p:nvCxnSpPr>
          <p:cNvPr id="12" name="Düz Ok Bağlayıcısı 32">
            <a:extLst>
              <a:ext uri="{FF2B5EF4-FFF2-40B4-BE49-F238E27FC236}">
                <a16:creationId xmlns:a16="http://schemas.microsoft.com/office/drawing/2014/main" id="{EC0E9119-00BB-1B6B-48B1-8A35D150E1D3}"/>
              </a:ext>
            </a:extLst>
          </p:cNvPr>
          <p:cNvCxnSpPr>
            <a:cxnSpLocks/>
          </p:cNvCxnSpPr>
          <p:nvPr/>
        </p:nvCxnSpPr>
        <p:spPr>
          <a:xfrm flipH="1" flipV="1">
            <a:off x="994936" y="3340563"/>
            <a:ext cx="388891" cy="1995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4353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500"/>
                                        <p:tgtEl>
                                          <p:spTgt spid="1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fade">
                                      <p:cBhvr>
                                        <p:cTn id="10" dur="500"/>
                                        <p:tgtEl>
                                          <p:spTgt spid="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2"/>
                                        </p:tgtEl>
                                        <p:attrNameLst>
                                          <p:attrName>style.visibility</p:attrName>
                                        </p:attrNameLst>
                                      </p:cBhvr>
                                      <p:to>
                                        <p:strVal val="visible"/>
                                      </p:to>
                                    </p:set>
                                    <p:animEffect transition="in" filter="fade">
                                      <p:cBhvr>
                                        <p:cTn id="13" dur="500"/>
                                        <p:tgtEl>
                                          <p:spTgt spid="8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500"/>
                                        <p:tgtEl>
                                          <p:spTgt spid="8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8"/>
                                        </p:tgtEl>
                                        <p:attrNameLst>
                                          <p:attrName>style.visibility</p:attrName>
                                        </p:attrNameLst>
                                      </p:cBhvr>
                                      <p:to>
                                        <p:strVal val="visible"/>
                                      </p:to>
                                    </p:set>
                                    <p:animEffect transition="in" filter="fade">
                                      <p:cBhvr>
                                        <p:cTn id="19" dur="500"/>
                                        <p:tgtEl>
                                          <p:spTgt spid="7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4"/>
                                        </p:tgtEl>
                                        <p:attrNameLst>
                                          <p:attrName>style.visibility</p:attrName>
                                        </p:attrNameLst>
                                      </p:cBhvr>
                                      <p:to>
                                        <p:strVal val="visible"/>
                                      </p:to>
                                    </p:set>
                                    <p:animEffect transition="in" filter="fade">
                                      <p:cBhvr>
                                        <p:cTn id="22" dur="500"/>
                                        <p:tgtEl>
                                          <p:spTgt spid="11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19"/>
                                        </p:tgtEl>
                                        <p:attrNameLst>
                                          <p:attrName>style.visibility</p:attrName>
                                        </p:attrNameLst>
                                      </p:cBhvr>
                                      <p:to>
                                        <p:strVal val="visible"/>
                                      </p:to>
                                    </p:set>
                                    <p:animEffect transition="in" filter="fade">
                                      <p:cBhvr>
                                        <p:cTn id="25" dur="500"/>
                                        <p:tgtEl>
                                          <p:spTgt spid="119"/>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123"/>
                                        </p:tgtEl>
                                        <p:attrNameLst>
                                          <p:attrName>style.visibility</p:attrName>
                                        </p:attrNameLst>
                                      </p:cBhvr>
                                      <p:to>
                                        <p:strVal val="visible"/>
                                      </p:to>
                                    </p:set>
                                    <p:animEffect transition="in" filter="fade">
                                      <p:cBhvr>
                                        <p:cTn id="29" dur="250"/>
                                        <p:tgtEl>
                                          <p:spTgt spid="123"/>
                                        </p:tgtEl>
                                      </p:cBhvr>
                                    </p:animEffect>
                                  </p:childTnLst>
                                </p:cTn>
                              </p:par>
                            </p:childTnLst>
                          </p:cTn>
                        </p:par>
                        <p:par>
                          <p:cTn id="30" fill="hold">
                            <p:stCondLst>
                              <p:cond delay="750"/>
                            </p:stCondLst>
                            <p:childTnLst>
                              <p:par>
                                <p:cTn id="31" presetID="10" presetClass="entr" presetSubtype="0" fill="hold" grpId="0"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250"/>
                                        <p:tgtEl>
                                          <p:spTgt spid="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250"/>
                                        <p:tgtEl>
                                          <p:spTgt spid="4"/>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500"/>
                                        <p:tgtEl>
                                          <p:spTgt spid="1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fade">
                                      <p:cBhvr>
                                        <p:cTn id="44" dur="500"/>
                                        <p:tgtEl>
                                          <p:spTgt spid="1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par>
                                <p:cTn id="48" presetID="10" presetClass="entr" presetSubtype="0"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500"/>
                                        <p:tgtEl>
                                          <p:spTgt spid="10"/>
                                        </p:tgtEl>
                                      </p:cBhvr>
                                    </p:animEffect>
                                  </p:childTnLst>
                                </p:cTn>
                              </p:par>
                              <p:par>
                                <p:cTn id="51" presetID="1" presetClass="entr" presetSubtype="0" fill="hold" grpId="0" nodeType="withEffect">
                                  <p:stCondLst>
                                    <p:cond delay="0"/>
                                  </p:stCondLst>
                                  <p:childTnLst>
                                    <p:set>
                                      <p:cBhvr>
                                        <p:cTn id="52" dur="1" fill="hold">
                                          <p:stCondLst>
                                            <p:cond delay="0"/>
                                          </p:stCondLst>
                                        </p:cTn>
                                        <p:tgtEl>
                                          <p:spTgt spid="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fade">
                                      <p:cBhvr>
                                        <p:cTn id="57" dur="500"/>
                                        <p:tgtEl>
                                          <p:spTgt spid="11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fade">
                                      <p:cBhvr>
                                        <p:cTn id="60" dur="500"/>
                                        <p:tgtEl>
                                          <p:spTgt spid="120"/>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250"/>
                                        <p:tgtEl>
                                          <p:spTgt spid="45"/>
                                        </p:tgtEl>
                                      </p:cBhvr>
                                    </p:animEffect>
                                  </p:childTnLst>
                                </p:cTn>
                              </p:par>
                              <p:par>
                                <p:cTn id="66" presetID="10" presetClass="entr" presetSubtype="0" fill="hold" nodeType="withEffect">
                                  <p:stCondLst>
                                    <p:cond delay="0"/>
                                  </p:stCondLst>
                                  <p:childTnLst>
                                    <p:set>
                                      <p:cBhvr>
                                        <p:cTn id="67" dur="1" fill="hold">
                                          <p:stCondLst>
                                            <p:cond delay="0"/>
                                          </p:stCondLst>
                                        </p:cTn>
                                        <p:tgtEl>
                                          <p:spTgt spid="53"/>
                                        </p:tgtEl>
                                        <p:attrNameLst>
                                          <p:attrName>style.visibility</p:attrName>
                                        </p:attrNameLst>
                                      </p:cBhvr>
                                      <p:to>
                                        <p:strVal val="visible"/>
                                      </p:to>
                                    </p:set>
                                    <p:animEffect transition="in" filter="fade">
                                      <p:cBhvr>
                                        <p:cTn id="68" dur="250"/>
                                        <p:tgtEl>
                                          <p:spTgt spid="53"/>
                                        </p:tgtEl>
                                      </p:cBhvr>
                                    </p:animEffect>
                                  </p:childTnLst>
                                </p:cTn>
                              </p:par>
                              <p:par>
                                <p:cTn id="69" presetID="10" presetClass="entr" presetSubtype="0" fill="hold" nodeType="withEffect">
                                  <p:stCondLst>
                                    <p:cond delay="0"/>
                                  </p:stCondLst>
                                  <p:childTnLst>
                                    <p:set>
                                      <p:cBhvr>
                                        <p:cTn id="70" dur="1" fill="hold">
                                          <p:stCondLst>
                                            <p:cond delay="0"/>
                                          </p:stCondLst>
                                        </p:cTn>
                                        <p:tgtEl>
                                          <p:spTgt spid="43"/>
                                        </p:tgtEl>
                                        <p:attrNameLst>
                                          <p:attrName>style.visibility</p:attrName>
                                        </p:attrNameLst>
                                      </p:cBhvr>
                                      <p:to>
                                        <p:strVal val="visible"/>
                                      </p:to>
                                    </p:set>
                                    <p:animEffect transition="in" filter="fade">
                                      <p:cBhvr>
                                        <p:cTn id="71" dur="250"/>
                                        <p:tgtEl>
                                          <p:spTgt spid="43"/>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250"/>
                                        <p:tgtEl>
                                          <p:spTgt spid="57"/>
                                        </p:tgtEl>
                                      </p:cBhvr>
                                    </p:animEffect>
                                  </p:childTnLst>
                                </p:cTn>
                              </p:par>
                              <p:par>
                                <p:cTn id="75" presetID="10" presetClass="entr" presetSubtype="0" fill="hold" nodeType="withEffect">
                                  <p:stCondLst>
                                    <p:cond delay="0"/>
                                  </p:stCondLst>
                                  <p:childTnLst>
                                    <p:set>
                                      <p:cBhvr>
                                        <p:cTn id="76" dur="1" fill="hold">
                                          <p:stCondLst>
                                            <p:cond delay="0"/>
                                          </p:stCondLst>
                                        </p:cTn>
                                        <p:tgtEl>
                                          <p:spTgt spid="58"/>
                                        </p:tgtEl>
                                        <p:attrNameLst>
                                          <p:attrName>style.visibility</p:attrName>
                                        </p:attrNameLst>
                                      </p:cBhvr>
                                      <p:to>
                                        <p:strVal val="visible"/>
                                      </p:to>
                                    </p:set>
                                    <p:animEffect transition="in" filter="fade">
                                      <p:cBhvr>
                                        <p:cTn id="77" dur="250"/>
                                        <p:tgtEl>
                                          <p:spTgt spid="58"/>
                                        </p:tgtEl>
                                      </p:cBhvr>
                                    </p:animEffect>
                                  </p:childTnLst>
                                </p:cTn>
                              </p:par>
                              <p:par>
                                <p:cTn id="78" presetID="10" presetClass="entr" presetSubtype="0" fill="hold" nodeType="withEffect">
                                  <p:stCondLst>
                                    <p:cond delay="0"/>
                                  </p:stCondLst>
                                  <p:childTnLst>
                                    <p:set>
                                      <p:cBhvr>
                                        <p:cTn id="79" dur="1" fill="hold">
                                          <p:stCondLst>
                                            <p:cond delay="0"/>
                                          </p:stCondLst>
                                        </p:cTn>
                                        <p:tgtEl>
                                          <p:spTgt spid="59"/>
                                        </p:tgtEl>
                                        <p:attrNameLst>
                                          <p:attrName>style.visibility</p:attrName>
                                        </p:attrNameLst>
                                      </p:cBhvr>
                                      <p:to>
                                        <p:strVal val="visible"/>
                                      </p:to>
                                    </p:set>
                                    <p:animEffect transition="in" filter="fade">
                                      <p:cBhvr>
                                        <p:cTn id="80" dur="250"/>
                                        <p:tgtEl>
                                          <p:spTgt spid="5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250"/>
                                        <p:tgtEl>
                                          <p:spTgt spid="63"/>
                                        </p:tgtEl>
                                      </p:cBhvr>
                                    </p:animEffect>
                                  </p:childTnLst>
                                </p:cTn>
                              </p:par>
                              <p:par>
                                <p:cTn id="84" presetID="10" presetClass="entr" presetSubtype="0" fill="hold"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84"/>
                                        </p:tgtEl>
                                        <p:attrNameLst>
                                          <p:attrName>style.visibility</p:attrName>
                                        </p:attrNameLst>
                                      </p:cBhvr>
                                      <p:to>
                                        <p:strVal val="visible"/>
                                      </p:to>
                                    </p:set>
                                    <p:animEffect transition="in" filter="fade">
                                      <p:cBhvr>
                                        <p:cTn id="91" dur="500"/>
                                        <p:tgtEl>
                                          <p:spTgt spid="84"/>
                                        </p:tgtEl>
                                      </p:cBhvr>
                                    </p:animEffect>
                                  </p:childTnLst>
                                </p:cTn>
                              </p:par>
                              <p:par>
                                <p:cTn id="92" presetID="10" presetClass="entr" presetSubtype="0" fill="hold" nodeType="withEffect">
                                  <p:stCondLst>
                                    <p:cond delay="0"/>
                                  </p:stCondLst>
                                  <p:childTnLst>
                                    <p:set>
                                      <p:cBhvr>
                                        <p:cTn id="93" dur="1" fill="hold">
                                          <p:stCondLst>
                                            <p:cond delay="0"/>
                                          </p:stCondLst>
                                        </p:cTn>
                                        <p:tgtEl>
                                          <p:spTgt spid="87"/>
                                        </p:tgtEl>
                                        <p:attrNameLst>
                                          <p:attrName>style.visibility</p:attrName>
                                        </p:attrNameLst>
                                      </p:cBhvr>
                                      <p:to>
                                        <p:strVal val="visible"/>
                                      </p:to>
                                    </p:set>
                                    <p:animEffect transition="in" filter="fade">
                                      <p:cBhvr>
                                        <p:cTn id="94" dur="500"/>
                                        <p:tgtEl>
                                          <p:spTgt spid="8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85"/>
                                        </p:tgtEl>
                                        <p:attrNameLst>
                                          <p:attrName>style.visibility</p:attrName>
                                        </p:attrNameLst>
                                      </p:cBhvr>
                                      <p:to>
                                        <p:strVal val="visible"/>
                                      </p:to>
                                    </p:set>
                                    <p:animEffect transition="in" filter="fade">
                                      <p:cBhvr>
                                        <p:cTn id="97" dur="500"/>
                                        <p:tgtEl>
                                          <p:spTgt spid="85"/>
                                        </p:tgtEl>
                                      </p:cBhvr>
                                    </p:animEffect>
                                  </p:childTnLst>
                                </p:cTn>
                              </p:par>
                              <p:par>
                                <p:cTn id="98" presetID="10" presetClass="entr" presetSubtype="0" fill="hold" nodeType="withEffect">
                                  <p:stCondLst>
                                    <p:cond delay="0"/>
                                  </p:stCondLst>
                                  <p:childTnLst>
                                    <p:set>
                                      <p:cBhvr>
                                        <p:cTn id="99" dur="1" fill="hold">
                                          <p:stCondLst>
                                            <p:cond delay="0"/>
                                          </p:stCondLst>
                                        </p:cTn>
                                        <p:tgtEl>
                                          <p:spTgt spid="88"/>
                                        </p:tgtEl>
                                        <p:attrNameLst>
                                          <p:attrName>style.visibility</p:attrName>
                                        </p:attrNameLst>
                                      </p:cBhvr>
                                      <p:to>
                                        <p:strVal val="visible"/>
                                      </p:to>
                                    </p:set>
                                    <p:animEffect transition="in" filter="fade">
                                      <p:cBhvr>
                                        <p:cTn id="10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114" grpId="0" animBg="1"/>
      <p:bldP spid="117" grpId="0"/>
      <p:bldP spid="119" grpId="0" animBg="1"/>
      <p:bldP spid="120" grpId="0"/>
      <p:bldP spid="78" grpId="0" animBg="1"/>
      <p:bldP spid="80" grpId="0" animBg="1"/>
      <p:bldP spid="81" grpId="0" animBg="1"/>
      <p:bldP spid="82" grpId="0" animBg="1"/>
      <p:bldP spid="57" grpId="0"/>
      <p:bldP spid="63" grpId="0"/>
      <p:bldP spid="84" grpId="0"/>
      <p:bldP spid="85" grpId="0"/>
      <p:bldP spid="6" grpId="0"/>
      <p:bldP spid="9" grpId="0"/>
      <p:bldP spid="1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0547D0-3566-EADE-F15F-3A6F18FAD7BE}"/>
            </a:ext>
          </a:extLst>
        </p:cNvPr>
        <p:cNvGrpSpPr/>
        <p:nvPr/>
      </p:nvGrpSpPr>
      <p:grpSpPr>
        <a:xfrm>
          <a:off x="0" y="0"/>
          <a:ext cx="0" cy="0"/>
          <a:chOff x="0" y="0"/>
          <a:chExt cx="0" cy="0"/>
        </a:xfrm>
      </p:grpSpPr>
      <p:sp>
        <p:nvSpPr>
          <p:cNvPr id="73" name="TextBox 52">
            <a:extLst>
              <a:ext uri="{FF2B5EF4-FFF2-40B4-BE49-F238E27FC236}">
                <a16:creationId xmlns:a16="http://schemas.microsoft.com/office/drawing/2014/main" id="{BDDD8823-21C6-9E79-56B6-BB93053FFC0A}"/>
              </a:ext>
            </a:extLst>
          </p:cNvPr>
          <p:cNvSpPr txBox="1"/>
          <p:nvPr/>
        </p:nvSpPr>
        <p:spPr>
          <a:xfrm>
            <a:off x="4851187" y="2105540"/>
            <a:ext cx="4044409" cy="769441"/>
          </a:xfrm>
          <a:prstGeom prst="rect">
            <a:avLst/>
          </a:prstGeom>
          <a:noFill/>
        </p:spPr>
        <p:txBody>
          <a:bodyPr wrap="square" rtlCol="0">
            <a:spAutoFit/>
          </a:bodyPr>
          <a:lstStyle/>
          <a:p>
            <a:pPr algn="ctr"/>
            <a:r>
              <a:rPr lang="en-US" sz="2800" b="1" dirty="0">
                <a:solidFill>
                  <a:srgbClr val="C00000"/>
                </a:solidFill>
                <a:latin typeface="Cambria" panose="02040503050406030204" pitchFamily="18" charset="0"/>
                <a:ea typeface="Cambria" panose="02040503050406030204" pitchFamily="18" charset="0"/>
              </a:rPr>
              <a:t>V</a:t>
            </a:r>
            <a:r>
              <a:rPr lang="en-US" sz="2800" b="1" baseline="-25000" dirty="0">
                <a:solidFill>
                  <a:srgbClr val="C00000"/>
                </a:solidFill>
                <a:latin typeface="Cambria" panose="02040503050406030204" pitchFamily="18" charset="0"/>
                <a:ea typeface="Cambria" panose="02040503050406030204" pitchFamily="18" charset="0"/>
              </a:rPr>
              <a:t>DD</a:t>
            </a:r>
            <a:r>
              <a:rPr lang="en-US" sz="2800" b="1" dirty="0">
                <a:solidFill>
                  <a:srgbClr val="C00000"/>
                </a:solidFill>
                <a:latin typeface="Cambria" panose="02040503050406030204" pitchFamily="18" charset="0"/>
                <a:ea typeface="Cambria" panose="02040503050406030204" pitchFamily="18" charset="0"/>
              </a:rPr>
              <a:t>=1 &amp; GND = 0</a:t>
            </a:r>
            <a:r>
              <a:rPr lang="en-US" sz="2400" b="1" baseline="-25000" dirty="0">
                <a:solidFill>
                  <a:srgbClr val="C00000"/>
                </a:solidFill>
                <a:latin typeface="Cambria" panose="02040503050406030204" pitchFamily="18" charset="0"/>
                <a:ea typeface="Cambria" panose="02040503050406030204" pitchFamily="18" charset="0"/>
              </a:rPr>
              <a:t> </a:t>
            </a:r>
            <a:endParaRPr lang="en-US" sz="2400" baseline="-25000" dirty="0">
              <a:solidFill>
                <a:srgbClr val="C00000"/>
              </a:solidFill>
              <a:latin typeface="Cambria" panose="02040503050406030204" pitchFamily="18" charset="0"/>
              <a:ea typeface="Cambria" panose="02040503050406030204" pitchFamily="18" charset="0"/>
            </a:endParaRPr>
          </a:p>
          <a:p>
            <a:endParaRPr lang="en-US" sz="2400" b="1" baseline="-25000" dirty="0">
              <a:solidFill>
                <a:srgbClr val="C00000"/>
              </a:solidFill>
              <a:latin typeface="Cambria" panose="02040503050406030204" pitchFamily="18" charset="0"/>
              <a:ea typeface="Cambria" panose="02040503050406030204" pitchFamily="18" charset="0"/>
              <a:cs typeface="Cascadia Mono" panose="020B0609020000020004" pitchFamily="49" charset="0"/>
            </a:endParaRPr>
          </a:p>
        </p:txBody>
      </p:sp>
      <p:sp>
        <p:nvSpPr>
          <p:cNvPr id="2" name="Title 1">
            <a:extLst>
              <a:ext uri="{FF2B5EF4-FFF2-40B4-BE49-F238E27FC236}">
                <a16:creationId xmlns:a16="http://schemas.microsoft.com/office/drawing/2014/main" id="{88A8EDE9-E997-A3DF-1AF9-CC18CF512AA4}"/>
              </a:ext>
            </a:extLst>
          </p:cNvPr>
          <p:cNvSpPr>
            <a:spLocks noGrp="1"/>
          </p:cNvSpPr>
          <p:nvPr>
            <p:ph type="title"/>
          </p:nvPr>
        </p:nvSpPr>
        <p:spPr/>
        <p:txBody>
          <a:bodyPr/>
          <a:lstStyle/>
          <a:p>
            <a:r>
              <a:rPr lang="en-US" sz="3600" dirty="0">
                <a:solidFill>
                  <a:schemeClr val="accent5">
                    <a:lumMod val="75000"/>
                  </a:schemeClr>
                </a:solidFill>
              </a:rPr>
              <a:t>Two-Input AND </a:t>
            </a:r>
            <a:r>
              <a:rPr lang="en-US" sz="3600" dirty="0" err="1">
                <a:solidFill>
                  <a:schemeClr val="accent5">
                    <a:lumMod val="75000"/>
                  </a:schemeClr>
                </a:solidFill>
              </a:rPr>
              <a:t>and</a:t>
            </a:r>
            <a:r>
              <a:rPr lang="en-US" sz="3600" dirty="0">
                <a:solidFill>
                  <a:schemeClr val="accent5">
                    <a:lumMod val="75000"/>
                  </a:schemeClr>
                </a:solidFill>
              </a:rPr>
              <a:t> NAND Operations</a:t>
            </a:r>
          </a:p>
        </p:txBody>
      </p:sp>
      <p:sp>
        <p:nvSpPr>
          <p:cNvPr id="3" name="Slide Number Placeholder 3">
            <a:extLst>
              <a:ext uri="{FF2B5EF4-FFF2-40B4-BE49-F238E27FC236}">
                <a16:creationId xmlns:a16="http://schemas.microsoft.com/office/drawing/2014/main" id="{E724843A-D6F2-119E-D961-A233E5929C7F}"/>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BA2D8F13-174C-467F-9D40-7DDEF70CAB8C}" type="slidenum">
              <a:rPr lang="en-US" sz="2000" smtClean="0">
                <a:solidFill>
                  <a:schemeClr val="accent5"/>
                </a:solidFill>
                <a:latin typeface="Cambria" panose="02040503050406030204" pitchFamily="18" charset="0"/>
                <a:ea typeface="Cambria" panose="02040503050406030204" pitchFamily="18" charset="0"/>
              </a:rPr>
              <a:pPr/>
              <a:t>89</a:t>
            </a:fld>
            <a:endParaRPr lang="en-US">
              <a:solidFill>
                <a:schemeClr val="accent5"/>
              </a:solidFill>
              <a:latin typeface="Cambria" panose="02040503050406030204" pitchFamily="18" charset="0"/>
              <a:ea typeface="Cambria" panose="02040503050406030204" pitchFamily="18" charset="0"/>
            </a:endParaRPr>
          </a:p>
        </p:txBody>
      </p:sp>
      <p:grpSp>
        <p:nvGrpSpPr>
          <p:cNvPr id="123" name="Grup 122">
            <a:extLst>
              <a:ext uri="{FF2B5EF4-FFF2-40B4-BE49-F238E27FC236}">
                <a16:creationId xmlns:a16="http://schemas.microsoft.com/office/drawing/2014/main" id="{E76AFDCD-7EB8-E4D5-E14E-364A59FCB64B}"/>
              </a:ext>
            </a:extLst>
          </p:cNvPr>
          <p:cNvGrpSpPr/>
          <p:nvPr/>
        </p:nvGrpSpPr>
        <p:grpSpPr>
          <a:xfrm>
            <a:off x="2118605" y="2740398"/>
            <a:ext cx="1719276" cy="1200329"/>
            <a:chOff x="3127404" y="5324380"/>
            <a:chExt cx="1719276" cy="1200329"/>
          </a:xfrm>
        </p:grpSpPr>
        <p:sp>
          <p:nvSpPr>
            <p:cNvPr id="121" name="Sağ Ayraç 120">
              <a:extLst>
                <a:ext uri="{FF2B5EF4-FFF2-40B4-BE49-F238E27FC236}">
                  <a16:creationId xmlns:a16="http://schemas.microsoft.com/office/drawing/2014/main" id="{D7FB8569-6280-A3AB-8D2A-369B28BE5682}"/>
                </a:ext>
              </a:extLst>
            </p:cNvPr>
            <p:cNvSpPr/>
            <p:nvPr/>
          </p:nvSpPr>
          <p:spPr>
            <a:xfrm>
              <a:off x="3127404" y="5529311"/>
              <a:ext cx="197333" cy="838387"/>
            </a:xfrm>
            <a:prstGeom prst="rightBrace">
              <a:avLst>
                <a:gd name="adj1" fmla="val 105008"/>
                <a:gd name="adj2" fmla="val 50568"/>
              </a:avLst>
            </a:prstGeom>
            <a:ln w="3810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a:latin typeface="Cambria" panose="02040503050406030204" pitchFamily="18" charset="0"/>
                <a:ea typeface="Cambria" panose="02040503050406030204" pitchFamily="18" charset="0"/>
              </a:endParaRPr>
            </a:p>
          </p:txBody>
        </p:sp>
        <p:sp>
          <p:nvSpPr>
            <p:cNvPr id="122" name="Metin kutusu 121">
              <a:extLst>
                <a:ext uri="{FF2B5EF4-FFF2-40B4-BE49-F238E27FC236}">
                  <a16:creationId xmlns:a16="http://schemas.microsoft.com/office/drawing/2014/main" id="{5B4EBBAA-87E6-FD70-4589-DD3BD25EBE19}"/>
                </a:ext>
              </a:extLst>
            </p:cNvPr>
            <p:cNvSpPr txBox="1"/>
            <p:nvPr/>
          </p:nvSpPr>
          <p:spPr>
            <a:xfrm>
              <a:off x="3172487" y="5324380"/>
              <a:ext cx="1674193" cy="1200329"/>
            </a:xfrm>
            <a:prstGeom prst="rect">
              <a:avLst/>
            </a:prstGeom>
            <a:noFill/>
          </p:spPr>
          <p:txBody>
            <a:bodyPr wrap="square" rtlCol="0">
              <a:spAutoFit/>
            </a:bodyPr>
            <a:lstStyle/>
            <a:p>
              <a:pPr algn="ctr"/>
              <a:r>
                <a:rPr lang="en-US" sz="2400" b="1" dirty="0">
                  <a:solidFill>
                    <a:schemeClr val="accent5"/>
                  </a:solidFill>
                  <a:latin typeface="Cambria" panose="02040503050406030204" pitchFamily="18" charset="0"/>
                  <a:ea typeface="Cambria" panose="02040503050406030204" pitchFamily="18" charset="0"/>
                  <a:cs typeface="Cascadia Mono" panose="020B0609020000020004" pitchFamily="49" charset="0"/>
                </a:rPr>
                <a:t>Reference Subarray (REF)</a:t>
              </a:r>
            </a:p>
          </p:txBody>
        </p:sp>
      </p:grpSp>
      <p:sp>
        <p:nvSpPr>
          <p:cNvPr id="4" name="Sağ Ayraç 3">
            <a:extLst>
              <a:ext uri="{FF2B5EF4-FFF2-40B4-BE49-F238E27FC236}">
                <a16:creationId xmlns:a16="http://schemas.microsoft.com/office/drawing/2014/main" id="{A0F34AC2-A037-E586-789D-DF1BE13B7622}"/>
              </a:ext>
            </a:extLst>
          </p:cNvPr>
          <p:cNvSpPr/>
          <p:nvPr/>
        </p:nvSpPr>
        <p:spPr>
          <a:xfrm>
            <a:off x="2148736" y="4471303"/>
            <a:ext cx="197333" cy="838387"/>
          </a:xfrm>
          <a:prstGeom prst="rightBrace">
            <a:avLst>
              <a:gd name="adj1" fmla="val 105008"/>
              <a:gd name="adj2" fmla="val 50568"/>
            </a:avLst>
          </a:prstGeom>
          <a:ln w="381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a:solidFill>
                <a:schemeClr val="accent2"/>
              </a:solidFill>
              <a:latin typeface="Cambria" panose="02040503050406030204" pitchFamily="18" charset="0"/>
              <a:ea typeface="Cambria" panose="02040503050406030204" pitchFamily="18" charset="0"/>
            </a:endParaRPr>
          </a:p>
        </p:txBody>
      </p:sp>
      <p:sp>
        <p:nvSpPr>
          <p:cNvPr id="5" name="Metin kutusu 4">
            <a:extLst>
              <a:ext uri="{FF2B5EF4-FFF2-40B4-BE49-F238E27FC236}">
                <a16:creationId xmlns:a16="http://schemas.microsoft.com/office/drawing/2014/main" id="{179CA228-BBC7-ADFC-5F8E-B8F9D68D607E}"/>
              </a:ext>
            </a:extLst>
          </p:cNvPr>
          <p:cNvSpPr txBox="1"/>
          <p:nvPr/>
        </p:nvSpPr>
        <p:spPr>
          <a:xfrm>
            <a:off x="2250827" y="4268438"/>
            <a:ext cx="1581697" cy="1200329"/>
          </a:xfrm>
          <a:prstGeom prst="rect">
            <a:avLst/>
          </a:prstGeom>
          <a:noFill/>
        </p:spPr>
        <p:txBody>
          <a:bodyPr wrap="square" rtlCol="0">
            <a:spAutoFit/>
          </a:bodyPr>
          <a:lstStyle/>
          <a:p>
            <a:pPr algn="ctr"/>
            <a:r>
              <a:rPr lang="en-US" sz="2400" b="1" dirty="0">
                <a:solidFill>
                  <a:schemeClr val="accent2"/>
                </a:solidFill>
                <a:latin typeface="Cambria" panose="02040503050406030204" pitchFamily="18" charset="0"/>
                <a:ea typeface="Cambria" panose="02040503050406030204" pitchFamily="18" charset="0"/>
                <a:cs typeface="Cascadia Mono" panose="020B0609020000020004" pitchFamily="49" charset="0"/>
              </a:rPr>
              <a:t>Compute Subarray (COM)</a:t>
            </a:r>
          </a:p>
        </p:txBody>
      </p:sp>
      <p:grpSp>
        <p:nvGrpSpPr>
          <p:cNvPr id="124" name="Grup 123">
            <a:extLst>
              <a:ext uri="{FF2B5EF4-FFF2-40B4-BE49-F238E27FC236}">
                <a16:creationId xmlns:a16="http://schemas.microsoft.com/office/drawing/2014/main" id="{76FED916-36F2-99E5-F871-9593D646ACCB}"/>
              </a:ext>
            </a:extLst>
          </p:cNvPr>
          <p:cNvGrpSpPr/>
          <p:nvPr/>
        </p:nvGrpSpPr>
        <p:grpSpPr>
          <a:xfrm>
            <a:off x="1064631" y="2844182"/>
            <a:ext cx="1035857" cy="2471059"/>
            <a:chOff x="854929" y="2761767"/>
            <a:chExt cx="1035857" cy="2471059"/>
          </a:xfrm>
        </p:grpSpPr>
        <p:cxnSp>
          <p:nvCxnSpPr>
            <p:cNvPr id="17" name="Düz Bağlayıcı 16">
              <a:extLst>
                <a:ext uri="{FF2B5EF4-FFF2-40B4-BE49-F238E27FC236}">
                  <a16:creationId xmlns:a16="http://schemas.microsoft.com/office/drawing/2014/main" id="{BA873296-403D-1AA5-1A0E-9CE869694119}"/>
                </a:ext>
              </a:extLst>
            </p:cNvPr>
            <p:cNvCxnSpPr>
              <a:cxnSpLocks/>
            </p:cNvCxnSpPr>
            <p:nvPr/>
          </p:nvCxnSpPr>
          <p:spPr>
            <a:xfrm>
              <a:off x="1155260" y="4608015"/>
              <a:ext cx="73552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Düz Bağlayıcı 17">
              <a:extLst>
                <a:ext uri="{FF2B5EF4-FFF2-40B4-BE49-F238E27FC236}">
                  <a16:creationId xmlns:a16="http://schemas.microsoft.com/office/drawing/2014/main" id="{E80E432D-C615-82CB-5E9D-DB0E3DDF8651}"/>
                </a:ext>
              </a:extLst>
            </p:cNvPr>
            <p:cNvCxnSpPr>
              <a:cxnSpLocks/>
            </p:cNvCxnSpPr>
            <p:nvPr/>
          </p:nvCxnSpPr>
          <p:spPr>
            <a:xfrm flipV="1">
              <a:off x="1610801" y="2761767"/>
              <a:ext cx="0" cy="153117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Düz Bağlayıcı 18">
              <a:extLst>
                <a:ext uri="{FF2B5EF4-FFF2-40B4-BE49-F238E27FC236}">
                  <a16:creationId xmlns:a16="http://schemas.microsoft.com/office/drawing/2014/main" id="{E734FD5E-323A-D18D-67BA-EA36F1B24A2C}"/>
                </a:ext>
              </a:extLst>
            </p:cNvPr>
            <p:cNvCxnSpPr>
              <a:cxnSpLocks/>
            </p:cNvCxnSpPr>
            <p:nvPr/>
          </p:nvCxnSpPr>
          <p:spPr>
            <a:xfrm flipV="1">
              <a:off x="1163592" y="3667279"/>
              <a:ext cx="0" cy="156554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Düz Bağlayıcı 19">
              <a:extLst>
                <a:ext uri="{FF2B5EF4-FFF2-40B4-BE49-F238E27FC236}">
                  <a16:creationId xmlns:a16="http://schemas.microsoft.com/office/drawing/2014/main" id="{F42001C2-C38F-1CCF-4800-7EFDE377BFF9}"/>
                </a:ext>
              </a:extLst>
            </p:cNvPr>
            <p:cNvCxnSpPr>
              <a:cxnSpLocks/>
            </p:cNvCxnSpPr>
            <p:nvPr/>
          </p:nvCxnSpPr>
          <p:spPr>
            <a:xfrm flipH="1">
              <a:off x="1163592" y="4273895"/>
              <a:ext cx="44958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Düz Bağlayıcı 20">
              <a:extLst>
                <a:ext uri="{FF2B5EF4-FFF2-40B4-BE49-F238E27FC236}">
                  <a16:creationId xmlns:a16="http://schemas.microsoft.com/office/drawing/2014/main" id="{E14E5F81-BCDA-A7D3-FB4F-8AA93B8FF389}"/>
                </a:ext>
              </a:extLst>
            </p:cNvPr>
            <p:cNvCxnSpPr>
              <a:cxnSpLocks/>
            </p:cNvCxnSpPr>
            <p:nvPr/>
          </p:nvCxnSpPr>
          <p:spPr>
            <a:xfrm flipH="1">
              <a:off x="1163592" y="3686329"/>
              <a:ext cx="44958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Düz Bağlayıcı 22">
              <a:extLst>
                <a:ext uri="{FF2B5EF4-FFF2-40B4-BE49-F238E27FC236}">
                  <a16:creationId xmlns:a16="http://schemas.microsoft.com/office/drawing/2014/main" id="{839FC51B-1A7F-05DF-B750-639936A1DE0D}"/>
                </a:ext>
              </a:extLst>
            </p:cNvPr>
            <p:cNvCxnSpPr>
              <a:cxnSpLocks/>
              <a:stCxn id="26" idx="6"/>
            </p:cNvCxnSpPr>
            <p:nvPr/>
          </p:nvCxnSpPr>
          <p:spPr>
            <a:xfrm>
              <a:off x="1313203" y="2941767"/>
              <a:ext cx="31478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Düz Bağlayıcı 23">
              <a:extLst>
                <a:ext uri="{FF2B5EF4-FFF2-40B4-BE49-F238E27FC236}">
                  <a16:creationId xmlns:a16="http://schemas.microsoft.com/office/drawing/2014/main" id="{DCEB2098-F687-D8AE-A02D-7EFA2265664A}"/>
                </a:ext>
              </a:extLst>
            </p:cNvPr>
            <p:cNvCxnSpPr>
              <a:cxnSpLocks/>
            </p:cNvCxnSpPr>
            <p:nvPr/>
          </p:nvCxnSpPr>
          <p:spPr>
            <a:xfrm>
              <a:off x="1154523" y="5027166"/>
              <a:ext cx="73552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74F7E7FD-D1F7-A0DC-5DA1-674F7F0EE4AD}"/>
                </a:ext>
              </a:extLst>
            </p:cNvPr>
            <p:cNvSpPr/>
            <p:nvPr/>
          </p:nvSpPr>
          <p:spPr>
            <a:xfrm>
              <a:off x="953202" y="2761767"/>
              <a:ext cx="360001" cy="360000"/>
            </a:xfrm>
            <a:prstGeom prst="ellipse">
              <a:avLst/>
            </a:prstGeom>
            <a:solidFill>
              <a:schemeClr val="bg1">
                <a:lumMod val="5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cs typeface="Calibri" panose="020F0502020204030204" pitchFamily="34" charset="0"/>
              </a:endParaRPr>
            </a:p>
          </p:txBody>
        </p:sp>
        <p:cxnSp>
          <p:nvCxnSpPr>
            <p:cNvPr id="27" name="Düz Bağlayıcı 26">
              <a:extLst>
                <a:ext uri="{FF2B5EF4-FFF2-40B4-BE49-F238E27FC236}">
                  <a16:creationId xmlns:a16="http://schemas.microsoft.com/office/drawing/2014/main" id="{2CE441BE-DB28-5C79-7290-5274FFF9E4BB}"/>
                </a:ext>
              </a:extLst>
            </p:cNvPr>
            <p:cNvCxnSpPr>
              <a:cxnSpLocks/>
              <a:endCxn id="26" idx="2"/>
            </p:cNvCxnSpPr>
            <p:nvPr/>
          </p:nvCxnSpPr>
          <p:spPr>
            <a:xfrm>
              <a:off x="854929" y="2941767"/>
              <a:ext cx="9827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Düz Bağlayıcı 27">
              <a:extLst>
                <a:ext uri="{FF2B5EF4-FFF2-40B4-BE49-F238E27FC236}">
                  <a16:creationId xmlns:a16="http://schemas.microsoft.com/office/drawing/2014/main" id="{A23B9650-5D25-DA3A-E107-11A253B94F4F}"/>
                </a:ext>
              </a:extLst>
            </p:cNvPr>
            <p:cNvCxnSpPr>
              <a:cxnSpLocks/>
              <a:stCxn id="29" idx="0"/>
            </p:cNvCxnSpPr>
            <p:nvPr/>
          </p:nvCxnSpPr>
          <p:spPr>
            <a:xfrm>
              <a:off x="1313203" y="3409558"/>
              <a:ext cx="300527"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Kısmi Daire 28">
              <a:extLst>
                <a:ext uri="{FF2B5EF4-FFF2-40B4-BE49-F238E27FC236}">
                  <a16:creationId xmlns:a16="http://schemas.microsoft.com/office/drawing/2014/main" id="{85AD4FD6-BF44-D10A-83C3-06CC68AA75C1}"/>
                </a:ext>
              </a:extLst>
            </p:cNvPr>
            <p:cNvSpPr/>
            <p:nvPr/>
          </p:nvSpPr>
          <p:spPr>
            <a:xfrm>
              <a:off x="958021" y="3233850"/>
              <a:ext cx="355182" cy="351416"/>
            </a:xfrm>
            <a:prstGeom prst="pie">
              <a:avLst>
                <a:gd name="adj1" fmla="val 0"/>
                <a:gd name="adj2" fmla="val 10786452"/>
              </a:avLst>
            </a:prstGeom>
            <a:solidFill>
              <a:schemeClr val="bg1">
                <a:lumMod val="50000"/>
              </a:schemeClr>
            </a:solidFill>
            <a:ln w="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tx1"/>
                </a:solidFill>
                <a:latin typeface="Cambria" panose="02040503050406030204" pitchFamily="18" charset="0"/>
                <a:ea typeface="Cambria" panose="02040503050406030204" pitchFamily="18" charset="0"/>
              </a:endParaRPr>
            </a:p>
          </p:txBody>
        </p:sp>
        <p:sp>
          <p:nvSpPr>
            <p:cNvPr id="31" name="Oval 30">
              <a:extLst>
                <a:ext uri="{FF2B5EF4-FFF2-40B4-BE49-F238E27FC236}">
                  <a16:creationId xmlns:a16="http://schemas.microsoft.com/office/drawing/2014/main" id="{E3190C5F-1587-1236-E79C-1CA4FF8EAAD0}"/>
                </a:ext>
              </a:extLst>
            </p:cNvPr>
            <p:cNvSpPr/>
            <p:nvPr/>
          </p:nvSpPr>
          <p:spPr>
            <a:xfrm>
              <a:off x="953203" y="3229558"/>
              <a:ext cx="360001" cy="36000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cs typeface="Calibri" panose="020F0502020204030204" pitchFamily="34" charset="0"/>
              </a:endParaRPr>
            </a:p>
          </p:txBody>
        </p:sp>
        <p:cxnSp>
          <p:nvCxnSpPr>
            <p:cNvPr id="32" name="Düz Bağlayıcı 31">
              <a:extLst>
                <a:ext uri="{FF2B5EF4-FFF2-40B4-BE49-F238E27FC236}">
                  <a16:creationId xmlns:a16="http://schemas.microsoft.com/office/drawing/2014/main" id="{28CB5904-E2C3-8E12-4662-6332D5B20DB3}"/>
                </a:ext>
              </a:extLst>
            </p:cNvPr>
            <p:cNvCxnSpPr>
              <a:cxnSpLocks/>
              <a:endCxn id="31" idx="2"/>
            </p:cNvCxnSpPr>
            <p:nvPr/>
          </p:nvCxnSpPr>
          <p:spPr>
            <a:xfrm>
              <a:off x="854929" y="3409558"/>
              <a:ext cx="9827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 44">
            <a:extLst>
              <a:ext uri="{FF2B5EF4-FFF2-40B4-BE49-F238E27FC236}">
                <a16:creationId xmlns:a16="http://schemas.microsoft.com/office/drawing/2014/main" id="{48C1D559-6F55-AA97-0CAE-D387364AE153}"/>
              </a:ext>
            </a:extLst>
          </p:cNvPr>
          <p:cNvGrpSpPr/>
          <p:nvPr/>
        </p:nvGrpSpPr>
        <p:grpSpPr>
          <a:xfrm>
            <a:off x="1063385" y="2847211"/>
            <a:ext cx="1035857" cy="2462479"/>
            <a:chOff x="1704235" y="3137745"/>
            <a:chExt cx="1035857" cy="2462479"/>
          </a:xfrm>
        </p:grpSpPr>
        <p:cxnSp>
          <p:nvCxnSpPr>
            <p:cNvPr id="47" name="Düz Bağlayıcı 46">
              <a:extLst>
                <a:ext uri="{FF2B5EF4-FFF2-40B4-BE49-F238E27FC236}">
                  <a16:creationId xmlns:a16="http://schemas.microsoft.com/office/drawing/2014/main" id="{76850B6B-C111-2141-E28E-B448293D67DD}"/>
                </a:ext>
              </a:extLst>
            </p:cNvPr>
            <p:cNvCxnSpPr>
              <a:cxnSpLocks/>
            </p:cNvCxnSpPr>
            <p:nvPr/>
          </p:nvCxnSpPr>
          <p:spPr>
            <a:xfrm flipV="1">
              <a:off x="2463261" y="3137745"/>
              <a:ext cx="0" cy="153117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6" name="Düz Bağlayıcı 45">
              <a:extLst>
                <a:ext uri="{FF2B5EF4-FFF2-40B4-BE49-F238E27FC236}">
                  <a16:creationId xmlns:a16="http://schemas.microsoft.com/office/drawing/2014/main" id="{5B2105EA-BA3B-1AC3-184F-1FA188C47D14}"/>
                </a:ext>
              </a:extLst>
            </p:cNvPr>
            <p:cNvCxnSpPr>
              <a:cxnSpLocks/>
            </p:cNvCxnSpPr>
            <p:nvPr/>
          </p:nvCxnSpPr>
          <p:spPr>
            <a:xfrm flipH="1" flipV="1">
              <a:off x="2013588" y="4042294"/>
              <a:ext cx="556" cy="15579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8" name="Düz Bağlayıcı 47">
              <a:extLst>
                <a:ext uri="{FF2B5EF4-FFF2-40B4-BE49-F238E27FC236}">
                  <a16:creationId xmlns:a16="http://schemas.microsoft.com/office/drawing/2014/main" id="{2169BC17-0CD1-A11C-9C75-94834465F04B}"/>
                </a:ext>
              </a:extLst>
            </p:cNvPr>
            <p:cNvCxnSpPr>
              <a:cxnSpLocks/>
            </p:cNvCxnSpPr>
            <p:nvPr/>
          </p:nvCxnSpPr>
          <p:spPr>
            <a:xfrm flipH="1">
              <a:off x="2027707" y="4648732"/>
              <a:ext cx="44958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9" name="Düz Bağlayıcı 48">
              <a:extLst>
                <a:ext uri="{FF2B5EF4-FFF2-40B4-BE49-F238E27FC236}">
                  <a16:creationId xmlns:a16="http://schemas.microsoft.com/office/drawing/2014/main" id="{17ABF139-3613-7DF0-14C9-CDABBD128833}"/>
                </a:ext>
              </a:extLst>
            </p:cNvPr>
            <p:cNvCxnSpPr>
              <a:cxnSpLocks/>
            </p:cNvCxnSpPr>
            <p:nvPr/>
          </p:nvCxnSpPr>
          <p:spPr>
            <a:xfrm flipH="1">
              <a:off x="1999132" y="4054816"/>
              <a:ext cx="44958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1" name="Grup 50">
              <a:extLst>
                <a:ext uri="{FF2B5EF4-FFF2-40B4-BE49-F238E27FC236}">
                  <a16:creationId xmlns:a16="http://schemas.microsoft.com/office/drawing/2014/main" id="{81D17EFA-E00B-7264-7D87-F771D80B8CDF}"/>
                </a:ext>
              </a:extLst>
            </p:cNvPr>
            <p:cNvGrpSpPr/>
            <p:nvPr/>
          </p:nvGrpSpPr>
          <p:grpSpPr>
            <a:xfrm>
              <a:off x="1704235" y="3312318"/>
              <a:ext cx="1035857" cy="2085399"/>
              <a:chOff x="444045" y="3568166"/>
              <a:chExt cx="1035857" cy="2085399"/>
            </a:xfrm>
          </p:grpSpPr>
          <p:cxnSp>
            <p:nvCxnSpPr>
              <p:cNvPr id="76" name="Düz Bağlayıcı 75">
                <a:extLst>
                  <a:ext uri="{FF2B5EF4-FFF2-40B4-BE49-F238E27FC236}">
                    <a16:creationId xmlns:a16="http://schemas.microsoft.com/office/drawing/2014/main" id="{674922B5-D76C-87B9-09B3-B1DA085F2C8D}"/>
                  </a:ext>
                </a:extLst>
              </p:cNvPr>
              <p:cNvCxnSpPr>
                <a:cxnSpLocks/>
              </p:cNvCxnSpPr>
              <p:nvPr/>
            </p:nvCxnSpPr>
            <p:spPr>
              <a:xfrm>
                <a:off x="744376" y="5234414"/>
                <a:ext cx="735526"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7" name="Düz Bağlayıcı 76">
                <a:extLst>
                  <a:ext uri="{FF2B5EF4-FFF2-40B4-BE49-F238E27FC236}">
                    <a16:creationId xmlns:a16="http://schemas.microsoft.com/office/drawing/2014/main" id="{664A99C8-7B69-E04C-5C98-B35B99AC8FE1}"/>
                  </a:ext>
                </a:extLst>
              </p:cNvPr>
              <p:cNvCxnSpPr>
                <a:cxnSpLocks/>
              </p:cNvCxnSpPr>
              <p:nvPr/>
            </p:nvCxnSpPr>
            <p:spPr>
              <a:xfrm>
                <a:off x="902319" y="3568166"/>
                <a:ext cx="314783"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9" name="Düz Bağlayıcı 78">
                <a:extLst>
                  <a:ext uri="{FF2B5EF4-FFF2-40B4-BE49-F238E27FC236}">
                    <a16:creationId xmlns:a16="http://schemas.microsoft.com/office/drawing/2014/main" id="{AA52B52D-72D8-6AF5-9C1C-09BE8B46DD86}"/>
                  </a:ext>
                </a:extLst>
              </p:cNvPr>
              <p:cNvCxnSpPr>
                <a:cxnSpLocks/>
              </p:cNvCxnSpPr>
              <p:nvPr/>
            </p:nvCxnSpPr>
            <p:spPr>
              <a:xfrm>
                <a:off x="743639" y="5653565"/>
                <a:ext cx="735526"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7" name="Düz Bağlayıcı 96">
                <a:extLst>
                  <a:ext uri="{FF2B5EF4-FFF2-40B4-BE49-F238E27FC236}">
                    <a16:creationId xmlns:a16="http://schemas.microsoft.com/office/drawing/2014/main" id="{F8FDFC44-165F-0D23-66C1-102AE8E9F978}"/>
                  </a:ext>
                </a:extLst>
              </p:cNvPr>
              <p:cNvCxnSpPr>
                <a:cxnSpLocks/>
              </p:cNvCxnSpPr>
              <p:nvPr/>
            </p:nvCxnSpPr>
            <p:spPr>
              <a:xfrm>
                <a:off x="444045" y="3568166"/>
                <a:ext cx="98273"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9" name="Düz Bağlayıcı 98">
                <a:extLst>
                  <a:ext uri="{FF2B5EF4-FFF2-40B4-BE49-F238E27FC236}">
                    <a16:creationId xmlns:a16="http://schemas.microsoft.com/office/drawing/2014/main" id="{611656CC-A640-0D51-ED08-0BCA14F382CA}"/>
                  </a:ext>
                </a:extLst>
              </p:cNvPr>
              <p:cNvCxnSpPr>
                <a:cxnSpLocks/>
              </p:cNvCxnSpPr>
              <p:nvPr/>
            </p:nvCxnSpPr>
            <p:spPr>
              <a:xfrm>
                <a:off x="902319" y="4035957"/>
                <a:ext cx="300527"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0" name="Düz Bağlayıcı 99">
                <a:extLst>
                  <a:ext uri="{FF2B5EF4-FFF2-40B4-BE49-F238E27FC236}">
                    <a16:creationId xmlns:a16="http://schemas.microsoft.com/office/drawing/2014/main" id="{E4CB5357-66EE-668C-8EF3-20D34554452B}"/>
                  </a:ext>
                </a:extLst>
              </p:cNvPr>
              <p:cNvCxnSpPr>
                <a:cxnSpLocks/>
              </p:cNvCxnSpPr>
              <p:nvPr/>
            </p:nvCxnSpPr>
            <p:spPr>
              <a:xfrm>
                <a:off x="444045" y="4035957"/>
                <a:ext cx="9827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14" name="Oval 113">
            <a:extLst>
              <a:ext uri="{FF2B5EF4-FFF2-40B4-BE49-F238E27FC236}">
                <a16:creationId xmlns:a16="http://schemas.microsoft.com/office/drawing/2014/main" id="{C55C4A7F-DD6F-C8E3-F84B-C8379F1B8306}"/>
              </a:ext>
            </a:extLst>
          </p:cNvPr>
          <p:cNvSpPr/>
          <p:nvPr/>
        </p:nvSpPr>
        <p:spPr>
          <a:xfrm>
            <a:off x="1616506" y="4507055"/>
            <a:ext cx="360001" cy="360000"/>
          </a:xfrm>
          <a:prstGeom prst="ellipse">
            <a:avLst/>
          </a:prstGeom>
          <a:solidFill>
            <a:schemeClr val="bg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cs typeface="Calibri" panose="020F0502020204030204" pitchFamily="34" charset="0"/>
            </a:endParaRPr>
          </a:p>
        </p:txBody>
      </p:sp>
      <p:sp>
        <p:nvSpPr>
          <p:cNvPr id="117" name="Metin kutusu 116">
            <a:extLst>
              <a:ext uri="{FF2B5EF4-FFF2-40B4-BE49-F238E27FC236}">
                <a16:creationId xmlns:a16="http://schemas.microsoft.com/office/drawing/2014/main" id="{A4CEDFD9-CE1B-0235-2DD9-9666059D9CCD}"/>
              </a:ext>
            </a:extLst>
          </p:cNvPr>
          <p:cNvSpPr txBox="1"/>
          <p:nvPr/>
        </p:nvSpPr>
        <p:spPr>
          <a:xfrm>
            <a:off x="1615768" y="4444988"/>
            <a:ext cx="360001" cy="360000"/>
          </a:xfrm>
          <a:prstGeom prst="rect">
            <a:avLst/>
          </a:prstGeom>
          <a:noFill/>
        </p:spPr>
        <p:txBody>
          <a:bodyPr wrap="square" rtlCol="0">
            <a:spAutoFit/>
          </a:bodyPr>
          <a:lstStyle/>
          <a:p>
            <a:r>
              <a:rPr lang="en-US" sz="2400" dirty="0">
                <a:latin typeface="Cambria" panose="02040503050406030204" pitchFamily="18" charset="0"/>
                <a:ea typeface="Cambria" panose="02040503050406030204" pitchFamily="18" charset="0"/>
                <a:cs typeface="Cascadia Mono" panose="020B0609020000020004" pitchFamily="49" charset="0"/>
              </a:rPr>
              <a:t>X</a:t>
            </a:r>
          </a:p>
        </p:txBody>
      </p:sp>
      <p:sp>
        <p:nvSpPr>
          <p:cNvPr id="119" name="Oval 118">
            <a:extLst>
              <a:ext uri="{FF2B5EF4-FFF2-40B4-BE49-F238E27FC236}">
                <a16:creationId xmlns:a16="http://schemas.microsoft.com/office/drawing/2014/main" id="{12428BE7-00A7-08C8-17B7-853DD247A821}"/>
              </a:ext>
            </a:extLst>
          </p:cNvPr>
          <p:cNvSpPr/>
          <p:nvPr/>
        </p:nvSpPr>
        <p:spPr>
          <a:xfrm>
            <a:off x="1611713" y="4925216"/>
            <a:ext cx="360001" cy="360000"/>
          </a:xfrm>
          <a:prstGeom prst="ellipse">
            <a:avLst/>
          </a:prstGeom>
          <a:solidFill>
            <a:schemeClr val="bg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mbria" panose="02040503050406030204" pitchFamily="18" charset="0"/>
              <a:ea typeface="Cambria" panose="02040503050406030204" pitchFamily="18" charset="0"/>
              <a:cs typeface="Calibri" panose="020F0502020204030204" pitchFamily="34" charset="0"/>
            </a:endParaRPr>
          </a:p>
        </p:txBody>
      </p:sp>
      <p:sp>
        <p:nvSpPr>
          <p:cNvPr id="120" name="Metin kutusu 119">
            <a:extLst>
              <a:ext uri="{FF2B5EF4-FFF2-40B4-BE49-F238E27FC236}">
                <a16:creationId xmlns:a16="http://schemas.microsoft.com/office/drawing/2014/main" id="{99C1A072-4B5B-7182-A213-83698D64FCF2}"/>
              </a:ext>
            </a:extLst>
          </p:cNvPr>
          <p:cNvSpPr txBox="1"/>
          <p:nvPr/>
        </p:nvSpPr>
        <p:spPr>
          <a:xfrm>
            <a:off x="1613736" y="4890496"/>
            <a:ext cx="360001" cy="461665"/>
          </a:xfrm>
          <a:prstGeom prst="rect">
            <a:avLst/>
          </a:prstGeom>
          <a:noFill/>
        </p:spPr>
        <p:txBody>
          <a:bodyPr wrap="square" rtlCol="0">
            <a:spAutoFit/>
          </a:bodyPr>
          <a:lstStyle/>
          <a:p>
            <a:r>
              <a:rPr lang="en-US" sz="2400" dirty="0">
                <a:latin typeface="Cambria" panose="02040503050406030204" pitchFamily="18" charset="0"/>
                <a:ea typeface="Cambria" panose="02040503050406030204" pitchFamily="18" charset="0"/>
                <a:cs typeface="Cascadia Mono" panose="020B0609020000020004" pitchFamily="49" charset="0"/>
              </a:rPr>
              <a:t>Y</a:t>
            </a:r>
          </a:p>
        </p:txBody>
      </p:sp>
      <p:sp>
        <p:nvSpPr>
          <p:cNvPr id="78" name="Oval 77">
            <a:extLst>
              <a:ext uri="{FF2B5EF4-FFF2-40B4-BE49-F238E27FC236}">
                <a16:creationId xmlns:a16="http://schemas.microsoft.com/office/drawing/2014/main" id="{0930F7AC-914C-9134-7E04-31C5679BF90B}"/>
              </a:ext>
            </a:extLst>
          </p:cNvPr>
          <p:cNvSpPr/>
          <p:nvPr/>
        </p:nvSpPr>
        <p:spPr>
          <a:xfrm rot="5400000">
            <a:off x="1785503" y="4210743"/>
            <a:ext cx="72000" cy="80823"/>
          </a:xfrm>
          <a:prstGeom prst="ellipse">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mbria" panose="02040503050406030204" pitchFamily="18" charset="0"/>
              <a:ea typeface="Cambria" panose="02040503050406030204" pitchFamily="18" charset="0"/>
            </a:endParaRPr>
          </a:p>
        </p:txBody>
      </p:sp>
      <p:sp>
        <p:nvSpPr>
          <p:cNvPr id="80" name="İkizkenar Üçgen 105">
            <a:extLst>
              <a:ext uri="{FF2B5EF4-FFF2-40B4-BE49-F238E27FC236}">
                <a16:creationId xmlns:a16="http://schemas.microsoft.com/office/drawing/2014/main" id="{D6394CBF-5532-CC69-A785-5BD651EB0D12}"/>
              </a:ext>
            </a:extLst>
          </p:cNvPr>
          <p:cNvSpPr/>
          <p:nvPr/>
        </p:nvSpPr>
        <p:spPr>
          <a:xfrm rot="10800000">
            <a:off x="1654952" y="3944696"/>
            <a:ext cx="323291" cy="252000"/>
          </a:xfrm>
          <a:prstGeom prst="triangle">
            <a:avLst>
              <a:gd name="adj" fmla="val 48898"/>
            </a:avLst>
          </a:prstGeom>
          <a:solidFill>
            <a:schemeClr val="bg1">
              <a:lumMod val="50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endParaRPr>
          </a:p>
        </p:txBody>
      </p:sp>
      <p:sp>
        <p:nvSpPr>
          <p:cNvPr id="81" name="İkizkenar Üçgen 100">
            <a:extLst>
              <a:ext uri="{FF2B5EF4-FFF2-40B4-BE49-F238E27FC236}">
                <a16:creationId xmlns:a16="http://schemas.microsoft.com/office/drawing/2014/main" id="{737F358D-4949-B8E6-B834-96C59C4864A5}"/>
              </a:ext>
            </a:extLst>
          </p:cNvPr>
          <p:cNvSpPr/>
          <p:nvPr/>
        </p:nvSpPr>
        <p:spPr>
          <a:xfrm>
            <a:off x="1204064" y="3948868"/>
            <a:ext cx="323291" cy="252000"/>
          </a:xfrm>
          <a:prstGeom prst="triangle">
            <a:avLst>
              <a:gd name="adj" fmla="val 48898"/>
            </a:avLst>
          </a:prstGeom>
          <a:solidFill>
            <a:schemeClr val="bg1">
              <a:lumMod val="50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latin typeface="Cambria" panose="02040503050406030204" pitchFamily="18" charset="0"/>
              <a:ea typeface="Cambria" panose="02040503050406030204" pitchFamily="18" charset="0"/>
            </a:endParaRPr>
          </a:p>
        </p:txBody>
      </p:sp>
      <p:sp>
        <p:nvSpPr>
          <p:cNvPr id="82" name="Oval 81">
            <a:extLst>
              <a:ext uri="{FF2B5EF4-FFF2-40B4-BE49-F238E27FC236}">
                <a16:creationId xmlns:a16="http://schemas.microsoft.com/office/drawing/2014/main" id="{B5397FFB-13CC-F146-F083-FDBB3015ECF6}"/>
              </a:ext>
            </a:extLst>
          </p:cNvPr>
          <p:cNvSpPr/>
          <p:nvPr/>
        </p:nvSpPr>
        <p:spPr>
          <a:xfrm rot="5400000">
            <a:off x="1329706" y="3870530"/>
            <a:ext cx="72000" cy="80823"/>
          </a:xfrm>
          <a:prstGeom prst="ellipse">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mbria" panose="02040503050406030204" pitchFamily="18" charset="0"/>
              <a:ea typeface="Cambria" panose="02040503050406030204" pitchFamily="18" charset="0"/>
            </a:endParaRPr>
          </a:p>
        </p:txBody>
      </p:sp>
      <p:grpSp>
        <p:nvGrpSpPr>
          <p:cNvPr id="37" name="Group 36">
            <a:extLst>
              <a:ext uri="{FF2B5EF4-FFF2-40B4-BE49-F238E27FC236}">
                <a16:creationId xmlns:a16="http://schemas.microsoft.com/office/drawing/2014/main" id="{FF4C3D95-2B18-E090-4974-0D0FFB95CD1E}"/>
              </a:ext>
            </a:extLst>
          </p:cNvPr>
          <p:cNvGrpSpPr/>
          <p:nvPr/>
        </p:nvGrpSpPr>
        <p:grpSpPr>
          <a:xfrm>
            <a:off x="900113" y="1120542"/>
            <a:ext cx="7383274" cy="532326"/>
            <a:chOff x="957263" y="2296226"/>
            <a:chExt cx="7383274" cy="532326"/>
          </a:xfrm>
        </p:grpSpPr>
        <p:sp>
          <p:nvSpPr>
            <p:cNvPr id="38" name="Dikdörtgen 256">
              <a:extLst>
                <a:ext uri="{FF2B5EF4-FFF2-40B4-BE49-F238E27FC236}">
                  <a16:creationId xmlns:a16="http://schemas.microsoft.com/office/drawing/2014/main" id="{45A7B99D-CA8B-A6CD-49D5-53B35ECCD33F}"/>
                </a:ext>
              </a:extLst>
            </p:cNvPr>
            <p:cNvSpPr/>
            <p:nvPr/>
          </p:nvSpPr>
          <p:spPr>
            <a:xfrm>
              <a:off x="957263"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ACT</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39" name="Dikdörtgen 256">
              <a:extLst>
                <a:ext uri="{FF2B5EF4-FFF2-40B4-BE49-F238E27FC236}">
                  <a16:creationId xmlns:a16="http://schemas.microsoft.com/office/drawing/2014/main" id="{04BF3846-E3F0-C51B-95F4-021347263379}"/>
                </a:ext>
              </a:extLst>
            </p:cNvPr>
            <p:cNvSpPr/>
            <p:nvPr/>
          </p:nvSpPr>
          <p:spPr>
            <a:xfrm>
              <a:off x="4044338" y="2296226"/>
              <a:ext cx="1326104"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PRE</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cxnSp>
          <p:nvCxnSpPr>
            <p:cNvPr id="40" name="Düz Ok Bağlayıcısı 185">
              <a:extLst>
                <a:ext uri="{FF2B5EF4-FFF2-40B4-BE49-F238E27FC236}">
                  <a16:creationId xmlns:a16="http://schemas.microsoft.com/office/drawing/2014/main" id="{4405BD27-8801-976E-C6DF-F90EE10B1D21}"/>
                </a:ext>
              </a:extLst>
            </p:cNvPr>
            <p:cNvCxnSpPr>
              <a:cxnSpLocks/>
              <a:stCxn id="38" idx="3"/>
              <a:endCxn id="39" idx="1"/>
            </p:cNvCxnSpPr>
            <p:nvPr/>
          </p:nvCxnSpPr>
          <p:spPr>
            <a:xfrm>
              <a:off x="2726280" y="2562389"/>
              <a:ext cx="131805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1" name="Dikdörtgen 256">
              <a:extLst>
                <a:ext uri="{FF2B5EF4-FFF2-40B4-BE49-F238E27FC236}">
                  <a16:creationId xmlns:a16="http://schemas.microsoft.com/office/drawing/2014/main" id="{9DEC672C-4855-0FDA-1834-FD929EDDB7C9}"/>
                </a:ext>
              </a:extLst>
            </p:cNvPr>
            <p:cNvSpPr/>
            <p:nvPr/>
          </p:nvSpPr>
          <p:spPr>
            <a:xfrm>
              <a:off x="6571520"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ACT</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cxnSp>
          <p:nvCxnSpPr>
            <p:cNvPr id="42" name="Düz Ok Bağlayıcısı 60">
              <a:extLst>
                <a:ext uri="{FF2B5EF4-FFF2-40B4-BE49-F238E27FC236}">
                  <a16:creationId xmlns:a16="http://schemas.microsoft.com/office/drawing/2014/main" id="{7BB02D9C-DC51-88F2-624A-30E849D90027}"/>
                </a:ext>
              </a:extLst>
            </p:cNvPr>
            <p:cNvCxnSpPr>
              <a:cxnSpLocks/>
              <a:stCxn id="39" idx="3"/>
              <a:endCxn id="41" idx="1"/>
            </p:cNvCxnSpPr>
            <p:nvPr/>
          </p:nvCxnSpPr>
          <p:spPr>
            <a:xfrm>
              <a:off x="5370442" y="2562389"/>
              <a:ext cx="120107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pic>
        <p:nvPicPr>
          <p:cNvPr id="43" name="Grafik 201" descr="Kum Saati 30% düz dolguyla">
            <a:extLst>
              <a:ext uri="{FF2B5EF4-FFF2-40B4-BE49-F238E27FC236}">
                <a16:creationId xmlns:a16="http://schemas.microsoft.com/office/drawing/2014/main" id="{90B4A446-643D-0837-249B-6DE245EA54B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00872" y="784949"/>
            <a:ext cx="532325" cy="532325"/>
          </a:xfrm>
          <a:prstGeom prst="rect">
            <a:avLst/>
          </a:prstGeom>
        </p:spPr>
      </p:pic>
      <p:pic>
        <p:nvPicPr>
          <p:cNvPr id="53" name="Grafik 18" descr="Kapat düz dolguyla">
            <a:extLst>
              <a:ext uri="{FF2B5EF4-FFF2-40B4-BE49-F238E27FC236}">
                <a16:creationId xmlns:a16="http://schemas.microsoft.com/office/drawing/2014/main" id="{D6D4AFD0-FA61-28E7-D7D7-F74621736D9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591368" y="780301"/>
            <a:ext cx="557585" cy="557585"/>
          </a:xfrm>
          <a:prstGeom prst="rect">
            <a:avLst/>
          </a:prstGeom>
        </p:spPr>
      </p:pic>
      <p:sp>
        <p:nvSpPr>
          <p:cNvPr id="57" name="Metin kutusu 16">
            <a:extLst>
              <a:ext uri="{FF2B5EF4-FFF2-40B4-BE49-F238E27FC236}">
                <a16:creationId xmlns:a16="http://schemas.microsoft.com/office/drawing/2014/main" id="{22AD5CA4-D304-C3AC-C076-4B5AEB3D5083}"/>
              </a:ext>
            </a:extLst>
          </p:cNvPr>
          <p:cNvSpPr txBox="1"/>
          <p:nvPr/>
        </p:nvSpPr>
        <p:spPr>
          <a:xfrm>
            <a:off x="5351616" y="1367886"/>
            <a:ext cx="994322" cy="461665"/>
          </a:xfrm>
          <a:prstGeom prst="rect">
            <a:avLst/>
          </a:prstGeom>
          <a:noFill/>
        </p:spPr>
        <p:txBody>
          <a:bodyPr wrap="square" rtlCol="0">
            <a:spAutoFit/>
          </a:bodyPr>
          <a:lstStyle/>
          <a:p>
            <a:pPr algn="ctr"/>
            <a:r>
              <a:rPr lang="en-US" sz="2400" b="1" dirty="0">
                <a:solidFill>
                  <a:srgbClr val="FF0000"/>
                </a:solidFill>
                <a:latin typeface="Cambria" panose="02040503050406030204" pitchFamily="18" charset="0"/>
                <a:ea typeface="Cambria" panose="02040503050406030204" pitchFamily="18" charset="0"/>
              </a:rPr>
              <a:t>&lt;3ns</a:t>
            </a:r>
            <a:endParaRPr lang="en-US" sz="2400" b="1" dirty="0">
              <a:solidFill>
                <a:srgbClr val="FF0000"/>
              </a:solidFill>
            </a:endParaRPr>
          </a:p>
        </p:txBody>
      </p:sp>
      <p:pic>
        <p:nvPicPr>
          <p:cNvPr id="58" name="Grafik 201" descr="Kum Saati 30% düz dolguyla">
            <a:extLst>
              <a:ext uri="{FF2B5EF4-FFF2-40B4-BE49-F238E27FC236}">
                <a16:creationId xmlns:a16="http://schemas.microsoft.com/office/drawing/2014/main" id="{B414AB17-25AA-EF87-82C8-126899DEF4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11950" y="771697"/>
            <a:ext cx="532325" cy="532325"/>
          </a:xfrm>
          <a:prstGeom prst="rect">
            <a:avLst/>
          </a:prstGeom>
        </p:spPr>
      </p:pic>
      <p:pic>
        <p:nvPicPr>
          <p:cNvPr id="59" name="Grafik 18" descr="Kapat düz dolguyla">
            <a:extLst>
              <a:ext uri="{FF2B5EF4-FFF2-40B4-BE49-F238E27FC236}">
                <a16:creationId xmlns:a16="http://schemas.microsoft.com/office/drawing/2014/main" id="{E7178629-DFEB-EDF7-C2E9-F709D2A513C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002446" y="767049"/>
            <a:ext cx="557585" cy="557585"/>
          </a:xfrm>
          <a:prstGeom prst="rect">
            <a:avLst/>
          </a:prstGeom>
        </p:spPr>
      </p:pic>
      <p:sp>
        <p:nvSpPr>
          <p:cNvPr id="63" name="Metin kutusu 16">
            <a:extLst>
              <a:ext uri="{FF2B5EF4-FFF2-40B4-BE49-F238E27FC236}">
                <a16:creationId xmlns:a16="http://schemas.microsoft.com/office/drawing/2014/main" id="{18324BEE-1C31-DB4F-14C0-ADD1E0BA8155}"/>
              </a:ext>
            </a:extLst>
          </p:cNvPr>
          <p:cNvSpPr txBox="1"/>
          <p:nvPr/>
        </p:nvSpPr>
        <p:spPr>
          <a:xfrm>
            <a:off x="2762694" y="1354634"/>
            <a:ext cx="994322" cy="461665"/>
          </a:xfrm>
          <a:prstGeom prst="rect">
            <a:avLst/>
          </a:prstGeom>
          <a:noFill/>
        </p:spPr>
        <p:txBody>
          <a:bodyPr wrap="square" rtlCol="0">
            <a:spAutoFit/>
          </a:bodyPr>
          <a:lstStyle/>
          <a:p>
            <a:pPr algn="ctr"/>
            <a:r>
              <a:rPr lang="en-US" sz="2400" b="1" dirty="0">
                <a:solidFill>
                  <a:srgbClr val="FF0000"/>
                </a:solidFill>
                <a:latin typeface="Cambria" panose="02040503050406030204" pitchFamily="18" charset="0"/>
                <a:ea typeface="Cambria" panose="02040503050406030204" pitchFamily="18" charset="0"/>
              </a:rPr>
              <a:t>&lt;3ns</a:t>
            </a:r>
            <a:endParaRPr lang="en-US" sz="2400" b="1" dirty="0">
              <a:solidFill>
                <a:srgbClr val="FF0000"/>
              </a:solidFill>
            </a:endParaRPr>
          </a:p>
        </p:txBody>
      </p:sp>
      <p:sp>
        <p:nvSpPr>
          <p:cNvPr id="84" name="TextBox 35">
            <a:extLst>
              <a:ext uri="{FF2B5EF4-FFF2-40B4-BE49-F238E27FC236}">
                <a16:creationId xmlns:a16="http://schemas.microsoft.com/office/drawing/2014/main" id="{ECD350C9-6C62-1B13-993F-4C2A1EF10B54}"/>
              </a:ext>
            </a:extLst>
          </p:cNvPr>
          <p:cNvSpPr txBox="1"/>
          <p:nvPr/>
        </p:nvSpPr>
        <p:spPr>
          <a:xfrm>
            <a:off x="1269562" y="2166330"/>
            <a:ext cx="1980863" cy="461665"/>
          </a:xfrm>
          <a:prstGeom prst="rect">
            <a:avLst/>
          </a:prstGeom>
          <a:noFill/>
        </p:spPr>
        <p:txBody>
          <a:bodyPr wrap="none" rtlCol="0">
            <a:spAutoFit/>
          </a:bodyPr>
          <a:lstStyle/>
          <a:p>
            <a:pPr algn="ctr"/>
            <a:r>
              <a:rPr lang="en-US" sz="2000" b="1" dirty="0">
                <a:latin typeface="Cambria" panose="02040503050406030204" pitchFamily="18" charset="0"/>
                <a:ea typeface="Cambria" panose="02040503050406030204" pitchFamily="18" charset="0"/>
              </a:rPr>
              <a:t>AVG(V</a:t>
            </a:r>
            <a:r>
              <a:rPr lang="en-US" sz="2000" b="1" baseline="-25000" dirty="0">
                <a:latin typeface="Cambria" panose="02040503050406030204" pitchFamily="18" charset="0"/>
                <a:ea typeface="Cambria" panose="02040503050406030204" pitchFamily="18" charset="0"/>
              </a:rPr>
              <a:t>DD</a:t>
            </a:r>
            <a:r>
              <a:rPr kumimoji="0" lang="en-US" sz="240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r>
              <a:rPr lang="en-US" sz="2000" b="1" dirty="0">
                <a:latin typeface="Cambria" panose="02040503050406030204" pitchFamily="18" charset="0"/>
                <a:ea typeface="Cambria" panose="02040503050406030204" pitchFamily="18" charset="0"/>
              </a:rPr>
              <a:t>V</a:t>
            </a:r>
            <a:r>
              <a:rPr lang="en-US" sz="2000" b="1" baseline="-25000" dirty="0">
                <a:latin typeface="Cambria" panose="02040503050406030204" pitchFamily="18" charset="0"/>
                <a:ea typeface="Cambria" panose="02040503050406030204" pitchFamily="18" charset="0"/>
              </a:rPr>
              <a:t>DD</a:t>
            </a:r>
            <a:r>
              <a:rPr lang="en-US" b="1" dirty="0">
                <a:latin typeface="Cambria" panose="02040503050406030204" pitchFamily="18" charset="0"/>
                <a:ea typeface="Cambria" panose="02040503050406030204" pitchFamily="18" charset="0"/>
              </a:rPr>
              <a:t>/2)</a:t>
            </a:r>
            <a:endParaRPr lang="en-US" sz="2000" b="1" baseline="-25000" dirty="0">
              <a:latin typeface="Cambria" panose="02040503050406030204" pitchFamily="18" charset="0"/>
              <a:ea typeface="Cambria" panose="02040503050406030204" pitchFamily="18" charset="0"/>
            </a:endParaRPr>
          </a:p>
        </p:txBody>
      </p:sp>
      <p:sp>
        <p:nvSpPr>
          <p:cNvPr id="85" name="TextBox 35">
            <a:extLst>
              <a:ext uri="{FF2B5EF4-FFF2-40B4-BE49-F238E27FC236}">
                <a16:creationId xmlns:a16="http://schemas.microsoft.com/office/drawing/2014/main" id="{00EA5454-9ED5-DB0A-A97E-0FB1B67E2EE1}"/>
              </a:ext>
            </a:extLst>
          </p:cNvPr>
          <p:cNvSpPr txBox="1"/>
          <p:nvPr/>
        </p:nvSpPr>
        <p:spPr>
          <a:xfrm>
            <a:off x="1243380" y="5445354"/>
            <a:ext cx="1237069" cy="461665"/>
          </a:xfrm>
          <a:prstGeom prst="rect">
            <a:avLst/>
          </a:prstGeom>
          <a:noFill/>
        </p:spPr>
        <p:txBody>
          <a:bodyPr wrap="none" rtlCol="0">
            <a:spAutoFit/>
          </a:bodyPr>
          <a:lstStyle/>
          <a:p>
            <a:pPr algn="ctr"/>
            <a:r>
              <a:rPr lang="en-US" sz="2000" b="1" dirty="0">
                <a:latin typeface="Cambria" panose="02040503050406030204" pitchFamily="18" charset="0"/>
                <a:ea typeface="Cambria" panose="02040503050406030204" pitchFamily="18" charset="0"/>
              </a:rPr>
              <a:t>AVG(X</a:t>
            </a:r>
            <a:r>
              <a:rPr kumimoji="0" lang="en-US" sz="240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r>
              <a:rPr lang="en-US" sz="2000" b="1" dirty="0">
                <a:latin typeface="Cambria" panose="02040503050406030204" pitchFamily="18" charset="0"/>
                <a:ea typeface="Cambria" panose="02040503050406030204" pitchFamily="18" charset="0"/>
              </a:rPr>
              <a:t>Y</a:t>
            </a:r>
            <a:r>
              <a:rPr lang="en-US" b="1" dirty="0">
                <a:latin typeface="Cambria" panose="02040503050406030204" pitchFamily="18" charset="0"/>
                <a:ea typeface="Cambria" panose="02040503050406030204" pitchFamily="18" charset="0"/>
              </a:rPr>
              <a:t>)</a:t>
            </a:r>
            <a:endParaRPr lang="en-US" sz="2000" b="1" baseline="-25000" dirty="0">
              <a:latin typeface="Cambria" panose="02040503050406030204" pitchFamily="18" charset="0"/>
              <a:ea typeface="Cambria" panose="02040503050406030204" pitchFamily="18" charset="0"/>
            </a:endParaRPr>
          </a:p>
        </p:txBody>
      </p:sp>
      <p:cxnSp>
        <p:nvCxnSpPr>
          <p:cNvPr id="87" name="Connector: Curved 86">
            <a:extLst>
              <a:ext uri="{FF2B5EF4-FFF2-40B4-BE49-F238E27FC236}">
                <a16:creationId xmlns:a16="http://schemas.microsoft.com/office/drawing/2014/main" id="{2E0FF160-6F03-BE3D-E7E6-F462350648AA}"/>
              </a:ext>
            </a:extLst>
          </p:cNvPr>
          <p:cNvCxnSpPr>
            <a:endCxn id="84" idx="2"/>
          </p:cNvCxnSpPr>
          <p:nvPr/>
        </p:nvCxnSpPr>
        <p:spPr>
          <a:xfrm flipV="1">
            <a:off x="1791713" y="2627995"/>
            <a:ext cx="468281" cy="216187"/>
          </a:xfrm>
          <a:prstGeom prst="curvedConnector2">
            <a:avLst/>
          </a:prstGeom>
          <a:ln w="5715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Curved 87">
            <a:extLst>
              <a:ext uri="{FF2B5EF4-FFF2-40B4-BE49-F238E27FC236}">
                <a16:creationId xmlns:a16="http://schemas.microsoft.com/office/drawing/2014/main" id="{E2F8FDAA-D5D1-EC6A-4EC5-D76768FE9AD7}"/>
              </a:ext>
            </a:extLst>
          </p:cNvPr>
          <p:cNvCxnSpPr>
            <a:cxnSpLocks/>
          </p:cNvCxnSpPr>
          <p:nvPr/>
        </p:nvCxnSpPr>
        <p:spPr>
          <a:xfrm>
            <a:off x="1342904" y="5328473"/>
            <a:ext cx="455039" cy="196871"/>
          </a:xfrm>
          <a:prstGeom prst="curvedConnector2">
            <a:avLst/>
          </a:prstGeom>
          <a:ln w="5715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4">
            <a:extLst>
              <a:ext uri="{FF2B5EF4-FFF2-40B4-BE49-F238E27FC236}">
                <a16:creationId xmlns:a16="http://schemas.microsoft.com/office/drawing/2014/main" id="{5C13B36E-1A24-AB88-38D1-4256FD28C8D4}"/>
              </a:ext>
            </a:extLst>
          </p:cNvPr>
          <p:cNvSpPr txBox="1"/>
          <p:nvPr/>
        </p:nvSpPr>
        <p:spPr>
          <a:xfrm>
            <a:off x="0" y="6401315"/>
            <a:ext cx="9144000" cy="307777"/>
          </a:xfrm>
          <a:prstGeom prst="rect">
            <a:avLst/>
          </a:prstGeom>
          <a:noFill/>
        </p:spPr>
        <p:txBody>
          <a:bodyPr wrap="square" rtlCol="0">
            <a:spAutoFit/>
          </a:bodyPr>
          <a:lstStyle/>
          <a:p>
            <a:pPr algn="ctr"/>
            <a:r>
              <a:rPr lang="en-US" sz="1400" dirty="0">
                <a:solidFill>
                  <a:prstClr val="black"/>
                </a:solidFill>
                <a:latin typeface="Cambria" panose="02040503050406030204" pitchFamily="18" charset="0"/>
              </a:rPr>
              <a:t>*Gao et al., </a:t>
            </a:r>
            <a:r>
              <a:rPr lang="en-US" sz="1400" b="1" dirty="0">
                <a:solidFill>
                  <a:prstClr val="black"/>
                </a:solidFill>
                <a:latin typeface="Cambria" panose="02040503050406030204" pitchFamily="18" charset="0"/>
              </a:rPr>
              <a:t>"</a:t>
            </a:r>
            <a:r>
              <a:rPr lang="en-US" sz="1400" dirty="0" err="1">
                <a:solidFill>
                  <a:srgbClr val="0070C0"/>
                </a:solidFill>
                <a:latin typeface="Cambria" panose="02040503050406030204" pitchFamily="18" charset="0"/>
              </a:rPr>
              <a:t>FracDRAM</a:t>
            </a:r>
            <a:r>
              <a:rPr lang="en-US" sz="1400" dirty="0">
                <a:solidFill>
                  <a:srgbClr val="0070C0"/>
                </a:solidFill>
                <a:latin typeface="Cambria" panose="02040503050406030204" pitchFamily="18" charset="0"/>
              </a:rPr>
              <a:t>: Fractional Values in Off-the-Shelf DRAM</a:t>
            </a:r>
            <a:r>
              <a:rPr lang="en-US" sz="1400" b="1" dirty="0">
                <a:solidFill>
                  <a:prstClr val="black"/>
                </a:solidFill>
                <a:latin typeface="Cambria" panose="02040503050406030204" pitchFamily="18" charset="0"/>
              </a:rPr>
              <a:t>," </a:t>
            </a:r>
            <a:r>
              <a:rPr lang="en-US" sz="1400" dirty="0">
                <a:solidFill>
                  <a:prstClr val="black"/>
                </a:solidFill>
                <a:latin typeface="Cambria" panose="02040503050406030204" pitchFamily="18" charset="0"/>
              </a:rPr>
              <a:t>in MICRO, 2022.</a:t>
            </a:r>
          </a:p>
        </p:txBody>
      </p:sp>
      <p:sp>
        <p:nvSpPr>
          <p:cNvPr id="7" name="Dikdörtgen 256">
            <a:extLst>
              <a:ext uri="{FF2B5EF4-FFF2-40B4-BE49-F238E27FC236}">
                <a16:creationId xmlns:a16="http://schemas.microsoft.com/office/drawing/2014/main" id="{7453DEA4-DB41-B946-CB59-A284C18B62B2}"/>
              </a:ext>
            </a:extLst>
          </p:cNvPr>
          <p:cNvSpPr/>
          <p:nvPr/>
        </p:nvSpPr>
        <p:spPr>
          <a:xfrm>
            <a:off x="6458562" y="2639294"/>
            <a:ext cx="972000" cy="3530196"/>
          </a:xfrm>
          <a:prstGeom prst="roundRect">
            <a:avLst/>
          </a:prstGeom>
          <a:solidFill>
            <a:schemeClr val="accent2">
              <a:alpha val="56000"/>
            </a:schemeClr>
          </a:solidFill>
          <a:ln w="38100">
            <a:solidFill>
              <a:srgbClr val="C0690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en-US" sz="2400" b="1" dirty="0">
                <a:solidFill>
                  <a:schemeClr val="tx1"/>
                </a:solidFill>
                <a:latin typeface="Cambria" panose="02040503050406030204" pitchFamily="18" charset="0"/>
                <a:ea typeface="Cambria" panose="02040503050406030204" pitchFamily="18" charset="0"/>
                <a:cs typeface="Cascadia Mono" panose="020B0609020000020004" pitchFamily="49" charset="0"/>
              </a:rPr>
              <a:t>AND</a:t>
            </a:r>
            <a:endParaRPr lang="en-US" sz="2400" b="1" baseline="-25000" dirty="0">
              <a:solidFill>
                <a:schemeClr val="tx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8" name="Dikdörtgen 256">
            <a:extLst>
              <a:ext uri="{FF2B5EF4-FFF2-40B4-BE49-F238E27FC236}">
                <a16:creationId xmlns:a16="http://schemas.microsoft.com/office/drawing/2014/main" id="{02A2A4A0-BE07-0929-E90B-6440386A60D6}"/>
              </a:ext>
            </a:extLst>
          </p:cNvPr>
          <p:cNvSpPr/>
          <p:nvPr/>
        </p:nvSpPr>
        <p:spPr>
          <a:xfrm>
            <a:off x="7439614" y="2649236"/>
            <a:ext cx="1118269" cy="3530196"/>
          </a:xfrm>
          <a:prstGeom prst="roundRect">
            <a:avLst/>
          </a:prstGeom>
          <a:solidFill>
            <a:schemeClr val="accent5">
              <a:alpha val="56000"/>
            </a:schemeClr>
          </a:solidFill>
          <a:ln w="38100">
            <a:solidFill>
              <a:schemeClr val="accent5">
                <a:lumMod val="5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en-US" sz="2400" b="1" dirty="0">
                <a:solidFill>
                  <a:schemeClr val="tx1"/>
                </a:solidFill>
                <a:latin typeface="Cambria" panose="02040503050406030204" pitchFamily="18" charset="0"/>
                <a:ea typeface="Cambria" panose="02040503050406030204" pitchFamily="18" charset="0"/>
                <a:cs typeface="Cascadia Mono" panose="020B0609020000020004" pitchFamily="49" charset="0"/>
              </a:rPr>
              <a:t>NAND</a:t>
            </a:r>
            <a:endParaRPr lang="en-US" sz="2400" b="1" baseline="-25000" dirty="0">
              <a:solidFill>
                <a:schemeClr val="tx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9" name="Metin kutusu 33">
            <a:extLst>
              <a:ext uri="{FF2B5EF4-FFF2-40B4-BE49-F238E27FC236}">
                <a16:creationId xmlns:a16="http://schemas.microsoft.com/office/drawing/2014/main" id="{32F2A9C4-9BE2-7E23-A4C4-2D5BF424CEFE}"/>
              </a:ext>
            </a:extLst>
          </p:cNvPr>
          <p:cNvSpPr txBox="1"/>
          <p:nvPr/>
        </p:nvSpPr>
        <p:spPr>
          <a:xfrm>
            <a:off x="442355" y="2474883"/>
            <a:ext cx="900549" cy="400110"/>
          </a:xfrm>
          <a:prstGeom prst="rect">
            <a:avLst/>
          </a:prstGeom>
          <a:noFill/>
        </p:spPr>
        <p:txBody>
          <a:bodyPr wrap="square" rtlCol="0">
            <a:spAutoFit/>
          </a:bodyPr>
          <a:lstStyle/>
          <a:p>
            <a:r>
              <a:rPr lang="en-US" sz="2000" dirty="0">
                <a:latin typeface="Cambria" panose="02040503050406030204" pitchFamily="18" charset="0"/>
                <a:ea typeface="Cambria" panose="02040503050406030204" pitchFamily="18" charset="0"/>
              </a:rPr>
              <a:t>V</a:t>
            </a:r>
            <a:r>
              <a:rPr lang="en-US" sz="2000" baseline="-25000" dirty="0">
                <a:latin typeface="Cambria" panose="02040503050406030204" pitchFamily="18" charset="0"/>
                <a:ea typeface="Cambria" panose="02040503050406030204" pitchFamily="18" charset="0"/>
              </a:rPr>
              <a:t>DD</a:t>
            </a:r>
            <a:endParaRPr lang="en-US" sz="2000" dirty="0">
              <a:latin typeface="Cambria" panose="02040503050406030204" pitchFamily="18" charset="0"/>
              <a:ea typeface="Cambria" panose="02040503050406030204" pitchFamily="18" charset="0"/>
              <a:cs typeface="Cascadia Mono" panose="020B0609020000020004" pitchFamily="49" charset="0"/>
            </a:endParaRPr>
          </a:p>
        </p:txBody>
      </p:sp>
      <p:cxnSp>
        <p:nvCxnSpPr>
          <p:cNvPr id="10" name="Düz Ok Bağlayıcısı 34">
            <a:extLst>
              <a:ext uri="{FF2B5EF4-FFF2-40B4-BE49-F238E27FC236}">
                <a16:creationId xmlns:a16="http://schemas.microsoft.com/office/drawing/2014/main" id="{EA9868BE-69F3-07F6-9DDD-59FCA4E4231E}"/>
              </a:ext>
            </a:extLst>
          </p:cNvPr>
          <p:cNvCxnSpPr>
            <a:cxnSpLocks/>
          </p:cNvCxnSpPr>
          <p:nvPr/>
        </p:nvCxnSpPr>
        <p:spPr>
          <a:xfrm flipH="1" flipV="1">
            <a:off x="989669" y="2812477"/>
            <a:ext cx="388891" cy="1995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35">
            <a:extLst>
              <a:ext uri="{FF2B5EF4-FFF2-40B4-BE49-F238E27FC236}">
                <a16:creationId xmlns:a16="http://schemas.microsoft.com/office/drawing/2014/main" id="{2E7E1BBE-E27B-9B45-B359-F07091063D8C}"/>
              </a:ext>
            </a:extLst>
          </p:cNvPr>
          <p:cNvSpPr txBox="1"/>
          <p:nvPr/>
        </p:nvSpPr>
        <p:spPr>
          <a:xfrm>
            <a:off x="377180" y="2999462"/>
            <a:ext cx="909223" cy="400110"/>
          </a:xfrm>
          <a:prstGeom prst="rect">
            <a:avLst/>
          </a:prstGeom>
          <a:noFill/>
        </p:spPr>
        <p:txBody>
          <a:bodyPr wrap="none" rtlCol="0">
            <a:spAutoFit/>
          </a:bodyPr>
          <a:lstStyle/>
          <a:p>
            <a:pPr algn="ctr"/>
            <a:r>
              <a:rPr lang="en-US" sz="2000" dirty="0">
                <a:latin typeface="Cambria" panose="02040503050406030204" pitchFamily="18" charset="0"/>
                <a:ea typeface="Cambria" panose="02040503050406030204" pitchFamily="18" charset="0"/>
              </a:rPr>
              <a:t>V</a:t>
            </a:r>
            <a:r>
              <a:rPr lang="en-US" sz="2000" baseline="-25000" dirty="0">
                <a:latin typeface="Cambria" panose="02040503050406030204" pitchFamily="18" charset="0"/>
                <a:ea typeface="Cambria" panose="02040503050406030204" pitchFamily="18" charset="0"/>
              </a:rPr>
              <a:t>DD</a:t>
            </a:r>
            <a:r>
              <a:rPr lang="en-US" dirty="0">
                <a:latin typeface="Cambria" panose="02040503050406030204" pitchFamily="18" charset="0"/>
                <a:ea typeface="Cambria" panose="02040503050406030204" pitchFamily="18" charset="0"/>
              </a:rPr>
              <a:t>/2*</a:t>
            </a:r>
            <a:endParaRPr lang="en-US" sz="2000" baseline="-25000" dirty="0">
              <a:latin typeface="Cambria" panose="02040503050406030204" pitchFamily="18" charset="0"/>
              <a:ea typeface="Cambria" panose="02040503050406030204" pitchFamily="18" charset="0"/>
            </a:endParaRPr>
          </a:p>
        </p:txBody>
      </p:sp>
      <p:cxnSp>
        <p:nvCxnSpPr>
          <p:cNvPr id="12" name="Düz Ok Bağlayıcısı 32">
            <a:extLst>
              <a:ext uri="{FF2B5EF4-FFF2-40B4-BE49-F238E27FC236}">
                <a16:creationId xmlns:a16="http://schemas.microsoft.com/office/drawing/2014/main" id="{BEE5DA8B-A89A-9720-AC4C-D5E4EBE34E18}"/>
              </a:ext>
            </a:extLst>
          </p:cNvPr>
          <p:cNvCxnSpPr>
            <a:cxnSpLocks/>
          </p:cNvCxnSpPr>
          <p:nvPr/>
        </p:nvCxnSpPr>
        <p:spPr>
          <a:xfrm flipH="1" flipV="1">
            <a:off x="994936" y="3340563"/>
            <a:ext cx="388891" cy="1995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Dikdörtgen 256">
            <a:extLst>
              <a:ext uri="{FF2B5EF4-FFF2-40B4-BE49-F238E27FC236}">
                <a16:creationId xmlns:a16="http://schemas.microsoft.com/office/drawing/2014/main" id="{4AD39D61-9BA7-582F-56EB-BC7BBB9621BC}"/>
              </a:ext>
            </a:extLst>
          </p:cNvPr>
          <p:cNvSpPr/>
          <p:nvPr/>
        </p:nvSpPr>
        <p:spPr>
          <a:xfrm>
            <a:off x="5397087" y="2798700"/>
            <a:ext cx="532410" cy="532326"/>
          </a:xfrm>
          <a:prstGeom prst="roundRect">
            <a:avLst/>
          </a:prstGeom>
          <a:solidFill>
            <a:schemeClr val="accent4">
              <a:lumMod val="75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bg1"/>
                </a:solidFill>
                <a:latin typeface="Cambria" panose="02040503050406030204" pitchFamily="18" charset="0"/>
                <a:ea typeface="Cambria" panose="02040503050406030204" pitchFamily="18" charset="0"/>
                <a:cs typeface="Cascadia Mono" panose="020B0609020000020004" pitchFamily="49" charset="0"/>
              </a:rPr>
              <a:t>X</a:t>
            </a:r>
            <a:endParaRPr lang="en-US" sz="2400" b="1" baseline="-2500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14" name="Dikdörtgen 256">
            <a:extLst>
              <a:ext uri="{FF2B5EF4-FFF2-40B4-BE49-F238E27FC236}">
                <a16:creationId xmlns:a16="http://schemas.microsoft.com/office/drawing/2014/main" id="{766DBB63-5217-1C16-D88B-BB3DF587A62D}"/>
              </a:ext>
            </a:extLst>
          </p:cNvPr>
          <p:cNvSpPr/>
          <p:nvPr/>
        </p:nvSpPr>
        <p:spPr>
          <a:xfrm>
            <a:off x="5929497" y="2807753"/>
            <a:ext cx="532410" cy="532326"/>
          </a:xfrm>
          <a:prstGeom prst="roundRect">
            <a:avLst/>
          </a:prstGeom>
          <a:solidFill>
            <a:schemeClr val="accent4">
              <a:lumMod val="75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bg1"/>
                </a:solidFill>
                <a:latin typeface="Cambria" panose="02040503050406030204" pitchFamily="18" charset="0"/>
                <a:ea typeface="Cambria" panose="02040503050406030204" pitchFamily="18" charset="0"/>
                <a:cs typeface="Cascadia Mono" panose="020B0609020000020004" pitchFamily="49" charset="0"/>
              </a:rPr>
              <a:t>Y</a:t>
            </a:r>
            <a:endParaRPr lang="en-US" sz="2400" b="1" baseline="-2500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15" name="Dikdörtgen 256">
            <a:extLst>
              <a:ext uri="{FF2B5EF4-FFF2-40B4-BE49-F238E27FC236}">
                <a16:creationId xmlns:a16="http://schemas.microsoft.com/office/drawing/2014/main" id="{FDC7A6CF-FBDD-9A04-41A6-2759DDE07E44}"/>
              </a:ext>
            </a:extLst>
          </p:cNvPr>
          <p:cNvSpPr/>
          <p:nvPr/>
        </p:nvSpPr>
        <p:spPr>
          <a:xfrm>
            <a:off x="6461907" y="2807753"/>
            <a:ext cx="972000" cy="540000"/>
          </a:xfrm>
          <a:prstGeom prst="roundRect">
            <a:avLst/>
          </a:prstGeom>
          <a:solidFill>
            <a:schemeClr val="accent4">
              <a:lumMod val="75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COM</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16" name="Dikdörtgen 256">
            <a:extLst>
              <a:ext uri="{FF2B5EF4-FFF2-40B4-BE49-F238E27FC236}">
                <a16:creationId xmlns:a16="http://schemas.microsoft.com/office/drawing/2014/main" id="{C54007AB-573B-A435-4A6D-049C2429A341}"/>
              </a:ext>
            </a:extLst>
          </p:cNvPr>
          <p:cNvSpPr/>
          <p:nvPr/>
        </p:nvSpPr>
        <p:spPr>
          <a:xfrm>
            <a:off x="7432054" y="2798700"/>
            <a:ext cx="1084425" cy="540000"/>
          </a:xfrm>
          <a:prstGeom prst="roundRect">
            <a:avLst/>
          </a:prstGeom>
          <a:solidFill>
            <a:schemeClr val="accent4">
              <a:lumMod val="75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REF</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33" name="Dikdörtgen 256">
            <a:extLst>
              <a:ext uri="{FF2B5EF4-FFF2-40B4-BE49-F238E27FC236}">
                <a16:creationId xmlns:a16="http://schemas.microsoft.com/office/drawing/2014/main" id="{3F7B0B7B-61C7-A46A-5265-6134AE5F1586}"/>
              </a:ext>
            </a:extLst>
          </p:cNvPr>
          <p:cNvSpPr/>
          <p:nvPr/>
        </p:nvSpPr>
        <p:spPr>
          <a:xfrm>
            <a:off x="5397087" y="4962463"/>
            <a:ext cx="532410" cy="532326"/>
          </a:xfrm>
          <a:prstGeom prst="roundRect">
            <a:avLst/>
          </a:prstGeom>
          <a:solidFill>
            <a:srgbClr val="FF000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1</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34" name="Dikdörtgen 256">
            <a:extLst>
              <a:ext uri="{FF2B5EF4-FFF2-40B4-BE49-F238E27FC236}">
                <a16:creationId xmlns:a16="http://schemas.microsoft.com/office/drawing/2014/main" id="{0D31DD12-662C-DB00-290F-7D222A94767D}"/>
              </a:ext>
            </a:extLst>
          </p:cNvPr>
          <p:cNvSpPr/>
          <p:nvPr/>
        </p:nvSpPr>
        <p:spPr>
          <a:xfrm>
            <a:off x="5928983" y="4962463"/>
            <a:ext cx="532410" cy="532326"/>
          </a:xfrm>
          <a:prstGeom prst="roundRect">
            <a:avLst/>
          </a:prstGeom>
          <a:solidFill>
            <a:srgbClr val="FF000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1</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35" name="Dikdörtgen 256">
            <a:extLst>
              <a:ext uri="{FF2B5EF4-FFF2-40B4-BE49-F238E27FC236}">
                <a16:creationId xmlns:a16="http://schemas.microsoft.com/office/drawing/2014/main" id="{84E0987E-D573-50B9-DA74-D1E35B3B4623}"/>
              </a:ext>
            </a:extLst>
          </p:cNvPr>
          <p:cNvSpPr/>
          <p:nvPr/>
        </p:nvSpPr>
        <p:spPr>
          <a:xfrm>
            <a:off x="6460879" y="4956840"/>
            <a:ext cx="972000" cy="540000"/>
          </a:xfrm>
          <a:prstGeom prst="roundRect">
            <a:avLst/>
          </a:prstGeom>
          <a:solidFill>
            <a:srgbClr val="7030A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1</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36" name="Dikdörtgen 256">
            <a:extLst>
              <a:ext uri="{FF2B5EF4-FFF2-40B4-BE49-F238E27FC236}">
                <a16:creationId xmlns:a16="http://schemas.microsoft.com/office/drawing/2014/main" id="{D49B8A19-C7BA-E008-8A88-278083799EAC}"/>
              </a:ext>
            </a:extLst>
          </p:cNvPr>
          <p:cNvSpPr/>
          <p:nvPr/>
        </p:nvSpPr>
        <p:spPr>
          <a:xfrm>
            <a:off x="7432366" y="4956840"/>
            <a:ext cx="1091332" cy="540000"/>
          </a:xfrm>
          <a:prstGeom prst="roundRect">
            <a:avLst/>
          </a:prstGeom>
          <a:solidFill>
            <a:srgbClr val="0070C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0</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67" name="Dikdörtgen 256">
            <a:extLst>
              <a:ext uri="{FF2B5EF4-FFF2-40B4-BE49-F238E27FC236}">
                <a16:creationId xmlns:a16="http://schemas.microsoft.com/office/drawing/2014/main" id="{BEE337FD-92AA-AC22-DE37-1DA6A58B845E}"/>
              </a:ext>
            </a:extLst>
          </p:cNvPr>
          <p:cNvSpPr/>
          <p:nvPr/>
        </p:nvSpPr>
        <p:spPr>
          <a:xfrm>
            <a:off x="5397087" y="3878283"/>
            <a:ext cx="532410" cy="532326"/>
          </a:xfrm>
          <a:prstGeom prst="roundRect">
            <a:avLst/>
          </a:prstGeom>
          <a:solidFill>
            <a:srgbClr val="FF000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0</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74" name="Dikdörtgen 256">
            <a:extLst>
              <a:ext uri="{FF2B5EF4-FFF2-40B4-BE49-F238E27FC236}">
                <a16:creationId xmlns:a16="http://schemas.microsoft.com/office/drawing/2014/main" id="{4E281711-F12E-2A78-3214-75077991BEE8}"/>
              </a:ext>
            </a:extLst>
          </p:cNvPr>
          <p:cNvSpPr/>
          <p:nvPr/>
        </p:nvSpPr>
        <p:spPr>
          <a:xfrm>
            <a:off x="5928983" y="3878283"/>
            <a:ext cx="532410" cy="532326"/>
          </a:xfrm>
          <a:prstGeom prst="roundRect">
            <a:avLst/>
          </a:prstGeom>
          <a:solidFill>
            <a:srgbClr val="FF000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1</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75" name="Dikdörtgen 256">
            <a:extLst>
              <a:ext uri="{FF2B5EF4-FFF2-40B4-BE49-F238E27FC236}">
                <a16:creationId xmlns:a16="http://schemas.microsoft.com/office/drawing/2014/main" id="{6ED8B8C5-AA97-C0C8-EAC3-B711F1FFB5CB}"/>
              </a:ext>
            </a:extLst>
          </p:cNvPr>
          <p:cNvSpPr/>
          <p:nvPr/>
        </p:nvSpPr>
        <p:spPr>
          <a:xfrm>
            <a:off x="6460879" y="3872660"/>
            <a:ext cx="972000" cy="540000"/>
          </a:xfrm>
          <a:prstGeom prst="roundRect">
            <a:avLst/>
          </a:prstGeom>
          <a:solidFill>
            <a:srgbClr val="0070C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0</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83" name="Dikdörtgen 256">
            <a:extLst>
              <a:ext uri="{FF2B5EF4-FFF2-40B4-BE49-F238E27FC236}">
                <a16:creationId xmlns:a16="http://schemas.microsoft.com/office/drawing/2014/main" id="{812690DB-EF7C-5F64-430D-082DC3DA2F34}"/>
              </a:ext>
            </a:extLst>
          </p:cNvPr>
          <p:cNvSpPr/>
          <p:nvPr/>
        </p:nvSpPr>
        <p:spPr>
          <a:xfrm>
            <a:off x="7432366" y="3872660"/>
            <a:ext cx="1091332" cy="540000"/>
          </a:xfrm>
          <a:prstGeom prst="roundRect">
            <a:avLst/>
          </a:prstGeom>
          <a:solidFill>
            <a:srgbClr val="7030A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1</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86" name="Dikdörtgen 256">
            <a:extLst>
              <a:ext uri="{FF2B5EF4-FFF2-40B4-BE49-F238E27FC236}">
                <a16:creationId xmlns:a16="http://schemas.microsoft.com/office/drawing/2014/main" id="{1F9C14BA-8486-7F97-D2F2-396550F3A9DB}"/>
              </a:ext>
            </a:extLst>
          </p:cNvPr>
          <p:cNvSpPr/>
          <p:nvPr/>
        </p:nvSpPr>
        <p:spPr>
          <a:xfrm>
            <a:off x="5397087" y="4416179"/>
            <a:ext cx="532410" cy="532326"/>
          </a:xfrm>
          <a:prstGeom prst="roundRect">
            <a:avLst/>
          </a:prstGeom>
          <a:solidFill>
            <a:srgbClr val="FF000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1</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89" name="Dikdörtgen 256">
            <a:extLst>
              <a:ext uri="{FF2B5EF4-FFF2-40B4-BE49-F238E27FC236}">
                <a16:creationId xmlns:a16="http://schemas.microsoft.com/office/drawing/2014/main" id="{3EA25A9F-DCC1-6635-445C-27364309205A}"/>
              </a:ext>
            </a:extLst>
          </p:cNvPr>
          <p:cNvSpPr/>
          <p:nvPr/>
        </p:nvSpPr>
        <p:spPr>
          <a:xfrm>
            <a:off x="5928983" y="4416179"/>
            <a:ext cx="532410" cy="532326"/>
          </a:xfrm>
          <a:prstGeom prst="roundRect">
            <a:avLst/>
          </a:prstGeom>
          <a:solidFill>
            <a:srgbClr val="FF000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0</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90" name="Dikdörtgen 256">
            <a:extLst>
              <a:ext uri="{FF2B5EF4-FFF2-40B4-BE49-F238E27FC236}">
                <a16:creationId xmlns:a16="http://schemas.microsoft.com/office/drawing/2014/main" id="{4791F538-0EFE-1F68-855C-4A8B3B3B1552}"/>
              </a:ext>
            </a:extLst>
          </p:cNvPr>
          <p:cNvSpPr/>
          <p:nvPr/>
        </p:nvSpPr>
        <p:spPr>
          <a:xfrm>
            <a:off x="6460879" y="4410556"/>
            <a:ext cx="972000" cy="540000"/>
          </a:xfrm>
          <a:prstGeom prst="roundRect">
            <a:avLst/>
          </a:prstGeom>
          <a:solidFill>
            <a:srgbClr val="0070C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0</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91" name="Dikdörtgen 256">
            <a:extLst>
              <a:ext uri="{FF2B5EF4-FFF2-40B4-BE49-F238E27FC236}">
                <a16:creationId xmlns:a16="http://schemas.microsoft.com/office/drawing/2014/main" id="{F67DA3EE-F8EA-6406-E22E-50931756D2C2}"/>
              </a:ext>
            </a:extLst>
          </p:cNvPr>
          <p:cNvSpPr/>
          <p:nvPr/>
        </p:nvSpPr>
        <p:spPr>
          <a:xfrm>
            <a:off x="7432366" y="4410556"/>
            <a:ext cx="1091332" cy="540000"/>
          </a:xfrm>
          <a:prstGeom prst="roundRect">
            <a:avLst/>
          </a:prstGeom>
          <a:solidFill>
            <a:srgbClr val="7030A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1</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92" name="Dikdörtgen 256">
            <a:extLst>
              <a:ext uri="{FF2B5EF4-FFF2-40B4-BE49-F238E27FC236}">
                <a16:creationId xmlns:a16="http://schemas.microsoft.com/office/drawing/2014/main" id="{712487A1-0B6F-DC0F-4EA0-098012E6721C}"/>
              </a:ext>
            </a:extLst>
          </p:cNvPr>
          <p:cNvSpPr/>
          <p:nvPr/>
        </p:nvSpPr>
        <p:spPr>
          <a:xfrm>
            <a:off x="5397087" y="3338778"/>
            <a:ext cx="532410" cy="532326"/>
          </a:xfrm>
          <a:prstGeom prst="roundRect">
            <a:avLst/>
          </a:prstGeom>
          <a:solidFill>
            <a:srgbClr val="FF000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0</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93" name="Dikdörtgen 256">
            <a:extLst>
              <a:ext uri="{FF2B5EF4-FFF2-40B4-BE49-F238E27FC236}">
                <a16:creationId xmlns:a16="http://schemas.microsoft.com/office/drawing/2014/main" id="{7E6A2708-00B7-C7E1-F37F-0434D0371468}"/>
              </a:ext>
            </a:extLst>
          </p:cNvPr>
          <p:cNvSpPr/>
          <p:nvPr/>
        </p:nvSpPr>
        <p:spPr>
          <a:xfrm>
            <a:off x="5928983" y="3338778"/>
            <a:ext cx="532410" cy="532326"/>
          </a:xfrm>
          <a:prstGeom prst="roundRect">
            <a:avLst/>
          </a:prstGeom>
          <a:solidFill>
            <a:srgbClr val="FF000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0</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94" name="Dikdörtgen 256">
            <a:extLst>
              <a:ext uri="{FF2B5EF4-FFF2-40B4-BE49-F238E27FC236}">
                <a16:creationId xmlns:a16="http://schemas.microsoft.com/office/drawing/2014/main" id="{55787343-B85B-2FF7-51EB-78D3C095A6DC}"/>
              </a:ext>
            </a:extLst>
          </p:cNvPr>
          <p:cNvSpPr/>
          <p:nvPr/>
        </p:nvSpPr>
        <p:spPr>
          <a:xfrm>
            <a:off x="6460879" y="3333155"/>
            <a:ext cx="972000" cy="540000"/>
          </a:xfrm>
          <a:prstGeom prst="roundRect">
            <a:avLst/>
          </a:prstGeom>
          <a:solidFill>
            <a:srgbClr val="0070C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0</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95" name="Dikdörtgen 256">
            <a:extLst>
              <a:ext uri="{FF2B5EF4-FFF2-40B4-BE49-F238E27FC236}">
                <a16:creationId xmlns:a16="http://schemas.microsoft.com/office/drawing/2014/main" id="{8116E3A6-D33F-B011-2A2F-05708E10F361}"/>
              </a:ext>
            </a:extLst>
          </p:cNvPr>
          <p:cNvSpPr/>
          <p:nvPr/>
        </p:nvSpPr>
        <p:spPr>
          <a:xfrm>
            <a:off x="7432366" y="3333155"/>
            <a:ext cx="1091332" cy="540000"/>
          </a:xfrm>
          <a:prstGeom prst="roundRect">
            <a:avLst/>
          </a:prstGeom>
          <a:solidFill>
            <a:srgbClr val="7030A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ea typeface="Cambria" panose="02040503050406030204" pitchFamily="18" charset="0"/>
                <a:cs typeface="Cascadia Mono" panose="020B0609020000020004" pitchFamily="49" charset="0"/>
              </a:rPr>
              <a:t>1</a:t>
            </a:r>
            <a:endParaRPr lang="en-US" sz="32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Tree>
    <p:extLst>
      <p:ext uri="{BB962C8B-B14F-4D97-AF65-F5344CB8AC3E}">
        <p14:creationId xmlns:p14="http://schemas.microsoft.com/office/powerpoint/2010/main" val="833647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SIMD Underutilization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data parallelism variation within and across applications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leads to throughput and energy waste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Limited Computation Support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low-cost interconnects across columns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limits PUD operations to only parallel map constructs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Challenging Programming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compiler support for PUD systems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creates a burden on programmers, limiting PUD adoption  </a:t>
              </a:r>
            </a:p>
          </p:txBody>
        </p:sp>
      </p:grpSp>
      <p:sp>
        <p:nvSpPr>
          <p:cNvPr id="2" name="Rectangle 1">
            <a:extLst>
              <a:ext uri="{FF2B5EF4-FFF2-40B4-BE49-F238E27FC236}">
                <a16:creationId xmlns:a16="http://schemas.microsoft.com/office/drawing/2014/main" id="{C79CA00F-B980-9EC4-DE0E-3CD71EF367BC}"/>
              </a:ext>
            </a:extLst>
          </p:cNvPr>
          <p:cNvSpPr/>
          <p:nvPr/>
        </p:nvSpPr>
        <p:spPr>
          <a:xfrm>
            <a:off x="1" y="2203157"/>
            <a:ext cx="9144000" cy="1105059"/>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53A958AA-D467-FF2F-589A-B95C6275B2FB}"/>
              </a:ext>
            </a:extLst>
          </p:cNvPr>
          <p:cNvSpPr/>
          <p:nvPr/>
        </p:nvSpPr>
        <p:spPr>
          <a:xfrm>
            <a:off x="0" y="4685346"/>
            <a:ext cx="9144000" cy="1184225"/>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aphicFrame>
        <p:nvGraphicFramePr>
          <p:cNvPr id="4" name="Table 4">
            <a:extLst>
              <a:ext uri="{FF2B5EF4-FFF2-40B4-BE49-F238E27FC236}">
                <a16:creationId xmlns:a16="http://schemas.microsoft.com/office/drawing/2014/main" id="{73EAFB8F-D4FE-4B6E-08C0-727635B502B0}"/>
              </a:ext>
            </a:extLst>
          </p:cNvPr>
          <p:cNvGraphicFramePr>
            <a:graphicFrameLocks/>
          </p:cNvGraphicFramePr>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Rectangle 4">
            <a:extLst>
              <a:ext uri="{FF2B5EF4-FFF2-40B4-BE49-F238E27FC236}">
                <a16:creationId xmlns:a16="http://schemas.microsoft.com/office/drawing/2014/main" id="{80644957-8964-AF46-CFFE-C038B528DBFC}"/>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large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rigid</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access granularity</a:t>
            </a:r>
          </a:p>
        </p:txBody>
      </p:sp>
    </p:spTree>
    <p:extLst>
      <p:ext uri="{BB962C8B-B14F-4D97-AF65-F5344CB8AC3E}">
        <p14:creationId xmlns:p14="http://schemas.microsoft.com/office/powerpoint/2010/main" val="211949829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471247-A911-A0B9-ACFF-70608356202D}"/>
            </a:ext>
          </a:extLst>
        </p:cNvPr>
        <p:cNvGrpSpPr/>
        <p:nvPr/>
      </p:nvGrpSpPr>
      <p:grpSpPr>
        <a:xfrm>
          <a:off x="0" y="0"/>
          <a:ext cx="0" cy="0"/>
          <a:chOff x="0" y="0"/>
          <a:chExt cx="0" cy="0"/>
        </a:xfrm>
      </p:grpSpPr>
      <p:sp>
        <p:nvSpPr>
          <p:cNvPr id="3" name="Slide Number Placeholder 3">
            <a:extLst>
              <a:ext uri="{FF2B5EF4-FFF2-40B4-BE49-F238E27FC236}">
                <a16:creationId xmlns:a16="http://schemas.microsoft.com/office/drawing/2014/main" id="{2914C432-BF70-C0FD-E6C3-9F73E913E2E8}"/>
              </a:ext>
            </a:extLst>
          </p:cNvPr>
          <p:cNvSpPr txBox="1">
            <a:spLocks/>
          </p:cNvSpPr>
          <p:nvPr/>
        </p:nvSpPr>
        <p:spPr>
          <a:xfrm>
            <a:off x="7207106" y="6535449"/>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BA2D8F13-174C-467F-9D40-7DDEF70CAB8C}" type="slidenum">
              <a:rPr lang="en-US" sz="2000" smtClean="0">
                <a:solidFill>
                  <a:schemeClr val="accent5"/>
                </a:solidFill>
                <a:latin typeface="Cambria" panose="02040503050406030204" pitchFamily="18" charset="0"/>
                <a:ea typeface="Cambria" panose="02040503050406030204" pitchFamily="18" charset="0"/>
              </a:rPr>
              <a:pPr/>
              <a:t>90</a:t>
            </a:fld>
            <a:endParaRPr lang="en-US">
              <a:solidFill>
                <a:schemeClr val="accent5"/>
              </a:solidFill>
              <a:latin typeface="Cambria" panose="02040503050406030204" pitchFamily="18" charset="0"/>
              <a:ea typeface="Cambria" panose="02040503050406030204" pitchFamily="18" charset="0"/>
            </a:endParaRPr>
          </a:p>
        </p:txBody>
      </p:sp>
      <p:grpSp>
        <p:nvGrpSpPr>
          <p:cNvPr id="6" name="Group 5">
            <a:extLst>
              <a:ext uri="{FF2B5EF4-FFF2-40B4-BE49-F238E27FC236}">
                <a16:creationId xmlns:a16="http://schemas.microsoft.com/office/drawing/2014/main" id="{4B0ECC74-5BF3-B416-02D0-1064E7787F87}"/>
              </a:ext>
            </a:extLst>
          </p:cNvPr>
          <p:cNvGrpSpPr/>
          <p:nvPr/>
        </p:nvGrpSpPr>
        <p:grpSpPr>
          <a:xfrm>
            <a:off x="1058455" y="2694320"/>
            <a:ext cx="7383274" cy="532326"/>
            <a:chOff x="957263" y="2296226"/>
            <a:chExt cx="7383274" cy="532326"/>
          </a:xfrm>
        </p:grpSpPr>
        <p:sp>
          <p:nvSpPr>
            <p:cNvPr id="116" name="Dikdörtgen 256">
              <a:extLst>
                <a:ext uri="{FF2B5EF4-FFF2-40B4-BE49-F238E27FC236}">
                  <a16:creationId xmlns:a16="http://schemas.microsoft.com/office/drawing/2014/main" id="{9BD68855-4ECE-801E-D509-0EB036428925}"/>
                </a:ext>
              </a:extLst>
            </p:cNvPr>
            <p:cNvSpPr/>
            <p:nvPr/>
          </p:nvSpPr>
          <p:spPr>
            <a:xfrm>
              <a:off x="957263"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ACT Row A</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sp>
          <p:nvSpPr>
            <p:cNvPr id="117" name="Dikdörtgen 256">
              <a:extLst>
                <a:ext uri="{FF2B5EF4-FFF2-40B4-BE49-F238E27FC236}">
                  <a16:creationId xmlns:a16="http://schemas.microsoft.com/office/drawing/2014/main" id="{6CC7D599-1E51-C235-E3E7-A7DE36F9B567}"/>
                </a:ext>
              </a:extLst>
            </p:cNvPr>
            <p:cNvSpPr/>
            <p:nvPr/>
          </p:nvSpPr>
          <p:spPr>
            <a:xfrm>
              <a:off x="4044338" y="2296226"/>
              <a:ext cx="1326104"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PRE</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cxnSp>
          <p:nvCxnSpPr>
            <p:cNvPr id="186" name="Düz Ok Bağlayıcısı 185">
              <a:extLst>
                <a:ext uri="{FF2B5EF4-FFF2-40B4-BE49-F238E27FC236}">
                  <a16:creationId xmlns:a16="http://schemas.microsoft.com/office/drawing/2014/main" id="{B16B0562-2559-11BC-3145-A2C215BF864F}"/>
                </a:ext>
              </a:extLst>
            </p:cNvPr>
            <p:cNvCxnSpPr>
              <a:cxnSpLocks/>
              <a:stCxn id="116" idx="3"/>
              <a:endCxn id="117" idx="1"/>
            </p:cNvCxnSpPr>
            <p:nvPr/>
          </p:nvCxnSpPr>
          <p:spPr>
            <a:xfrm>
              <a:off x="2726280" y="2562389"/>
              <a:ext cx="131805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Dikdörtgen 256">
              <a:extLst>
                <a:ext uri="{FF2B5EF4-FFF2-40B4-BE49-F238E27FC236}">
                  <a16:creationId xmlns:a16="http://schemas.microsoft.com/office/drawing/2014/main" id="{D60EDB19-EDA7-EC10-A6C6-A9C791BC4489}"/>
                </a:ext>
              </a:extLst>
            </p:cNvPr>
            <p:cNvSpPr/>
            <p:nvPr/>
          </p:nvSpPr>
          <p:spPr>
            <a:xfrm>
              <a:off x="6571520" y="2296226"/>
              <a:ext cx="1769017" cy="532326"/>
            </a:xfrm>
            <a:prstGeom prst="roundRect">
              <a:avLst/>
            </a:prstGeom>
            <a:solidFill>
              <a:schemeClr val="accent1">
                <a:lumMod val="75000"/>
                <a:alpha val="78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Cambria" panose="02040503050406030204" pitchFamily="18" charset="0"/>
                  <a:ea typeface="Cambria" panose="02040503050406030204" pitchFamily="18" charset="0"/>
                  <a:cs typeface="Cascadia Mono" panose="020B0609020000020004" pitchFamily="49" charset="0"/>
                </a:rPr>
                <a:t>ACT Row B</a:t>
              </a:r>
              <a:endParaRPr lang="en-US" sz="2400" b="1" baseline="-25000" dirty="0">
                <a:solidFill>
                  <a:schemeClr val="bg1"/>
                </a:solidFill>
                <a:latin typeface="Cambria" panose="02040503050406030204" pitchFamily="18" charset="0"/>
                <a:ea typeface="Cambria" panose="02040503050406030204" pitchFamily="18" charset="0"/>
                <a:cs typeface="Cascadia Mono" panose="020B0609020000020004" pitchFamily="49" charset="0"/>
              </a:endParaRPr>
            </a:p>
          </p:txBody>
        </p:sp>
        <p:cxnSp>
          <p:nvCxnSpPr>
            <p:cNvPr id="61" name="Düz Ok Bağlayıcısı 60">
              <a:extLst>
                <a:ext uri="{FF2B5EF4-FFF2-40B4-BE49-F238E27FC236}">
                  <a16:creationId xmlns:a16="http://schemas.microsoft.com/office/drawing/2014/main" id="{58014FA6-9D52-9B11-46E4-4FB930D6EDA2}"/>
                </a:ext>
              </a:extLst>
            </p:cNvPr>
            <p:cNvCxnSpPr>
              <a:cxnSpLocks/>
              <a:stCxn id="117" idx="3"/>
              <a:endCxn id="58" idx="1"/>
            </p:cNvCxnSpPr>
            <p:nvPr/>
          </p:nvCxnSpPr>
          <p:spPr>
            <a:xfrm>
              <a:off x="5370442" y="2562389"/>
              <a:ext cx="1201078"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8" name="Metin kutusu 16">
            <a:extLst>
              <a:ext uri="{FF2B5EF4-FFF2-40B4-BE49-F238E27FC236}">
                <a16:creationId xmlns:a16="http://schemas.microsoft.com/office/drawing/2014/main" id="{134E45FC-73E3-8D75-0641-E560CA1DEF43}"/>
              </a:ext>
            </a:extLst>
          </p:cNvPr>
          <p:cNvSpPr txBox="1"/>
          <p:nvPr/>
        </p:nvSpPr>
        <p:spPr>
          <a:xfrm>
            <a:off x="2839891" y="2949933"/>
            <a:ext cx="994322" cy="461665"/>
          </a:xfrm>
          <a:prstGeom prst="rect">
            <a:avLst/>
          </a:prstGeom>
          <a:noFill/>
        </p:spPr>
        <p:txBody>
          <a:bodyPr wrap="square" rtlCol="0">
            <a:spAutoFit/>
          </a:bodyPr>
          <a:lstStyle/>
          <a:p>
            <a:pPr algn="ctr"/>
            <a:r>
              <a:rPr lang="en-US" sz="2400" b="1" dirty="0">
                <a:solidFill>
                  <a:srgbClr val="FF0000"/>
                </a:solidFill>
                <a:latin typeface="Cambria" panose="02040503050406030204" pitchFamily="18" charset="0"/>
                <a:ea typeface="Cambria" panose="02040503050406030204" pitchFamily="18" charset="0"/>
              </a:rPr>
              <a:t>&lt;3ns</a:t>
            </a:r>
            <a:endParaRPr lang="en-US" sz="2400" b="1" dirty="0">
              <a:solidFill>
                <a:srgbClr val="FF0000"/>
              </a:solidFill>
            </a:endParaRPr>
          </a:p>
        </p:txBody>
      </p:sp>
      <p:sp>
        <p:nvSpPr>
          <p:cNvPr id="9" name="Metin kutusu 16">
            <a:extLst>
              <a:ext uri="{FF2B5EF4-FFF2-40B4-BE49-F238E27FC236}">
                <a16:creationId xmlns:a16="http://schemas.microsoft.com/office/drawing/2014/main" id="{F7E56D12-68BA-00C5-BA2F-0470A1EBC57F}"/>
              </a:ext>
            </a:extLst>
          </p:cNvPr>
          <p:cNvSpPr txBox="1"/>
          <p:nvPr/>
        </p:nvSpPr>
        <p:spPr>
          <a:xfrm>
            <a:off x="5463588" y="2949933"/>
            <a:ext cx="994322" cy="461665"/>
          </a:xfrm>
          <a:prstGeom prst="rect">
            <a:avLst/>
          </a:prstGeom>
          <a:noFill/>
        </p:spPr>
        <p:txBody>
          <a:bodyPr wrap="square" rtlCol="0">
            <a:spAutoFit/>
          </a:bodyPr>
          <a:lstStyle/>
          <a:p>
            <a:pPr algn="ctr"/>
            <a:r>
              <a:rPr lang="en-US" sz="2400" b="1" dirty="0">
                <a:solidFill>
                  <a:srgbClr val="FF0000"/>
                </a:solidFill>
                <a:latin typeface="Cambria" panose="02040503050406030204" pitchFamily="18" charset="0"/>
                <a:ea typeface="Cambria" panose="02040503050406030204" pitchFamily="18" charset="0"/>
              </a:rPr>
              <a:t>&lt;3ns</a:t>
            </a:r>
            <a:endParaRPr lang="en-US" sz="2400" b="1" dirty="0">
              <a:solidFill>
                <a:srgbClr val="FF0000"/>
              </a:solidFill>
            </a:endParaRPr>
          </a:p>
        </p:txBody>
      </p:sp>
      <p:sp>
        <p:nvSpPr>
          <p:cNvPr id="15" name="Title 14">
            <a:extLst>
              <a:ext uri="{FF2B5EF4-FFF2-40B4-BE49-F238E27FC236}">
                <a16:creationId xmlns:a16="http://schemas.microsoft.com/office/drawing/2014/main" id="{B2BDA179-C0B2-1EE1-2EC3-0A6C3AB14A06}"/>
              </a:ext>
            </a:extLst>
          </p:cNvPr>
          <p:cNvSpPr>
            <a:spLocks noGrp="1"/>
          </p:cNvSpPr>
          <p:nvPr>
            <p:ph type="title"/>
          </p:nvPr>
        </p:nvSpPr>
        <p:spPr/>
        <p:txBody>
          <a:bodyPr/>
          <a:lstStyle/>
          <a:p>
            <a:r>
              <a:rPr lang="en-US" sz="4400" dirty="0">
                <a:solidFill>
                  <a:schemeClr val="accent5">
                    <a:lumMod val="75000"/>
                  </a:schemeClr>
                </a:solidFill>
              </a:rPr>
              <a:t>Characterization Methodology</a:t>
            </a:r>
            <a:endParaRPr lang="en-CH" sz="4400" dirty="0">
              <a:solidFill>
                <a:schemeClr val="accent5">
                  <a:lumMod val="75000"/>
                </a:schemeClr>
              </a:solidFill>
            </a:endParaRPr>
          </a:p>
        </p:txBody>
      </p:sp>
      <p:cxnSp>
        <p:nvCxnSpPr>
          <p:cNvPr id="2" name="Bağlayıcı: Eğri 80">
            <a:extLst>
              <a:ext uri="{FF2B5EF4-FFF2-40B4-BE49-F238E27FC236}">
                <a16:creationId xmlns:a16="http://schemas.microsoft.com/office/drawing/2014/main" id="{5D7B02F2-1F88-DD82-C206-3DDB2DCA1518}"/>
              </a:ext>
            </a:extLst>
          </p:cNvPr>
          <p:cNvCxnSpPr>
            <a:cxnSpLocks/>
            <a:stCxn id="36" idx="0"/>
          </p:cNvCxnSpPr>
          <p:nvPr/>
        </p:nvCxnSpPr>
        <p:spPr>
          <a:xfrm rot="16200000" flipV="1">
            <a:off x="1598807" y="1961564"/>
            <a:ext cx="436425" cy="921121"/>
          </a:xfrm>
          <a:prstGeom prst="curvedConnector4">
            <a:avLst>
              <a:gd name="adj1" fmla="val 27080"/>
              <a:gd name="adj2" fmla="val 124818"/>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76C0B715-FE4D-B357-4A9B-902CC2315A73}"/>
              </a:ext>
            </a:extLst>
          </p:cNvPr>
          <p:cNvGrpSpPr/>
          <p:nvPr/>
        </p:nvGrpSpPr>
        <p:grpSpPr>
          <a:xfrm>
            <a:off x="1716598" y="3516359"/>
            <a:ext cx="4928677" cy="3282726"/>
            <a:chOff x="1265673" y="3282882"/>
            <a:chExt cx="4928677" cy="3282726"/>
          </a:xfrm>
        </p:grpSpPr>
        <p:grpSp>
          <p:nvGrpSpPr>
            <p:cNvPr id="11" name="Group 10">
              <a:extLst>
                <a:ext uri="{FF2B5EF4-FFF2-40B4-BE49-F238E27FC236}">
                  <a16:creationId xmlns:a16="http://schemas.microsoft.com/office/drawing/2014/main" id="{2E844983-3926-5969-B550-F5168D21D6A4}"/>
                </a:ext>
              </a:extLst>
            </p:cNvPr>
            <p:cNvGrpSpPr/>
            <p:nvPr/>
          </p:nvGrpSpPr>
          <p:grpSpPr>
            <a:xfrm>
              <a:off x="2502882" y="4439573"/>
              <a:ext cx="3384557" cy="593439"/>
              <a:chOff x="2502882" y="4439573"/>
              <a:chExt cx="3384557" cy="593439"/>
            </a:xfrm>
          </p:grpSpPr>
          <p:cxnSp>
            <p:nvCxnSpPr>
              <p:cNvPr id="37" name="Straight Connector 36">
                <a:extLst>
                  <a:ext uri="{FF2B5EF4-FFF2-40B4-BE49-F238E27FC236}">
                    <a16:creationId xmlns:a16="http://schemas.microsoft.com/office/drawing/2014/main" id="{D325232F-48FE-B217-8E8A-A8D1FC5E876E}"/>
                  </a:ext>
                </a:extLst>
              </p:cNvPr>
              <p:cNvCxnSpPr>
                <a:cxnSpLocks/>
              </p:cNvCxnSpPr>
              <p:nvPr/>
            </p:nvCxnSpPr>
            <p:spPr>
              <a:xfrm>
                <a:off x="281056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4A671763-CC9E-B5D3-771D-34A77FF482EC}"/>
                  </a:ext>
                </a:extLst>
              </p:cNvPr>
              <p:cNvCxnSpPr>
                <a:cxnSpLocks/>
              </p:cNvCxnSpPr>
              <p:nvPr/>
            </p:nvCxnSpPr>
            <p:spPr>
              <a:xfrm>
                <a:off x="3118256"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0F1D7CA-2234-14CC-CA5B-F12FA1E63781}"/>
                  </a:ext>
                </a:extLst>
              </p:cNvPr>
              <p:cNvCxnSpPr>
                <a:cxnSpLocks/>
              </p:cNvCxnSpPr>
              <p:nvPr/>
            </p:nvCxnSpPr>
            <p:spPr>
              <a:xfrm>
                <a:off x="3425943"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C8193820-40DA-30BB-6190-F3EC94EBDB2D}"/>
                  </a:ext>
                </a:extLst>
              </p:cNvPr>
              <p:cNvCxnSpPr>
                <a:cxnSpLocks/>
              </p:cNvCxnSpPr>
              <p:nvPr/>
            </p:nvCxnSpPr>
            <p:spPr>
              <a:xfrm>
                <a:off x="3733630"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241615F3-AB19-C2E5-F4E1-C2617CBE5159}"/>
                  </a:ext>
                </a:extLst>
              </p:cNvPr>
              <p:cNvCxnSpPr>
                <a:cxnSpLocks/>
              </p:cNvCxnSpPr>
              <p:nvPr/>
            </p:nvCxnSpPr>
            <p:spPr>
              <a:xfrm>
                <a:off x="4041317"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673F241-A3B6-0C4B-73E3-F78BED093E47}"/>
                  </a:ext>
                </a:extLst>
              </p:cNvPr>
              <p:cNvCxnSpPr>
                <a:cxnSpLocks/>
              </p:cNvCxnSpPr>
              <p:nvPr/>
            </p:nvCxnSpPr>
            <p:spPr>
              <a:xfrm>
                <a:off x="4349004"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33FB87F-1330-079E-8D36-07517F56994E}"/>
                  </a:ext>
                </a:extLst>
              </p:cNvPr>
              <p:cNvCxnSpPr>
                <a:cxnSpLocks/>
              </p:cNvCxnSpPr>
              <p:nvPr/>
            </p:nvCxnSpPr>
            <p:spPr>
              <a:xfrm>
                <a:off x="4656691"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0D3850BC-FAF0-7041-CABE-E5DA3B1D9A1A}"/>
                  </a:ext>
                </a:extLst>
              </p:cNvPr>
              <p:cNvCxnSpPr>
                <a:cxnSpLocks/>
              </p:cNvCxnSpPr>
              <p:nvPr/>
            </p:nvCxnSpPr>
            <p:spPr>
              <a:xfrm>
                <a:off x="4964378"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AB636F76-6A94-7140-DAC2-71E94D7497F0}"/>
                  </a:ext>
                </a:extLst>
              </p:cNvPr>
              <p:cNvCxnSpPr>
                <a:cxnSpLocks/>
              </p:cNvCxnSpPr>
              <p:nvPr/>
            </p:nvCxnSpPr>
            <p:spPr>
              <a:xfrm>
                <a:off x="5272065"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A16B32C-EB73-29A6-DF8A-4FDAB2A9F4B5}"/>
                  </a:ext>
                </a:extLst>
              </p:cNvPr>
              <p:cNvCxnSpPr>
                <a:cxnSpLocks/>
              </p:cNvCxnSpPr>
              <p:nvPr/>
            </p:nvCxnSpPr>
            <p:spPr>
              <a:xfrm>
                <a:off x="557975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FF3D934F-35A6-8478-7999-D8D8B18C8566}"/>
                  </a:ext>
                </a:extLst>
              </p:cNvPr>
              <p:cNvCxnSpPr>
                <a:cxnSpLocks/>
              </p:cNvCxnSpPr>
              <p:nvPr/>
            </p:nvCxnSpPr>
            <p:spPr>
              <a:xfrm>
                <a:off x="5887439"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8C60F1C3-2290-B3B5-4109-38F2A3135785}"/>
                  </a:ext>
                </a:extLst>
              </p:cNvPr>
              <p:cNvCxnSpPr>
                <a:cxnSpLocks/>
              </p:cNvCxnSpPr>
              <p:nvPr/>
            </p:nvCxnSpPr>
            <p:spPr>
              <a:xfrm>
                <a:off x="2502882" y="4439573"/>
                <a:ext cx="0" cy="59343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30">
              <a:extLst>
                <a:ext uri="{FF2B5EF4-FFF2-40B4-BE49-F238E27FC236}">
                  <a16:creationId xmlns:a16="http://schemas.microsoft.com/office/drawing/2014/main" id="{D567AC1F-1177-61FB-F4F9-6AB67BFACFF9}"/>
                </a:ext>
              </a:extLst>
            </p:cNvPr>
            <p:cNvGrpSpPr/>
            <p:nvPr/>
          </p:nvGrpSpPr>
          <p:grpSpPr>
            <a:xfrm>
              <a:off x="2257472" y="3282882"/>
              <a:ext cx="3810269" cy="2824259"/>
              <a:chOff x="1859009" y="3415840"/>
              <a:chExt cx="3810269" cy="2824259"/>
            </a:xfrm>
          </p:grpSpPr>
          <p:grpSp>
            <p:nvGrpSpPr>
              <p:cNvPr id="28" name="Group 28">
                <a:extLst>
                  <a:ext uri="{FF2B5EF4-FFF2-40B4-BE49-F238E27FC236}">
                    <a16:creationId xmlns:a16="http://schemas.microsoft.com/office/drawing/2014/main" id="{43187765-15A1-DA17-3A8D-57A747D89510}"/>
                  </a:ext>
                </a:extLst>
              </p:cNvPr>
              <p:cNvGrpSpPr/>
              <p:nvPr/>
            </p:nvGrpSpPr>
            <p:grpSpPr>
              <a:xfrm>
                <a:off x="1899136" y="3495795"/>
                <a:ext cx="3770142" cy="2744304"/>
                <a:chOff x="1899136" y="3495795"/>
                <a:chExt cx="3770142" cy="2744304"/>
              </a:xfrm>
            </p:grpSpPr>
            <p:sp>
              <p:nvSpPr>
                <p:cNvPr id="32" name="Rectangle 13">
                  <a:extLst>
                    <a:ext uri="{FF2B5EF4-FFF2-40B4-BE49-F238E27FC236}">
                      <a16:creationId xmlns:a16="http://schemas.microsoft.com/office/drawing/2014/main" id="{9DB22FC9-9E32-182E-0E98-68B904A0AACA}"/>
                    </a:ext>
                  </a:extLst>
                </p:cNvPr>
                <p:cNvSpPr/>
                <p:nvPr/>
              </p:nvSpPr>
              <p:spPr>
                <a:xfrm>
                  <a:off x="1899136" y="3495795"/>
                  <a:ext cx="3770142" cy="1080000"/>
                </a:xfrm>
                <a:prstGeom prst="rect">
                  <a:avLst/>
                </a:prstGeom>
                <a:solidFill>
                  <a:srgbClr val="E8E6FE"/>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14">
                  <a:extLst>
                    <a:ext uri="{FF2B5EF4-FFF2-40B4-BE49-F238E27FC236}">
                      <a16:creationId xmlns:a16="http://schemas.microsoft.com/office/drawing/2014/main" id="{C04486F0-9F37-9E26-C8AC-D826C60733AD}"/>
                    </a:ext>
                  </a:extLst>
                </p:cNvPr>
                <p:cNvSpPr/>
                <p:nvPr/>
              </p:nvSpPr>
              <p:spPr>
                <a:xfrm>
                  <a:off x="1899136" y="5160099"/>
                  <a:ext cx="3770142" cy="1080000"/>
                </a:xfrm>
                <a:prstGeom prst="rect">
                  <a:avLst/>
                </a:prstGeom>
                <a:solidFill>
                  <a:schemeClr val="accent4">
                    <a:lumMod val="40000"/>
                    <a:lumOff val="60000"/>
                  </a:schemeClr>
                </a:solid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9">
                <a:extLst>
                  <a:ext uri="{FF2B5EF4-FFF2-40B4-BE49-F238E27FC236}">
                    <a16:creationId xmlns:a16="http://schemas.microsoft.com/office/drawing/2014/main" id="{3DD33AE8-2A64-4470-6777-544B8311BF9C}"/>
                  </a:ext>
                </a:extLst>
              </p:cNvPr>
              <p:cNvGrpSpPr/>
              <p:nvPr/>
            </p:nvGrpSpPr>
            <p:grpSpPr>
              <a:xfrm>
                <a:off x="1859009" y="3415840"/>
                <a:ext cx="1617751" cy="2136236"/>
                <a:chOff x="1859009" y="3415840"/>
                <a:chExt cx="1617751" cy="2136236"/>
              </a:xfrm>
            </p:grpSpPr>
            <p:sp>
              <p:nvSpPr>
                <p:cNvPr id="30" name="TextBox 15">
                  <a:extLst>
                    <a:ext uri="{FF2B5EF4-FFF2-40B4-BE49-F238E27FC236}">
                      <a16:creationId xmlns:a16="http://schemas.microsoft.com/office/drawing/2014/main" id="{B00FDCA1-3D04-20E5-6537-310D540FE23A}"/>
                    </a:ext>
                  </a:extLst>
                </p:cNvPr>
                <p:cNvSpPr txBox="1"/>
                <p:nvPr/>
              </p:nvSpPr>
              <p:spPr>
                <a:xfrm>
                  <a:off x="1859009" y="3415840"/>
                  <a:ext cx="1617751" cy="461665"/>
                </a:xfrm>
                <a:prstGeom prst="rect">
                  <a:avLst/>
                </a:prstGeom>
                <a:noFill/>
              </p:spPr>
              <p:txBody>
                <a:bodyPr wrap="none" rtlCol="0">
                  <a:spAutoFit/>
                </a:bodyPr>
                <a:lstStyle/>
                <a:p>
                  <a:r>
                    <a:rPr lang="en-US" sz="2400" dirty="0">
                      <a:latin typeface="Cambria" panose="02040503050406030204" pitchFamily="18" charset="0"/>
                    </a:rPr>
                    <a:t>Subarray X</a:t>
                  </a:r>
                </a:p>
              </p:txBody>
            </p:sp>
            <p:sp>
              <p:nvSpPr>
                <p:cNvPr id="31" name="TextBox 16">
                  <a:extLst>
                    <a:ext uri="{FF2B5EF4-FFF2-40B4-BE49-F238E27FC236}">
                      <a16:creationId xmlns:a16="http://schemas.microsoft.com/office/drawing/2014/main" id="{59942816-8E5F-13EC-0D9A-67D0EBC9557E}"/>
                    </a:ext>
                  </a:extLst>
                </p:cNvPr>
                <p:cNvSpPr txBox="1"/>
                <p:nvPr/>
              </p:nvSpPr>
              <p:spPr>
                <a:xfrm>
                  <a:off x="1859009" y="5090411"/>
                  <a:ext cx="1617687" cy="461665"/>
                </a:xfrm>
                <a:prstGeom prst="rect">
                  <a:avLst/>
                </a:prstGeom>
                <a:noFill/>
              </p:spPr>
              <p:txBody>
                <a:bodyPr wrap="none" rtlCol="0">
                  <a:spAutoFit/>
                </a:bodyPr>
                <a:lstStyle/>
                <a:p>
                  <a:r>
                    <a:rPr lang="en-US" sz="2400" dirty="0">
                      <a:latin typeface="Cambria" panose="02040503050406030204" pitchFamily="18" charset="0"/>
                    </a:rPr>
                    <a:t>Subarray Y</a:t>
                  </a:r>
                </a:p>
              </p:txBody>
            </p:sp>
          </p:grpSp>
        </p:grpSp>
        <p:sp>
          <p:nvSpPr>
            <p:cNvPr id="14" name="Rectangle 7">
              <a:extLst>
                <a:ext uri="{FF2B5EF4-FFF2-40B4-BE49-F238E27FC236}">
                  <a16:creationId xmlns:a16="http://schemas.microsoft.com/office/drawing/2014/main" id="{1E96CDA6-B796-C389-9D72-2FA3CD0B09EC}"/>
                </a:ext>
              </a:extLst>
            </p:cNvPr>
            <p:cNvSpPr/>
            <p:nvPr/>
          </p:nvSpPr>
          <p:spPr>
            <a:xfrm>
              <a:off x="3015051" y="3759079"/>
              <a:ext cx="2560320" cy="407963"/>
            </a:xfrm>
            <a:prstGeom prst="rect">
              <a:avLst/>
            </a:prstGeom>
            <a:solidFill>
              <a:schemeClr val="accent2">
                <a:lumMod val="20000"/>
                <a:lumOff val="80000"/>
              </a:schemeClr>
            </a:solid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Cambria" panose="02040503050406030204" pitchFamily="18" charset="0"/>
                </a:rPr>
                <a:t>Row A</a:t>
              </a:r>
            </a:p>
          </p:txBody>
        </p:sp>
        <p:sp>
          <p:nvSpPr>
            <p:cNvPr id="16" name="Rectangle 11">
              <a:extLst>
                <a:ext uri="{FF2B5EF4-FFF2-40B4-BE49-F238E27FC236}">
                  <a16:creationId xmlns:a16="http://schemas.microsoft.com/office/drawing/2014/main" id="{D73A2D58-798E-C69E-B0F2-42D4A0A52316}"/>
                </a:ext>
              </a:extLst>
            </p:cNvPr>
            <p:cNvSpPr/>
            <p:nvPr/>
          </p:nvSpPr>
          <p:spPr>
            <a:xfrm>
              <a:off x="3015051" y="5423383"/>
              <a:ext cx="2560320" cy="407963"/>
            </a:xfrm>
            <a:prstGeom prst="rect">
              <a:avLst/>
            </a:prstGeom>
            <a:solidFill>
              <a:schemeClr val="accent2">
                <a:lumMod val="20000"/>
                <a:lumOff val="80000"/>
              </a:schemeClr>
            </a:solid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Cambria" panose="02040503050406030204" pitchFamily="18" charset="0"/>
                </a:rPr>
                <a:t>Row B</a:t>
              </a:r>
            </a:p>
          </p:txBody>
        </p:sp>
        <p:sp>
          <p:nvSpPr>
            <p:cNvPr id="17" name="Rectangle 17">
              <a:extLst>
                <a:ext uri="{FF2B5EF4-FFF2-40B4-BE49-F238E27FC236}">
                  <a16:creationId xmlns:a16="http://schemas.microsoft.com/office/drawing/2014/main" id="{BA3669AD-588C-F12F-607D-7DB1F1E31CB5}"/>
                </a:ext>
              </a:extLst>
            </p:cNvPr>
            <p:cNvSpPr/>
            <p:nvPr/>
          </p:nvSpPr>
          <p:spPr>
            <a:xfrm>
              <a:off x="2128787" y="3288633"/>
              <a:ext cx="4065563" cy="288648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26">
              <a:extLst>
                <a:ext uri="{FF2B5EF4-FFF2-40B4-BE49-F238E27FC236}">
                  <a16:creationId xmlns:a16="http://schemas.microsoft.com/office/drawing/2014/main" id="{B5DBB8F3-7D65-1DC1-6021-FC790F7115CB}"/>
                </a:ext>
              </a:extLst>
            </p:cNvPr>
            <p:cNvGrpSpPr/>
            <p:nvPr/>
          </p:nvGrpSpPr>
          <p:grpSpPr>
            <a:xfrm>
              <a:off x="1265673" y="3726767"/>
              <a:ext cx="1749378" cy="461665"/>
              <a:chOff x="867210" y="3646598"/>
              <a:chExt cx="1749378" cy="461665"/>
            </a:xfrm>
          </p:grpSpPr>
          <p:cxnSp>
            <p:nvCxnSpPr>
              <p:cNvPr id="26" name="Straight Arrow Connector 10">
                <a:extLst>
                  <a:ext uri="{FF2B5EF4-FFF2-40B4-BE49-F238E27FC236}">
                    <a16:creationId xmlns:a16="http://schemas.microsoft.com/office/drawing/2014/main" id="{84B96906-F764-4C13-F695-8C5A53E6DD19}"/>
                  </a:ext>
                </a:extLst>
              </p:cNvPr>
              <p:cNvCxnSpPr>
                <a:cxnSpLocks/>
              </p:cNvCxnSpPr>
              <p:nvPr/>
            </p:nvCxnSpPr>
            <p:spPr>
              <a:xfrm>
                <a:off x="1629651" y="3882888"/>
                <a:ext cx="986937" cy="1"/>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3">
                <a:extLst>
                  <a:ext uri="{FF2B5EF4-FFF2-40B4-BE49-F238E27FC236}">
                    <a16:creationId xmlns:a16="http://schemas.microsoft.com/office/drawing/2014/main" id="{9FB8BE08-CF8D-8F06-C7A3-5DF47E0CCBDC}"/>
                  </a:ext>
                </a:extLst>
              </p:cNvPr>
              <p:cNvSpPr txBox="1"/>
              <p:nvPr/>
            </p:nvSpPr>
            <p:spPr>
              <a:xfrm>
                <a:off x="867210" y="3646598"/>
                <a:ext cx="727956" cy="461665"/>
              </a:xfrm>
              <a:prstGeom prst="rect">
                <a:avLst/>
              </a:prstGeom>
              <a:noFill/>
            </p:spPr>
            <p:txBody>
              <a:bodyPr wrap="none" rtlCol="0">
                <a:spAutoFit/>
              </a:bodyPr>
              <a:lstStyle/>
              <a:p>
                <a:r>
                  <a:rPr lang="en-US" sz="2400" dirty="0">
                    <a:solidFill>
                      <a:srgbClr val="C00000"/>
                    </a:solidFill>
                    <a:latin typeface="Cambria" panose="02040503050406030204" pitchFamily="18" charset="0"/>
                  </a:rPr>
                  <a:t>ACT</a:t>
                </a:r>
              </a:p>
            </p:txBody>
          </p:sp>
        </p:grpSp>
        <p:sp>
          <p:nvSpPr>
            <p:cNvPr id="19" name="TextBox 25">
              <a:extLst>
                <a:ext uri="{FF2B5EF4-FFF2-40B4-BE49-F238E27FC236}">
                  <a16:creationId xmlns:a16="http://schemas.microsoft.com/office/drawing/2014/main" id="{3FED80C3-4616-7AD6-3A70-C24DBCA697E1}"/>
                </a:ext>
              </a:extLst>
            </p:cNvPr>
            <p:cNvSpPr txBox="1"/>
            <p:nvPr/>
          </p:nvSpPr>
          <p:spPr>
            <a:xfrm>
              <a:off x="3280557" y="6103943"/>
              <a:ext cx="1762021" cy="461665"/>
            </a:xfrm>
            <a:prstGeom prst="rect">
              <a:avLst/>
            </a:prstGeom>
            <a:noFill/>
          </p:spPr>
          <p:txBody>
            <a:bodyPr wrap="none" rtlCol="0">
              <a:spAutoFit/>
            </a:bodyPr>
            <a:lstStyle/>
            <a:p>
              <a:pPr algn="ctr"/>
              <a:r>
                <a:rPr lang="en-US" sz="2400" dirty="0">
                  <a:latin typeface="Cambria" panose="02040503050406030204" pitchFamily="18" charset="0"/>
                </a:rPr>
                <a:t>DRAM Bank</a:t>
              </a:r>
            </a:p>
          </p:txBody>
        </p:sp>
        <p:grpSp>
          <p:nvGrpSpPr>
            <p:cNvPr id="20" name="Group 26">
              <a:extLst>
                <a:ext uri="{FF2B5EF4-FFF2-40B4-BE49-F238E27FC236}">
                  <a16:creationId xmlns:a16="http://schemas.microsoft.com/office/drawing/2014/main" id="{B3BCDCA6-B2DE-DD80-D1C0-F9C7D54FE545}"/>
                </a:ext>
              </a:extLst>
            </p:cNvPr>
            <p:cNvGrpSpPr/>
            <p:nvPr/>
          </p:nvGrpSpPr>
          <p:grpSpPr>
            <a:xfrm>
              <a:off x="1265673" y="5381350"/>
              <a:ext cx="1749378" cy="461665"/>
              <a:chOff x="867210" y="3906478"/>
              <a:chExt cx="1749378" cy="461665"/>
            </a:xfrm>
          </p:grpSpPr>
          <p:cxnSp>
            <p:nvCxnSpPr>
              <p:cNvPr id="24" name="Straight Arrow Connector 10">
                <a:extLst>
                  <a:ext uri="{FF2B5EF4-FFF2-40B4-BE49-F238E27FC236}">
                    <a16:creationId xmlns:a16="http://schemas.microsoft.com/office/drawing/2014/main" id="{8F29D5CD-1AC6-6187-81F0-EEC5759BE5E6}"/>
                  </a:ext>
                </a:extLst>
              </p:cNvPr>
              <p:cNvCxnSpPr>
                <a:cxnSpLocks/>
              </p:cNvCxnSpPr>
              <p:nvPr/>
            </p:nvCxnSpPr>
            <p:spPr>
              <a:xfrm>
                <a:off x="1629651" y="4142768"/>
                <a:ext cx="986937" cy="1"/>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3">
                <a:extLst>
                  <a:ext uri="{FF2B5EF4-FFF2-40B4-BE49-F238E27FC236}">
                    <a16:creationId xmlns:a16="http://schemas.microsoft.com/office/drawing/2014/main" id="{ABB1F64E-76CD-1481-102F-F85937BA16B1}"/>
                  </a:ext>
                </a:extLst>
              </p:cNvPr>
              <p:cNvSpPr txBox="1"/>
              <p:nvPr/>
            </p:nvSpPr>
            <p:spPr>
              <a:xfrm>
                <a:off x="867210" y="3906478"/>
                <a:ext cx="727956" cy="461665"/>
              </a:xfrm>
              <a:prstGeom prst="rect">
                <a:avLst/>
              </a:prstGeom>
              <a:noFill/>
            </p:spPr>
            <p:txBody>
              <a:bodyPr wrap="none" rtlCol="0">
                <a:spAutoFit/>
              </a:bodyPr>
              <a:lstStyle/>
              <a:p>
                <a:r>
                  <a:rPr lang="en-US" sz="2400" dirty="0">
                    <a:solidFill>
                      <a:srgbClr val="C00000"/>
                    </a:solidFill>
                    <a:latin typeface="Cambria" panose="02040503050406030204" pitchFamily="18" charset="0"/>
                  </a:rPr>
                  <a:t>ACT</a:t>
                </a:r>
              </a:p>
            </p:txBody>
          </p:sp>
        </p:grpSp>
        <p:sp>
          <p:nvSpPr>
            <p:cNvPr id="23" name="Dikdörtgen 256">
              <a:extLst>
                <a:ext uri="{FF2B5EF4-FFF2-40B4-BE49-F238E27FC236}">
                  <a16:creationId xmlns:a16="http://schemas.microsoft.com/office/drawing/2014/main" id="{773FDC4C-44C4-6915-6A2D-090A93C1AA2F}"/>
                </a:ext>
              </a:extLst>
            </p:cNvPr>
            <p:cNvSpPr/>
            <p:nvPr/>
          </p:nvSpPr>
          <p:spPr>
            <a:xfrm>
              <a:off x="2297598" y="4547362"/>
              <a:ext cx="3770137" cy="370985"/>
            </a:xfrm>
            <a:prstGeom prst="rect">
              <a:avLst/>
            </a:prstGeom>
            <a:solidFill>
              <a:schemeClr val="accent1">
                <a:lumMod val="60000"/>
                <a:lumOff val="40000"/>
              </a:schemeClr>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latin typeface="Cambria" panose="02040503050406030204" pitchFamily="18" charset="0"/>
                  <a:ea typeface="Cambria" panose="02040503050406030204" pitchFamily="18" charset="0"/>
                  <a:cs typeface="Cascadia Mono" panose="020B0609020000020004" pitchFamily="49" charset="0"/>
                </a:rPr>
                <a:t>Shared Sense Amplifiers</a:t>
              </a:r>
            </a:p>
          </p:txBody>
        </p:sp>
      </p:grpSp>
      <p:sp>
        <p:nvSpPr>
          <p:cNvPr id="36" name="Oval 35">
            <a:extLst>
              <a:ext uri="{FF2B5EF4-FFF2-40B4-BE49-F238E27FC236}">
                <a16:creationId xmlns:a16="http://schemas.microsoft.com/office/drawing/2014/main" id="{9E9757A9-C347-3093-97E6-62BAFA42219C}"/>
              </a:ext>
            </a:extLst>
          </p:cNvPr>
          <p:cNvSpPr/>
          <p:nvPr/>
        </p:nvSpPr>
        <p:spPr>
          <a:xfrm>
            <a:off x="1754123" y="2640337"/>
            <a:ext cx="1046912" cy="674881"/>
          </a:xfrm>
          <a:prstGeom prst="ellipse">
            <a:avLst/>
          </a:prstGeom>
          <a:noFill/>
          <a:ln w="762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41" name="TextBox 40">
            <a:extLst>
              <a:ext uri="{FF2B5EF4-FFF2-40B4-BE49-F238E27FC236}">
                <a16:creationId xmlns:a16="http://schemas.microsoft.com/office/drawing/2014/main" id="{2F599BA3-35A0-B891-189D-4EFB26DEE6C5}"/>
              </a:ext>
            </a:extLst>
          </p:cNvPr>
          <p:cNvSpPr txBox="1"/>
          <p:nvPr/>
        </p:nvSpPr>
        <p:spPr>
          <a:xfrm>
            <a:off x="1264891" y="1826480"/>
            <a:ext cx="2601481" cy="400110"/>
          </a:xfrm>
          <a:prstGeom prst="rect">
            <a:avLst/>
          </a:prstGeom>
          <a:solidFill>
            <a:schemeClr val="accent2">
              <a:lumMod val="40000"/>
              <a:lumOff val="60000"/>
            </a:schemeClr>
          </a:solidFill>
          <a:ln w="38100">
            <a:solidFill>
              <a:schemeClr val="accent2"/>
            </a:solidFill>
            <a:prstDash val="dash"/>
          </a:ln>
        </p:spPr>
        <p:txBody>
          <a:bodyPr wrap="none" rtlCol="0">
            <a:spAutoFit/>
          </a:bodyPr>
          <a:lstStyle/>
          <a:p>
            <a:r>
              <a:rPr lang="en-US" sz="2000" dirty="0">
                <a:latin typeface="Cambria" panose="02040503050406030204" pitchFamily="18" charset="0"/>
                <a:ea typeface="Cambria" panose="02040503050406030204" pitchFamily="18" charset="0"/>
              </a:rPr>
              <a:t>All rows in Subarray X</a:t>
            </a:r>
            <a:endParaRPr lang="en-CH" sz="2000" dirty="0">
              <a:latin typeface="Cambria" panose="02040503050406030204" pitchFamily="18" charset="0"/>
              <a:ea typeface="Cambria" panose="02040503050406030204" pitchFamily="18" charset="0"/>
            </a:endParaRPr>
          </a:p>
        </p:txBody>
      </p:sp>
      <p:cxnSp>
        <p:nvCxnSpPr>
          <p:cNvPr id="42" name="Bağlayıcı: Eğri 80">
            <a:extLst>
              <a:ext uri="{FF2B5EF4-FFF2-40B4-BE49-F238E27FC236}">
                <a16:creationId xmlns:a16="http://schemas.microsoft.com/office/drawing/2014/main" id="{A22E0682-D25D-C5BA-7132-7FD648DEE22A}"/>
              </a:ext>
            </a:extLst>
          </p:cNvPr>
          <p:cNvCxnSpPr>
            <a:cxnSpLocks/>
            <a:stCxn id="43" idx="0"/>
          </p:cNvCxnSpPr>
          <p:nvPr/>
        </p:nvCxnSpPr>
        <p:spPr>
          <a:xfrm rot="5400000" flipH="1" flipV="1">
            <a:off x="7965826" y="2146734"/>
            <a:ext cx="418492" cy="532849"/>
          </a:xfrm>
          <a:prstGeom prst="curvedConnector4">
            <a:avLst>
              <a:gd name="adj1" fmla="val 26098"/>
              <a:gd name="adj2" fmla="val 142901"/>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5353A761-9D37-68BC-C1BC-8FFF7190F372}"/>
              </a:ext>
            </a:extLst>
          </p:cNvPr>
          <p:cNvSpPr/>
          <p:nvPr/>
        </p:nvSpPr>
        <p:spPr>
          <a:xfrm>
            <a:off x="7385192" y="2622404"/>
            <a:ext cx="1046912" cy="674881"/>
          </a:xfrm>
          <a:prstGeom prst="ellipse">
            <a:avLst/>
          </a:prstGeom>
          <a:noFill/>
          <a:ln w="762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55" name="Content Placeholder 2">
            <a:extLst>
              <a:ext uri="{FF2B5EF4-FFF2-40B4-BE49-F238E27FC236}">
                <a16:creationId xmlns:a16="http://schemas.microsoft.com/office/drawing/2014/main" id="{F01F92C2-2D87-1F54-CBF4-A67AAC047085}"/>
              </a:ext>
            </a:extLst>
          </p:cNvPr>
          <p:cNvSpPr>
            <a:spLocks noGrp="1"/>
          </p:cNvSpPr>
          <p:nvPr>
            <p:ph idx="1"/>
          </p:nvPr>
        </p:nvSpPr>
        <p:spPr>
          <a:xfrm>
            <a:off x="224845" y="753498"/>
            <a:ext cx="8863692" cy="1098260"/>
          </a:xfrm>
        </p:spPr>
        <p:txBody>
          <a:bodyPr>
            <a:normAutofit/>
          </a:bodyPr>
          <a:lstStyle/>
          <a:p>
            <a:r>
              <a:rPr lang="en-GB" sz="2600" b="1" dirty="0">
                <a:solidFill>
                  <a:schemeClr val="accent2"/>
                </a:solidFill>
              </a:rPr>
              <a:t>Sweep</a:t>
            </a:r>
            <a:r>
              <a:rPr lang="en-GB" sz="2600" dirty="0"/>
              <a:t> Row A and Row B addresses</a:t>
            </a:r>
          </a:p>
          <a:p>
            <a:pPr marL="457200" lvl="1" indent="0">
              <a:buNone/>
            </a:pPr>
            <a:endParaRPr lang="en-GB" dirty="0">
              <a:solidFill>
                <a:schemeClr val="tx1">
                  <a:lumMod val="75000"/>
                  <a:lumOff val="25000"/>
                </a:schemeClr>
              </a:solidFill>
            </a:endParaRPr>
          </a:p>
        </p:txBody>
      </p:sp>
      <p:sp>
        <p:nvSpPr>
          <p:cNvPr id="65" name="TextBox 64">
            <a:extLst>
              <a:ext uri="{FF2B5EF4-FFF2-40B4-BE49-F238E27FC236}">
                <a16:creationId xmlns:a16="http://schemas.microsoft.com/office/drawing/2014/main" id="{3E88029D-3EBC-805A-92DF-0BC3A20965D5}"/>
              </a:ext>
            </a:extLst>
          </p:cNvPr>
          <p:cNvSpPr txBox="1"/>
          <p:nvPr/>
        </p:nvSpPr>
        <p:spPr>
          <a:xfrm>
            <a:off x="5748449" y="1826480"/>
            <a:ext cx="2601481" cy="400110"/>
          </a:xfrm>
          <a:prstGeom prst="rect">
            <a:avLst/>
          </a:prstGeom>
          <a:solidFill>
            <a:schemeClr val="accent2">
              <a:lumMod val="40000"/>
              <a:lumOff val="60000"/>
            </a:schemeClr>
          </a:solidFill>
          <a:ln w="38100">
            <a:solidFill>
              <a:schemeClr val="accent2"/>
            </a:solidFill>
            <a:prstDash val="dash"/>
          </a:ln>
        </p:spPr>
        <p:txBody>
          <a:bodyPr wrap="none" rtlCol="0">
            <a:spAutoFit/>
          </a:bodyPr>
          <a:lstStyle/>
          <a:p>
            <a:r>
              <a:rPr lang="en-US" sz="2000" dirty="0">
                <a:latin typeface="Cambria" panose="02040503050406030204" pitchFamily="18" charset="0"/>
                <a:ea typeface="Cambria" panose="02040503050406030204" pitchFamily="18" charset="0"/>
              </a:rPr>
              <a:t>All rows in Subarray Y</a:t>
            </a:r>
            <a:endParaRPr lang="en-CH" sz="20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24599025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ECC089-90B7-4967-5C88-953A18EB177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961BF67-82D9-2020-F5DD-E7182F7E7286}"/>
              </a:ext>
            </a:extLst>
          </p:cNvPr>
          <p:cNvSpPr>
            <a:spLocks noGrp="1"/>
          </p:cNvSpPr>
          <p:nvPr>
            <p:ph type="title"/>
          </p:nvPr>
        </p:nvSpPr>
        <p:spPr>
          <a:xfrm>
            <a:off x="0" y="79447"/>
            <a:ext cx="9144000" cy="740193"/>
          </a:xfrm>
        </p:spPr>
        <p:txBody>
          <a:bodyPr/>
          <a:lstStyle/>
          <a:p>
            <a:r>
              <a:rPr lang="en-US" sz="3200" dirty="0">
                <a:solidFill>
                  <a:schemeClr val="accent5">
                    <a:lumMod val="75000"/>
                  </a:schemeClr>
                </a:solidFill>
              </a:rPr>
              <a:t>Key Takeaways from In-DRAM Operations</a:t>
            </a:r>
            <a:endParaRPr lang="en-CH" sz="3200" dirty="0">
              <a:solidFill>
                <a:schemeClr val="accent5">
                  <a:lumMod val="75000"/>
                </a:schemeClr>
              </a:solidFill>
            </a:endParaRPr>
          </a:p>
        </p:txBody>
      </p:sp>
      <p:sp>
        <p:nvSpPr>
          <p:cNvPr id="6" name="Slide Number Placeholder 3">
            <a:extLst>
              <a:ext uri="{FF2B5EF4-FFF2-40B4-BE49-F238E27FC236}">
                <a16:creationId xmlns:a16="http://schemas.microsoft.com/office/drawing/2014/main" id="{8BDFED11-F659-8296-30C2-65C3301B3222}"/>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BA2D8F13-174C-467F-9D40-7DDEF70CAB8C}" type="slidenum">
              <a:rPr lang="en-US" sz="2000" smtClean="0">
                <a:solidFill>
                  <a:schemeClr val="accent5"/>
                </a:solidFill>
                <a:latin typeface="Cambria" panose="02040503050406030204" pitchFamily="18" charset="0"/>
                <a:ea typeface="Cambria" panose="02040503050406030204" pitchFamily="18" charset="0"/>
              </a:rPr>
              <a:pPr/>
              <a:t>91</a:t>
            </a:fld>
            <a:endParaRPr lang="en-US">
              <a:solidFill>
                <a:schemeClr val="accent5"/>
              </a:solidFill>
              <a:latin typeface="Cambria" panose="02040503050406030204" pitchFamily="18" charset="0"/>
              <a:ea typeface="Cambria" panose="02040503050406030204" pitchFamily="18" charset="0"/>
            </a:endParaRPr>
          </a:p>
        </p:txBody>
      </p:sp>
      <p:grpSp>
        <p:nvGrpSpPr>
          <p:cNvPr id="16" name="Group 15">
            <a:extLst>
              <a:ext uri="{FF2B5EF4-FFF2-40B4-BE49-F238E27FC236}">
                <a16:creationId xmlns:a16="http://schemas.microsoft.com/office/drawing/2014/main" id="{15740519-379B-D10D-5D2D-66743F2E57F3}"/>
              </a:ext>
            </a:extLst>
          </p:cNvPr>
          <p:cNvGrpSpPr/>
          <p:nvPr/>
        </p:nvGrpSpPr>
        <p:grpSpPr>
          <a:xfrm>
            <a:off x="0" y="819640"/>
            <a:ext cx="9144000" cy="1494177"/>
            <a:chOff x="0" y="1232114"/>
            <a:chExt cx="9144000" cy="1494177"/>
          </a:xfrm>
        </p:grpSpPr>
        <p:sp>
          <p:nvSpPr>
            <p:cNvPr id="4" name="Rectangle 274">
              <a:extLst>
                <a:ext uri="{FF2B5EF4-FFF2-40B4-BE49-F238E27FC236}">
                  <a16:creationId xmlns:a16="http://schemas.microsoft.com/office/drawing/2014/main" id="{918317D0-5FF3-F50C-3862-7A0FBFF0CC18}"/>
                </a:ext>
              </a:extLst>
            </p:cNvPr>
            <p:cNvSpPr/>
            <p:nvPr/>
          </p:nvSpPr>
          <p:spPr>
            <a:xfrm>
              <a:off x="0" y="1716785"/>
              <a:ext cx="9144000" cy="1009506"/>
            </a:xfrm>
            <a:prstGeom prst="rect">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C00000"/>
                  </a:solidFill>
                  <a:latin typeface="Cambria" panose="02040503050406030204" pitchFamily="18" charset="0"/>
                </a:rPr>
                <a:t>COTS DRAM chips can perform </a:t>
              </a:r>
            </a:p>
            <a:p>
              <a:pPr algn="ctr"/>
              <a:r>
                <a:rPr lang="en-US" sz="2800" b="1" dirty="0">
                  <a:solidFill>
                    <a:srgbClr val="C00000"/>
                  </a:solidFill>
                  <a:latin typeface="Cambria" panose="02040503050406030204" pitchFamily="18" charset="0"/>
                </a:rPr>
                <a:t>{2, 4, 8, 16}-input AND, NAND, OR, and NOR operations</a:t>
              </a:r>
            </a:p>
          </p:txBody>
        </p:sp>
        <p:sp>
          <p:nvSpPr>
            <p:cNvPr id="12" name="Rectangle 274">
              <a:extLst>
                <a:ext uri="{FF2B5EF4-FFF2-40B4-BE49-F238E27FC236}">
                  <a16:creationId xmlns:a16="http://schemas.microsoft.com/office/drawing/2014/main" id="{003FC3C9-8060-AA67-25A7-1DEF542FE1A2}"/>
                </a:ext>
              </a:extLst>
            </p:cNvPr>
            <p:cNvSpPr/>
            <p:nvPr/>
          </p:nvSpPr>
          <p:spPr>
            <a:xfrm>
              <a:off x="0" y="1232114"/>
              <a:ext cx="9144000" cy="540851"/>
            </a:xfrm>
            <a:prstGeom prst="rect">
              <a:avLst/>
            </a:prstGeom>
            <a:solidFill>
              <a:schemeClr val="accent1">
                <a:lumMod val="60000"/>
                <a:lumOff val="40000"/>
              </a:schemeClr>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latin typeface="Cambria" panose="02040503050406030204" pitchFamily="18" charset="0"/>
                </a:rPr>
                <a:t>Key Takeaway 1</a:t>
              </a:r>
            </a:p>
          </p:txBody>
        </p:sp>
      </p:grpSp>
      <p:grpSp>
        <p:nvGrpSpPr>
          <p:cNvPr id="15" name="Group 14">
            <a:extLst>
              <a:ext uri="{FF2B5EF4-FFF2-40B4-BE49-F238E27FC236}">
                <a16:creationId xmlns:a16="http://schemas.microsoft.com/office/drawing/2014/main" id="{2C61E2ED-5B27-3108-4C61-66FB676A869E}"/>
              </a:ext>
            </a:extLst>
          </p:cNvPr>
          <p:cNvGrpSpPr/>
          <p:nvPr/>
        </p:nvGrpSpPr>
        <p:grpSpPr>
          <a:xfrm>
            <a:off x="0" y="4714625"/>
            <a:ext cx="9144000" cy="1494177"/>
            <a:chOff x="0" y="3991724"/>
            <a:chExt cx="9144000" cy="1494177"/>
          </a:xfrm>
        </p:grpSpPr>
        <p:sp>
          <p:nvSpPr>
            <p:cNvPr id="13" name="Rectangle 274">
              <a:extLst>
                <a:ext uri="{FF2B5EF4-FFF2-40B4-BE49-F238E27FC236}">
                  <a16:creationId xmlns:a16="http://schemas.microsoft.com/office/drawing/2014/main" id="{569877F8-C1F9-A9E8-2F99-8CF58F3A3BBD}"/>
                </a:ext>
              </a:extLst>
            </p:cNvPr>
            <p:cNvSpPr/>
            <p:nvPr/>
          </p:nvSpPr>
          <p:spPr>
            <a:xfrm>
              <a:off x="0" y="4476395"/>
              <a:ext cx="9144000" cy="1009506"/>
            </a:xfrm>
            <a:prstGeom prst="rect">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C00000"/>
                  </a:solidFill>
                  <a:latin typeface="Cambria" panose="02040503050406030204" pitchFamily="18" charset="0"/>
                </a:rPr>
                <a:t>Data pattern slightly affects </a:t>
              </a:r>
            </a:p>
            <a:p>
              <a:pPr algn="ctr"/>
              <a:r>
                <a:rPr lang="en-US" sz="2800" b="1" dirty="0">
                  <a:solidFill>
                    <a:srgbClr val="C00000"/>
                  </a:solidFill>
                  <a:latin typeface="Cambria" panose="02040503050406030204" pitchFamily="18" charset="0"/>
                </a:rPr>
                <a:t>the reliability of AND, NAND, OR, and NOR operations</a:t>
              </a:r>
            </a:p>
          </p:txBody>
        </p:sp>
        <p:sp>
          <p:nvSpPr>
            <p:cNvPr id="14" name="Rectangle 274">
              <a:extLst>
                <a:ext uri="{FF2B5EF4-FFF2-40B4-BE49-F238E27FC236}">
                  <a16:creationId xmlns:a16="http://schemas.microsoft.com/office/drawing/2014/main" id="{89CDE955-B009-0B70-DEC4-A41340C54922}"/>
                </a:ext>
              </a:extLst>
            </p:cNvPr>
            <p:cNvSpPr/>
            <p:nvPr/>
          </p:nvSpPr>
          <p:spPr>
            <a:xfrm>
              <a:off x="0" y="3991724"/>
              <a:ext cx="9144000" cy="540851"/>
            </a:xfrm>
            <a:prstGeom prst="rect">
              <a:avLst/>
            </a:prstGeom>
            <a:solidFill>
              <a:schemeClr val="accent1">
                <a:lumMod val="60000"/>
                <a:lumOff val="40000"/>
              </a:schemeClr>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latin typeface="Cambria" panose="02040503050406030204" pitchFamily="18" charset="0"/>
                </a:rPr>
                <a:t>Key Takeaway 3</a:t>
              </a:r>
            </a:p>
          </p:txBody>
        </p:sp>
      </p:grpSp>
      <p:grpSp>
        <p:nvGrpSpPr>
          <p:cNvPr id="3" name="Group 2">
            <a:extLst>
              <a:ext uri="{FF2B5EF4-FFF2-40B4-BE49-F238E27FC236}">
                <a16:creationId xmlns:a16="http://schemas.microsoft.com/office/drawing/2014/main" id="{5CB1B0CF-58D3-501F-8872-D9E11D4363B4}"/>
              </a:ext>
            </a:extLst>
          </p:cNvPr>
          <p:cNvGrpSpPr/>
          <p:nvPr/>
        </p:nvGrpSpPr>
        <p:grpSpPr>
          <a:xfrm>
            <a:off x="0" y="2574905"/>
            <a:ext cx="9144000" cy="1878631"/>
            <a:chOff x="0" y="1232114"/>
            <a:chExt cx="9144000" cy="1878631"/>
          </a:xfrm>
        </p:grpSpPr>
        <p:sp>
          <p:nvSpPr>
            <p:cNvPr id="5" name="Rectangle 274">
              <a:extLst>
                <a:ext uri="{FF2B5EF4-FFF2-40B4-BE49-F238E27FC236}">
                  <a16:creationId xmlns:a16="http://schemas.microsoft.com/office/drawing/2014/main" id="{09E3C16D-9E2A-70F7-6842-CBD4D47B94EF}"/>
                </a:ext>
              </a:extLst>
            </p:cNvPr>
            <p:cNvSpPr/>
            <p:nvPr/>
          </p:nvSpPr>
          <p:spPr>
            <a:xfrm>
              <a:off x="0" y="1716785"/>
              <a:ext cx="9144000" cy="1393960"/>
            </a:xfrm>
            <a:prstGeom prst="rect">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C00000"/>
                  </a:solidFill>
                  <a:latin typeface="Cambria" panose="02040503050406030204" pitchFamily="18" charset="0"/>
                </a:rPr>
                <a:t>COTS DRAM chips can perform </a:t>
              </a:r>
            </a:p>
            <a:p>
              <a:pPr algn="ctr"/>
              <a:r>
                <a:rPr lang="en-US" sz="2800" b="1" dirty="0">
                  <a:solidFill>
                    <a:srgbClr val="C00000"/>
                  </a:solidFill>
                  <a:latin typeface="Cambria" panose="02040503050406030204" pitchFamily="18" charset="0"/>
                </a:rPr>
                <a:t>AND, NAND, OR, and NOR operations </a:t>
              </a:r>
            </a:p>
            <a:p>
              <a:pPr algn="ctr"/>
              <a:r>
                <a:rPr lang="en-US" sz="2800" b="1" dirty="0">
                  <a:solidFill>
                    <a:srgbClr val="C00000"/>
                  </a:solidFill>
                  <a:latin typeface="Cambria" panose="02040503050406030204" pitchFamily="18" charset="0"/>
                </a:rPr>
                <a:t>with very high reliability</a:t>
              </a:r>
            </a:p>
          </p:txBody>
        </p:sp>
        <p:sp>
          <p:nvSpPr>
            <p:cNvPr id="7" name="Rectangle 274">
              <a:extLst>
                <a:ext uri="{FF2B5EF4-FFF2-40B4-BE49-F238E27FC236}">
                  <a16:creationId xmlns:a16="http://schemas.microsoft.com/office/drawing/2014/main" id="{DD113150-0A89-58C8-8F53-AF8553C36FA0}"/>
                </a:ext>
              </a:extLst>
            </p:cNvPr>
            <p:cNvSpPr/>
            <p:nvPr/>
          </p:nvSpPr>
          <p:spPr>
            <a:xfrm>
              <a:off x="0" y="1232114"/>
              <a:ext cx="9144000" cy="540851"/>
            </a:xfrm>
            <a:prstGeom prst="rect">
              <a:avLst/>
            </a:prstGeom>
            <a:solidFill>
              <a:schemeClr val="accent1">
                <a:lumMod val="60000"/>
                <a:lumOff val="40000"/>
              </a:schemeClr>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latin typeface="Cambria" panose="02040503050406030204" pitchFamily="18" charset="0"/>
                </a:rPr>
                <a:t>Key Takeaway 2</a:t>
              </a:r>
            </a:p>
          </p:txBody>
        </p:sp>
      </p:grpSp>
    </p:spTree>
    <p:extLst>
      <p:ext uri="{BB962C8B-B14F-4D97-AF65-F5344CB8AC3E}">
        <p14:creationId xmlns:p14="http://schemas.microsoft.com/office/powerpoint/2010/main" val="3377891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F52266-1D2C-8D48-BB34-6A3BB5936FA8}"/>
              </a:ext>
            </a:extLst>
          </p:cNvPr>
          <p:cNvSpPr>
            <a:spLocks noGrp="1"/>
          </p:cNvSpPr>
          <p:nvPr>
            <p:ph type="title"/>
          </p:nvPr>
        </p:nvSpPr>
        <p:spPr/>
        <p:txBody>
          <a:bodyPr/>
          <a:lstStyle/>
          <a:p>
            <a:r>
              <a:rPr lang="en-US" dirty="0"/>
              <a:t>Real Processing Using Memory Prototype</a:t>
            </a:r>
          </a:p>
        </p:txBody>
      </p:sp>
      <p:sp>
        <p:nvSpPr>
          <p:cNvPr id="3" name="Content Placeholder 2">
            <a:extLst>
              <a:ext uri="{FF2B5EF4-FFF2-40B4-BE49-F238E27FC236}">
                <a16:creationId xmlns:a16="http://schemas.microsoft.com/office/drawing/2014/main" id="{0AD70F19-4C1C-0340-B56E-AAC3CEB668A4}"/>
              </a:ext>
            </a:extLst>
          </p:cNvPr>
          <p:cNvSpPr>
            <a:spLocks noGrp="1"/>
          </p:cNvSpPr>
          <p:nvPr>
            <p:ph idx="1"/>
          </p:nvPr>
        </p:nvSpPr>
        <p:spPr>
          <a:xfrm>
            <a:off x="0" y="997527"/>
            <a:ext cx="9468544" cy="5193723"/>
          </a:xfrm>
        </p:spPr>
        <p:txBody>
          <a:bodyPr/>
          <a:lstStyle/>
          <a:p>
            <a:r>
              <a:rPr lang="en-US" dirty="0">
                <a:solidFill>
                  <a:srgbClr val="FF0000"/>
                </a:solidFill>
              </a:rPr>
              <a:t>End-to-end </a:t>
            </a:r>
            <a:r>
              <a:rPr lang="en-US" dirty="0" err="1">
                <a:solidFill>
                  <a:srgbClr val="FF0000"/>
                </a:solidFill>
              </a:rPr>
              <a:t>RowClone</a:t>
            </a:r>
            <a:r>
              <a:rPr lang="en-US" dirty="0">
                <a:solidFill>
                  <a:srgbClr val="FF0000"/>
                </a:solidFill>
              </a:rPr>
              <a:t> &amp; TRNG using off-the-shelf DRAM chips</a:t>
            </a:r>
          </a:p>
          <a:p>
            <a:r>
              <a:rPr lang="en-US" dirty="0">
                <a:solidFill>
                  <a:srgbClr val="7030A0"/>
                </a:solidFill>
              </a:rPr>
              <a:t>Idea: Violate DRAM timing parameters to mimic </a:t>
            </a:r>
            <a:r>
              <a:rPr lang="en-US" dirty="0" err="1">
                <a:solidFill>
                  <a:srgbClr val="7030A0"/>
                </a:solidFill>
              </a:rPr>
              <a:t>RowClone</a:t>
            </a:r>
            <a:endParaRPr lang="en-US" dirty="0">
              <a:solidFill>
                <a:srgbClr val="7030A0"/>
              </a:solidFill>
            </a:endParaRPr>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lgn="ctr">
              <a:buNone/>
            </a:pPr>
            <a:r>
              <a:rPr lang="en-US" b="1" dirty="0">
                <a:solidFill>
                  <a:srgbClr val="0000FF"/>
                </a:solidFill>
                <a:hlinkClick r:id="rId2">
                  <a:extLst>
                    <a:ext uri="{A12FA001-AC4F-418D-AE19-62706E023703}">
                      <ahyp:hlinkClr xmlns:ahyp="http://schemas.microsoft.com/office/drawing/2018/hyperlinkcolor" val="tx"/>
                    </a:ext>
                  </a:extLst>
                </a:hlinkClick>
              </a:rPr>
              <a:t>https://arxiv.org/pdf/2111.00082.pdf</a:t>
            </a:r>
            <a:r>
              <a:rPr lang="en-US" b="1" dirty="0">
                <a:solidFill>
                  <a:srgbClr val="0000FF"/>
                </a:solidFill>
              </a:rPr>
              <a:t> </a:t>
            </a:r>
          </a:p>
          <a:p>
            <a:pPr marL="0" indent="0" algn="ctr">
              <a:buNone/>
            </a:pPr>
            <a:r>
              <a:rPr lang="en-US" b="1" dirty="0">
                <a:solidFill>
                  <a:srgbClr val="0000FF"/>
                </a:solidFill>
                <a:hlinkClick r:id="rId3">
                  <a:extLst>
                    <a:ext uri="{A12FA001-AC4F-418D-AE19-62706E023703}">
                      <ahyp:hlinkClr xmlns:ahyp="http://schemas.microsoft.com/office/drawing/2018/hyperlinkcolor" val="tx"/>
                    </a:ext>
                  </a:extLst>
                </a:hlinkClick>
              </a:rPr>
              <a:t>https://github.com/cmu-safari/pidram</a:t>
            </a:r>
            <a:endParaRPr lang="en-US" b="1" dirty="0">
              <a:solidFill>
                <a:srgbClr val="0000FF"/>
              </a:solidFill>
            </a:endParaRPr>
          </a:p>
          <a:p>
            <a:pPr marL="0" indent="0" algn="ctr">
              <a:buNone/>
            </a:pPr>
            <a:r>
              <a:rPr lang="en-US" sz="2000" b="1" dirty="0">
                <a:solidFill>
                  <a:srgbClr val="0000FF"/>
                </a:solidFill>
                <a:hlinkClick r:id="rId4">
                  <a:extLst>
                    <a:ext uri="{A12FA001-AC4F-418D-AE19-62706E023703}">
                      <ahyp:hlinkClr xmlns:ahyp="http://schemas.microsoft.com/office/drawing/2018/hyperlinkcolor" val="tx"/>
                    </a:ext>
                  </a:extLst>
                </a:hlinkClick>
              </a:rPr>
              <a:t>https://www.youtube.com/watch?v=qeukNs5XI3g&amp;t=4192s</a:t>
            </a:r>
            <a:r>
              <a:rPr lang="en-US" sz="2000" b="1" dirty="0">
                <a:solidFill>
                  <a:srgbClr val="0000FF"/>
                </a:solidFill>
              </a:rPr>
              <a:t>  </a:t>
            </a:r>
          </a:p>
        </p:txBody>
      </p:sp>
      <p:sp>
        <p:nvSpPr>
          <p:cNvPr id="4" name="Slide Number Placeholder 3">
            <a:extLst>
              <a:ext uri="{FF2B5EF4-FFF2-40B4-BE49-F238E27FC236}">
                <a16:creationId xmlns:a16="http://schemas.microsoft.com/office/drawing/2014/main" id="{B2357E5A-0DAE-DD4C-872F-21FDF83ED09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6" name="Picture 5">
            <a:extLst>
              <a:ext uri="{FF2B5EF4-FFF2-40B4-BE49-F238E27FC236}">
                <a16:creationId xmlns:a16="http://schemas.microsoft.com/office/drawing/2014/main" id="{4968A077-68D5-B642-B9B4-2961262DEAA6}"/>
              </a:ext>
            </a:extLst>
          </p:cNvPr>
          <p:cNvPicPr>
            <a:picLocks noChangeAspect="1"/>
          </p:cNvPicPr>
          <p:nvPr/>
        </p:nvPicPr>
        <p:blipFill>
          <a:blip r:embed="rId5"/>
          <a:stretch>
            <a:fillRect/>
          </a:stretch>
        </p:blipFill>
        <p:spPr>
          <a:xfrm>
            <a:off x="0" y="2576267"/>
            <a:ext cx="9144000" cy="1788837"/>
          </a:xfrm>
          <a:prstGeom prst="rect">
            <a:avLst/>
          </a:prstGeom>
        </p:spPr>
      </p:pic>
    </p:spTree>
    <p:extLst>
      <p:ext uri="{BB962C8B-B14F-4D97-AF65-F5344CB8AC3E}">
        <p14:creationId xmlns:p14="http://schemas.microsoft.com/office/powerpoint/2010/main" val="2117094722"/>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757D55-1C66-9B4C-9EFC-9A639630EF9F}"/>
              </a:ext>
            </a:extLst>
          </p:cNvPr>
          <p:cNvSpPr>
            <a:spLocks noGrp="1"/>
          </p:cNvSpPr>
          <p:nvPr>
            <p:ph type="title"/>
          </p:nvPr>
        </p:nvSpPr>
        <p:spPr/>
        <p:txBody>
          <a:bodyPr>
            <a:noAutofit/>
          </a:bodyPr>
          <a:lstStyle/>
          <a:p>
            <a:r>
              <a:rPr lang="en-TR" dirty="0"/>
              <a:t>PiDRAM</a:t>
            </a:r>
          </a:p>
        </p:txBody>
      </p:sp>
      <p:sp>
        <p:nvSpPr>
          <p:cNvPr id="3" name="Content Placeholder 2">
            <a:extLst>
              <a:ext uri="{FF2B5EF4-FFF2-40B4-BE49-F238E27FC236}">
                <a16:creationId xmlns:a16="http://schemas.microsoft.com/office/drawing/2014/main" id="{C2ED2316-E1D9-2448-9F45-8023A37562D2}"/>
              </a:ext>
            </a:extLst>
          </p:cNvPr>
          <p:cNvSpPr>
            <a:spLocks noGrp="1"/>
          </p:cNvSpPr>
          <p:nvPr>
            <p:ph idx="1"/>
          </p:nvPr>
        </p:nvSpPr>
        <p:spPr/>
        <p:txBody>
          <a:bodyPr/>
          <a:lstStyle/>
          <a:p>
            <a:pPr marL="0" indent="0">
              <a:buNone/>
            </a:pPr>
            <a:r>
              <a:rPr lang="en-TR" b="1" dirty="0">
                <a:solidFill>
                  <a:srgbClr val="FFC000"/>
                </a:solidFill>
              </a:rPr>
              <a:t>Goal:</a:t>
            </a:r>
            <a:r>
              <a:rPr lang="en-TR" dirty="0"/>
              <a:t> </a:t>
            </a:r>
            <a:r>
              <a:rPr lang="en-US" dirty="0"/>
              <a:t>Develop a </a:t>
            </a:r>
            <a:r>
              <a:rPr lang="en-US" b="1" dirty="0"/>
              <a:t>flexible </a:t>
            </a:r>
            <a:r>
              <a:rPr lang="en-US" dirty="0"/>
              <a:t>platform to explore </a:t>
            </a:r>
            <a:br>
              <a:rPr lang="en-US" dirty="0"/>
            </a:br>
            <a:r>
              <a:rPr lang="en-US" b="1" dirty="0"/>
              <a:t>end-to-end </a:t>
            </a:r>
            <a:r>
              <a:rPr lang="en-US" dirty="0"/>
              <a:t>implementations of </a:t>
            </a:r>
            <a:r>
              <a:rPr lang="en-US" dirty="0" err="1"/>
              <a:t>PuM</a:t>
            </a:r>
            <a:r>
              <a:rPr lang="en-US" dirty="0"/>
              <a:t> techniques</a:t>
            </a:r>
          </a:p>
          <a:p>
            <a:r>
              <a:rPr lang="en-TR" dirty="0"/>
              <a:t>Enable rapid integration via key components</a:t>
            </a:r>
          </a:p>
          <a:p>
            <a:endParaRPr lang="en-TR" dirty="0"/>
          </a:p>
          <a:p>
            <a:pPr marL="0" indent="0">
              <a:buNone/>
            </a:pPr>
            <a:endParaRPr lang="en-TR" dirty="0"/>
          </a:p>
        </p:txBody>
      </p:sp>
      <p:sp>
        <p:nvSpPr>
          <p:cNvPr id="4" name="Slide Number Placeholder 3">
            <a:extLst>
              <a:ext uri="{FF2B5EF4-FFF2-40B4-BE49-F238E27FC236}">
                <a16:creationId xmlns:a16="http://schemas.microsoft.com/office/drawing/2014/main" id="{619B7FFF-0769-864A-9B8F-4C5B36689BA9}"/>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C19D2B53-EDAE-4B41-B849-8916FA40BCB6}" type="slidenum">
              <a:rPr kumimoji="0" lang="en-US" sz="1600" b="1" i="0" u="none" strike="noStrike" kern="1200" cap="none" spc="0" normalizeH="0" baseline="0" noProof="0" smtClean="0">
                <a:ln>
                  <a:noFill/>
                </a:ln>
                <a:solidFill>
                  <a:prstClr val="black"/>
                </a:solidFill>
                <a:effectLst/>
                <a:uLnTx/>
                <a:uFillTx/>
                <a:latin typeface="Trebuchet MS" panose="020B0603020202020204" pitchFamily="34" charset="0"/>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93</a:t>
            </a:fld>
            <a:endParaRPr kumimoji="0" lang="en-US" sz="1600" b="1" i="0" u="none" strike="noStrike" kern="1200" cap="none" spc="0" normalizeH="0" baseline="0" noProof="0">
              <a:ln>
                <a:noFill/>
              </a:ln>
              <a:solidFill>
                <a:prstClr val="black"/>
              </a:solidFill>
              <a:effectLst/>
              <a:uLnTx/>
              <a:uFillTx/>
              <a:latin typeface="Trebuchet MS" panose="020B0603020202020204" pitchFamily="34" charset="0"/>
              <a:ea typeface="+mn-ea"/>
              <a:cs typeface="+mn-cs"/>
            </a:endParaRPr>
          </a:p>
        </p:txBody>
      </p:sp>
      <p:pic>
        <p:nvPicPr>
          <p:cNvPr id="7" name="Picture 6" descr="Circuit board">
            <a:extLst>
              <a:ext uri="{FF2B5EF4-FFF2-40B4-BE49-F238E27FC236}">
                <a16:creationId xmlns:a16="http://schemas.microsoft.com/office/drawing/2014/main" id="{5BD462D6-9150-C545-958C-B7401DCCBA9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77179" y="3131956"/>
            <a:ext cx="1882756" cy="1255784"/>
          </a:xfrm>
          <a:prstGeom prst="rect">
            <a:avLst/>
          </a:prstGeom>
        </p:spPr>
      </p:pic>
      <p:pic>
        <p:nvPicPr>
          <p:cNvPr id="11" name="Graphic 10" descr="Programmer female with solid fill">
            <a:extLst>
              <a:ext uri="{FF2B5EF4-FFF2-40B4-BE49-F238E27FC236}">
                <a16:creationId xmlns:a16="http://schemas.microsoft.com/office/drawing/2014/main" id="{9FE23AD8-4B30-BE40-AC4E-03499AF21C3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94185" y="3078096"/>
            <a:ext cx="1255784" cy="1255784"/>
          </a:xfrm>
          <a:prstGeom prst="rect">
            <a:avLst/>
          </a:prstGeom>
        </p:spPr>
      </p:pic>
      <p:sp>
        <p:nvSpPr>
          <p:cNvPr id="12" name="TextBox 11">
            <a:extLst>
              <a:ext uri="{FF2B5EF4-FFF2-40B4-BE49-F238E27FC236}">
                <a16:creationId xmlns:a16="http://schemas.microsoft.com/office/drawing/2014/main" id="{0F5B6B61-2358-F441-9AF1-F5C5228D31B3}"/>
              </a:ext>
            </a:extLst>
          </p:cNvPr>
          <p:cNvSpPr txBox="1"/>
          <p:nvPr/>
        </p:nvSpPr>
        <p:spPr>
          <a:xfrm>
            <a:off x="1220744" y="2570095"/>
            <a:ext cx="2387600"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800" b="1"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Hardware</a:t>
            </a:r>
          </a:p>
        </p:txBody>
      </p:sp>
      <p:sp>
        <p:nvSpPr>
          <p:cNvPr id="13" name="TextBox 12">
            <a:extLst>
              <a:ext uri="{FF2B5EF4-FFF2-40B4-BE49-F238E27FC236}">
                <a16:creationId xmlns:a16="http://schemas.microsoft.com/office/drawing/2014/main" id="{F39B13EA-E806-B948-B4AF-B5C166F1A2AB}"/>
              </a:ext>
            </a:extLst>
          </p:cNvPr>
          <p:cNvSpPr txBox="1"/>
          <p:nvPr/>
        </p:nvSpPr>
        <p:spPr>
          <a:xfrm>
            <a:off x="5228277" y="2554876"/>
            <a:ext cx="2387600"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800" b="1"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Software</a:t>
            </a:r>
          </a:p>
        </p:txBody>
      </p:sp>
      <p:sp>
        <p:nvSpPr>
          <p:cNvPr id="14" name="TextBox 13">
            <a:extLst>
              <a:ext uri="{FF2B5EF4-FFF2-40B4-BE49-F238E27FC236}">
                <a16:creationId xmlns:a16="http://schemas.microsoft.com/office/drawing/2014/main" id="{1CE5AFB0-739E-6540-B2A7-4EF18A4F804C}"/>
              </a:ext>
            </a:extLst>
          </p:cNvPr>
          <p:cNvSpPr txBox="1"/>
          <p:nvPr/>
        </p:nvSpPr>
        <p:spPr>
          <a:xfrm>
            <a:off x="650788" y="4441601"/>
            <a:ext cx="3527512" cy="83099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Easy-to-extend </a:t>
            </a:r>
            <a:b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br>
            <a: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Memory Controller</a:t>
            </a:r>
          </a:p>
        </p:txBody>
      </p:sp>
      <p:sp>
        <p:nvSpPr>
          <p:cNvPr id="15" name="TextBox 14">
            <a:extLst>
              <a:ext uri="{FF2B5EF4-FFF2-40B4-BE49-F238E27FC236}">
                <a16:creationId xmlns:a16="http://schemas.microsoft.com/office/drawing/2014/main" id="{E4E8EDC1-CFA8-E341-881A-5D55550D806F}"/>
              </a:ext>
            </a:extLst>
          </p:cNvPr>
          <p:cNvSpPr txBox="1"/>
          <p:nvPr/>
        </p:nvSpPr>
        <p:spPr>
          <a:xfrm>
            <a:off x="650788" y="5272598"/>
            <a:ext cx="3527512" cy="83099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ISA-transparent</a:t>
            </a:r>
            <a:b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br>
            <a: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PuM Controller</a:t>
            </a:r>
          </a:p>
        </p:txBody>
      </p:sp>
      <p:sp>
        <p:nvSpPr>
          <p:cNvPr id="16" name="Oval 15">
            <a:extLst>
              <a:ext uri="{FF2B5EF4-FFF2-40B4-BE49-F238E27FC236}">
                <a16:creationId xmlns:a16="http://schemas.microsoft.com/office/drawing/2014/main" id="{D83DB719-D037-6F45-8D35-C20AA008B178}"/>
              </a:ext>
            </a:extLst>
          </p:cNvPr>
          <p:cNvSpPr/>
          <p:nvPr/>
        </p:nvSpPr>
        <p:spPr>
          <a:xfrm>
            <a:off x="650788" y="4655146"/>
            <a:ext cx="360000" cy="36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400" b="1" i="0" u="none" strike="noStrike" kern="1200" cap="none" spc="0" normalizeH="0" baseline="0" noProof="0" dirty="0">
                <a:ln>
                  <a:noFill/>
                </a:ln>
                <a:solidFill>
                  <a:prstClr val="white"/>
                </a:solidFill>
                <a:effectLst/>
                <a:uLnTx/>
                <a:uFillTx/>
                <a:latin typeface="Trebuchet MS" panose="020B0703020202090204" pitchFamily="34" charset="0"/>
                <a:ea typeface="+mn-ea"/>
                <a:cs typeface="+mn-cs"/>
              </a:rPr>
              <a:t>1</a:t>
            </a:r>
          </a:p>
        </p:txBody>
      </p:sp>
      <p:sp>
        <p:nvSpPr>
          <p:cNvPr id="17" name="Oval 16">
            <a:extLst>
              <a:ext uri="{FF2B5EF4-FFF2-40B4-BE49-F238E27FC236}">
                <a16:creationId xmlns:a16="http://schemas.microsoft.com/office/drawing/2014/main" id="{EB223949-C14D-0E45-BB14-FAE60901A8DC}"/>
              </a:ext>
            </a:extLst>
          </p:cNvPr>
          <p:cNvSpPr/>
          <p:nvPr/>
        </p:nvSpPr>
        <p:spPr>
          <a:xfrm>
            <a:off x="650788" y="5461430"/>
            <a:ext cx="360000" cy="36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400" b="1" i="0" u="none" strike="noStrike" kern="1200" cap="none" spc="0" normalizeH="0" baseline="0" noProof="0" dirty="0">
                <a:ln>
                  <a:noFill/>
                </a:ln>
                <a:solidFill>
                  <a:prstClr val="white"/>
                </a:solidFill>
                <a:effectLst/>
                <a:uLnTx/>
                <a:uFillTx/>
                <a:latin typeface="Trebuchet MS" panose="020B0703020202090204" pitchFamily="34" charset="0"/>
                <a:ea typeface="+mn-ea"/>
                <a:cs typeface="+mn-cs"/>
              </a:rPr>
              <a:t>2</a:t>
            </a:r>
          </a:p>
        </p:txBody>
      </p:sp>
      <p:sp>
        <p:nvSpPr>
          <p:cNvPr id="18" name="Oval 17">
            <a:extLst>
              <a:ext uri="{FF2B5EF4-FFF2-40B4-BE49-F238E27FC236}">
                <a16:creationId xmlns:a16="http://schemas.microsoft.com/office/drawing/2014/main" id="{C0565E5F-E174-D545-AAA8-174F7114BB10}"/>
              </a:ext>
            </a:extLst>
          </p:cNvPr>
          <p:cNvSpPr/>
          <p:nvPr/>
        </p:nvSpPr>
        <p:spPr>
          <a:xfrm>
            <a:off x="4625269" y="4677099"/>
            <a:ext cx="360000" cy="36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400" b="1" i="0" u="none" strike="noStrike" kern="1200" cap="none" spc="0" normalizeH="0" baseline="0" noProof="0" dirty="0">
                <a:ln>
                  <a:noFill/>
                </a:ln>
                <a:solidFill>
                  <a:prstClr val="white"/>
                </a:solidFill>
                <a:effectLst/>
                <a:uLnTx/>
                <a:uFillTx/>
                <a:latin typeface="Trebuchet MS" panose="020B0703020202090204" pitchFamily="34" charset="0"/>
                <a:ea typeface="+mn-ea"/>
                <a:cs typeface="+mn-cs"/>
              </a:rPr>
              <a:t>1</a:t>
            </a:r>
          </a:p>
        </p:txBody>
      </p:sp>
      <p:sp>
        <p:nvSpPr>
          <p:cNvPr id="19" name="Oval 18">
            <a:extLst>
              <a:ext uri="{FF2B5EF4-FFF2-40B4-BE49-F238E27FC236}">
                <a16:creationId xmlns:a16="http://schemas.microsoft.com/office/drawing/2014/main" id="{3EAFD182-1B63-1148-B999-EBFA9ED3CA08}"/>
              </a:ext>
            </a:extLst>
          </p:cNvPr>
          <p:cNvSpPr/>
          <p:nvPr/>
        </p:nvSpPr>
        <p:spPr>
          <a:xfrm>
            <a:off x="4625269" y="5461430"/>
            <a:ext cx="360000" cy="36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400" b="1" i="0" u="none" strike="noStrike" kern="1200" cap="none" spc="0" normalizeH="0" baseline="0" noProof="0" dirty="0">
                <a:ln>
                  <a:noFill/>
                </a:ln>
                <a:solidFill>
                  <a:prstClr val="white"/>
                </a:solidFill>
                <a:effectLst/>
                <a:uLnTx/>
                <a:uFillTx/>
                <a:latin typeface="Trebuchet MS" panose="020B0703020202090204" pitchFamily="34" charset="0"/>
                <a:ea typeface="+mn-ea"/>
                <a:cs typeface="+mn-cs"/>
              </a:rPr>
              <a:t>2</a:t>
            </a:r>
          </a:p>
        </p:txBody>
      </p:sp>
      <p:sp>
        <p:nvSpPr>
          <p:cNvPr id="20" name="TextBox 19">
            <a:extLst>
              <a:ext uri="{FF2B5EF4-FFF2-40B4-BE49-F238E27FC236}">
                <a16:creationId xmlns:a16="http://schemas.microsoft.com/office/drawing/2014/main" id="{C64C35C6-6497-6F47-8A91-B19553F7ED72}"/>
              </a:ext>
            </a:extLst>
          </p:cNvPr>
          <p:cNvSpPr txBox="1"/>
          <p:nvPr/>
        </p:nvSpPr>
        <p:spPr>
          <a:xfrm>
            <a:off x="5070106" y="4459787"/>
            <a:ext cx="2706965" cy="83099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Extensible</a:t>
            </a:r>
            <a:b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br>
            <a: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Software Library</a:t>
            </a:r>
          </a:p>
        </p:txBody>
      </p:sp>
      <p:sp>
        <p:nvSpPr>
          <p:cNvPr id="21" name="TextBox 20">
            <a:extLst>
              <a:ext uri="{FF2B5EF4-FFF2-40B4-BE49-F238E27FC236}">
                <a16:creationId xmlns:a16="http://schemas.microsoft.com/office/drawing/2014/main" id="{E8B820B8-7F39-4E46-AA41-1C3029FD4E34}"/>
              </a:ext>
            </a:extLst>
          </p:cNvPr>
          <p:cNvSpPr txBox="1"/>
          <p:nvPr/>
        </p:nvSpPr>
        <p:spPr>
          <a:xfrm>
            <a:off x="4963602" y="5270832"/>
            <a:ext cx="2916950" cy="83099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Custom </a:t>
            </a:r>
            <a:b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br>
            <a:r>
              <a:rPr kumimoji="0" lang="en-TR" sz="2400" b="0" i="0" u="none" strike="noStrike" kern="1200" cap="none" spc="0" normalizeH="0" baseline="0" noProof="0" dirty="0">
                <a:ln>
                  <a:noFill/>
                </a:ln>
                <a:solidFill>
                  <a:prstClr val="black"/>
                </a:solidFill>
                <a:effectLst/>
                <a:uLnTx/>
                <a:uFillTx/>
                <a:latin typeface="Trebuchet MS" panose="020B0703020202090204" pitchFamily="34" charset="0"/>
                <a:ea typeface="+mn-ea"/>
                <a:cs typeface="+mn-cs"/>
              </a:rPr>
              <a:t>Supervisor Software</a:t>
            </a:r>
          </a:p>
        </p:txBody>
      </p:sp>
    </p:spTree>
    <p:extLst>
      <p:ext uri="{BB962C8B-B14F-4D97-AF65-F5344CB8AC3E}">
        <p14:creationId xmlns:p14="http://schemas.microsoft.com/office/powerpoint/2010/main" val="390199669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F52266-1D2C-8D48-BB34-6A3BB5936FA8}"/>
              </a:ext>
            </a:extLst>
          </p:cNvPr>
          <p:cNvSpPr>
            <a:spLocks noGrp="1"/>
          </p:cNvSpPr>
          <p:nvPr>
            <p:ph type="title"/>
          </p:nvPr>
        </p:nvSpPr>
        <p:spPr>
          <a:xfrm>
            <a:off x="228600" y="152400"/>
            <a:ext cx="8915400" cy="1066800"/>
          </a:xfrm>
        </p:spPr>
        <p:txBody>
          <a:bodyPr/>
          <a:lstStyle/>
          <a:p>
            <a:r>
              <a:rPr lang="en-US" dirty="0"/>
              <a:t>Real Processing Using Memory Prototype</a:t>
            </a:r>
          </a:p>
        </p:txBody>
      </p:sp>
      <p:sp>
        <p:nvSpPr>
          <p:cNvPr id="3" name="Content Placeholder 2">
            <a:extLst>
              <a:ext uri="{FF2B5EF4-FFF2-40B4-BE49-F238E27FC236}">
                <a16:creationId xmlns:a16="http://schemas.microsoft.com/office/drawing/2014/main" id="{0AD70F19-4C1C-0340-B56E-AAC3CEB668A4}"/>
              </a:ext>
            </a:extLst>
          </p:cNvPr>
          <p:cNvSpPr>
            <a:spLocks noGrp="1"/>
          </p:cNvSpPr>
          <p:nvPr>
            <p:ph idx="1"/>
          </p:nvPr>
        </p:nvSpPr>
        <p:spPr>
          <a:xfrm>
            <a:off x="228600" y="1124744"/>
            <a:ext cx="8610600" cy="5193723"/>
          </a:xfrm>
        </p:spPr>
        <p:txBody>
          <a:bodyPr/>
          <a:lstStyle/>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lgn="ctr">
              <a:buNone/>
            </a:pPr>
            <a:r>
              <a:rPr lang="en-US" b="1" dirty="0">
                <a:solidFill>
                  <a:srgbClr val="0000FF"/>
                </a:solidFill>
                <a:hlinkClick r:id="rId2">
                  <a:extLst>
                    <a:ext uri="{A12FA001-AC4F-418D-AE19-62706E023703}">
                      <ahyp:hlinkClr xmlns:ahyp="http://schemas.microsoft.com/office/drawing/2018/hyperlinkcolor" val="tx"/>
                    </a:ext>
                  </a:extLst>
                </a:hlinkClick>
              </a:rPr>
              <a:t>https://arxiv.org/pdf/2111.00082.pdf</a:t>
            </a:r>
            <a:r>
              <a:rPr lang="en-US" b="1" dirty="0">
                <a:solidFill>
                  <a:srgbClr val="0000FF"/>
                </a:solidFill>
              </a:rPr>
              <a:t> </a:t>
            </a:r>
          </a:p>
          <a:p>
            <a:pPr marL="0" indent="0" algn="ctr">
              <a:buNone/>
            </a:pPr>
            <a:r>
              <a:rPr lang="en-US" b="1" dirty="0">
                <a:solidFill>
                  <a:srgbClr val="0000FF"/>
                </a:solidFill>
                <a:hlinkClick r:id="rId3">
                  <a:extLst>
                    <a:ext uri="{A12FA001-AC4F-418D-AE19-62706E023703}">
                      <ahyp:hlinkClr xmlns:ahyp="http://schemas.microsoft.com/office/drawing/2018/hyperlinkcolor" val="tx"/>
                    </a:ext>
                  </a:extLst>
                </a:hlinkClick>
              </a:rPr>
              <a:t>https://github.com/cmu-safari/pidram</a:t>
            </a:r>
            <a:endParaRPr lang="en-US" b="1" dirty="0">
              <a:solidFill>
                <a:srgbClr val="0000FF"/>
              </a:solidFill>
            </a:endParaRPr>
          </a:p>
          <a:p>
            <a:pPr marL="0" lvl="0" indent="0" algn="ctr">
              <a:buClr>
                <a:srgbClr val="CC9900"/>
              </a:buClr>
              <a:buNone/>
            </a:pPr>
            <a:r>
              <a:rPr lang="en-US" sz="2000" b="1" dirty="0">
                <a:solidFill>
                  <a:srgbClr val="0000FF"/>
                </a:solidFill>
                <a:hlinkClick r:id="rId4">
                  <a:extLst>
                    <a:ext uri="{A12FA001-AC4F-418D-AE19-62706E023703}">
                      <ahyp:hlinkClr xmlns:ahyp="http://schemas.microsoft.com/office/drawing/2018/hyperlinkcolor" val="tx"/>
                    </a:ext>
                  </a:extLst>
                </a:hlinkClick>
              </a:rPr>
              <a:t>https://www.youtube.com/watch?v=qeukNs5XI3g&amp;t=4192s</a:t>
            </a:r>
            <a:r>
              <a:rPr lang="en-US" sz="2000" b="1" dirty="0">
                <a:solidFill>
                  <a:srgbClr val="0000FF"/>
                </a:solidFill>
              </a:rPr>
              <a:t>  </a:t>
            </a:r>
          </a:p>
          <a:p>
            <a:pPr marL="0" indent="0" algn="ctr">
              <a:buNone/>
            </a:pPr>
            <a:r>
              <a:rPr lang="en-US" b="1" dirty="0">
                <a:solidFill>
                  <a:srgbClr val="0000FF"/>
                </a:solidFill>
              </a:rPr>
              <a:t> </a:t>
            </a:r>
          </a:p>
        </p:txBody>
      </p:sp>
      <p:sp>
        <p:nvSpPr>
          <p:cNvPr id="4" name="Slide Number Placeholder 3">
            <a:extLst>
              <a:ext uri="{FF2B5EF4-FFF2-40B4-BE49-F238E27FC236}">
                <a16:creationId xmlns:a16="http://schemas.microsoft.com/office/drawing/2014/main" id="{B2357E5A-0DAE-DD4C-872F-21FDF83ED09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20" name="TextBox 19">
            <a:extLst>
              <a:ext uri="{FF2B5EF4-FFF2-40B4-BE49-F238E27FC236}">
                <a16:creationId xmlns:a16="http://schemas.microsoft.com/office/drawing/2014/main" id="{71888F9C-ADAD-3C85-EDCD-C4077ADE1C71}"/>
              </a:ext>
            </a:extLst>
          </p:cNvPr>
          <p:cNvSpPr txBox="1"/>
          <p:nvPr/>
        </p:nvSpPr>
        <p:spPr>
          <a:xfrm>
            <a:off x="2286000" y="3002890"/>
            <a:ext cx="45720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dirty="0">
              <a:ln>
                <a:noFill/>
              </a:ln>
              <a:solidFill>
                <a:srgbClr val="000000"/>
              </a:solidFill>
              <a:effectLst/>
              <a:uLnTx/>
              <a:uFillTx/>
              <a:latin typeface="Tahoma"/>
              <a:ea typeface="+mn-ea"/>
              <a:cs typeface="+mn-cs"/>
            </a:endParaRPr>
          </a:p>
        </p:txBody>
      </p:sp>
      <p:pic>
        <p:nvPicPr>
          <p:cNvPr id="21" name="Picture 20" descr="A picture containing text, electronics, computer&#10;&#10;Description automatically generated">
            <a:extLst>
              <a:ext uri="{FF2B5EF4-FFF2-40B4-BE49-F238E27FC236}">
                <a16:creationId xmlns:a16="http://schemas.microsoft.com/office/drawing/2014/main" id="{90A84942-0C58-EE06-5DCC-7EA31021A407}"/>
              </a:ext>
            </a:extLst>
          </p:cNvPr>
          <p:cNvPicPr>
            <a:picLocks noChangeAspect="1"/>
          </p:cNvPicPr>
          <p:nvPr/>
        </p:nvPicPr>
        <p:blipFill rotWithShape="1">
          <a:blip r:embed="rId5"/>
          <a:srcRect l="11013" r="18661"/>
          <a:stretch/>
        </p:blipFill>
        <p:spPr>
          <a:xfrm rot="5400000">
            <a:off x="2761306" y="-438353"/>
            <a:ext cx="3621387" cy="6858000"/>
          </a:xfrm>
          <a:prstGeom prst="rect">
            <a:avLst/>
          </a:prstGeom>
        </p:spPr>
      </p:pic>
      <p:sp>
        <p:nvSpPr>
          <p:cNvPr id="22" name="Freeform 21">
            <a:extLst>
              <a:ext uri="{FF2B5EF4-FFF2-40B4-BE49-F238E27FC236}">
                <a16:creationId xmlns:a16="http://schemas.microsoft.com/office/drawing/2014/main" id="{F43A5D1A-E45A-26F0-1E29-A341A2FDAFF3}"/>
              </a:ext>
            </a:extLst>
          </p:cNvPr>
          <p:cNvSpPr/>
          <p:nvPr/>
        </p:nvSpPr>
        <p:spPr>
          <a:xfrm>
            <a:off x="2950669" y="1187786"/>
            <a:ext cx="3588444" cy="1283234"/>
          </a:xfrm>
          <a:custGeom>
            <a:avLst/>
            <a:gdLst>
              <a:gd name="connsiteX0" fmla="*/ 0 w 3588444"/>
              <a:gd name="connsiteY0" fmla="*/ 23052 h 1283234"/>
              <a:gd name="connsiteX1" fmla="*/ 276625 w 3588444"/>
              <a:gd name="connsiteY1" fmla="*/ 1283234 h 1283234"/>
              <a:gd name="connsiteX2" fmla="*/ 3281082 w 3588444"/>
              <a:gd name="connsiteY2" fmla="*/ 1221762 h 1283234"/>
              <a:gd name="connsiteX3" fmla="*/ 3588444 w 3588444"/>
              <a:gd name="connsiteY3" fmla="*/ 0 h 1283234"/>
              <a:gd name="connsiteX4" fmla="*/ 0 w 3588444"/>
              <a:gd name="connsiteY4" fmla="*/ 23052 h 1283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8444" h="1283234">
                <a:moveTo>
                  <a:pt x="0" y="23052"/>
                </a:moveTo>
                <a:lnTo>
                  <a:pt x="276625" y="1283234"/>
                </a:lnTo>
                <a:lnTo>
                  <a:pt x="3281082" y="1221762"/>
                </a:lnTo>
                <a:lnTo>
                  <a:pt x="3588444" y="0"/>
                </a:lnTo>
                <a:lnTo>
                  <a:pt x="0" y="23052"/>
                </a:lnTo>
                <a:close/>
              </a:path>
            </a:pathLst>
          </a:custGeom>
          <a:noFill/>
          <a:ln w="38100">
            <a:solidFill>
              <a:srgbClr val="1E7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a:ln>
                <a:noFill/>
              </a:ln>
              <a:solidFill>
                <a:srgbClr val="FFFFFF"/>
              </a:solidFill>
              <a:effectLst/>
              <a:uLnTx/>
              <a:uFillTx/>
              <a:latin typeface="Tahoma"/>
              <a:ea typeface="+mn-ea"/>
              <a:cs typeface="+mn-cs"/>
            </a:endParaRPr>
          </a:p>
        </p:txBody>
      </p:sp>
      <p:sp>
        <p:nvSpPr>
          <p:cNvPr id="23" name="Freeform 22">
            <a:extLst>
              <a:ext uri="{FF2B5EF4-FFF2-40B4-BE49-F238E27FC236}">
                <a16:creationId xmlns:a16="http://schemas.microsoft.com/office/drawing/2014/main" id="{A7A02C61-C625-DC0D-D2CF-B7212AA2C791}"/>
              </a:ext>
            </a:extLst>
          </p:cNvPr>
          <p:cNvSpPr/>
          <p:nvPr/>
        </p:nvSpPr>
        <p:spPr>
          <a:xfrm>
            <a:off x="2957639" y="1207030"/>
            <a:ext cx="1666959" cy="206347"/>
          </a:xfrm>
          <a:custGeom>
            <a:avLst/>
            <a:gdLst>
              <a:gd name="connsiteX0" fmla="*/ 0 w 1533441"/>
              <a:gd name="connsiteY0" fmla="*/ 0 h 206347"/>
              <a:gd name="connsiteX1" fmla="*/ 36414 w 1533441"/>
              <a:gd name="connsiteY1" fmla="*/ 206347 h 206347"/>
              <a:gd name="connsiteX2" fmla="*/ 1424198 w 1533441"/>
              <a:gd name="connsiteY2" fmla="*/ 206347 h 206347"/>
              <a:gd name="connsiteX3" fmla="*/ 1533441 w 1533441"/>
              <a:gd name="connsiteY3" fmla="*/ 12138 h 206347"/>
              <a:gd name="connsiteX4" fmla="*/ 0 w 1533441"/>
              <a:gd name="connsiteY4" fmla="*/ 0 h 206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3441" h="206347">
                <a:moveTo>
                  <a:pt x="0" y="0"/>
                </a:moveTo>
                <a:lnTo>
                  <a:pt x="36414" y="206347"/>
                </a:lnTo>
                <a:lnTo>
                  <a:pt x="1424198" y="206347"/>
                </a:lnTo>
                <a:lnTo>
                  <a:pt x="1533441" y="12138"/>
                </a:lnTo>
                <a:lnTo>
                  <a:pt x="0" y="0"/>
                </a:lnTo>
                <a:close/>
              </a:path>
            </a:pathLst>
          </a:custGeom>
          <a:solidFill>
            <a:srgbClr val="1E7E42"/>
          </a:solidFill>
          <a:ln>
            <a:solidFill>
              <a:srgbClr val="1E7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TR" sz="1600" b="1" i="0" u="none" strike="noStrike" kern="1200" cap="none" spc="0" normalizeH="0" baseline="0" noProof="0" dirty="0">
                <a:ln>
                  <a:noFill/>
                </a:ln>
                <a:solidFill>
                  <a:srgbClr val="FFFFFF"/>
                </a:solidFill>
                <a:effectLst/>
                <a:uLnTx/>
                <a:uFillTx/>
                <a:latin typeface="Helvetica Neue" panose="02000503000000020004" pitchFamily="2" charset="0"/>
                <a:ea typeface="Helvetica Neue" panose="02000503000000020004" pitchFamily="2" charset="0"/>
                <a:cs typeface="Helvetica Neue" panose="02000503000000020004" pitchFamily="2" charset="0"/>
              </a:rPr>
              <a:t>Host Machine</a:t>
            </a:r>
          </a:p>
        </p:txBody>
      </p:sp>
      <p:sp>
        <p:nvSpPr>
          <p:cNvPr id="24" name="Freeform 23">
            <a:extLst>
              <a:ext uri="{FF2B5EF4-FFF2-40B4-BE49-F238E27FC236}">
                <a16:creationId xmlns:a16="http://schemas.microsoft.com/office/drawing/2014/main" id="{88B03DE1-9BDF-A27F-7BB8-8DB98C14839E}"/>
              </a:ext>
            </a:extLst>
          </p:cNvPr>
          <p:cNvSpPr/>
          <p:nvPr/>
        </p:nvSpPr>
        <p:spPr>
          <a:xfrm>
            <a:off x="1917700" y="2431906"/>
            <a:ext cx="5029200" cy="1339850"/>
          </a:xfrm>
          <a:custGeom>
            <a:avLst/>
            <a:gdLst>
              <a:gd name="connsiteX0" fmla="*/ 666750 w 5029200"/>
              <a:gd name="connsiteY0" fmla="*/ 95250 h 1339850"/>
              <a:gd name="connsiteX1" fmla="*/ 0 w 5029200"/>
              <a:gd name="connsiteY1" fmla="*/ 1339850 h 1339850"/>
              <a:gd name="connsiteX2" fmla="*/ 5029200 w 5029200"/>
              <a:gd name="connsiteY2" fmla="*/ 1270000 h 1339850"/>
              <a:gd name="connsiteX3" fmla="*/ 4356100 w 5029200"/>
              <a:gd name="connsiteY3" fmla="*/ 0 h 1339850"/>
              <a:gd name="connsiteX4" fmla="*/ 666750 w 5029200"/>
              <a:gd name="connsiteY4" fmla="*/ 95250 h 133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9200" h="1339850">
                <a:moveTo>
                  <a:pt x="666750" y="95250"/>
                </a:moveTo>
                <a:lnTo>
                  <a:pt x="0" y="1339850"/>
                </a:lnTo>
                <a:lnTo>
                  <a:pt x="5029200" y="1270000"/>
                </a:lnTo>
                <a:lnTo>
                  <a:pt x="4356100" y="0"/>
                </a:lnTo>
                <a:lnTo>
                  <a:pt x="666750" y="95250"/>
                </a:lnTo>
                <a:close/>
              </a:path>
            </a:pathLst>
          </a:custGeom>
          <a:noFill/>
          <a:ln w="38100">
            <a:solidFill>
              <a:srgbClr val="006C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a:ln>
                <a:noFill/>
              </a:ln>
              <a:solidFill>
                <a:srgbClr val="FFFFFF"/>
              </a:solidFill>
              <a:effectLst/>
              <a:uLnTx/>
              <a:uFillTx/>
              <a:latin typeface="Tahoma"/>
              <a:ea typeface="+mn-ea"/>
              <a:cs typeface="+mn-cs"/>
            </a:endParaRPr>
          </a:p>
        </p:txBody>
      </p:sp>
      <p:sp>
        <p:nvSpPr>
          <p:cNvPr id="25" name="Freeform 24">
            <a:extLst>
              <a:ext uri="{FF2B5EF4-FFF2-40B4-BE49-F238E27FC236}">
                <a16:creationId xmlns:a16="http://schemas.microsoft.com/office/drawing/2014/main" id="{0B27AA9E-4C4B-D9AD-ADE1-3836514327AC}"/>
              </a:ext>
            </a:extLst>
          </p:cNvPr>
          <p:cNvSpPr/>
          <p:nvPr/>
        </p:nvSpPr>
        <p:spPr>
          <a:xfrm>
            <a:off x="2443795" y="2489618"/>
            <a:ext cx="1581993" cy="303451"/>
          </a:xfrm>
          <a:custGeom>
            <a:avLst/>
            <a:gdLst>
              <a:gd name="connsiteX0" fmla="*/ 0 w 1581993"/>
              <a:gd name="connsiteY0" fmla="*/ 303451 h 303451"/>
              <a:gd name="connsiteX1" fmla="*/ 1521302 w 1581993"/>
              <a:gd name="connsiteY1" fmla="*/ 283221 h 303451"/>
              <a:gd name="connsiteX2" fmla="*/ 1581993 w 1581993"/>
              <a:gd name="connsiteY2" fmla="*/ 0 h 303451"/>
              <a:gd name="connsiteX3" fmla="*/ 145656 w 1581993"/>
              <a:gd name="connsiteY3" fmla="*/ 32368 h 303451"/>
              <a:gd name="connsiteX4" fmla="*/ 0 w 1581993"/>
              <a:gd name="connsiteY4" fmla="*/ 303451 h 303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993" h="303451">
                <a:moveTo>
                  <a:pt x="0" y="303451"/>
                </a:moveTo>
                <a:lnTo>
                  <a:pt x="1521302" y="283221"/>
                </a:lnTo>
                <a:lnTo>
                  <a:pt x="1581993" y="0"/>
                </a:lnTo>
                <a:lnTo>
                  <a:pt x="145656" y="32368"/>
                </a:lnTo>
                <a:lnTo>
                  <a:pt x="0" y="303451"/>
                </a:lnTo>
                <a:close/>
              </a:path>
            </a:pathLst>
          </a:custGeom>
          <a:solidFill>
            <a:srgbClr val="006CBA"/>
          </a:solidFill>
          <a:ln>
            <a:solidFill>
              <a:srgbClr val="006C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TR" sz="1600" b="1" i="0" u="none" strike="noStrike" kern="1200" cap="none" spc="0" normalizeH="0" baseline="0" noProof="0" dirty="0">
                <a:ln>
                  <a:noFill/>
                </a:ln>
                <a:solidFill>
                  <a:srgbClr val="FFFFFF"/>
                </a:solidFill>
                <a:effectLst/>
                <a:uLnTx/>
                <a:uFillTx/>
                <a:latin typeface="Helvetica Neue" panose="02000503000000020004" pitchFamily="2" charset="0"/>
                <a:ea typeface="Helvetica Neue" panose="02000503000000020004" pitchFamily="2" charset="0"/>
                <a:cs typeface="Helvetica Neue" panose="02000503000000020004" pitchFamily="2" charset="0"/>
              </a:rPr>
              <a:t>FPGA Board</a:t>
            </a:r>
          </a:p>
        </p:txBody>
      </p:sp>
      <p:sp>
        <p:nvSpPr>
          <p:cNvPr id="26" name="Freeform 25">
            <a:extLst>
              <a:ext uri="{FF2B5EF4-FFF2-40B4-BE49-F238E27FC236}">
                <a16:creationId xmlns:a16="http://schemas.microsoft.com/office/drawing/2014/main" id="{25F84937-148A-0176-98A1-3C9A01C9E3CF}"/>
              </a:ext>
            </a:extLst>
          </p:cNvPr>
          <p:cNvSpPr/>
          <p:nvPr/>
        </p:nvSpPr>
        <p:spPr>
          <a:xfrm>
            <a:off x="4381500" y="2501756"/>
            <a:ext cx="615950" cy="450850"/>
          </a:xfrm>
          <a:custGeom>
            <a:avLst/>
            <a:gdLst>
              <a:gd name="connsiteX0" fmla="*/ 0 w 615950"/>
              <a:gd name="connsiteY0" fmla="*/ 450850 h 450850"/>
              <a:gd name="connsiteX1" fmla="*/ 9525 w 615950"/>
              <a:gd name="connsiteY1" fmla="*/ 171450 h 450850"/>
              <a:gd name="connsiteX2" fmla="*/ 57150 w 615950"/>
              <a:gd name="connsiteY2" fmla="*/ 171450 h 450850"/>
              <a:gd name="connsiteX3" fmla="*/ 85725 w 615950"/>
              <a:gd name="connsiteY3" fmla="*/ 44450 h 450850"/>
              <a:gd name="connsiteX4" fmla="*/ 273050 w 615950"/>
              <a:gd name="connsiteY4" fmla="*/ 0 h 450850"/>
              <a:gd name="connsiteX5" fmla="*/ 514350 w 615950"/>
              <a:gd name="connsiteY5" fmla="*/ 63500 h 450850"/>
              <a:gd name="connsiteX6" fmla="*/ 530225 w 615950"/>
              <a:gd name="connsiteY6" fmla="*/ 133350 h 450850"/>
              <a:gd name="connsiteX7" fmla="*/ 568325 w 615950"/>
              <a:gd name="connsiteY7" fmla="*/ 161925 h 450850"/>
              <a:gd name="connsiteX8" fmla="*/ 615950 w 615950"/>
              <a:gd name="connsiteY8" fmla="*/ 450850 h 450850"/>
              <a:gd name="connsiteX9" fmla="*/ 0 w 615950"/>
              <a:gd name="connsiteY9" fmla="*/ 450850 h 45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950" h="450850">
                <a:moveTo>
                  <a:pt x="0" y="450850"/>
                </a:moveTo>
                <a:lnTo>
                  <a:pt x="9525" y="171450"/>
                </a:lnTo>
                <a:lnTo>
                  <a:pt x="57150" y="171450"/>
                </a:lnTo>
                <a:lnTo>
                  <a:pt x="85725" y="44450"/>
                </a:lnTo>
                <a:lnTo>
                  <a:pt x="273050" y="0"/>
                </a:lnTo>
                <a:lnTo>
                  <a:pt x="514350" y="63500"/>
                </a:lnTo>
                <a:lnTo>
                  <a:pt x="530225" y="133350"/>
                </a:lnTo>
                <a:lnTo>
                  <a:pt x="568325" y="161925"/>
                </a:lnTo>
                <a:lnTo>
                  <a:pt x="615950" y="450850"/>
                </a:lnTo>
                <a:lnTo>
                  <a:pt x="0" y="450850"/>
                </a:lnTo>
                <a:close/>
              </a:path>
            </a:pathLst>
          </a:custGeom>
          <a:noFill/>
          <a:ln w="38100">
            <a:solidFill>
              <a:srgbClr val="BA4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a:ln>
                <a:noFill/>
              </a:ln>
              <a:solidFill>
                <a:srgbClr val="FFFFFF"/>
              </a:solidFill>
              <a:effectLst/>
              <a:uLnTx/>
              <a:uFillTx/>
              <a:latin typeface="Tahoma"/>
              <a:ea typeface="+mn-ea"/>
              <a:cs typeface="+mn-cs"/>
            </a:endParaRPr>
          </a:p>
        </p:txBody>
      </p:sp>
      <p:sp>
        <p:nvSpPr>
          <p:cNvPr id="27" name="Rectangle 26">
            <a:extLst>
              <a:ext uri="{FF2B5EF4-FFF2-40B4-BE49-F238E27FC236}">
                <a16:creationId xmlns:a16="http://schemas.microsoft.com/office/drawing/2014/main" id="{7538B207-8DD0-08B2-6BAE-7EF1510E36E5}"/>
              </a:ext>
            </a:extLst>
          </p:cNvPr>
          <p:cNvSpPr/>
          <p:nvPr/>
        </p:nvSpPr>
        <p:spPr>
          <a:xfrm>
            <a:off x="4624598" y="2952606"/>
            <a:ext cx="45719" cy="361950"/>
          </a:xfrm>
          <a:prstGeom prst="rect">
            <a:avLst/>
          </a:prstGeom>
          <a:solidFill>
            <a:srgbClr val="BA4300"/>
          </a:solidFill>
          <a:ln>
            <a:solidFill>
              <a:srgbClr val="BA4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a:ln>
                <a:noFill/>
              </a:ln>
              <a:solidFill>
                <a:srgbClr val="FFFFFF"/>
              </a:solidFill>
              <a:effectLst/>
              <a:uLnTx/>
              <a:uFillTx/>
              <a:latin typeface="Tahoma"/>
              <a:ea typeface="+mn-ea"/>
              <a:cs typeface="+mn-cs"/>
            </a:endParaRPr>
          </a:p>
        </p:txBody>
      </p:sp>
      <p:sp>
        <p:nvSpPr>
          <p:cNvPr id="28" name="Rectangle 27">
            <a:extLst>
              <a:ext uri="{FF2B5EF4-FFF2-40B4-BE49-F238E27FC236}">
                <a16:creationId xmlns:a16="http://schemas.microsoft.com/office/drawing/2014/main" id="{00C60EA2-B2F3-02F0-9E0A-294DFB2FED87}"/>
              </a:ext>
            </a:extLst>
          </p:cNvPr>
          <p:cNvSpPr/>
          <p:nvPr/>
        </p:nvSpPr>
        <p:spPr>
          <a:xfrm rot="16200000">
            <a:off x="4466483" y="3110721"/>
            <a:ext cx="45719" cy="361950"/>
          </a:xfrm>
          <a:prstGeom prst="rect">
            <a:avLst/>
          </a:prstGeom>
          <a:solidFill>
            <a:srgbClr val="BA4300"/>
          </a:solidFill>
          <a:ln>
            <a:solidFill>
              <a:srgbClr val="BA4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a:ln>
                <a:noFill/>
              </a:ln>
              <a:solidFill>
                <a:srgbClr val="FFFFFF"/>
              </a:solidFill>
              <a:effectLst/>
              <a:uLnTx/>
              <a:uFillTx/>
              <a:latin typeface="Tahoma"/>
              <a:ea typeface="+mn-ea"/>
              <a:cs typeface="+mn-cs"/>
            </a:endParaRPr>
          </a:p>
        </p:txBody>
      </p:sp>
      <p:sp>
        <p:nvSpPr>
          <p:cNvPr id="29" name="Rectangle 28">
            <a:extLst>
              <a:ext uri="{FF2B5EF4-FFF2-40B4-BE49-F238E27FC236}">
                <a16:creationId xmlns:a16="http://schemas.microsoft.com/office/drawing/2014/main" id="{30D8093F-4D81-B331-FCCD-AD61838C4100}"/>
              </a:ext>
            </a:extLst>
          </p:cNvPr>
          <p:cNvSpPr/>
          <p:nvPr/>
        </p:nvSpPr>
        <p:spPr>
          <a:xfrm>
            <a:off x="2625725" y="3133581"/>
            <a:ext cx="1682642" cy="273050"/>
          </a:xfrm>
          <a:prstGeom prst="rect">
            <a:avLst/>
          </a:prstGeom>
          <a:solidFill>
            <a:srgbClr val="BA4300"/>
          </a:solidFill>
          <a:ln>
            <a:solidFill>
              <a:srgbClr val="BA4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TR" sz="1600" b="1" i="0" u="none" strike="noStrike" kern="1200" cap="none" spc="0" normalizeH="0" baseline="0" noProof="0" dirty="0">
                <a:ln>
                  <a:noFill/>
                </a:ln>
                <a:solidFill>
                  <a:srgbClr val="FFFFFF"/>
                </a:solidFill>
                <a:effectLst/>
                <a:uLnTx/>
                <a:uFillTx/>
                <a:latin typeface="Helvetica Neue" panose="02000503000000020004" pitchFamily="2" charset="0"/>
                <a:ea typeface="Helvetica Neue" panose="02000503000000020004" pitchFamily="2" charset="0"/>
                <a:cs typeface="Helvetica Neue" panose="02000503000000020004" pitchFamily="2" charset="0"/>
              </a:rPr>
              <a:t>RISC-V System</a:t>
            </a:r>
          </a:p>
        </p:txBody>
      </p:sp>
      <p:sp>
        <p:nvSpPr>
          <p:cNvPr id="30" name="Freeform 29">
            <a:extLst>
              <a:ext uri="{FF2B5EF4-FFF2-40B4-BE49-F238E27FC236}">
                <a16:creationId xmlns:a16="http://schemas.microsoft.com/office/drawing/2014/main" id="{60099585-B42B-89A3-2611-B48DC2F571FD}"/>
              </a:ext>
            </a:extLst>
          </p:cNvPr>
          <p:cNvSpPr/>
          <p:nvPr/>
        </p:nvSpPr>
        <p:spPr>
          <a:xfrm>
            <a:off x="5105400" y="2485881"/>
            <a:ext cx="819150" cy="695325"/>
          </a:xfrm>
          <a:custGeom>
            <a:avLst/>
            <a:gdLst>
              <a:gd name="connsiteX0" fmla="*/ 127000 w 819150"/>
              <a:gd name="connsiteY0" fmla="*/ 695325 h 695325"/>
              <a:gd name="connsiteX1" fmla="*/ 0 w 819150"/>
              <a:gd name="connsiteY1" fmla="*/ 31750 h 695325"/>
              <a:gd name="connsiteX2" fmla="*/ 581025 w 819150"/>
              <a:gd name="connsiteY2" fmla="*/ 0 h 695325"/>
              <a:gd name="connsiteX3" fmla="*/ 819150 w 819150"/>
              <a:gd name="connsiteY3" fmla="*/ 660400 h 695325"/>
              <a:gd name="connsiteX4" fmla="*/ 127000 w 819150"/>
              <a:gd name="connsiteY4" fmla="*/ 695325 h 695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0" h="695325">
                <a:moveTo>
                  <a:pt x="127000" y="695325"/>
                </a:moveTo>
                <a:lnTo>
                  <a:pt x="0" y="31750"/>
                </a:lnTo>
                <a:lnTo>
                  <a:pt x="581025" y="0"/>
                </a:lnTo>
                <a:lnTo>
                  <a:pt x="819150" y="660400"/>
                </a:lnTo>
                <a:lnTo>
                  <a:pt x="127000" y="695325"/>
                </a:lnTo>
                <a:close/>
              </a:path>
            </a:pathLst>
          </a:custGeom>
          <a:noFill/>
          <a:ln w="38100">
            <a:solidFill>
              <a:srgbClr val="B726C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a:ln>
                <a:noFill/>
              </a:ln>
              <a:solidFill>
                <a:srgbClr val="FFFFFF"/>
              </a:solidFill>
              <a:effectLst/>
              <a:uLnTx/>
              <a:uFillTx/>
              <a:latin typeface="Tahoma"/>
              <a:ea typeface="+mn-ea"/>
              <a:cs typeface="+mn-cs"/>
            </a:endParaRPr>
          </a:p>
        </p:txBody>
      </p:sp>
      <p:sp>
        <p:nvSpPr>
          <p:cNvPr id="31" name="Rectangle 30">
            <a:extLst>
              <a:ext uri="{FF2B5EF4-FFF2-40B4-BE49-F238E27FC236}">
                <a16:creationId xmlns:a16="http://schemas.microsoft.com/office/drawing/2014/main" id="{ABFB4926-DE8D-C9DB-8A39-86B2CE615D7E}"/>
              </a:ext>
            </a:extLst>
          </p:cNvPr>
          <p:cNvSpPr/>
          <p:nvPr/>
        </p:nvSpPr>
        <p:spPr>
          <a:xfrm rot="21330135">
            <a:off x="5580549" y="3164734"/>
            <a:ext cx="45719" cy="321954"/>
          </a:xfrm>
          <a:prstGeom prst="rect">
            <a:avLst/>
          </a:prstGeom>
          <a:solidFill>
            <a:srgbClr val="B726CF"/>
          </a:solidFill>
          <a:ln>
            <a:solidFill>
              <a:srgbClr val="B726C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a:ln>
                <a:noFill/>
              </a:ln>
              <a:solidFill>
                <a:srgbClr val="FFFFFF"/>
              </a:solidFill>
              <a:effectLst/>
              <a:uLnTx/>
              <a:uFillTx/>
              <a:latin typeface="Tahoma"/>
              <a:ea typeface="+mn-ea"/>
              <a:cs typeface="+mn-cs"/>
            </a:endParaRPr>
          </a:p>
        </p:txBody>
      </p:sp>
      <p:sp>
        <p:nvSpPr>
          <p:cNvPr id="32" name="Rectangle 31">
            <a:extLst>
              <a:ext uri="{FF2B5EF4-FFF2-40B4-BE49-F238E27FC236}">
                <a16:creationId xmlns:a16="http://schemas.microsoft.com/office/drawing/2014/main" id="{4333ED37-5FD2-AB80-5473-32379CD7C9EA}"/>
              </a:ext>
            </a:extLst>
          </p:cNvPr>
          <p:cNvSpPr/>
          <p:nvPr/>
        </p:nvSpPr>
        <p:spPr>
          <a:xfrm>
            <a:off x="4572000" y="3378572"/>
            <a:ext cx="2133644" cy="273050"/>
          </a:xfrm>
          <a:prstGeom prst="rect">
            <a:avLst/>
          </a:prstGeom>
          <a:solidFill>
            <a:srgbClr val="B726CF"/>
          </a:solidFill>
          <a:ln>
            <a:solidFill>
              <a:srgbClr val="B726C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TR" sz="1600" b="1" i="0" u="none" strike="noStrike" kern="1200" cap="none" spc="0" normalizeH="0" baseline="0" noProof="0" dirty="0">
                <a:ln>
                  <a:noFill/>
                </a:ln>
                <a:solidFill>
                  <a:srgbClr val="FFFFFF"/>
                </a:solidFill>
                <a:effectLst/>
                <a:uLnTx/>
                <a:uFillTx/>
                <a:latin typeface="Helvetica Neue" panose="02000503000000020004" pitchFamily="2" charset="0"/>
                <a:ea typeface="Helvetica Neue" panose="02000503000000020004" pitchFamily="2" charset="0"/>
                <a:cs typeface="Helvetica Neue" panose="02000503000000020004" pitchFamily="2" charset="0"/>
              </a:rPr>
              <a:t>PiM-Enabled DIMM</a:t>
            </a:r>
          </a:p>
        </p:txBody>
      </p:sp>
    </p:spTree>
    <p:extLst>
      <p:ext uri="{BB962C8B-B14F-4D97-AF65-F5344CB8AC3E}">
        <p14:creationId xmlns:p14="http://schemas.microsoft.com/office/powerpoint/2010/main" val="1721868947"/>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25ACE4-53EC-D441-AA89-AFD4D31D70B5}"/>
              </a:ext>
            </a:extLst>
          </p:cNvPr>
          <p:cNvSpPr>
            <a:spLocks noGrp="1"/>
          </p:cNvSpPr>
          <p:nvPr>
            <p:ph type="title"/>
          </p:nvPr>
        </p:nvSpPr>
        <p:spPr/>
        <p:txBody>
          <a:bodyPr>
            <a:noAutofit/>
          </a:bodyPr>
          <a:lstStyle/>
          <a:p>
            <a:r>
              <a:rPr lang="en-TR" dirty="0"/>
              <a:t>PiDRAM Workflow</a:t>
            </a:r>
          </a:p>
        </p:txBody>
      </p:sp>
      <p:sp>
        <p:nvSpPr>
          <p:cNvPr id="3" name="Content Placeholder 2">
            <a:extLst>
              <a:ext uri="{FF2B5EF4-FFF2-40B4-BE49-F238E27FC236}">
                <a16:creationId xmlns:a16="http://schemas.microsoft.com/office/drawing/2014/main" id="{5A1E3F19-74F6-6244-B70A-5027FCAD45EA}"/>
              </a:ext>
            </a:extLst>
          </p:cNvPr>
          <p:cNvSpPr>
            <a:spLocks noGrp="1"/>
          </p:cNvSpPr>
          <p:nvPr>
            <p:ph idx="1"/>
          </p:nvPr>
        </p:nvSpPr>
        <p:spPr>
          <a:xfrm>
            <a:off x="155488" y="2806354"/>
            <a:ext cx="8815517" cy="3584132"/>
          </a:xfrm>
        </p:spPr>
        <p:txBody>
          <a:bodyPr>
            <a:normAutofit/>
          </a:bodyPr>
          <a:lstStyle/>
          <a:p>
            <a:pPr marL="0" indent="0">
              <a:buNone/>
            </a:pPr>
            <a:r>
              <a:rPr lang="en-TR" sz="2400" b="1" dirty="0"/>
              <a:t>1-</a:t>
            </a:r>
            <a:r>
              <a:rPr lang="en-TR" sz="2400" dirty="0"/>
              <a:t> </a:t>
            </a:r>
            <a:r>
              <a:rPr lang="en-TR" sz="2400" dirty="0">
                <a:solidFill>
                  <a:schemeClr val="accent5"/>
                </a:solidFill>
              </a:rPr>
              <a:t>User application </a:t>
            </a:r>
            <a:r>
              <a:rPr lang="en-TR" sz="2400" dirty="0"/>
              <a:t>interfaces with the OS via </a:t>
            </a:r>
            <a:r>
              <a:rPr lang="en-TR" sz="2400" dirty="0">
                <a:solidFill>
                  <a:schemeClr val="accent5"/>
                </a:solidFill>
              </a:rPr>
              <a:t>system calls</a:t>
            </a:r>
          </a:p>
          <a:p>
            <a:pPr marL="0" indent="0">
              <a:buNone/>
            </a:pPr>
            <a:r>
              <a:rPr lang="en-TR" sz="2400" b="1" dirty="0"/>
              <a:t>2-</a:t>
            </a:r>
            <a:r>
              <a:rPr lang="en-TR" sz="2400" dirty="0"/>
              <a:t> OS uses </a:t>
            </a:r>
            <a:r>
              <a:rPr lang="en-TR" sz="2400" dirty="0">
                <a:solidFill>
                  <a:schemeClr val="accent5"/>
                </a:solidFill>
              </a:rPr>
              <a:t>PuM Operations Library (pumolib)</a:t>
            </a:r>
            <a:r>
              <a:rPr lang="en-TR" sz="2400" dirty="0"/>
              <a:t> to </a:t>
            </a:r>
            <a:r>
              <a:rPr lang="en-TR" sz="2400" dirty="0">
                <a:solidFill>
                  <a:schemeClr val="accent5"/>
                </a:solidFill>
              </a:rPr>
              <a:t>convey operation related information </a:t>
            </a:r>
            <a:r>
              <a:rPr lang="en-TR" sz="2400" dirty="0"/>
              <a:t>to the hardware </a:t>
            </a:r>
            <a:r>
              <a:rPr lang="en-TR" sz="2400" i="1" dirty="0"/>
              <a:t>using</a:t>
            </a:r>
          </a:p>
          <a:p>
            <a:pPr marL="0" indent="0">
              <a:buNone/>
            </a:pPr>
            <a:r>
              <a:rPr lang="en-TR" sz="2400" dirty="0"/>
              <a:t>	</a:t>
            </a:r>
            <a:r>
              <a:rPr lang="en-TR" sz="2400" b="1" dirty="0"/>
              <a:t>3-</a:t>
            </a:r>
            <a:r>
              <a:rPr lang="en-TR" sz="2400" dirty="0"/>
              <a:t> STORE instructions that target the memory 	mapped registers of the </a:t>
            </a:r>
            <a:r>
              <a:rPr lang="en-TR" sz="2400" dirty="0">
                <a:solidFill>
                  <a:schemeClr val="accent5"/>
                </a:solidFill>
              </a:rPr>
              <a:t>PuM Operations Controller (POC)</a:t>
            </a:r>
          </a:p>
          <a:p>
            <a:pPr marL="0" indent="0">
              <a:buNone/>
            </a:pPr>
            <a:r>
              <a:rPr lang="en-TR" sz="2400" b="1" dirty="0"/>
              <a:t>4- </a:t>
            </a:r>
            <a:r>
              <a:rPr lang="en-TR" sz="2400" dirty="0">
                <a:solidFill>
                  <a:schemeClr val="accent5"/>
                </a:solidFill>
              </a:rPr>
              <a:t>POC oversees the execution </a:t>
            </a:r>
            <a:r>
              <a:rPr lang="en-TR" sz="2400" dirty="0"/>
              <a:t>of a PuM operation (e.g., RowClone, bulk bitwise operations)</a:t>
            </a:r>
          </a:p>
          <a:p>
            <a:pPr marL="0" indent="0">
              <a:buNone/>
            </a:pPr>
            <a:r>
              <a:rPr lang="en-TR" sz="2400" b="1" dirty="0"/>
              <a:t>5-</a:t>
            </a:r>
            <a:r>
              <a:rPr lang="en-TR" sz="2400" dirty="0"/>
              <a:t> Scheduler arbitrates between regular (load, store) and PuM operations and issues </a:t>
            </a:r>
            <a:r>
              <a:rPr lang="en-TR" sz="2400" dirty="0">
                <a:solidFill>
                  <a:schemeClr val="accent5"/>
                </a:solidFill>
              </a:rPr>
              <a:t>DRAM commands with custom timings</a:t>
            </a:r>
          </a:p>
        </p:txBody>
      </p:sp>
      <p:sp>
        <p:nvSpPr>
          <p:cNvPr id="4" name="Slide Number Placeholder 3">
            <a:extLst>
              <a:ext uri="{FF2B5EF4-FFF2-40B4-BE49-F238E27FC236}">
                <a16:creationId xmlns:a16="http://schemas.microsoft.com/office/drawing/2014/main" id="{811ECF6D-0A84-A74B-9895-C24C3B535858}"/>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C19D2B53-EDAE-4B41-B849-8916FA40BCB6}" type="slidenum">
              <a:rPr kumimoji="0" lang="en-US" sz="1600" b="1" i="0" u="none" strike="noStrike" kern="1200" cap="none" spc="0" normalizeH="0" baseline="0" noProof="0" smtClean="0">
                <a:ln>
                  <a:noFill/>
                </a:ln>
                <a:solidFill>
                  <a:prstClr val="black"/>
                </a:solidFill>
                <a:effectLst/>
                <a:uLnTx/>
                <a:uFillTx/>
                <a:latin typeface="Trebuchet MS" panose="020B0603020202020204" pitchFamily="34" charset="0"/>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95</a:t>
            </a:fld>
            <a:endParaRPr kumimoji="0" lang="en-US" sz="1600" b="1" i="0" u="none" strike="noStrike" kern="1200" cap="none" spc="0" normalizeH="0" baseline="0" noProof="0">
              <a:ln>
                <a:noFill/>
              </a:ln>
              <a:solidFill>
                <a:prstClr val="black"/>
              </a:solidFill>
              <a:effectLst/>
              <a:uLnTx/>
              <a:uFillTx/>
              <a:latin typeface="Trebuchet MS" panose="020B0603020202020204" pitchFamily="34" charset="0"/>
              <a:ea typeface="+mn-ea"/>
              <a:cs typeface="+mn-cs"/>
            </a:endParaRPr>
          </a:p>
        </p:txBody>
      </p:sp>
      <p:pic>
        <p:nvPicPr>
          <p:cNvPr id="5" name="Picture 4">
            <a:extLst>
              <a:ext uri="{FF2B5EF4-FFF2-40B4-BE49-F238E27FC236}">
                <a16:creationId xmlns:a16="http://schemas.microsoft.com/office/drawing/2014/main" id="{5395ED0A-4CC2-8941-9EAC-9D86662954BE}"/>
              </a:ext>
            </a:extLst>
          </p:cNvPr>
          <p:cNvPicPr>
            <a:picLocks noChangeAspect="1"/>
          </p:cNvPicPr>
          <p:nvPr/>
        </p:nvPicPr>
        <p:blipFill>
          <a:blip r:embed="rId2"/>
          <a:stretch>
            <a:fillRect/>
          </a:stretch>
        </p:blipFill>
        <p:spPr>
          <a:xfrm>
            <a:off x="0" y="909943"/>
            <a:ext cx="9144000" cy="1896411"/>
          </a:xfrm>
          <a:prstGeom prst="rect">
            <a:avLst/>
          </a:prstGeom>
        </p:spPr>
      </p:pic>
    </p:spTree>
    <p:extLst>
      <p:ext uri="{BB962C8B-B14F-4D97-AF65-F5344CB8AC3E}">
        <p14:creationId xmlns:p14="http://schemas.microsoft.com/office/powerpoint/2010/main" val="325633931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F52266-1D2C-8D48-BB34-6A3BB5936FA8}"/>
              </a:ext>
            </a:extLst>
          </p:cNvPr>
          <p:cNvSpPr>
            <a:spLocks noGrp="1"/>
          </p:cNvSpPr>
          <p:nvPr>
            <p:ph type="title"/>
          </p:nvPr>
        </p:nvSpPr>
        <p:spPr>
          <a:xfrm>
            <a:off x="228600" y="152400"/>
            <a:ext cx="8915400" cy="1066800"/>
          </a:xfrm>
        </p:spPr>
        <p:txBody>
          <a:bodyPr/>
          <a:lstStyle/>
          <a:p>
            <a:r>
              <a:rPr lang="en-US" dirty="0"/>
              <a:t>Real Processing Using Memory Prototype</a:t>
            </a:r>
          </a:p>
        </p:txBody>
      </p:sp>
      <p:sp>
        <p:nvSpPr>
          <p:cNvPr id="3" name="Content Placeholder 2">
            <a:extLst>
              <a:ext uri="{FF2B5EF4-FFF2-40B4-BE49-F238E27FC236}">
                <a16:creationId xmlns:a16="http://schemas.microsoft.com/office/drawing/2014/main" id="{0AD70F19-4C1C-0340-B56E-AAC3CEB668A4}"/>
              </a:ext>
            </a:extLst>
          </p:cNvPr>
          <p:cNvSpPr>
            <a:spLocks noGrp="1"/>
          </p:cNvSpPr>
          <p:nvPr>
            <p:ph idx="1"/>
          </p:nvPr>
        </p:nvSpPr>
        <p:spPr>
          <a:xfrm>
            <a:off x="228600" y="1124744"/>
            <a:ext cx="8610600" cy="5193723"/>
          </a:xfrm>
        </p:spPr>
        <p:txBody>
          <a:bodyPr/>
          <a:lstStyle/>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lgn="ctr">
              <a:buNone/>
            </a:pPr>
            <a:r>
              <a:rPr lang="en-US" b="1" dirty="0">
                <a:solidFill>
                  <a:srgbClr val="0000FF"/>
                </a:solidFill>
                <a:hlinkClick r:id="rId2">
                  <a:extLst>
                    <a:ext uri="{A12FA001-AC4F-418D-AE19-62706E023703}">
                      <ahyp:hlinkClr xmlns:ahyp="http://schemas.microsoft.com/office/drawing/2018/hyperlinkcolor" val="tx"/>
                    </a:ext>
                  </a:extLst>
                </a:hlinkClick>
              </a:rPr>
              <a:t>https://arxiv.org/pdf/2111.00082.pdf</a:t>
            </a:r>
            <a:r>
              <a:rPr lang="en-US" b="1" dirty="0">
                <a:solidFill>
                  <a:srgbClr val="0000FF"/>
                </a:solidFill>
              </a:rPr>
              <a:t> </a:t>
            </a:r>
          </a:p>
          <a:p>
            <a:pPr marL="0" indent="0" algn="ctr">
              <a:buNone/>
            </a:pPr>
            <a:r>
              <a:rPr lang="en-US" b="1" dirty="0">
                <a:solidFill>
                  <a:srgbClr val="0000FF"/>
                </a:solidFill>
                <a:hlinkClick r:id="rId3">
                  <a:extLst>
                    <a:ext uri="{A12FA001-AC4F-418D-AE19-62706E023703}">
                      <ahyp:hlinkClr xmlns:ahyp="http://schemas.microsoft.com/office/drawing/2018/hyperlinkcolor" val="tx"/>
                    </a:ext>
                  </a:extLst>
                </a:hlinkClick>
              </a:rPr>
              <a:t>https://github.com/cmu-safari/pidram</a:t>
            </a:r>
            <a:endParaRPr lang="en-US" b="1" dirty="0">
              <a:solidFill>
                <a:srgbClr val="0000FF"/>
              </a:solidFill>
            </a:endParaRPr>
          </a:p>
          <a:p>
            <a:pPr marL="0" lvl="0" indent="0" algn="ctr">
              <a:buClr>
                <a:srgbClr val="CC9900"/>
              </a:buClr>
              <a:buNone/>
            </a:pPr>
            <a:r>
              <a:rPr lang="en-US" sz="2000" b="1" dirty="0">
                <a:solidFill>
                  <a:srgbClr val="0000FF"/>
                </a:solidFill>
                <a:hlinkClick r:id="rId4">
                  <a:extLst>
                    <a:ext uri="{A12FA001-AC4F-418D-AE19-62706E023703}">
                      <ahyp:hlinkClr xmlns:ahyp="http://schemas.microsoft.com/office/drawing/2018/hyperlinkcolor" val="tx"/>
                    </a:ext>
                  </a:extLst>
                </a:hlinkClick>
              </a:rPr>
              <a:t>https://www.youtube.com/watch?v=qeukNs5XI3g&amp;t=4192s</a:t>
            </a:r>
            <a:r>
              <a:rPr lang="en-US" sz="2000" b="1" dirty="0">
                <a:solidFill>
                  <a:srgbClr val="0000FF"/>
                </a:solidFill>
              </a:rPr>
              <a:t>  </a:t>
            </a:r>
          </a:p>
          <a:p>
            <a:pPr marL="0" indent="0" algn="ctr">
              <a:buNone/>
            </a:pPr>
            <a:r>
              <a:rPr lang="en-US" b="1" dirty="0">
                <a:solidFill>
                  <a:srgbClr val="0000FF"/>
                </a:solidFill>
              </a:rPr>
              <a:t> </a:t>
            </a:r>
          </a:p>
        </p:txBody>
      </p:sp>
      <p:pic>
        <p:nvPicPr>
          <p:cNvPr id="5" name="Picture 4">
            <a:extLst>
              <a:ext uri="{FF2B5EF4-FFF2-40B4-BE49-F238E27FC236}">
                <a16:creationId xmlns:a16="http://schemas.microsoft.com/office/drawing/2014/main" id="{09224E90-C360-B388-5097-BBE3A0F83251}"/>
              </a:ext>
            </a:extLst>
          </p:cNvPr>
          <p:cNvPicPr>
            <a:picLocks noChangeAspect="1"/>
          </p:cNvPicPr>
          <p:nvPr/>
        </p:nvPicPr>
        <p:blipFill>
          <a:blip r:embed="rId5"/>
          <a:stretch>
            <a:fillRect/>
          </a:stretch>
        </p:blipFill>
        <p:spPr>
          <a:xfrm>
            <a:off x="2222312" y="908720"/>
            <a:ext cx="4623175" cy="4548608"/>
          </a:xfrm>
          <a:prstGeom prst="rect">
            <a:avLst/>
          </a:prstGeom>
        </p:spPr>
      </p:pic>
    </p:spTree>
    <p:extLst>
      <p:ext uri="{BB962C8B-B14F-4D97-AF65-F5344CB8AC3E}">
        <p14:creationId xmlns:p14="http://schemas.microsoft.com/office/powerpoint/2010/main" val="3825696110"/>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704A71-19F9-9749-9FC4-F9ED50A72BD2}"/>
              </a:ext>
            </a:extLst>
          </p:cNvPr>
          <p:cNvSpPr>
            <a:spLocks noGrp="1"/>
          </p:cNvSpPr>
          <p:nvPr>
            <p:ph type="title"/>
          </p:nvPr>
        </p:nvSpPr>
        <p:spPr/>
        <p:txBody>
          <a:bodyPr>
            <a:noAutofit/>
          </a:bodyPr>
          <a:lstStyle/>
          <a:p>
            <a:r>
              <a:rPr lang="en-US" sz="2800" dirty="0"/>
              <a:t>Microbenchmark Copy/Initialization Throughput</a:t>
            </a:r>
            <a:endParaRPr lang="en-TR" sz="2800" dirty="0"/>
          </a:p>
        </p:txBody>
      </p:sp>
      <p:pic>
        <p:nvPicPr>
          <p:cNvPr id="9" name="Content Placeholder 8">
            <a:extLst>
              <a:ext uri="{FF2B5EF4-FFF2-40B4-BE49-F238E27FC236}">
                <a16:creationId xmlns:a16="http://schemas.microsoft.com/office/drawing/2014/main" id="{E051C46A-9C47-674C-AE42-9B3CBB0D1126}"/>
              </a:ext>
            </a:extLst>
          </p:cNvPr>
          <p:cNvPicPr>
            <a:picLocks noGrp="1" noChangeAspect="1"/>
          </p:cNvPicPr>
          <p:nvPr>
            <p:ph idx="1"/>
          </p:nvPr>
        </p:nvPicPr>
        <p:blipFill>
          <a:blip r:embed="rId3">
            <a:extLst>
              <a:ext uri="{28A0092B-C50C-407E-A947-70E740481C1C}">
                <a14:useLocalDpi xmlns:a14="http://schemas.microsoft.com/office/drawing/2010/main" val="0"/>
              </a:ext>
            </a:extLst>
          </a:blip>
          <a:srcRect/>
          <a:stretch/>
        </p:blipFill>
        <p:spPr>
          <a:xfrm>
            <a:off x="775130" y="1331302"/>
            <a:ext cx="7576103" cy="3398821"/>
          </a:xfrm>
          <a:prstGeom prst="rect">
            <a:avLst/>
          </a:prstGeom>
        </p:spPr>
      </p:pic>
      <p:sp>
        <p:nvSpPr>
          <p:cNvPr id="7" name="Rectangle 6">
            <a:extLst>
              <a:ext uri="{FF2B5EF4-FFF2-40B4-BE49-F238E27FC236}">
                <a16:creationId xmlns:a16="http://schemas.microsoft.com/office/drawing/2014/main" id="{9A61C9F5-2C65-CE47-82B8-2FB7FC48B9D5}"/>
              </a:ext>
            </a:extLst>
          </p:cNvPr>
          <p:cNvSpPr/>
          <p:nvPr/>
        </p:nvSpPr>
        <p:spPr>
          <a:xfrm>
            <a:off x="237003" y="4930515"/>
            <a:ext cx="8652358" cy="1378425"/>
          </a:xfrm>
          <a:prstGeom prst="rect">
            <a:avLst/>
          </a:prstGeom>
          <a:solidFill>
            <a:schemeClr val="accent1">
              <a:lumMod val="40000"/>
              <a:lumOff val="60000"/>
            </a:schemeClr>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Calibri" panose="020F0502020204030204"/>
                <a:ea typeface="+mn-ea"/>
                <a:cs typeface="+mn-cs"/>
              </a:rPr>
              <a:t>In-DRAM Copy and Initialization </a:t>
            </a:r>
            <a:br>
              <a:rPr kumimoji="0" lang="en-US" sz="3200" b="1" i="0" u="none" strike="noStrike" kern="1200" cap="none" spc="0" normalizeH="0" baseline="0" noProof="0" dirty="0">
                <a:ln>
                  <a:noFill/>
                </a:ln>
                <a:solidFill>
                  <a:srgbClr val="FF0000"/>
                </a:solidFill>
                <a:effectLst/>
                <a:uLnTx/>
                <a:uFillTx/>
                <a:latin typeface="Calibri" panose="020F0502020204030204"/>
                <a:ea typeface="+mn-ea"/>
                <a:cs typeface="+mn-cs"/>
              </a:rPr>
            </a:br>
            <a:r>
              <a:rPr kumimoji="0" lang="en-TR" sz="3200" b="1" i="0" u="none" strike="noStrike" kern="1200" cap="none" spc="0" normalizeH="0" baseline="0" noProof="0" dirty="0">
                <a:ln>
                  <a:noFill/>
                </a:ln>
                <a:solidFill>
                  <a:srgbClr val="FF0000"/>
                </a:solidFill>
                <a:effectLst/>
                <a:uLnTx/>
                <a:uFillTx/>
                <a:latin typeface="Calibri" panose="020F0502020204030204"/>
                <a:ea typeface="+mn-ea"/>
                <a:cs typeface="+mn-cs"/>
              </a:rPr>
              <a:t>improve throughput by 119x </a:t>
            </a:r>
            <a:r>
              <a:rPr kumimoji="0" lang="en-TR" sz="3200" b="1" i="0" u="none" strike="noStrike" kern="1200" cap="none" spc="0" normalizeH="0" baseline="0" noProof="0">
                <a:ln>
                  <a:noFill/>
                </a:ln>
                <a:solidFill>
                  <a:srgbClr val="FF0000"/>
                </a:solidFill>
                <a:effectLst/>
                <a:uLnTx/>
                <a:uFillTx/>
                <a:latin typeface="Calibri" panose="020F0502020204030204"/>
                <a:ea typeface="+mn-ea"/>
                <a:cs typeface="+mn-cs"/>
              </a:rPr>
              <a:t>and 89x</a:t>
            </a:r>
            <a:endParaRPr kumimoji="0" lang="en-TR" sz="32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106455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FE1948-97CC-48D6-2748-9FF6209E873C}"/>
              </a:ext>
            </a:extLst>
          </p:cNvPr>
          <p:cNvSpPr>
            <a:spLocks noGrp="1"/>
          </p:cNvSpPr>
          <p:nvPr>
            <p:ph type="title"/>
          </p:nvPr>
        </p:nvSpPr>
        <p:spPr/>
        <p:txBody>
          <a:bodyPr/>
          <a:lstStyle/>
          <a:p>
            <a:r>
              <a:rPr lang="en-US" dirty="0" err="1"/>
              <a:t>PiDRAM</a:t>
            </a:r>
            <a:r>
              <a:rPr lang="en-US" dirty="0"/>
              <a:t> is Open Source</a:t>
            </a:r>
            <a:endParaRPr lang="en-CH" dirty="0"/>
          </a:p>
        </p:txBody>
      </p:sp>
      <p:sp>
        <p:nvSpPr>
          <p:cNvPr id="3" name="Content Placeholder 2">
            <a:extLst>
              <a:ext uri="{FF2B5EF4-FFF2-40B4-BE49-F238E27FC236}">
                <a16:creationId xmlns:a16="http://schemas.microsoft.com/office/drawing/2014/main" id="{BB3941A8-AB07-536E-1019-C11DB279B5BD}"/>
              </a:ext>
            </a:extLst>
          </p:cNvPr>
          <p:cNvSpPr>
            <a:spLocks noGrp="1"/>
          </p:cNvSpPr>
          <p:nvPr>
            <p:ph idx="1"/>
          </p:nvPr>
        </p:nvSpPr>
        <p:spPr>
          <a:xfrm>
            <a:off x="-180528" y="975034"/>
            <a:ext cx="9577064" cy="558491"/>
          </a:xfrm>
        </p:spPr>
        <p:txBody>
          <a:bodyPr/>
          <a:lstStyle/>
          <a:p>
            <a:pPr marL="0" indent="0" algn="ctr">
              <a:buNone/>
            </a:pPr>
            <a:r>
              <a:rPr lang="en-US" b="1" dirty="0">
                <a:solidFill>
                  <a:srgbClr val="0432FF"/>
                </a:solidFill>
                <a:hlinkClick r:id="rId3">
                  <a:extLst>
                    <a:ext uri="{A12FA001-AC4F-418D-AE19-62706E023703}">
                      <ahyp:hlinkClr xmlns:ahyp="http://schemas.microsoft.com/office/drawing/2018/hyperlinkcolor" val="tx"/>
                    </a:ext>
                  </a:extLst>
                </a:hlinkClick>
              </a:rPr>
              <a:t>https://github.com/CMU-SAFARI/PiDRAM</a:t>
            </a:r>
            <a:r>
              <a:rPr lang="en-US" b="1" dirty="0">
                <a:solidFill>
                  <a:srgbClr val="0432FF"/>
                </a:solidFill>
              </a:rPr>
              <a:t> </a:t>
            </a:r>
            <a:endParaRPr lang="en-CH" b="1" dirty="0">
              <a:solidFill>
                <a:srgbClr val="0432FF"/>
              </a:solidFill>
            </a:endParaRPr>
          </a:p>
        </p:txBody>
      </p:sp>
      <p:pic>
        <p:nvPicPr>
          <p:cNvPr id="5" name="Picture 4">
            <a:extLst>
              <a:ext uri="{FF2B5EF4-FFF2-40B4-BE49-F238E27FC236}">
                <a16:creationId xmlns:a16="http://schemas.microsoft.com/office/drawing/2014/main" id="{205EBFBA-519C-A8EB-6899-8A262377FA42}"/>
              </a:ext>
            </a:extLst>
          </p:cNvPr>
          <p:cNvPicPr>
            <a:picLocks noChangeAspect="1"/>
          </p:cNvPicPr>
          <p:nvPr/>
        </p:nvPicPr>
        <p:blipFill>
          <a:blip r:embed="rId4"/>
          <a:stretch>
            <a:fillRect/>
          </a:stretch>
        </p:blipFill>
        <p:spPr>
          <a:xfrm>
            <a:off x="-2199" y="1930786"/>
            <a:ext cx="9144000" cy="4479291"/>
          </a:xfrm>
          <a:prstGeom prst="rect">
            <a:avLst/>
          </a:prstGeom>
        </p:spPr>
      </p:pic>
    </p:spTree>
    <p:extLst>
      <p:ext uri="{BB962C8B-B14F-4D97-AF65-F5344CB8AC3E}">
        <p14:creationId xmlns:p14="http://schemas.microsoft.com/office/powerpoint/2010/main" val="29864988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FE1948-97CC-48D6-2748-9FF6209E873C}"/>
              </a:ext>
            </a:extLst>
          </p:cNvPr>
          <p:cNvSpPr>
            <a:spLocks noGrp="1"/>
          </p:cNvSpPr>
          <p:nvPr>
            <p:ph type="title"/>
          </p:nvPr>
        </p:nvSpPr>
        <p:spPr/>
        <p:txBody>
          <a:bodyPr/>
          <a:lstStyle/>
          <a:p>
            <a:r>
              <a:rPr lang="en-US" dirty="0"/>
              <a:t>Extended Version on </a:t>
            </a:r>
            <a:r>
              <a:rPr lang="en-US" dirty="0" err="1"/>
              <a:t>ArXiv</a:t>
            </a:r>
            <a:endParaRPr lang="en-CH" dirty="0"/>
          </a:p>
        </p:txBody>
      </p:sp>
      <p:sp>
        <p:nvSpPr>
          <p:cNvPr id="3" name="Content Placeholder 2">
            <a:extLst>
              <a:ext uri="{FF2B5EF4-FFF2-40B4-BE49-F238E27FC236}">
                <a16:creationId xmlns:a16="http://schemas.microsoft.com/office/drawing/2014/main" id="{BB3941A8-AB07-536E-1019-C11DB279B5BD}"/>
              </a:ext>
            </a:extLst>
          </p:cNvPr>
          <p:cNvSpPr>
            <a:spLocks noGrp="1"/>
          </p:cNvSpPr>
          <p:nvPr>
            <p:ph idx="1"/>
          </p:nvPr>
        </p:nvSpPr>
        <p:spPr>
          <a:xfrm>
            <a:off x="75991" y="975034"/>
            <a:ext cx="8987622" cy="558491"/>
          </a:xfrm>
        </p:spPr>
        <p:txBody>
          <a:bodyPr/>
          <a:lstStyle/>
          <a:p>
            <a:pPr marL="0" indent="0" algn="ctr">
              <a:buNone/>
            </a:pPr>
            <a:r>
              <a:rPr lang="en-US" b="1" dirty="0">
                <a:solidFill>
                  <a:srgbClr val="0432FF"/>
                </a:solidFill>
                <a:hlinkClick r:id="rId3">
                  <a:extLst>
                    <a:ext uri="{A12FA001-AC4F-418D-AE19-62706E023703}">
                      <ahyp:hlinkClr xmlns:ahyp="http://schemas.microsoft.com/office/drawing/2018/hyperlinkcolor" val="tx"/>
                    </a:ext>
                  </a:extLst>
                </a:hlinkClick>
              </a:rPr>
              <a:t>https://arxiv.org/abs/2111.00082</a:t>
            </a:r>
            <a:r>
              <a:rPr lang="en-US" b="1" dirty="0">
                <a:solidFill>
                  <a:srgbClr val="0432FF"/>
                </a:solidFill>
              </a:rPr>
              <a:t> </a:t>
            </a:r>
            <a:endParaRPr lang="en-CH" b="1" dirty="0">
              <a:solidFill>
                <a:srgbClr val="0432FF"/>
              </a:solidFill>
            </a:endParaRPr>
          </a:p>
        </p:txBody>
      </p:sp>
      <p:pic>
        <p:nvPicPr>
          <p:cNvPr id="5" name="Picture 4">
            <a:extLst>
              <a:ext uri="{FF2B5EF4-FFF2-40B4-BE49-F238E27FC236}">
                <a16:creationId xmlns:a16="http://schemas.microsoft.com/office/drawing/2014/main" id="{205EBFBA-519C-A8EB-6899-8A262377FA42}"/>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2199" y="1972773"/>
            <a:ext cx="9144000" cy="4395316"/>
          </a:xfrm>
          <a:prstGeom prst="rect">
            <a:avLst/>
          </a:prstGeom>
        </p:spPr>
      </p:pic>
    </p:spTree>
    <p:extLst>
      <p:ext uri="{BB962C8B-B14F-4D97-AF65-F5344CB8AC3E}">
        <p14:creationId xmlns:p14="http://schemas.microsoft.com/office/powerpoint/2010/main" val="386959143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IMING" val="|0.1|0.2|0.1|0.1|0.1"/>
</p:tagLst>
</file>

<file path=ppt/tags/tag2.xml><?xml version="1.0" encoding="utf-8"?>
<p:tagLst xmlns:a="http://schemas.openxmlformats.org/drawingml/2006/main" xmlns:r="http://schemas.openxmlformats.org/officeDocument/2006/relationships" xmlns:p="http://schemas.openxmlformats.org/presentationml/2006/main">
  <p:tag name="TIMING" val="|0.1"/>
</p:tagLst>
</file>

<file path=ppt/tags/tag3.xml><?xml version="1.0" encoding="utf-8"?>
<p:tagLst xmlns:a="http://schemas.openxmlformats.org/drawingml/2006/main" xmlns:r="http://schemas.openxmlformats.org/officeDocument/2006/relationships" xmlns:p="http://schemas.openxmlformats.org/presentationml/2006/main">
  <p:tag name="TIMING" val="|0.2"/>
</p:tagLst>
</file>

<file path=ppt/tags/tag4.xml><?xml version="1.0" encoding="utf-8"?>
<p:tagLst xmlns:a="http://schemas.openxmlformats.org/drawingml/2006/main" xmlns:r="http://schemas.openxmlformats.org/officeDocument/2006/relationships" xmlns:p="http://schemas.openxmlformats.org/presentationml/2006/main">
  <p:tag name="TIMING" val="|28.5|1.1|0.7|1.2|0.5|13.7|1|5.9|1.2|10"/>
</p:tagLst>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25.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31.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37.xml><?xml version="1.0" encoding="utf-8"?>
<a:theme xmlns:a="http://schemas.openxmlformats.org/drawingml/2006/main" name="5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78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00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99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BE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eer" id="{8BF39661-A2EB-4A57-959D-1412D4B6AA4D}" vid="{29ACB7AB-B96D-4826-A0CC-9CFCC9A4501F}"/>
    </a:ext>
  </a:extLst>
</a:theme>
</file>

<file path=ppt/theme/theme6.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3_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63.xml><?xml version="1.0" encoding="utf-8"?>
<a:theme xmlns:a="http://schemas.openxmlformats.org/drawingml/2006/main" name="5_Office Theme">
  <a:themeElements>
    <a:clrScheme name="Medy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202945</TotalTime>
  <Words>12499</Words>
  <Application>Microsoft Macintosh PowerPoint</Application>
  <PresentationFormat>On-screen Show (4:3)</PresentationFormat>
  <Paragraphs>3457</Paragraphs>
  <Slides>111</Slides>
  <Notes>92</Notes>
  <HiddenSlides>0</HiddenSlides>
  <MMClips>0</MMClips>
  <ScaleCrop>false</ScaleCrop>
  <HeadingPairs>
    <vt:vector size="6" baseType="variant">
      <vt:variant>
        <vt:lpstr>Fonts Used</vt:lpstr>
      </vt:variant>
      <vt:variant>
        <vt:i4>15</vt:i4>
      </vt:variant>
      <vt:variant>
        <vt:lpstr>Theme</vt:lpstr>
      </vt:variant>
      <vt:variant>
        <vt:i4>63</vt:i4>
      </vt:variant>
      <vt:variant>
        <vt:lpstr>Slide Titles</vt:lpstr>
      </vt:variant>
      <vt:variant>
        <vt:i4>111</vt:i4>
      </vt:variant>
    </vt:vector>
  </HeadingPairs>
  <TitlesOfParts>
    <vt:vector size="189" baseType="lpstr">
      <vt:lpstr>JetBrains Mono</vt:lpstr>
      <vt:lpstr>Arial</vt:lpstr>
      <vt:lpstr>Avenir Next</vt:lpstr>
      <vt:lpstr>Calibri</vt:lpstr>
      <vt:lpstr>Calibri Light</vt:lpstr>
      <vt:lpstr>Cambria</vt:lpstr>
      <vt:lpstr>Consolas</vt:lpstr>
      <vt:lpstr>Corbel</vt:lpstr>
      <vt:lpstr>Garamond</vt:lpstr>
      <vt:lpstr>Helvetica Neue</vt:lpstr>
      <vt:lpstr>Perpetua</vt:lpstr>
      <vt:lpstr>Tahoma</vt:lpstr>
      <vt:lpstr>Times New Roman</vt:lpstr>
      <vt:lpstr>Trebuchet MS</vt:lpstr>
      <vt:lpstr>Wingdings</vt:lpstr>
      <vt:lpstr>Edge</vt:lpstr>
      <vt:lpstr>1_Edge</vt:lpstr>
      <vt:lpstr>3_Edge</vt:lpstr>
      <vt:lpstr>4_Edge</vt:lpstr>
      <vt:lpstr>6_Edge</vt:lpstr>
      <vt:lpstr>8_Edge</vt:lpstr>
      <vt:lpstr>2_Office Theme</vt:lpstr>
      <vt:lpstr>9_Edge</vt:lpstr>
      <vt:lpstr>17_Edge</vt:lpstr>
      <vt:lpstr>13_Edge</vt:lpstr>
      <vt:lpstr>23_Edge</vt:lpstr>
      <vt:lpstr>35_Edge</vt:lpstr>
      <vt:lpstr>39_Edge</vt:lpstr>
      <vt:lpstr>49_Edge</vt:lpstr>
      <vt:lpstr>56_Edge</vt:lpstr>
      <vt:lpstr>57_Edge</vt:lpstr>
      <vt:lpstr>58_Edge</vt:lpstr>
      <vt:lpstr>59_Edge</vt:lpstr>
      <vt:lpstr>64_Edge</vt:lpstr>
      <vt:lpstr>85_Edge</vt:lpstr>
      <vt:lpstr>90_Edge</vt:lpstr>
      <vt:lpstr>91_Edge</vt:lpstr>
      <vt:lpstr>95_Edge</vt:lpstr>
      <vt:lpstr>1_Metropolitan_bullet</vt:lpstr>
      <vt:lpstr>98_Edge</vt:lpstr>
      <vt:lpstr>1_Office 테마</vt:lpstr>
      <vt:lpstr>136_Edge</vt:lpstr>
      <vt:lpstr>144_Edge</vt:lpstr>
      <vt:lpstr>148_Edge</vt:lpstr>
      <vt:lpstr>3_Metropolitan_bullet</vt:lpstr>
      <vt:lpstr>151_Edge</vt:lpstr>
      <vt:lpstr>152_Edge</vt:lpstr>
      <vt:lpstr>154_Edge</vt:lpstr>
      <vt:lpstr>156_Edge</vt:lpstr>
      <vt:lpstr>159_Edge</vt:lpstr>
      <vt:lpstr>safari</vt:lpstr>
      <vt:lpstr>5_Edge</vt:lpstr>
      <vt:lpstr>78_Edge</vt:lpstr>
      <vt:lpstr>7_Edge</vt:lpstr>
      <vt:lpstr>11_Edge</vt:lpstr>
      <vt:lpstr>12_Edge</vt:lpstr>
      <vt:lpstr>40_Edge</vt:lpstr>
      <vt:lpstr>41_Edge</vt:lpstr>
      <vt:lpstr>14_Edge</vt:lpstr>
      <vt:lpstr>25_Edge</vt:lpstr>
      <vt:lpstr>18_Edge</vt:lpstr>
      <vt:lpstr>50_Edge</vt:lpstr>
      <vt:lpstr>137_Edge</vt:lpstr>
      <vt:lpstr>42_Edge</vt:lpstr>
      <vt:lpstr>15_Edge</vt:lpstr>
      <vt:lpstr>10_Edge</vt:lpstr>
      <vt:lpstr>100_Edge</vt:lpstr>
      <vt:lpstr>19_Edge</vt:lpstr>
      <vt:lpstr>20_Edge</vt:lpstr>
      <vt:lpstr>155_Edge</vt:lpstr>
      <vt:lpstr>44_Edge</vt:lpstr>
      <vt:lpstr>16_Edge</vt:lpstr>
      <vt:lpstr>99_Edge</vt:lpstr>
      <vt:lpstr>BEER</vt:lpstr>
      <vt:lpstr>Office Theme</vt:lpstr>
      <vt:lpstr>Custom Design</vt:lpstr>
      <vt:lpstr>3_Office Theme</vt:lpstr>
      <vt:lpstr>5_Office Theme</vt:lpstr>
      <vt:lpstr>2nd Workshop on  Memory-Centric Computing: Processing-Using-Memory - Part II </vt:lpstr>
      <vt:lpstr>SIMDRAM Follow-Up: MIMDRAM</vt:lpstr>
      <vt:lpstr>Limitations of PUD Systems:  Overview</vt:lpstr>
      <vt:lpstr>Limitations of PUD Systems:  Overview</vt:lpstr>
      <vt:lpstr>Limitations of PUD Systems:  Underutilization of SIMD Lanes (I)</vt:lpstr>
      <vt:lpstr>Limitations of PUD Systems:  Underutilization of SIMD Lanes (II)</vt:lpstr>
      <vt:lpstr>Limitations of PUD Systems:  Underutilization of SIMD Lanes (II)</vt:lpstr>
      <vt:lpstr>Limitations of PUD Systems:  Underutilization of SIMD Lanes (III)</vt:lpstr>
      <vt:lpstr>Limitations of PUD Systems:  Overview</vt:lpstr>
      <vt:lpstr>Limitations of PUD Systems:  Limited Computation Support</vt:lpstr>
      <vt:lpstr>Limitations of PUD Systems:  Overview</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Problem &amp; Goal</vt:lpstr>
      <vt:lpstr>MIMDRAM:  Key Idea (I)</vt:lpstr>
      <vt:lpstr>MIMDRAM:  Key Idea (II)</vt:lpstr>
      <vt:lpstr>MIMDRAM:  Key Idea (III)</vt:lpstr>
      <vt:lpstr>MIMDRAM:  Key Idea (III)</vt:lpstr>
      <vt:lpstr>MIMDRAM:  Key Idea (III)</vt:lpstr>
      <vt:lpstr>MIMDRAM:  Key Idea (III)</vt:lpstr>
      <vt:lpstr>MIMDRAM:  Overview</vt:lpstr>
      <vt:lpstr>MIMDRAM:  Overview</vt:lpstr>
      <vt:lpstr>MIMDRAM:  Modifications to DRAM Chip</vt:lpstr>
      <vt:lpstr>MIMDRAM:  Control Unit Design</vt:lpstr>
      <vt:lpstr>MIMDRAM:  Overview</vt:lpstr>
      <vt:lpstr>MIMDRAM:  Compiler Support (I)</vt:lpstr>
      <vt:lpstr>MIMDRAM:  Compiler Support (II)</vt:lpstr>
      <vt:lpstr>MIMDRAM:  Compiler Support (II)</vt:lpstr>
      <vt:lpstr>MIMDRAM:  Compiler Support (III)</vt:lpstr>
      <vt:lpstr>MIMDRAM:  System Support</vt:lpstr>
      <vt:lpstr>Evaluation:  Single Application Analysis – Energy Efficiency</vt:lpstr>
      <vt:lpstr>Evaluation:  Multi-Programmed Workload Analysis</vt:lpstr>
      <vt:lpstr>Evaluation:  More in the Paper</vt:lpstr>
      <vt:lpstr>Outline </vt:lpstr>
      <vt:lpstr>In-DRAM Lookup-Table Based Execution</vt:lpstr>
      <vt:lpstr>Limitations of Processing-using-DRAM</vt:lpstr>
      <vt:lpstr>The Goal of pLUTo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More in the Paper</vt:lpstr>
      <vt:lpstr>PowerPoint Presentation</vt:lpstr>
      <vt:lpstr>PowerPoint Presentation</vt:lpstr>
      <vt:lpstr>PowerPoint Presentation</vt:lpstr>
      <vt:lpstr>SRC TECHCON Presentation</vt:lpstr>
      <vt:lpstr>Outline </vt:lpstr>
      <vt:lpstr>Bulk Bitwise Operations in Real DRAM Chips</vt:lpstr>
      <vt:lpstr>The Capability of COTS DRAM Chips </vt:lpstr>
      <vt:lpstr>DRAM Testing Infrastructure</vt:lpstr>
      <vt:lpstr>DRAM Chips Tested</vt:lpstr>
      <vt:lpstr>The Capability of COTS DRAM Chips </vt:lpstr>
      <vt:lpstr>Characterization Methodology</vt:lpstr>
      <vt:lpstr>Key Results</vt:lpstr>
      <vt:lpstr>The Capability of COTS DRAM Chips </vt:lpstr>
      <vt:lpstr>Characterization Methodology</vt:lpstr>
      <vt:lpstr>Key Takeaways from In-DRAM NOT Operation</vt:lpstr>
      <vt:lpstr>The Capability of COTS DRAM Chips </vt:lpstr>
      <vt:lpstr>Key Idea</vt:lpstr>
      <vt:lpstr>Two-Input AND and NAND Operations</vt:lpstr>
      <vt:lpstr>Two-Input AND and NAND Operations</vt:lpstr>
      <vt:lpstr>Characterization Methodology</vt:lpstr>
      <vt:lpstr>Key Takeaways from In-DRAM Operations</vt:lpstr>
      <vt:lpstr>Real Processing Using Memory Prototype</vt:lpstr>
      <vt:lpstr>PiDRAM</vt:lpstr>
      <vt:lpstr>Real Processing Using Memory Prototype</vt:lpstr>
      <vt:lpstr>PiDRAM Workflow</vt:lpstr>
      <vt:lpstr>Real Processing Using Memory Prototype</vt:lpstr>
      <vt:lpstr>Microbenchmark Copy/Initialization Throughput</vt:lpstr>
      <vt:lpstr>PiDRAM is Open Source</vt:lpstr>
      <vt:lpstr>Extended Version on ArXiv</vt:lpstr>
      <vt:lpstr>Long Talk + Tutorial on Youtube</vt:lpstr>
      <vt:lpstr>Outline </vt:lpstr>
      <vt:lpstr>In-DRAM Physical Unclonable Functions</vt:lpstr>
      <vt:lpstr>In-DRAM True Random Number Generation</vt:lpstr>
      <vt:lpstr>In-DRAM True Random Number Generation</vt:lpstr>
      <vt:lpstr>In-DRAM True Random Number Generation</vt:lpstr>
      <vt:lpstr>Pinatubo: RowClone and Bitwise Ops in PCM</vt:lpstr>
      <vt:lpstr>Pinatubo: RowClone and Bitwise Ops in PCM</vt:lpstr>
      <vt:lpstr>In-Flash Bulk Bitwise Execution</vt:lpstr>
      <vt:lpstr>Aside: In-Memory Crossbar Computation</vt:lpstr>
      <vt:lpstr>Aside: In-Memory Crossbar Computation</vt:lpstr>
      <vt:lpstr>2nd Workshop on  Memory-Centric Computing: Processing-Using-Memory - Part II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onur-comparch-fall2022-lecture3-processing-using-memory-afterlecture</dc:title>
  <dc:creator>yoongu</dc:creator>
  <cp:lastModifiedBy>De Oliveira Junior  Geraldo Francisco</cp:lastModifiedBy>
  <cp:revision>2911</cp:revision>
  <cp:lastPrinted>2017-09-14T13:39:03Z</cp:lastPrinted>
  <dcterms:created xsi:type="dcterms:W3CDTF">2010-10-08T20:41:54Z</dcterms:created>
  <dcterms:modified xsi:type="dcterms:W3CDTF">2025-06-07T23:03:18Z</dcterms:modified>
</cp:coreProperties>
</file>