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6" r:id="rId3"/>
  </p:sldMasterIdLst>
  <p:notesMasterIdLst>
    <p:notesMasterId r:id="rId79"/>
  </p:notesMasterIdLst>
  <p:sldIdLst>
    <p:sldId id="1073" r:id="rId4"/>
    <p:sldId id="2147470867" r:id="rId5"/>
    <p:sldId id="1217" r:id="rId6"/>
    <p:sldId id="2147470868" r:id="rId7"/>
    <p:sldId id="267" r:id="rId8"/>
    <p:sldId id="2147470869" r:id="rId9"/>
    <p:sldId id="1216" r:id="rId10"/>
    <p:sldId id="1179" r:id="rId11"/>
    <p:sldId id="1193" r:id="rId12"/>
    <p:sldId id="1181" r:id="rId13"/>
    <p:sldId id="1194" r:id="rId14"/>
    <p:sldId id="1123" r:id="rId15"/>
    <p:sldId id="7289" r:id="rId16"/>
    <p:sldId id="7290" r:id="rId17"/>
    <p:sldId id="7293" r:id="rId18"/>
    <p:sldId id="7294" r:id="rId19"/>
    <p:sldId id="7295" r:id="rId20"/>
    <p:sldId id="2147470958" r:id="rId21"/>
    <p:sldId id="2147470959" r:id="rId22"/>
    <p:sldId id="7297" r:id="rId23"/>
    <p:sldId id="2147470870" r:id="rId24"/>
    <p:sldId id="2147470889" r:id="rId25"/>
    <p:sldId id="2147470954" r:id="rId26"/>
    <p:sldId id="2147470946" r:id="rId27"/>
    <p:sldId id="2147470960" r:id="rId28"/>
    <p:sldId id="2147470963" r:id="rId29"/>
    <p:sldId id="2147470961" r:id="rId30"/>
    <p:sldId id="2147470965" r:id="rId31"/>
    <p:sldId id="2147470966" r:id="rId32"/>
    <p:sldId id="2147470967" r:id="rId33"/>
    <p:sldId id="2147470968" r:id="rId34"/>
    <p:sldId id="2147470969" r:id="rId35"/>
    <p:sldId id="2147470971" r:id="rId36"/>
    <p:sldId id="2147470947" r:id="rId37"/>
    <p:sldId id="2147470955" r:id="rId38"/>
    <p:sldId id="2147470972" r:id="rId39"/>
    <p:sldId id="2147470973" r:id="rId40"/>
    <p:sldId id="2147470974" r:id="rId41"/>
    <p:sldId id="2147470975" r:id="rId42"/>
    <p:sldId id="2147470976" r:id="rId43"/>
    <p:sldId id="2147470977" r:id="rId44"/>
    <p:sldId id="2147470978" r:id="rId45"/>
    <p:sldId id="2147470979" r:id="rId46"/>
    <p:sldId id="2147470980" r:id="rId47"/>
    <p:sldId id="2147470956" r:id="rId48"/>
    <p:sldId id="2147470952" r:id="rId49"/>
    <p:sldId id="1095" r:id="rId50"/>
    <p:sldId id="2147470941" r:id="rId51"/>
    <p:sldId id="2147470970" r:id="rId52"/>
    <p:sldId id="2147470981" r:id="rId53"/>
    <p:sldId id="2147470982" r:id="rId54"/>
    <p:sldId id="2147470983" r:id="rId55"/>
    <p:sldId id="2147470984" r:id="rId56"/>
    <p:sldId id="2147470994" r:id="rId57"/>
    <p:sldId id="2147470993" r:id="rId58"/>
    <p:sldId id="2147470985" r:id="rId59"/>
    <p:sldId id="2147470986" r:id="rId60"/>
    <p:sldId id="2147470987" r:id="rId61"/>
    <p:sldId id="2147470989" r:id="rId62"/>
    <p:sldId id="2147470990" r:id="rId63"/>
    <p:sldId id="2147470991" r:id="rId64"/>
    <p:sldId id="2147470992" r:id="rId65"/>
    <p:sldId id="2147470942" r:id="rId66"/>
    <p:sldId id="2147470931" r:id="rId67"/>
    <p:sldId id="2147470935" r:id="rId68"/>
    <p:sldId id="2147470883" r:id="rId69"/>
    <p:sldId id="2147470938" r:id="rId70"/>
    <p:sldId id="2147470940" r:id="rId71"/>
    <p:sldId id="2147470943" r:id="rId72"/>
    <p:sldId id="2147470871" r:id="rId73"/>
    <p:sldId id="2147470886" r:id="rId74"/>
    <p:sldId id="2147470887" r:id="rId75"/>
    <p:sldId id="2147470944" r:id="rId76"/>
    <p:sldId id="1178" r:id="rId77"/>
    <p:sldId id="2147470888" r:id="rId7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92F967C8-A47F-0745-9863-F7AE16525CE7}">
          <p14:sldIdLst>
            <p14:sldId id="1073"/>
            <p14:sldId id="2147470867"/>
            <p14:sldId id="1217"/>
          </p14:sldIdLst>
        </p14:section>
        <p14:section name="Introduction" id="{F90C4F85-FB2E-604E-A60A-E6AB6EF0B2ED}">
          <p14:sldIdLst>
            <p14:sldId id="2147470868"/>
            <p14:sldId id="267"/>
          </p14:sldIdLst>
        </p14:section>
        <p14:section name="Background" id="{639A090D-C7A5-E24C-AE77-443417A574AB}">
          <p14:sldIdLst>
            <p14:sldId id="2147470869"/>
            <p14:sldId id="1216"/>
            <p14:sldId id="1179"/>
            <p14:sldId id="1193"/>
            <p14:sldId id="1181"/>
            <p14:sldId id="1194"/>
            <p14:sldId id="1123"/>
            <p14:sldId id="7289"/>
            <p14:sldId id="7290"/>
            <p14:sldId id="7293"/>
            <p14:sldId id="7294"/>
            <p14:sldId id="7295"/>
            <p14:sldId id="2147470958"/>
            <p14:sldId id="2147470959"/>
            <p14:sldId id="7297"/>
          </p14:sldIdLst>
        </p14:section>
        <p14:section name="Problem" id="{4DABADA2-02EC-E249-9CBB-519AE79C1E9F}">
          <p14:sldIdLst>
            <p14:sldId id="2147470870"/>
            <p14:sldId id="2147470889"/>
            <p14:sldId id="2147470954"/>
            <p14:sldId id="2147470946"/>
            <p14:sldId id="2147470960"/>
            <p14:sldId id="2147470963"/>
            <p14:sldId id="2147470961"/>
            <p14:sldId id="2147470965"/>
            <p14:sldId id="2147470966"/>
            <p14:sldId id="2147470967"/>
            <p14:sldId id="2147470968"/>
            <p14:sldId id="2147470969"/>
            <p14:sldId id="2147470971"/>
            <p14:sldId id="2147470947"/>
            <p14:sldId id="2147470955"/>
            <p14:sldId id="2147470972"/>
            <p14:sldId id="2147470973"/>
            <p14:sldId id="2147470974"/>
            <p14:sldId id="2147470975"/>
            <p14:sldId id="2147470976"/>
            <p14:sldId id="2147470977"/>
            <p14:sldId id="2147470978"/>
            <p14:sldId id="2147470979"/>
            <p14:sldId id="2147470980"/>
            <p14:sldId id="2147470956"/>
            <p14:sldId id="2147470952"/>
            <p14:sldId id="1095"/>
          </p14:sldIdLst>
        </p14:section>
        <p14:section name="Overview" id="{F9C758FF-6105-D048-88BB-D681DC930D22}">
          <p14:sldIdLst>
            <p14:sldId id="2147470941"/>
            <p14:sldId id="2147470970"/>
            <p14:sldId id="2147470981"/>
            <p14:sldId id="2147470982"/>
            <p14:sldId id="2147470983"/>
            <p14:sldId id="2147470984"/>
            <p14:sldId id="2147470994"/>
            <p14:sldId id="2147470993"/>
            <p14:sldId id="2147470985"/>
            <p14:sldId id="2147470986"/>
            <p14:sldId id="2147470987"/>
            <p14:sldId id="2147470989"/>
            <p14:sldId id="2147470990"/>
            <p14:sldId id="2147470991"/>
            <p14:sldId id="2147470992"/>
          </p14:sldIdLst>
        </p14:section>
        <p14:section name="Implementation" id="{A31A077A-0655-C549-9510-E93A49C5AD46}">
          <p14:sldIdLst>
            <p14:sldId id="2147470942"/>
            <p14:sldId id="2147470931"/>
            <p14:sldId id="2147470935"/>
            <p14:sldId id="2147470883"/>
            <p14:sldId id="2147470938"/>
            <p14:sldId id="2147470940"/>
          </p14:sldIdLst>
        </p14:section>
        <p14:section name="Evaluation" id="{0DA5898C-4C0E-3148-8682-A7C8CC219D1D}">
          <p14:sldIdLst>
            <p14:sldId id="2147470943"/>
            <p14:sldId id="2147470871"/>
            <p14:sldId id="2147470886"/>
            <p14:sldId id="2147470887"/>
          </p14:sldIdLst>
        </p14:section>
        <p14:section name="Conclusion" id="{274ADE20-1AA1-9E4C-960C-7FF963D7C41D}">
          <p14:sldIdLst>
            <p14:sldId id="2147470944"/>
            <p14:sldId id="1178"/>
            <p14:sldId id="2147470888"/>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7A880"/>
    <a:srgbClr val="37A881"/>
    <a:srgbClr val="E06161"/>
    <a:srgbClr val="D5702F"/>
    <a:srgbClr val="1D82C5"/>
    <a:srgbClr val="70AE47"/>
    <a:srgbClr val="FCCB38"/>
    <a:srgbClr val="FB9B9E"/>
    <a:srgbClr val="DBDBDB"/>
    <a:srgbClr val="F3B94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018"/>
    <p:restoredTop sz="94578"/>
  </p:normalViewPr>
  <p:slideViewPr>
    <p:cSldViewPr snapToGrid="0" snapToObjects="1">
      <p:cViewPr>
        <p:scale>
          <a:sx n="136" d="100"/>
          <a:sy n="136" d="100"/>
        </p:scale>
        <p:origin x="1184" y="304"/>
      </p:cViewPr>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theme" Target="theme/theme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s>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16657665469114"/>
          <c:y val="0.14592831731370201"/>
          <c:w val="0.77176856915192704"/>
          <c:h val="0.55647779927766461"/>
        </c:manualLayout>
      </c:layout>
      <c:barChart>
        <c:barDir val="col"/>
        <c:grouping val="clustered"/>
        <c:varyColors val="0"/>
        <c:ser>
          <c:idx val="0"/>
          <c:order val="0"/>
          <c:tx>
            <c:strRef>
              <c:f>Sheet2!$J$24</c:f>
              <c:strCache>
                <c:ptCount val="1"/>
                <c:pt idx="0">
                  <c:v>GPU</c:v>
                </c:pt>
              </c:strCache>
            </c:strRef>
          </c:tx>
          <c:spPr>
            <a:solidFill>
              <a:schemeClr val="accent2"/>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Sheet2!$J$25:$J$37</c:f>
              <c:numCache>
                <c:formatCode>General</c:formatCode>
                <c:ptCount val="13"/>
                <c:pt idx="0">
                  <c:v>211.61</c:v>
                </c:pt>
                <c:pt idx="1">
                  <c:v>123.42</c:v>
                </c:pt>
                <c:pt idx="3">
                  <c:v>2.3999999999999998E-3</c:v>
                </c:pt>
                <c:pt idx="4">
                  <c:v>82.55</c:v>
                </c:pt>
                <c:pt idx="6">
                  <c:v>96.77</c:v>
                </c:pt>
                <c:pt idx="8">
                  <c:v>2.27</c:v>
                </c:pt>
                <c:pt idx="9">
                  <c:v>3.67</c:v>
                </c:pt>
                <c:pt idx="12">
                  <c:v>2.3199999999999998</c:v>
                </c:pt>
              </c:numCache>
            </c:numRef>
          </c:val>
          <c:extLst>
            <c:ext xmlns:c16="http://schemas.microsoft.com/office/drawing/2014/chart" uri="{C3380CC4-5D6E-409C-BE32-E72D297353CC}">
              <c16:uniqueId val="{00000000-BD8A-6549-9478-C736ED307D9E}"/>
            </c:ext>
          </c:extLst>
        </c:ser>
        <c:ser>
          <c:idx val="1"/>
          <c:order val="1"/>
          <c:tx>
            <c:strRef>
              <c:f>Sheet2!$K$24</c:f>
              <c:strCache>
                <c:ptCount val="1"/>
                <c:pt idx="0">
                  <c:v>SIMDRAM</c:v>
                </c:pt>
              </c:strCache>
            </c:strRef>
          </c:tx>
          <c:spPr>
            <a:solidFill>
              <a:schemeClr val="accent3"/>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Sheet2!$K$25:$K$37</c:f>
              <c:numCache>
                <c:formatCode>General</c:formatCode>
                <c:ptCount val="13"/>
                <c:pt idx="0">
                  <c:v>2.2200000000000002</c:v>
                </c:pt>
                <c:pt idx="1">
                  <c:v>1.69</c:v>
                </c:pt>
                <c:pt idx="2">
                  <c:v>6955.88</c:v>
                </c:pt>
                <c:pt idx="3">
                  <c:v>283.58</c:v>
                </c:pt>
                <c:pt idx="4">
                  <c:v>0.2</c:v>
                </c:pt>
                <c:pt idx="5">
                  <c:v>0.04</c:v>
                </c:pt>
                <c:pt idx="6">
                  <c:v>0.84</c:v>
                </c:pt>
                <c:pt idx="7">
                  <c:v>5.69</c:v>
                </c:pt>
                <c:pt idx="8">
                  <c:v>0.05</c:v>
                </c:pt>
                <c:pt idx="9">
                  <c:v>0.77</c:v>
                </c:pt>
                <c:pt idx="10">
                  <c:v>0.06</c:v>
                </c:pt>
                <c:pt idx="11">
                  <c:v>0.62</c:v>
                </c:pt>
                <c:pt idx="12">
                  <c:v>1.66</c:v>
                </c:pt>
              </c:numCache>
            </c:numRef>
          </c:val>
          <c:extLst>
            <c:ext xmlns:c16="http://schemas.microsoft.com/office/drawing/2014/chart" uri="{C3380CC4-5D6E-409C-BE32-E72D297353CC}">
              <c16:uniqueId val="{00000001-BD8A-6549-9478-C736ED307D9E}"/>
            </c:ext>
          </c:extLst>
        </c:ser>
        <c:ser>
          <c:idx val="2"/>
          <c:order val="2"/>
          <c:tx>
            <c:strRef>
              <c:f>Sheet2!$L$24</c:f>
              <c:strCache>
                <c:ptCount val="1"/>
                <c:pt idx="0">
                  <c:v>Proteus (Only w/ Dynamic Bit-Precision)</c:v>
                </c:pt>
              </c:strCache>
            </c:strRef>
          </c:tx>
          <c:spPr>
            <a:solidFill>
              <a:schemeClr val="accent5"/>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Sheet2!$L$25:$L$37</c:f>
              <c:numCache>
                <c:formatCode>General</c:formatCode>
                <c:ptCount val="13"/>
                <c:pt idx="0">
                  <c:v>7.72</c:v>
                </c:pt>
                <c:pt idx="1">
                  <c:v>18.86</c:v>
                </c:pt>
                <c:pt idx="2">
                  <c:v>35014.76</c:v>
                </c:pt>
                <c:pt idx="3">
                  <c:v>335.85</c:v>
                </c:pt>
                <c:pt idx="4">
                  <c:v>2.25</c:v>
                </c:pt>
                <c:pt idx="5">
                  <c:v>4.46</c:v>
                </c:pt>
                <c:pt idx="6">
                  <c:v>2.84</c:v>
                </c:pt>
                <c:pt idx="7">
                  <c:v>46.64</c:v>
                </c:pt>
                <c:pt idx="8">
                  <c:v>0.16</c:v>
                </c:pt>
                <c:pt idx="9">
                  <c:v>2.4900000000000002</c:v>
                </c:pt>
                <c:pt idx="10">
                  <c:v>0.94</c:v>
                </c:pt>
                <c:pt idx="11">
                  <c:v>1.99</c:v>
                </c:pt>
                <c:pt idx="12">
                  <c:v>10.43</c:v>
                </c:pt>
              </c:numCache>
            </c:numRef>
          </c:val>
          <c:extLst>
            <c:ext xmlns:c16="http://schemas.microsoft.com/office/drawing/2014/chart" uri="{C3380CC4-5D6E-409C-BE32-E72D297353CC}">
              <c16:uniqueId val="{00000002-BD8A-6549-9478-C736ED307D9E}"/>
            </c:ext>
          </c:extLst>
        </c:ser>
        <c:ser>
          <c:idx val="3"/>
          <c:order val="3"/>
          <c:tx>
            <c:strRef>
              <c:f>Sheet2!$M$24</c:f>
              <c:strCache>
                <c:ptCount val="1"/>
                <c:pt idx="0">
                  <c:v>Proteus </c:v>
                </c:pt>
              </c:strCache>
            </c:strRef>
          </c:tx>
          <c:spPr>
            <a:solidFill>
              <a:schemeClr val="accent4"/>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Sheet2!$M$25:$M$37</c:f>
              <c:numCache>
                <c:formatCode>General</c:formatCode>
                <c:ptCount val="13"/>
                <c:pt idx="0">
                  <c:v>14.61</c:v>
                </c:pt>
                <c:pt idx="1">
                  <c:v>26.43</c:v>
                </c:pt>
                <c:pt idx="2">
                  <c:v>54891.64</c:v>
                </c:pt>
                <c:pt idx="3">
                  <c:v>1360.9</c:v>
                </c:pt>
                <c:pt idx="4">
                  <c:v>2.83</c:v>
                </c:pt>
                <c:pt idx="5">
                  <c:v>5.05</c:v>
                </c:pt>
                <c:pt idx="6">
                  <c:v>5.37</c:v>
                </c:pt>
                <c:pt idx="7">
                  <c:v>64.61</c:v>
                </c:pt>
                <c:pt idx="8">
                  <c:v>0.28000000000000003</c:v>
                </c:pt>
                <c:pt idx="9">
                  <c:v>11.75</c:v>
                </c:pt>
                <c:pt idx="10">
                  <c:v>1.07</c:v>
                </c:pt>
                <c:pt idx="11">
                  <c:v>3.06</c:v>
                </c:pt>
                <c:pt idx="12">
                  <c:v>16.98</c:v>
                </c:pt>
              </c:numCache>
            </c:numRef>
          </c:val>
          <c:extLst>
            <c:ext xmlns:c16="http://schemas.microsoft.com/office/drawing/2014/chart" uri="{C3380CC4-5D6E-409C-BE32-E72D297353CC}">
              <c16:uniqueId val="{00000003-BD8A-6549-9478-C736ED307D9E}"/>
            </c:ext>
          </c:extLst>
        </c:ser>
        <c:dLbls>
          <c:showLegendKey val="0"/>
          <c:showVal val="0"/>
          <c:showCatName val="0"/>
          <c:showSerName val="0"/>
          <c:showPercent val="0"/>
          <c:showBubbleSize val="0"/>
        </c:dLbls>
        <c:gapWidth val="219"/>
        <c:overlap val="-27"/>
        <c:axId val="169433616"/>
        <c:axId val="2064475136"/>
      </c:barChart>
      <c:catAx>
        <c:axId val="16943361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2064475136"/>
        <c:crosses val="autoZero"/>
        <c:auto val="1"/>
        <c:lblAlgn val="ctr"/>
        <c:lblOffset val="100"/>
        <c:tickMarkSkip val="1"/>
        <c:noMultiLvlLbl val="0"/>
      </c:catAx>
      <c:valAx>
        <c:axId val="2064475136"/>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CPU-Normalized Performance/mm</a:t>
                </a:r>
                <a:r>
                  <a:rPr lang="en-US" sz="2000" b="1" baseline="30000" dirty="0"/>
                  <a:t>2</a:t>
                </a:r>
              </a:p>
            </c:rich>
          </c:tx>
          <c:layout>
            <c:manualLayout>
              <c:xMode val="edge"/>
              <c:yMode val="edge"/>
              <c:x val="1.5231400117164616E-2"/>
              <c:y val="0.13935358586933391"/>
            </c:manualLayout>
          </c:layout>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69433616"/>
        <c:crossesAt val="1"/>
        <c:crossBetween val="between"/>
      </c:valAx>
      <c:spPr>
        <a:noFill/>
        <a:ln>
          <a:solidFill>
            <a:schemeClr val="tx1"/>
          </a:solidFill>
        </a:ln>
        <a:effectLst/>
      </c:spPr>
    </c:plotArea>
    <c:legend>
      <c:legendPos val="t"/>
      <c:layout>
        <c:manualLayout>
          <c:xMode val="edge"/>
          <c:yMode val="edge"/>
          <c:x val="0.10646362306519175"/>
          <c:y val="2.0396489555364557E-2"/>
          <c:w val="0.88164923872543044"/>
          <c:h val="9.3947783380715466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solidFill>
        <a:schemeClr val="bg1"/>
      </a:solidFill>
      <a:round/>
    </a:ln>
    <a:effectLst/>
  </c:spPr>
  <c:txPr>
    <a:bodyPr/>
    <a:lstStyle/>
    <a:p>
      <a:pPr>
        <a:defRPr sz="1600" b="0">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7932310711229"/>
          <c:y val="0.12807500384786785"/>
          <c:w val="0.76906605215897528"/>
          <c:h val="0.62172204900205941"/>
        </c:manualLayout>
      </c:layout>
      <c:barChart>
        <c:barDir val="col"/>
        <c:grouping val="clustered"/>
        <c:varyColors val="0"/>
        <c:ser>
          <c:idx val="0"/>
          <c:order val="0"/>
          <c:tx>
            <c:strRef>
              <c:f>Sheet3!$J$146</c:f>
              <c:strCache>
                <c:ptCount val="1"/>
                <c:pt idx="0">
                  <c:v>GPU</c:v>
                </c:pt>
              </c:strCache>
            </c:strRef>
          </c:tx>
          <c:spPr>
            <a:solidFill>
              <a:schemeClr val="accent2"/>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Sheet3!$J$147:$J$159</c:f>
              <c:numCache>
                <c:formatCode>General</c:formatCode>
                <c:ptCount val="13"/>
                <c:pt idx="0">
                  <c:v>133.666</c:v>
                </c:pt>
                <c:pt idx="1">
                  <c:v>137.751</c:v>
                </c:pt>
                <c:pt idx="3">
                  <c:v>4.0000000000000001E-3</c:v>
                </c:pt>
                <c:pt idx="4">
                  <c:v>62.847999999999999</c:v>
                </c:pt>
                <c:pt idx="6">
                  <c:v>163.01499999999999</c:v>
                </c:pt>
                <c:pt idx="7">
                  <c:v>1E-3</c:v>
                </c:pt>
                <c:pt idx="8">
                  <c:v>9.1660000000000004</c:v>
                </c:pt>
                <c:pt idx="9">
                  <c:v>14.832000000000001</c:v>
                </c:pt>
                <c:pt idx="12">
                  <c:v>4.2789999999999999</c:v>
                </c:pt>
              </c:numCache>
            </c:numRef>
          </c:val>
          <c:extLst>
            <c:ext xmlns:c16="http://schemas.microsoft.com/office/drawing/2014/chart" uri="{C3380CC4-5D6E-409C-BE32-E72D297353CC}">
              <c16:uniqueId val="{00000000-232C-E64E-B82B-7B62B759D44D}"/>
            </c:ext>
          </c:extLst>
        </c:ser>
        <c:ser>
          <c:idx val="1"/>
          <c:order val="1"/>
          <c:tx>
            <c:strRef>
              <c:f>Sheet3!$K$146</c:f>
              <c:strCache>
                <c:ptCount val="1"/>
                <c:pt idx="0">
                  <c:v>SIMDRAM</c:v>
                </c:pt>
              </c:strCache>
            </c:strRef>
          </c:tx>
          <c:spPr>
            <a:solidFill>
              <a:schemeClr val="accent6"/>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Sheet3!$K$147:$K$159</c:f>
              <c:numCache>
                <c:formatCode>General</c:formatCode>
                <c:ptCount val="13"/>
                <c:pt idx="0">
                  <c:v>13.85</c:v>
                </c:pt>
                <c:pt idx="1">
                  <c:v>20.286000000000001</c:v>
                </c:pt>
                <c:pt idx="2">
                  <c:v>548.649</c:v>
                </c:pt>
                <c:pt idx="3">
                  <c:v>2941.47</c:v>
                </c:pt>
                <c:pt idx="4">
                  <c:v>2.992</c:v>
                </c:pt>
                <c:pt idx="5">
                  <c:v>0.56599999999999995</c:v>
                </c:pt>
                <c:pt idx="6">
                  <c:v>10.539</c:v>
                </c:pt>
                <c:pt idx="7">
                  <c:v>13.359</c:v>
                </c:pt>
                <c:pt idx="8">
                  <c:v>0.71299999999999997</c:v>
                </c:pt>
                <c:pt idx="9">
                  <c:v>9.8689999999999998</c:v>
                </c:pt>
                <c:pt idx="10">
                  <c:v>1.2789999999999999</c:v>
                </c:pt>
                <c:pt idx="11">
                  <c:v>3.633</c:v>
                </c:pt>
                <c:pt idx="12">
                  <c:v>11.108000000000001</c:v>
                </c:pt>
              </c:numCache>
            </c:numRef>
          </c:val>
          <c:extLst>
            <c:ext xmlns:c16="http://schemas.microsoft.com/office/drawing/2014/chart" uri="{C3380CC4-5D6E-409C-BE32-E72D297353CC}">
              <c16:uniqueId val="{00000001-232C-E64E-B82B-7B62B759D44D}"/>
            </c:ext>
          </c:extLst>
        </c:ser>
        <c:ser>
          <c:idx val="2"/>
          <c:order val="2"/>
          <c:tx>
            <c:strRef>
              <c:f>Sheet3!$L$146</c:f>
              <c:strCache>
                <c:ptCount val="1"/>
                <c:pt idx="0">
                  <c:v>Proteus (Only w/ Dynamic Bit-Precision)</c:v>
                </c:pt>
              </c:strCache>
            </c:strRef>
          </c:tx>
          <c:spPr>
            <a:solidFill>
              <a:schemeClr val="accent5"/>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Sheet3!$L$147:$L$159</c:f>
              <c:numCache>
                <c:formatCode>General</c:formatCode>
                <c:ptCount val="13"/>
                <c:pt idx="0">
                  <c:v>59.764000000000003</c:v>
                </c:pt>
                <c:pt idx="1">
                  <c:v>284.60300000000001</c:v>
                </c:pt>
                <c:pt idx="2">
                  <c:v>3426.5340000000001</c:v>
                </c:pt>
                <c:pt idx="3">
                  <c:v>4224.6559999999999</c:v>
                </c:pt>
                <c:pt idx="4">
                  <c:v>42.203000000000003</c:v>
                </c:pt>
                <c:pt idx="5">
                  <c:v>100.77500000000001</c:v>
                </c:pt>
                <c:pt idx="6">
                  <c:v>43.966000000000001</c:v>
                </c:pt>
                <c:pt idx="7">
                  <c:v>136.03800000000001</c:v>
                </c:pt>
                <c:pt idx="8">
                  <c:v>2.915</c:v>
                </c:pt>
                <c:pt idx="9">
                  <c:v>39.354999999999997</c:v>
                </c:pt>
                <c:pt idx="10">
                  <c:v>23.888999999999999</c:v>
                </c:pt>
                <c:pt idx="11">
                  <c:v>13.486000000000001</c:v>
                </c:pt>
                <c:pt idx="12">
                  <c:v>88.52</c:v>
                </c:pt>
              </c:numCache>
            </c:numRef>
          </c:val>
          <c:extLst>
            <c:ext xmlns:c16="http://schemas.microsoft.com/office/drawing/2014/chart" uri="{C3380CC4-5D6E-409C-BE32-E72D297353CC}">
              <c16:uniqueId val="{00000002-232C-E64E-B82B-7B62B759D44D}"/>
            </c:ext>
          </c:extLst>
        </c:ser>
        <c:ser>
          <c:idx val="3"/>
          <c:order val="3"/>
          <c:tx>
            <c:strRef>
              <c:f>Sheet3!$M$146</c:f>
              <c:strCache>
                <c:ptCount val="1"/>
                <c:pt idx="0">
                  <c:v>Proteus</c:v>
                </c:pt>
              </c:strCache>
            </c:strRef>
          </c:tx>
          <c:spPr>
            <a:solidFill>
              <a:schemeClr val="accent4"/>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Sheet3!$M$147:$M$159</c:f>
              <c:numCache>
                <c:formatCode>General</c:formatCode>
                <c:ptCount val="13"/>
                <c:pt idx="0">
                  <c:v>59.764000000000003</c:v>
                </c:pt>
                <c:pt idx="1">
                  <c:v>284.60300000000001</c:v>
                </c:pt>
                <c:pt idx="2">
                  <c:v>3426.5340000000001</c:v>
                </c:pt>
                <c:pt idx="3">
                  <c:v>11653.014999999999</c:v>
                </c:pt>
                <c:pt idx="4">
                  <c:v>42.203000000000003</c:v>
                </c:pt>
                <c:pt idx="5">
                  <c:v>109.32</c:v>
                </c:pt>
                <c:pt idx="6">
                  <c:v>43.966000000000001</c:v>
                </c:pt>
                <c:pt idx="7">
                  <c:v>136.03800000000001</c:v>
                </c:pt>
                <c:pt idx="8">
                  <c:v>2.915</c:v>
                </c:pt>
                <c:pt idx="9">
                  <c:v>142.79599999999999</c:v>
                </c:pt>
                <c:pt idx="10">
                  <c:v>24.423999999999999</c:v>
                </c:pt>
                <c:pt idx="11">
                  <c:v>14.939</c:v>
                </c:pt>
                <c:pt idx="12">
                  <c:v>90.307000000000002</c:v>
                </c:pt>
              </c:numCache>
            </c:numRef>
          </c:val>
          <c:extLst>
            <c:ext xmlns:c16="http://schemas.microsoft.com/office/drawing/2014/chart" uri="{C3380CC4-5D6E-409C-BE32-E72D297353CC}">
              <c16:uniqueId val="{00000003-232C-E64E-B82B-7B62B759D44D}"/>
            </c:ext>
          </c:extLst>
        </c:ser>
        <c:dLbls>
          <c:showLegendKey val="0"/>
          <c:showVal val="0"/>
          <c:showCatName val="0"/>
          <c:showSerName val="0"/>
          <c:showPercent val="0"/>
          <c:showBubbleSize val="0"/>
        </c:dLbls>
        <c:gapWidth val="219"/>
        <c:overlap val="-27"/>
        <c:axId val="1829013456"/>
        <c:axId val="1821985440"/>
      </c:barChart>
      <c:catAx>
        <c:axId val="182901345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1985440"/>
        <c:crosses val="autoZero"/>
        <c:auto val="1"/>
        <c:lblAlgn val="ctr"/>
        <c:lblOffset val="100"/>
        <c:noMultiLvlLbl val="0"/>
      </c:catAx>
      <c:valAx>
        <c:axId val="1821985440"/>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r>
                  <a:rPr lang="en-US" sz="2000" b="1" dirty="0"/>
                  <a:t>CPU-Normalized Energy Reduction</a:t>
                </a:r>
              </a:p>
            </c:rich>
          </c:tx>
          <c:layout>
            <c:manualLayout>
              <c:xMode val="edge"/>
              <c:yMode val="edge"/>
              <c:x val="1.5466763563670754E-2"/>
              <c:y val="0.12414197192310705"/>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9013456"/>
        <c:crosses val="autoZero"/>
        <c:crossBetween val="between"/>
      </c:valAx>
      <c:spPr>
        <a:noFill/>
        <a:ln>
          <a:solidFill>
            <a:schemeClr val="tx1"/>
          </a:solidFill>
        </a:ln>
        <a:effectLst/>
      </c:spPr>
    </c:plotArea>
    <c:legend>
      <c:legendPos val="t"/>
      <c:layout>
        <c:manualLayout>
          <c:xMode val="edge"/>
          <c:yMode val="edge"/>
          <c:x val="0.10697353965575213"/>
          <c:y val="5.8792607348384239E-4"/>
          <c:w val="0.87874821293559502"/>
          <c:h val="6.239337070436265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1600">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6/7/25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student at the SAFARI Research Group.</a:t>
            </a:r>
          </a:p>
          <a:p>
            <a:endParaRPr lang="en-US" dirty="0"/>
          </a:p>
          <a:p>
            <a:r>
              <a:rPr lang="en-US" dirty="0"/>
              <a:t>Today, I will talk about our work MIMDRAM: An End-to-End Processing-using-DRAM System for High-Throughput, Energy-Efficient and Programmer-Transparent Multiple-Instruction Multiple Data Computing.</a:t>
            </a:r>
          </a:p>
          <a:p>
            <a:endParaRPr lang="en-US" dirty="0"/>
          </a:p>
          <a:p>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a:t>
            </a:fld>
            <a:endParaRPr lang="en-US"/>
          </a:p>
        </p:txBody>
      </p:sp>
    </p:spTree>
    <p:extLst>
      <p:ext uri="{BB962C8B-B14F-4D97-AF65-F5344CB8AC3E}">
        <p14:creationId xmlns:p14="http://schemas.microsoft.com/office/powerpoint/2010/main" val="18763873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10</a:t>
            </a:fld>
            <a:endParaRPr lang="en-US"/>
          </a:p>
        </p:txBody>
      </p:sp>
    </p:spTree>
    <p:extLst>
      <p:ext uri="{BB962C8B-B14F-4D97-AF65-F5344CB8AC3E}">
        <p14:creationId xmlns:p14="http://schemas.microsoft.com/office/powerpoint/2010/main" val="6945878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11</a:t>
            </a:fld>
            <a:endParaRPr lang="en-US"/>
          </a:p>
        </p:txBody>
      </p:sp>
    </p:spTree>
    <p:extLst>
      <p:ext uri="{BB962C8B-B14F-4D97-AF65-F5344CB8AC3E}">
        <p14:creationId xmlns:p14="http://schemas.microsoft.com/office/powerpoint/2010/main" val="13343285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10454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44710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start, I will give a summary of OUR work.</a:t>
            </a:r>
          </a:p>
          <a:p>
            <a:endParaRPr lang="en-US" dirty="0"/>
          </a:p>
          <a:p>
            <a:r>
              <a:rPr lang="en-US" dirty="0"/>
              <a:t>Processing-in-memory architectures are emerging solutions to mitigate data movement bottlenecks by moving computation where the data resides. In particular, processing using DRAM is a PIM architecture that utilizes DRAM’s analog operating principles to implement bulk operations.</a:t>
            </a:r>
          </a:p>
          <a:p>
            <a:endParaRPr lang="en-US" dirty="0"/>
          </a:p>
          <a:p>
            <a:r>
              <a:rPr lang="en-US" dirty="0"/>
              <a:t>[CLICK] Even though processing-using-DRAM can often accelerate many application domains, they suffer from three issues  caused by DRAM’s large and rigid access granularity</a:t>
            </a:r>
          </a:p>
          <a:p>
            <a:endParaRPr lang="en-US" dirty="0"/>
          </a:p>
          <a:p>
            <a:r>
              <a:rPr lang="en-US" dirty="0"/>
              <a:t>[CLICK] First, they suffer from under-utilization due to a mismatch in the data parallelism in applications and DRAM’s data parallelism </a:t>
            </a:r>
          </a:p>
          <a:p>
            <a:endParaRPr lang="en-US" dirty="0"/>
          </a:p>
          <a:p>
            <a:r>
              <a:rPr lang="en-US" dirty="0"/>
              <a:t>[CLICK] Second, they suffer from limited computation support, in particular for reduction operations, due to a lack of native interconnects for data movement within a DRAM array</a:t>
            </a:r>
          </a:p>
          <a:p>
            <a:endParaRPr lang="en-US" dirty="0"/>
          </a:p>
          <a:p>
            <a:r>
              <a:rPr lang="en-US" dirty="0"/>
              <a:t>[CLICK] Third, programming processing using-DRAM architectures is a challenging task due to a lack of automation tools</a:t>
            </a:r>
          </a:p>
          <a:p>
            <a:endParaRPr lang="en-US" dirty="0"/>
          </a:p>
          <a:p>
            <a:r>
              <a:rPr lang="en-US" dirty="0"/>
              <a:t>[CLICK] Therefore, our goal in this work is to design a flexible PUD system that overcomes the three limitations caused by DRAM’s large and rigid access granularity</a:t>
            </a:r>
          </a:p>
          <a:p>
            <a:endParaRPr lang="en-US" dirty="0"/>
          </a:p>
          <a:p>
            <a:r>
              <a:rPr lang="en-US" dirty="0"/>
              <a:t>[CLICK] To this end, we propose MIMDRAM, a hardware/software co-designed PUD system</a:t>
            </a:r>
          </a:p>
          <a:p>
            <a:endParaRPr lang="en-US" dirty="0"/>
          </a:p>
          <a:p>
            <a:r>
              <a:rPr lang="en-US" dirty="0"/>
              <a:t>[CLICK] The key idea of MIMDRAM is to leverage fine-grained DRAM for PUD operation, which is, the ability to access only segments of a DRAM row. We leverage such key idea in both hardware and software</a:t>
            </a:r>
          </a:p>
          <a:p>
            <a:endParaRPr lang="en-US" dirty="0"/>
          </a:p>
          <a:p>
            <a:r>
              <a:rPr lang="en-US" dirty="0"/>
              <a:t>[CLICK] On the hardware-side, we implement simple modifications to the DRAM array to enable the allocation of only the resources required for a PUD operation. This also allows MIMDRAM to concurrently execute independent PUD operations in a single DRAM array.</a:t>
            </a:r>
          </a:p>
          <a:p>
            <a:endParaRPr lang="en-US" dirty="0"/>
          </a:p>
          <a:p>
            <a:r>
              <a:rPr lang="en-US" dirty="0"/>
              <a:t>We also implement low-cost interconnects at the DRAM peripheral logic, enabling native in-DRAM vector reduction.</a:t>
            </a:r>
          </a:p>
          <a:p>
            <a:endParaRPr lang="en-US" dirty="0"/>
          </a:p>
          <a:p>
            <a:r>
              <a:rPr lang="en-US" dirty="0"/>
              <a:t>[CLICK] On the software side, we implement compiler and operating system support to generate and map PUD operations to the underlying hardware substrate.  </a:t>
            </a:r>
          </a:p>
          <a:p>
            <a:endParaRPr lang="en-US" dirty="0"/>
          </a:p>
          <a:p>
            <a:r>
              <a:rPr lang="en-US" dirty="0"/>
              <a:t>[CLICK[ We extensively evaluation MIMDRAM, and we observe that it achieves</a:t>
            </a:r>
          </a:p>
          <a:p>
            <a:endParaRPr lang="en-US" dirty="0"/>
          </a:p>
          <a:p>
            <a:r>
              <a:rPr lang="en-US" dirty="0"/>
              <a:t>[CLICK] significant performance and energy efficiency gains compared to state-of-the-art PUD systems, a high-end CPU and GPU</a:t>
            </a:r>
          </a:p>
          <a:p>
            <a:endParaRPr lang="en-US" dirty="0"/>
          </a:p>
          <a:p>
            <a:r>
              <a:rPr lang="en-US" dirty="0"/>
              <a:t>[CLICK] while </a:t>
            </a:r>
            <a:r>
              <a:rPr lang="en-US" dirty="0" err="1"/>
              <a:t>incuring</a:t>
            </a:r>
            <a:r>
              <a:rPr lang="en-US" dirty="0"/>
              <a:t> low area cost to a DRAM chip and CPU die.</a:t>
            </a:r>
          </a:p>
          <a:p>
            <a:endParaRPr lang="en-US" dirty="0"/>
          </a:p>
          <a:p>
            <a:r>
              <a:rPr lang="en-US" dirty="0"/>
              <a:t>[NEXT]</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42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21</a:t>
            </a:fld>
            <a:endParaRPr lang="en-US"/>
          </a:p>
        </p:txBody>
      </p:sp>
    </p:spTree>
    <p:extLst>
      <p:ext uri="{BB962C8B-B14F-4D97-AF65-F5344CB8AC3E}">
        <p14:creationId xmlns:p14="http://schemas.microsoft.com/office/powerpoint/2010/main" val="18969887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23653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46303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923681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91776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4965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024412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2347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7455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30091290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1565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17747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2303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12699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31405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46</a:t>
            </a:fld>
            <a:endParaRPr lang="en-US"/>
          </a:p>
        </p:txBody>
      </p:sp>
    </p:spTree>
    <p:extLst>
      <p:ext uri="{BB962C8B-B14F-4D97-AF65-F5344CB8AC3E}">
        <p14:creationId xmlns:p14="http://schemas.microsoft.com/office/powerpoint/2010/main" val="23878644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47</a:t>
            </a:fld>
            <a:endParaRPr lang="en-US"/>
          </a:p>
        </p:txBody>
      </p:sp>
    </p:spTree>
    <p:extLst>
      <p:ext uri="{BB962C8B-B14F-4D97-AF65-F5344CB8AC3E}">
        <p14:creationId xmlns:p14="http://schemas.microsoft.com/office/powerpoint/2010/main" val="7575239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74436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941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25720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2095200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063585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38538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01973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64130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842539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3095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01294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63641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2934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09638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Processing-in-Memory architectures alleviate data movement bottlenecks by moving computation to where the data resides. Such architectures can be implemented </a:t>
            </a:r>
          </a:p>
          <a:p>
            <a:endParaRPr lang="en-US" dirty="0"/>
          </a:p>
          <a:p>
            <a:r>
              <a:rPr lang="en-US" dirty="0"/>
              <a:t>[CLICK] by adding logic near the memory arrays, in what is called processing-near-memory or</a:t>
            </a:r>
          </a:p>
          <a:p>
            <a:endParaRPr lang="en-US" dirty="0"/>
          </a:p>
          <a:p>
            <a:r>
              <a:rPr lang="en-US" dirty="0"/>
              <a:t>[CLICK] by using the analog operating principles of the memory cells to perform computation, in what is called processing-using-memory</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1793068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1173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25212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this end, we propose Proteus, a data-aware runtime mechanism for efficient PUD execution. Proteus adapts the bit-precision, in-DRAM implementation, and data format based on the target input data transparently from the user.</a:t>
            </a:r>
          </a:p>
          <a:p>
            <a:endParaRPr lang="en-US" dirty="0"/>
          </a:p>
          <a:p>
            <a:r>
              <a:rPr lang="en-US" dirty="0"/>
              <a:t>[CLICK[ Proteus is composed of three main components:</a:t>
            </a:r>
          </a:p>
          <a:p>
            <a:endParaRPr lang="en-US" dirty="0"/>
          </a:p>
          <a:p>
            <a:r>
              <a:rPr lang="en-US" dirty="0"/>
              <a:t>[CLICK] A parallelism-aware </a:t>
            </a:r>
            <a:r>
              <a:rPr lang="en-US" dirty="0" err="1"/>
              <a:t>uProgram</a:t>
            </a:r>
            <a:r>
              <a:rPr lang="en-US" dirty="0"/>
              <a:t> library</a:t>
            </a:r>
          </a:p>
          <a:p>
            <a:endParaRPr lang="en-US" dirty="0"/>
          </a:p>
          <a:p>
            <a:r>
              <a:rPr lang="en-US" dirty="0"/>
              <a:t>[CLICK] a Dynamic bit-precision engine</a:t>
            </a:r>
          </a:p>
          <a:p>
            <a:endParaRPr lang="en-US" dirty="0"/>
          </a:p>
          <a:p>
            <a:r>
              <a:rPr lang="en-US" dirty="0"/>
              <a:t>[CLICK] and a </a:t>
            </a:r>
            <a:r>
              <a:rPr lang="en-US" dirty="0" err="1"/>
              <a:t>uprogram</a:t>
            </a:r>
            <a:r>
              <a:rPr lang="en-US" dirty="0"/>
              <a:t> select unit </a:t>
            </a:r>
          </a:p>
          <a:p>
            <a:endParaRPr lang="en-US" dirty="0"/>
          </a:p>
          <a:p>
            <a:r>
              <a:rPr lang="en-US" dirty="0"/>
              <a:t>I briefly elaborate on each component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65542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the parallelism-aware </a:t>
            </a:r>
            <a:r>
              <a:rPr lang="en-US" dirty="0" err="1"/>
              <a:t>uProgram</a:t>
            </a:r>
            <a:r>
              <a:rPr lang="en-US" dirty="0"/>
              <a:t> is a collection of hand-optimized implementations of different PUD operations (called </a:t>
            </a:r>
            <a:r>
              <a:rPr lang="en-US" dirty="0" err="1"/>
              <a:t>uPrograms</a:t>
            </a:r>
            <a:r>
              <a:rPr lang="en-US" dirty="0"/>
              <a:t>). Each implementation has different trade-offs in terms of performance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81371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the dynamic bit-precision engine aims to identify the dynamic range of evicted cache lines belonging to the target PUD operation by scanning the data within evicted cache lines to identify the largest value within a PUD memory object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8979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the </a:t>
            </a:r>
            <a:r>
              <a:rPr lang="en-US" dirty="0" err="1"/>
              <a:t>uProgram</a:t>
            </a:r>
            <a:r>
              <a:rPr lang="en-US" dirty="0"/>
              <a:t> select unit aims to identify the appropriate bit-precision based on the previously identified largest values belonging to the memory addresses involved in the PUD operation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79438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this calculated target bit-precision, the </a:t>
            </a:r>
            <a:r>
              <a:rPr lang="en-US" dirty="0" err="1"/>
              <a:t>uProgram</a:t>
            </a:r>
            <a:r>
              <a:rPr lang="en-US" dirty="0"/>
              <a:t> select unit probes the parallelism-aware </a:t>
            </a:r>
            <a:r>
              <a:rPr lang="en-US" dirty="0" err="1"/>
              <a:t>uProgram</a:t>
            </a:r>
            <a:r>
              <a:rPr lang="en-US" dirty="0"/>
              <a:t> library to identify what is the best in-DRAM realization of the target operation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921495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77744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Proteus to a high-end CPU and GPU, and a  SIMDRAM</a:t>
            </a:r>
          </a:p>
          <a:p>
            <a:endParaRPr lang="en-US" dirty="0"/>
          </a:p>
          <a:p>
            <a:r>
              <a:rPr lang="en-US" dirty="0"/>
              <a:t>In our analyses, we use 12 workloads from four benchmark suites</a:t>
            </a:r>
            <a:br>
              <a:rPr lang="en-US" dirty="0"/>
            </a:br>
            <a:endParaRPr lang="en-US" dirty="0"/>
          </a:p>
          <a:p>
            <a:r>
              <a:rPr lang="en-US" dirty="0"/>
              <a:t>And we evaluated CPU-normalized performance per area and energy savings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424397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in terms of</a:t>
            </a:r>
          </a:p>
          <a:p>
            <a:endParaRPr lang="en-US" dirty="0"/>
          </a:p>
          <a:p>
            <a:r>
              <a:rPr lang="en-US" dirty="0"/>
              <a:t>[CLICK] performance per area,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performance improvements. </a:t>
            </a:r>
          </a:p>
          <a:p>
            <a:endParaRPr lang="en-US" dirty="0"/>
          </a:p>
          <a:p>
            <a:r>
              <a:rPr lang="en-US" dirty="0"/>
              <a:t>[CLICK] We observe that a significant portion of such improvements comes from our dynamic bit-precision engine.</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0694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144492647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in terms of</a:t>
            </a:r>
          </a:p>
          <a:p>
            <a:endParaRPr lang="en-US" dirty="0"/>
          </a:p>
          <a:p>
            <a:r>
              <a:rPr lang="en-US" dirty="0"/>
              <a:t>[CLICK] energy savings, we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energy-efficient improvements. </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05192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557380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[CLICK] In this paper, we proposed MIMDRAM, a hardware and software co-designed PUD system that leverages fine-grained DRAM access for energy efficiency and ease to program computation </a:t>
            </a:r>
          </a:p>
          <a:p>
            <a:endParaRPr lang="en-US" i="0" dirty="0"/>
          </a:p>
          <a:p>
            <a:r>
              <a:rPr lang="en-US" i="0" dirty="0"/>
              <a:t>[CLICK] We extensively evaluate MIMDRAM and observe that it significantly improves performance, energy efficiency and system throughput compared to processor-centric and memory-centric architectures while incurring small area overheads</a:t>
            </a:r>
          </a:p>
          <a:p>
            <a:endParaRPr lang="en-US"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We hope and believe that MIMDRAM’s ideas and results will help to enable more efficient and easy-to-program  PUD systems. </a:t>
            </a:r>
            <a:r>
              <a:rPr lang="en-US" b="0" dirty="0">
                <a:solidFill>
                  <a:srgbClr val="D4D4D4"/>
                </a:solidFill>
                <a:effectLst/>
                <a:latin typeface="Menlo" panose="020B0609030804020204" pitchFamily="49" charset="0"/>
              </a:rPr>
              <a:t>To aid with this effort, we open source all our infrastructure and programs at our GitHub.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[NEXT] </a:t>
            </a:r>
            <a:endParaRPr lang="en-US" sz="1200" b="1" dirty="0">
              <a:solidFill>
                <a:schemeClr val="accent3"/>
              </a:solidFill>
              <a:latin typeface="Avenir Next" panose="020B0503020202020204" pitchFamily="34" charset="0"/>
            </a:endParaRPr>
          </a:p>
          <a:p>
            <a:endParaRPr lang="en-US" i="0" dirty="0"/>
          </a:p>
          <a:p>
            <a:endParaRPr lang="en-US" i="0" dirty="0"/>
          </a:p>
          <a:p>
            <a:endParaRPr lang="en-US" i="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9579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student at the SAFARI Research Group.</a:t>
            </a:r>
          </a:p>
          <a:p>
            <a:endParaRPr lang="en-US" dirty="0"/>
          </a:p>
          <a:p>
            <a:r>
              <a:rPr lang="en-US" dirty="0"/>
              <a:t>Today, I will talk about our work MIMDRAM: An End-to-End Processing-using-DRAM System for High-Throughput, Energy-Efficient and Programmer-Transparent Multiple-Instruction Multiple Data Computing.</a:t>
            </a:r>
          </a:p>
          <a:p>
            <a:endParaRPr lang="en-US" dirty="0"/>
          </a:p>
          <a:p>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6272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27490800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8</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9</a:t>
            </a:fld>
            <a:endParaRPr lang="en-US"/>
          </a:p>
        </p:txBody>
      </p:sp>
    </p:spTree>
    <p:extLst>
      <p:ext uri="{BB962C8B-B14F-4D97-AF65-F5344CB8AC3E}">
        <p14:creationId xmlns:p14="http://schemas.microsoft.com/office/powerpoint/2010/main" val="327824249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0"/>
            <a:ext cx="9144000" cy="3657600"/>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dirty="0">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96408" y="5883803"/>
            <a:ext cx="1732095" cy="405725"/>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5786492" y="6350674"/>
            <a:ext cx="1317323" cy="420624"/>
          </a:xfrm>
          <a:prstGeom prst="rect">
            <a:avLst/>
          </a:prstGeom>
        </p:spPr>
      </p:pic>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rotWithShape="1">
          <a:blip r:embed="rId4"/>
          <a:srcRect l="10703" t="29924" r="10289" b="27258"/>
          <a:stretch/>
        </p:blipFill>
        <p:spPr>
          <a:xfrm>
            <a:off x="43083" y="6366596"/>
            <a:ext cx="2084410" cy="406914"/>
          </a:xfrm>
          <a:prstGeom prst="rect">
            <a:avLst/>
          </a:prstGeom>
        </p:spPr>
      </p:pic>
      <p:pic>
        <p:nvPicPr>
          <p:cNvPr id="1026" name="Picture 2" descr="Download University of Cambridge Logo in SVG Vector or PNG File Format -  Logo.wine">
            <a:extLst>
              <a:ext uri="{FF2B5EF4-FFF2-40B4-BE49-F238E27FC236}">
                <a16:creationId xmlns:a16="http://schemas.microsoft.com/office/drawing/2014/main" id="{FA5E8A1F-B4DD-A702-534E-EF48EA196B1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l="10706" t="36633" r="11059" b="37956"/>
          <a:stretch/>
        </p:blipFill>
        <p:spPr bwMode="auto">
          <a:xfrm>
            <a:off x="2411636" y="6376428"/>
            <a:ext cx="1586148" cy="34346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Universidad de Córdoba - Geoforest">
            <a:extLst>
              <a:ext uri="{FF2B5EF4-FFF2-40B4-BE49-F238E27FC236}">
                <a16:creationId xmlns:a16="http://schemas.microsoft.com/office/drawing/2014/main" id="{C1A6D20E-15C7-A838-F210-0967710D56C8}"/>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81927" y="6250013"/>
            <a:ext cx="1220422" cy="64008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NVIDIA vector logo (.EPS + .AI + .CDR) download for free">
            <a:extLst>
              <a:ext uri="{FF2B5EF4-FFF2-40B4-BE49-F238E27FC236}">
                <a16:creationId xmlns:a16="http://schemas.microsoft.com/office/drawing/2014/main" id="{9B4E4902-9359-C48D-0699-B31377CE115D}"/>
              </a:ext>
            </a:extLst>
          </p:cNvPr>
          <p:cNvPicPr>
            <a:picLocks noChangeAspect="1" noChangeArrowheads="1"/>
          </p:cNvPicPr>
          <p:nvPr userDrawn="1"/>
        </p:nvPicPr>
        <p:blipFill rotWithShape="1">
          <a:blip r:embed="rId7">
            <a:extLst>
              <a:ext uri="{28A0092B-C50C-407E-A947-70E740481C1C}">
                <a14:useLocalDpi xmlns:a14="http://schemas.microsoft.com/office/drawing/2010/main" val="0"/>
              </a:ext>
            </a:extLst>
          </a:blip>
          <a:srcRect l="2251" t="40684" r="3163" b="40380"/>
          <a:stretch/>
        </p:blipFill>
        <p:spPr bwMode="auto">
          <a:xfrm>
            <a:off x="7387959" y="6390953"/>
            <a:ext cx="1698621" cy="3400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6" name="Table 15">
            <a:extLst>
              <a:ext uri="{FF2B5EF4-FFF2-40B4-BE49-F238E27FC236}">
                <a16:creationId xmlns:a16="http://schemas.microsoft.com/office/drawing/2014/main" id="{5EAB7C14-D705-5B7F-843D-B76629D2AFB9}"/>
              </a:ext>
            </a:extLst>
          </p:cNvPr>
          <p:cNvGraphicFramePr>
            <a:graphicFrameLocks noGrp="1"/>
          </p:cNvGraphicFramePr>
          <p:nvPr userDrawn="1">
            <p:extLst>
              <p:ext uri="{D42A27DB-BD31-4B8C-83A1-F6EECF244321}">
                <p14:modId xmlns:p14="http://schemas.microsoft.com/office/powerpoint/2010/main" val="3385965044"/>
              </p:ext>
            </p:extLst>
          </p:nvPr>
        </p:nvGraphicFramePr>
        <p:xfrm>
          <a:off x="-636364" y="8494"/>
          <a:ext cx="527182" cy="6849510"/>
        </p:xfrm>
        <a:graphic>
          <a:graphicData uri="http://schemas.openxmlformats.org/drawingml/2006/table">
            <a:tbl>
              <a:tblPr firstRow="1" bandRow="1">
                <a:tableStyleId>{5940675A-B579-460E-94D1-54222C63F5DA}</a:tableStyleId>
              </a:tblPr>
              <a:tblGrid>
                <a:gridCol w="527182">
                  <a:extLst>
                    <a:ext uri="{9D8B030D-6E8A-4147-A177-3AD203B41FA5}">
                      <a16:colId xmlns:a16="http://schemas.microsoft.com/office/drawing/2014/main" val="3357386370"/>
                    </a:ext>
                  </a:extLst>
                </a:gridCol>
              </a:tblGrid>
              <a:tr h="456634">
                <a:tc>
                  <a:txBody>
                    <a:bodyPr/>
                    <a:lstStyle/>
                    <a:p>
                      <a:endParaRPr lang="en-US"/>
                    </a:p>
                  </a:txBody>
                  <a:tcPr/>
                </a:tc>
                <a:extLst>
                  <a:ext uri="{0D108BD9-81ED-4DB2-BD59-A6C34878D82A}">
                    <a16:rowId xmlns:a16="http://schemas.microsoft.com/office/drawing/2014/main" val="1404816351"/>
                  </a:ext>
                </a:extLst>
              </a:tr>
              <a:tr h="456634">
                <a:tc>
                  <a:txBody>
                    <a:bodyPr/>
                    <a:lstStyle/>
                    <a:p>
                      <a:endParaRPr lang="en-US"/>
                    </a:p>
                  </a:txBody>
                  <a:tcPr/>
                </a:tc>
                <a:extLst>
                  <a:ext uri="{0D108BD9-81ED-4DB2-BD59-A6C34878D82A}">
                    <a16:rowId xmlns:a16="http://schemas.microsoft.com/office/drawing/2014/main" val="1236886679"/>
                  </a:ext>
                </a:extLst>
              </a:tr>
              <a:tr h="456634">
                <a:tc>
                  <a:txBody>
                    <a:bodyPr/>
                    <a:lstStyle/>
                    <a:p>
                      <a:endParaRPr lang="en-US"/>
                    </a:p>
                  </a:txBody>
                  <a:tcPr/>
                </a:tc>
                <a:extLst>
                  <a:ext uri="{0D108BD9-81ED-4DB2-BD59-A6C34878D82A}">
                    <a16:rowId xmlns:a16="http://schemas.microsoft.com/office/drawing/2014/main" val="3306854882"/>
                  </a:ext>
                </a:extLst>
              </a:tr>
              <a:tr h="456634">
                <a:tc>
                  <a:txBody>
                    <a:bodyPr/>
                    <a:lstStyle/>
                    <a:p>
                      <a:endParaRPr lang="en-US"/>
                    </a:p>
                  </a:txBody>
                  <a:tcPr/>
                </a:tc>
                <a:extLst>
                  <a:ext uri="{0D108BD9-81ED-4DB2-BD59-A6C34878D82A}">
                    <a16:rowId xmlns:a16="http://schemas.microsoft.com/office/drawing/2014/main" val="2171067350"/>
                  </a:ext>
                </a:extLst>
              </a:tr>
              <a:tr h="456634">
                <a:tc>
                  <a:txBody>
                    <a:bodyPr/>
                    <a:lstStyle/>
                    <a:p>
                      <a:endParaRPr lang="en-US"/>
                    </a:p>
                  </a:txBody>
                  <a:tcPr/>
                </a:tc>
                <a:extLst>
                  <a:ext uri="{0D108BD9-81ED-4DB2-BD59-A6C34878D82A}">
                    <a16:rowId xmlns:a16="http://schemas.microsoft.com/office/drawing/2014/main" val="622418657"/>
                  </a:ext>
                </a:extLst>
              </a:tr>
              <a:tr h="456634">
                <a:tc>
                  <a:txBody>
                    <a:bodyPr/>
                    <a:lstStyle/>
                    <a:p>
                      <a:endParaRPr lang="en-US"/>
                    </a:p>
                  </a:txBody>
                  <a:tcPr/>
                </a:tc>
                <a:extLst>
                  <a:ext uri="{0D108BD9-81ED-4DB2-BD59-A6C34878D82A}">
                    <a16:rowId xmlns:a16="http://schemas.microsoft.com/office/drawing/2014/main" val="3932383898"/>
                  </a:ext>
                </a:extLst>
              </a:tr>
              <a:tr h="456634">
                <a:tc>
                  <a:txBody>
                    <a:bodyPr/>
                    <a:lstStyle/>
                    <a:p>
                      <a:endParaRPr lang="en-US"/>
                    </a:p>
                  </a:txBody>
                  <a:tcPr/>
                </a:tc>
                <a:extLst>
                  <a:ext uri="{0D108BD9-81ED-4DB2-BD59-A6C34878D82A}">
                    <a16:rowId xmlns:a16="http://schemas.microsoft.com/office/drawing/2014/main" val="4267190193"/>
                  </a:ext>
                </a:extLst>
              </a:tr>
              <a:tr h="456634">
                <a:tc>
                  <a:txBody>
                    <a:bodyPr/>
                    <a:lstStyle/>
                    <a:p>
                      <a:endParaRPr lang="en-US"/>
                    </a:p>
                  </a:txBody>
                  <a:tcPr/>
                </a:tc>
                <a:extLst>
                  <a:ext uri="{0D108BD9-81ED-4DB2-BD59-A6C34878D82A}">
                    <a16:rowId xmlns:a16="http://schemas.microsoft.com/office/drawing/2014/main" val="121665247"/>
                  </a:ext>
                </a:extLst>
              </a:tr>
              <a:tr h="456634">
                <a:tc>
                  <a:txBody>
                    <a:bodyPr/>
                    <a:lstStyle/>
                    <a:p>
                      <a:endParaRPr lang="en-US"/>
                    </a:p>
                  </a:txBody>
                  <a:tcPr/>
                </a:tc>
                <a:extLst>
                  <a:ext uri="{0D108BD9-81ED-4DB2-BD59-A6C34878D82A}">
                    <a16:rowId xmlns:a16="http://schemas.microsoft.com/office/drawing/2014/main" val="1297703708"/>
                  </a:ext>
                </a:extLst>
              </a:tr>
              <a:tr h="456634">
                <a:tc>
                  <a:txBody>
                    <a:bodyPr/>
                    <a:lstStyle/>
                    <a:p>
                      <a:endParaRPr lang="en-US"/>
                    </a:p>
                  </a:txBody>
                  <a:tcPr/>
                </a:tc>
                <a:extLst>
                  <a:ext uri="{0D108BD9-81ED-4DB2-BD59-A6C34878D82A}">
                    <a16:rowId xmlns:a16="http://schemas.microsoft.com/office/drawing/2014/main" val="2876355615"/>
                  </a:ext>
                </a:extLst>
              </a:tr>
              <a:tr h="456634">
                <a:tc>
                  <a:txBody>
                    <a:bodyPr/>
                    <a:lstStyle/>
                    <a:p>
                      <a:endParaRPr lang="en-US"/>
                    </a:p>
                  </a:txBody>
                  <a:tcPr/>
                </a:tc>
                <a:extLst>
                  <a:ext uri="{0D108BD9-81ED-4DB2-BD59-A6C34878D82A}">
                    <a16:rowId xmlns:a16="http://schemas.microsoft.com/office/drawing/2014/main" val="134716613"/>
                  </a:ext>
                </a:extLst>
              </a:tr>
              <a:tr h="456634">
                <a:tc>
                  <a:txBody>
                    <a:bodyPr/>
                    <a:lstStyle/>
                    <a:p>
                      <a:endParaRPr lang="en-US"/>
                    </a:p>
                  </a:txBody>
                  <a:tcPr/>
                </a:tc>
                <a:extLst>
                  <a:ext uri="{0D108BD9-81ED-4DB2-BD59-A6C34878D82A}">
                    <a16:rowId xmlns:a16="http://schemas.microsoft.com/office/drawing/2014/main" val="3954341242"/>
                  </a:ext>
                </a:extLst>
              </a:tr>
              <a:tr h="456634">
                <a:tc>
                  <a:txBody>
                    <a:bodyPr/>
                    <a:lstStyle/>
                    <a:p>
                      <a:endParaRPr lang="en-US"/>
                    </a:p>
                  </a:txBody>
                  <a:tcPr/>
                </a:tc>
                <a:extLst>
                  <a:ext uri="{0D108BD9-81ED-4DB2-BD59-A6C34878D82A}">
                    <a16:rowId xmlns:a16="http://schemas.microsoft.com/office/drawing/2014/main" val="645865194"/>
                  </a:ext>
                </a:extLst>
              </a:tr>
              <a:tr h="456634">
                <a:tc>
                  <a:txBody>
                    <a:bodyPr/>
                    <a:lstStyle/>
                    <a:p>
                      <a:endParaRPr lang="en-US"/>
                    </a:p>
                  </a:txBody>
                  <a:tcPr/>
                </a:tc>
                <a:extLst>
                  <a:ext uri="{0D108BD9-81ED-4DB2-BD59-A6C34878D82A}">
                    <a16:rowId xmlns:a16="http://schemas.microsoft.com/office/drawing/2014/main" val="880252679"/>
                  </a:ext>
                </a:extLst>
              </a:tr>
              <a:tr h="456634">
                <a:tc>
                  <a:txBody>
                    <a:bodyPr/>
                    <a:lstStyle/>
                    <a:p>
                      <a:endParaRPr lang="en-US" dirty="0"/>
                    </a:p>
                  </a:txBody>
                  <a:tcPr/>
                </a:tc>
                <a:extLst>
                  <a:ext uri="{0D108BD9-81ED-4DB2-BD59-A6C34878D82A}">
                    <a16:rowId xmlns:a16="http://schemas.microsoft.com/office/drawing/2014/main" val="3804518693"/>
                  </a:ext>
                </a:extLst>
              </a:tr>
            </a:tbl>
          </a:graphicData>
        </a:graphic>
      </p:graphicFrame>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18645626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950599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6.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04113445"/>
      </p:ext>
    </p:extLst>
  </p:cSld>
  <p:clrMap bg1="lt1" tx1="dk1" bg2="lt2" tx2="dk2" accent1="accent1" accent2="accent2" accent3="accent3" accent4="accent4" accent5="accent5" accent6="accent6" hlink="hlink" folHlink="folHlink"/>
  <p:sldLayoutIdLst>
    <p:sldLayoutId id="2147483667" r:id="rId1"/>
    <p:sldLayoutId id="214748366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xml"/><Relationship Id="rId1" Type="http://schemas.openxmlformats.org/officeDocument/2006/relationships/slideLayout" Target="../slideLayouts/slideLayout6.xml"/><Relationship Id="rId4" Type="http://schemas.openxmlformats.org/officeDocument/2006/relationships/image" Target="../media/image14.png"/></Relationships>
</file>

<file path=ppt/slides/_rels/slide65.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3.png"/><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24.png"/><Relationship Id="rId5" Type="http://schemas.openxmlformats.org/officeDocument/2006/relationships/image" Target="../media/image13.png"/><Relationship Id="rId4" Type="http://schemas.openxmlformats.org/officeDocument/2006/relationships/image" Target="../media/image15.png"/></Relationships>
</file>

<file path=ppt/slides/_rels/slide66.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3.png"/><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22.png"/><Relationship Id="rId4" Type="http://schemas.openxmlformats.org/officeDocument/2006/relationships/image" Target="../media/image23.png"/></Relationships>
</file>

<file path=ppt/slides/_rels/slide67.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notesSlide" Target="../notesSlides/notesSlide55.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22.png"/><Relationship Id="rId4" Type="http://schemas.openxmlformats.org/officeDocument/2006/relationships/image" Target="../media/image18.png"/></Relationships>
</file>

<file path=ppt/slides/_rels/slide6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2.png"/><Relationship Id="rId2" Type="http://schemas.openxmlformats.org/officeDocument/2006/relationships/notesSlide" Target="../notesSlides/notesSlide56.xml"/><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4.png"/><Relationship Id="rId4" Type="http://schemas.openxmlformats.org/officeDocument/2006/relationships/image" Target="../media/image19.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18854"/>
            <a:ext cx="9144000" cy="3623479"/>
          </a:xfrm>
        </p:spPr>
        <p:txBody>
          <a:bodyPr>
            <a:normAutofit/>
          </a:bodyPr>
          <a:lstStyle/>
          <a:p>
            <a:r>
              <a:rPr lang="en-US" i="1" dirty="0">
                <a:solidFill>
                  <a:schemeClr val="bg1"/>
                </a:solidFill>
                <a:effectLst/>
              </a:rPr>
              <a:t>Proteus</a:t>
            </a:r>
            <a:r>
              <a:rPr lang="en-US" i="0" dirty="0">
                <a:solidFill>
                  <a:schemeClr val="bg1"/>
                </a:solidFill>
                <a:effectLst/>
              </a:rPr>
              <a:t> </a:t>
            </a:r>
            <a:br>
              <a:rPr lang="en-US" sz="3600" b="0" i="0" dirty="0">
                <a:solidFill>
                  <a:schemeClr val="bg1"/>
                </a:solidFill>
                <a:effectLst/>
              </a:rPr>
            </a:br>
            <a:r>
              <a:rPr lang="en-US" sz="2800" i="0" dirty="0">
                <a:solidFill>
                  <a:schemeClr val="bg1"/>
                </a:solidFill>
                <a:effectLst/>
              </a:rPr>
              <a:t> </a:t>
            </a:r>
            <a:r>
              <a:rPr lang="en-US" sz="2400" i="0" dirty="0">
                <a:solidFill>
                  <a:schemeClr val="bg1"/>
                </a:solidFill>
                <a:effectLst/>
              </a:rPr>
              <a:t>Achieving High-Performance Processing-Using-DRAM </a:t>
            </a:r>
            <a:br>
              <a:rPr lang="en-US" sz="2400" i="0" dirty="0">
                <a:solidFill>
                  <a:schemeClr val="bg1"/>
                </a:solidFill>
                <a:effectLst/>
              </a:rPr>
            </a:br>
            <a:r>
              <a:rPr lang="en-US" sz="2400" i="0" dirty="0">
                <a:solidFill>
                  <a:schemeClr val="bg1"/>
                </a:solidFill>
                <a:effectLst/>
              </a:rPr>
              <a:t>with Dynamic Bit-Precision, Adaptive Data Representation, and Flexible Arithmetic</a:t>
            </a:r>
            <a:endParaRPr lang="en-US" sz="2200" dirty="0">
              <a:solidFill>
                <a:schemeClr val="bg1"/>
              </a:solidFill>
            </a:endParaRPr>
          </a:p>
        </p:txBody>
      </p:sp>
      <p:graphicFrame>
        <p:nvGraphicFramePr>
          <p:cNvPr id="5" name="Table 4">
            <a:extLst>
              <a:ext uri="{FF2B5EF4-FFF2-40B4-BE49-F238E27FC236}">
                <a16:creationId xmlns:a16="http://schemas.microsoft.com/office/drawing/2014/main" id="{CE07B0AB-6092-4BDA-CA12-C2D3DE5E9BC6}"/>
              </a:ext>
            </a:extLst>
          </p:cNvPr>
          <p:cNvGraphicFramePr>
            <a:graphicFrameLocks noGrp="1"/>
          </p:cNvGraphicFramePr>
          <p:nvPr>
            <p:extLst>
              <p:ext uri="{D42A27DB-BD31-4B8C-83A1-F6EECF244321}">
                <p14:modId xmlns:p14="http://schemas.microsoft.com/office/powerpoint/2010/main" val="1150876695"/>
              </p:ext>
            </p:extLst>
          </p:nvPr>
        </p:nvGraphicFramePr>
        <p:xfrm>
          <a:off x="0" y="4057112"/>
          <a:ext cx="9144000" cy="1554480"/>
        </p:xfrm>
        <a:graphic>
          <a:graphicData uri="http://schemas.openxmlformats.org/drawingml/2006/table">
            <a:tbl>
              <a:tblPr firstRow="1" bandRow="1">
                <a:tableStyleId>{5940675A-B579-460E-94D1-54222C63F5DA}</a:tableStyleId>
              </a:tblPr>
              <a:tblGrid>
                <a:gridCol w="2286000">
                  <a:extLst>
                    <a:ext uri="{9D8B030D-6E8A-4147-A177-3AD203B41FA5}">
                      <a16:colId xmlns:a16="http://schemas.microsoft.com/office/drawing/2014/main" val="1676199004"/>
                    </a:ext>
                  </a:extLst>
                </a:gridCol>
                <a:gridCol w="2393576">
                  <a:extLst>
                    <a:ext uri="{9D8B030D-6E8A-4147-A177-3AD203B41FA5}">
                      <a16:colId xmlns:a16="http://schemas.microsoft.com/office/drawing/2014/main" val="152784747"/>
                    </a:ext>
                  </a:extLst>
                </a:gridCol>
                <a:gridCol w="2377440">
                  <a:extLst>
                    <a:ext uri="{9D8B030D-6E8A-4147-A177-3AD203B41FA5}">
                      <a16:colId xmlns:a16="http://schemas.microsoft.com/office/drawing/2014/main" val="239186579"/>
                    </a:ext>
                  </a:extLst>
                </a:gridCol>
                <a:gridCol w="2086984">
                  <a:extLst>
                    <a:ext uri="{9D8B030D-6E8A-4147-A177-3AD203B41FA5}">
                      <a16:colId xmlns:a16="http://schemas.microsoft.com/office/drawing/2014/main" val="1781157887"/>
                    </a:ext>
                  </a:extLst>
                </a:gridCol>
              </a:tblGrid>
              <a:tr h="386366">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95624418"/>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7F7F7F"/>
                          </a:solidFill>
                          <a:latin typeface="Avenir Next" panose="020B0503020202020204" pitchFamily="34" charset="0"/>
                        </a:rPr>
                        <a:t>Mayank </a:t>
                      </a:r>
                      <a:r>
                        <a:rPr lang="en-US" sz="1800" b="1" dirty="0" err="1">
                          <a:solidFill>
                            <a:srgbClr val="7F7F7F"/>
                          </a:solidFill>
                          <a:latin typeface="Avenir Next" panose="020B0503020202020204" pitchFamily="34" charset="0"/>
                        </a:rPr>
                        <a:t>Kabra</a:t>
                      </a:r>
                      <a:endParaRPr lang="en-US" sz="18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rgbClr val="7F7F7F"/>
                          </a:solidFill>
                          <a:latin typeface="Avenir Next" panose="020B0503020202020204" pitchFamily="34" charset="0"/>
                        </a:rPr>
                        <a:t>Yuxin</a:t>
                      </a:r>
                      <a:r>
                        <a:rPr lang="en-US" sz="1800" b="1" dirty="0">
                          <a:solidFill>
                            <a:srgbClr val="7F7F7F"/>
                          </a:solidFill>
                          <a:latin typeface="Avenir Next" panose="020B0503020202020204" pitchFamily="34" charset="0"/>
                        </a:rPr>
                        <a:t> Guo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chemeClr val="tx1">
                              <a:lumMod val="50000"/>
                              <a:lumOff val="50000"/>
                            </a:schemeClr>
                          </a:solidFill>
                          <a:latin typeface="Avenir Next" panose="020B0503020202020204" pitchFamily="34" charset="0"/>
                        </a:rPr>
                        <a:t>Kangqi</a:t>
                      </a:r>
                      <a:r>
                        <a:rPr lang="en-US" sz="1800" b="1" dirty="0">
                          <a:solidFill>
                            <a:schemeClr val="tx1">
                              <a:lumMod val="50000"/>
                              <a:lumOff val="50000"/>
                            </a:schemeClr>
                          </a:solidFill>
                          <a:latin typeface="Avenir Next" panose="020B0503020202020204" pitchFamily="34" charset="0"/>
                        </a:rPr>
                        <a:t> Chen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Giray </a:t>
                      </a:r>
                      <a:r>
                        <a:rPr lang="en-US" sz="1800" b="1" dirty="0" err="1">
                          <a:solidFill>
                            <a:schemeClr val="tx1">
                              <a:lumMod val="50000"/>
                              <a:lumOff val="50000"/>
                            </a:schemeClr>
                          </a:solidFill>
                          <a:latin typeface="Avenir Next" panose="020B0503020202020204" pitchFamily="34" charset="0"/>
                        </a:rPr>
                        <a:t>Yağlıkçı</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46285721"/>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Melina </a:t>
                      </a:r>
                      <a:r>
                        <a:rPr lang="en-US" sz="1800" b="1" dirty="0" err="1">
                          <a:solidFill>
                            <a:schemeClr val="tx1">
                              <a:lumMod val="50000"/>
                              <a:lumOff val="50000"/>
                            </a:schemeClr>
                          </a:solidFill>
                          <a:latin typeface="Avenir Next" panose="020B0503020202020204" pitchFamily="34" charset="0"/>
                        </a:rPr>
                        <a:t>Soysal</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Mohammad Sadr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Joaquin O. Bueno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Saugata Ghose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284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Juan Gómez-Luna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Onur Mutlu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6" name="TextBox 5">
            <a:extLst>
              <a:ext uri="{FF2B5EF4-FFF2-40B4-BE49-F238E27FC236}">
                <a16:creationId xmlns:a16="http://schemas.microsoft.com/office/drawing/2014/main" id="{9EE93450-5E2B-C2DD-AA73-358458F49FEE}"/>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2025 International Conference on Supercomputing (ICS)</a:t>
            </a:r>
          </a:p>
        </p:txBody>
      </p:sp>
    </p:spTree>
    <p:extLst>
      <p:ext uri="{BB962C8B-B14F-4D97-AF65-F5344CB8AC3E}">
        <p14:creationId xmlns:p14="http://schemas.microsoft.com/office/powerpoint/2010/main" val="2559097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Row Access (ACTIVATE) </a:t>
            </a:r>
          </a:p>
        </p:txBody>
      </p:sp>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000000"/>
                </a:solidFill>
                <a:latin typeface="Avenir Next" panose="020B0503020202020204" pitchFamily="34" charset="0"/>
              </a:rPr>
              <a:t>t</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o memory channel </a:t>
            </a:r>
          </a:p>
        </p:txBody>
      </p:sp>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34"/>
                                        </p:tgtEl>
                                        <p:attrNameLst>
                                          <p:attrName>style.visibility</p:attrName>
                                        </p:attrNameLst>
                                      </p:cBhvr>
                                      <p:to>
                                        <p:strVal val="visible"/>
                                      </p:to>
                                    </p:set>
                                    <p:animEffect transition="in" filter="fade">
                                      <p:cBhvr>
                                        <p:cTn id="20"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48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spTree>
    <p:extLst>
      <p:ext uri="{BB962C8B-B14F-4D97-AF65-F5344CB8AC3E}">
        <p14:creationId xmlns:p14="http://schemas.microsoft.com/office/powerpoint/2010/main" val="392870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194796" cy="1330503"/>
            <a:chOff x="7868816" y="2300187"/>
            <a:chExt cx="1194796"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rPr>
                <a:t>0</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5" y="2404844"/>
            <a:ext cx="1414037" cy="1414039"/>
            <a:chOff x="4876802" y="1600199"/>
            <a:chExt cx="2819399"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16018256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79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0" name="Rectangle 899">
            <a:extLst>
              <a:ext uri="{FF2B5EF4-FFF2-40B4-BE49-F238E27FC236}">
                <a16:creationId xmlns:a16="http://schemas.microsoft.com/office/drawing/2014/main" id="{9443A1A8-5101-CF5C-2B13-137AC5A8BDA4}"/>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3" name="Rectangle 902">
            <a:extLst>
              <a:ext uri="{FF2B5EF4-FFF2-40B4-BE49-F238E27FC236}">
                <a16:creationId xmlns:a16="http://schemas.microsoft.com/office/drawing/2014/main" id="{0B726F75-0307-8EA7-35A5-5EEACF2610F7}"/>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16340362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55CD9467-2714-E50F-A752-C3C8778E729D}"/>
              </a:ext>
            </a:extLst>
          </p:cNvPr>
          <p:cNvSpPr/>
          <p:nvPr/>
        </p:nvSpPr>
        <p:spPr>
          <a:xfrm>
            <a:off x="175404" y="3296748"/>
            <a:ext cx="8793192" cy="175111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Key M</a:t>
            </a:r>
            <a:r>
              <a:rPr kumimoji="0" lang="en-US" sz="2000" b="1" i="0" u="none" strike="noStrike" kern="1200" cap="none" spc="0" normalizeH="0" baseline="0" noProof="0" dirty="0">
                <a:ln>
                  <a:noFill/>
                </a:ln>
                <a:solidFill>
                  <a:srgbClr val="5CA2DC"/>
                </a:solidFill>
                <a:effectLst/>
                <a:uLnTx/>
                <a:uFillTx/>
                <a:latin typeface="Avenir Next" panose="020B0503020202020204" pitchFamily="34" charset="0"/>
                <a:ea typeface="+mn-ea"/>
                <a:cs typeface="+mn-cs"/>
              </a:rPr>
              <a:t>echa</a:t>
            </a:r>
            <a:r>
              <a:rPr kumimoji="0" lang="en-US" sz="20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nism: </a:t>
            </a:r>
            <a:r>
              <a:rPr kumimoji="0" lang="en-US" sz="2000" b="0" i="1"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Proteus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 data-aware runtime PUD framework that</a:t>
            </a:r>
            <a:r>
              <a:rPr kumimoji="0" lang="en-US" sz="20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t>
            </a:r>
          </a:p>
          <a:p>
            <a:pPr marL="457200" marR="0" lvl="0" indent="-457200" algn="l" defTabSz="457200" rtl="0" eaLnBrk="1" fontAlgn="auto" latinLnBrk="0" hangingPunct="1">
              <a:lnSpc>
                <a:spcPct val="100000"/>
              </a:lnSpc>
              <a:spcBef>
                <a:spcPts val="0"/>
              </a:spcBef>
              <a:spcAft>
                <a:spcPts val="0"/>
              </a:spcAft>
              <a:buClrTx/>
              <a:buSzTx/>
              <a:buFontTx/>
              <a:buAutoNum type="arabicPeriod"/>
              <a:tabLst/>
              <a:defRPr/>
            </a:pPr>
            <a:r>
              <a:rPr kumimoji="0" lang="en-US" sz="2000" b="0" i="0" u="sng" strike="noStrike" kern="1200" cap="none" spc="0" normalizeH="0" noProof="0" dirty="0">
                <a:ln>
                  <a:noFill/>
                </a:ln>
                <a:solidFill>
                  <a:srgbClr val="5CA2DB"/>
                </a:solidFill>
                <a:effectLst/>
                <a:uLnTx/>
                <a:uFillTx/>
                <a:latin typeface="Avenir Next" panose="020B0503020202020204" pitchFamily="34" charset="0"/>
                <a:ea typeface="+mn-ea"/>
                <a:cs typeface="+mn-cs"/>
              </a:rPr>
              <a:t>dynamically</a:t>
            </a:r>
            <a:r>
              <a:rPr kumimoji="0" lang="en-US" sz="20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adjust the bit-precision, and based on that,</a:t>
            </a:r>
            <a:endParaRPr lang="en-US" dirty="0">
              <a:solidFill>
                <a:srgbClr val="5CA2DB"/>
              </a:solidFill>
              <a:latin typeface="Avenir Next" panose="020B0503020202020204" pitchFamily="34" charset="0"/>
            </a:endParaRPr>
          </a:p>
          <a:p>
            <a:pPr marL="457200" marR="0" lvl="0" indent="-457200" algn="l" defTabSz="457200" rtl="0" eaLnBrk="1" fontAlgn="auto" latinLnBrk="0" hangingPunct="1">
              <a:lnSpc>
                <a:spcPct val="100000"/>
              </a:lnSpc>
              <a:spcBef>
                <a:spcPts val="0"/>
              </a:spcBef>
              <a:spcAft>
                <a:spcPts val="0"/>
              </a:spcAft>
              <a:buClrTx/>
              <a:buSzTx/>
              <a:buFontTx/>
              <a:buAutoNum type="arabicPeriod"/>
              <a:tabLst/>
              <a:defRPr/>
            </a:pPr>
            <a:r>
              <a:rPr kumimoji="0" lang="en-US" sz="1800" b="0" i="0" u="sng" strike="noStrike" kern="1200" cap="none" spc="0" normalizeH="0" noProof="0" dirty="0">
                <a:ln>
                  <a:noFill/>
                </a:ln>
                <a:solidFill>
                  <a:srgbClr val="5CA2DB"/>
                </a:solidFill>
                <a:effectLst/>
                <a:uLnTx/>
                <a:uFillTx/>
                <a:latin typeface="Avenir Next" panose="020B0503020202020204" pitchFamily="34" charset="0"/>
                <a:ea typeface="+mn-ea"/>
                <a:cs typeface="+mn-cs"/>
              </a:rPr>
              <a:t>chooses</a:t>
            </a: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and </a:t>
            </a:r>
            <a:r>
              <a:rPr kumimoji="0" lang="en-US" sz="1800" b="0" i="0" u="sng" strike="noStrike" kern="1200" cap="none" spc="0" normalizeH="0" noProof="0" dirty="0">
                <a:ln>
                  <a:noFill/>
                </a:ln>
                <a:solidFill>
                  <a:srgbClr val="5CA2DB"/>
                </a:solidFill>
                <a:effectLst/>
                <a:uLnTx/>
                <a:uFillTx/>
                <a:latin typeface="Avenir Next" panose="020B0503020202020204" pitchFamily="34" charset="0"/>
                <a:ea typeface="+mn-ea"/>
                <a:cs typeface="+mn-cs"/>
              </a:rPr>
              <a:t>uses</a:t>
            </a: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the most appropriate data representation and </a:t>
            </a:r>
            <a:b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b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arithmetic algorithm implementation</a:t>
            </a:r>
          </a:p>
          <a:p>
            <a:pPr marR="0" lvl="0" algn="l" defTabSz="457200" rtl="0" eaLnBrk="1" fontAlgn="auto" latinLnBrk="0" hangingPunct="1">
              <a:lnSpc>
                <a:spcPct val="100000"/>
              </a:lnSpc>
              <a:spcBef>
                <a:spcPts val="0"/>
              </a:spcBef>
              <a:spcAft>
                <a:spcPts val="0"/>
              </a:spcAft>
              <a:buClrTx/>
              <a:buSzTx/>
              <a:tabLst/>
              <a:defRPr/>
            </a:pPr>
            <a:r>
              <a:rPr lang="en-US" dirty="0">
                <a:solidFill>
                  <a:srgbClr val="5CA2DB"/>
                </a:solidFill>
                <a:latin typeface="Avenir Next" panose="020B0503020202020204" pitchFamily="34" charset="0"/>
              </a:rPr>
              <a:t>f</a:t>
            </a:r>
            <a:r>
              <a:rPr kumimoji="0" lang="en-US" sz="18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or a given PUD operation</a:t>
            </a:r>
          </a:p>
        </p:txBody>
      </p:sp>
      <p:sp>
        <p:nvSpPr>
          <p:cNvPr id="8" name="Rounded Rectangle 7">
            <a:extLst>
              <a:ext uri="{FF2B5EF4-FFF2-40B4-BE49-F238E27FC236}">
                <a16:creationId xmlns:a16="http://schemas.microsoft.com/office/drawing/2014/main" id="{21687AA8-57AB-4584-50D5-F7CDBC03893E}"/>
              </a:ext>
            </a:extLst>
          </p:cNvPr>
          <p:cNvSpPr/>
          <p:nvPr/>
        </p:nvSpPr>
        <p:spPr>
          <a:xfrm>
            <a:off x="175404" y="2368094"/>
            <a:ext cx="8793192" cy="811897"/>
          </a:xfrm>
          <a:prstGeom prst="roundRect">
            <a:avLst>
              <a:gd name="adj" fmla="val 6245"/>
            </a:avLst>
          </a:prstGeom>
          <a:solidFill>
            <a:schemeClr val="accent3">
              <a:lumMod val="20000"/>
              <a:lumOff val="80000"/>
            </a:schemeClr>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rPr>
              <a:t>Goal: </a:t>
            </a:r>
            <a:r>
              <a:rPr kumimoji="0" lang="en-US" sz="2000" b="0"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rPr>
              <a:t>Design a PUD system that overcomes the three limitations caused by naively employing a bit-serial execution model</a:t>
            </a:r>
            <a:endParaRPr kumimoji="0" lang="en-US" sz="2000" b="1"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F8229EDB-DE72-E042-CB7F-DB650B64BDC7}"/>
              </a:ext>
            </a:extLst>
          </p:cNvPr>
          <p:cNvSpPr/>
          <p:nvPr/>
        </p:nvSpPr>
        <p:spPr>
          <a:xfrm>
            <a:off x="175404" y="5164618"/>
            <a:ext cx="8793192" cy="1217518"/>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Key Results:</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2000" b="0" i="1"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Proteus</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achieves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17x (90.3x)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7.3x (21x)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10.2x (8.1x)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the performance per mm</a:t>
            </a:r>
            <a:r>
              <a:rPr kumimoji="0" lang="en-US" sz="18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t>2</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b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(energy reduction) of a high-end CPU, GPU, and state-of-the-art PUD system</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Small area cost to a DRAM chip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1.6%</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CPU die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0.03%</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p>
        </p:txBody>
      </p:sp>
      <p:sp>
        <p:nvSpPr>
          <p:cNvPr id="13" name="Rectangle 12">
            <a:extLst>
              <a:ext uri="{FF2B5EF4-FFF2-40B4-BE49-F238E27FC236}">
                <a16:creationId xmlns:a16="http://schemas.microsoft.com/office/drawing/2014/main" id="{352899C6-8057-C6B9-2B3C-BA51DCF44B06}"/>
              </a:ext>
            </a:extLst>
          </p:cNvPr>
          <p:cNvSpPr/>
          <p:nvPr/>
        </p:nvSpPr>
        <p:spPr>
          <a:xfrm>
            <a:off x="0" y="0"/>
            <a:ext cx="9143999" cy="118777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4" name="Rounded Rectangle 3">
            <a:extLst>
              <a:ext uri="{FF2B5EF4-FFF2-40B4-BE49-F238E27FC236}">
                <a16:creationId xmlns:a16="http://schemas.microsoft.com/office/drawing/2014/main" id="{23E200A9-FF93-67FA-E9EF-05A8CE894C0C}"/>
              </a:ext>
            </a:extLst>
          </p:cNvPr>
          <p:cNvSpPr/>
          <p:nvPr/>
        </p:nvSpPr>
        <p:spPr>
          <a:xfrm>
            <a:off x="175404" y="738418"/>
            <a:ext cx="8793192" cy="1512919"/>
          </a:xfrm>
          <a:prstGeom prst="roundRect">
            <a:avLst>
              <a:gd name="adj" fmla="val 5022"/>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P</a:t>
            </a:r>
            <a:r>
              <a:rPr kumimoji="0" lang="en-US" sz="20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roblem: </a:t>
            </a:r>
            <a:r>
              <a:rPr kumimoji="0" lang="en-US" sz="20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Processing-Using-DRAM (PUD) suffers from three limitations caused naive employing a bit-serial execution model</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Rigid and static data representation</a:t>
            </a:r>
            <a:r>
              <a:rPr kumimoji="0" lang="en-US" sz="18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 leading to unnecessary computation</a:t>
            </a:r>
            <a:endParaRPr kumimoji="0" lang="en-US" sz="16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Throughput-oriented execution</a:t>
            </a:r>
            <a:r>
              <a:rPr kumimoji="0" lang="en-US" sz="18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 leading to limited latency tolerance</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Scalability challenge</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ea typeface="+mn-ea"/>
                <a:cs typeface="+mn-cs"/>
              </a:rPr>
              <a:t>s </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rPr>
              <a:t>for </a:t>
            </a:r>
            <a:r>
              <a:rPr lang="en-US" dirty="0">
                <a:solidFill>
                  <a:srgbClr val="E06161"/>
                </a:solidFill>
                <a:latin typeface="Avenir Next" panose="020B0503020202020204" pitchFamily="34" charset="0"/>
              </a:rPr>
              <a:t>h</a:t>
            </a:r>
            <a:r>
              <a:rPr kumimoji="0" lang="en-US" sz="1800" b="0" i="0" strike="noStrike" kern="1200" cap="none" spc="0" normalizeH="0" baseline="0" noProof="0" dirty="0" err="1">
                <a:ln>
                  <a:noFill/>
                </a:ln>
                <a:solidFill>
                  <a:srgbClr val="E06161"/>
                </a:solidFill>
                <a:effectLst/>
                <a:uLnTx/>
                <a:uFillTx/>
                <a:latin typeface="Avenir Next" panose="020B0503020202020204" pitchFamily="34" charset="0"/>
              </a:rPr>
              <a:t>igh</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rPr>
              <a:t>-precision operations</a:t>
            </a:r>
          </a:p>
        </p:txBody>
      </p:sp>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86288"/>
            <a:ext cx="8894602" cy="606084"/>
          </a:xfrm>
        </p:spPr>
        <p:txBody>
          <a:bodyPr>
            <a:normAutofit fontScale="90000"/>
          </a:bodyPr>
          <a:lstStyle/>
          <a:p>
            <a:pPr algn="ctr"/>
            <a:r>
              <a:rPr lang="en-US" dirty="0">
                <a:solidFill>
                  <a:schemeClr val="tx1"/>
                </a:solidFill>
              </a:rPr>
              <a:t>Executive Summary</a:t>
            </a:r>
          </a:p>
        </p:txBody>
      </p:sp>
      <p:sp>
        <p:nvSpPr>
          <p:cNvPr id="3" name="TextBox 2">
            <a:extLst>
              <a:ext uri="{FF2B5EF4-FFF2-40B4-BE49-F238E27FC236}">
                <a16:creationId xmlns:a16="http://schemas.microsoft.com/office/drawing/2014/main" id="{2936CC1A-2E70-8597-961D-4F2DC086EF9D}"/>
              </a:ext>
            </a:extLst>
          </p:cNvPr>
          <p:cNvSpPr txBox="1"/>
          <p:nvPr/>
        </p:nvSpPr>
        <p:spPr>
          <a:xfrm>
            <a:off x="0" y="6473577"/>
            <a:ext cx="9143999" cy="369332"/>
          </a:xfrm>
          <a:prstGeom prst="rect">
            <a:avLst/>
          </a:prstGeom>
          <a:noFill/>
        </p:spPr>
        <p:txBody>
          <a:bodyPr wrap="square">
            <a:spAutoFit/>
          </a:bodyPr>
          <a:lstStyle/>
          <a:p>
            <a:pPr algn="ctr"/>
            <a:r>
              <a:rPr kumimoji="0" lang="en-US" b="1" i="0" u="sng"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https://github.com/CMU-SAFARI/</a:t>
            </a:r>
            <a:r>
              <a:rPr kumimoji="0" lang="en-US" b="1" i="0" u="sng"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rPr>
              <a:t>Proteus </a:t>
            </a:r>
            <a:endParaRPr lang="en-US" sz="1400" u="sng" dirty="0"/>
          </a:p>
        </p:txBody>
      </p:sp>
    </p:spTree>
    <p:extLst>
      <p:ext uri="{BB962C8B-B14F-4D97-AF65-F5344CB8AC3E}">
        <p14:creationId xmlns:p14="http://schemas.microsoft.com/office/powerpoint/2010/main" val="2110168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fade">
                                      <p:cBhvr>
                                        <p:cTn id="7" dur="500"/>
                                        <p:tgtEl>
                                          <p:spTgt spid="4">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fade">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fade">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
                                            <p:bg/>
                                          </p:spTgt>
                                        </p:tgtEl>
                                        <p:attrNameLst>
                                          <p:attrName>style.visibility</p:attrName>
                                        </p:attrNameLst>
                                      </p:cBhvr>
                                      <p:to>
                                        <p:strVal val="visible"/>
                                      </p:to>
                                    </p:set>
                                    <p:animEffect transition="in" filter="fade">
                                      <p:cBhvr>
                                        <p:cTn id="35" dur="500"/>
                                        <p:tgtEl>
                                          <p:spTgt spid="7">
                                            <p:bg/>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
                                            <p:txEl>
                                              <p:pRg st="0" end="0"/>
                                            </p:txEl>
                                          </p:spTgt>
                                        </p:tgtEl>
                                        <p:attrNameLst>
                                          <p:attrName>style.visibility</p:attrName>
                                        </p:attrNameLst>
                                      </p:cBhvr>
                                      <p:to>
                                        <p:strVal val="visible"/>
                                      </p:to>
                                    </p:set>
                                    <p:animEffect transition="in" filter="fade">
                                      <p:cBhvr>
                                        <p:cTn id="38" dur="500"/>
                                        <p:tgtEl>
                                          <p:spTgt spid="7">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
                                            <p:txEl>
                                              <p:pRg st="1" end="1"/>
                                            </p:txEl>
                                          </p:spTgt>
                                        </p:tgtEl>
                                        <p:attrNameLst>
                                          <p:attrName>style.visibility</p:attrName>
                                        </p:attrNameLst>
                                      </p:cBhvr>
                                      <p:to>
                                        <p:strVal val="visible"/>
                                      </p:to>
                                    </p:set>
                                    <p:animEffect transition="in" filter="fade">
                                      <p:cBhvr>
                                        <p:cTn id="41" dur="500"/>
                                        <p:tgtEl>
                                          <p:spTgt spid="7">
                                            <p:txEl>
                                              <p:pRg st="1" end="1"/>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
                                            <p:txEl>
                                              <p:pRg st="2" end="2"/>
                                            </p:txEl>
                                          </p:spTgt>
                                        </p:tgtEl>
                                        <p:attrNameLst>
                                          <p:attrName>style.visibility</p:attrName>
                                        </p:attrNameLst>
                                      </p:cBhvr>
                                      <p:to>
                                        <p:strVal val="visible"/>
                                      </p:to>
                                    </p:set>
                                    <p:animEffect transition="in" filter="fade">
                                      <p:cBhvr>
                                        <p:cTn id="44" dur="500"/>
                                        <p:tgtEl>
                                          <p:spTgt spid="7">
                                            <p:txEl>
                                              <p:pRg st="2" end="2"/>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xEl>
                                              <p:pRg st="3" end="3"/>
                                            </p:txEl>
                                          </p:spTgt>
                                        </p:tgtEl>
                                        <p:attrNameLst>
                                          <p:attrName>style.visibility</p:attrName>
                                        </p:attrNameLst>
                                      </p:cBhvr>
                                      <p:to>
                                        <p:strVal val="visible"/>
                                      </p:to>
                                    </p:set>
                                    <p:animEffect transition="in" filter="fade">
                                      <p:cBhvr>
                                        <p:cTn id="47" dur="500"/>
                                        <p:tgtEl>
                                          <p:spTgt spid="7">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
                                            <p:bg/>
                                          </p:spTgt>
                                        </p:tgtEl>
                                        <p:attrNameLst>
                                          <p:attrName>style.visibility</p:attrName>
                                        </p:attrNameLst>
                                      </p:cBhvr>
                                      <p:to>
                                        <p:strVal val="visible"/>
                                      </p:to>
                                    </p:set>
                                    <p:animEffect transition="in" filter="fade">
                                      <p:cBhvr>
                                        <p:cTn id="52" dur="500"/>
                                        <p:tgtEl>
                                          <p:spTgt spid="10">
                                            <p:bg/>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
                                            <p:txEl>
                                              <p:pRg st="0" end="0"/>
                                            </p:txEl>
                                          </p:spTgt>
                                        </p:tgtEl>
                                        <p:attrNameLst>
                                          <p:attrName>style.visibility</p:attrName>
                                        </p:attrNameLst>
                                      </p:cBhvr>
                                      <p:to>
                                        <p:strVal val="visible"/>
                                      </p:to>
                                    </p:set>
                                    <p:animEffect transition="in" filter="fade">
                                      <p:cBhvr>
                                        <p:cTn id="55" dur="500"/>
                                        <p:tgtEl>
                                          <p:spTgt spid="10">
                                            <p:txEl>
                                              <p:pRg st="0" end="0"/>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
                                            <p:txEl>
                                              <p:pRg st="1" end="1"/>
                                            </p:txEl>
                                          </p:spTgt>
                                        </p:tgtEl>
                                        <p:attrNameLst>
                                          <p:attrName>style.visibility</p:attrName>
                                        </p:attrNameLst>
                                      </p:cBhvr>
                                      <p:to>
                                        <p:strVal val="visible"/>
                                      </p:to>
                                    </p:set>
                                    <p:animEffect transition="in" filter="fade">
                                      <p:cBhvr>
                                        <p:cTn id="58" dur="500"/>
                                        <p:tgtEl>
                                          <p:spTgt spid="10">
                                            <p:txEl>
                                              <p:pRg st="1" end="1"/>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xEl>
                                              <p:pRg st="2" end="2"/>
                                            </p:txEl>
                                          </p:spTgt>
                                        </p:tgtEl>
                                        <p:attrNameLst>
                                          <p:attrName>style.visibility</p:attrName>
                                        </p:attrNameLst>
                                      </p:cBhvr>
                                      <p:to>
                                        <p:strVal val="visible"/>
                                      </p:to>
                                    </p:set>
                                    <p:animEffect transition="in" filter="fade">
                                      <p:cBhvr>
                                        <p:cTn id="61" dur="500"/>
                                        <p:tgtEl>
                                          <p:spTgt spid="10">
                                            <p:txEl>
                                              <p:pRg st="2" end="2"/>
                                            </p:txEl>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fade">
                                      <p:cBhvr>
                                        <p:cTn id="6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P spid="8" grpId="0" animBg="1"/>
      <p:bldP spid="10" grpId="0" uiExpand="1" build="p" animBg="1"/>
      <p:bldP spid="4" grpId="0" uiExpand="1" build="p" animBg="1"/>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3250230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Overview</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spTree>
    <p:extLst>
      <p:ext uri="{BB962C8B-B14F-4D97-AF65-F5344CB8AC3E}">
        <p14:creationId xmlns:p14="http://schemas.microsoft.com/office/powerpoint/2010/main" val="37702363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802442"/>
            <a:chOff x="406767" y="3421560"/>
            <a:chExt cx="8475012" cy="810277"/>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7303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0"/>
            <a:ext cx="9144001" cy="802442"/>
            <a:chOff x="406767" y="3421560"/>
            <a:chExt cx="8475012" cy="810278"/>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7"/>
            <a:ext cx="9144001" cy="802441"/>
            <a:chOff x="406767" y="3421560"/>
            <a:chExt cx="8475012" cy="810277"/>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spTree>
    <p:extLst>
      <p:ext uri="{BB962C8B-B14F-4D97-AF65-F5344CB8AC3E}">
        <p14:creationId xmlns:p14="http://schemas.microsoft.com/office/powerpoint/2010/main" val="34017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802442"/>
            <a:chOff x="406767" y="3421560"/>
            <a:chExt cx="8475012" cy="810277"/>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7303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0"/>
            <a:ext cx="9144001" cy="802442"/>
            <a:chOff x="406767" y="3421560"/>
            <a:chExt cx="8475012" cy="810278"/>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 PUD operation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7"/>
            <a:ext cx="9144001" cy="802441"/>
            <a:chOff x="406767" y="3421560"/>
            <a:chExt cx="8475012" cy="810277"/>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due to the linear/quadratically scaling nature of bit-serial algorithms </a:t>
              </a:r>
            </a:p>
          </p:txBody>
        </p:sp>
      </p:grpSp>
    </p:spTree>
    <p:extLst>
      <p:ext uri="{BB962C8B-B14F-4D97-AF65-F5344CB8AC3E}">
        <p14:creationId xmlns:p14="http://schemas.microsoft.com/office/powerpoint/2010/main" val="37192953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grpSp>
        <p:nvGrpSpPr>
          <p:cNvPr id="8" name="Group 7">
            <a:extLst>
              <a:ext uri="{FF2B5EF4-FFF2-40B4-BE49-F238E27FC236}">
                <a16:creationId xmlns:a16="http://schemas.microsoft.com/office/drawing/2014/main" id="{09551EA7-FBBA-CDD2-A9DF-6A8D1335298E}"/>
              </a:ext>
            </a:extLst>
          </p:cNvPr>
          <p:cNvGrpSpPr/>
          <p:nvPr/>
        </p:nvGrpSpPr>
        <p:grpSpPr>
          <a:xfrm>
            <a:off x="2345162" y="2073520"/>
            <a:ext cx="4453675" cy="384743"/>
            <a:chOff x="2368765" y="2829108"/>
            <a:chExt cx="4453675" cy="384743"/>
          </a:xfrm>
          <a:solidFill>
            <a:schemeClr val="accent2">
              <a:lumMod val="20000"/>
              <a:lumOff val="80000"/>
            </a:schemeClr>
          </a:solidFill>
        </p:grpSpPr>
        <p:grpSp>
          <p:nvGrpSpPr>
            <p:cNvPr id="240" name="Group 239">
              <a:extLst>
                <a:ext uri="{FF2B5EF4-FFF2-40B4-BE49-F238E27FC236}">
                  <a16:creationId xmlns:a16="http://schemas.microsoft.com/office/drawing/2014/main" id="{9CF571A7-9DFF-6DCA-859F-15A2DF1ABFED}"/>
                </a:ext>
              </a:extLst>
            </p:cNvPr>
            <p:cNvGrpSpPr/>
            <p:nvPr/>
          </p:nvGrpSpPr>
          <p:grpSpPr>
            <a:xfrm>
              <a:off x="2368765" y="2829108"/>
              <a:ext cx="2179624" cy="375419"/>
              <a:chOff x="1066791" y="1851416"/>
              <a:chExt cx="2179624" cy="375419"/>
            </a:xfrm>
            <a:grp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nvGrpSpPr>
            <p:cNvPr id="241" name="Group 240">
              <a:extLst>
                <a:ext uri="{FF2B5EF4-FFF2-40B4-BE49-F238E27FC236}">
                  <a16:creationId xmlns:a16="http://schemas.microsoft.com/office/drawing/2014/main" id="{5620C273-9F04-1942-C185-6C0FCC5DABD3}"/>
                </a:ext>
              </a:extLst>
            </p:cNvPr>
            <p:cNvGrpSpPr/>
            <p:nvPr/>
          </p:nvGrpSpPr>
          <p:grpSpPr>
            <a:xfrm>
              <a:off x="4642816" y="2838432"/>
              <a:ext cx="2179624" cy="375419"/>
              <a:chOff x="1066791" y="1851416"/>
              <a:chExt cx="2179624" cy="375419"/>
            </a:xfrm>
            <a:grpFill/>
          </p:grpSpPr>
          <p:sp>
            <p:nvSpPr>
              <p:cNvPr id="242" name="Rectangle 241">
                <a:extLst>
                  <a:ext uri="{FF2B5EF4-FFF2-40B4-BE49-F238E27FC236}">
                    <a16:creationId xmlns:a16="http://schemas.microsoft.com/office/drawing/2014/main" id="{9491E2AD-7508-8EE9-2F0B-DEE65B828CF2}"/>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0" name="Group 249">
            <a:extLst>
              <a:ext uri="{FF2B5EF4-FFF2-40B4-BE49-F238E27FC236}">
                <a16:creationId xmlns:a16="http://schemas.microsoft.com/office/drawing/2014/main" id="{DE06014C-13B2-01DC-5DCC-CE67DAE75A75}"/>
              </a:ext>
            </a:extLst>
          </p:cNvPr>
          <p:cNvGrpSpPr/>
          <p:nvPr/>
        </p:nvGrpSpPr>
        <p:grpSpPr>
          <a:xfrm>
            <a:off x="2345162" y="2572164"/>
            <a:ext cx="4453675" cy="384743"/>
            <a:chOff x="2368765" y="2829108"/>
            <a:chExt cx="4453675" cy="384743"/>
          </a:xfrm>
          <a:solidFill>
            <a:schemeClr val="accent2">
              <a:lumMod val="20000"/>
              <a:lumOff val="80000"/>
            </a:schemeClr>
          </a:solidFill>
        </p:grpSpPr>
        <p:grpSp>
          <p:nvGrpSpPr>
            <p:cNvPr id="251" name="Group 250">
              <a:extLst>
                <a:ext uri="{FF2B5EF4-FFF2-40B4-BE49-F238E27FC236}">
                  <a16:creationId xmlns:a16="http://schemas.microsoft.com/office/drawing/2014/main" id="{343F7F61-E158-504E-7932-C51F9EAFD854}"/>
                </a:ext>
              </a:extLst>
            </p:cNvPr>
            <p:cNvGrpSpPr/>
            <p:nvPr/>
          </p:nvGrpSpPr>
          <p:grpSpPr>
            <a:xfrm>
              <a:off x="2368765" y="2829108"/>
              <a:ext cx="2179624" cy="375419"/>
              <a:chOff x="1066791" y="1851416"/>
              <a:chExt cx="2179624" cy="375419"/>
            </a:xfrm>
            <a:grp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nvGrpSpPr>
            <p:cNvPr id="252" name="Group 251">
              <a:extLst>
                <a:ext uri="{FF2B5EF4-FFF2-40B4-BE49-F238E27FC236}">
                  <a16:creationId xmlns:a16="http://schemas.microsoft.com/office/drawing/2014/main" id="{C95890FC-CBCE-A354-53CE-F8E341C8FCA7}"/>
                </a:ext>
              </a:extLst>
            </p:cNvPr>
            <p:cNvGrpSpPr/>
            <p:nvPr/>
          </p:nvGrpSpPr>
          <p:grpSpPr>
            <a:xfrm>
              <a:off x="4642816" y="2838432"/>
              <a:ext cx="2179624" cy="375419"/>
              <a:chOff x="1066791" y="1851416"/>
              <a:chExt cx="2179624" cy="375419"/>
            </a:xfrm>
            <a:grpFill/>
          </p:grpSpPr>
          <p:sp>
            <p:nvSpPr>
              <p:cNvPr id="253" name="Rectangle 252">
                <a:extLst>
                  <a:ext uri="{FF2B5EF4-FFF2-40B4-BE49-F238E27FC236}">
                    <a16:creationId xmlns:a16="http://schemas.microsoft.com/office/drawing/2014/main" id="{61F27CEF-82FE-E190-C12D-635D471B7C43}"/>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grpSp>
        <p:nvGrpSpPr>
          <p:cNvPr id="261" name="Group 260">
            <a:extLst>
              <a:ext uri="{FF2B5EF4-FFF2-40B4-BE49-F238E27FC236}">
                <a16:creationId xmlns:a16="http://schemas.microsoft.com/office/drawing/2014/main" id="{0D63B1FD-AA78-0CF8-DDD3-984F1349BF69}"/>
              </a:ext>
            </a:extLst>
          </p:cNvPr>
          <p:cNvGrpSpPr/>
          <p:nvPr/>
        </p:nvGrpSpPr>
        <p:grpSpPr>
          <a:xfrm>
            <a:off x="2345162" y="3236628"/>
            <a:ext cx="4453675" cy="384743"/>
            <a:chOff x="2368765" y="2829108"/>
            <a:chExt cx="4453675" cy="384743"/>
          </a:xfrm>
          <a:solidFill>
            <a:schemeClr val="accent2">
              <a:lumMod val="20000"/>
              <a:lumOff val="80000"/>
            </a:schemeClr>
          </a:solidFill>
        </p:grpSpPr>
        <p:grpSp>
          <p:nvGrpSpPr>
            <p:cNvPr id="262" name="Group 261">
              <a:extLst>
                <a:ext uri="{FF2B5EF4-FFF2-40B4-BE49-F238E27FC236}">
                  <a16:creationId xmlns:a16="http://schemas.microsoft.com/office/drawing/2014/main" id="{027B7FCA-6D85-47C2-320C-8A8A26925B1E}"/>
                </a:ext>
              </a:extLst>
            </p:cNvPr>
            <p:cNvGrpSpPr/>
            <p:nvPr/>
          </p:nvGrpSpPr>
          <p:grpSpPr>
            <a:xfrm>
              <a:off x="2368765" y="2829108"/>
              <a:ext cx="2179624" cy="375419"/>
              <a:chOff x="1066791" y="1851416"/>
              <a:chExt cx="2179624" cy="375419"/>
            </a:xfrm>
            <a:grp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nvGrpSpPr>
            <p:cNvPr id="263" name="Group 262">
              <a:extLst>
                <a:ext uri="{FF2B5EF4-FFF2-40B4-BE49-F238E27FC236}">
                  <a16:creationId xmlns:a16="http://schemas.microsoft.com/office/drawing/2014/main" id="{391A810C-166A-B923-0338-3EAD6ABC0811}"/>
                </a:ext>
              </a:extLst>
            </p:cNvPr>
            <p:cNvGrpSpPr/>
            <p:nvPr/>
          </p:nvGrpSpPr>
          <p:grpSpPr>
            <a:xfrm>
              <a:off x="4642816" y="2838432"/>
              <a:ext cx="2179624" cy="375419"/>
              <a:chOff x="1066791" y="1851416"/>
              <a:chExt cx="2179624" cy="375419"/>
            </a:xfrm>
            <a:grpFill/>
          </p:grpSpPr>
          <p:sp>
            <p:nvSpPr>
              <p:cNvPr id="264" name="Rectangle 263">
                <a:extLst>
                  <a:ext uri="{FF2B5EF4-FFF2-40B4-BE49-F238E27FC236}">
                    <a16:creationId xmlns:a16="http://schemas.microsoft.com/office/drawing/2014/main" id="{A15464F0-2AD5-CB70-753F-70EA3533D2A4}"/>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increased latency and energy</a:t>
            </a:r>
            <a:endParaRPr lang="en-US" dirty="0">
              <a:solidFill>
                <a:schemeClr val="accent1"/>
              </a:solidFill>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solidFill>
                  <a:schemeClr val="tx1"/>
                </a:solidFill>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solidFill>
                  <a:schemeClr val="tx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spTree>
    <p:extLst>
      <p:ext uri="{BB962C8B-B14F-4D97-AF65-F5344CB8AC3E}">
        <p14:creationId xmlns:p14="http://schemas.microsoft.com/office/powerpoint/2010/main" val="4165744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9"/>
                                        </p:tgtEl>
                                        <p:attrNameLst>
                                          <p:attrName>style.visibility</p:attrName>
                                        </p:attrNameLst>
                                      </p:cBhvr>
                                      <p:to>
                                        <p:strVal val="visible"/>
                                      </p:to>
                                    </p:set>
                                    <p:animEffect transition="in" filter="fade">
                                      <p:cBhvr>
                                        <p:cTn id="7" dur="500"/>
                                        <p:tgtEl>
                                          <p:spTgt spid="2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7"/>
                                        </p:tgtEl>
                                        <p:attrNameLst>
                                          <p:attrName>style.visibility</p:attrName>
                                        </p:attrNameLst>
                                      </p:cBhvr>
                                      <p:to>
                                        <p:strVal val="visible"/>
                                      </p:to>
                                    </p:set>
                                    <p:animEffect transition="in" filter="fade">
                                      <p:cBhvr>
                                        <p:cTn id="10" dur="500"/>
                                        <p:tgtEl>
                                          <p:spTgt spid="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 grpId="0" animBg="1"/>
      <p:bldP spid="27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grpSp>
        <p:nvGrpSpPr>
          <p:cNvPr id="8" name="Group 7">
            <a:extLst>
              <a:ext uri="{FF2B5EF4-FFF2-40B4-BE49-F238E27FC236}">
                <a16:creationId xmlns:a16="http://schemas.microsoft.com/office/drawing/2014/main" id="{09551EA7-FBBA-CDD2-A9DF-6A8D1335298E}"/>
              </a:ext>
            </a:extLst>
          </p:cNvPr>
          <p:cNvGrpSpPr/>
          <p:nvPr/>
        </p:nvGrpSpPr>
        <p:grpSpPr>
          <a:xfrm>
            <a:off x="2345162" y="2073520"/>
            <a:ext cx="4453675" cy="384743"/>
            <a:chOff x="2368765" y="2829108"/>
            <a:chExt cx="4453675" cy="384743"/>
          </a:xfrm>
          <a:solidFill>
            <a:schemeClr val="accent2">
              <a:lumMod val="20000"/>
              <a:lumOff val="80000"/>
            </a:schemeClr>
          </a:solidFill>
        </p:grpSpPr>
        <p:grpSp>
          <p:nvGrpSpPr>
            <p:cNvPr id="240" name="Group 239">
              <a:extLst>
                <a:ext uri="{FF2B5EF4-FFF2-40B4-BE49-F238E27FC236}">
                  <a16:creationId xmlns:a16="http://schemas.microsoft.com/office/drawing/2014/main" id="{9CF571A7-9DFF-6DCA-859F-15A2DF1ABFED}"/>
                </a:ext>
              </a:extLst>
            </p:cNvPr>
            <p:cNvGrpSpPr/>
            <p:nvPr/>
          </p:nvGrpSpPr>
          <p:grpSpPr>
            <a:xfrm>
              <a:off x="2368765" y="2829108"/>
              <a:ext cx="2179624" cy="375419"/>
              <a:chOff x="1066791" y="1851416"/>
              <a:chExt cx="2179624" cy="375419"/>
            </a:xfrm>
            <a:grp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nvGrpSpPr>
            <p:cNvPr id="241" name="Group 240">
              <a:extLst>
                <a:ext uri="{FF2B5EF4-FFF2-40B4-BE49-F238E27FC236}">
                  <a16:creationId xmlns:a16="http://schemas.microsoft.com/office/drawing/2014/main" id="{5620C273-9F04-1942-C185-6C0FCC5DABD3}"/>
                </a:ext>
              </a:extLst>
            </p:cNvPr>
            <p:cNvGrpSpPr/>
            <p:nvPr/>
          </p:nvGrpSpPr>
          <p:grpSpPr>
            <a:xfrm>
              <a:off x="4642816" y="2838432"/>
              <a:ext cx="2179624" cy="375419"/>
              <a:chOff x="1066791" y="1851416"/>
              <a:chExt cx="2179624" cy="375419"/>
            </a:xfrm>
            <a:grpFill/>
          </p:grpSpPr>
          <p:sp>
            <p:nvSpPr>
              <p:cNvPr id="242" name="Rectangle 241">
                <a:extLst>
                  <a:ext uri="{FF2B5EF4-FFF2-40B4-BE49-F238E27FC236}">
                    <a16:creationId xmlns:a16="http://schemas.microsoft.com/office/drawing/2014/main" id="{9491E2AD-7508-8EE9-2F0B-DEE65B828CF2}"/>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2763859" y="1857503"/>
                <a:ext cx="482556" cy="369332"/>
              </a:xfrm>
              <a:prstGeom prst="rect">
                <a:avLst/>
              </a:prstGeom>
              <a:solidFill>
                <a:schemeClr val="accent4">
                  <a:lumMod val="20000"/>
                  <a:lumOff val="8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gr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chemeClr val="accent2">
              <a:lumMod val="20000"/>
              <a:lumOff val="80000"/>
            </a:schemeClr>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chemeClr val="accent2">
              <a:lumMod val="20000"/>
              <a:lumOff val="80000"/>
            </a:schemeClr>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increased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chemeClr val="accent3"/>
                </a:solidFill>
                <a:effectLst/>
                <a:uLnTx/>
                <a:uFillTx/>
                <a:latin typeface="Avenir Next" panose="020B0503020202020204" pitchFamily="34" charset="0"/>
                <a:ea typeface="+mn-ea"/>
                <a:cs typeface="+mn-cs"/>
              </a:rPr>
              <a:t>0</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0</a:t>
              </a:r>
              <a:endParaRPr lang="en-CH" sz="1400" baseline="-25000">
                <a:solidFill>
                  <a:schemeClr val="accent1"/>
                </a:solidFill>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solidFill>
                  <a:schemeClr val="tx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877447"/>
            <a:ext cx="109663" cy="74962"/>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865818"/>
            <a:ext cx="130542" cy="9047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9692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chemeClr val="accent2">
              <a:lumMod val="20000"/>
              <a:lumOff val="80000"/>
            </a:schemeClr>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chemeClr val="accent2">
              <a:lumMod val="20000"/>
              <a:lumOff val="80000"/>
            </a:schemeClr>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chemeClr val="accent2">
              <a:lumMod val="20000"/>
              <a:lumOff val="80000"/>
            </a:schemeClr>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increased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1</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1</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1</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1</a:t>
              </a:r>
              <a:endParaRPr lang="en-CH" sz="1400" baseline="-25000">
                <a:solidFill>
                  <a:schemeClr val="accent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solidFill>
                  <a:schemeClr val="tx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688020"/>
            <a:ext cx="377779" cy="264389"/>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688020"/>
            <a:ext cx="392459" cy="268272"/>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581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chemeClr val="accent2">
              <a:lumMod val="20000"/>
              <a:lumOff val="80000"/>
            </a:schemeClr>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chemeClr val="accent2">
              <a:lumMod val="20000"/>
              <a:lumOff val="80000"/>
            </a:schemeClr>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chemeClr val="accent2">
              <a:lumMod val="20000"/>
              <a:lumOff val="80000"/>
            </a:schemeClr>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increased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chemeClr val="accent3"/>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2</a:t>
              </a:r>
              <a:endParaRPr lang="en-CH" sz="1400" baseline="-25000">
                <a:solidFill>
                  <a:schemeClr val="accent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solidFill>
                  <a:schemeClr val="tx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508341"/>
            <a:ext cx="645895" cy="44406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43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chemeClr val="accent2">
              <a:lumMod val="20000"/>
              <a:lumOff val="80000"/>
            </a:schemeClr>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chemeClr val="accent2">
              <a:lumMod val="20000"/>
              <a:lumOff val="80000"/>
            </a:schemeClr>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chemeClr val="accent2">
              <a:lumMod val="20000"/>
              <a:lumOff val="80000"/>
            </a:schemeClr>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wasted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3</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3</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3</a:t>
              </a:r>
              <a:endParaRPr lang="en-CH" sz="1400" baseline="-25000">
                <a:solidFill>
                  <a:schemeClr val="accent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5316929"/>
            <a:ext cx="263177" cy="179386"/>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5316929"/>
            <a:ext cx="271621" cy="18301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9579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wasted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4</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4</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4</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4</a:t>
              </a:r>
              <a:endParaRPr lang="en-CH" sz="1400" baseline="-25000">
                <a:solidFill>
                  <a:schemeClr val="accent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35545" y="5131719"/>
            <a:ext cx="530393" cy="36152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5148458"/>
            <a:ext cx="521656" cy="351486"/>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38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Overview </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spTree>
    <p:extLst>
      <p:ext uri="{BB962C8B-B14F-4D97-AF65-F5344CB8AC3E}">
        <p14:creationId xmlns:p14="http://schemas.microsoft.com/office/powerpoint/2010/main" val="33554139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wasted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5</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5</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5</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5</a:t>
              </a:r>
              <a:endParaRPr lang="en-CH" sz="1400" baseline="-25000">
                <a:solidFill>
                  <a:schemeClr val="accent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947597"/>
            <a:ext cx="805024" cy="548718"/>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967943"/>
            <a:ext cx="789567" cy="532001"/>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9107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wasted latency and energy</a:t>
            </a:r>
            <a:endParaRPr lang="en-US"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6</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6</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6</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6</a:t>
              </a:r>
              <a:endParaRPr lang="en-CH" sz="1400" baseline="-25000">
                <a:solidFill>
                  <a:schemeClr val="accent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774360"/>
            <a:ext cx="1059180" cy="72195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762389"/>
            <a:ext cx="1094639" cy="73755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5167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189D302-49BE-0C7E-783B-55CA48406DE7}"/>
              </a:ext>
            </a:extLst>
          </p:cNvPr>
          <p:cNvSpPr/>
          <p:nvPr/>
        </p:nvSpPr>
        <p:spPr>
          <a:xfrm>
            <a:off x="7300051" y="4598731"/>
            <a:ext cx="1351843" cy="134948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1CD4461-5D4B-4516-7EBA-6D0F04C4D40B}"/>
              </a:ext>
            </a:extLst>
          </p:cNvPr>
          <p:cNvSpPr/>
          <p:nvPr/>
        </p:nvSpPr>
        <p:spPr>
          <a:xfrm>
            <a:off x="4637845" y="4588846"/>
            <a:ext cx="1325444" cy="13607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w="28575">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28575">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chemeClr val="accent1"/>
                </a:solidFill>
                <a:latin typeface="Avenir Next" panose="020B0503020202020204" pitchFamily="34" charset="0"/>
              </a:rPr>
              <a:t>inconsequential bits → </a:t>
            </a:r>
            <a:r>
              <a:rPr lang="en-US" sz="1800" b="1" u="sng" dirty="0">
                <a:solidFill>
                  <a:schemeClr val="accent1"/>
                </a:solidFill>
                <a:latin typeface="Avenir Next" panose="020B0503020202020204" pitchFamily="34" charset="0"/>
              </a:rPr>
              <a:t>wasted latency and energy</a:t>
            </a:r>
            <a:endParaRPr lang="en-US" u="sng" dirty="0">
              <a:solidFill>
                <a:schemeClr val="accent1"/>
              </a:solidFill>
            </a:endParaRPr>
          </a:p>
        </p:txBody>
      </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 Sum</a:t>
            </a:r>
            <a:r>
              <a:rPr lang="en-US" b="1" i="1" baseline="-25000" dirty="0">
                <a:solidFill>
                  <a:schemeClr val="accent3"/>
                </a:solidFill>
                <a:latin typeface="Avenir Next" panose="020B0503020202020204" pitchFamily="34" charset="0"/>
              </a:rPr>
              <a:t>7</a:t>
            </a:r>
            <a:endParaRPr kumimoji="0" lang="en-US" sz="1800" b="0" i="1" u="none" strike="noStrike" kern="1200" cap="none" spc="0" normalizeH="0" baseline="-25000" noProof="0" dirty="0">
              <a:ln>
                <a:noFill/>
              </a:ln>
              <a:solidFill>
                <a:schemeClr val="accent3"/>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solidFill>
                    <a:schemeClr val="accent1"/>
                  </a:solidFill>
                  <a:latin typeface="Avenir Next" panose="020B0503020202020204" pitchFamily="34" charset="0"/>
                </a:rPr>
                <a:t>bit</a:t>
              </a:r>
              <a:r>
                <a:rPr lang="en-US" sz="1400" baseline="-25000" dirty="0">
                  <a:solidFill>
                    <a:schemeClr val="accent1"/>
                  </a:solidFill>
                  <a:latin typeface="Avenir Next" panose="020B0503020202020204" pitchFamily="34" charset="0"/>
                </a:rPr>
                <a:t>7</a:t>
              </a:r>
              <a:endParaRPr lang="en-CH" sz="1400" baseline="-25000">
                <a:solidFill>
                  <a:schemeClr val="accent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accent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607050"/>
            <a:ext cx="1325185" cy="892894"/>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588846"/>
            <a:ext cx="1331348" cy="907469"/>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970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amount </a:t>
            </a:r>
            <a:r>
              <a:rPr lang="en-US" sz="2200" b="1" dirty="0">
                <a:solidFill>
                  <a:srgbClr val="1D82C5"/>
                </a:solidFill>
                <a:latin typeface="Avenir Next" panose="020B0503020202020204" pitchFamily="34" charset="0"/>
              </a:rPr>
              <a:t>required bit-precision</a:t>
            </a:r>
            <a:r>
              <a:rPr lang="en-US" sz="2200" b="1" dirty="0">
                <a:solidFill>
                  <a:schemeClr val="tx1"/>
                </a:solidFill>
                <a:latin typeface="Avenir Next" panose="020B0503020202020204" pitchFamily="34" charset="0"/>
              </a:rPr>
              <a:t> in real applications</a:t>
            </a: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grpSp>
        <p:nvGrpSpPr>
          <p:cNvPr id="6" name="Group 5">
            <a:extLst>
              <a:ext uri="{FF2B5EF4-FFF2-40B4-BE49-F238E27FC236}">
                <a16:creationId xmlns:a16="http://schemas.microsoft.com/office/drawing/2014/main" id="{641C67DB-BFDA-7138-B154-E28444A3C846}"/>
              </a:ext>
            </a:extLst>
          </p:cNvPr>
          <p:cNvGrpSpPr/>
          <p:nvPr/>
        </p:nvGrpSpPr>
        <p:grpSpPr>
          <a:xfrm>
            <a:off x="1713642" y="3110079"/>
            <a:ext cx="392751" cy="1795663"/>
            <a:chOff x="1713642" y="3234771"/>
            <a:chExt cx="392751" cy="1795663"/>
          </a:xfrm>
        </p:grpSpPr>
        <p:grpSp>
          <p:nvGrpSpPr>
            <p:cNvPr id="5" name="Group 4">
              <a:extLst>
                <a:ext uri="{FF2B5EF4-FFF2-40B4-BE49-F238E27FC236}">
                  <a16:creationId xmlns:a16="http://schemas.microsoft.com/office/drawing/2014/main" id="{C1D6C682-F48A-C37A-0ED7-80892A0F61FB}"/>
                </a:ext>
              </a:extLst>
            </p:cNvPr>
            <p:cNvGrpSpPr/>
            <p:nvPr/>
          </p:nvGrpSpPr>
          <p:grpSpPr>
            <a:xfrm>
              <a:off x="1713642" y="3234771"/>
              <a:ext cx="392751" cy="1795663"/>
              <a:chOff x="1713642" y="3234771"/>
              <a:chExt cx="392751" cy="1795663"/>
            </a:xfrm>
          </p:grpSpPr>
          <p:sp>
            <p:nvSpPr>
              <p:cNvPr id="24" name="pl19">
                <a:extLst>
                  <a:ext uri="{FF2B5EF4-FFF2-40B4-BE49-F238E27FC236}">
                    <a16:creationId xmlns:a16="http://schemas.microsoft.com/office/drawing/2014/main" id="{F3158FF9-B23E-4243-39F0-E185EE6C4422}"/>
                  </a:ext>
                </a:extLst>
              </p:cNvPr>
              <p:cNvSpPr/>
              <p:nvPr/>
            </p:nvSpPr>
            <p:spPr>
              <a:xfrm>
                <a:off x="1910018" y="3234771"/>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grpSp>
            <p:nvGrpSpPr>
              <p:cNvPr id="3" name="Group 2">
                <a:extLst>
                  <a:ext uri="{FF2B5EF4-FFF2-40B4-BE49-F238E27FC236}">
                    <a16:creationId xmlns:a16="http://schemas.microsoft.com/office/drawing/2014/main" id="{CE35746E-6D9E-1B69-3E50-941861C7FFF6}"/>
                  </a:ext>
                </a:extLst>
              </p:cNvPr>
              <p:cNvGrpSpPr/>
              <p:nvPr/>
            </p:nvGrpSpPr>
            <p:grpSpPr>
              <a:xfrm>
                <a:off x="1713642" y="3234771"/>
                <a:ext cx="392751" cy="1795663"/>
                <a:chOff x="1713642" y="3234771"/>
                <a:chExt cx="392751" cy="1795663"/>
              </a:xfrm>
            </p:grpSpPr>
            <p:sp>
              <p:nvSpPr>
                <p:cNvPr id="23" name="pl18">
                  <a:extLst>
                    <a:ext uri="{FF2B5EF4-FFF2-40B4-BE49-F238E27FC236}">
                      <a16:creationId xmlns:a16="http://schemas.microsoft.com/office/drawing/2014/main" id="{6813F2A8-FD32-10EF-7C34-C724BB94A330}"/>
                    </a:ext>
                  </a:extLst>
                </p:cNvPr>
                <p:cNvSpPr/>
                <p:nvPr/>
              </p:nvSpPr>
              <p:spPr>
                <a:xfrm>
                  <a:off x="1713642" y="323477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503043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234771"/>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483928"/>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937422"/>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grpSp>
        </p:grpSp>
        <p:sp>
          <p:nvSpPr>
            <p:cNvPr id="63" name="pl58">
              <a:extLst>
                <a:ext uri="{FF2B5EF4-FFF2-40B4-BE49-F238E27FC236}">
                  <a16:creationId xmlns:a16="http://schemas.microsoft.com/office/drawing/2014/main" id="{3F468E12-6DD5-FCC2-59B1-DC0BC0CE1851}"/>
                </a:ext>
              </a:extLst>
            </p:cNvPr>
            <p:cNvSpPr/>
            <p:nvPr/>
          </p:nvSpPr>
          <p:spPr>
            <a:xfrm>
              <a:off x="1713642" y="4249711"/>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gr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endParaRPr sz="2400">
              <a:latin typeface="Avenir Next" panose="020B0503020202020204" pitchFamily="34" charset="0"/>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79108"/>
            <a:ext cx="216138"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pca</a:t>
            </a:r>
            <a:endParaRPr sz="1200" dirty="0">
              <a:solidFill>
                <a:srgbClr val="000000">
                  <a:alpha val="100000"/>
                </a:srgbClr>
              </a:solidFill>
              <a:latin typeface="Avenir Next" panose="020B0503020202020204" pitchFamily="34" charset="0"/>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79108"/>
            <a:ext cx="297894"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78350"/>
            <a:ext cx="297894" cy="30205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cov</a:t>
            </a:r>
            <a:endParaRPr sz="1200" dirty="0">
              <a:solidFill>
                <a:srgbClr val="000000">
                  <a:alpha val="100000"/>
                </a:srgbClr>
              </a:solidFill>
              <a:latin typeface="Avenir Next" panose="020B0503020202020204" pitchFamily="34" charset="0"/>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fdtd</a:t>
            </a:r>
            <a:endParaRPr sz="1200" dirty="0">
              <a:solidFill>
                <a:srgbClr val="000000">
                  <a:alpha val="100000"/>
                </a:srgbClr>
              </a:solidFill>
              <a:latin typeface="Avenir Next" panose="020B0503020202020204" pitchFamily="34" charset="0"/>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gmm</a:t>
            </a:r>
            <a:endParaRPr sz="1200" dirty="0">
              <a:solidFill>
                <a:srgbClr val="000000">
                  <a:alpha val="100000"/>
                </a:srgbClr>
              </a:solidFill>
              <a:latin typeface="Avenir Next" panose="020B0503020202020204" pitchFamily="34" charset="0"/>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gs</a:t>
            </a:r>
            <a:endParaRPr sz="1200" dirty="0">
              <a:solidFill>
                <a:srgbClr val="000000">
                  <a:alpha val="100000"/>
                </a:srgbClr>
              </a:solidFill>
              <a:latin typeface="Avenir Next" panose="020B0503020202020204" pitchFamily="34" charset="0"/>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hw</a:t>
            </a:r>
            <a:endParaRPr sz="1200" dirty="0">
              <a:solidFill>
                <a:srgbClr val="000000">
                  <a:alpha val="100000"/>
                </a:srgbClr>
              </a:solidFill>
              <a:latin typeface="Avenir Next" panose="020B0503020202020204" pitchFamily="34" charset="0"/>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indent="0" algn="l">
              <a:lnSpc>
                <a:spcPts val="1200"/>
              </a:lnSpc>
              <a:spcBef>
                <a:spcPts val="0"/>
              </a:spcBef>
              <a:spcAft>
                <a:spcPts val="0"/>
              </a:spcAft>
            </a:pPr>
            <a:r>
              <a:rPr lang="en-US" sz="2000" b="1" dirty="0">
                <a:solidFill>
                  <a:srgbClr val="000000">
                    <a:alpha val="100000"/>
                  </a:srgbClr>
                </a:solidFill>
                <a:latin typeface="Avenir Next" panose="020B0503020202020204" pitchFamily="34" charset="0"/>
                <a:cs typeface="Helvetica"/>
              </a:rPr>
              <a:t>Required</a:t>
            </a:r>
            <a:r>
              <a:rPr sz="2000" b="1" dirty="0">
                <a:solidFill>
                  <a:srgbClr val="000000">
                    <a:alpha val="100000"/>
                  </a:srgbClr>
                </a:solidFill>
                <a:latin typeface="Avenir Next" panose="020B0503020202020204" pitchFamily="34" charset="0"/>
                <a:cs typeface="Helvetica"/>
              </a:rPr>
              <a:t> Bit-Precision</a:t>
            </a:r>
          </a:p>
        </p:txBody>
      </p:sp>
      <p:grpSp>
        <p:nvGrpSpPr>
          <p:cNvPr id="295" name="Group 294">
            <a:extLst>
              <a:ext uri="{FF2B5EF4-FFF2-40B4-BE49-F238E27FC236}">
                <a16:creationId xmlns:a16="http://schemas.microsoft.com/office/drawing/2014/main" id="{9B1563CB-A096-FADD-E2A3-8FC31D7DBED7}"/>
              </a:ext>
            </a:extLst>
          </p:cNvPr>
          <p:cNvGrpSpPr/>
          <p:nvPr/>
        </p:nvGrpSpPr>
        <p:grpSpPr>
          <a:xfrm>
            <a:off x="367862" y="5246788"/>
            <a:ext cx="7646275" cy="1032798"/>
            <a:chOff x="367862" y="5246788"/>
            <a:chExt cx="7646275" cy="1032798"/>
          </a:xfrm>
        </p:grpSpPr>
        <p:cxnSp>
          <p:nvCxnSpPr>
            <p:cNvPr id="282" name="Elbow Connector 281">
              <a:extLst>
                <a:ext uri="{FF2B5EF4-FFF2-40B4-BE49-F238E27FC236}">
                  <a16:creationId xmlns:a16="http://schemas.microsoft.com/office/drawing/2014/main" id="{CBC78DE3-BCBA-70AC-9305-56A290C87F87}"/>
                </a:ext>
              </a:extLst>
            </p:cNvPr>
            <p:cNvCxnSpPr>
              <a:cxnSpLocks/>
              <a:endCxn id="285" idx="1"/>
            </p:cNvCxnSpPr>
            <p:nvPr/>
          </p:nvCxnSpPr>
          <p:spPr>
            <a:xfrm rot="16200000" flipH="1">
              <a:off x="325868" y="5288782"/>
              <a:ext cx="848132" cy="764143"/>
            </a:xfrm>
            <a:prstGeom prst="bentConnector2">
              <a:avLst/>
            </a:prstGeom>
            <a:ln w="19050">
              <a:solidFill>
                <a:schemeClr val="accent1"/>
              </a:solidFill>
              <a:prstDash val="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5" name="TextBox 284">
              <a:extLst>
                <a:ext uri="{FF2B5EF4-FFF2-40B4-BE49-F238E27FC236}">
                  <a16:creationId xmlns:a16="http://schemas.microsoft.com/office/drawing/2014/main" id="{EA27A229-8B0D-1E2A-3FC7-A44700A8E677}"/>
                </a:ext>
              </a:extLst>
            </p:cNvPr>
            <p:cNvSpPr txBox="1"/>
            <p:nvPr/>
          </p:nvSpPr>
          <p:spPr>
            <a:xfrm>
              <a:off x="1132006" y="5910254"/>
              <a:ext cx="6882131"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minimum number of bits required to represent input operands</a:t>
              </a:r>
              <a:endParaRPr lang="en-US" dirty="0">
                <a:solidFill>
                  <a:schemeClr val="accent1"/>
                </a:solidFill>
              </a:endParaRPr>
            </a:p>
          </p:txBody>
        </p:sp>
      </p:grpSp>
      <p:grpSp>
        <p:nvGrpSpPr>
          <p:cNvPr id="296" name="Group 295">
            <a:extLst>
              <a:ext uri="{FF2B5EF4-FFF2-40B4-BE49-F238E27FC236}">
                <a16:creationId xmlns:a16="http://schemas.microsoft.com/office/drawing/2014/main" id="{E5C68199-1BD3-9C8D-64A0-344C4B9D53A2}"/>
              </a:ext>
            </a:extLst>
          </p:cNvPr>
          <p:cNvGrpSpPr/>
          <p:nvPr/>
        </p:nvGrpSpPr>
        <p:grpSpPr>
          <a:xfrm>
            <a:off x="2060637" y="2924676"/>
            <a:ext cx="3619387" cy="2166036"/>
            <a:chOff x="2060637" y="3049368"/>
            <a:chExt cx="3619387" cy="2166036"/>
          </a:xfrm>
        </p:grpSpPr>
        <p:sp>
          <p:nvSpPr>
            <p:cNvPr id="291" name="TextBox 290">
              <a:extLst>
                <a:ext uri="{FF2B5EF4-FFF2-40B4-BE49-F238E27FC236}">
                  <a16:creationId xmlns:a16="http://schemas.microsoft.com/office/drawing/2014/main" id="{B3D4B68B-6F07-8726-2624-8B2097F206AA}"/>
                </a:ext>
              </a:extLst>
            </p:cNvPr>
            <p:cNvSpPr txBox="1"/>
            <p:nvPr/>
          </p:nvSpPr>
          <p:spPr>
            <a:xfrm>
              <a:off x="2106393" y="3049368"/>
              <a:ext cx="2506937"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largest bit-precision</a:t>
              </a:r>
              <a:endParaRPr lang="en-US" dirty="0">
                <a:solidFill>
                  <a:schemeClr val="accent1"/>
                </a:solidFill>
              </a:endParaRPr>
            </a:p>
          </p:txBody>
        </p:sp>
        <p:sp>
          <p:nvSpPr>
            <p:cNvPr id="292" name="TextBox 291">
              <a:extLst>
                <a:ext uri="{FF2B5EF4-FFF2-40B4-BE49-F238E27FC236}">
                  <a16:creationId xmlns:a16="http://schemas.microsoft.com/office/drawing/2014/main" id="{AFC11D1C-1D5A-1424-BBA5-C88869C3EA94}"/>
                </a:ext>
              </a:extLst>
            </p:cNvPr>
            <p:cNvSpPr txBox="1"/>
            <p:nvPr/>
          </p:nvSpPr>
          <p:spPr>
            <a:xfrm>
              <a:off x="2060637" y="4846072"/>
              <a:ext cx="2506937"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smallest bit-precision</a:t>
              </a:r>
              <a:endParaRPr lang="en-US" dirty="0">
                <a:solidFill>
                  <a:schemeClr val="accent1"/>
                </a:solidFill>
              </a:endParaRPr>
            </a:p>
          </p:txBody>
        </p:sp>
        <p:sp>
          <p:nvSpPr>
            <p:cNvPr id="293" name="TextBox 292">
              <a:extLst>
                <a:ext uri="{FF2B5EF4-FFF2-40B4-BE49-F238E27FC236}">
                  <a16:creationId xmlns:a16="http://schemas.microsoft.com/office/drawing/2014/main" id="{7D0DFAF6-D293-DD0E-70C6-2A4CDC0DA93D}"/>
                </a:ext>
              </a:extLst>
            </p:cNvPr>
            <p:cNvSpPr txBox="1"/>
            <p:nvPr/>
          </p:nvSpPr>
          <p:spPr>
            <a:xfrm>
              <a:off x="2302769" y="4059592"/>
              <a:ext cx="3377255"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bit-precision distribution</a:t>
              </a:r>
              <a:endParaRPr lang="en-US" dirty="0">
                <a:solidFill>
                  <a:schemeClr val="accent1"/>
                </a:solidFill>
              </a:endParaRPr>
            </a:p>
          </p:txBody>
        </p:sp>
        <p:sp>
          <p:nvSpPr>
            <p:cNvPr id="294" name="Right Brace 293">
              <a:extLst>
                <a:ext uri="{FF2B5EF4-FFF2-40B4-BE49-F238E27FC236}">
                  <a16:creationId xmlns:a16="http://schemas.microsoft.com/office/drawing/2014/main" id="{9C96CE86-A353-C7E0-FDE4-6659E61525D6}"/>
                </a:ext>
              </a:extLst>
            </p:cNvPr>
            <p:cNvSpPr/>
            <p:nvPr/>
          </p:nvSpPr>
          <p:spPr>
            <a:xfrm>
              <a:off x="2152415" y="3935023"/>
              <a:ext cx="196376" cy="551304"/>
            </a:xfrm>
            <a:prstGeom prst="rightBrace">
              <a:avLst>
                <a:gd name="adj1" fmla="val 8333"/>
                <a:gd name="adj2" fmla="val 53813"/>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18226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500"/>
                                        <p:tgtEl>
                                          <p:spTgt spid="2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96"/>
                                        </p:tgtEl>
                                        <p:attrNameLst>
                                          <p:attrName>style.visibility</p:attrName>
                                        </p:attrNameLst>
                                      </p:cBhvr>
                                      <p:to>
                                        <p:strVal val="visible"/>
                                      </p:to>
                                    </p:set>
                                    <p:animEffect transition="in" filter="fade">
                                      <p:cBhvr>
                                        <p:cTn id="1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amount </a:t>
            </a:r>
            <a:r>
              <a:rPr lang="en-US" sz="2200" b="1" dirty="0">
                <a:solidFill>
                  <a:srgbClr val="1D82C5"/>
                </a:solidFill>
                <a:latin typeface="Avenir Next" panose="020B0503020202020204" pitchFamily="34" charset="0"/>
              </a:rPr>
              <a:t>required bit-precision</a:t>
            </a:r>
            <a:r>
              <a:rPr lang="en-US" sz="2200" b="1" dirty="0">
                <a:solidFill>
                  <a:schemeClr val="tx1"/>
                </a:solidFill>
                <a:latin typeface="Avenir Next" panose="020B0503020202020204" pitchFamily="34" charset="0"/>
              </a:rPr>
              <a:t> in real applications</a:t>
            </a:r>
          </a:p>
        </p:txBody>
      </p:sp>
      <p:sp>
        <p:nvSpPr>
          <p:cNvPr id="8" name="rc3">
            <a:extLst>
              <a:ext uri="{FF2B5EF4-FFF2-40B4-BE49-F238E27FC236}">
                <a16:creationId xmlns:a16="http://schemas.microsoft.com/office/drawing/2014/main" id="{7C474E64-CF5F-E2B4-7D73-DBA4B22B4E78}"/>
              </a:ext>
            </a:extLst>
          </p:cNvPr>
          <p:cNvSpPr/>
          <p:nvPr/>
        </p:nvSpPr>
        <p:spPr>
          <a:xfrm>
            <a:off x="228600" y="2239572"/>
            <a:ext cx="8686800" cy="3072384"/>
          </a:xfrm>
          <a:prstGeom prst="rect">
            <a:avLst/>
          </a:prstGeom>
          <a:solidFill>
            <a:srgbClr val="FFFFFF">
              <a:alpha val="100000"/>
            </a:srgbClr>
          </a:solidFill>
          <a:ln w="9525" cap="rnd">
            <a:solidFill>
              <a:srgbClr val="FFFFFF">
                <a:alpha val="100000"/>
              </a:srgbClr>
            </a:solidFill>
            <a:prstDash val="solid"/>
            <a:round/>
          </a:ln>
        </p:spPr>
        <p:txBody>
          <a:bodyPr/>
          <a:lstStyle/>
          <a:p>
            <a:endParaRPr sz="2400" dirty="0">
              <a:latin typeface="Avenir Next" panose="020B0503020202020204" pitchFamily="34" charset="0"/>
            </a:endParaRPr>
          </a:p>
        </p:txBody>
      </p:sp>
      <p:sp>
        <p:nvSpPr>
          <p:cNvPr id="10" name="rc5">
            <a:extLst>
              <a:ext uri="{FF2B5EF4-FFF2-40B4-BE49-F238E27FC236}">
                <a16:creationId xmlns:a16="http://schemas.microsoft.com/office/drawing/2014/main" id="{B7D93ACB-D7C5-2C05-481A-EF7401A63280}"/>
              </a:ext>
            </a:extLst>
          </p:cNvPr>
          <p:cNvSpPr/>
          <p:nvPr/>
        </p:nvSpPr>
        <p:spPr>
          <a:xfrm>
            <a:off x="862682" y="2282514"/>
            <a:ext cx="7985941" cy="2608536"/>
          </a:xfrm>
          <a:prstGeom prst="rect">
            <a:avLst/>
          </a:prstGeom>
          <a:solidFill>
            <a:srgbClr val="FFFFFF">
              <a:alpha val="100000"/>
            </a:srgbClr>
          </a:solidFill>
        </p:spPr>
        <p:txBody>
          <a:bodyPr/>
          <a:lstStyle/>
          <a:p>
            <a:endParaRPr sz="2400">
              <a:latin typeface="Avenir Next" panose="020B0503020202020204" pitchFamily="34" charset="0"/>
            </a:endParaRP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20" name="pl15">
            <a:extLst>
              <a:ext uri="{FF2B5EF4-FFF2-40B4-BE49-F238E27FC236}">
                <a16:creationId xmlns:a16="http://schemas.microsoft.com/office/drawing/2014/main" id="{37F55F6E-5F1C-E805-F792-E3E13D30909A}"/>
              </a:ext>
            </a:extLst>
          </p:cNvPr>
          <p:cNvSpPr/>
          <p:nvPr/>
        </p:nvSpPr>
        <p:spPr>
          <a:xfrm>
            <a:off x="1059057" y="389080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1" name="pl16">
            <a:extLst>
              <a:ext uri="{FF2B5EF4-FFF2-40B4-BE49-F238E27FC236}">
                <a16:creationId xmlns:a16="http://schemas.microsoft.com/office/drawing/2014/main" id="{71080656-008F-B177-574D-DCB153FFFB05}"/>
              </a:ext>
            </a:extLst>
          </p:cNvPr>
          <p:cNvSpPr/>
          <p:nvPr/>
        </p:nvSpPr>
        <p:spPr>
          <a:xfrm>
            <a:off x="1255433" y="3890802"/>
            <a:ext cx="0" cy="1014939"/>
          </a:xfrm>
          <a:custGeom>
            <a:avLst/>
            <a:gdLst/>
            <a:ahLst/>
            <a:cxnLst/>
            <a:rect l="0" t="0" r="0" b="0"/>
            <a:pathLst>
              <a:path h="1495223">
                <a:moveTo>
                  <a:pt x="0" y="0"/>
                </a:moveTo>
                <a:lnTo>
                  <a:pt x="0" y="1495223"/>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2" name="pl17">
            <a:extLst>
              <a:ext uri="{FF2B5EF4-FFF2-40B4-BE49-F238E27FC236}">
                <a16:creationId xmlns:a16="http://schemas.microsoft.com/office/drawing/2014/main" id="{8FC8DD83-1B63-0BA0-77D5-5DF96FE717D4}"/>
              </a:ext>
            </a:extLst>
          </p:cNvPr>
          <p:cNvSpPr/>
          <p:nvPr/>
        </p:nvSpPr>
        <p:spPr>
          <a:xfrm>
            <a:off x="1059057"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3" name="pl18">
            <a:extLst>
              <a:ext uri="{FF2B5EF4-FFF2-40B4-BE49-F238E27FC236}">
                <a16:creationId xmlns:a16="http://schemas.microsoft.com/office/drawing/2014/main" id="{6813F2A8-FD32-10EF-7C34-C724BB94A330}"/>
              </a:ext>
            </a:extLst>
          </p:cNvPr>
          <p:cNvSpPr/>
          <p:nvPr/>
        </p:nvSpPr>
        <p:spPr>
          <a:xfrm>
            <a:off x="1713642"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4" name="pl19">
            <a:extLst>
              <a:ext uri="{FF2B5EF4-FFF2-40B4-BE49-F238E27FC236}">
                <a16:creationId xmlns:a16="http://schemas.microsoft.com/office/drawing/2014/main" id="{F3158FF9-B23E-4243-39F0-E185EE6C4422}"/>
              </a:ext>
            </a:extLst>
          </p:cNvPr>
          <p:cNvSpPr/>
          <p:nvPr/>
        </p:nvSpPr>
        <p:spPr>
          <a:xfrm>
            <a:off x="1910018"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6" name="pl21">
            <a:extLst>
              <a:ext uri="{FF2B5EF4-FFF2-40B4-BE49-F238E27FC236}">
                <a16:creationId xmlns:a16="http://schemas.microsoft.com/office/drawing/2014/main" id="{FC250CD0-63EA-78DF-F15F-E7BC43429E75}"/>
              </a:ext>
            </a:extLst>
          </p:cNvPr>
          <p:cNvSpPr/>
          <p:nvPr/>
        </p:nvSpPr>
        <p:spPr>
          <a:xfrm>
            <a:off x="2368228"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7" name="pl22">
            <a:extLst>
              <a:ext uri="{FF2B5EF4-FFF2-40B4-BE49-F238E27FC236}">
                <a16:creationId xmlns:a16="http://schemas.microsoft.com/office/drawing/2014/main" id="{5304EE05-D410-BDC0-B231-A5FB3F39898F}"/>
              </a:ext>
            </a:extLst>
          </p:cNvPr>
          <p:cNvSpPr/>
          <p:nvPr/>
        </p:nvSpPr>
        <p:spPr>
          <a:xfrm>
            <a:off x="2564604"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8" name="pl23">
            <a:extLst>
              <a:ext uri="{FF2B5EF4-FFF2-40B4-BE49-F238E27FC236}">
                <a16:creationId xmlns:a16="http://schemas.microsoft.com/office/drawing/2014/main" id="{35B3F0F9-876F-255C-4158-F89E91AD17A1}"/>
              </a:ext>
            </a:extLst>
          </p:cNvPr>
          <p:cNvSpPr/>
          <p:nvPr/>
        </p:nvSpPr>
        <p:spPr>
          <a:xfrm>
            <a:off x="236822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9" name="pl24">
            <a:extLst>
              <a:ext uri="{FF2B5EF4-FFF2-40B4-BE49-F238E27FC236}">
                <a16:creationId xmlns:a16="http://schemas.microsoft.com/office/drawing/2014/main" id="{8623EEF0-4270-0013-E643-6633DAAF0823}"/>
              </a:ext>
            </a:extLst>
          </p:cNvPr>
          <p:cNvSpPr/>
          <p:nvPr/>
        </p:nvSpPr>
        <p:spPr>
          <a:xfrm>
            <a:off x="3022813"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0" name="pl25">
            <a:extLst>
              <a:ext uri="{FF2B5EF4-FFF2-40B4-BE49-F238E27FC236}">
                <a16:creationId xmlns:a16="http://schemas.microsoft.com/office/drawing/2014/main" id="{DD8E34EE-8FBD-B92C-AC9F-36266ACCCD26}"/>
              </a:ext>
            </a:extLst>
          </p:cNvPr>
          <p:cNvSpPr/>
          <p:nvPr/>
        </p:nvSpPr>
        <p:spPr>
          <a:xfrm>
            <a:off x="3219188"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1" name="pl26">
            <a:extLst>
              <a:ext uri="{FF2B5EF4-FFF2-40B4-BE49-F238E27FC236}">
                <a16:creationId xmlns:a16="http://schemas.microsoft.com/office/drawing/2014/main" id="{1CF27AC5-34D7-7549-C456-94361D01C755}"/>
              </a:ext>
            </a:extLst>
          </p:cNvPr>
          <p:cNvSpPr/>
          <p:nvPr/>
        </p:nvSpPr>
        <p:spPr>
          <a:xfrm>
            <a:off x="3022813"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2" name="pl27">
            <a:extLst>
              <a:ext uri="{FF2B5EF4-FFF2-40B4-BE49-F238E27FC236}">
                <a16:creationId xmlns:a16="http://schemas.microsoft.com/office/drawing/2014/main" id="{70CF536D-47B3-2087-9524-6098BAE2EAA7}"/>
              </a:ext>
            </a:extLst>
          </p:cNvPr>
          <p:cNvSpPr/>
          <p:nvPr/>
        </p:nvSpPr>
        <p:spPr>
          <a:xfrm>
            <a:off x="3677398" y="350044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3" name="pl28">
            <a:extLst>
              <a:ext uri="{FF2B5EF4-FFF2-40B4-BE49-F238E27FC236}">
                <a16:creationId xmlns:a16="http://schemas.microsoft.com/office/drawing/2014/main" id="{C325FCB6-846D-D4C3-BE2E-7EF3A85DF25E}"/>
              </a:ext>
            </a:extLst>
          </p:cNvPr>
          <p:cNvSpPr/>
          <p:nvPr/>
        </p:nvSpPr>
        <p:spPr>
          <a:xfrm>
            <a:off x="3873774" y="3500441"/>
            <a:ext cx="0" cy="1405300"/>
          </a:xfrm>
          <a:custGeom>
            <a:avLst/>
            <a:gdLst/>
            <a:ahLst/>
            <a:cxnLst/>
            <a:rect l="0" t="0" r="0" b="0"/>
            <a:pathLst>
              <a:path h="2070308">
                <a:moveTo>
                  <a:pt x="0" y="0"/>
                </a:moveTo>
                <a:lnTo>
                  <a:pt x="0" y="2070308"/>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4" name="pl29">
            <a:extLst>
              <a:ext uri="{FF2B5EF4-FFF2-40B4-BE49-F238E27FC236}">
                <a16:creationId xmlns:a16="http://schemas.microsoft.com/office/drawing/2014/main" id="{8229E357-4AA6-160B-5952-57F490E49F04}"/>
              </a:ext>
            </a:extLst>
          </p:cNvPr>
          <p:cNvSpPr/>
          <p:nvPr/>
        </p:nvSpPr>
        <p:spPr>
          <a:xfrm>
            <a:off x="367739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5" name="pl30">
            <a:extLst>
              <a:ext uri="{FF2B5EF4-FFF2-40B4-BE49-F238E27FC236}">
                <a16:creationId xmlns:a16="http://schemas.microsoft.com/office/drawing/2014/main" id="{F3E45103-7394-04A8-BCDB-D884E8CE3B6A}"/>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7" name="pl32">
            <a:extLst>
              <a:ext uri="{FF2B5EF4-FFF2-40B4-BE49-F238E27FC236}">
                <a16:creationId xmlns:a16="http://schemas.microsoft.com/office/drawing/2014/main" id="{E57879AB-FFDB-2A48-DFF5-355352D8CFB9}"/>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8" name="pl33">
            <a:extLst>
              <a:ext uri="{FF2B5EF4-FFF2-40B4-BE49-F238E27FC236}">
                <a16:creationId xmlns:a16="http://schemas.microsoft.com/office/drawing/2014/main" id="{2AE778F0-38B0-1247-C462-2BD6BF2397F9}"/>
              </a:ext>
            </a:extLst>
          </p:cNvPr>
          <p:cNvSpPr/>
          <p:nvPr/>
        </p:nvSpPr>
        <p:spPr>
          <a:xfrm>
            <a:off x="4986568"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9" name="pl34">
            <a:extLst>
              <a:ext uri="{FF2B5EF4-FFF2-40B4-BE49-F238E27FC236}">
                <a16:creationId xmlns:a16="http://schemas.microsoft.com/office/drawing/2014/main" id="{37BFD8E8-812A-01B7-2E8B-A302DC5DCD39}"/>
              </a:ext>
            </a:extLst>
          </p:cNvPr>
          <p:cNvSpPr/>
          <p:nvPr/>
        </p:nvSpPr>
        <p:spPr>
          <a:xfrm>
            <a:off x="5182944"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0" name="pl35">
            <a:extLst>
              <a:ext uri="{FF2B5EF4-FFF2-40B4-BE49-F238E27FC236}">
                <a16:creationId xmlns:a16="http://schemas.microsoft.com/office/drawing/2014/main" id="{73DC0B2B-E652-9387-F244-EB1CB4DFA74B}"/>
              </a:ext>
            </a:extLst>
          </p:cNvPr>
          <p:cNvSpPr/>
          <p:nvPr/>
        </p:nvSpPr>
        <p:spPr>
          <a:xfrm>
            <a:off x="498656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1" name="pl36">
            <a:extLst>
              <a:ext uri="{FF2B5EF4-FFF2-40B4-BE49-F238E27FC236}">
                <a16:creationId xmlns:a16="http://schemas.microsoft.com/office/drawing/2014/main" id="{EFCD7D69-C4E3-4F69-2C68-93C84E2E89EF}"/>
              </a:ext>
            </a:extLst>
          </p:cNvPr>
          <p:cNvSpPr/>
          <p:nvPr/>
        </p:nvSpPr>
        <p:spPr>
          <a:xfrm>
            <a:off x="5641154" y="326622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2" name="pl37">
            <a:extLst>
              <a:ext uri="{FF2B5EF4-FFF2-40B4-BE49-F238E27FC236}">
                <a16:creationId xmlns:a16="http://schemas.microsoft.com/office/drawing/2014/main" id="{D4B8CBFD-D33A-B992-3F0F-5BC9F61E8AC3}"/>
              </a:ext>
            </a:extLst>
          </p:cNvPr>
          <p:cNvSpPr/>
          <p:nvPr/>
        </p:nvSpPr>
        <p:spPr>
          <a:xfrm>
            <a:off x="5837530" y="3266224"/>
            <a:ext cx="0" cy="1639517"/>
          </a:xfrm>
          <a:custGeom>
            <a:avLst/>
            <a:gdLst/>
            <a:ahLst/>
            <a:cxnLst/>
            <a:rect l="0" t="0" r="0" b="0"/>
            <a:pathLst>
              <a:path h="2415360">
                <a:moveTo>
                  <a:pt x="0" y="0"/>
                </a:moveTo>
                <a:lnTo>
                  <a:pt x="0" y="241536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3" name="pl38">
            <a:extLst>
              <a:ext uri="{FF2B5EF4-FFF2-40B4-BE49-F238E27FC236}">
                <a16:creationId xmlns:a16="http://schemas.microsoft.com/office/drawing/2014/main" id="{A118A8D4-D209-F934-B394-7013A579E8A4}"/>
              </a:ext>
            </a:extLst>
          </p:cNvPr>
          <p:cNvSpPr/>
          <p:nvPr/>
        </p:nvSpPr>
        <p:spPr>
          <a:xfrm>
            <a:off x="564115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4" name="pl39">
            <a:extLst>
              <a:ext uri="{FF2B5EF4-FFF2-40B4-BE49-F238E27FC236}">
                <a16:creationId xmlns:a16="http://schemas.microsoft.com/office/drawing/2014/main" id="{DDF0C530-C6A0-2BB9-D003-E310B08B2C10}"/>
              </a:ext>
            </a:extLst>
          </p:cNvPr>
          <p:cNvSpPr/>
          <p:nvPr/>
        </p:nvSpPr>
        <p:spPr>
          <a:xfrm>
            <a:off x="6295739"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5" name="pl40">
            <a:extLst>
              <a:ext uri="{FF2B5EF4-FFF2-40B4-BE49-F238E27FC236}">
                <a16:creationId xmlns:a16="http://schemas.microsoft.com/office/drawing/2014/main" id="{5B8FD59B-D854-4A76-D3A7-E0BA6138ABE2}"/>
              </a:ext>
            </a:extLst>
          </p:cNvPr>
          <p:cNvSpPr/>
          <p:nvPr/>
        </p:nvSpPr>
        <p:spPr>
          <a:xfrm>
            <a:off x="6492115"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6" name="pl41">
            <a:extLst>
              <a:ext uri="{FF2B5EF4-FFF2-40B4-BE49-F238E27FC236}">
                <a16:creationId xmlns:a16="http://schemas.microsoft.com/office/drawing/2014/main" id="{61BC8E85-B146-294E-FC18-EB9B8C64565F}"/>
              </a:ext>
            </a:extLst>
          </p:cNvPr>
          <p:cNvSpPr/>
          <p:nvPr/>
        </p:nvSpPr>
        <p:spPr>
          <a:xfrm>
            <a:off x="6295739"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7" name="pl42">
            <a:extLst>
              <a:ext uri="{FF2B5EF4-FFF2-40B4-BE49-F238E27FC236}">
                <a16:creationId xmlns:a16="http://schemas.microsoft.com/office/drawing/2014/main" id="{88C0F068-2648-8FFF-CA26-71377C689E49}"/>
              </a:ext>
            </a:extLst>
          </p:cNvPr>
          <p:cNvSpPr/>
          <p:nvPr/>
        </p:nvSpPr>
        <p:spPr>
          <a:xfrm>
            <a:off x="6950325"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8" name="pl43">
            <a:extLst>
              <a:ext uri="{FF2B5EF4-FFF2-40B4-BE49-F238E27FC236}">
                <a16:creationId xmlns:a16="http://schemas.microsoft.com/office/drawing/2014/main" id="{9AB59C23-C556-7D78-7707-43F8975F30CD}"/>
              </a:ext>
            </a:extLst>
          </p:cNvPr>
          <p:cNvSpPr/>
          <p:nvPr/>
        </p:nvSpPr>
        <p:spPr>
          <a:xfrm>
            <a:off x="7146701"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9" name="pl44">
            <a:extLst>
              <a:ext uri="{FF2B5EF4-FFF2-40B4-BE49-F238E27FC236}">
                <a16:creationId xmlns:a16="http://schemas.microsoft.com/office/drawing/2014/main" id="{D239CEEE-1C5C-CCDD-A490-62F1A5724ACF}"/>
              </a:ext>
            </a:extLst>
          </p:cNvPr>
          <p:cNvSpPr/>
          <p:nvPr/>
        </p:nvSpPr>
        <p:spPr>
          <a:xfrm>
            <a:off x="6950325"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0" name="pl45">
            <a:extLst>
              <a:ext uri="{FF2B5EF4-FFF2-40B4-BE49-F238E27FC236}">
                <a16:creationId xmlns:a16="http://schemas.microsoft.com/office/drawing/2014/main" id="{2193D815-BB4E-0394-1AFD-03A45619B05A}"/>
              </a:ext>
            </a:extLst>
          </p:cNvPr>
          <p:cNvSpPr/>
          <p:nvPr/>
        </p:nvSpPr>
        <p:spPr>
          <a:xfrm>
            <a:off x="7604910"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1" name="pl46">
            <a:extLst>
              <a:ext uri="{FF2B5EF4-FFF2-40B4-BE49-F238E27FC236}">
                <a16:creationId xmlns:a16="http://schemas.microsoft.com/office/drawing/2014/main" id="{F70E6A57-1244-3966-99DA-092D1188798B}"/>
              </a:ext>
            </a:extLst>
          </p:cNvPr>
          <p:cNvSpPr/>
          <p:nvPr/>
        </p:nvSpPr>
        <p:spPr>
          <a:xfrm>
            <a:off x="7801285"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2" name="pl47">
            <a:extLst>
              <a:ext uri="{FF2B5EF4-FFF2-40B4-BE49-F238E27FC236}">
                <a16:creationId xmlns:a16="http://schemas.microsoft.com/office/drawing/2014/main" id="{8188C190-2172-77D8-68FE-2F54064A9F35}"/>
              </a:ext>
            </a:extLst>
          </p:cNvPr>
          <p:cNvSpPr/>
          <p:nvPr/>
        </p:nvSpPr>
        <p:spPr>
          <a:xfrm>
            <a:off x="7604910"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3" name="pl48">
            <a:extLst>
              <a:ext uri="{FF2B5EF4-FFF2-40B4-BE49-F238E27FC236}">
                <a16:creationId xmlns:a16="http://schemas.microsoft.com/office/drawing/2014/main" id="{2768CD82-DA6C-E4FA-3FEF-FD4DF865934B}"/>
              </a:ext>
            </a:extLst>
          </p:cNvPr>
          <p:cNvSpPr/>
          <p:nvPr/>
        </p:nvSpPr>
        <p:spPr>
          <a:xfrm>
            <a:off x="8259496" y="428116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4" name="pl49">
            <a:extLst>
              <a:ext uri="{FF2B5EF4-FFF2-40B4-BE49-F238E27FC236}">
                <a16:creationId xmlns:a16="http://schemas.microsoft.com/office/drawing/2014/main" id="{350E1948-570E-8C19-1439-898BD2DBAD9E}"/>
              </a:ext>
            </a:extLst>
          </p:cNvPr>
          <p:cNvSpPr/>
          <p:nvPr/>
        </p:nvSpPr>
        <p:spPr>
          <a:xfrm>
            <a:off x="8455871" y="4281164"/>
            <a:ext cx="0" cy="624578"/>
          </a:xfrm>
          <a:custGeom>
            <a:avLst/>
            <a:gdLst/>
            <a:ahLst/>
            <a:cxnLst/>
            <a:rect l="0" t="0" r="0" b="0"/>
            <a:pathLst>
              <a:path h="920137">
                <a:moveTo>
                  <a:pt x="0" y="0"/>
                </a:moveTo>
                <a:lnTo>
                  <a:pt x="0" y="920137"/>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5" name="pl50">
            <a:extLst>
              <a:ext uri="{FF2B5EF4-FFF2-40B4-BE49-F238E27FC236}">
                <a16:creationId xmlns:a16="http://schemas.microsoft.com/office/drawing/2014/main" id="{7A168D1C-3BA7-536B-E5B4-B5D6BA275881}"/>
              </a:ext>
            </a:extLst>
          </p:cNvPr>
          <p:cNvSpPr/>
          <p:nvPr/>
        </p:nvSpPr>
        <p:spPr>
          <a:xfrm>
            <a:off x="8259496"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6" name="pl51">
            <a:extLst>
              <a:ext uri="{FF2B5EF4-FFF2-40B4-BE49-F238E27FC236}">
                <a16:creationId xmlns:a16="http://schemas.microsoft.com/office/drawing/2014/main" id="{D61756D6-9B39-942A-21DE-A8E91F0719BD}"/>
              </a:ext>
            </a:extLst>
          </p:cNvPr>
          <p:cNvSpPr/>
          <p:nvPr/>
        </p:nvSpPr>
        <p:spPr>
          <a:xfrm>
            <a:off x="1255433" y="3890802"/>
            <a:ext cx="0" cy="546506"/>
          </a:xfrm>
          <a:custGeom>
            <a:avLst/>
            <a:gdLst/>
            <a:ahLst/>
            <a:cxnLst/>
            <a:rect l="0" t="0" r="0" b="0"/>
            <a:pathLst>
              <a:path h="805120">
                <a:moveTo>
                  <a:pt x="0" y="80512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58" name="pg53">
            <a:extLst>
              <a:ext uri="{FF2B5EF4-FFF2-40B4-BE49-F238E27FC236}">
                <a16:creationId xmlns:a16="http://schemas.microsoft.com/office/drawing/2014/main" id="{66E87E40-DB12-B2C1-A0E4-7DCB8EC8E3D0}"/>
              </a:ext>
            </a:extLst>
          </p:cNvPr>
          <p:cNvSpPr/>
          <p:nvPr/>
        </p:nvSpPr>
        <p:spPr>
          <a:xfrm>
            <a:off x="1059057" y="4437308"/>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59" name="pl54">
            <a:extLst>
              <a:ext uri="{FF2B5EF4-FFF2-40B4-BE49-F238E27FC236}">
                <a16:creationId xmlns:a16="http://schemas.microsoft.com/office/drawing/2014/main" id="{598F75C2-C5D4-1FA6-2DCE-0ADCB3618C9E}"/>
              </a:ext>
            </a:extLst>
          </p:cNvPr>
          <p:cNvSpPr/>
          <p:nvPr/>
        </p:nvSpPr>
        <p:spPr>
          <a:xfrm>
            <a:off x="1059057" y="4515380"/>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110079"/>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359236"/>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812730"/>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3" name="pl58">
            <a:extLst>
              <a:ext uri="{FF2B5EF4-FFF2-40B4-BE49-F238E27FC236}">
                <a16:creationId xmlns:a16="http://schemas.microsoft.com/office/drawing/2014/main" id="{3F468E12-6DD5-FCC2-59B1-DC0BC0CE1851}"/>
              </a:ext>
            </a:extLst>
          </p:cNvPr>
          <p:cNvSpPr/>
          <p:nvPr/>
        </p:nvSpPr>
        <p:spPr>
          <a:xfrm>
            <a:off x="1713642" y="4125019"/>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4" name="pl59">
            <a:extLst>
              <a:ext uri="{FF2B5EF4-FFF2-40B4-BE49-F238E27FC236}">
                <a16:creationId xmlns:a16="http://schemas.microsoft.com/office/drawing/2014/main" id="{B7DCF90C-C313-15A2-4CAA-117AD3EDB8B0}"/>
              </a:ext>
            </a:extLst>
          </p:cNvPr>
          <p:cNvSpPr/>
          <p:nvPr/>
        </p:nvSpPr>
        <p:spPr>
          <a:xfrm>
            <a:off x="2564604"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6" name="pg61">
            <a:extLst>
              <a:ext uri="{FF2B5EF4-FFF2-40B4-BE49-F238E27FC236}">
                <a16:creationId xmlns:a16="http://schemas.microsoft.com/office/drawing/2014/main" id="{045F8D63-8504-03B9-D211-3797AA5D10C7}"/>
              </a:ext>
            </a:extLst>
          </p:cNvPr>
          <p:cNvSpPr/>
          <p:nvPr/>
        </p:nvSpPr>
        <p:spPr>
          <a:xfrm>
            <a:off x="236822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7" name="pl62">
            <a:extLst>
              <a:ext uri="{FF2B5EF4-FFF2-40B4-BE49-F238E27FC236}">
                <a16:creationId xmlns:a16="http://schemas.microsoft.com/office/drawing/2014/main" id="{3CE32DB0-D5F3-0B30-D5F8-62A2FFC23F52}"/>
              </a:ext>
            </a:extLst>
          </p:cNvPr>
          <p:cNvSpPr/>
          <p:nvPr/>
        </p:nvSpPr>
        <p:spPr>
          <a:xfrm>
            <a:off x="236822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8" name="pl63">
            <a:extLst>
              <a:ext uri="{FF2B5EF4-FFF2-40B4-BE49-F238E27FC236}">
                <a16:creationId xmlns:a16="http://schemas.microsoft.com/office/drawing/2014/main" id="{40060E36-13E1-728C-7F70-9CCAF404706B}"/>
              </a:ext>
            </a:extLst>
          </p:cNvPr>
          <p:cNvSpPr/>
          <p:nvPr/>
        </p:nvSpPr>
        <p:spPr>
          <a:xfrm>
            <a:off x="3219188"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0" name="pg65">
            <a:extLst>
              <a:ext uri="{FF2B5EF4-FFF2-40B4-BE49-F238E27FC236}">
                <a16:creationId xmlns:a16="http://schemas.microsoft.com/office/drawing/2014/main" id="{CF6E0158-E719-529D-9376-B6E43840490D}"/>
              </a:ext>
            </a:extLst>
          </p:cNvPr>
          <p:cNvSpPr/>
          <p:nvPr/>
        </p:nvSpPr>
        <p:spPr>
          <a:xfrm>
            <a:off x="3022813"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1" name="pl66">
            <a:extLst>
              <a:ext uri="{FF2B5EF4-FFF2-40B4-BE49-F238E27FC236}">
                <a16:creationId xmlns:a16="http://schemas.microsoft.com/office/drawing/2014/main" id="{BB35184B-9C69-2EC7-69F2-AE56C513B25A}"/>
              </a:ext>
            </a:extLst>
          </p:cNvPr>
          <p:cNvSpPr/>
          <p:nvPr/>
        </p:nvSpPr>
        <p:spPr>
          <a:xfrm>
            <a:off x="3022813"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2" name="pl67">
            <a:extLst>
              <a:ext uri="{FF2B5EF4-FFF2-40B4-BE49-F238E27FC236}">
                <a16:creationId xmlns:a16="http://schemas.microsoft.com/office/drawing/2014/main" id="{20741E37-7BAD-EAD1-EBE6-8CF6581D44F5}"/>
              </a:ext>
            </a:extLst>
          </p:cNvPr>
          <p:cNvSpPr/>
          <p:nvPr/>
        </p:nvSpPr>
        <p:spPr>
          <a:xfrm>
            <a:off x="3873774" y="3578513"/>
            <a:ext cx="0" cy="780722"/>
          </a:xfrm>
          <a:custGeom>
            <a:avLst/>
            <a:gdLst/>
            <a:ahLst/>
            <a:cxnLst/>
            <a:rect l="0" t="0" r="0" b="0"/>
            <a:pathLst>
              <a:path h="1150171">
                <a:moveTo>
                  <a:pt x="0" y="115017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4" name="pg69">
            <a:extLst>
              <a:ext uri="{FF2B5EF4-FFF2-40B4-BE49-F238E27FC236}">
                <a16:creationId xmlns:a16="http://schemas.microsoft.com/office/drawing/2014/main" id="{A6656FA8-6A58-406C-6717-744D08F137CB}"/>
              </a:ext>
            </a:extLst>
          </p:cNvPr>
          <p:cNvSpPr/>
          <p:nvPr/>
        </p:nvSpPr>
        <p:spPr>
          <a:xfrm>
            <a:off x="367739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5" name="pl70">
            <a:extLst>
              <a:ext uri="{FF2B5EF4-FFF2-40B4-BE49-F238E27FC236}">
                <a16:creationId xmlns:a16="http://schemas.microsoft.com/office/drawing/2014/main" id="{031D025A-3D89-5200-0114-6CDEAB7B9753}"/>
              </a:ext>
            </a:extLst>
          </p:cNvPr>
          <p:cNvSpPr/>
          <p:nvPr/>
        </p:nvSpPr>
        <p:spPr>
          <a:xfrm>
            <a:off x="367739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8" name="pg73">
            <a:extLst>
              <a:ext uri="{FF2B5EF4-FFF2-40B4-BE49-F238E27FC236}">
                <a16:creationId xmlns:a16="http://schemas.microsoft.com/office/drawing/2014/main" id="{A4D65E69-EC88-A519-1039-133E133389BA}"/>
              </a:ext>
            </a:extLst>
          </p:cNvPr>
          <p:cNvSpPr/>
          <p:nvPr/>
        </p:nvSpPr>
        <p:spPr>
          <a:xfrm>
            <a:off x="4331984" y="4905742"/>
            <a:ext cx="392751" cy="0"/>
          </a:xfrm>
          <a:custGeom>
            <a:avLst/>
            <a:gdLst/>
            <a:ahLst/>
            <a:cxnLst/>
            <a:rect l="0" t="0" r="0" b="0"/>
            <a:pathLst>
              <a:path w="372080">
                <a:moveTo>
                  <a:pt x="0" y="0"/>
                </a:move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9" name="pl74">
            <a:extLst>
              <a:ext uri="{FF2B5EF4-FFF2-40B4-BE49-F238E27FC236}">
                <a16:creationId xmlns:a16="http://schemas.microsoft.com/office/drawing/2014/main" id="{B45C99AA-F8B2-57AD-663A-2149796E7900}"/>
              </a:ext>
            </a:extLst>
          </p:cNvPr>
          <p:cNvSpPr/>
          <p:nvPr/>
        </p:nvSpPr>
        <p:spPr>
          <a:xfrm>
            <a:off x="433198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0" name="pl75">
            <a:extLst>
              <a:ext uri="{FF2B5EF4-FFF2-40B4-BE49-F238E27FC236}">
                <a16:creationId xmlns:a16="http://schemas.microsoft.com/office/drawing/2014/main" id="{9004986A-865A-4867-885C-860802FA82AA}"/>
              </a:ext>
            </a:extLst>
          </p:cNvPr>
          <p:cNvSpPr/>
          <p:nvPr/>
        </p:nvSpPr>
        <p:spPr>
          <a:xfrm>
            <a:off x="5182944" y="2563574"/>
            <a:ext cx="0" cy="1249156"/>
          </a:xfrm>
          <a:custGeom>
            <a:avLst/>
            <a:gdLst/>
            <a:ahLst/>
            <a:cxnLst/>
            <a:rect l="0" t="0" r="0" b="0"/>
            <a:pathLst>
              <a:path h="1840274">
                <a:moveTo>
                  <a:pt x="0" y="184027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2" name="pg77">
            <a:extLst>
              <a:ext uri="{FF2B5EF4-FFF2-40B4-BE49-F238E27FC236}">
                <a16:creationId xmlns:a16="http://schemas.microsoft.com/office/drawing/2014/main" id="{DF0C2415-D5D6-49C1-C33C-58E9EC12E2BE}"/>
              </a:ext>
            </a:extLst>
          </p:cNvPr>
          <p:cNvSpPr/>
          <p:nvPr/>
        </p:nvSpPr>
        <p:spPr>
          <a:xfrm>
            <a:off x="4986568" y="3812730"/>
            <a:ext cx="392751" cy="1093011"/>
          </a:xfrm>
          <a:custGeom>
            <a:avLst/>
            <a:gdLst/>
            <a:ahLst/>
            <a:cxnLst/>
            <a:rect l="0" t="0" r="0" b="0"/>
            <a:pathLst>
              <a:path w="372080" h="1610240">
                <a:moveTo>
                  <a:pt x="0" y="0"/>
                </a:moveTo>
                <a:lnTo>
                  <a:pt x="0" y="1610240"/>
                </a:lnTo>
                <a:lnTo>
                  <a:pt x="372080" y="161024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3" name="pl78">
            <a:extLst>
              <a:ext uri="{FF2B5EF4-FFF2-40B4-BE49-F238E27FC236}">
                <a16:creationId xmlns:a16="http://schemas.microsoft.com/office/drawing/2014/main" id="{B4FFF492-1EA0-4CC2-559C-F31EF0250FD5}"/>
              </a:ext>
            </a:extLst>
          </p:cNvPr>
          <p:cNvSpPr/>
          <p:nvPr/>
        </p:nvSpPr>
        <p:spPr>
          <a:xfrm>
            <a:off x="498656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4" name="pl79">
            <a:extLst>
              <a:ext uri="{FF2B5EF4-FFF2-40B4-BE49-F238E27FC236}">
                <a16:creationId xmlns:a16="http://schemas.microsoft.com/office/drawing/2014/main" id="{72E6A855-F12D-7786-A5D9-E76CACA6071E}"/>
              </a:ext>
            </a:extLst>
          </p:cNvPr>
          <p:cNvSpPr/>
          <p:nvPr/>
        </p:nvSpPr>
        <p:spPr>
          <a:xfrm>
            <a:off x="5837530" y="3266224"/>
            <a:ext cx="0" cy="936866"/>
          </a:xfrm>
          <a:custGeom>
            <a:avLst/>
            <a:gdLst/>
            <a:ahLst/>
            <a:cxnLst/>
            <a:rect l="0" t="0" r="0" b="0"/>
            <a:pathLst>
              <a:path h="1380205">
                <a:moveTo>
                  <a:pt x="0" y="1380205"/>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6" name="pg81">
            <a:extLst>
              <a:ext uri="{FF2B5EF4-FFF2-40B4-BE49-F238E27FC236}">
                <a16:creationId xmlns:a16="http://schemas.microsoft.com/office/drawing/2014/main" id="{53AC033F-593E-CB4A-71C0-CFCF00243ED5}"/>
              </a:ext>
            </a:extLst>
          </p:cNvPr>
          <p:cNvSpPr/>
          <p:nvPr/>
        </p:nvSpPr>
        <p:spPr>
          <a:xfrm>
            <a:off x="5641154" y="4203092"/>
            <a:ext cx="392751" cy="702650"/>
          </a:xfrm>
          <a:custGeom>
            <a:avLst/>
            <a:gdLst/>
            <a:ahLst/>
            <a:cxnLst/>
            <a:rect l="0" t="0" r="0" b="0"/>
            <a:pathLst>
              <a:path w="372080" h="1035154">
                <a:moveTo>
                  <a:pt x="0" y="0"/>
                </a:moveTo>
                <a:lnTo>
                  <a:pt x="0" y="1035154"/>
                </a:lnTo>
                <a:lnTo>
                  <a:pt x="372080" y="103515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7" name="pl82">
            <a:extLst>
              <a:ext uri="{FF2B5EF4-FFF2-40B4-BE49-F238E27FC236}">
                <a16:creationId xmlns:a16="http://schemas.microsoft.com/office/drawing/2014/main" id="{90D61DA9-3B45-CD90-CBB2-B3A0253B2505}"/>
              </a:ext>
            </a:extLst>
          </p:cNvPr>
          <p:cNvSpPr/>
          <p:nvPr/>
        </p:nvSpPr>
        <p:spPr>
          <a:xfrm>
            <a:off x="564115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8" name="pl83">
            <a:extLst>
              <a:ext uri="{FF2B5EF4-FFF2-40B4-BE49-F238E27FC236}">
                <a16:creationId xmlns:a16="http://schemas.microsoft.com/office/drawing/2014/main" id="{402BE102-4C05-B148-8AB7-1AA7B8E3ACF1}"/>
              </a:ext>
            </a:extLst>
          </p:cNvPr>
          <p:cNvSpPr/>
          <p:nvPr/>
        </p:nvSpPr>
        <p:spPr>
          <a:xfrm>
            <a:off x="6492115" y="311007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9" name="pl84">
            <a:extLst>
              <a:ext uri="{FF2B5EF4-FFF2-40B4-BE49-F238E27FC236}">
                <a16:creationId xmlns:a16="http://schemas.microsoft.com/office/drawing/2014/main" id="{150559BE-3EB4-211A-88F5-1C1D4C598187}"/>
              </a:ext>
            </a:extLst>
          </p:cNvPr>
          <p:cNvSpPr/>
          <p:nvPr/>
        </p:nvSpPr>
        <p:spPr>
          <a:xfrm>
            <a:off x="6492115" y="4125019"/>
            <a:ext cx="0" cy="780722"/>
          </a:xfrm>
          <a:custGeom>
            <a:avLst/>
            <a:gdLst/>
            <a:ahLst/>
            <a:cxnLst/>
            <a:rect l="0" t="0" r="0" b="0"/>
            <a:pathLst>
              <a:path h="1150171">
                <a:moveTo>
                  <a:pt x="0" y="0"/>
                </a:moveTo>
                <a:lnTo>
                  <a:pt x="0" y="1150171"/>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0" name="pg85">
            <a:extLst>
              <a:ext uri="{FF2B5EF4-FFF2-40B4-BE49-F238E27FC236}">
                <a16:creationId xmlns:a16="http://schemas.microsoft.com/office/drawing/2014/main" id="{11345E5F-BBCA-2709-49EA-233CB5B9B240}"/>
              </a:ext>
            </a:extLst>
          </p:cNvPr>
          <p:cNvSpPr/>
          <p:nvPr/>
        </p:nvSpPr>
        <p:spPr>
          <a:xfrm>
            <a:off x="6295739" y="3344297"/>
            <a:ext cx="392751" cy="780722"/>
          </a:xfrm>
          <a:custGeom>
            <a:avLst/>
            <a:gdLst/>
            <a:ahLst/>
            <a:cxnLst/>
            <a:rect l="0" t="0" r="0" b="0"/>
            <a:pathLst>
              <a:path w="372080" h="1150171">
                <a:moveTo>
                  <a:pt x="0" y="0"/>
                </a:moveTo>
                <a:lnTo>
                  <a:pt x="0" y="1150171"/>
                </a:lnTo>
                <a:lnTo>
                  <a:pt x="372080" y="1150171"/>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1" name="pl86">
            <a:extLst>
              <a:ext uri="{FF2B5EF4-FFF2-40B4-BE49-F238E27FC236}">
                <a16:creationId xmlns:a16="http://schemas.microsoft.com/office/drawing/2014/main" id="{EFF25DF7-73E7-C4C5-9ABC-24237E359BDF}"/>
              </a:ext>
            </a:extLst>
          </p:cNvPr>
          <p:cNvSpPr/>
          <p:nvPr/>
        </p:nvSpPr>
        <p:spPr>
          <a:xfrm>
            <a:off x="6295739" y="4046947"/>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2" name="pl87">
            <a:extLst>
              <a:ext uri="{FF2B5EF4-FFF2-40B4-BE49-F238E27FC236}">
                <a16:creationId xmlns:a16="http://schemas.microsoft.com/office/drawing/2014/main" id="{5032E432-8311-4986-50B8-2E33613E31EA}"/>
              </a:ext>
            </a:extLst>
          </p:cNvPr>
          <p:cNvSpPr/>
          <p:nvPr/>
        </p:nvSpPr>
        <p:spPr>
          <a:xfrm>
            <a:off x="7146701" y="2563574"/>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3" name="pl88">
            <a:extLst>
              <a:ext uri="{FF2B5EF4-FFF2-40B4-BE49-F238E27FC236}">
                <a16:creationId xmlns:a16="http://schemas.microsoft.com/office/drawing/2014/main" id="{B8F432AA-935F-7B71-90BC-FAAC9A9EE31F}"/>
              </a:ext>
            </a:extLst>
          </p:cNvPr>
          <p:cNvSpPr/>
          <p:nvPr/>
        </p:nvSpPr>
        <p:spPr>
          <a:xfrm>
            <a:off x="7146701" y="3812730"/>
            <a:ext cx="0" cy="1093011"/>
          </a:xfrm>
          <a:custGeom>
            <a:avLst/>
            <a:gdLst/>
            <a:ahLst/>
            <a:cxnLst/>
            <a:rect l="0" t="0" r="0" b="0"/>
            <a:pathLst>
              <a:path h="1610240">
                <a:moveTo>
                  <a:pt x="0" y="0"/>
                </a:moveTo>
                <a:lnTo>
                  <a:pt x="0" y="161024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4" name="pg89">
            <a:extLst>
              <a:ext uri="{FF2B5EF4-FFF2-40B4-BE49-F238E27FC236}">
                <a16:creationId xmlns:a16="http://schemas.microsoft.com/office/drawing/2014/main" id="{9C74CCD0-D617-ED92-BD68-5536E57D8C21}"/>
              </a:ext>
            </a:extLst>
          </p:cNvPr>
          <p:cNvSpPr/>
          <p:nvPr/>
        </p:nvSpPr>
        <p:spPr>
          <a:xfrm>
            <a:off x="6950325" y="2797791"/>
            <a:ext cx="392751" cy="1014939"/>
          </a:xfrm>
          <a:custGeom>
            <a:avLst/>
            <a:gdLst/>
            <a:ahLst/>
            <a:cxnLst/>
            <a:rect l="0" t="0" r="0" b="0"/>
            <a:pathLst>
              <a:path w="372080" h="1495223">
                <a:moveTo>
                  <a:pt x="0" y="0"/>
                </a:moveTo>
                <a:lnTo>
                  <a:pt x="0" y="1495223"/>
                </a:lnTo>
                <a:lnTo>
                  <a:pt x="372080" y="1495223"/>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5" name="pl90">
            <a:extLst>
              <a:ext uri="{FF2B5EF4-FFF2-40B4-BE49-F238E27FC236}">
                <a16:creationId xmlns:a16="http://schemas.microsoft.com/office/drawing/2014/main" id="{98390EC1-5FB4-0105-EEE5-0EE4E6807C7D}"/>
              </a:ext>
            </a:extLst>
          </p:cNvPr>
          <p:cNvSpPr/>
          <p:nvPr/>
        </p:nvSpPr>
        <p:spPr>
          <a:xfrm>
            <a:off x="6950325"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6" name="pl91">
            <a:extLst>
              <a:ext uri="{FF2B5EF4-FFF2-40B4-BE49-F238E27FC236}">
                <a16:creationId xmlns:a16="http://schemas.microsoft.com/office/drawing/2014/main" id="{32DF7AE1-E288-81FF-9F8B-1AF0EFE37133}"/>
              </a:ext>
            </a:extLst>
          </p:cNvPr>
          <p:cNvSpPr/>
          <p:nvPr/>
        </p:nvSpPr>
        <p:spPr>
          <a:xfrm>
            <a:off x="7801285" y="3500441"/>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7" name="pl92">
            <a:extLst>
              <a:ext uri="{FF2B5EF4-FFF2-40B4-BE49-F238E27FC236}">
                <a16:creationId xmlns:a16="http://schemas.microsoft.com/office/drawing/2014/main" id="{00EC3EF9-8B73-037D-67A4-D7C3B40097BD}"/>
              </a:ext>
            </a:extLst>
          </p:cNvPr>
          <p:cNvSpPr/>
          <p:nvPr/>
        </p:nvSpPr>
        <p:spPr>
          <a:xfrm>
            <a:off x="7801285" y="3890802"/>
            <a:ext cx="0" cy="234216"/>
          </a:xfrm>
          <a:custGeom>
            <a:avLst/>
            <a:gdLst/>
            <a:ahLst/>
            <a:cxnLst/>
            <a:rect l="0" t="0" r="0" b="0"/>
            <a:pathLst>
              <a:path h="345051">
                <a:moveTo>
                  <a:pt x="0" y="0"/>
                </a:moveTo>
                <a:lnTo>
                  <a:pt x="0" y="345051"/>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8" name="pg93">
            <a:extLst>
              <a:ext uri="{FF2B5EF4-FFF2-40B4-BE49-F238E27FC236}">
                <a16:creationId xmlns:a16="http://schemas.microsoft.com/office/drawing/2014/main" id="{44334EFC-7C1D-E957-BC79-35FB0DEB0CB2}"/>
              </a:ext>
            </a:extLst>
          </p:cNvPr>
          <p:cNvSpPr/>
          <p:nvPr/>
        </p:nvSpPr>
        <p:spPr>
          <a:xfrm>
            <a:off x="7604910" y="3734658"/>
            <a:ext cx="392751" cy="156144"/>
          </a:xfrm>
          <a:custGeom>
            <a:avLst/>
            <a:gdLst/>
            <a:ahLst/>
            <a:cxnLst/>
            <a:rect l="0" t="0" r="0" b="0"/>
            <a:pathLst>
              <a:path w="372080" h="230034">
                <a:moveTo>
                  <a:pt x="0" y="0"/>
                </a:moveTo>
                <a:lnTo>
                  <a:pt x="0" y="230034"/>
                </a:lnTo>
                <a:lnTo>
                  <a:pt x="372080" y="23003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9" name="pl94">
            <a:extLst>
              <a:ext uri="{FF2B5EF4-FFF2-40B4-BE49-F238E27FC236}">
                <a16:creationId xmlns:a16="http://schemas.microsoft.com/office/drawing/2014/main" id="{309A1B71-F065-8116-035E-D943B5F879DF}"/>
              </a:ext>
            </a:extLst>
          </p:cNvPr>
          <p:cNvSpPr/>
          <p:nvPr/>
        </p:nvSpPr>
        <p:spPr>
          <a:xfrm>
            <a:off x="7604910"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0" name="pl95">
            <a:extLst>
              <a:ext uri="{FF2B5EF4-FFF2-40B4-BE49-F238E27FC236}">
                <a16:creationId xmlns:a16="http://schemas.microsoft.com/office/drawing/2014/main" id="{8DCCE9E7-A53D-AE62-CAFF-7A7B4BC39D9F}"/>
              </a:ext>
            </a:extLst>
          </p:cNvPr>
          <p:cNvSpPr/>
          <p:nvPr/>
        </p:nvSpPr>
        <p:spPr>
          <a:xfrm>
            <a:off x="8455871" y="4281164"/>
            <a:ext cx="0" cy="78072"/>
          </a:xfrm>
          <a:custGeom>
            <a:avLst/>
            <a:gdLst/>
            <a:ahLst/>
            <a:cxnLst/>
            <a:rect l="0" t="0" r="0" b="0"/>
            <a:pathLst>
              <a:path h="115017">
                <a:moveTo>
                  <a:pt x="0" y="115017"/>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1" name="pl96">
            <a:extLst>
              <a:ext uri="{FF2B5EF4-FFF2-40B4-BE49-F238E27FC236}">
                <a16:creationId xmlns:a16="http://schemas.microsoft.com/office/drawing/2014/main" id="{DD13EF0D-1ED6-F303-9F4C-A8CD59F667BF}"/>
              </a:ext>
            </a:extLst>
          </p:cNvPr>
          <p:cNvSpPr/>
          <p:nvPr/>
        </p:nvSpPr>
        <p:spPr>
          <a:xfrm>
            <a:off x="8455871" y="4827669"/>
            <a:ext cx="0" cy="78072"/>
          </a:xfrm>
          <a:custGeom>
            <a:avLst/>
            <a:gdLst/>
            <a:ahLst/>
            <a:cxnLst/>
            <a:rect l="0" t="0" r="0" b="0"/>
            <a:pathLst>
              <a:path h="115017">
                <a:moveTo>
                  <a:pt x="0" y="0"/>
                </a:moveTo>
                <a:lnTo>
                  <a:pt x="0" y="115017"/>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2" name="pg97">
            <a:extLst>
              <a:ext uri="{FF2B5EF4-FFF2-40B4-BE49-F238E27FC236}">
                <a16:creationId xmlns:a16="http://schemas.microsoft.com/office/drawing/2014/main" id="{8C3396B6-F858-FA93-20A6-2CD0321527F4}"/>
              </a:ext>
            </a:extLst>
          </p:cNvPr>
          <p:cNvSpPr/>
          <p:nvPr/>
        </p:nvSpPr>
        <p:spPr>
          <a:xfrm>
            <a:off x="8259496" y="4359236"/>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3" name="pl98">
            <a:extLst>
              <a:ext uri="{FF2B5EF4-FFF2-40B4-BE49-F238E27FC236}">
                <a16:creationId xmlns:a16="http://schemas.microsoft.com/office/drawing/2014/main" id="{0AE58E10-F376-4251-ACC5-6341BBB6559C}"/>
              </a:ext>
            </a:extLst>
          </p:cNvPr>
          <p:cNvSpPr/>
          <p:nvPr/>
        </p:nvSpPr>
        <p:spPr>
          <a:xfrm>
            <a:off x="8259496" y="443730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endParaRPr sz="2400">
              <a:latin typeface="Avenir Next" panose="020B0503020202020204" pitchFamily="34" charset="0"/>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68717"/>
            <a:ext cx="216138"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pca</a:t>
            </a:r>
            <a:endParaRPr sz="1200" dirty="0">
              <a:solidFill>
                <a:srgbClr val="000000">
                  <a:alpha val="100000"/>
                </a:srgbClr>
              </a:solidFill>
              <a:latin typeface="Avenir Next" panose="020B0503020202020204" pitchFamily="34" charset="0"/>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68717"/>
            <a:ext cx="297894"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67959"/>
            <a:ext cx="297894" cy="30205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cov</a:t>
            </a:r>
            <a:endParaRPr sz="1200" dirty="0">
              <a:solidFill>
                <a:srgbClr val="000000">
                  <a:alpha val="100000"/>
                </a:srgbClr>
              </a:solidFill>
              <a:latin typeface="Avenir Next" panose="020B0503020202020204" pitchFamily="34" charset="0"/>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fdtd</a:t>
            </a:r>
            <a:endParaRPr sz="1200" dirty="0">
              <a:solidFill>
                <a:srgbClr val="000000">
                  <a:alpha val="100000"/>
                </a:srgbClr>
              </a:solidFill>
              <a:latin typeface="Avenir Next" panose="020B0503020202020204" pitchFamily="34" charset="0"/>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gmm</a:t>
            </a:r>
            <a:endParaRPr sz="1200" dirty="0">
              <a:solidFill>
                <a:srgbClr val="000000">
                  <a:alpha val="100000"/>
                </a:srgbClr>
              </a:solidFill>
              <a:latin typeface="Avenir Next" panose="020B0503020202020204" pitchFamily="34" charset="0"/>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gs</a:t>
            </a:r>
            <a:endParaRPr sz="1200" dirty="0">
              <a:solidFill>
                <a:srgbClr val="000000">
                  <a:alpha val="100000"/>
                </a:srgbClr>
              </a:solidFill>
              <a:latin typeface="Avenir Next" panose="020B0503020202020204" pitchFamily="34" charset="0"/>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hw</a:t>
            </a:r>
            <a:endParaRPr sz="1200" dirty="0">
              <a:solidFill>
                <a:srgbClr val="000000">
                  <a:alpha val="100000"/>
                </a:srgbClr>
              </a:solidFill>
              <a:latin typeface="Avenir Next" panose="020B0503020202020204" pitchFamily="34" charset="0"/>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indent="0" algn="l">
              <a:lnSpc>
                <a:spcPts val="1200"/>
              </a:lnSpc>
              <a:spcBef>
                <a:spcPts val="0"/>
              </a:spcBef>
              <a:spcAft>
                <a:spcPts val="0"/>
              </a:spcAft>
            </a:pPr>
            <a:r>
              <a:rPr lang="en-US" sz="2000" b="1" dirty="0">
                <a:solidFill>
                  <a:srgbClr val="000000">
                    <a:alpha val="100000"/>
                  </a:srgbClr>
                </a:solidFill>
                <a:latin typeface="Avenir Next" panose="020B0503020202020204" pitchFamily="34" charset="0"/>
                <a:cs typeface="Helvetica"/>
              </a:rPr>
              <a:t>Required</a:t>
            </a:r>
            <a:r>
              <a:rPr sz="2000" b="1" dirty="0">
                <a:solidFill>
                  <a:srgbClr val="000000">
                    <a:alpha val="100000"/>
                  </a:srgbClr>
                </a:solidFill>
                <a:latin typeface="Avenir Next" panose="020B0503020202020204" pitchFamily="34" charset="0"/>
                <a:cs typeface="Helvetica"/>
              </a:rPr>
              <a:t> Bit-Precision</a:t>
            </a:r>
          </a:p>
        </p:txBody>
      </p:sp>
      <p:grpSp>
        <p:nvGrpSpPr>
          <p:cNvPr id="162" name="Group 161">
            <a:extLst>
              <a:ext uri="{FF2B5EF4-FFF2-40B4-BE49-F238E27FC236}">
                <a16:creationId xmlns:a16="http://schemas.microsoft.com/office/drawing/2014/main" id="{A2424983-5700-2D99-03DB-F1D3124A68FA}"/>
              </a:ext>
            </a:extLst>
          </p:cNvPr>
          <p:cNvGrpSpPr/>
          <p:nvPr/>
        </p:nvGrpSpPr>
        <p:grpSpPr>
          <a:xfrm>
            <a:off x="328355" y="2415771"/>
            <a:ext cx="8520268" cy="3967079"/>
            <a:chOff x="328355" y="2415771"/>
            <a:chExt cx="8520268" cy="3967079"/>
          </a:xfrm>
        </p:grpSpPr>
        <p:sp>
          <p:nvSpPr>
            <p:cNvPr id="146" name="Rounded Rectangle 145">
              <a:extLst>
                <a:ext uri="{FF2B5EF4-FFF2-40B4-BE49-F238E27FC236}">
                  <a16:creationId xmlns:a16="http://schemas.microsoft.com/office/drawing/2014/main" id="{EF372139-6B30-7F45-8267-B17F0DF0817E}"/>
                </a:ext>
              </a:extLst>
            </p:cNvPr>
            <p:cNvSpPr/>
            <p:nvPr/>
          </p:nvSpPr>
          <p:spPr>
            <a:xfrm>
              <a:off x="328355" y="5510036"/>
              <a:ext cx="8520268" cy="872814"/>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kern="0" dirty="0">
                  <a:solidFill>
                    <a:srgbClr val="E08961"/>
                  </a:solidFill>
                  <a:latin typeface="Avenir Next" panose="020B0503020202020204" pitchFamily="34" charset="0"/>
                </a:rPr>
                <a:t>Applications display a significant amount of </a:t>
              </a:r>
              <a:r>
                <a:rPr lang="en-US" sz="2000" b="1" u="sng" kern="0" dirty="0">
                  <a:solidFill>
                    <a:srgbClr val="E08961"/>
                  </a:solidFill>
                  <a:latin typeface="Avenir Next" panose="020B0503020202020204" pitchFamily="34" charset="0"/>
                </a:rPr>
                <a:t>narrow values</a:t>
              </a:r>
              <a:r>
                <a:rPr lang="en-US" sz="2000" b="1" kern="0" dirty="0">
                  <a:solidFill>
                    <a:srgbClr val="E08961"/>
                  </a:solidFill>
                  <a:latin typeface="Avenir Next" panose="020B0503020202020204" pitchFamily="34" charset="0"/>
                </a:rPr>
                <a:t> → </a:t>
              </a:r>
              <a:br>
                <a:rPr lang="en-US" sz="2000" b="1" kern="0" dirty="0">
                  <a:solidFill>
                    <a:srgbClr val="E08961"/>
                  </a:solidFill>
                  <a:latin typeface="Avenir Next" panose="020B0503020202020204" pitchFamily="34" charset="0"/>
                </a:rPr>
              </a:br>
              <a:r>
                <a:rPr lang="en-US" sz="2000" b="1" kern="0" dirty="0">
                  <a:solidFill>
                    <a:srgbClr val="E08961"/>
                  </a:solidFill>
                  <a:latin typeface="Avenir Next" panose="020B0503020202020204" pitchFamily="34" charset="0"/>
                </a:rPr>
                <a:t>bit-precision can be </a:t>
              </a:r>
              <a:r>
                <a:rPr lang="en-US" sz="2000" b="1" u="sng" kern="0" dirty="0">
                  <a:solidFill>
                    <a:srgbClr val="E08961"/>
                  </a:solidFill>
                  <a:latin typeface="Avenir Next" panose="020B0503020202020204" pitchFamily="34" charset="0"/>
                </a:rPr>
                <a:t>reduced</a:t>
              </a:r>
              <a:r>
                <a:rPr lang="en-US" sz="2000" b="1" kern="0" dirty="0">
                  <a:solidFill>
                    <a:srgbClr val="E08961"/>
                  </a:solidFill>
                  <a:latin typeface="Avenir Next" panose="020B0503020202020204" pitchFamily="34" charset="0"/>
                </a:rPr>
                <a:t> from 32 bits to 20 bits, on average</a:t>
              </a:r>
              <a:endPar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50" name="Rectangle 149">
              <a:extLst>
                <a:ext uri="{FF2B5EF4-FFF2-40B4-BE49-F238E27FC236}">
                  <a16:creationId xmlns:a16="http://schemas.microsoft.com/office/drawing/2014/main" id="{5986930F-3BC0-280C-04EE-457F0D179541}"/>
                </a:ext>
              </a:extLst>
            </p:cNvPr>
            <p:cNvSpPr/>
            <p:nvPr/>
          </p:nvSpPr>
          <p:spPr>
            <a:xfrm>
              <a:off x="8259496" y="2422123"/>
              <a:ext cx="388530" cy="181710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en-US" b="1" dirty="0">
                  <a:solidFill>
                    <a:schemeClr val="accent1"/>
                  </a:solidFill>
                  <a:latin typeface="Avenir Next" panose="020B0503020202020204" pitchFamily="34" charset="0"/>
                </a:rPr>
                <a:t>narrow values</a:t>
              </a:r>
            </a:p>
          </p:txBody>
        </p:sp>
        <p:sp>
          <p:nvSpPr>
            <p:cNvPr id="151" name="Rectangle 150">
              <a:extLst>
                <a:ext uri="{FF2B5EF4-FFF2-40B4-BE49-F238E27FC236}">
                  <a16:creationId xmlns:a16="http://schemas.microsoft.com/office/drawing/2014/main" id="{486EBAA3-D100-CE4C-49A0-BBA88D9445BF}"/>
                </a:ext>
              </a:extLst>
            </p:cNvPr>
            <p:cNvSpPr/>
            <p:nvPr/>
          </p:nvSpPr>
          <p:spPr>
            <a:xfrm>
              <a:off x="1057992" y="2422121"/>
              <a:ext cx="390601" cy="14519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151">
              <a:extLst>
                <a:ext uri="{FF2B5EF4-FFF2-40B4-BE49-F238E27FC236}">
                  <a16:creationId xmlns:a16="http://schemas.microsoft.com/office/drawing/2014/main" id="{D9D92AD5-63CA-E3DE-B78E-F5B075EAACE8}"/>
                </a:ext>
              </a:extLst>
            </p:cNvPr>
            <p:cNvSpPr/>
            <p:nvPr/>
          </p:nvSpPr>
          <p:spPr>
            <a:xfrm>
              <a:off x="1713642" y="2422121"/>
              <a:ext cx="389540" cy="67326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tangle 152">
              <a:extLst>
                <a:ext uri="{FF2B5EF4-FFF2-40B4-BE49-F238E27FC236}">
                  <a16:creationId xmlns:a16="http://schemas.microsoft.com/office/drawing/2014/main" id="{2E84E87A-8A82-CD7D-CA42-778382B7B7BA}"/>
                </a:ext>
              </a:extLst>
            </p:cNvPr>
            <p:cNvSpPr/>
            <p:nvPr/>
          </p:nvSpPr>
          <p:spPr>
            <a:xfrm>
              <a:off x="2364007" y="2428996"/>
              <a:ext cx="396970" cy="167388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tangle 153">
              <a:extLst>
                <a:ext uri="{FF2B5EF4-FFF2-40B4-BE49-F238E27FC236}">
                  <a16:creationId xmlns:a16="http://schemas.microsoft.com/office/drawing/2014/main" id="{A044DE9F-0E84-4D16-44D8-A51EB3D30B89}"/>
                </a:ext>
              </a:extLst>
            </p:cNvPr>
            <p:cNvSpPr/>
            <p:nvPr/>
          </p:nvSpPr>
          <p:spPr>
            <a:xfrm>
              <a:off x="3024960" y="2428996"/>
              <a:ext cx="388455" cy="167388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154">
              <a:extLst>
                <a:ext uri="{FF2B5EF4-FFF2-40B4-BE49-F238E27FC236}">
                  <a16:creationId xmlns:a16="http://schemas.microsoft.com/office/drawing/2014/main" id="{D6416733-30F2-64A2-0704-1FE6E4D192EC}"/>
                </a:ext>
              </a:extLst>
            </p:cNvPr>
            <p:cNvSpPr/>
            <p:nvPr/>
          </p:nvSpPr>
          <p:spPr>
            <a:xfrm>
              <a:off x="3674220" y="2422122"/>
              <a:ext cx="392753" cy="106162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tangle 155">
              <a:extLst>
                <a:ext uri="{FF2B5EF4-FFF2-40B4-BE49-F238E27FC236}">
                  <a16:creationId xmlns:a16="http://schemas.microsoft.com/office/drawing/2014/main" id="{1C8AB55C-543B-4832-4C82-FD04AD1B7C3A}"/>
                </a:ext>
              </a:extLst>
            </p:cNvPr>
            <p:cNvSpPr/>
            <p:nvPr/>
          </p:nvSpPr>
          <p:spPr>
            <a:xfrm>
              <a:off x="4334131" y="2428734"/>
              <a:ext cx="390601" cy="245922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tangle 156">
              <a:extLst>
                <a:ext uri="{FF2B5EF4-FFF2-40B4-BE49-F238E27FC236}">
                  <a16:creationId xmlns:a16="http://schemas.microsoft.com/office/drawing/2014/main" id="{1B4165A9-3768-2639-BE72-1D55B8B8560B}"/>
                </a:ext>
              </a:extLst>
            </p:cNvPr>
            <p:cNvSpPr/>
            <p:nvPr/>
          </p:nvSpPr>
          <p:spPr>
            <a:xfrm>
              <a:off x="7600692" y="2422728"/>
              <a:ext cx="392751" cy="1278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157">
              <a:extLst>
                <a:ext uri="{FF2B5EF4-FFF2-40B4-BE49-F238E27FC236}">
                  <a16:creationId xmlns:a16="http://schemas.microsoft.com/office/drawing/2014/main" id="{3AC2B31F-6CB7-523B-0F80-BE73BF70E948}"/>
                </a:ext>
              </a:extLst>
            </p:cNvPr>
            <p:cNvSpPr/>
            <p:nvPr/>
          </p:nvSpPr>
          <p:spPr>
            <a:xfrm>
              <a:off x="6950358" y="2415771"/>
              <a:ext cx="389542" cy="13715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Rectangle 158">
              <a:extLst>
                <a:ext uri="{FF2B5EF4-FFF2-40B4-BE49-F238E27FC236}">
                  <a16:creationId xmlns:a16="http://schemas.microsoft.com/office/drawing/2014/main" id="{BFD3F95C-ADA8-234D-752E-474AE83F1E79}"/>
                </a:ext>
              </a:extLst>
            </p:cNvPr>
            <p:cNvSpPr/>
            <p:nvPr/>
          </p:nvSpPr>
          <p:spPr>
            <a:xfrm>
              <a:off x="4986568" y="2418685"/>
              <a:ext cx="392751" cy="13193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Rectangle 159">
              <a:extLst>
                <a:ext uri="{FF2B5EF4-FFF2-40B4-BE49-F238E27FC236}">
                  <a16:creationId xmlns:a16="http://schemas.microsoft.com/office/drawing/2014/main" id="{E06A6913-F386-8487-5A59-FAA5BB6416AF}"/>
                </a:ext>
              </a:extLst>
            </p:cNvPr>
            <p:cNvSpPr/>
            <p:nvPr/>
          </p:nvSpPr>
          <p:spPr>
            <a:xfrm>
              <a:off x="5641154" y="2421862"/>
              <a:ext cx="388532" cy="8162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Rectangle 160">
              <a:extLst>
                <a:ext uri="{FF2B5EF4-FFF2-40B4-BE49-F238E27FC236}">
                  <a16:creationId xmlns:a16="http://schemas.microsoft.com/office/drawing/2014/main" id="{96F14DB9-96B7-A1EC-DBC6-2B8EBC311EAA}"/>
                </a:ext>
              </a:extLst>
            </p:cNvPr>
            <p:cNvSpPr/>
            <p:nvPr/>
          </p:nvSpPr>
          <p:spPr>
            <a:xfrm>
              <a:off x="6291520" y="2428738"/>
              <a:ext cx="392753" cy="65015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1749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802442"/>
            <a:chOff x="406767" y="3421560"/>
            <a:chExt cx="8475012" cy="810277"/>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7303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narrow values</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0"/>
            <a:ext cx="9144001" cy="802442"/>
            <a:chOff x="406767" y="3421560"/>
            <a:chExt cx="8475012" cy="810278"/>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7"/>
            <a:ext cx="9144001" cy="802441"/>
            <a:chOff x="406767" y="3421560"/>
            <a:chExt cx="8475012" cy="810277"/>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due to the linear/quadratically scaling nature of bit-serial algorithms </a:t>
              </a:r>
            </a:p>
          </p:txBody>
        </p:sp>
      </p:grpSp>
    </p:spTree>
    <p:extLst>
      <p:ext uri="{BB962C8B-B14F-4D97-AF65-F5344CB8AC3E}">
        <p14:creationId xmlns:p14="http://schemas.microsoft.com/office/powerpoint/2010/main" val="1734806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 name="Group 992">
            <a:extLst>
              <a:ext uri="{FF2B5EF4-FFF2-40B4-BE49-F238E27FC236}">
                <a16:creationId xmlns:a16="http://schemas.microsoft.com/office/drawing/2014/main" id="{A37EA3ED-5835-6974-1FCA-D98CE496E96C}"/>
              </a:ext>
            </a:extLst>
          </p:cNvPr>
          <p:cNvGrpSpPr/>
          <p:nvPr/>
        </p:nvGrpSpPr>
        <p:grpSpPr>
          <a:xfrm>
            <a:off x="631019" y="4030546"/>
            <a:ext cx="7881833" cy="2310948"/>
            <a:chOff x="631019" y="3744796"/>
            <a:chExt cx="7881833" cy="2310948"/>
          </a:xfrm>
        </p:grpSpPr>
        <p:grpSp>
          <p:nvGrpSpPr>
            <p:cNvPr id="2" name="Group 1">
              <a:extLst>
                <a:ext uri="{FF2B5EF4-FFF2-40B4-BE49-F238E27FC236}">
                  <a16:creationId xmlns:a16="http://schemas.microsoft.com/office/drawing/2014/main" id="{A522AAB5-0941-F16F-0BA9-EC2B26FAEE7F}"/>
                </a:ext>
              </a:extLst>
            </p:cNvPr>
            <p:cNvGrpSpPr/>
            <p:nvPr/>
          </p:nvGrpSpPr>
          <p:grpSpPr>
            <a:xfrm>
              <a:off x="5428651" y="4284465"/>
              <a:ext cx="3084201" cy="1771279"/>
              <a:chOff x="5487296" y="4071274"/>
              <a:chExt cx="3324042"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87296" y="4088070"/>
                <a:ext cx="3324042" cy="1740501"/>
                <a:chOff x="5487296" y="4088070"/>
                <a:chExt cx="3324042"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511062" y="4637352"/>
                  <a:ext cx="737178" cy="364881"/>
                  <a:chOff x="5573403" y="4259433"/>
                  <a:chExt cx="737178" cy="364881"/>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73403" y="4259433"/>
                    <a:ext cx="737178" cy="364881"/>
                    <a:chOff x="5573403" y="4259433"/>
                    <a:chExt cx="737178" cy="364881"/>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600" b="1" baseline="-25000" dirty="0">
                          <a:solidFill>
                            <a:prstClr val="black"/>
                          </a:solidFill>
                          <a:latin typeface="Avenir Next" panose="020B0503020202020204" pitchFamily="34" charset="0"/>
                        </a:rPr>
                        <a:t>1</a:t>
                      </a:r>
                      <a:endPar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407002"/>
                  <a:chOff x="5557399" y="5400466"/>
                  <a:chExt cx="1127837" cy="407002"/>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407002"/>
                    <a:chOff x="5557399" y="5400466"/>
                    <a:chExt cx="1127837" cy="407002"/>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99886" y="4929746"/>
                  <a:ext cx="1910325" cy="364881"/>
                  <a:chOff x="5562252" y="4441271"/>
                  <a:chExt cx="1910325" cy="364881"/>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631019" y="4135791"/>
              <a:ext cx="3072517" cy="1715944"/>
              <a:chOff x="5499886" y="4092848"/>
              <a:chExt cx="331145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99886" y="4253084"/>
                <a:ext cx="3311452" cy="1575487"/>
                <a:chOff x="5499886" y="4253084"/>
                <a:chExt cx="3311452"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11062" y="4637352"/>
                  <a:ext cx="737178" cy="364881"/>
                  <a:chOff x="5573403" y="4259433"/>
                  <a:chExt cx="737178" cy="364881"/>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73403" y="4259433"/>
                    <a:ext cx="737178" cy="364881"/>
                    <a:chOff x="5573403" y="4259433"/>
                    <a:chExt cx="737178" cy="364881"/>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99886" y="4929746"/>
                  <a:ext cx="1910325" cy="364881"/>
                  <a:chOff x="5562252" y="4441271"/>
                  <a:chExt cx="191032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631019" y="3744796"/>
              <a:ext cx="3029840"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448297" y="3916622"/>
              <a:ext cx="3037808"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grpSp>
        <p:nvGrpSpPr>
          <p:cNvPr id="994" name="Group 993">
            <a:extLst>
              <a:ext uri="{FF2B5EF4-FFF2-40B4-BE49-F238E27FC236}">
                <a16:creationId xmlns:a16="http://schemas.microsoft.com/office/drawing/2014/main" id="{AA557631-C4DD-5D9B-850C-CA4A7D9EFBA7}"/>
              </a:ext>
            </a:extLst>
          </p:cNvPr>
          <p:cNvGrpSpPr/>
          <p:nvPr/>
        </p:nvGrpSpPr>
        <p:grpSpPr>
          <a:xfrm>
            <a:off x="3040582" y="4230960"/>
            <a:ext cx="2783191" cy="707886"/>
            <a:chOff x="3040582" y="4216682"/>
            <a:chExt cx="2783191" cy="707886"/>
          </a:xfrm>
        </p:grpSpPr>
        <p:sp>
          <p:nvSpPr>
            <p:cNvPr id="50" name="TextBox 49">
              <a:extLst>
                <a:ext uri="{FF2B5EF4-FFF2-40B4-BE49-F238E27FC236}">
                  <a16:creationId xmlns:a16="http://schemas.microsoft.com/office/drawing/2014/main" id="{31214828-0606-D778-771B-E079C89A6644}"/>
                </a:ext>
              </a:extLst>
            </p:cNvPr>
            <p:cNvSpPr txBox="1"/>
            <p:nvPr/>
          </p:nvSpPr>
          <p:spPr>
            <a:xfrm>
              <a:off x="3693649" y="4216682"/>
              <a:ext cx="1753204" cy="707886"/>
            </a:xfrm>
            <a:prstGeom prst="rect">
              <a:avLst/>
            </a:prstGeom>
            <a:noFill/>
          </p:spPr>
          <p:txBody>
            <a:bodyPr wrap="square">
              <a:spAutoFit/>
            </a:bodyPr>
            <a:lstStyle/>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20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3040582" y="4890181"/>
              <a:ext cx="2783191" cy="10774"/>
            </a:xfrm>
            <a:prstGeom prst="line">
              <a:avLst/>
            </a:prstGeom>
            <a:solidFill>
              <a:schemeClr val="tx1"/>
            </a:solidFill>
            <a:ln w="31750" cap="flat" cmpd="sng" algn="ctr">
              <a:solidFill>
                <a:srgbClr val="C00000"/>
              </a:solidFill>
              <a:prstDash val="solid"/>
            </a:ln>
            <a:effectLst/>
          </p:spPr>
        </p:cxnSp>
      </p:grpSp>
      <p:sp>
        <p:nvSpPr>
          <p:cNvPr id="986" name="Title 1">
            <a:extLst>
              <a:ext uri="{FF2B5EF4-FFF2-40B4-BE49-F238E27FC236}">
                <a16:creationId xmlns:a16="http://schemas.microsoft.com/office/drawing/2014/main" id="{CB8A20EE-936F-FF6A-3339-390EE9BBF766}"/>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a:t>
            </a:r>
          </a:p>
        </p:txBody>
      </p:sp>
      <p:grpSp>
        <p:nvGrpSpPr>
          <p:cNvPr id="990" name="Group 989">
            <a:extLst>
              <a:ext uri="{FF2B5EF4-FFF2-40B4-BE49-F238E27FC236}">
                <a16:creationId xmlns:a16="http://schemas.microsoft.com/office/drawing/2014/main" id="{FCD8F5FE-D5B9-84C4-71A8-AE95BD91090E}"/>
              </a:ext>
            </a:extLst>
          </p:cNvPr>
          <p:cNvGrpSpPr/>
          <p:nvPr/>
        </p:nvGrpSpPr>
        <p:grpSpPr>
          <a:xfrm>
            <a:off x="369974" y="1338562"/>
            <a:ext cx="8400681" cy="2119749"/>
            <a:chOff x="371659" y="2946718"/>
            <a:chExt cx="8400681" cy="1171032"/>
          </a:xfrm>
        </p:grpSpPr>
        <p:sp>
          <p:nvSpPr>
            <p:cNvPr id="991" name="Rounded Rectangle 990">
              <a:extLst>
                <a:ext uri="{FF2B5EF4-FFF2-40B4-BE49-F238E27FC236}">
                  <a16:creationId xmlns:a16="http://schemas.microsoft.com/office/drawing/2014/main" id="{015A745E-F85E-7A67-CB0E-59F594399C36}"/>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3686861"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PUD operations are inherently slow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need to operate on </a:t>
              </a:r>
              <a:r>
                <a:rPr kumimoji="0" lang="en-US" sz="2400" b="1" i="0" u="sng" strike="noStrike" kern="0" cap="none" spc="0" normalizeH="0" baseline="0" noProof="0" dirty="0">
                  <a:ln>
                    <a:noFill/>
                  </a:ln>
                  <a:solidFill>
                    <a:srgbClr val="E06161"/>
                  </a:solidFill>
                  <a:effectLst/>
                  <a:uLnTx/>
                  <a:uFillTx/>
                  <a:latin typeface="Avenir Next" panose="020B0503020202020204" pitchFamily="34" charset="0"/>
                  <a:ea typeface="+mn-ea"/>
                  <a:cs typeface="+mn-cs"/>
                </a:rPr>
                <a:t>each bit serially</a:t>
              </a: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to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perform an operation with a data width &gt; 1 </a:t>
              </a:r>
              <a:endParaRPr kumimoji="0" lang="en-US" sz="26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endParaRPr>
            </a:p>
          </p:txBody>
        </p:sp>
        <p:sp>
          <p:nvSpPr>
            <p:cNvPr id="992" name="TextBox 991">
              <a:extLst>
                <a:ext uri="{FF2B5EF4-FFF2-40B4-BE49-F238E27FC236}">
                  <a16:creationId xmlns:a16="http://schemas.microsoft.com/office/drawing/2014/main" id="{5B57E9F2-D86F-04CD-12B5-A61FC0ABB17F}"/>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Problem</a:t>
              </a:r>
            </a:p>
          </p:txBody>
        </p:sp>
      </p:grpSp>
      <p:sp>
        <p:nvSpPr>
          <p:cNvPr id="995" name="Flowchart: Connector 11">
            <a:extLst>
              <a:ext uri="{FF2B5EF4-FFF2-40B4-BE49-F238E27FC236}">
                <a16:creationId xmlns:a16="http://schemas.microsoft.com/office/drawing/2014/main" id="{8693FF81-077A-D911-CA96-643CB5D1CAF6}"/>
              </a:ext>
            </a:extLst>
          </p:cNvPr>
          <p:cNvSpPr/>
          <p:nvPr/>
        </p:nvSpPr>
        <p:spPr>
          <a:xfrm>
            <a:off x="1621249" y="59629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6" name="Flowchart: Connector 11">
            <a:extLst>
              <a:ext uri="{FF2B5EF4-FFF2-40B4-BE49-F238E27FC236}">
                <a16:creationId xmlns:a16="http://schemas.microsoft.com/office/drawing/2014/main" id="{C1C4398B-1FFA-B85A-D6E4-BB0F0A9E6E26}"/>
              </a:ext>
            </a:extLst>
          </p:cNvPr>
          <p:cNvSpPr/>
          <p:nvPr/>
        </p:nvSpPr>
        <p:spPr>
          <a:xfrm>
            <a:off x="6421635" y="612524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7" name="Down Arrow 996">
            <a:extLst>
              <a:ext uri="{FF2B5EF4-FFF2-40B4-BE49-F238E27FC236}">
                <a16:creationId xmlns:a16="http://schemas.microsoft.com/office/drawing/2014/main" id="{751B3C7F-0DE6-4257-F433-9048E62A4936}"/>
              </a:ext>
            </a:extLst>
          </p:cNvPr>
          <p:cNvSpPr/>
          <p:nvPr/>
        </p:nvSpPr>
        <p:spPr>
          <a:xfrm>
            <a:off x="4327935" y="3600450"/>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974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4"/>
                                        </p:tgtEl>
                                        <p:attrNameLst>
                                          <p:attrName>style.visibility</p:attrName>
                                        </p:attrNameLst>
                                      </p:cBhvr>
                                      <p:to>
                                        <p:strVal val="visible"/>
                                      </p:to>
                                    </p:set>
                                    <p:animEffect transition="in" filter="fade">
                                      <p:cBhvr>
                                        <p:cTn id="7" dur="5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5" name="Group 4">
            <a:extLst>
              <a:ext uri="{FF2B5EF4-FFF2-40B4-BE49-F238E27FC236}">
                <a16:creationId xmlns:a16="http://schemas.microsoft.com/office/drawing/2014/main" id="{87F6A52B-EACA-20AD-A1FF-B914A66520E7}"/>
              </a:ext>
            </a:extLst>
          </p:cNvPr>
          <p:cNvGrpSpPr/>
          <p:nvPr/>
        </p:nvGrpSpPr>
        <p:grpSpPr>
          <a:xfrm>
            <a:off x="259810" y="1199480"/>
            <a:ext cx="4353142" cy="3432157"/>
            <a:chOff x="259810" y="1199480"/>
            <a:chExt cx="4353142" cy="3432157"/>
          </a:xfrm>
        </p:grpSpPr>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kumimoji="0" lang="en-US" sz="1800" b="1" i="0" u="none" strike="noStrike" kern="0" cap="none" spc="0" normalizeH="0" baseline="-25000" noProof="0" dirty="0">
                  <a:ln>
                    <a:noFill/>
                  </a:ln>
                  <a:effectLst/>
                  <a:uLnTx/>
                  <a:uFillTx/>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kumimoji="0" lang="en-US" sz="1800" b="1" i="0" u="none" strike="noStrike" kern="0" cap="none" spc="0" normalizeH="0" baseline="-25000" noProof="0" dirty="0">
                  <a:ln>
                    <a:noFill/>
                  </a:ln>
                  <a:effectLst/>
                  <a:uLnTx/>
                  <a:uFillTx/>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lang="en-US" b="1" kern="0" baseline="-25000" dirty="0">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lang="en-US" b="1" kern="0" baseline="-25000" dirty="0">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05" name="TextBox 904">
              <a:extLst>
                <a:ext uri="{FF2B5EF4-FFF2-40B4-BE49-F238E27FC236}">
                  <a16:creationId xmlns:a16="http://schemas.microsoft.com/office/drawing/2014/main" id="{9C0700DE-19E7-DDBB-94E8-E54B0959CA8D}"/>
                </a:ext>
              </a:extLst>
            </p:cNvPr>
            <p:cNvSpPr txBox="1"/>
            <p:nvPr/>
          </p:nvSpPr>
          <p:spPr>
            <a:xfrm>
              <a:off x="3119476" y="1531503"/>
              <a:ext cx="1488384" cy="4001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i="0" u="none" strike="noStrike" kern="0" cap="none" spc="0" normalizeH="0" baseline="0" noProof="0" dirty="0">
                  <a:ln>
                    <a:noFill/>
                  </a:ln>
                  <a:solidFill>
                    <a:srgbClr val="C02800"/>
                  </a:solidFill>
                  <a:effectLst/>
                  <a:uLnTx/>
                  <a:uFillTx/>
                  <a:latin typeface="Avenir Next" panose="020B0503020202020204" pitchFamily="34" charset="0"/>
                </a:rPr>
                <a:t>2 (</a:t>
              </a:r>
              <a:r>
                <a:rPr kumimoji="0" lang="en-US" sz="2000" i="0" u="none" strike="noStrike" kern="0" cap="none" spc="0" normalizeH="0" baseline="0" noProof="0" dirty="0">
                  <a:ln>
                    <a:noFill/>
                  </a:ln>
                  <a:solidFill>
                    <a:srgbClr val="C02800"/>
                  </a:solidFill>
                  <a:effectLst/>
                  <a:uLnTx/>
                  <a:uFillTx/>
                  <a:latin typeface="Courier New" panose="02070309020205020404" pitchFamily="49" charset="0"/>
                  <a:cs typeface="Courier New" panose="02070309020205020404" pitchFamily="49" charset="0"/>
                </a:rPr>
                <a:t>2’b10</a:t>
              </a:r>
              <a:r>
                <a:rPr kumimoji="0" lang="en-US" sz="2000" i="0" u="none" strike="noStrike" kern="0" cap="none" spc="0" normalizeH="0" baseline="0" noProof="0" dirty="0">
                  <a:ln>
                    <a:noFill/>
                  </a:ln>
                  <a:solidFill>
                    <a:srgbClr val="C02800"/>
                  </a:solidFill>
                  <a:effectLst/>
                  <a:uLnTx/>
                  <a:uFillTx/>
                  <a:latin typeface="Avenir Next" panose="020B0503020202020204" pitchFamily="34" charset="0"/>
                </a:rPr>
                <a:t>)</a:t>
              </a:r>
              <a:endParaRPr kumimoji="0" lang="en-US" sz="2000" i="0" u="none" strike="noStrike" kern="0" cap="none" spc="0" normalizeH="0" baseline="0" noProof="0" dirty="0">
                <a:ln>
                  <a:noFill/>
                </a:ln>
                <a:solidFill>
                  <a:srgbClr val="C02800"/>
                </a:solidFill>
                <a:effectLst/>
                <a:uLnTx/>
                <a:uFillTx/>
              </a:endParaRPr>
            </a:p>
          </p:txBody>
        </p:sp>
        <p:sp>
          <p:nvSpPr>
            <p:cNvPr id="906" name="Right Brace 905">
              <a:extLst>
                <a:ext uri="{FF2B5EF4-FFF2-40B4-BE49-F238E27FC236}">
                  <a16:creationId xmlns:a16="http://schemas.microsoft.com/office/drawing/2014/main" id="{8CC49499-5E0D-1BA4-DF90-B508E30A23A8}"/>
                </a:ext>
              </a:extLst>
            </p:cNvPr>
            <p:cNvSpPr/>
            <p:nvPr/>
          </p:nvSpPr>
          <p:spPr>
            <a:xfrm>
              <a:off x="2969075" y="1462090"/>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1" name="TextBox 910">
              <a:extLst>
                <a:ext uri="{FF2B5EF4-FFF2-40B4-BE49-F238E27FC236}">
                  <a16:creationId xmlns:a16="http://schemas.microsoft.com/office/drawing/2014/main" id="{D57FAC6D-C374-21ED-AE05-BAF059553C84}"/>
                </a:ext>
              </a:extLst>
            </p:cNvPr>
            <p:cNvSpPr txBox="1"/>
            <p:nvPr/>
          </p:nvSpPr>
          <p:spPr>
            <a:xfrm>
              <a:off x="3124568" y="2048840"/>
              <a:ext cx="1488384" cy="4001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rPr>
                <a:t>)</a:t>
              </a:r>
              <a:endParaRPr kumimoji="0" lang="en-US" sz="2000" b="0" i="0" u="none" strike="noStrike" kern="0" cap="none" spc="0" normalizeH="0" baseline="0" noProof="0" dirty="0">
                <a:ln>
                  <a:noFill/>
                </a:ln>
                <a:solidFill>
                  <a:srgbClr val="C02800"/>
                </a:solidFill>
                <a:effectLst/>
                <a:uLnTx/>
                <a:uFillTx/>
              </a:endParaRPr>
            </a:p>
          </p:txBody>
        </p:sp>
        <p:sp>
          <p:nvSpPr>
            <p:cNvPr id="912" name="Right Brace 911">
              <a:extLst>
                <a:ext uri="{FF2B5EF4-FFF2-40B4-BE49-F238E27FC236}">
                  <a16:creationId xmlns:a16="http://schemas.microsoft.com/office/drawing/2014/main" id="{FB83C37F-6FAC-07A3-69DE-A74E4DF79834}"/>
                </a:ext>
              </a:extLst>
            </p:cNvPr>
            <p:cNvSpPr/>
            <p:nvPr/>
          </p:nvSpPr>
          <p:spPr>
            <a:xfrm>
              <a:off x="2974167" y="1979427"/>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4" name="TextBox 913">
              <a:extLst>
                <a:ext uri="{FF2B5EF4-FFF2-40B4-BE49-F238E27FC236}">
                  <a16:creationId xmlns:a16="http://schemas.microsoft.com/office/drawing/2014/main" id="{CDEC93FB-3551-6EA4-0703-CD769063A0C4}"/>
                </a:ext>
              </a:extLst>
            </p:cNvPr>
            <p:cNvSpPr txBox="1"/>
            <p:nvPr/>
          </p:nvSpPr>
          <p:spPr>
            <a:xfrm>
              <a:off x="3205707" y="1772207"/>
              <a:ext cx="152868" cy="369332"/>
            </a:xfrm>
            <a:prstGeom prst="rect">
              <a:avLst/>
            </a:prstGeom>
            <a:noFill/>
          </p:spPr>
          <p:txBody>
            <a:bodyPr wrap="square">
              <a:spAutoFit/>
            </a:bodyPr>
            <a:lstStyle/>
            <a:p>
              <a:pPr algn="ctr"/>
              <a:r>
                <a:rPr kumimoji="0" lang="en-US" sz="1800" b="0" i="0" u="none" strike="noStrike" kern="0" cap="none" spc="0" normalizeH="0" baseline="0" noProof="0" dirty="0">
                  <a:ln>
                    <a:noFill/>
                  </a:ln>
                  <a:solidFill>
                    <a:srgbClr val="C02800"/>
                  </a:solidFill>
                  <a:effectLst/>
                  <a:uLnTx/>
                  <a:uFillTx/>
                  <a:latin typeface="Avenir Next" panose="020B0503020202020204" pitchFamily="34" charset="0"/>
                </a:rPr>
                <a:t>+</a:t>
              </a:r>
              <a:endParaRPr lang="en-US" dirty="0"/>
            </a:p>
          </p:txBody>
        </p:sp>
      </p:gr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0915"/>
              <a:ext cx="268139" cy="513446"/>
              <a:chOff x="4189009" y="6113670"/>
              <a:chExt cx="268139" cy="513446"/>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0915"/>
              <a:ext cx="268139" cy="513446"/>
              <a:chOff x="4189009" y="6113670"/>
              <a:chExt cx="268139" cy="513446"/>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0915"/>
              <a:ext cx="268139" cy="513446"/>
              <a:chOff x="4189009" y="6113670"/>
              <a:chExt cx="268139" cy="513446"/>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0915"/>
              <a:ext cx="268139" cy="513446"/>
              <a:chOff x="4189009" y="6113670"/>
              <a:chExt cx="268139" cy="513446"/>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0915"/>
              <a:ext cx="268139" cy="513446"/>
              <a:chOff x="4189009" y="6113670"/>
              <a:chExt cx="268139" cy="513446"/>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0915"/>
              <a:ext cx="268139" cy="513446"/>
              <a:chOff x="4189009" y="6113670"/>
              <a:chExt cx="268139" cy="513446"/>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0915"/>
              <a:ext cx="268139" cy="513446"/>
              <a:chOff x="4189009" y="6113670"/>
              <a:chExt cx="268139" cy="513446"/>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0915"/>
              <a:ext cx="268139" cy="513446"/>
              <a:chOff x="4189009" y="6113670"/>
              <a:chExt cx="268139" cy="513446"/>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69" name="TextBox 368">
            <a:extLst>
              <a:ext uri="{FF2B5EF4-FFF2-40B4-BE49-F238E27FC236}">
                <a16:creationId xmlns:a16="http://schemas.microsoft.com/office/drawing/2014/main" id="{CD4CECD2-3BAB-B67F-312E-6AFA740AC7DC}"/>
              </a:ext>
            </a:extLst>
          </p:cNvPr>
          <p:cNvSpPr txBox="1"/>
          <p:nvPr/>
        </p:nvSpPr>
        <p:spPr>
          <a:xfrm>
            <a:off x="3874002" y="5161926"/>
            <a:ext cx="1358204" cy="584775"/>
          </a:xfrm>
          <a:prstGeom prst="rect">
            <a:avLst/>
          </a:prstGeom>
          <a:noFill/>
        </p:spPr>
        <p:txBody>
          <a:bodyPr wrap="square">
            <a:spAutoFit/>
          </a:bodyPr>
          <a:lstStyle/>
          <a:p>
            <a:pPr algn="ctr"/>
            <a:r>
              <a:rPr kumimoji="0" lang="en-US" sz="1600" i="0" u="none" strike="noStrike" kern="1200" cap="none" spc="0" normalizeH="0" baseline="0" noProof="0" dirty="0">
                <a:ln>
                  <a:noFill/>
                </a:ln>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effectLst/>
                <a:uLnTx/>
                <a:uFillTx/>
                <a:latin typeface="Avenir Next" panose="020B0503020202020204" pitchFamily="34" charset="0"/>
                <a:ea typeface="+mn-ea"/>
                <a:cs typeface="+mn-cs"/>
              </a:rPr>
              <a:t>dependency</a:t>
            </a:r>
            <a:endParaRPr lang="en-US" sz="1600" dirty="0"/>
          </a:p>
        </p:txBody>
      </p:sp>
      <p:sp>
        <p:nvSpPr>
          <p:cNvPr id="370" name="Rectangle 369">
            <a:extLst>
              <a:ext uri="{FF2B5EF4-FFF2-40B4-BE49-F238E27FC236}">
                <a16:creationId xmlns:a16="http://schemas.microsoft.com/office/drawing/2014/main" id="{59476178-D096-9D92-E51A-5F5642D7C46B}"/>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1" name="Rectangle 370">
            <a:extLst>
              <a:ext uri="{FF2B5EF4-FFF2-40B4-BE49-F238E27FC236}">
                <a16:creationId xmlns:a16="http://schemas.microsoft.com/office/drawing/2014/main" id="{D810CC8C-1D51-5464-F4A4-FDCE88713BA1}"/>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315467490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lang="en-US" dirty="0">
                <a:solidFill>
                  <a:srgbClr val="C00000"/>
                </a:solidFill>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6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A</a:t>
            </a:r>
            <a:r>
              <a:rPr lang="en-US" b="1" kern="0" baseline="-25000" dirty="0">
                <a:solidFill>
                  <a:schemeClr val="bg1">
                    <a:lumMod val="6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B</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Cin</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rPr>
              <a:t>Cout</a:t>
            </a:r>
            <a:r>
              <a:rPr lang="en-US" b="1" kern="0" baseline="-25000" dirty="0">
                <a:solidFill>
                  <a:srgbClr val="70AE47"/>
                </a:solidFill>
                <a:latin typeface="Avenir Next" panose="020B0503020202020204" pitchFamily="34" charset="0"/>
              </a:rPr>
              <a:t>0</a:t>
            </a:r>
            <a:endParaRPr kumimoji="0" lang="en-US" sz="1800" b="1" i="0" u="none" strike="noStrike" kern="0" cap="none" spc="0" normalizeH="0" baseline="-25000" noProof="0" dirty="0">
              <a:ln>
                <a:noFill/>
              </a:ln>
              <a:solidFill>
                <a:srgbClr val="70AE47"/>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4555" y="2726371"/>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4555"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4555" y="2238069"/>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4555" y="3452321"/>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674" name="Rectangle 673">
            <a:extLst>
              <a:ext uri="{FF2B5EF4-FFF2-40B4-BE49-F238E27FC236}">
                <a16:creationId xmlns:a16="http://schemas.microsoft.com/office/drawing/2014/main" id="{6A873033-764F-5217-0ACC-2F5C5E91609A}"/>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676" name="Rectangle 675">
            <a:extLst>
              <a:ext uri="{FF2B5EF4-FFF2-40B4-BE49-F238E27FC236}">
                <a16:creationId xmlns:a16="http://schemas.microsoft.com/office/drawing/2014/main" id="{DFCB5AFF-6873-F592-908C-6760CA6B5342}"/>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683" name="Flowchart: Connector 11">
            <a:extLst>
              <a:ext uri="{FF2B5EF4-FFF2-40B4-BE49-F238E27FC236}">
                <a16:creationId xmlns:a16="http://schemas.microsoft.com/office/drawing/2014/main" id="{029B8DC2-1A25-8F91-7881-BA4F74AE49FD}"/>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84" name="Flowchart: Connector 11">
            <a:extLst>
              <a:ext uri="{FF2B5EF4-FFF2-40B4-BE49-F238E27FC236}">
                <a16:creationId xmlns:a16="http://schemas.microsoft.com/office/drawing/2014/main" id="{BCC8D30F-1A8B-0D05-B978-8E59CFA53741}"/>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685" name="Group 684">
            <a:extLst>
              <a:ext uri="{FF2B5EF4-FFF2-40B4-BE49-F238E27FC236}">
                <a16:creationId xmlns:a16="http://schemas.microsoft.com/office/drawing/2014/main" id="{DAB4F857-1EB2-B94F-3BF2-6AF275445DA2}"/>
              </a:ext>
            </a:extLst>
          </p:cNvPr>
          <p:cNvGrpSpPr/>
          <p:nvPr/>
        </p:nvGrpSpPr>
        <p:grpSpPr>
          <a:xfrm>
            <a:off x="4775182" y="1372524"/>
            <a:ext cx="4109009" cy="3020421"/>
            <a:chOff x="3867865" y="4615566"/>
            <a:chExt cx="2566943" cy="2273566"/>
          </a:xfrm>
        </p:grpSpPr>
        <p:grpSp>
          <p:nvGrpSpPr>
            <p:cNvPr id="686" name="Group 685">
              <a:extLst>
                <a:ext uri="{FF2B5EF4-FFF2-40B4-BE49-F238E27FC236}">
                  <a16:creationId xmlns:a16="http://schemas.microsoft.com/office/drawing/2014/main" id="{38E8857C-F1EB-24EE-F816-B6A32051E908}"/>
                </a:ext>
              </a:extLst>
            </p:cNvPr>
            <p:cNvGrpSpPr/>
            <p:nvPr/>
          </p:nvGrpSpPr>
          <p:grpSpPr>
            <a:xfrm>
              <a:off x="4185381" y="4615566"/>
              <a:ext cx="2249427" cy="1554480"/>
              <a:chOff x="4214803" y="4492238"/>
              <a:chExt cx="2249427" cy="1554480"/>
            </a:xfrm>
          </p:grpSpPr>
          <p:cxnSp>
            <p:nvCxnSpPr>
              <p:cNvPr id="758" name="Straight Arrow Connector 757">
                <a:extLst>
                  <a:ext uri="{FF2B5EF4-FFF2-40B4-BE49-F238E27FC236}">
                    <a16:creationId xmlns:a16="http://schemas.microsoft.com/office/drawing/2014/main" id="{1B384577-BEF7-B3FA-25CE-2862B9DB5EED}"/>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59" name="Straight Arrow Connector 758">
                <a:extLst>
                  <a:ext uri="{FF2B5EF4-FFF2-40B4-BE49-F238E27FC236}">
                    <a16:creationId xmlns:a16="http://schemas.microsoft.com/office/drawing/2014/main" id="{E6577C95-395A-6F96-D28D-A1FDA49DF4B9}"/>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87" name="Group 686">
              <a:extLst>
                <a:ext uri="{FF2B5EF4-FFF2-40B4-BE49-F238E27FC236}">
                  <a16:creationId xmlns:a16="http://schemas.microsoft.com/office/drawing/2014/main" id="{EACA3FDC-FE20-DF8E-4815-D02D385C110A}"/>
                </a:ext>
              </a:extLst>
            </p:cNvPr>
            <p:cNvGrpSpPr/>
            <p:nvPr/>
          </p:nvGrpSpPr>
          <p:grpSpPr>
            <a:xfrm>
              <a:off x="4189009" y="6150915"/>
              <a:ext cx="268139" cy="513446"/>
              <a:chOff x="4189009" y="6113670"/>
              <a:chExt cx="268139" cy="513446"/>
            </a:xfrm>
            <a:noFill/>
          </p:grpSpPr>
          <p:sp>
            <p:nvSpPr>
              <p:cNvPr id="756" name="Rectangle 755">
                <a:extLst>
                  <a:ext uri="{FF2B5EF4-FFF2-40B4-BE49-F238E27FC236}">
                    <a16:creationId xmlns:a16="http://schemas.microsoft.com/office/drawing/2014/main" id="{79447EE1-FFB9-1E04-E3C2-D6D2602EA2B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57" name="Straight Connector 756">
                <a:extLst>
                  <a:ext uri="{FF2B5EF4-FFF2-40B4-BE49-F238E27FC236}">
                    <a16:creationId xmlns:a16="http://schemas.microsoft.com/office/drawing/2014/main" id="{9968D5AC-FF2A-3B10-A852-FAB7CEBE86A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1" name="Group 690">
              <a:extLst>
                <a:ext uri="{FF2B5EF4-FFF2-40B4-BE49-F238E27FC236}">
                  <a16:creationId xmlns:a16="http://schemas.microsoft.com/office/drawing/2014/main" id="{A2A25B1D-CA49-3A52-FB91-5005AD5BDF79}"/>
                </a:ext>
              </a:extLst>
            </p:cNvPr>
            <p:cNvGrpSpPr/>
            <p:nvPr/>
          </p:nvGrpSpPr>
          <p:grpSpPr>
            <a:xfrm>
              <a:off x="4456819" y="6150915"/>
              <a:ext cx="268139" cy="513446"/>
              <a:chOff x="4189009" y="6113670"/>
              <a:chExt cx="268139" cy="513446"/>
            </a:xfrm>
            <a:noFill/>
          </p:grpSpPr>
          <p:sp>
            <p:nvSpPr>
              <p:cNvPr id="754" name="Rectangle 753">
                <a:extLst>
                  <a:ext uri="{FF2B5EF4-FFF2-40B4-BE49-F238E27FC236}">
                    <a16:creationId xmlns:a16="http://schemas.microsoft.com/office/drawing/2014/main" id="{3869D3D5-2D50-2D55-7E71-1FFD9EB0B68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55" name="Straight Connector 754">
                <a:extLst>
                  <a:ext uri="{FF2B5EF4-FFF2-40B4-BE49-F238E27FC236}">
                    <a16:creationId xmlns:a16="http://schemas.microsoft.com/office/drawing/2014/main" id="{017F8B46-12BA-8B9B-BF0D-0C9F379F6A5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C31AB3B3-A61D-3B99-49F5-A00C708FE0F5}"/>
                </a:ext>
              </a:extLst>
            </p:cNvPr>
            <p:cNvGrpSpPr/>
            <p:nvPr/>
          </p:nvGrpSpPr>
          <p:grpSpPr>
            <a:xfrm>
              <a:off x="4724629" y="6150915"/>
              <a:ext cx="268139" cy="513446"/>
              <a:chOff x="4189009" y="6113670"/>
              <a:chExt cx="268139" cy="513446"/>
            </a:xfrm>
            <a:noFill/>
          </p:grpSpPr>
          <p:sp>
            <p:nvSpPr>
              <p:cNvPr id="752" name="Rectangle 751">
                <a:extLst>
                  <a:ext uri="{FF2B5EF4-FFF2-40B4-BE49-F238E27FC236}">
                    <a16:creationId xmlns:a16="http://schemas.microsoft.com/office/drawing/2014/main" id="{512ADE1F-5094-8EDE-220B-56D64C510F6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53" name="Straight Connector 752">
                <a:extLst>
                  <a:ext uri="{FF2B5EF4-FFF2-40B4-BE49-F238E27FC236}">
                    <a16:creationId xmlns:a16="http://schemas.microsoft.com/office/drawing/2014/main" id="{17FA3E6A-11DE-C9E3-85BC-BB25B11E643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A3ED423B-88CC-9777-A2FB-01F34A916DFB}"/>
                </a:ext>
              </a:extLst>
            </p:cNvPr>
            <p:cNvGrpSpPr/>
            <p:nvPr/>
          </p:nvGrpSpPr>
          <p:grpSpPr>
            <a:xfrm>
              <a:off x="4992439" y="6150915"/>
              <a:ext cx="268139" cy="513446"/>
              <a:chOff x="4189009" y="6113670"/>
              <a:chExt cx="268139" cy="513446"/>
            </a:xfrm>
            <a:noFill/>
          </p:grpSpPr>
          <p:sp>
            <p:nvSpPr>
              <p:cNvPr id="750" name="Rectangle 749">
                <a:extLst>
                  <a:ext uri="{FF2B5EF4-FFF2-40B4-BE49-F238E27FC236}">
                    <a16:creationId xmlns:a16="http://schemas.microsoft.com/office/drawing/2014/main" id="{75190F74-BB13-8D98-94ED-9B74D3BD823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51" name="Straight Connector 750">
                <a:extLst>
                  <a:ext uri="{FF2B5EF4-FFF2-40B4-BE49-F238E27FC236}">
                    <a16:creationId xmlns:a16="http://schemas.microsoft.com/office/drawing/2014/main" id="{C10F91F3-A912-B4B7-18E3-2A6EE7D7F4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3" name="Group 702">
              <a:extLst>
                <a:ext uri="{FF2B5EF4-FFF2-40B4-BE49-F238E27FC236}">
                  <a16:creationId xmlns:a16="http://schemas.microsoft.com/office/drawing/2014/main" id="{2A622FD4-47E2-FB34-4676-AA4F19537CAB}"/>
                </a:ext>
              </a:extLst>
            </p:cNvPr>
            <p:cNvGrpSpPr/>
            <p:nvPr/>
          </p:nvGrpSpPr>
          <p:grpSpPr>
            <a:xfrm>
              <a:off x="5260249" y="6150915"/>
              <a:ext cx="268139" cy="513446"/>
              <a:chOff x="4189009" y="6113670"/>
              <a:chExt cx="268139" cy="513446"/>
            </a:xfrm>
            <a:noFill/>
          </p:grpSpPr>
          <p:sp>
            <p:nvSpPr>
              <p:cNvPr id="748" name="Rectangle 747">
                <a:extLst>
                  <a:ext uri="{FF2B5EF4-FFF2-40B4-BE49-F238E27FC236}">
                    <a16:creationId xmlns:a16="http://schemas.microsoft.com/office/drawing/2014/main" id="{B3662C80-6B74-497D-D69D-E53689C2F49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49" name="Straight Connector 748">
                <a:extLst>
                  <a:ext uri="{FF2B5EF4-FFF2-40B4-BE49-F238E27FC236}">
                    <a16:creationId xmlns:a16="http://schemas.microsoft.com/office/drawing/2014/main" id="{EACDDBDD-421F-7CB5-315D-62A98AA9DA4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5" name="Group 704">
              <a:extLst>
                <a:ext uri="{FF2B5EF4-FFF2-40B4-BE49-F238E27FC236}">
                  <a16:creationId xmlns:a16="http://schemas.microsoft.com/office/drawing/2014/main" id="{EEAE83E5-D009-EE8F-4DCB-1EBAD6564BDA}"/>
                </a:ext>
              </a:extLst>
            </p:cNvPr>
            <p:cNvGrpSpPr/>
            <p:nvPr/>
          </p:nvGrpSpPr>
          <p:grpSpPr>
            <a:xfrm>
              <a:off x="5528059" y="6150915"/>
              <a:ext cx="268139" cy="513446"/>
              <a:chOff x="4189009" y="6113670"/>
              <a:chExt cx="268139" cy="513446"/>
            </a:xfrm>
            <a:noFill/>
          </p:grpSpPr>
          <p:sp>
            <p:nvSpPr>
              <p:cNvPr id="746" name="Rectangle 745">
                <a:extLst>
                  <a:ext uri="{FF2B5EF4-FFF2-40B4-BE49-F238E27FC236}">
                    <a16:creationId xmlns:a16="http://schemas.microsoft.com/office/drawing/2014/main" id="{B38B0156-4F2B-741D-4CE7-65C3EC7CD25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47" name="Straight Connector 746">
                <a:extLst>
                  <a:ext uri="{FF2B5EF4-FFF2-40B4-BE49-F238E27FC236}">
                    <a16:creationId xmlns:a16="http://schemas.microsoft.com/office/drawing/2014/main" id="{D8C98644-EB92-8ECF-ECC0-3AA2BA91DDF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3037531E-A61A-D357-A77B-4B962F3CE8ED}"/>
                </a:ext>
              </a:extLst>
            </p:cNvPr>
            <p:cNvGrpSpPr/>
            <p:nvPr/>
          </p:nvGrpSpPr>
          <p:grpSpPr>
            <a:xfrm>
              <a:off x="5795869" y="6150915"/>
              <a:ext cx="268139" cy="513446"/>
              <a:chOff x="4189009" y="6113670"/>
              <a:chExt cx="268139" cy="513446"/>
            </a:xfrm>
            <a:noFill/>
          </p:grpSpPr>
          <p:sp>
            <p:nvSpPr>
              <p:cNvPr id="744" name="Rectangle 743">
                <a:extLst>
                  <a:ext uri="{FF2B5EF4-FFF2-40B4-BE49-F238E27FC236}">
                    <a16:creationId xmlns:a16="http://schemas.microsoft.com/office/drawing/2014/main" id="{D9A48D91-A7C0-D1A1-44BE-BC3BF8EA6B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45" name="Straight Connector 744">
                <a:extLst>
                  <a:ext uri="{FF2B5EF4-FFF2-40B4-BE49-F238E27FC236}">
                    <a16:creationId xmlns:a16="http://schemas.microsoft.com/office/drawing/2014/main" id="{27206020-838B-63FD-A75C-93CD562A2D2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7" name="Group 706">
              <a:extLst>
                <a:ext uri="{FF2B5EF4-FFF2-40B4-BE49-F238E27FC236}">
                  <a16:creationId xmlns:a16="http://schemas.microsoft.com/office/drawing/2014/main" id="{241026FA-605C-C183-E79F-B06A917DE155}"/>
                </a:ext>
              </a:extLst>
            </p:cNvPr>
            <p:cNvGrpSpPr/>
            <p:nvPr/>
          </p:nvGrpSpPr>
          <p:grpSpPr>
            <a:xfrm>
              <a:off x="6063677" y="6150915"/>
              <a:ext cx="268139" cy="513446"/>
              <a:chOff x="4189009" y="6113670"/>
              <a:chExt cx="268139" cy="513446"/>
            </a:xfrm>
            <a:noFill/>
          </p:grpSpPr>
          <p:sp>
            <p:nvSpPr>
              <p:cNvPr id="742" name="Rectangle 741">
                <a:extLst>
                  <a:ext uri="{FF2B5EF4-FFF2-40B4-BE49-F238E27FC236}">
                    <a16:creationId xmlns:a16="http://schemas.microsoft.com/office/drawing/2014/main" id="{E8B4A7BF-6857-91D8-9DC8-68B59D670F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743" name="Straight Connector 742">
                <a:extLst>
                  <a:ext uri="{FF2B5EF4-FFF2-40B4-BE49-F238E27FC236}">
                    <a16:creationId xmlns:a16="http://schemas.microsoft.com/office/drawing/2014/main" id="{B60A06BA-0935-C304-72A5-93D365A2257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8" name="Straight Connector 707">
              <a:extLst>
                <a:ext uri="{FF2B5EF4-FFF2-40B4-BE49-F238E27FC236}">
                  <a16:creationId xmlns:a16="http://schemas.microsoft.com/office/drawing/2014/main" id="{61FA7B75-7EEC-A4EC-D6F2-5D7977CA28EF}"/>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a:extLst>
                <a:ext uri="{FF2B5EF4-FFF2-40B4-BE49-F238E27FC236}">
                  <a16:creationId xmlns:a16="http://schemas.microsoft.com/office/drawing/2014/main" id="{08349B18-BA65-75F2-868C-B23E78D8D98F}"/>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156F1E3-D91F-1C5C-68F6-DBAF9751904E}"/>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02A08034-6745-84C2-FBC9-64408CFD5250}"/>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D316872E-DEDA-4B1B-8725-84C8E6A37FD4}"/>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64795DBA-5C4D-9202-B8FE-807E0A0D41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6A56FD33-1197-EEDD-FCEC-A03D68FFD8F9}"/>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27BA6BE2-4017-E07F-A17F-6F3C0FFD7701}"/>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22" name="Rectangle 721">
              <a:extLst>
                <a:ext uri="{FF2B5EF4-FFF2-40B4-BE49-F238E27FC236}">
                  <a16:creationId xmlns:a16="http://schemas.microsoft.com/office/drawing/2014/main" id="{01BAEDBD-C946-571F-66FA-18D7A56D8BDB}"/>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723" name="Rectangle 722">
              <a:extLst>
                <a:ext uri="{FF2B5EF4-FFF2-40B4-BE49-F238E27FC236}">
                  <a16:creationId xmlns:a16="http://schemas.microsoft.com/office/drawing/2014/main" id="{106903B9-48F3-BDA5-E2A5-AF541C251EAB}"/>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724" name="Straight Connector 723">
              <a:extLst>
                <a:ext uri="{FF2B5EF4-FFF2-40B4-BE49-F238E27FC236}">
                  <a16:creationId xmlns:a16="http://schemas.microsoft.com/office/drawing/2014/main" id="{2E47AE87-2385-E198-38FE-ABFED6E57C7C}"/>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60A3584A-DFCB-534E-7C86-E11580ADA8B5}"/>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7A52E9AE-7706-4FA0-D231-5AFCA5C001C8}"/>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3AE31AEC-3DA1-F4E1-05E1-1ECF9CD96A5F}"/>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3F496A21-9078-BA76-F2BD-96AF00B6946F}"/>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E4BAE58F-56C9-6645-E027-76B441DCC308}"/>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F36514A8-D2A5-0927-468C-E0D787EF16E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3C1B06D8-39CD-E3FE-BEBE-84B26FF68FCA}"/>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32" name="Group 731">
              <a:extLst>
                <a:ext uri="{FF2B5EF4-FFF2-40B4-BE49-F238E27FC236}">
                  <a16:creationId xmlns:a16="http://schemas.microsoft.com/office/drawing/2014/main" id="{EA973AD2-32AA-977B-CB93-EF8C122EF87F}"/>
                </a:ext>
              </a:extLst>
            </p:cNvPr>
            <p:cNvGrpSpPr/>
            <p:nvPr/>
          </p:nvGrpSpPr>
          <p:grpSpPr>
            <a:xfrm>
              <a:off x="4317336" y="4790131"/>
              <a:ext cx="1876809" cy="1360783"/>
              <a:chOff x="4317336" y="4733925"/>
              <a:chExt cx="1876809" cy="1416990"/>
            </a:xfrm>
          </p:grpSpPr>
          <p:cxnSp>
            <p:nvCxnSpPr>
              <p:cNvPr id="733" name="Straight Connector 732">
                <a:extLst>
                  <a:ext uri="{FF2B5EF4-FFF2-40B4-BE49-F238E27FC236}">
                    <a16:creationId xmlns:a16="http://schemas.microsoft.com/office/drawing/2014/main" id="{0BA47AF8-5BDD-E41A-5E28-DE50EC1722A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0BB14F72-5335-57CE-ACAF-6C16248FF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BDBBC61-079B-2542-825D-F54590C18146}"/>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9F251491-7481-1844-E55C-673BC4CFC3CE}"/>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09D70F43-498F-D7CC-D66F-F1410D4E767D}"/>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4542AD97-AD92-BAC5-6B15-615A1703BBB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DCE28D06-5C46-D278-47ED-C306DDE9C830}"/>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C98A6F75-1AE8-E16D-51B1-5A30332AF42F}"/>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760" name="Rectangle 759">
            <a:extLst>
              <a:ext uri="{FF2B5EF4-FFF2-40B4-BE49-F238E27FC236}">
                <a16:creationId xmlns:a16="http://schemas.microsoft.com/office/drawing/2014/main" id="{D9FA1EDA-D4C4-20C5-6D13-DE098C34BCB2}"/>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763" name="Group 762">
            <a:extLst>
              <a:ext uri="{FF2B5EF4-FFF2-40B4-BE49-F238E27FC236}">
                <a16:creationId xmlns:a16="http://schemas.microsoft.com/office/drawing/2014/main" id="{04F50DF2-A89E-1D6C-3FDD-67E55EB48AEE}"/>
              </a:ext>
            </a:extLst>
          </p:cNvPr>
          <p:cNvGrpSpPr/>
          <p:nvPr/>
        </p:nvGrpSpPr>
        <p:grpSpPr>
          <a:xfrm>
            <a:off x="934555" y="2479736"/>
            <a:ext cx="1414038" cy="191087"/>
            <a:chOff x="1828799" y="2017072"/>
            <a:chExt cx="1414038" cy="191087"/>
          </a:xfrm>
          <a:solidFill>
            <a:srgbClr val="1A82C4"/>
          </a:solidFill>
        </p:grpSpPr>
        <p:sp>
          <p:nvSpPr>
            <p:cNvPr id="764" name="DRAM">
              <a:extLst>
                <a:ext uri="{FF2B5EF4-FFF2-40B4-BE49-F238E27FC236}">
                  <a16:creationId xmlns:a16="http://schemas.microsoft.com/office/drawing/2014/main" id="{6C072B72-E2A0-8ACC-3247-186ECC74D9B3}"/>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65" name="Straight Connector 764">
              <a:extLst>
                <a:ext uri="{FF2B5EF4-FFF2-40B4-BE49-F238E27FC236}">
                  <a16:creationId xmlns:a16="http://schemas.microsoft.com/office/drawing/2014/main" id="{484067BE-0A48-1363-9F87-40714F46C1BC}"/>
                </a:ext>
              </a:extLst>
            </p:cNvPr>
            <p:cNvCxnSpPr>
              <a:cxnSpLocks/>
              <a:stCxn id="770" idx="6"/>
              <a:endCxn id="764"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766" name="Oval 765">
              <a:extLst>
                <a:ext uri="{FF2B5EF4-FFF2-40B4-BE49-F238E27FC236}">
                  <a16:creationId xmlns:a16="http://schemas.microsoft.com/office/drawing/2014/main" id="{67DDCDB7-3B8C-D6B8-9FA0-24498704A879}"/>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7" name="Oval 766">
              <a:extLst>
                <a:ext uri="{FF2B5EF4-FFF2-40B4-BE49-F238E27FC236}">
                  <a16:creationId xmlns:a16="http://schemas.microsoft.com/office/drawing/2014/main" id="{5172230D-186E-3909-7E50-8C7A850BD7E1}"/>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8" name="Oval 767">
              <a:extLst>
                <a:ext uri="{FF2B5EF4-FFF2-40B4-BE49-F238E27FC236}">
                  <a16:creationId xmlns:a16="http://schemas.microsoft.com/office/drawing/2014/main" id="{AFE9DACE-199B-CAE3-ABB0-B9C35BDC6834}"/>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9" name="Oval 768">
              <a:extLst>
                <a:ext uri="{FF2B5EF4-FFF2-40B4-BE49-F238E27FC236}">
                  <a16:creationId xmlns:a16="http://schemas.microsoft.com/office/drawing/2014/main" id="{51201BD7-A555-A51F-51AA-5F4D69A28066}"/>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0" name="Oval 769">
              <a:extLst>
                <a:ext uri="{FF2B5EF4-FFF2-40B4-BE49-F238E27FC236}">
                  <a16:creationId xmlns:a16="http://schemas.microsoft.com/office/drawing/2014/main" id="{30F3E045-11B3-A7AB-4FBE-C532BFC1DFC4}"/>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811065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913"/>
                                        </p:tgtEl>
                                        <p:attrNameLst>
                                          <p:attrName>style.visibility</p:attrName>
                                        </p:attrNameLst>
                                      </p:cBhvr>
                                      <p:to>
                                        <p:strVal val="visible"/>
                                      </p:to>
                                    </p:set>
                                    <p:animEffect transition="in" filter="wipe(left)">
                                      <p:cBhvr>
                                        <p:cTn id="16" dur="500"/>
                                        <p:tgtEl>
                                          <p:spTgt spid="913"/>
                                        </p:tgtEl>
                                      </p:cBhvr>
                                    </p:animEffect>
                                  </p:childTnLst>
                                </p:cTn>
                              </p:par>
                              <p:par>
                                <p:cTn id="17" presetID="22" presetClass="entr" presetSubtype="8" fill="hold" nodeType="withEffect">
                                  <p:stCondLst>
                                    <p:cond delay="0"/>
                                  </p:stCondLst>
                                  <p:childTnLst>
                                    <p:set>
                                      <p:cBhvr>
                                        <p:cTn id="18" dur="1" fill="hold">
                                          <p:stCondLst>
                                            <p:cond delay="0"/>
                                          </p:stCondLst>
                                        </p:cTn>
                                        <p:tgtEl>
                                          <p:spTgt spid="1014"/>
                                        </p:tgtEl>
                                        <p:attrNameLst>
                                          <p:attrName>style.visibility</p:attrName>
                                        </p:attrNameLst>
                                      </p:cBhvr>
                                      <p:to>
                                        <p:strVal val="visible"/>
                                      </p:to>
                                    </p:set>
                                    <p:animEffect transition="in" filter="wipe(left)">
                                      <p:cBhvr>
                                        <p:cTn id="19" dur="500"/>
                                        <p:tgtEl>
                                          <p:spTgt spid="1014"/>
                                        </p:tgtEl>
                                      </p:cBhvr>
                                    </p:animEffect>
                                  </p:childTnLst>
                                </p:cTn>
                              </p:par>
                              <p:par>
                                <p:cTn id="20" presetID="22" presetClass="entr" presetSubtype="8" fill="hold" nodeType="withEffect">
                                  <p:stCondLst>
                                    <p:cond delay="0"/>
                                  </p:stCondLst>
                                  <p:childTnLst>
                                    <p:set>
                                      <p:cBhvr>
                                        <p:cTn id="21" dur="1" fill="hold">
                                          <p:stCondLst>
                                            <p:cond delay="0"/>
                                          </p:stCondLst>
                                        </p:cTn>
                                        <p:tgtEl>
                                          <p:spTgt spid="645"/>
                                        </p:tgtEl>
                                        <p:attrNameLst>
                                          <p:attrName>style.visibility</p:attrName>
                                        </p:attrNameLst>
                                      </p:cBhvr>
                                      <p:to>
                                        <p:strVal val="visible"/>
                                      </p:to>
                                    </p:set>
                                    <p:animEffect transition="in" filter="wipe(left)">
                                      <p:cBhvr>
                                        <p:cTn id="22" dur="500"/>
                                        <p:tgtEl>
                                          <p:spTgt spid="645"/>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647"/>
                                        </p:tgtEl>
                                        <p:attrNameLst>
                                          <p:attrName>style.visibility</p:attrName>
                                        </p:attrNameLst>
                                      </p:cBhvr>
                                      <p:to>
                                        <p:strVal val="visible"/>
                                      </p:to>
                                    </p:set>
                                    <p:animEffect transition="in" filter="wipe(left)">
                                      <p:cBhvr>
                                        <p:cTn id="28" dur="500"/>
                                        <p:tgtEl>
                                          <p:spTgt spid="647"/>
                                        </p:tgtEl>
                                      </p:cBhvr>
                                    </p:animEffect>
                                  </p:childTnLst>
                                </p:cTn>
                              </p:par>
                              <p:par>
                                <p:cTn id="29" presetID="22" presetClass="entr" presetSubtype="8" fill="hold" nodeType="withEffect">
                                  <p:stCondLst>
                                    <p:cond delay="0"/>
                                  </p:stCondLst>
                                  <p:childTnLst>
                                    <p:set>
                                      <p:cBhvr>
                                        <p:cTn id="30" dur="1" fill="hold">
                                          <p:stCondLst>
                                            <p:cond delay="0"/>
                                          </p:stCondLst>
                                        </p:cTn>
                                        <p:tgtEl>
                                          <p:spTgt spid="763"/>
                                        </p:tgtEl>
                                        <p:attrNameLst>
                                          <p:attrName>style.visibility</p:attrName>
                                        </p:attrNameLst>
                                      </p:cBhvr>
                                      <p:to>
                                        <p:strVal val="visible"/>
                                      </p:to>
                                    </p:set>
                                    <p:animEffect transition="in" filter="wipe(left)">
                                      <p:cBhvr>
                                        <p:cTn id="31" dur="500"/>
                                        <p:tgtEl>
                                          <p:spTgt spid="7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lang="en-US" dirty="0">
                <a:solidFill>
                  <a:srgbClr val="C00000"/>
                </a:solidFill>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6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A</a:t>
            </a:r>
            <a:r>
              <a:rPr lang="en-US" b="1" kern="0" baseline="-25000" dirty="0">
                <a:solidFill>
                  <a:schemeClr val="bg1">
                    <a:lumMod val="6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B</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Cin</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rgbClr val="70AE47"/>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818" y="2726371"/>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6818"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818" y="2238069"/>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6818" y="2974113"/>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rgbClr val="70AE47"/>
                </a:solidFill>
                <a:latin typeface="Avenir Next" panose="020B0503020202020204" pitchFamily="34" charset="0"/>
              </a:rPr>
              <a:t>tmp</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1023" name="Straight Connector 1022">
            <a:extLst>
              <a:ext uri="{FF2B5EF4-FFF2-40B4-BE49-F238E27FC236}">
                <a16:creationId xmlns:a16="http://schemas.microsoft.com/office/drawing/2014/main" id="{7373C555-B945-8003-7BE2-9D8E96D4A141}"/>
              </a:ext>
            </a:extLst>
          </p:cNvPr>
          <p:cNvCxnSpPr>
            <a:cxnSpLocks/>
          </p:cNvCxnSpPr>
          <p:nvPr/>
        </p:nvCxnSpPr>
        <p:spPr>
          <a:xfrm>
            <a:off x="2644461" y="1702322"/>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41" name="Group 640">
            <a:extLst>
              <a:ext uri="{FF2B5EF4-FFF2-40B4-BE49-F238E27FC236}">
                <a16:creationId xmlns:a16="http://schemas.microsoft.com/office/drawing/2014/main" id="{D7F3FCD3-26A9-CDE9-E04B-098F83B8C4CA}"/>
              </a:ext>
            </a:extLst>
          </p:cNvPr>
          <p:cNvGrpSpPr/>
          <p:nvPr/>
        </p:nvGrpSpPr>
        <p:grpSpPr>
          <a:xfrm>
            <a:off x="4775182" y="1372524"/>
            <a:ext cx="4109009" cy="3020421"/>
            <a:chOff x="3867865" y="4615566"/>
            <a:chExt cx="2566943" cy="2273566"/>
          </a:xfrm>
        </p:grpSpPr>
        <p:grpSp>
          <p:nvGrpSpPr>
            <p:cNvPr id="642" name="Group 641">
              <a:extLst>
                <a:ext uri="{FF2B5EF4-FFF2-40B4-BE49-F238E27FC236}">
                  <a16:creationId xmlns:a16="http://schemas.microsoft.com/office/drawing/2014/main" id="{904D1E3F-00DD-7F37-1B96-EDBE3E593754}"/>
                </a:ext>
              </a:extLst>
            </p:cNvPr>
            <p:cNvGrpSpPr/>
            <p:nvPr/>
          </p:nvGrpSpPr>
          <p:grpSpPr>
            <a:xfrm>
              <a:off x="4185381" y="4615566"/>
              <a:ext cx="2249427" cy="1554480"/>
              <a:chOff x="4214803" y="4492238"/>
              <a:chExt cx="2249427" cy="1554480"/>
            </a:xfrm>
          </p:grpSpPr>
          <p:cxnSp>
            <p:nvCxnSpPr>
              <p:cNvPr id="749" name="Straight Arrow Connector 748">
                <a:extLst>
                  <a:ext uri="{FF2B5EF4-FFF2-40B4-BE49-F238E27FC236}">
                    <a16:creationId xmlns:a16="http://schemas.microsoft.com/office/drawing/2014/main" id="{B7E82F4F-2C7C-CBF8-29DB-E75A6799561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50" name="Straight Arrow Connector 749">
                <a:extLst>
                  <a:ext uri="{FF2B5EF4-FFF2-40B4-BE49-F238E27FC236}">
                    <a16:creationId xmlns:a16="http://schemas.microsoft.com/office/drawing/2014/main" id="{C824BEF1-4F43-8882-513B-D987C1A83A0B}"/>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43" name="Group 642">
              <a:extLst>
                <a:ext uri="{FF2B5EF4-FFF2-40B4-BE49-F238E27FC236}">
                  <a16:creationId xmlns:a16="http://schemas.microsoft.com/office/drawing/2014/main" id="{18087720-E98B-760C-3650-ED652769813D}"/>
                </a:ext>
              </a:extLst>
            </p:cNvPr>
            <p:cNvGrpSpPr/>
            <p:nvPr/>
          </p:nvGrpSpPr>
          <p:grpSpPr>
            <a:xfrm>
              <a:off x="4189009" y="6150915"/>
              <a:ext cx="268139" cy="513446"/>
              <a:chOff x="4189009" y="6113670"/>
              <a:chExt cx="268139" cy="513446"/>
            </a:xfrm>
            <a:noFill/>
          </p:grpSpPr>
          <p:sp>
            <p:nvSpPr>
              <p:cNvPr id="747" name="Rectangle 746">
                <a:extLst>
                  <a:ext uri="{FF2B5EF4-FFF2-40B4-BE49-F238E27FC236}">
                    <a16:creationId xmlns:a16="http://schemas.microsoft.com/office/drawing/2014/main" id="{DB9834B2-0ACE-80D4-2F58-F63658F0FC8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8" name="Straight Connector 747">
                <a:extLst>
                  <a:ext uri="{FF2B5EF4-FFF2-40B4-BE49-F238E27FC236}">
                    <a16:creationId xmlns:a16="http://schemas.microsoft.com/office/drawing/2014/main" id="{B9DE8882-C44C-50FB-63C8-E2E4EDA308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4" name="Group 643">
              <a:extLst>
                <a:ext uri="{FF2B5EF4-FFF2-40B4-BE49-F238E27FC236}">
                  <a16:creationId xmlns:a16="http://schemas.microsoft.com/office/drawing/2014/main" id="{F1C9398D-6C41-FCA7-D698-4E526A342897}"/>
                </a:ext>
              </a:extLst>
            </p:cNvPr>
            <p:cNvGrpSpPr/>
            <p:nvPr/>
          </p:nvGrpSpPr>
          <p:grpSpPr>
            <a:xfrm>
              <a:off x="4456819" y="6150915"/>
              <a:ext cx="268139" cy="513446"/>
              <a:chOff x="4189009" y="6113670"/>
              <a:chExt cx="268139" cy="513446"/>
            </a:xfrm>
            <a:noFill/>
          </p:grpSpPr>
          <p:sp>
            <p:nvSpPr>
              <p:cNvPr id="745" name="Rectangle 744">
                <a:extLst>
                  <a:ext uri="{FF2B5EF4-FFF2-40B4-BE49-F238E27FC236}">
                    <a16:creationId xmlns:a16="http://schemas.microsoft.com/office/drawing/2014/main" id="{C971A3C4-22A1-49C7-FEB1-6F2370E98AD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746" name="Straight Connector 745">
                <a:extLst>
                  <a:ext uri="{FF2B5EF4-FFF2-40B4-BE49-F238E27FC236}">
                    <a16:creationId xmlns:a16="http://schemas.microsoft.com/office/drawing/2014/main" id="{7550C37C-A67E-CCC7-F426-B53CEE1F002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6" name="Group 645">
              <a:extLst>
                <a:ext uri="{FF2B5EF4-FFF2-40B4-BE49-F238E27FC236}">
                  <a16:creationId xmlns:a16="http://schemas.microsoft.com/office/drawing/2014/main" id="{07286F64-2CCA-490B-7147-FCDA28488B19}"/>
                </a:ext>
              </a:extLst>
            </p:cNvPr>
            <p:cNvGrpSpPr/>
            <p:nvPr/>
          </p:nvGrpSpPr>
          <p:grpSpPr>
            <a:xfrm>
              <a:off x="4724629" y="6150915"/>
              <a:ext cx="268139" cy="513446"/>
              <a:chOff x="4189009" y="6113670"/>
              <a:chExt cx="268139" cy="513446"/>
            </a:xfrm>
            <a:noFill/>
          </p:grpSpPr>
          <p:sp>
            <p:nvSpPr>
              <p:cNvPr id="743" name="Rectangle 742">
                <a:extLst>
                  <a:ext uri="{FF2B5EF4-FFF2-40B4-BE49-F238E27FC236}">
                    <a16:creationId xmlns:a16="http://schemas.microsoft.com/office/drawing/2014/main" id="{EC547F86-76F3-7A06-C797-DAC71992039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44" name="Straight Connector 743">
                <a:extLst>
                  <a:ext uri="{FF2B5EF4-FFF2-40B4-BE49-F238E27FC236}">
                    <a16:creationId xmlns:a16="http://schemas.microsoft.com/office/drawing/2014/main" id="{08CA8779-E934-8BCB-0632-83F575EF432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4" name="Group 673">
              <a:extLst>
                <a:ext uri="{FF2B5EF4-FFF2-40B4-BE49-F238E27FC236}">
                  <a16:creationId xmlns:a16="http://schemas.microsoft.com/office/drawing/2014/main" id="{402202AB-30C6-A5CB-0FE7-4A0CD3FDD605}"/>
                </a:ext>
              </a:extLst>
            </p:cNvPr>
            <p:cNvGrpSpPr/>
            <p:nvPr/>
          </p:nvGrpSpPr>
          <p:grpSpPr>
            <a:xfrm>
              <a:off x="4992439" y="6150915"/>
              <a:ext cx="268139" cy="513446"/>
              <a:chOff x="4189009" y="6113670"/>
              <a:chExt cx="268139" cy="513446"/>
            </a:xfrm>
            <a:noFill/>
          </p:grpSpPr>
          <p:sp>
            <p:nvSpPr>
              <p:cNvPr id="741" name="Rectangle 740">
                <a:extLst>
                  <a:ext uri="{FF2B5EF4-FFF2-40B4-BE49-F238E27FC236}">
                    <a16:creationId xmlns:a16="http://schemas.microsoft.com/office/drawing/2014/main" id="{4E908F95-1453-B56D-1D04-319DD70C64E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42" name="Straight Connector 741">
                <a:extLst>
                  <a:ext uri="{FF2B5EF4-FFF2-40B4-BE49-F238E27FC236}">
                    <a16:creationId xmlns:a16="http://schemas.microsoft.com/office/drawing/2014/main" id="{3D7FC074-AF96-E741-EA7D-B3668915397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6" name="Group 675">
              <a:extLst>
                <a:ext uri="{FF2B5EF4-FFF2-40B4-BE49-F238E27FC236}">
                  <a16:creationId xmlns:a16="http://schemas.microsoft.com/office/drawing/2014/main" id="{4B4BA01E-2958-FC29-CDE4-071CCC76ABA6}"/>
                </a:ext>
              </a:extLst>
            </p:cNvPr>
            <p:cNvGrpSpPr/>
            <p:nvPr/>
          </p:nvGrpSpPr>
          <p:grpSpPr>
            <a:xfrm>
              <a:off x="5260249" y="6150915"/>
              <a:ext cx="268139" cy="513446"/>
              <a:chOff x="4189009" y="6113670"/>
              <a:chExt cx="268139" cy="513446"/>
            </a:xfrm>
            <a:noFill/>
          </p:grpSpPr>
          <p:sp>
            <p:nvSpPr>
              <p:cNvPr id="739" name="Rectangle 738">
                <a:extLst>
                  <a:ext uri="{FF2B5EF4-FFF2-40B4-BE49-F238E27FC236}">
                    <a16:creationId xmlns:a16="http://schemas.microsoft.com/office/drawing/2014/main" id="{298B8EB9-D73B-6152-34FB-A95948EFB2C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40" name="Straight Connector 739">
                <a:extLst>
                  <a:ext uri="{FF2B5EF4-FFF2-40B4-BE49-F238E27FC236}">
                    <a16:creationId xmlns:a16="http://schemas.microsoft.com/office/drawing/2014/main" id="{16F90F63-753A-853C-8C42-29EA820487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3" name="Group 682">
              <a:extLst>
                <a:ext uri="{FF2B5EF4-FFF2-40B4-BE49-F238E27FC236}">
                  <a16:creationId xmlns:a16="http://schemas.microsoft.com/office/drawing/2014/main" id="{9372F9C5-3023-CB1B-5E76-26BFCF5BDEA3}"/>
                </a:ext>
              </a:extLst>
            </p:cNvPr>
            <p:cNvGrpSpPr/>
            <p:nvPr/>
          </p:nvGrpSpPr>
          <p:grpSpPr>
            <a:xfrm>
              <a:off x="5528059" y="6150915"/>
              <a:ext cx="268139" cy="513446"/>
              <a:chOff x="4189009" y="6113670"/>
              <a:chExt cx="268139" cy="513446"/>
            </a:xfrm>
            <a:noFill/>
          </p:grpSpPr>
          <p:sp>
            <p:nvSpPr>
              <p:cNvPr id="737" name="Rectangle 736">
                <a:extLst>
                  <a:ext uri="{FF2B5EF4-FFF2-40B4-BE49-F238E27FC236}">
                    <a16:creationId xmlns:a16="http://schemas.microsoft.com/office/drawing/2014/main" id="{EE633979-DCEF-F1A5-0640-A88BF22771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8" name="Straight Connector 737">
                <a:extLst>
                  <a:ext uri="{FF2B5EF4-FFF2-40B4-BE49-F238E27FC236}">
                    <a16:creationId xmlns:a16="http://schemas.microsoft.com/office/drawing/2014/main" id="{D2D0DD37-6484-038D-6E4F-21B43221E5D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6D19A2E0-D224-37B3-B897-E49EAD287F69}"/>
                </a:ext>
              </a:extLst>
            </p:cNvPr>
            <p:cNvGrpSpPr/>
            <p:nvPr/>
          </p:nvGrpSpPr>
          <p:grpSpPr>
            <a:xfrm>
              <a:off x="5795869" y="6150915"/>
              <a:ext cx="268139" cy="513446"/>
              <a:chOff x="4189009" y="6113670"/>
              <a:chExt cx="268139" cy="513446"/>
            </a:xfrm>
            <a:noFill/>
          </p:grpSpPr>
          <p:sp>
            <p:nvSpPr>
              <p:cNvPr id="734" name="Rectangle 733">
                <a:extLst>
                  <a:ext uri="{FF2B5EF4-FFF2-40B4-BE49-F238E27FC236}">
                    <a16:creationId xmlns:a16="http://schemas.microsoft.com/office/drawing/2014/main" id="{07221435-1C06-08A8-B224-9B196CC40CA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35" name="Straight Connector 734">
                <a:extLst>
                  <a:ext uri="{FF2B5EF4-FFF2-40B4-BE49-F238E27FC236}">
                    <a16:creationId xmlns:a16="http://schemas.microsoft.com/office/drawing/2014/main" id="{95F85456-F384-EA13-25A2-0FD07BCD925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3D569C2B-D0E9-89E9-3899-8374EB6D7C3F}"/>
                </a:ext>
              </a:extLst>
            </p:cNvPr>
            <p:cNvGrpSpPr/>
            <p:nvPr/>
          </p:nvGrpSpPr>
          <p:grpSpPr>
            <a:xfrm>
              <a:off x="6063677" y="6150915"/>
              <a:ext cx="268139" cy="513446"/>
              <a:chOff x="4189009" y="6113670"/>
              <a:chExt cx="268139" cy="513446"/>
            </a:xfrm>
            <a:noFill/>
          </p:grpSpPr>
          <p:sp>
            <p:nvSpPr>
              <p:cNvPr id="732" name="Rectangle 731">
                <a:extLst>
                  <a:ext uri="{FF2B5EF4-FFF2-40B4-BE49-F238E27FC236}">
                    <a16:creationId xmlns:a16="http://schemas.microsoft.com/office/drawing/2014/main" id="{D4E8B354-4615-6A46-036A-FC6A459673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733" name="Straight Connector 732">
                <a:extLst>
                  <a:ext uri="{FF2B5EF4-FFF2-40B4-BE49-F238E27FC236}">
                    <a16:creationId xmlns:a16="http://schemas.microsoft.com/office/drawing/2014/main" id="{FFA0AE61-7829-CC66-A24B-52435A26317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86" name="Straight Connector 685">
              <a:extLst>
                <a:ext uri="{FF2B5EF4-FFF2-40B4-BE49-F238E27FC236}">
                  <a16:creationId xmlns:a16="http://schemas.microsoft.com/office/drawing/2014/main" id="{142103EF-0B35-1D81-DC96-DA0A5BD5E569}"/>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a:extLst>
                <a:ext uri="{FF2B5EF4-FFF2-40B4-BE49-F238E27FC236}">
                  <a16:creationId xmlns:a16="http://schemas.microsoft.com/office/drawing/2014/main" id="{007E2BF3-22EF-09EC-5AF5-A2DCDB8EBFF5}"/>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97DE4D24-DEE4-ECDD-4F16-0AEB8BF93D91}"/>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C0BA3CDD-BCBE-7128-892F-C2708F708A19}"/>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8D2E8F26-5001-0B51-18B3-DD47DB766C13}"/>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20EE47E0-F339-72E0-1733-39BE5DE799C3}"/>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553CC93F-ADC7-C78D-53BD-7294902AC6F5}"/>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DF3428CE-7343-ED95-4E90-D4CF230DF0EF}"/>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7" name="Rectangle 706">
              <a:extLst>
                <a:ext uri="{FF2B5EF4-FFF2-40B4-BE49-F238E27FC236}">
                  <a16:creationId xmlns:a16="http://schemas.microsoft.com/office/drawing/2014/main" id="{5A4E7453-5BBD-7044-9EFB-9BA51E5FB36D}"/>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708" name="Rectangle 707">
              <a:extLst>
                <a:ext uri="{FF2B5EF4-FFF2-40B4-BE49-F238E27FC236}">
                  <a16:creationId xmlns:a16="http://schemas.microsoft.com/office/drawing/2014/main" id="{8CDB662A-F2D2-91A9-5070-49895216CB37}"/>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710" name="Straight Connector 709">
              <a:extLst>
                <a:ext uri="{FF2B5EF4-FFF2-40B4-BE49-F238E27FC236}">
                  <a16:creationId xmlns:a16="http://schemas.microsoft.com/office/drawing/2014/main" id="{ED91FCB2-74DE-E67D-9110-800A1493C4F1}"/>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149C934D-A6AA-26E4-780F-2B5A40B0E58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F24DD727-8663-D16B-E8CA-A49ADA0E0734}"/>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77E60C93-E895-5644-BE88-63907FFB0B1F}"/>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8BA4F4DD-4ED1-F7AD-40FD-9F41F0A8F9B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DAF2D157-C2E2-BCB0-E245-531D2A0770F7}"/>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44199C61-DC56-7A00-93C3-CED0420C6652}"/>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2BE14CC6-B790-B80C-95E0-DBB9072FAA4F}"/>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23" name="Group 722">
              <a:extLst>
                <a:ext uri="{FF2B5EF4-FFF2-40B4-BE49-F238E27FC236}">
                  <a16:creationId xmlns:a16="http://schemas.microsoft.com/office/drawing/2014/main" id="{36E84858-4831-BFD2-962B-2697334F4623}"/>
                </a:ext>
              </a:extLst>
            </p:cNvPr>
            <p:cNvGrpSpPr/>
            <p:nvPr/>
          </p:nvGrpSpPr>
          <p:grpSpPr>
            <a:xfrm>
              <a:off x="4317336" y="4790131"/>
              <a:ext cx="1876809" cy="1360783"/>
              <a:chOff x="4317336" y="4733925"/>
              <a:chExt cx="1876809" cy="1416990"/>
            </a:xfrm>
          </p:grpSpPr>
          <p:cxnSp>
            <p:nvCxnSpPr>
              <p:cNvPr id="724" name="Straight Connector 723">
                <a:extLst>
                  <a:ext uri="{FF2B5EF4-FFF2-40B4-BE49-F238E27FC236}">
                    <a16:creationId xmlns:a16="http://schemas.microsoft.com/office/drawing/2014/main" id="{6C0E0441-573F-E003-2658-DDAC0BFACEE6}"/>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E2CEF83F-C72D-1306-AB1B-E6CA572910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A8569762-4504-8C50-45AD-D9D867E0EC7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23A35056-EF90-372E-E8C2-8ECD14F60CDA}"/>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966751EF-7665-5DEA-5B0E-373543205B2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30E07E0-DBE7-AC89-4057-CE3497765B7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0C496983-D7B9-FA71-4E4E-25B25A1EC1BF}"/>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2D327DFA-BC54-59E2-F75A-7A598517353E}"/>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751" name="Rectangle 750">
            <a:extLst>
              <a:ext uri="{FF2B5EF4-FFF2-40B4-BE49-F238E27FC236}">
                <a16:creationId xmlns:a16="http://schemas.microsoft.com/office/drawing/2014/main" id="{26FD2E5B-05EB-3A03-F13D-AD5924731F2F}"/>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752" name="Rectangle 751">
            <a:extLst>
              <a:ext uri="{FF2B5EF4-FFF2-40B4-BE49-F238E27FC236}">
                <a16:creationId xmlns:a16="http://schemas.microsoft.com/office/drawing/2014/main" id="{332C4599-59B6-6B5F-4E54-72EEBB9DB0C7}"/>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65535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913"/>
                                        </p:tgtEl>
                                        <p:attrNameLst>
                                          <p:attrName>style.visibility</p:attrName>
                                        </p:attrNameLst>
                                      </p:cBhvr>
                                      <p:to>
                                        <p:strVal val="visible"/>
                                      </p:to>
                                    </p:set>
                                    <p:animEffect transition="in" filter="wipe(left)">
                                      <p:cBhvr>
                                        <p:cTn id="16" dur="500"/>
                                        <p:tgtEl>
                                          <p:spTgt spid="913"/>
                                        </p:tgtEl>
                                      </p:cBhvr>
                                    </p:animEffect>
                                  </p:childTnLst>
                                </p:cTn>
                              </p:par>
                              <p:par>
                                <p:cTn id="17" presetID="22" presetClass="entr" presetSubtype="8" fill="hold" nodeType="withEffect">
                                  <p:stCondLst>
                                    <p:cond delay="0"/>
                                  </p:stCondLst>
                                  <p:childTnLst>
                                    <p:set>
                                      <p:cBhvr>
                                        <p:cTn id="18" dur="1" fill="hold">
                                          <p:stCondLst>
                                            <p:cond delay="0"/>
                                          </p:stCondLst>
                                        </p:cTn>
                                        <p:tgtEl>
                                          <p:spTgt spid="1014"/>
                                        </p:tgtEl>
                                        <p:attrNameLst>
                                          <p:attrName>style.visibility</p:attrName>
                                        </p:attrNameLst>
                                      </p:cBhvr>
                                      <p:to>
                                        <p:strVal val="visible"/>
                                      </p:to>
                                    </p:set>
                                    <p:animEffect transition="in" filter="wipe(left)">
                                      <p:cBhvr>
                                        <p:cTn id="19" dur="500"/>
                                        <p:tgtEl>
                                          <p:spTgt spid="1014"/>
                                        </p:tgtEl>
                                      </p:cBhvr>
                                    </p:animEffect>
                                  </p:childTnLst>
                                </p:cTn>
                              </p:par>
                              <p:par>
                                <p:cTn id="20" presetID="22" presetClass="entr" presetSubtype="8" fill="hold" nodeType="withEffect">
                                  <p:stCondLst>
                                    <p:cond delay="0"/>
                                  </p:stCondLst>
                                  <p:childTnLst>
                                    <p:set>
                                      <p:cBhvr>
                                        <p:cTn id="21" dur="1" fill="hold">
                                          <p:stCondLst>
                                            <p:cond delay="0"/>
                                          </p:stCondLst>
                                        </p:cTn>
                                        <p:tgtEl>
                                          <p:spTgt spid="645"/>
                                        </p:tgtEl>
                                        <p:attrNameLst>
                                          <p:attrName>style.visibility</p:attrName>
                                        </p:attrNameLst>
                                      </p:cBhvr>
                                      <p:to>
                                        <p:strVal val="visible"/>
                                      </p:to>
                                    </p:set>
                                    <p:animEffect transition="in" filter="wipe(left)">
                                      <p:cBhvr>
                                        <p:cTn id="22" dur="500"/>
                                        <p:tgtEl>
                                          <p:spTgt spid="645"/>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647"/>
                                        </p:tgtEl>
                                        <p:attrNameLst>
                                          <p:attrName>style.visibility</p:attrName>
                                        </p:attrNameLst>
                                      </p:cBhvr>
                                      <p:to>
                                        <p:strVal val="visible"/>
                                      </p:to>
                                    </p:set>
                                    <p:animEffect transition="in" filter="wipe(left)">
                                      <p:cBhvr>
                                        <p:cTn id="28" dur="500"/>
                                        <p:tgtEl>
                                          <p:spTgt spid="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chemeClr val="accent4"/>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Overview</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spTree>
    <p:extLst>
      <p:ext uri="{BB962C8B-B14F-4D97-AF65-F5344CB8AC3E}">
        <p14:creationId xmlns:p14="http://schemas.microsoft.com/office/powerpoint/2010/main" val="353944539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lang="en-US" dirty="0">
                <a:solidFill>
                  <a:srgbClr val="C00000"/>
                </a:solidFill>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6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A</a:t>
            </a:r>
            <a:r>
              <a:rPr lang="en-US" b="1" kern="0" baseline="-25000" dirty="0">
                <a:solidFill>
                  <a:schemeClr val="bg1">
                    <a:lumMod val="6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rgbClr val="C00000"/>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Cout</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70AE47"/>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0915"/>
              <a:ext cx="268139" cy="513446"/>
              <a:chOff x="4189009" y="6113670"/>
              <a:chExt cx="268139" cy="51344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0915"/>
              <a:ext cx="268139" cy="513446"/>
              <a:chOff x="4189009" y="6113670"/>
              <a:chExt cx="268139" cy="51344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0915"/>
              <a:ext cx="268139" cy="513446"/>
              <a:chOff x="4189009" y="6113670"/>
              <a:chExt cx="268139" cy="51344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0915"/>
              <a:ext cx="268139" cy="513446"/>
              <a:chOff x="4189009" y="6113670"/>
              <a:chExt cx="268139" cy="51344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0915"/>
              <a:ext cx="268139" cy="513446"/>
              <a:chOff x="4189009" y="6113670"/>
              <a:chExt cx="268139" cy="51344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0915"/>
              <a:ext cx="268139" cy="513446"/>
              <a:chOff x="4189009" y="6113670"/>
              <a:chExt cx="268139" cy="51344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0915"/>
              <a:ext cx="268139" cy="513446"/>
              <a:chOff x="4189009" y="6113670"/>
              <a:chExt cx="268139" cy="51344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0915"/>
              <a:ext cx="268139" cy="513446"/>
              <a:chOff x="4189009" y="6113670"/>
              <a:chExt cx="268139" cy="51344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6818"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818" y="3458474"/>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6818" y="2974113"/>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rgbClr val="C00000"/>
                </a:solidFill>
                <a:latin typeface="Avenir Next" panose="020B0503020202020204" pitchFamily="34" charset="0"/>
              </a:rPr>
              <a:t>tmp</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818" y="3943157"/>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cxnSp>
        <p:nvCxnSpPr>
          <p:cNvPr id="676" name="Straight Connector 675">
            <a:extLst>
              <a:ext uri="{FF2B5EF4-FFF2-40B4-BE49-F238E27FC236}">
                <a16:creationId xmlns:a16="http://schemas.microsoft.com/office/drawing/2014/main" id="{1A402DB2-69DB-F9F5-12D3-BA2BFDB6422B}"/>
              </a:ext>
            </a:extLst>
          </p:cNvPr>
          <p:cNvCxnSpPr>
            <a:cxnSpLocks/>
          </p:cNvCxnSpPr>
          <p:nvPr/>
        </p:nvCxnSpPr>
        <p:spPr>
          <a:xfrm>
            <a:off x="2665330" y="3418812"/>
            <a:ext cx="54864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403047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647"/>
                                        </p:tgtEl>
                                        <p:attrNameLst>
                                          <p:attrName>style.visibility</p:attrName>
                                        </p:attrNameLst>
                                      </p:cBhvr>
                                      <p:to>
                                        <p:strVal val="visible"/>
                                      </p:to>
                                    </p:set>
                                    <p:animEffect transition="in" filter="wipe(left)">
                                      <p:cBhvr>
                                        <p:cTn id="25" dur="500"/>
                                        <p:tgtEl>
                                          <p:spTgt spid="647"/>
                                        </p:tgtEl>
                                      </p:cBhvr>
                                    </p:animEffect>
                                  </p:childTnLst>
                                </p:cTn>
                              </p:par>
                              <p:par>
                                <p:cTn id="26" presetID="22" presetClass="entr" presetSubtype="8" fill="hold" nodeType="withEffect">
                                  <p:stCondLst>
                                    <p:cond delay="0"/>
                                  </p:stCondLst>
                                  <p:childTnLst>
                                    <p:set>
                                      <p:cBhvr>
                                        <p:cTn id="27" dur="1" fill="hold">
                                          <p:stCondLst>
                                            <p:cond delay="0"/>
                                          </p:stCondLst>
                                        </p:cTn>
                                        <p:tgtEl>
                                          <p:spTgt spid="912"/>
                                        </p:tgtEl>
                                        <p:attrNameLst>
                                          <p:attrName>style.visibility</p:attrName>
                                        </p:attrNameLst>
                                      </p:cBhvr>
                                      <p:to>
                                        <p:strVal val="visible"/>
                                      </p:to>
                                    </p:set>
                                    <p:animEffect transition="in" filter="wipe(left)">
                                      <p:cBhvr>
                                        <p:cTn id="28"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a:t>
                      </a:r>
                      <a:r>
                        <a:rPr lang="en-US" sz="1100" b="1" baseline="-25000" dirty="0">
                          <a:solidFill>
                            <a:schemeClr val="accent5"/>
                          </a:solidFill>
                          <a:latin typeface="Avenir Next" panose="020B0503020202020204" pitchFamily="34" charset="0"/>
                        </a:rPr>
                        <a:t>1</a:t>
                      </a:r>
                      <a:endPar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rgbClr val="C00000"/>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0915"/>
              <a:ext cx="268139" cy="513446"/>
              <a:chOff x="4189009" y="6113670"/>
              <a:chExt cx="268139" cy="51344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0915"/>
              <a:ext cx="268139" cy="513446"/>
              <a:chOff x="4189009" y="6113670"/>
              <a:chExt cx="268139" cy="51344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0915"/>
              <a:ext cx="268139" cy="513446"/>
              <a:chOff x="4189009" y="6113670"/>
              <a:chExt cx="268139" cy="51344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0915"/>
              <a:ext cx="268139" cy="513446"/>
              <a:chOff x="4189009" y="6113670"/>
              <a:chExt cx="268139" cy="51344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0915"/>
              <a:ext cx="268139" cy="513446"/>
              <a:chOff x="4189009" y="6113670"/>
              <a:chExt cx="268139" cy="51344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0915"/>
              <a:ext cx="268139" cy="513446"/>
              <a:chOff x="4189009" y="6113670"/>
              <a:chExt cx="268139" cy="51344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0915"/>
              <a:ext cx="268139" cy="513446"/>
              <a:chOff x="4189009" y="6113670"/>
              <a:chExt cx="268139" cy="51344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0915"/>
              <a:ext cx="268139" cy="513446"/>
              <a:chOff x="4189009" y="6113670"/>
              <a:chExt cx="268139" cy="51344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1712" y="2476826"/>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1712"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1712" y="3220575"/>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1023" name="Group 1022">
            <a:extLst>
              <a:ext uri="{FF2B5EF4-FFF2-40B4-BE49-F238E27FC236}">
                <a16:creationId xmlns:a16="http://schemas.microsoft.com/office/drawing/2014/main" id="{44FE23B6-A357-6B04-F3AA-40142DFA7BC1}"/>
              </a:ext>
            </a:extLst>
          </p:cNvPr>
          <p:cNvGrpSpPr/>
          <p:nvPr/>
        </p:nvGrpSpPr>
        <p:grpSpPr>
          <a:xfrm>
            <a:off x="931712" y="1989914"/>
            <a:ext cx="1414038" cy="191087"/>
            <a:chOff x="1828799" y="2017072"/>
            <a:chExt cx="1414038" cy="191087"/>
          </a:xfrm>
          <a:solidFill>
            <a:srgbClr val="1A82C4"/>
          </a:solidFill>
        </p:grpSpPr>
        <p:sp>
          <p:nvSpPr>
            <p:cNvPr id="683" name="DRAM">
              <a:extLst>
                <a:ext uri="{FF2B5EF4-FFF2-40B4-BE49-F238E27FC236}">
                  <a16:creationId xmlns:a16="http://schemas.microsoft.com/office/drawing/2014/main" id="{6D614DCC-CE92-6388-A2EF-4BDB6891B31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4" name="Straight Connector 683">
              <a:extLst>
                <a:ext uri="{FF2B5EF4-FFF2-40B4-BE49-F238E27FC236}">
                  <a16:creationId xmlns:a16="http://schemas.microsoft.com/office/drawing/2014/main" id="{26BD9ECC-3575-7A76-A792-58E606FFEAF5}"/>
                </a:ext>
              </a:extLst>
            </p:cNvPr>
            <p:cNvCxnSpPr>
              <a:cxnSpLocks/>
              <a:stCxn id="694" idx="6"/>
              <a:endCxn id="68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7D11A1B6-8360-11C1-A3C7-BFF017F11482}"/>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C453594-4535-94AB-F50B-CB550F004AFD}"/>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70E2743A-8C04-3CF7-60E4-A12717CCFEE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364CD315-5F9F-F2D8-4D4E-9FE2FA86651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BFB08CE1-381D-C451-35D9-F30FEE8F8645}"/>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83402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23"/>
                                        </p:tgtEl>
                                        <p:attrNameLst>
                                          <p:attrName>style.visibility</p:attrName>
                                        </p:attrNameLst>
                                      </p:cBhvr>
                                      <p:to>
                                        <p:strVal val="visible"/>
                                      </p:to>
                                    </p:set>
                                    <p:animEffect transition="in" filter="wipe(left)">
                                      <p:cBhvr>
                                        <p:cTn id="28"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a:t>
                      </a:r>
                      <a:r>
                        <a:rPr lang="en-US" sz="1100" b="1" baseline="-25000" dirty="0">
                          <a:solidFill>
                            <a:schemeClr val="accent5"/>
                          </a:solidFill>
                          <a:latin typeface="Avenir Next" panose="020B0503020202020204" pitchFamily="34" charset="0"/>
                        </a:rPr>
                        <a:t>1</a:t>
                      </a:r>
                      <a:endPar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rgbClr val="70AE47"/>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0915"/>
              <a:ext cx="268139" cy="513446"/>
              <a:chOff x="4189009" y="6113670"/>
              <a:chExt cx="268139" cy="51344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0915"/>
              <a:ext cx="268139" cy="513446"/>
              <a:chOff x="4189009" y="6113670"/>
              <a:chExt cx="268139" cy="51344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0915"/>
              <a:ext cx="268139" cy="513446"/>
              <a:chOff x="4189009" y="6113670"/>
              <a:chExt cx="268139" cy="51344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0915"/>
              <a:ext cx="268139" cy="513446"/>
              <a:chOff x="4189009" y="6113670"/>
              <a:chExt cx="268139" cy="51344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0915"/>
              <a:ext cx="268139" cy="513446"/>
              <a:chOff x="4189009" y="6113670"/>
              <a:chExt cx="268139" cy="51344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0915"/>
              <a:ext cx="268139" cy="513446"/>
              <a:chOff x="4189009" y="6113670"/>
              <a:chExt cx="268139" cy="51344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0915"/>
              <a:ext cx="268139" cy="513446"/>
              <a:chOff x="4189009" y="6113670"/>
              <a:chExt cx="268139" cy="51344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0915"/>
              <a:ext cx="268139" cy="513446"/>
              <a:chOff x="4189009" y="6113670"/>
              <a:chExt cx="268139" cy="51344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1712" y="2476826"/>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1712"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rgbClr val="70AE47"/>
                </a:solidFill>
                <a:latin typeface="Avenir Next" panose="020B0503020202020204" pitchFamily="34" charset="0"/>
              </a:rPr>
              <a:t>tmp</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1712"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1023" name="Group 1022">
            <a:extLst>
              <a:ext uri="{FF2B5EF4-FFF2-40B4-BE49-F238E27FC236}">
                <a16:creationId xmlns:a16="http://schemas.microsoft.com/office/drawing/2014/main" id="{44FE23B6-A357-6B04-F3AA-40142DFA7BC1}"/>
              </a:ext>
            </a:extLst>
          </p:cNvPr>
          <p:cNvGrpSpPr/>
          <p:nvPr/>
        </p:nvGrpSpPr>
        <p:grpSpPr>
          <a:xfrm>
            <a:off x="931712" y="1989914"/>
            <a:ext cx="1414038" cy="191087"/>
            <a:chOff x="1828799" y="2017072"/>
            <a:chExt cx="1414038" cy="191087"/>
          </a:xfrm>
          <a:solidFill>
            <a:srgbClr val="1A82C4"/>
          </a:solidFill>
        </p:grpSpPr>
        <p:sp>
          <p:nvSpPr>
            <p:cNvPr id="683" name="DRAM">
              <a:extLst>
                <a:ext uri="{FF2B5EF4-FFF2-40B4-BE49-F238E27FC236}">
                  <a16:creationId xmlns:a16="http://schemas.microsoft.com/office/drawing/2014/main" id="{6D614DCC-CE92-6388-A2EF-4BDB6891B31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4" name="Straight Connector 683">
              <a:extLst>
                <a:ext uri="{FF2B5EF4-FFF2-40B4-BE49-F238E27FC236}">
                  <a16:creationId xmlns:a16="http://schemas.microsoft.com/office/drawing/2014/main" id="{26BD9ECC-3575-7A76-A792-58E606FFEAF5}"/>
                </a:ext>
              </a:extLst>
            </p:cNvPr>
            <p:cNvCxnSpPr>
              <a:cxnSpLocks/>
              <a:stCxn id="694" idx="6"/>
              <a:endCxn id="68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7D11A1B6-8360-11C1-A3C7-BFF017F11482}"/>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C453594-4535-94AB-F50B-CB550F004AFD}"/>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70E2743A-8C04-3CF7-60E4-A12717CCFEE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364CD315-5F9F-F2D8-4D4E-9FE2FA86651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BFB08CE1-381D-C451-35D9-F30FEE8F8645}"/>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1006" name="Straight Connector 1005">
            <a:extLst>
              <a:ext uri="{FF2B5EF4-FFF2-40B4-BE49-F238E27FC236}">
                <a16:creationId xmlns:a16="http://schemas.microsoft.com/office/drawing/2014/main" id="{DF9AD39D-5D3F-5883-24B4-334048217228}"/>
              </a:ext>
            </a:extLst>
          </p:cNvPr>
          <p:cNvCxnSpPr>
            <a:cxnSpLocks/>
          </p:cNvCxnSpPr>
          <p:nvPr/>
        </p:nvCxnSpPr>
        <p:spPr>
          <a:xfrm>
            <a:off x="2658299" y="1454117"/>
            <a:ext cx="20262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410528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23"/>
                                        </p:tgtEl>
                                        <p:attrNameLst>
                                          <p:attrName>style.visibility</p:attrName>
                                        </p:attrNameLst>
                                      </p:cBhvr>
                                      <p:to>
                                        <p:strVal val="visible"/>
                                      </p:to>
                                    </p:set>
                                    <p:animEffect transition="in" filter="wipe(left)">
                                      <p:cBhvr>
                                        <p:cTn id="28"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lang="en-US" sz="1100" b="1" baseline="-25000" dirty="0">
                          <a:latin typeface="Avenir Next" panose="020B0503020202020204" pitchFamily="34" charset="0"/>
                        </a:rPr>
                        <a:t>1</a:t>
                      </a:r>
                      <a:endParaRPr kumimoji="0" lang="en-US" sz="1100" b="1"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accent5"/>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0915"/>
              <a:ext cx="268139" cy="513446"/>
              <a:chOff x="4189009" y="6113670"/>
              <a:chExt cx="268139" cy="51344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0915"/>
              <a:ext cx="268139" cy="513446"/>
              <a:chOff x="4189009" y="6113670"/>
              <a:chExt cx="268139" cy="51344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0915"/>
              <a:ext cx="268139" cy="513446"/>
              <a:chOff x="4189009" y="6113670"/>
              <a:chExt cx="268139" cy="51344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0915"/>
              <a:ext cx="268139" cy="513446"/>
              <a:chOff x="4189009" y="6113670"/>
              <a:chExt cx="268139" cy="51344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0915"/>
              <a:ext cx="268139" cy="513446"/>
              <a:chOff x="4189009" y="6113670"/>
              <a:chExt cx="268139" cy="51344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0915"/>
              <a:ext cx="268139" cy="513446"/>
              <a:chOff x="4189009" y="6113670"/>
              <a:chExt cx="268139" cy="51344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0915"/>
              <a:ext cx="268139" cy="513446"/>
              <a:chOff x="4189009" y="6113670"/>
              <a:chExt cx="268139" cy="51344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0915"/>
              <a:ext cx="268139" cy="513446"/>
              <a:chOff x="4189009" y="6113670"/>
              <a:chExt cx="268139" cy="51344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729" y="3210813"/>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729"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chemeClr val="accent5"/>
                </a:solidFill>
                <a:latin typeface="Avenir Next" panose="020B0503020202020204" pitchFamily="34" charset="0"/>
              </a:rPr>
              <a:t>tmp</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729"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1008" name="Straight Connector 1007">
            <a:extLst>
              <a:ext uri="{FF2B5EF4-FFF2-40B4-BE49-F238E27FC236}">
                <a16:creationId xmlns:a16="http://schemas.microsoft.com/office/drawing/2014/main" id="{0C871133-B607-0A6B-868A-9E4D311557FB}"/>
              </a:ext>
            </a:extLst>
          </p:cNvPr>
          <p:cNvCxnSpPr>
            <a:cxnSpLocks/>
          </p:cNvCxnSpPr>
          <p:nvPr/>
        </p:nvCxnSpPr>
        <p:spPr>
          <a:xfrm>
            <a:off x="2662628" y="3191732"/>
            <a:ext cx="548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009" name="Group 1008">
            <a:extLst>
              <a:ext uri="{FF2B5EF4-FFF2-40B4-BE49-F238E27FC236}">
                <a16:creationId xmlns:a16="http://schemas.microsoft.com/office/drawing/2014/main" id="{53DA131E-83D3-29EB-A097-E99CBCC6F5F6}"/>
              </a:ext>
            </a:extLst>
          </p:cNvPr>
          <p:cNvGrpSpPr/>
          <p:nvPr/>
        </p:nvGrpSpPr>
        <p:grpSpPr>
          <a:xfrm>
            <a:off x="936729" y="3698764"/>
            <a:ext cx="1414038" cy="191087"/>
            <a:chOff x="1828799" y="2017072"/>
            <a:chExt cx="1414038" cy="191087"/>
          </a:xfrm>
          <a:solidFill>
            <a:srgbClr val="1A82C4"/>
          </a:solidFill>
        </p:grpSpPr>
        <p:sp>
          <p:nvSpPr>
            <p:cNvPr id="1010" name="DRAM">
              <a:extLst>
                <a:ext uri="{FF2B5EF4-FFF2-40B4-BE49-F238E27FC236}">
                  <a16:creationId xmlns:a16="http://schemas.microsoft.com/office/drawing/2014/main" id="{F43735AF-E3B6-96E6-DF38-8ACE794D5A8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1" name="Straight Connector 1010">
              <a:extLst>
                <a:ext uri="{FF2B5EF4-FFF2-40B4-BE49-F238E27FC236}">
                  <a16:creationId xmlns:a16="http://schemas.microsoft.com/office/drawing/2014/main" id="{67106C9A-C5AE-6AB4-DA9B-4162CF284C18}"/>
                </a:ext>
              </a:extLst>
            </p:cNvPr>
            <p:cNvCxnSpPr>
              <a:cxnSpLocks/>
              <a:stCxn id="649" idx="6"/>
              <a:endCxn id="1010"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B638DD64-00DC-4B75-6D4C-BD50BF35A9B3}"/>
                </a:ext>
              </a:extLst>
            </p:cNvPr>
            <p:cNvSpPr/>
            <p:nvPr/>
          </p:nvSpPr>
          <p:spPr>
            <a:xfrm>
              <a:off x="213453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3A7BAA11-22CF-B128-AB62-FB244698BC19}"/>
                </a:ext>
              </a:extLst>
            </p:cNvPr>
            <p:cNvSpPr/>
            <p:nvPr/>
          </p:nvSpPr>
          <p:spPr>
            <a:xfrm>
              <a:off x="236384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546F07D8-3CBE-1C5A-8FDD-2050CE885D59}"/>
                </a:ext>
              </a:extLst>
            </p:cNvPr>
            <p:cNvSpPr/>
            <p:nvPr/>
          </p:nvSpPr>
          <p:spPr>
            <a:xfrm>
              <a:off x="2593144"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117CC02F-8D00-643B-ED60-4976CEE13E48}"/>
                </a:ext>
              </a:extLst>
            </p:cNvPr>
            <p:cNvSpPr/>
            <p:nvPr/>
          </p:nvSpPr>
          <p:spPr>
            <a:xfrm>
              <a:off x="282244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58D11C9B-6221-2945-A255-E5C952D0D697}"/>
                </a:ext>
              </a:extLst>
            </p:cNvPr>
            <p:cNvSpPr/>
            <p:nvPr/>
          </p:nvSpPr>
          <p:spPr>
            <a:xfrm>
              <a:off x="305175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50" name="Rectangle 649">
            <a:extLst>
              <a:ext uri="{FF2B5EF4-FFF2-40B4-BE49-F238E27FC236}">
                <a16:creationId xmlns:a16="http://schemas.microsoft.com/office/drawing/2014/main" id="{C9C6E9DB-9CE7-7B3A-1C86-686390FC7AD5}"/>
              </a:ext>
            </a:extLst>
          </p:cNvPr>
          <p:cNvSpPr/>
          <p:nvPr/>
        </p:nvSpPr>
        <p:spPr>
          <a:xfrm>
            <a:off x="7394450" y="2089189"/>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353639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09"/>
                                        </p:tgtEl>
                                        <p:attrNameLst>
                                          <p:attrName>style.visibility</p:attrName>
                                        </p:attrNameLst>
                                      </p:cBhvr>
                                      <p:to>
                                        <p:strVal val="visible"/>
                                      </p:to>
                                    </p:set>
                                    <p:animEffect transition="in" filter="wipe(left)">
                                      <p:cBhvr>
                                        <p:cTn id="28" dur="500"/>
                                        <p:tgtEl>
                                          <p:spTgt spid="1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6002" y="4742712"/>
            <a:ext cx="5891996" cy="1776990"/>
            <a:chOff x="461597" y="1000192"/>
            <a:chExt cx="7928523"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lang="en-US" sz="1100" b="1" baseline="-25000" dirty="0">
                          <a:latin typeface="Avenir Next" panose="020B0503020202020204" pitchFamily="34" charset="0"/>
                        </a:rPr>
                        <a:t>1</a:t>
                      </a:r>
                      <a:endParaRPr kumimoji="0" lang="en-US" sz="1100" b="1"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597" y="1471431"/>
              <a:ext cx="3119204" cy="1715944"/>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772238"/>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accent5"/>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 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0915"/>
              <a:ext cx="268139" cy="513446"/>
              <a:chOff x="4189009" y="6113670"/>
              <a:chExt cx="268139" cy="51344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0915"/>
              <a:ext cx="268139" cy="513446"/>
              <a:chOff x="4189009" y="6113670"/>
              <a:chExt cx="268139" cy="51344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0915"/>
              <a:ext cx="268139" cy="513446"/>
              <a:chOff x="4189009" y="6113670"/>
              <a:chExt cx="268139" cy="51344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0915"/>
              <a:ext cx="268139" cy="513446"/>
              <a:chOff x="4189009" y="6113670"/>
              <a:chExt cx="268139" cy="51344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0915"/>
              <a:ext cx="268139" cy="513446"/>
              <a:chOff x="4189009" y="6113670"/>
              <a:chExt cx="268139" cy="51344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0915"/>
              <a:ext cx="268139" cy="513446"/>
              <a:chOff x="4189009" y="6113670"/>
              <a:chExt cx="268139" cy="51344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0915"/>
              <a:ext cx="268139" cy="513446"/>
              <a:chOff x="4189009" y="6113670"/>
              <a:chExt cx="268139" cy="51344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0915"/>
              <a:ext cx="268139" cy="513446"/>
              <a:chOff x="4189009" y="6113670"/>
              <a:chExt cx="268139" cy="51344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729" y="3210813"/>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729"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601540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11722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chemeClr val="accent5"/>
                </a:solidFill>
                <a:latin typeface="Avenir Next" panose="020B0503020202020204" pitchFamily="34" charset="0"/>
              </a:rPr>
              <a:t>tmp</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23060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35303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729"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1008" name="Straight Connector 1007">
            <a:extLst>
              <a:ext uri="{FF2B5EF4-FFF2-40B4-BE49-F238E27FC236}">
                <a16:creationId xmlns:a16="http://schemas.microsoft.com/office/drawing/2014/main" id="{0C871133-B607-0A6B-868A-9E4D311557FB}"/>
              </a:ext>
            </a:extLst>
          </p:cNvPr>
          <p:cNvCxnSpPr>
            <a:cxnSpLocks/>
          </p:cNvCxnSpPr>
          <p:nvPr/>
        </p:nvCxnSpPr>
        <p:spPr>
          <a:xfrm>
            <a:off x="2662628" y="3191732"/>
            <a:ext cx="548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009" name="Group 1008">
            <a:extLst>
              <a:ext uri="{FF2B5EF4-FFF2-40B4-BE49-F238E27FC236}">
                <a16:creationId xmlns:a16="http://schemas.microsoft.com/office/drawing/2014/main" id="{53DA131E-83D3-29EB-A097-E99CBCC6F5F6}"/>
              </a:ext>
            </a:extLst>
          </p:cNvPr>
          <p:cNvGrpSpPr/>
          <p:nvPr/>
        </p:nvGrpSpPr>
        <p:grpSpPr>
          <a:xfrm>
            <a:off x="936729" y="3698764"/>
            <a:ext cx="1414038" cy="191087"/>
            <a:chOff x="1828799" y="2017072"/>
            <a:chExt cx="1414038" cy="191087"/>
          </a:xfrm>
          <a:solidFill>
            <a:srgbClr val="1A82C4"/>
          </a:solidFill>
        </p:grpSpPr>
        <p:sp>
          <p:nvSpPr>
            <p:cNvPr id="1010" name="DRAM">
              <a:extLst>
                <a:ext uri="{FF2B5EF4-FFF2-40B4-BE49-F238E27FC236}">
                  <a16:creationId xmlns:a16="http://schemas.microsoft.com/office/drawing/2014/main" id="{F43735AF-E3B6-96E6-DF38-8ACE794D5A8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1" name="Straight Connector 1010">
              <a:extLst>
                <a:ext uri="{FF2B5EF4-FFF2-40B4-BE49-F238E27FC236}">
                  <a16:creationId xmlns:a16="http://schemas.microsoft.com/office/drawing/2014/main" id="{67106C9A-C5AE-6AB4-DA9B-4162CF284C18}"/>
                </a:ext>
              </a:extLst>
            </p:cNvPr>
            <p:cNvCxnSpPr>
              <a:cxnSpLocks/>
              <a:stCxn id="649" idx="6"/>
              <a:endCxn id="1010"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B638DD64-00DC-4B75-6D4C-BD50BF35A9B3}"/>
                </a:ext>
              </a:extLst>
            </p:cNvPr>
            <p:cNvSpPr/>
            <p:nvPr/>
          </p:nvSpPr>
          <p:spPr>
            <a:xfrm>
              <a:off x="213453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3A7BAA11-22CF-B128-AB62-FB244698BC19}"/>
                </a:ext>
              </a:extLst>
            </p:cNvPr>
            <p:cNvSpPr/>
            <p:nvPr/>
          </p:nvSpPr>
          <p:spPr>
            <a:xfrm>
              <a:off x="236384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546F07D8-3CBE-1C5A-8FDD-2050CE885D59}"/>
                </a:ext>
              </a:extLst>
            </p:cNvPr>
            <p:cNvSpPr/>
            <p:nvPr/>
          </p:nvSpPr>
          <p:spPr>
            <a:xfrm>
              <a:off x="2593144"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117CC02F-8D00-643B-ED60-4976CEE13E48}"/>
                </a:ext>
              </a:extLst>
            </p:cNvPr>
            <p:cNvSpPr/>
            <p:nvPr/>
          </p:nvSpPr>
          <p:spPr>
            <a:xfrm>
              <a:off x="282244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58D11C9B-6221-2945-A255-E5C952D0D697}"/>
                </a:ext>
              </a:extLst>
            </p:cNvPr>
            <p:cNvSpPr/>
            <p:nvPr/>
          </p:nvSpPr>
          <p:spPr>
            <a:xfrm>
              <a:off x="305175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50" name="Rectangle 649">
            <a:extLst>
              <a:ext uri="{FF2B5EF4-FFF2-40B4-BE49-F238E27FC236}">
                <a16:creationId xmlns:a16="http://schemas.microsoft.com/office/drawing/2014/main" id="{C9C6E9DB-9CE7-7B3A-1C86-686390FC7AD5}"/>
              </a:ext>
            </a:extLst>
          </p:cNvPr>
          <p:cNvSpPr/>
          <p:nvPr/>
        </p:nvSpPr>
        <p:spPr>
          <a:xfrm>
            <a:off x="7394450" y="2089189"/>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1006" name="Rectangle 1005">
            <a:extLst>
              <a:ext uri="{FF2B5EF4-FFF2-40B4-BE49-F238E27FC236}">
                <a16:creationId xmlns:a16="http://schemas.microsoft.com/office/drawing/2014/main" id="{12E11B2B-7507-8586-0B03-289266A18BC4}"/>
              </a:ext>
            </a:extLst>
          </p:cNvPr>
          <p:cNvSpPr/>
          <p:nvPr/>
        </p:nvSpPr>
        <p:spPr>
          <a:xfrm>
            <a:off x="0" y="1144241"/>
            <a:ext cx="9143999" cy="538974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9" name="Group 658">
            <a:extLst>
              <a:ext uri="{FF2B5EF4-FFF2-40B4-BE49-F238E27FC236}">
                <a16:creationId xmlns:a16="http://schemas.microsoft.com/office/drawing/2014/main" id="{F6E62F21-B9E7-0ED1-23B6-BE8FEDCD6DA6}"/>
              </a:ext>
            </a:extLst>
          </p:cNvPr>
          <p:cNvGrpSpPr/>
          <p:nvPr/>
        </p:nvGrpSpPr>
        <p:grpSpPr>
          <a:xfrm>
            <a:off x="371660" y="2369126"/>
            <a:ext cx="8400681" cy="2119749"/>
            <a:chOff x="371659" y="2946718"/>
            <a:chExt cx="8400681" cy="1171032"/>
          </a:xfrm>
        </p:grpSpPr>
        <p:sp>
          <p:nvSpPr>
            <p:cNvPr id="676" name="Rounded Rectangle 675">
              <a:extLst>
                <a:ext uri="{FF2B5EF4-FFF2-40B4-BE49-F238E27FC236}">
                  <a16:creationId xmlns:a16="http://schemas.microsoft.com/office/drawing/2014/main" id="{8A76D5BF-587B-C1D2-1AB7-D5BC0E6811B7}"/>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Inter-bit dependency forces the serialization of </a:t>
              </a:r>
              <a:br>
                <a:rPr kumimoji="0" lang="en-US" sz="24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PUD primitives</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b="1" dirty="0">
                  <a:solidFill>
                    <a:srgbClr val="E06161"/>
                  </a:solidFill>
                  <a:latin typeface="Avenir Next" panose="020B0503020202020204" pitchFamily="34" charset="0"/>
                </a:rPr>
                <a:t>when bits of a data word are placed </a:t>
              </a:r>
              <a:br>
                <a:rPr lang="en-US" sz="2400" b="1" dirty="0">
                  <a:solidFill>
                    <a:srgbClr val="E06161"/>
                  </a:solidFill>
                  <a:latin typeface="Avenir Next" panose="020B0503020202020204" pitchFamily="34" charset="0"/>
                </a:rPr>
              </a:br>
              <a:r>
                <a:rPr lang="en-US" sz="2400" b="1" u="sng" dirty="0">
                  <a:solidFill>
                    <a:srgbClr val="E06161"/>
                  </a:solidFill>
                  <a:latin typeface="Avenir Next" panose="020B0503020202020204" pitchFamily="34" charset="0"/>
                </a:rPr>
                <a:t>within the same DRAM subarray </a:t>
              </a:r>
              <a:endParaRPr kumimoji="0" lang="en-US" sz="2400" b="1"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p:txBody>
        </p:sp>
        <p:sp>
          <p:nvSpPr>
            <p:cNvPr id="683" name="TextBox 682">
              <a:extLst>
                <a:ext uri="{FF2B5EF4-FFF2-40B4-BE49-F238E27FC236}">
                  <a16:creationId xmlns:a16="http://schemas.microsoft.com/office/drawing/2014/main" id="{04B25403-8DF3-55CD-E09E-131A3942B5E8}"/>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Problem</a:t>
              </a:r>
            </a:p>
          </p:txBody>
        </p:sp>
      </p:grpSp>
    </p:spTree>
    <p:extLst>
      <p:ext uri="{BB962C8B-B14F-4D97-AF65-F5344CB8AC3E}">
        <p14:creationId xmlns:p14="http://schemas.microsoft.com/office/powerpoint/2010/main" val="96704172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802442"/>
            <a:chOff x="406767" y="3421560"/>
            <a:chExt cx="8475012" cy="810277"/>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7303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narrow values</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0"/>
            <a:ext cx="9144001" cy="802442"/>
            <a:chOff x="406767" y="3421560"/>
            <a:chExt cx="8475012" cy="810278"/>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BABABA"/>
                  </a:solidFill>
                  <a:effectLst/>
                  <a:uLnTx/>
                  <a:uFillTx/>
                  <a:latin typeface="Avenir Next" panose="020B0503020202020204" pitchFamily="34" charset="0"/>
                  <a:ea typeface="+mn-ea"/>
                  <a:cs typeface="Gill Sans MT"/>
                </a:rPr>
                <a:t> PUD operation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7"/>
            <a:ext cx="9144001" cy="802441"/>
            <a:chOff x="406767" y="3421560"/>
            <a:chExt cx="8475012" cy="810277"/>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7303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spTree>
    <p:extLst>
      <p:ext uri="{BB962C8B-B14F-4D97-AF65-F5344CB8AC3E}">
        <p14:creationId xmlns:p14="http://schemas.microsoft.com/office/powerpoint/2010/main" val="198777008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Scalability Challenges (I)</a:t>
            </a:r>
          </a:p>
        </p:txBody>
      </p:sp>
      <p:grpSp>
        <p:nvGrpSpPr>
          <p:cNvPr id="298" name="Group 297">
            <a:extLst>
              <a:ext uri="{FF2B5EF4-FFF2-40B4-BE49-F238E27FC236}">
                <a16:creationId xmlns:a16="http://schemas.microsoft.com/office/drawing/2014/main" id="{3EE38A59-3880-B29A-B4FA-7468A0D44645}"/>
              </a:ext>
            </a:extLst>
          </p:cNvPr>
          <p:cNvGrpSpPr/>
          <p:nvPr/>
        </p:nvGrpSpPr>
        <p:grpSpPr>
          <a:xfrm>
            <a:off x="3479697" y="3954197"/>
            <a:ext cx="2717153" cy="2273567"/>
            <a:chOff x="3717655" y="4615565"/>
            <a:chExt cx="2717153" cy="2273567"/>
          </a:xfrm>
        </p:grpSpPr>
        <p:grpSp>
          <p:nvGrpSpPr>
            <p:cNvPr id="299" name="Group 298">
              <a:extLst>
                <a:ext uri="{FF2B5EF4-FFF2-40B4-BE49-F238E27FC236}">
                  <a16:creationId xmlns:a16="http://schemas.microsoft.com/office/drawing/2014/main" id="{8AC8B322-2A63-B126-EEB2-E8146DC6E273}"/>
                </a:ext>
              </a:extLst>
            </p:cNvPr>
            <p:cNvGrpSpPr/>
            <p:nvPr/>
          </p:nvGrpSpPr>
          <p:grpSpPr>
            <a:xfrm>
              <a:off x="4185381" y="4615566"/>
              <a:ext cx="2249427" cy="1554480"/>
              <a:chOff x="4214803" y="4492238"/>
              <a:chExt cx="2249427" cy="1554480"/>
            </a:xfrm>
          </p:grpSpPr>
          <p:cxnSp>
            <p:nvCxnSpPr>
              <p:cNvPr id="339" name="Straight Arrow Connector 338">
                <a:extLst>
                  <a:ext uri="{FF2B5EF4-FFF2-40B4-BE49-F238E27FC236}">
                    <a16:creationId xmlns:a16="http://schemas.microsoft.com/office/drawing/2014/main" id="{B20B1CCF-621F-9E4E-1487-0F8C2EA34C30}"/>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3F13AAC6-0B50-37F2-0BCF-55F8C174A10E}"/>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46833CFC-B9BF-653B-BBF3-94F46A277D78}"/>
                </a:ext>
              </a:extLst>
            </p:cNvPr>
            <p:cNvGrpSpPr/>
            <p:nvPr/>
          </p:nvGrpSpPr>
          <p:grpSpPr>
            <a:xfrm>
              <a:off x="4456819" y="6150915"/>
              <a:ext cx="268139" cy="513446"/>
              <a:chOff x="4189009" y="6113670"/>
              <a:chExt cx="268139" cy="513446"/>
            </a:xfrm>
            <a:noFill/>
          </p:grpSpPr>
          <p:sp>
            <p:nvSpPr>
              <p:cNvPr id="337" name="Rectangle 336">
                <a:extLst>
                  <a:ext uri="{FF2B5EF4-FFF2-40B4-BE49-F238E27FC236}">
                    <a16:creationId xmlns:a16="http://schemas.microsoft.com/office/drawing/2014/main" id="{F175AC71-3B3C-DCE2-BF41-E1404E87DBE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38" name="Straight Connector 337">
                <a:extLst>
                  <a:ext uri="{FF2B5EF4-FFF2-40B4-BE49-F238E27FC236}">
                    <a16:creationId xmlns:a16="http://schemas.microsoft.com/office/drawing/2014/main" id="{9C2997BC-DD03-C600-593C-DE730FE8F1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EA903218-79DD-7FF0-AB5A-AEE1646ECD6E}"/>
                </a:ext>
              </a:extLst>
            </p:cNvPr>
            <p:cNvGrpSpPr/>
            <p:nvPr/>
          </p:nvGrpSpPr>
          <p:grpSpPr>
            <a:xfrm>
              <a:off x="4859043" y="6150915"/>
              <a:ext cx="531118" cy="513446"/>
              <a:chOff x="4055613" y="6113670"/>
              <a:chExt cx="531118" cy="513446"/>
            </a:xfrm>
            <a:noFill/>
          </p:grpSpPr>
          <p:sp>
            <p:nvSpPr>
              <p:cNvPr id="335" name="Rectangle 334">
                <a:extLst>
                  <a:ext uri="{FF2B5EF4-FFF2-40B4-BE49-F238E27FC236}">
                    <a16:creationId xmlns:a16="http://schemas.microsoft.com/office/drawing/2014/main" id="{2B39B88C-8C96-78F0-C64C-E67A7DC0B570}"/>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336" name="Straight Connector 335">
                <a:extLst>
                  <a:ext uri="{FF2B5EF4-FFF2-40B4-BE49-F238E27FC236}">
                    <a16:creationId xmlns:a16="http://schemas.microsoft.com/office/drawing/2014/main" id="{6CAE7CF8-83C3-739E-5F16-653AFAB6A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85CF1874-59DA-AB59-E2EF-13A5B8803662}"/>
                </a:ext>
              </a:extLst>
            </p:cNvPr>
            <p:cNvGrpSpPr/>
            <p:nvPr/>
          </p:nvGrpSpPr>
          <p:grpSpPr>
            <a:xfrm>
              <a:off x="5416125" y="6150915"/>
              <a:ext cx="484272" cy="513446"/>
              <a:chOff x="4077075" y="6113670"/>
              <a:chExt cx="484272" cy="513446"/>
            </a:xfrm>
            <a:noFill/>
          </p:grpSpPr>
          <p:sp>
            <p:nvSpPr>
              <p:cNvPr id="333" name="Rectangle 332">
                <a:extLst>
                  <a:ext uri="{FF2B5EF4-FFF2-40B4-BE49-F238E27FC236}">
                    <a16:creationId xmlns:a16="http://schemas.microsoft.com/office/drawing/2014/main" id="{BCB3B3CD-CD01-B96D-DEAC-B3F7D2223916}"/>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334" name="Straight Connector 333">
                <a:extLst>
                  <a:ext uri="{FF2B5EF4-FFF2-40B4-BE49-F238E27FC236}">
                    <a16:creationId xmlns:a16="http://schemas.microsoft.com/office/drawing/2014/main" id="{6E99903A-B368-2130-FFA3-C6C1CC8A447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3" name="Group 302">
              <a:extLst>
                <a:ext uri="{FF2B5EF4-FFF2-40B4-BE49-F238E27FC236}">
                  <a16:creationId xmlns:a16="http://schemas.microsoft.com/office/drawing/2014/main" id="{3AFF5158-C07A-5B89-E19D-8C9A22C9C9C8}"/>
                </a:ext>
              </a:extLst>
            </p:cNvPr>
            <p:cNvGrpSpPr/>
            <p:nvPr/>
          </p:nvGrpSpPr>
          <p:grpSpPr>
            <a:xfrm>
              <a:off x="5973442" y="6150915"/>
              <a:ext cx="450723" cy="511792"/>
              <a:chOff x="4098774" y="6113670"/>
              <a:chExt cx="450723" cy="511792"/>
            </a:xfrm>
            <a:noFill/>
          </p:grpSpPr>
          <p:sp>
            <p:nvSpPr>
              <p:cNvPr id="331" name="Rectangle 330">
                <a:extLst>
                  <a:ext uri="{FF2B5EF4-FFF2-40B4-BE49-F238E27FC236}">
                    <a16:creationId xmlns:a16="http://schemas.microsoft.com/office/drawing/2014/main" id="{28B92E12-C558-BEE3-487A-1289BB137E89}"/>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64</a:t>
                </a:r>
              </a:p>
            </p:txBody>
          </p:sp>
          <p:cxnSp>
            <p:nvCxnSpPr>
              <p:cNvPr id="332" name="Straight Connector 331">
                <a:extLst>
                  <a:ext uri="{FF2B5EF4-FFF2-40B4-BE49-F238E27FC236}">
                    <a16:creationId xmlns:a16="http://schemas.microsoft.com/office/drawing/2014/main" id="{F369F39C-342B-B3AD-13C0-A62ED5EF52D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4" name="Straight Connector 303">
              <a:extLst>
                <a:ext uri="{FF2B5EF4-FFF2-40B4-BE49-F238E27FC236}">
                  <a16:creationId xmlns:a16="http://schemas.microsoft.com/office/drawing/2014/main" id="{BA0202FE-6FF4-60A0-36A7-FC02393774B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2D42899F-361C-5A7C-C3A4-4B1DA29AA032}"/>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70602B0D-0EEF-0FAB-16FC-9D4719AE90A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EDA0DC49-2AA8-D81B-F3D6-63F62EDBE796}"/>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1C0F6ED-6575-B50D-9E7E-504577DF6C29}"/>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36554772-FD03-7D55-5759-E8177410930F}"/>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371983E-9CBB-BF7F-2FCD-A016CE3ABEC3}"/>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1DD3C62F-F7AD-F8E4-CE21-C968D64A1D7E}"/>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12" name="Rectangle 311">
              <a:extLst>
                <a:ext uri="{FF2B5EF4-FFF2-40B4-BE49-F238E27FC236}">
                  <a16:creationId xmlns:a16="http://schemas.microsoft.com/office/drawing/2014/main" id="{A2117C55-1CC8-4932-90C5-EFF13A92FC96}"/>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313" name="Rectangle 312">
              <a:extLst>
                <a:ext uri="{FF2B5EF4-FFF2-40B4-BE49-F238E27FC236}">
                  <a16:creationId xmlns:a16="http://schemas.microsoft.com/office/drawing/2014/main" id="{4E6E90FF-8C90-0B04-4EEB-CC6767421F4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314" name="Straight Connector 313">
              <a:extLst>
                <a:ext uri="{FF2B5EF4-FFF2-40B4-BE49-F238E27FC236}">
                  <a16:creationId xmlns:a16="http://schemas.microsoft.com/office/drawing/2014/main" id="{B5F953B0-B552-62D3-C5AC-1F69CA87AB4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4D57E6B9-119F-2ACF-BDCE-8BEB9C577DA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DCF9A6F0-8A60-D036-5F44-0A1E4964930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E99083E6-C453-2019-0068-542C132FEA4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B55F31B4-0D82-0AFF-AA1E-7D145858A4DE}"/>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E1E1B529-C102-BF28-C823-1B245B230C47}"/>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0D22C5B7-65A1-5F95-7FAE-DF091AA437AC}"/>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2418911F-3BF9-29E1-157D-56EC04A553C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2" name="Group 321">
              <a:extLst>
                <a:ext uri="{FF2B5EF4-FFF2-40B4-BE49-F238E27FC236}">
                  <a16:creationId xmlns:a16="http://schemas.microsoft.com/office/drawing/2014/main" id="{775D568D-6443-7A88-FFA7-8809C492063A}"/>
                </a:ext>
              </a:extLst>
            </p:cNvPr>
            <p:cNvGrpSpPr/>
            <p:nvPr/>
          </p:nvGrpSpPr>
          <p:grpSpPr>
            <a:xfrm>
              <a:off x="4317336" y="4790131"/>
              <a:ext cx="1876809" cy="1360783"/>
              <a:chOff x="4317336" y="4733925"/>
              <a:chExt cx="1876809" cy="1416990"/>
            </a:xfrm>
          </p:grpSpPr>
          <p:cxnSp>
            <p:nvCxnSpPr>
              <p:cNvPr id="323" name="Straight Connector 322">
                <a:extLst>
                  <a:ext uri="{FF2B5EF4-FFF2-40B4-BE49-F238E27FC236}">
                    <a16:creationId xmlns:a16="http://schemas.microsoft.com/office/drawing/2014/main" id="{6AF11C0F-5FA9-1985-4D2B-2B4188215706}"/>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1CE16E2A-B928-FE67-4E69-18CC41234EA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62172A3F-9B20-8E01-E06F-25145CEFECF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27F73FE-DDB6-BE37-A992-85705027BE5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1E86C61F-2C1E-1092-0EBC-67D746F55A46}"/>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98CE4E34-AE2C-97B4-3D90-EEFCA176E6C1}"/>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68C08E5E-981F-9F7F-B979-9472ABF9EFB2}"/>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A351597-2B34-9869-D9DC-797495EB8D46}"/>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341" name="Group 340">
            <a:extLst>
              <a:ext uri="{FF2B5EF4-FFF2-40B4-BE49-F238E27FC236}">
                <a16:creationId xmlns:a16="http://schemas.microsoft.com/office/drawing/2014/main" id="{4D1B8790-603E-0DF4-E40B-503F145FB510}"/>
              </a:ext>
            </a:extLst>
          </p:cNvPr>
          <p:cNvGrpSpPr/>
          <p:nvPr/>
        </p:nvGrpSpPr>
        <p:grpSpPr>
          <a:xfrm>
            <a:off x="6331628" y="3954197"/>
            <a:ext cx="2717153" cy="2273567"/>
            <a:chOff x="3717655" y="4615565"/>
            <a:chExt cx="2717153" cy="2273567"/>
          </a:xfrm>
        </p:grpSpPr>
        <p:grpSp>
          <p:nvGrpSpPr>
            <p:cNvPr id="342" name="Group 341">
              <a:extLst>
                <a:ext uri="{FF2B5EF4-FFF2-40B4-BE49-F238E27FC236}">
                  <a16:creationId xmlns:a16="http://schemas.microsoft.com/office/drawing/2014/main" id="{E2A03B1B-4DDA-836C-8E5C-ACA3F0D3773E}"/>
                </a:ext>
              </a:extLst>
            </p:cNvPr>
            <p:cNvGrpSpPr/>
            <p:nvPr/>
          </p:nvGrpSpPr>
          <p:grpSpPr>
            <a:xfrm>
              <a:off x="4185381" y="4615566"/>
              <a:ext cx="2249427" cy="1554480"/>
              <a:chOff x="4214803" y="4492238"/>
              <a:chExt cx="2249427" cy="1554480"/>
            </a:xfrm>
          </p:grpSpPr>
          <p:cxnSp>
            <p:nvCxnSpPr>
              <p:cNvPr id="382" name="Straight Arrow Connector 381">
                <a:extLst>
                  <a:ext uri="{FF2B5EF4-FFF2-40B4-BE49-F238E27FC236}">
                    <a16:creationId xmlns:a16="http://schemas.microsoft.com/office/drawing/2014/main" id="{014C11DE-4A00-D07B-0E6F-7263F9DC226F}"/>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CE9D1BF0-B373-FA2C-A04C-1E204C34730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1E2D84A0-889B-1746-6964-B5B1FA7DFD97}"/>
                </a:ext>
              </a:extLst>
            </p:cNvPr>
            <p:cNvGrpSpPr/>
            <p:nvPr/>
          </p:nvGrpSpPr>
          <p:grpSpPr>
            <a:xfrm>
              <a:off x="4456819" y="6150915"/>
              <a:ext cx="268139" cy="513446"/>
              <a:chOff x="4189009" y="6113670"/>
              <a:chExt cx="268139" cy="513446"/>
            </a:xfrm>
            <a:noFill/>
          </p:grpSpPr>
          <p:sp>
            <p:nvSpPr>
              <p:cNvPr id="380" name="Rectangle 379">
                <a:extLst>
                  <a:ext uri="{FF2B5EF4-FFF2-40B4-BE49-F238E27FC236}">
                    <a16:creationId xmlns:a16="http://schemas.microsoft.com/office/drawing/2014/main" id="{9B8CCC3A-A784-94E1-D44F-F5897F4DBDA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81" name="Straight Connector 380">
                <a:extLst>
                  <a:ext uri="{FF2B5EF4-FFF2-40B4-BE49-F238E27FC236}">
                    <a16:creationId xmlns:a16="http://schemas.microsoft.com/office/drawing/2014/main" id="{3B472378-184C-9418-50F0-4F764834A0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F34C934D-3EC1-5120-C8A0-4D5651275966}"/>
                </a:ext>
              </a:extLst>
            </p:cNvPr>
            <p:cNvGrpSpPr/>
            <p:nvPr/>
          </p:nvGrpSpPr>
          <p:grpSpPr>
            <a:xfrm>
              <a:off x="4859043" y="6150915"/>
              <a:ext cx="531118" cy="513446"/>
              <a:chOff x="4055613" y="6113670"/>
              <a:chExt cx="531118" cy="513446"/>
            </a:xfrm>
            <a:noFill/>
          </p:grpSpPr>
          <p:sp>
            <p:nvSpPr>
              <p:cNvPr id="378" name="Rectangle 377">
                <a:extLst>
                  <a:ext uri="{FF2B5EF4-FFF2-40B4-BE49-F238E27FC236}">
                    <a16:creationId xmlns:a16="http://schemas.microsoft.com/office/drawing/2014/main" id="{D387D1E5-1842-9427-9785-24B1CE265367}"/>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379" name="Straight Connector 378">
                <a:extLst>
                  <a:ext uri="{FF2B5EF4-FFF2-40B4-BE49-F238E27FC236}">
                    <a16:creationId xmlns:a16="http://schemas.microsoft.com/office/drawing/2014/main" id="{7867E494-4792-5A11-DF2A-E6A75DBBED9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01E98CEF-1D4C-40D6-73C1-5AB32EE3BF19}"/>
                </a:ext>
              </a:extLst>
            </p:cNvPr>
            <p:cNvGrpSpPr/>
            <p:nvPr/>
          </p:nvGrpSpPr>
          <p:grpSpPr>
            <a:xfrm>
              <a:off x="5416125" y="6150915"/>
              <a:ext cx="484272" cy="513446"/>
              <a:chOff x="4077075" y="6113670"/>
              <a:chExt cx="484272" cy="513446"/>
            </a:xfrm>
            <a:noFill/>
          </p:grpSpPr>
          <p:sp>
            <p:nvSpPr>
              <p:cNvPr id="376" name="Rectangle 375">
                <a:extLst>
                  <a:ext uri="{FF2B5EF4-FFF2-40B4-BE49-F238E27FC236}">
                    <a16:creationId xmlns:a16="http://schemas.microsoft.com/office/drawing/2014/main" id="{D6D4FCF6-2CF7-D324-BB4B-401E0A7C49D3}"/>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377" name="Straight Connector 376">
                <a:extLst>
                  <a:ext uri="{FF2B5EF4-FFF2-40B4-BE49-F238E27FC236}">
                    <a16:creationId xmlns:a16="http://schemas.microsoft.com/office/drawing/2014/main" id="{E8F26AB6-529A-2E6B-5BCD-DF9B5AD20D4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6" name="Group 345">
              <a:extLst>
                <a:ext uri="{FF2B5EF4-FFF2-40B4-BE49-F238E27FC236}">
                  <a16:creationId xmlns:a16="http://schemas.microsoft.com/office/drawing/2014/main" id="{9DD21739-5774-0A1E-D6DE-FCF4F45BE589}"/>
                </a:ext>
              </a:extLst>
            </p:cNvPr>
            <p:cNvGrpSpPr/>
            <p:nvPr/>
          </p:nvGrpSpPr>
          <p:grpSpPr>
            <a:xfrm>
              <a:off x="5973442" y="6150915"/>
              <a:ext cx="450723" cy="511792"/>
              <a:chOff x="4098774" y="6113670"/>
              <a:chExt cx="450723" cy="511792"/>
            </a:xfrm>
            <a:noFill/>
          </p:grpSpPr>
          <p:sp>
            <p:nvSpPr>
              <p:cNvPr id="374" name="Rectangle 373">
                <a:extLst>
                  <a:ext uri="{FF2B5EF4-FFF2-40B4-BE49-F238E27FC236}">
                    <a16:creationId xmlns:a16="http://schemas.microsoft.com/office/drawing/2014/main" id="{6D117A9C-6911-74BF-8A4D-9396EAD2533C}"/>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64</a:t>
                </a:r>
              </a:p>
            </p:txBody>
          </p:sp>
          <p:cxnSp>
            <p:nvCxnSpPr>
              <p:cNvPr id="375" name="Straight Connector 374">
                <a:extLst>
                  <a:ext uri="{FF2B5EF4-FFF2-40B4-BE49-F238E27FC236}">
                    <a16:creationId xmlns:a16="http://schemas.microsoft.com/office/drawing/2014/main" id="{FB8B3C2D-D71D-3C09-14E1-E03BF588334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7" name="Straight Connector 346">
              <a:extLst>
                <a:ext uri="{FF2B5EF4-FFF2-40B4-BE49-F238E27FC236}">
                  <a16:creationId xmlns:a16="http://schemas.microsoft.com/office/drawing/2014/main" id="{42F505C3-D1BD-D5EC-3F54-6877B3B35C98}"/>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19D4135F-DDCF-7B9E-5B85-5DB73B6E70B4}"/>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0D102E4-A9AD-03D3-9C87-A7B3A7AC0C7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7B67F58C-C7D8-E7D3-D121-8B78F3914A28}"/>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22C64F80-8ED8-FA57-5EEB-084D5B02E3DD}"/>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D8B14CA9-A790-C174-EF09-DEFCE0F94BA0}"/>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92B9576E-D5BC-DA77-E4EB-259407190B80}"/>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EEC04D5E-BF99-0265-4843-082BCDFBD496}"/>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Rectangle 354">
              <a:extLst>
                <a:ext uri="{FF2B5EF4-FFF2-40B4-BE49-F238E27FC236}">
                  <a16:creationId xmlns:a16="http://schemas.microsoft.com/office/drawing/2014/main" id="{0462CE8F-6234-123B-9ED0-00BB224A29DC}"/>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356" name="Rectangle 355">
              <a:extLst>
                <a:ext uri="{FF2B5EF4-FFF2-40B4-BE49-F238E27FC236}">
                  <a16:creationId xmlns:a16="http://schemas.microsoft.com/office/drawing/2014/main" id="{D4ACC504-2F24-0A7D-0570-7B6E2DFD05CA}"/>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357" name="Straight Connector 356">
              <a:extLst>
                <a:ext uri="{FF2B5EF4-FFF2-40B4-BE49-F238E27FC236}">
                  <a16:creationId xmlns:a16="http://schemas.microsoft.com/office/drawing/2014/main" id="{25712534-D9FE-FB85-2B1C-7E565CBC68B8}"/>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E633F2AC-A7F2-A3FC-44FB-E6EA3D3D12E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21F748FB-74FD-3C46-2318-1BA9B361C12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27BA22A-945F-7122-6420-4C351CFD510C}"/>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2B85F5E0-0AF1-A501-05D1-9344930B8808}"/>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1BD508BF-56E5-0CA6-5F10-5B2EE335176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A7936AE7-B8C9-FC77-A0A7-1E7415EA2FF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B690EE06-5D2F-0737-60B1-345085D773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5" name="Group 364">
              <a:extLst>
                <a:ext uri="{FF2B5EF4-FFF2-40B4-BE49-F238E27FC236}">
                  <a16:creationId xmlns:a16="http://schemas.microsoft.com/office/drawing/2014/main" id="{7471C589-EEC3-0022-9E15-F9AC6E8D90A5}"/>
                </a:ext>
              </a:extLst>
            </p:cNvPr>
            <p:cNvGrpSpPr/>
            <p:nvPr/>
          </p:nvGrpSpPr>
          <p:grpSpPr>
            <a:xfrm>
              <a:off x="4317336" y="4790131"/>
              <a:ext cx="1876809" cy="1360783"/>
              <a:chOff x="4317336" y="4733925"/>
              <a:chExt cx="1876809" cy="1416990"/>
            </a:xfrm>
          </p:grpSpPr>
          <p:cxnSp>
            <p:nvCxnSpPr>
              <p:cNvPr id="366" name="Straight Connector 365">
                <a:extLst>
                  <a:ext uri="{FF2B5EF4-FFF2-40B4-BE49-F238E27FC236}">
                    <a16:creationId xmlns:a16="http://schemas.microsoft.com/office/drawing/2014/main" id="{BA086812-3FC3-9B89-5559-BB9A3C93C9F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E6AF715-C822-5C7C-8834-829F55599476}"/>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E69A819-A846-1013-0046-770C2E85A76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A07A0FEE-4BEC-9D4B-E8E8-5A7DF116936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2F4C77E0-BC63-666F-01BA-EB0C4B7DC0F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0E6089CD-E870-A7B2-07DC-406918EEC2B8}"/>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0251A3DC-679B-E5F2-E2CE-124E51D783B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388D1408-EC06-1AB2-FECE-A0046F29F6C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97" name="Freeform 396">
            <a:extLst>
              <a:ext uri="{FF2B5EF4-FFF2-40B4-BE49-F238E27FC236}">
                <a16:creationId xmlns:a16="http://schemas.microsoft.com/office/drawing/2014/main" id="{3AC12870-43AF-CAC4-943C-B022E209248B}"/>
              </a:ext>
            </a:extLst>
          </p:cNvPr>
          <p:cNvSpPr/>
          <p:nvPr/>
        </p:nvSpPr>
        <p:spPr>
          <a:xfrm>
            <a:off x="3966274" y="4141745"/>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Freeform 400">
            <a:extLst>
              <a:ext uri="{FF2B5EF4-FFF2-40B4-BE49-F238E27FC236}">
                <a16:creationId xmlns:a16="http://schemas.microsoft.com/office/drawing/2014/main" id="{CACD630A-FEAA-6B38-0CB1-CF2DB856F6B9}"/>
              </a:ext>
            </a:extLst>
          </p:cNvPr>
          <p:cNvSpPr/>
          <p:nvPr/>
        </p:nvSpPr>
        <p:spPr>
          <a:xfrm>
            <a:off x="6742446" y="4147772"/>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lowchart: Connector 8">
            <a:extLst>
              <a:ext uri="{FF2B5EF4-FFF2-40B4-BE49-F238E27FC236}">
                <a16:creationId xmlns:a16="http://schemas.microsoft.com/office/drawing/2014/main" id="{0B2E45A7-FCCA-9B86-F4B0-4E7D31E243A0}"/>
              </a:ext>
            </a:extLst>
          </p:cNvPr>
          <p:cNvSpPr/>
          <p:nvPr/>
        </p:nvSpPr>
        <p:spPr>
          <a:xfrm>
            <a:off x="3214777" y="2155854"/>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42" name="Group 141">
            <a:extLst>
              <a:ext uri="{FF2B5EF4-FFF2-40B4-BE49-F238E27FC236}">
                <a16:creationId xmlns:a16="http://schemas.microsoft.com/office/drawing/2014/main" id="{E37C8958-77F4-C4B0-0B1D-6236C6AE4D76}"/>
              </a:ext>
            </a:extLst>
          </p:cNvPr>
          <p:cNvGrpSpPr/>
          <p:nvPr/>
        </p:nvGrpSpPr>
        <p:grpSpPr>
          <a:xfrm>
            <a:off x="3478592" y="1533759"/>
            <a:ext cx="2717153" cy="1863384"/>
            <a:chOff x="3717655" y="4975644"/>
            <a:chExt cx="2717153" cy="1863384"/>
          </a:xfrm>
        </p:grpSpPr>
        <p:grpSp>
          <p:nvGrpSpPr>
            <p:cNvPr id="143" name="Group 142">
              <a:extLst>
                <a:ext uri="{FF2B5EF4-FFF2-40B4-BE49-F238E27FC236}">
                  <a16:creationId xmlns:a16="http://schemas.microsoft.com/office/drawing/2014/main" id="{C4CB2986-FAD1-685B-831D-680FA79BCD59}"/>
                </a:ext>
              </a:extLst>
            </p:cNvPr>
            <p:cNvGrpSpPr/>
            <p:nvPr/>
          </p:nvGrpSpPr>
          <p:grpSpPr>
            <a:xfrm>
              <a:off x="4185381" y="4975645"/>
              <a:ext cx="2249427" cy="1194401"/>
              <a:chOff x="4214803" y="4852317"/>
              <a:chExt cx="2249427" cy="1194401"/>
            </a:xfrm>
          </p:grpSpPr>
          <p:cxnSp>
            <p:nvCxnSpPr>
              <p:cNvPr id="195" name="Straight Arrow Connector 194">
                <a:extLst>
                  <a:ext uri="{FF2B5EF4-FFF2-40B4-BE49-F238E27FC236}">
                    <a16:creationId xmlns:a16="http://schemas.microsoft.com/office/drawing/2014/main" id="{C3ABC460-9167-6226-4635-CB1CEF7A06D3}"/>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64773C18-CA36-B7CF-315B-7FE94F03B56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7BCC2089-B4F0-2ED7-FDF9-AA87A05207CC}"/>
                </a:ext>
              </a:extLst>
            </p:cNvPr>
            <p:cNvGrpSpPr/>
            <p:nvPr/>
          </p:nvGrpSpPr>
          <p:grpSpPr>
            <a:xfrm>
              <a:off x="4456819" y="6150915"/>
              <a:ext cx="268139" cy="513446"/>
              <a:chOff x="4189009" y="6113670"/>
              <a:chExt cx="268139" cy="513446"/>
            </a:xfrm>
            <a:noFill/>
          </p:grpSpPr>
          <p:sp>
            <p:nvSpPr>
              <p:cNvPr id="191" name="Rectangle 190">
                <a:extLst>
                  <a:ext uri="{FF2B5EF4-FFF2-40B4-BE49-F238E27FC236}">
                    <a16:creationId xmlns:a16="http://schemas.microsoft.com/office/drawing/2014/main" id="{99F9A73E-6A19-607A-EACD-5DB37BFAAEA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192" name="Straight Connector 191">
                <a:extLst>
                  <a:ext uri="{FF2B5EF4-FFF2-40B4-BE49-F238E27FC236}">
                    <a16:creationId xmlns:a16="http://schemas.microsoft.com/office/drawing/2014/main" id="{7A3C33F6-BE75-D576-F94E-EB123E458D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6C4248A2-1E5A-72C4-5EA0-2A44F745F15E}"/>
                </a:ext>
              </a:extLst>
            </p:cNvPr>
            <p:cNvGrpSpPr/>
            <p:nvPr/>
          </p:nvGrpSpPr>
          <p:grpSpPr>
            <a:xfrm>
              <a:off x="4859043" y="6150915"/>
              <a:ext cx="531118" cy="513446"/>
              <a:chOff x="4055613" y="6113670"/>
              <a:chExt cx="531118" cy="513446"/>
            </a:xfrm>
            <a:noFill/>
          </p:grpSpPr>
          <p:sp>
            <p:nvSpPr>
              <p:cNvPr id="187" name="Rectangle 186">
                <a:extLst>
                  <a:ext uri="{FF2B5EF4-FFF2-40B4-BE49-F238E27FC236}">
                    <a16:creationId xmlns:a16="http://schemas.microsoft.com/office/drawing/2014/main" id="{BEAF120E-6834-76B6-29B9-26E971254D01}"/>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188" name="Straight Connector 187">
                <a:extLst>
                  <a:ext uri="{FF2B5EF4-FFF2-40B4-BE49-F238E27FC236}">
                    <a16:creationId xmlns:a16="http://schemas.microsoft.com/office/drawing/2014/main" id="{CB964CB5-570E-B838-0F9A-3D699B3E318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9" name="Group 148">
              <a:extLst>
                <a:ext uri="{FF2B5EF4-FFF2-40B4-BE49-F238E27FC236}">
                  <a16:creationId xmlns:a16="http://schemas.microsoft.com/office/drawing/2014/main" id="{11CE57D1-6128-93F0-27BA-3FA4754754AE}"/>
                </a:ext>
              </a:extLst>
            </p:cNvPr>
            <p:cNvGrpSpPr/>
            <p:nvPr/>
          </p:nvGrpSpPr>
          <p:grpSpPr>
            <a:xfrm>
              <a:off x="5416125" y="6150915"/>
              <a:ext cx="484272" cy="513446"/>
              <a:chOff x="4077075" y="6113670"/>
              <a:chExt cx="484272" cy="513446"/>
            </a:xfrm>
            <a:noFill/>
          </p:grpSpPr>
          <p:sp>
            <p:nvSpPr>
              <p:cNvPr id="183" name="Rectangle 182">
                <a:extLst>
                  <a:ext uri="{FF2B5EF4-FFF2-40B4-BE49-F238E27FC236}">
                    <a16:creationId xmlns:a16="http://schemas.microsoft.com/office/drawing/2014/main" id="{ADB8ED1A-39F5-8B22-5C13-23830AA6794C}"/>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184" name="Straight Connector 183">
                <a:extLst>
                  <a:ext uri="{FF2B5EF4-FFF2-40B4-BE49-F238E27FC236}">
                    <a16:creationId xmlns:a16="http://schemas.microsoft.com/office/drawing/2014/main" id="{AB3376FB-7483-A7A2-745F-FBE4AC92AD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CA572C2-07D4-8CB4-BBD8-CF14761FE441}"/>
                </a:ext>
              </a:extLst>
            </p:cNvPr>
            <p:cNvGrpSpPr/>
            <p:nvPr/>
          </p:nvGrpSpPr>
          <p:grpSpPr>
            <a:xfrm>
              <a:off x="5973442" y="6150915"/>
              <a:ext cx="450723" cy="511792"/>
              <a:chOff x="4098774" y="6113670"/>
              <a:chExt cx="450723" cy="511792"/>
            </a:xfrm>
            <a:noFill/>
          </p:grpSpPr>
          <p:sp>
            <p:nvSpPr>
              <p:cNvPr id="179" name="Rectangle 178">
                <a:extLst>
                  <a:ext uri="{FF2B5EF4-FFF2-40B4-BE49-F238E27FC236}">
                    <a16:creationId xmlns:a16="http://schemas.microsoft.com/office/drawing/2014/main" id="{C7C71F70-3539-D73C-9FED-1F3BEB843EC3}"/>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N</a:t>
                </a:r>
              </a:p>
            </p:txBody>
          </p:sp>
          <p:cxnSp>
            <p:nvCxnSpPr>
              <p:cNvPr id="180" name="Straight Connector 179">
                <a:extLst>
                  <a:ext uri="{FF2B5EF4-FFF2-40B4-BE49-F238E27FC236}">
                    <a16:creationId xmlns:a16="http://schemas.microsoft.com/office/drawing/2014/main" id="{78BB89F4-4774-5F60-10D2-265A0A49D14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2" name="Straight Connector 151">
              <a:extLst>
                <a:ext uri="{FF2B5EF4-FFF2-40B4-BE49-F238E27FC236}">
                  <a16:creationId xmlns:a16="http://schemas.microsoft.com/office/drawing/2014/main" id="{BE501876-2D50-7FFC-1C3F-98D72868F7F4}"/>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FEFE68E-964F-6CCD-224C-A17F9D579DE6}"/>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5B7FBE-42DA-BBE2-5C3B-25BA6FD91714}"/>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Rectangle 159">
              <a:extLst>
                <a:ext uri="{FF2B5EF4-FFF2-40B4-BE49-F238E27FC236}">
                  <a16:creationId xmlns:a16="http://schemas.microsoft.com/office/drawing/2014/main" id="{7C11B1B2-3621-BEE0-2A30-1A010F9FD395}"/>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161" name="Rectangle 160">
              <a:extLst>
                <a:ext uri="{FF2B5EF4-FFF2-40B4-BE49-F238E27FC236}">
                  <a16:creationId xmlns:a16="http://schemas.microsoft.com/office/drawing/2014/main" id="{07E16AEB-F62E-875E-812B-7C315D4A589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162" name="Straight Connector 161">
              <a:extLst>
                <a:ext uri="{FF2B5EF4-FFF2-40B4-BE49-F238E27FC236}">
                  <a16:creationId xmlns:a16="http://schemas.microsoft.com/office/drawing/2014/main" id="{0C886820-F45F-1FC4-5BDB-C50E19605BD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A49D2992-9785-FA9B-9F22-3B64F60882A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0855F6-96CA-71B8-DD14-C940F9A04F2E}"/>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01A9B545-94D4-DB42-BE29-61EE26B8CFF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AFD0964B-68A2-0D9E-334E-077BFD692F4F}"/>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597B207-D9A6-BDB2-132F-CC7F81171D0B}"/>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70" name="Group 169">
              <a:extLst>
                <a:ext uri="{FF2B5EF4-FFF2-40B4-BE49-F238E27FC236}">
                  <a16:creationId xmlns:a16="http://schemas.microsoft.com/office/drawing/2014/main" id="{7D5349FA-537D-BC7E-1D74-8E98D89EDD8F}"/>
                </a:ext>
              </a:extLst>
            </p:cNvPr>
            <p:cNvGrpSpPr/>
            <p:nvPr/>
          </p:nvGrpSpPr>
          <p:grpSpPr>
            <a:xfrm>
              <a:off x="4317336" y="5152569"/>
              <a:ext cx="1876809" cy="998343"/>
              <a:chOff x="4317336" y="5111331"/>
              <a:chExt cx="1876809" cy="1039579"/>
            </a:xfrm>
          </p:grpSpPr>
          <p:cxnSp>
            <p:nvCxnSpPr>
              <p:cNvPr id="171" name="Straight Connector 170">
                <a:extLst>
                  <a:ext uri="{FF2B5EF4-FFF2-40B4-BE49-F238E27FC236}">
                    <a16:creationId xmlns:a16="http://schemas.microsoft.com/office/drawing/2014/main" id="{64096649-2995-7842-C696-3F6721707DD1}"/>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70165E4F-A914-9E83-6AF2-50552CF86637}"/>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00C6927-19B1-BAED-A085-41C47725D1D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2AF9FD2-3BB6-F8A6-E3D3-BE79C55D78EB}"/>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EC4DC5A0-B3E9-9078-B72A-7752F3B698D8}"/>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8814D52-5C33-2C95-E08E-7C8E25DBF48B}"/>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8A06C062-1113-4256-C673-2C149BC4EEB4}"/>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6BB4878-1B46-1653-4128-DE3A2BE9B2EC}"/>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609" name="TextBox 608">
            <a:extLst>
              <a:ext uri="{FF2B5EF4-FFF2-40B4-BE49-F238E27FC236}">
                <a16:creationId xmlns:a16="http://schemas.microsoft.com/office/drawing/2014/main" id="{D14DAF1A-81F5-32B7-F22E-03317360B848}"/>
              </a:ext>
            </a:extLst>
          </p:cNvPr>
          <p:cNvSpPr txBox="1"/>
          <p:nvPr/>
        </p:nvSpPr>
        <p:spPr>
          <a:xfrm rot="20700000">
            <a:off x="4867817" y="1979105"/>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nvGrpSpPr>
          <p:cNvPr id="709" name="Group 708">
            <a:extLst>
              <a:ext uri="{FF2B5EF4-FFF2-40B4-BE49-F238E27FC236}">
                <a16:creationId xmlns:a16="http://schemas.microsoft.com/office/drawing/2014/main" id="{13E69975-F9AD-00D6-4115-754D66BC15CC}"/>
              </a:ext>
            </a:extLst>
          </p:cNvPr>
          <p:cNvGrpSpPr/>
          <p:nvPr/>
        </p:nvGrpSpPr>
        <p:grpSpPr>
          <a:xfrm>
            <a:off x="114344" y="3570781"/>
            <a:ext cx="2969561" cy="965517"/>
            <a:chOff x="302584" y="2081855"/>
            <a:chExt cx="2969561" cy="965517"/>
          </a:xfrm>
        </p:grpSpPr>
        <p:grpSp>
          <p:nvGrpSpPr>
            <p:cNvPr id="668" name="Group 667">
              <a:extLst>
                <a:ext uri="{FF2B5EF4-FFF2-40B4-BE49-F238E27FC236}">
                  <a16:creationId xmlns:a16="http://schemas.microsoft.com/office/drawing/2014/main" id="{EDA83CBA-7160-7ECE-60D9-53A56F23F34C}"/>
                </a:ext>
              </a:extLst>
            </p:cNvPr>
            <p:cNvGrpSpPr/>
            <p:nvPr/>
          </p:nvGrpSpPr>
          <p:grpSpPr>
            <a:xfrm>
              <a:off x="2552826" y="2081855"/>
              <a:ext cx="719319" cy="965517"/>
              <a:chOff x="50839" y="1681270"/>
              <a:chExt cx="719319" cy="965517"/>
            </a:xfrm>
          </p:grpSpPr>
          <p:grpSp>
            <p:nvGrpSpPr>
              <p:cNvPr id="669" name="Group 668">
                <a:extLst>
                  <a:ext uri="{FF2B5EF4-FFF2-40B4-BE49-F238E27FC236}">
                    <a16:creationId xmlns:a16="http://schemas.microsoft.com/office/drawing/2014/main" id="{598D0D4C-5DA1-698F-4C50-5708F4166DFD}"/>
                  </a:ext>
                </a:extLst>
              </p:cNvPr>
              <p:cNvGrpSpPr/>
              <p:nvPr/>
            </p:nvGrpSpPr>
            <p:grpSpPr>
              <a:xfrm>
                <a:off x="50839" y="1681270"/>
                <a:ext cx="719319" cy="965517"/>
                <a:chOff x="50839" y="1681270"/>
                <a:chExt cx="719319" cy="965517"/>
              </a:xfrm>
            </p:grpSpPr>
            <p:sp>
              <p:nvSpPr>
                <p:cNvPr id="679" name="TextBox 678">
                  <a:extLst>
                    <a:ext uri="{FF2B5EF4-FFF2-40B4-BE49-F238E27FC236}">
                      <a16:creationId xmlns:a16="http://schemas.microsoft.com/office/drawing/2014/main" id="{61F4016A-7C62-7689-5023-5BBCDFB657CE}"/>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N</a:t>
                  </a:r>
                  <a:endParaRPr lang="en-US" dirty="0"/>
                </a:p>
              </p:txBody>
            </p:sp>
            <p:sp>
              <p:nvSpPr>
                <p:cNvPr id="680" name="Rounded Rectangle 679">
                  <a:extLst>
                    <a:ext uri="{FF2B5EF4-FFF2-40B4-BE49-F238E27FC236}">
                      <a16:creationId xmlns:a16="http://schemas.microsoft.com/office/drawing/2014/main" id="{D3C5290D-43DF-D8CA-F63A-0A215363FFBF}"/>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70" name="Group 669">
                <a:extLst>
                  <a:ext uri="{FF2B5EF4-FFF2-40B4-BE49-F238E27FC236}">
                    <a16:creationId xmlns:a16="http://schemas.microsoft.com/office/drawing/2014/main" id="{A9A9699F-23DB-499E-6E9E-857BDE928AEC}"/>
                  </a:ext>
                </a:extLst>
              </p:cNvPr>
              <p:cNvGrpSpPr/>
              <p:nvPr/>
            </p:nvGrpSpPr>
            <p:grpSpPr>
              <a:xfrm>
                <a:off x="140311" y="2178173"/>
                <a:ext cx="460962" cy="356935"/>
                <a:chOff x="254078" y="2158481"/>
                <a:chExt cx="460962" cy="356935"/>
              </a:xfrm>
            </p:grpSpPr>
            <p:sp>
              <p:nvSpPr>
                <p:cNvPr id="672" name="Flowchart: Delay 3">
                  <a:extLst>
                    <a:ext uri="{FF2B5EF4-FFF2-40B4-BE49-F238E27FC236}">
                      <a16:creationId xmlns:a16="http://schemas.microsoft.com/office/drawing/2014/main" id="{DF8EE994-766A-BD90-504A-C3A71AEBB81A}"/>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73" name="Straight Connector 672">
                  <a:extLst>
                    <a:ext uri="{FF2B5EF4-FFF2-40B4-BE49-F238E27FC236}">
                      <a16:creationId xmlns:a16="http://schemas.microsoft.com/office/drawing/2014/main" id="{610C07B6-B19E-330E-E87E-02AF3E72A487}"/>
                    </a:ext>
                  </a:extLst>
                </p:cNvPr>
                <p:cNvCxnSpPr>
                  <a:cxnSpLocks/>
                  <a:stCxn id="672" idx="1"/>
                  <a:endCxn id="677"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74" name="Straight Connector 673">
                  <a:extLst>
                    <a:ext uri="{FF2B5EF4-FFF2-40B4-BE49-F238E27FC236}">
                      <a16:creationId xmlns:a16="http://schemas.microsoft.com/office/drawing/2014/main" id="{C1FAE211-7DC7-2E4C-2A7F-22502E18C85E}"/>
                    </a:ext>
                  </a:extLst>
                </p:cNvPr>
                <p:cNvCxnSpPr>
                  <a:cxnSpLocks/>
                  <a:stCxn id="672" idx="2"/>
                  <a:endCxn id="678"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75" name="Straight Connector 674">
                  <a:extLst>
                    <a:ext uri="{FF2B5EF4-FFF2-40B4-BE49-F238E27FC236}">
                      <a16:creationId xmlns:a16="http://schemas.microsoft.com/office/drawing/2014/main" id="{EA278824-B8C4-A422-E451-35AD7813F90C}"/>
                    </a:ext>
                  </a:extLst>
                </p:cNvPr>
                <p:cNvCxnSpPr>
                  <a:cxnSpLocks/>
                  <a:stCxn id="672" idx="3"/>
                  <a:endCxn id="676"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76" name="Flowchart: Connector 8">
                  <a:extLst>
                    <a:ext uri="{FF2B5EF4-FFF2-40B4-BE49-F238E27FC236}">
                      <a16:creationId xmlns:a16="http://schemas.microsoft.com/office/drawing/2014/main" id="{66ABDB95-F5D8-A078-AF66-8B4E0E790B29}"/>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7" name="Flowchart: Connector 8">
                  <a:extLst>
                    <a:ext uri="{FF2B5EF4-FFF2-40B4-BE49-F238E27FC236}">
                      <a16:creationId xmlns:a16="http://schemas.microsoft.com/office/drawing/2014/main" id="{B89309FF-B191-6F39-46EA-B553A2248FBD}"/>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8" name="Flowchart: Connector 8">
                  <a:extLst>
                    <a:ext uri="{FF2B5EF4-FFF2-40B4-BE49-F238E27FC236}">
                      <a16:creationId xmlns:a16="http://schemas.microsoft.com/office/drawing/2014/main" id="{B0B59E4C-76DF-32BA-3AD5-785B352DE47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81" name="Group 680">
              <a:extLst>
                <a:ext uri="{FF2B5EF4-FFF2-40B4-BE49-F238E27FC236}">
                  <a16:creationId xmlns:a16="http://schemas.microsoft.com/office/drawing/2014/main" id="{6A2EE54C-114D-E211-4925-1BC9E2ED8D94}"/>
                </a:ext>
              </a:extLst>
            </p:cNvPr>
            <p:cNvGrpSpPr/>
            <p:nvPr/>
          </p:nvGrpSpPr>
          <p:grpSpPr>
            <a:xfrm>
              <a:off x="1242334" y="2081855"/>
              <a:ext cx="1449118" cy="965517"/>
              <a:chOff x="73858" y="1681270"/>
              <a:chExt cx="1449118" cy="965517"/>
            </a:xfrm>
          </p:grpSpPr>
          <p:grpSp>
            <p:nvGrpSpPr>
              <p:cNvPr id="682" name="Group 681">
                <a:extLst>
                  <a:ext uri="{FF2B5EF4-FFF2-40B4-BE49-F238E27FC236}">
                    <a16:creationId xmlns:a16="http://schemas.microsoft.com/office/drawing/2014/main" id="{4E632487-B484-E04F-0422-3659D6E608FA}"/>
                  </a:ext>
                </a:extLst>
              </p:cNvPr>
              <p:cNvGrpSpPr/>
              <p:nvPr/>
            </p:nvGrpSpPr>
            <p:grpSpPr>
              <a:xfrm>
                <a:off x="73858" y="1681270"/>
                <a:ext cx="674968" cy="965517"/>
                <a:chOff x="73858" y="1681270"/>
                <a:chExt cx="674968" cy="965517"/>
              </a:xfrm>
            </p:grpSpPr>
            <p:sp>
              <p:nvSpPr>
                <p:cNvPr id="692" name="TextBox 691">
                  <a:extLst>
                    <a:ext uri="{FF2B5EF4-FFF2-40B4-BE49-F238E27FC236}">
                      <a16:creationId xmlns:a16="http://schemas.microsoft.com/office/drawing/2014/main" id="{5CA4AE25-73E0-5621-212A-0ED4093CA132}"/>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1</a:t>
                  </a:r>
                  <a:endParaRPr lang="en-US" dirty="0"/>
                </a:p>
              </p:txBody>
            </p:sp>
            <p:sp>
              <p:nvSpPr>
                <p:cNvPr id="693" name="Rounded Rectangle 692">
                  <a:extLst>
                    <a:ext uri="{FF2B5EF4-FFF2-40B4-BE49-F238E27FC236}">
                      <a16:creationId xmlns:a16="http://schemas.microsoft.com/office/drawing/2014/main" id="{A828652C-8F6A-48B3-BE40-680A455A1F31}"/>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83" name="Group 682">
                <a:extLst>
                  <a:ext uri="{FF2B5EF4-FFF2-40B4-BE49-F238E27FC236}">
                    <a16:creationId xmlns:a16="http://schemas.microsoft.com/office/drawing/2014/main" id="{A5B5B736-3818-82EC-0C46-B9BC8C76AB0B}"/>
                  </a:ext>
                </a:extLst>
              </p:cNvPr>
              <p:cNvGrpSpPr/>
              <p:nvPr/>
            </p:nvGrpSpPr>
            <p:grpSpPr>
              <a:xfrm>
                <a:off x="140311" y="2178173"/>
                <a:ext cx="1382665" cy="356935"/>
                <a:chOff x="254078" y="2158481"/>
                <a:chExt cx="1382665" cy="356935"/>
              </a:xfrm>
            </p:grpSpPr>
            <p:cxnSp>
              <p:nvCxnSpPr>
                <p:cNvPr id="684" name="Straight Connector 683">
                  <a:extLst>
                    <a:ext uri="{FF2B5EF4-FFF2-40B4-BE49-F238E27FC236}">
                      <a16:creationId xmlns:a16="http://schemas.microsoft.com/office/drawing/2014/main" id="{15A3BB8E-81C4-AB5E-0DAE-78F9EB34C061}"/>
                    </a:ext>
                  </a:extLst>
                </p:cNvPr>
                <p:cNvCxnSpPr>
                  <a:cxnSpLocks/>
                  <a:stCxn id="678" idx="6"/>
                  <a:endCxn id="685"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685" name="Flowchart: Delay 3">
                  <a:extLst>
                    <a:ext uri="{FF2B5EF4-FFF2-40B4-BE49-F238E27FC236}">
                      <a16:creationId xmlns:a16="http://schemas.microsoft.com/office/drawing/2014/main" id="{DF1BF6A5-4430-96BE-837F-E397A27D7E7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86" name="Straight Connector 685">
                  <a:extLst>
                    <a:ext uri="{FF2B5EF4-FFF2-40B4-BE49-F238E27FC236}">
                      <a16:creationId xmlns:a16="http://schemas.microsoft.com/office/drawing/2014/main" id="{4F0197B7-E156-E86D-512A-4A7417EFDC2D}"/>
                    </a:ext>
                  </a:extLst>
                </p:cNvPr>
                <p:cNvCxnSpPr>
                  <a:cxnSpLocks/>
                  <a:stCxn id="685" idx="1"/>
                  <a:endCxn id="690"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87" name="Straight Connector 686">
                  <a:extLst>
                    <a:ext uri="{FF2B5EF4-FFF2-40B4-BE49-F238E27FC236}">
                      <a16:creationId xmlns:a16="http://schemas.microsoft.com/office/drawing/2014/main" id="{E6D462DB-48B8-8126-CFB5-1FEBF16C0EFB}"/>
                    </a:ext>
                  </a:extLst>
                </p:cNvPr>
                <p:cNvCxnSpPr>
                  <a:cxnSpLocks/>
                  <a:stCxn id="685" idx="2"/>
                  <a:endCxn id="691"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88" name="Straight Connector 687">
                  <a:extLst>
                    <a:ext uri="{FF2B5EF4-FFF2-40B4-BE49-F238E27FC236}">
                      <a16:creationId xmlns:a16="http://schemas.microsoft.com/office/drawing/2014/main" id="{DA9C9538-424E-65F1-A61A-F7B9A0E321E0}"/>
                    </a:ext>
                  </a:extLst>
                </p:cNvPr>
                <p:cNvCxnSpPr>
                  <a:cxnSpLocks/>
                  <a:stCxn id="685" idx="3"/>
                  <a:endCxn id="689"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89" name="Flowchart: Connector 8">
                  <a:extLst>
                    <a:ext uri="{FF2B5EF4-FFF2-40B4-BE49-F238E27FC236}">
                      <a16:creationId xmlns:a16="http://schemas.microsoft.com/office/drawing/2014/main" id="{6149C7EA-793C-9253-E5B9-3F1C33E903D8}"/>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0" name="Flowchart: Connector 8">
                  <a:extLst>
                    <a:ext uri="{FF2B5EF4-FFF2-40B4-BE49-F238E27FC236}">
                      <a16:creationId xmlns:a16="http://schemas.microsoft.com/office/drawing/2014/main" id="{F6E05499-E3FE-A49E-EA91-1667F856732C}"/>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1" name="Flowchart: Connector 8">
                  <a:extLst>
                    <a:ext uri="{FF2B5EF4-FFF2-40B4-BE49-F238E27FC236}">
                      <a16:creationId xmlns:a16="http://schemas.microsoft.com/office/drawing/2014/main" id="{FC6B518D-9F07-46FF-4040-53E2C21FD70C}"/>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94" name="Group 693">
              <a:extLst>
                <a:ext uri="{FF2B5EF4-FFF2-40B4-BE49-F238E27FC236}">
                  <a16:creationId xmlns:a16="http://schemas.microsoft.com/office/drawing/2014/main" id="{69C50001-E8B0-FD99-CA8C-829448BFCBDA}"/>
                </a:ext>
              </a:extLst>
            </p:cNvPr>
            <p:cNvGrpSpPr/>
            <p:nvPr/>
          </p:nvGrpSpPr>
          <p:grpSpPr>
            <a:xfrm>
              <a:off x="302584" y="2081855"/>
              <a:ext cx="1055357" cy="965517"/>
              <a:chOff x="73858" y="1681270"/>
              <a:chExt cx="1055357" cy="965517"/>
            </a:xfrm>
          </p:grpSpPr>
          <p:grpSp>
            <p:nvGrpSpPr>
              <p:cNvPr id="695" name="Group 694">
                <a:extLst>
                  <a:ext uri="{FF2B5EF4-FFF2-40B4-BE49-F238E27FC236}">
                    <a16:creationId xmlns:a16="http://schemas.microsoft.com/office/drawing/2014/main" id="{012FA777-F444-6DE6-1F7E-C861FB1122A7}"/>
                  </a:ext>
                </a:extLst>
              </p:cNvPr>
              <p:cNvGrpSpPr/>
              <p:nvPr/>
            </p:nvGrpSpPr>
            <p:grpSpPr>
              <a:xfrm>
                <a:off x="73858" y="1681270"/>
                <a:ext cx="674968" cy="965517"/>
                <a:chOff x="73858" y="1681270"/>
                <a:chExt cx="674968" cy="965517"/>
              </a:xfrm>
            </p:grpSpPr>
            <p:sp>
              <p:nvSpPr>
                <p:cNvPr id="705" name="TextBox 704">
                  <a:extLst>
                    <a:ext uri="{FF2B5EF4-FFF2-40B4-BE49-F238E27FC236}">
                      <a16:creationId xmlns:a16="http://schemas.microsoft.com/office/drawing/2014/main" id="{26390B9D-A8AE-D52D-A55C-701EA2BB9BE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06" name="Rounded Rectangle 705">
                  <a:extLst>
                    <a:ext uri="{FF2B5EF4-FFF2-40B4-BE49-F238E27FC236}">
                      <a16:creationId xmlns:a16="http://schemas.microsoft.com/office/drawing/2014/main" id="{17796C48-3C44-BBEB-9E65-6CEB6B009BB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96" name="Group 695">
                <a:extLst>
                  <a:ext uri="{FF2B5EF4-FFF2-40B4-BE49-F238E27FC236}">
                    <a16:creationId xmlns:a16="http://schemas.microsoft.com/office/drawing/2014/main" id="{A31FF883-748F-92C5-2F67-673E121B2E31}"/>
                  </a:ext>
                </a:extLst>
              </p:cNvPr>
              <p:cNvGrpSpPr/>
              <p:nvPr/>
            </p:nvGrpSpPr>
            <p:grpSpPr>
              <a:xfrm>
                <a:off x="140311" y="2178173"/>
                <a:ext cx="988904" cy="356935"/>
                <a:chOff x="254078" y="2158481"/>
                <a:chExt cx="988904" cy="356935"/>
              </a:xfrm>
            </p:grpSpPr>
            <p:sp>
              <p:nvSpPr>
                <p:cNvPr id="697" name="Flowchart: Delay 3">
                  <a:extLst>
                    <a:ext uri="{FF2B5EF4-FFF2-40B4-BE49-F238E27FC236}">
                      <a16:creationId xmlns:a16="http://schemas.microsoft.com/office/drawing/2014/main" id="{C4D166CA-1B97-6352-D619-720056588532}"/>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98" name="Straight Connector 697">
                  <a:extLst>
                    <a:ext uri="{FF2B5EF4-FFF2-40B4-BE49-F238E27FC236}">
                      <a16:creationId xmlns:a16="http://schemas.microsoft.com/office/drawing/2014/main" id="{D869C4CB-E669-417F-5AE4-E02F876776BE}"/>
                    </a:ext>
                  </a:extLst>
                </p:cNvPr>
                <p:cNvCxnSpPr>
                  <a:cxnSpLocks/>
                  <a:stCxn id="697" idx="1"/>
                  <a:endCxn id="702"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99" name="Straight Connector 698">
                  <a:extLst>
                    <a:ext uri="{FF2B5EF4-FFF2-40B4-BE49-F238E27FC236}">
                      <a16:creationId xmlns:a16="http://schemas.microsoft.com/office/drawing/2014/main" id="{D3C5A933-90CD-990D-AEF2-346A9FD2D7FE}"/>
                    </a:ext>
                  </a:extLst>
                </p:cNvPr>
                <p:cNvCxnSpPr>
                  <a:cxnSpLocks/>
                  <a:stCxn id="697" idx="2"/>
                  <a:endCxn id="703"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00" name="Straight Connector 699">
                  <a:extLst>
                    <a:ext uri="{FF2B5EF4-FFF2-40B4-BE49-F238E27FC236}">
                      <a16:creationId xmlns:a16="http://schemas.microsoft.com/office/drawing/2014/main" id="{457318CD-6411-FA9D-B2F5-1C1F7DCA25E4}"/>
                    </a:ext>
                  </a:extLst>
                </p:cNvPr>
                <p:cNvCxnSpPr>
                  <a:cxnSpLocks/>
                  <a:stCxn id="697" idx="3"/>
                  <a:endCxn id="70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01" name="Flowchart: Connector 8">
                  <a:extLst>
                    <a:ext uri="{FF2B5EF4-FFF2-40B4-BE49-F238E27FC236}">
                      <a16:creationId xmlns:a16="http://schemas.microsoft.com/office/drawing/2014/main" id="{CBF82E47-1FD4-052A-3B17-88F9DB0F38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2" name="Flowchart: Connector 8">
                  <a:extLst>
                    <a:ext uri="{FF2B5EF4-FFF2-40B4-BE49-F238E27FC236}">
                      <a16:creationId xmlns:a16="http://schemas.microsoft.com/office/drawing/2014/main" id="{0B954217-1859-0DF8-A5D4-18CC743E067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3" name="Flowchart: Connector 8">
                  <a:extLst>
                    <a:ext uri="{FF2B5EF4-FFF2-40B4-BE49-F238E27FC236}">
                      <a16:creationId xmlns:a16="http://schemas.microsoft.com/office/drawing/2014/main" id="{3ADFC172-5D7A-F83A-4304-3C1D8F97F01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4" name="Straight Connector 703">
                  <a:extLst>
                    <a:ext uri="{FF2B5EF4-FFF2-40B4-BE49-F238E27FC236}">
                      <a16:creationId xmlns:a16="http://schemas.microsoft.com/office/drawing/2014/main" id="{20A38171-06CD-1056-B6DD-6ED260F47A46}"/>
                    </a:ext>
                  </a:extLst>
                </p:cNvPr>
                <p:cNvCxnSpPr>
                  <a:cxnSpLocks/>
                  <a:stCxn id="691" idx="6"/>
                  <a:endCxn id="697"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07" name="TextBox 706">
              <a:extLst>
                <a:ext uri="{FF2B5EF4-FFF2-40B4-BE49-F238E27FC236}">
                  <a16:creationId xmlns:a16="http://schemas.microsoft.com/office/drawing/2014/main" id="{98FB9836-28B8-3F4E-9318-C020F04C1537}"/>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grpSp>
        <p:nvGrpSpPr>
          <p:cNvPr id="758" name="Group 757">
            <a:extLst>
              <a:ext uri="{FF2B5EF4-FFF2-40B4-BE49-F238E27FC236}">
                <a16:creationId xmlns:a16="http://schemas.microsoft.com/office/drawing/2014/main" id="{DAA28BE0-D50A-02BD-EA9D-2FC0D53985D2}"/>
              </a:ext>
            </a:extLst>
          </p:cNvPr>
          <p:cNvGrpSpPr/>
          <p:nvPr/>
        </p:nvGrpSpPr>
        <p:grpSpPr>
          <a:xfrm>
            <a:off x="114344" y="4570245"/>
            <a:ext cx="2969561" cy="965517"/>
            <a:chOff x="302584" y="2081855"/>
            <a:chExt cx="2969561" cy="965517"/>
          </a:xfrm>
        </p:grpSpPr>
        <p:grpSp>
          <p:nvGrpSpPr>
            <p:cNvPr id="759" name="Group 758">
              <a:extLst>
                <a:ext uri="{FF2B5EF4-FFF2-40B4-BE49-F238E27FC236}">
                  <a16:creationId xmlns:a16="http://schemas.microsoft.com/office/drawing/2014/main" id="{AD533861-45C4-89D2-CDBB-DB1A73944EBB}"/>
                </a:ext>
              </a:extLst>
            </p:cNvPr>
            <p:cNvGrpSpPr/>
            <p:nvPr/>
          </p:nvGrpSpPr>
          <p:grpSpPr>
            <a:xfrm>
              <a:off x="2552826" y="2081855"/>
              <a:ext cx="719319" cy="965517"/>
              <a:chOff x="50839" y="1681270"/>
              <a:chExt cx="719319" cy="965517"/>
            </a:xfrm>
          </p:grpSpPr>
          <p:grpSp>
            <p:nvGrpSpPr>
              <p:cNvPr id="788" name="Group 787">
                <a:extLst>
                  <a:ext uri="{FF2B5EF4-FFF2-40B4-BE49-F238E27FC236}">
                    <a16:creationId xmlns:a16="http://schemas.microsoft.com/office/drawing/2014/main" id="{BF47AB42-1638-70D9-1BB4-099EFA5C730C}"/>
                  </a:ext>
                </a:extLst>
              </p:cNvPr>
              <p:cNvGrpSpPr/>
              <p:nvPr/>
            </p:nvGrpSpPr>
            <p:grpSpPr>
              <a:xfrm>
                <a:off x="50839" y="1681270"/>
                <a:ext cx="719319" cy="965517"/>
                <a:chOff x="50839" y="1681270"/>
                <a:chExt cx="719319" cy="965517"/>
              </a:xfrm>
            </p:grpSpPr>
            <p:sp>
              <p:nvSpPr>
                <p:cNvPr id="798" name="TextBox 797">
                  <a:extLst>
                    <a:ext uri="{FF2B5EF4-FFF2-40B4-BE49-F238E27FC236}">
                      <a16:creationId xmlns:a16="http://schemas.microsoft.com/office/drawing/2014/main" id="{10DF6396-094F-9AFF-BE9C-D1B230C5A08F}"/>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N</a:t>
                  </a:r>
                  <a:endParaRPr lang="en-US" dirty="0"/>
                </a:p>
              </p:txBody>
            </p:sp>
            <p:sp>
              <p:nvSpPr>
                <p:cNvPr id="799" name="Rounded Rectangle 798">
                  <a:extLst>
                    <a:ext uri="{FF2B5EF4-FFF2-40B4-BE49-F238E27FC236}">
                      <a16:creationId xmlns:a16="http://schemas.microsoft.com/office/drawing/2014/main" id="{3FBFF1F2-6BAD-95E4-53F6-D133D41BB31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89" name="Group 788">
                <a:extLst>
                  <a:ext uri="{FF2B5EF4-FFF2-40B4-BE49-F238E27FC236}">
                    <a16:creationId xmlns:a16="http://schemas.microsoft.com/office/drawing/2014/main" id="{790D8781-6A62-A572-D116-17B717EB066A}"/>
                  </a:ext>
                </a:extLst>
              </p:cNvPr>
              <p:cNvGrpSpPr/>
              <p:nvPr/>
            </p:nvGrpSpPr>
            <p:grpSpPr>
              <a:xfrm>
                <a:off x="140311" y="2178173"/>
                <a:ext cx="460962" cy="356935"/>
                <a:chOff x="254078" y="2158481"/>
                <a:chExt cx="460962" cy="356935"/>
              </a:xfrm>
            </p:grpSpPr>
            <p:sp>
              <p:nvSpPr>
                <p:cNvPr id="791" name="Flowchart: Delay 3">
                  <a:extLst>
                    <a:ext uri="{FF2B5EF4-FFF2-40B4-BE49-F238E27FC236}">
                      <a16:creationId xmlns:a16="http://schemas.microsoft.com/office/drawing/2014/main" id="{F6971BB6-5BE9-2DA4-9E3B-CCAB4B19EAB7}"/>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92" name="Straight Connector 791">
                  <a:extLst>
                    <a:ext uri="{FF2B5EF4-FFF2-40B4-BE49-F238E27FC236}">
                      <a16:creationId xmlns:a16="http://schemas.microsoft.com/office/drawing/2014/main" id="{AA35ACEC-BF52-E980-165E-20B7FE6E1DDE}"/>
                    </a:ext>
                  </a:extLst>
                </p:cNvPr>
                <p:cNvCxnSpPr>
                  <a:cxnSpLocks/>
                  <a:stCxn id="791" idx="1"/>
                  <a:endCxn id="79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93" name="Straight Connector 792">
                  <a:extLst>
                    <a:ext uri="{FF2B5EF4-FFF2-40B4-BE49-F238E27FC236}">
                      <a16:creationId xmlns:a16="http://schemas.microsoft.com/office/drawing/2014/main" id="{79F331BA-6599-EC16-2873-579E985EFB5E}"/>
                    </a:ext>
                  </a:extLst>
                </p:cNvPr>
                <p:cNvCxnSpPr>
                  <a:cxnSpLocks/>
                  <a:stCxn id="791" idx="2"/>
                  <a:endCxn id="79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94" name="Straight Connector 793">
                  <a:extLst>
                    <a:ext uri="{FF2B5EF4-FFF2-40B4-BE49-F238E27FC236}">
                      <a16:creationId xmlns:a16="http://schemas.microsoft.com/office/drawing/2014/main" id="{E04D9969-A7B9-97B0-FFEB-B4394997CDF7}"/>
                    </a:ext>
                  </a:extLst>
                </p:cNvPr>
                <p:cNvCxnSpPr>
                  <a:cxnSpLocks/>
                  <a:stCxn id="791" idx="3"/>
                  <a:endCxn id="79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95" name="Flowchart: Connector 8">
                  <a:extLst>
                    <a:ext uri="{FF2B5EF4-FFF2-40B4-BE49-F238E27FC236}">
                      <a16:creationId xmlns:a16="http://schemas.microsoft.com/office/drawing/2014/main" id="{ECA42C88-1E48-812D-D363-B891A5DA4FD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6" name="Flowchart: Connector 8">
                  <a:extLst>
                    <a:ext uri="{FF2B5EF4-FFF2-40B4-BE49-F238E27FC236}">
                      <a16:creationId xmlns:a16="http://schemas.microsoft.com/office/drawing/2014/main" id="{14F9BE67-DE4E-4A4E-35BE-20324E915BA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7" name="Flowchart: Connector 8">
                  <a:extLst>
                    <a:ext uri="{FF2B5EF4-FFF2-40B4-BE49-F238E27FC236}">
                      <a16:creationId xmlns:a16="http://schemas.microsoft.com/office/drawing/2014/main" id="{CF8095CB-1174-05DB-536B-9C400364E7EB}"/>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0" name="Group 759">
              <a:extLst>
                <a:ext uri="{FF2B5EF4-FFF2-40B4-BE49-F238E27FC236}">
                  <a16:creationId xmlns:a16="http://schemas.microsoft.com/office/drawing/2014/main" id="{D4C1F948-0D59-A089-B026-9511BDE8A11E}"/>
                </a:ext>
              </a:extLst>
            </p:cNvPr>
            <p:cNvGrpSpPr/>
            <p:nvPr/>
          </p:nvGrpSpPr>
          <p:grpSpPr>
            <a:xfrm>
              <a:off x="1242334" y="2081855"/>
              <a:ext cx="1449118" cy="965517"/>
              <a:chOff x="73858" y="1681270"/>
              <a:chExt cx="1449118" cy="965517"/>
            </a:xfrm>
          </p:grpSpPr>
          <p:grpSp>
            <p:nvGrpSpPr>
              <p:cNvPr id="776" name="Group 775">
                <a:extLst>
                  <a:ext uri="{FF2B5EF4-FFF2-40B4-BE49-F238E27FC236}">
                    <a16:creationId xmlns:a16="http://schemas.microsoft.com/office/drawing/2014/main" id="{39F90DB9-9846-7757-BF8E-00723D1D9DBD}"/>
                  </a:ext>
                </a:extLst>
              </p:cNvPr>
              <p:cNvGrpSpPr/>
              <p:nvPr/>
            </p:nvGrpSpPr>
            <p:grpSpPr>
              <a:xfrm>
                <a:off x="73858" y="1681270"/>
                <a:ext cx="674968" cy="965517"/>
                <a:chOff x="73858" y="1681270"/>
                <a:chExt cx="674968" cy="965517"/>
              </a:xfrm>
            </p:grpSpPr>
            <p:sp>
              <p:nvSpPr>
                <p:cNvPr id="786" name="TextBox 785">
                  <a:extLst>
                    <a:ext uri="{FF2B5EF4-FFF2-40B4-BE49-F238E27FC236}">
                      <a16:creationId xmlns:a16="http://schemas.microsoft.com/office/drawing/2014/main" id="{6D7C64CE-50DC-B7D7-6DD5-085453261FE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787" name="Rounded Rectangle 786">
                  <a:extLst>
                    <a:ext uri="{FF2B5EF4-FFF2-40B4-BE49-F238E27FC236}">
                      <a16:creationId xmlns:a16="http://schemas.microsoft.com/office/drawing/2014/main" id="{96C80BC4-B7A4-7087-F2CC-1BCE0BCEDD3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77" name="Group 776">
                <a:extLst>
                  <a:ext uri="{FF2B5EF4-FFF2-40B4-BE49-F238E27FC236}">
                    <a16:creationId xmlns:a16="http://schemas.microsoft.com/office/drawing/2014/main" id="{3A14F826-4F34-0EBC-FC78-D7D6D59D5243}"/>
                  </a:ext>
                </a:extLst>
              </p:cNvPr>
              <p:cNvGrpSpPr/>
              <p:nvPr/>
            </p:nvGrpSpPr>
            <p:grpSpPr>
              <a:xfrm>
                <a:off x="140311" y="2178173"/>
                <a:ext cx="1382665" cy="356935"/>
                <a:chOff x="254078" y="2158481"/>
                <a:chExt cx="1382665" cy="356935"/>
              </a:xfrm>
            </p:grpSpPr>
            <p:cxnSp>
              <p:nvCxnSpPr>
                <p:cNvPr id="778" name="Straight Connector 777">
                  <a:extLst>
                    <a:ext uri="{FF2B5EF4-FFF2-40B4-BE49-F238E27FC236}">
                      <a16:creationId xmlns:a16="http://schemas.microsoft.com/office/drawing/2014/main" id="{C8B21B70-F9B1-4FA2-6C12-2B6A482D8772}"/>
                    </a:ext>
                  </a:extLst>
                </p:cNvPr>
                <p:cNvCxnSpPr>
                  <a:cxnSpLocks/>
                  <a:stCxn id="797" idx="6"/>
                  <a:endCxn id="779"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779" name="Flowchart: Delay 3">
                  <a:extLst>
                    <a:ext uri="{FF2B5EF4-FFF2-40B4-BE49-F238E27FC236}">
                      <a16:creationId xmlns:a16="http://schemas.microsoft.com/office/drawing/2014/main" id="{8B2E38B1-1E58-19C0-6406-01C519D8D23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80" name="Straight Connector 779">
                  <a:extLst>
                    <a:ext uri="{FF2B5EF4-FFF2-40B4-BE49-F238E27FC236}">
                      <a16:creationId xmlns:a16="http://schemas.microsoft.com/office/drawing/2014/main" id="{49FAD4D6-21BB-5DC0-E356-DF5C42EE168F}"/>
                    </a:ext>
                  </a:extLst>
                </p:cNvPr>
                <p:cNvCxnSpPr>
                  <a:cxnSpLocks/>
                  <a:stCxn id="779" idx="1"/>
                  <a:endCxn id="78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81" name="Straight Connector 780">
                  <a:extLst>
                    <a:ext uri="{FF2B5EF4-FFF2-40B4-BE49-F238E27FC236}">
                      <a16:creationId xmlns:a16="http://schemas.microsoft.com/office/drawing/2014/main" id="{3733B187-79F1-799E-3571-03D99CDE4928}"/>
                    </a:ext>
                  </a:extLst>
                </p:cNvPr>
                <p:cNvCxnSpPr>
                  <a:cxnSpLocks/>
                  <a:stCxn id="779" idx="2"/>
                  <a:endCxn id="785"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82" name="Straight Connector 781">
                  <a:extLst>
                    <a:ext uri="{FF2B5EF4-FFF2-40B4-BE49-F238E27FC236}">
                      <a16:creationId xmlns:a16="http://schemas.microsoft.com/office/drawing/2014/main" id="{C9A0C6EB-70AF-0549-6648-7FFAB6C48831}"/>
                    </a:ext>
                  </a:extLst>
                </p:cNvPr>
                <p:cNvCxnSpPr>
                  <a:cxnSpLocks/>
                  <a:stCxn id="779" idx="3"/>
                  <a:endCxn id="783"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83" name="Flowchart: Connector 8">
                  <a:extLst>
                    <a:ext uri="{FF2B5EF4-FFF2-40B4-BE49-F238E27FC236}">
                      <a16:creationId xmlns:a16="http://schemas.microsoft.com/office/drawing/2014/main" id="{77AD1009-565C-94AB-A8B8-16FA05DE31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Connector 8">
                  <a:extLst>
                    <a:ext uri="{FF2B5EF4-FFF2-40B4-BE49-F238E27FC236}">
                      <a16:creationId xmlns:a16="http://schemas.microsoft.com/office/drawing/2014/main" id="{9EE1C066-0365-287D-2156-3A1BB8785EB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5" name="Flowchart: Connector 8">
                  <a:extLst>
                    <a:ext uri="{FF2B5EF4-FFF2-40B4-BE49-F238E27FC236}">
                      <a16:creationId xmlns:a16="http://schemas.microsoft.com/office/drawing/2014/main" id="{80B01502-0433-C7A6-EC9F-DCD8D1E92054}"/>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1" name="Group 760">
              <a:extLst>
                <a:ext uri="{FF2B5EF4-FFF2-40B4-BE49-F238E27FC236}">
                  <a16:creationId xmlns:a16="http://schemas.microsoft.com/office/drawing/2014/main" id="{A8D71211-0DEB-3995-0CDD-37CD9B5CCA42}"/>
                </a:ext>
              </a:extLst>
            </p:cNvPr>
            <p:cNvGrpSpPr/>
            <p:nvPr/>
          </p:nvGrpSpPr>
          <p:grpSpPr>
            <a:xfrm>
              <a:off x="302584" y="2081855"/>
              <a:ext cx="1055357" cy="965517"/>
              <a:chOff x="73858" y="1681270"/>
              <a:chExt cx="1055357" cy="965517"/>
            </a:xfrm>
          </p:grpSpPr>
          <p:grpSp>
            <p:nvGrpSpPr>
              <p:cNvPr id="764" name="Group 763">
                <a:extLst>
                  <a:ext uri="{FF2B5EF4-FFF2-40B4-BE49-F238E27FC236}">
                    <a16:creationId xmlns:a16="http://schemas.microsoft.com/office/drawing/2014/main" id="{0B68CE9D-8A07-4F6D-2B45-A89A6A6AB453}"/>
                  </a:ext>
                </a:extLst>
              </p:cNvPr>
              <p:cNvGrpSpPr/>
              <p:nvPr/>
            </p:nvGrpSpPr>
            <p:grpSpPr>
              <a:xfrm>
                <a:off x="73858" y="1681270"/>
                <a:ext cx="674968" cy="965517"/>
                <a:chOff x="73858" y="1681270"/>
                <a:chExt cx="674968" cy="965517"/>
              </a:xfrm>
            </p:grpSpPr>
            <p:sp>
              <p:nvSpPr>
                <p:cNvPr id="774" name="TextBox 773">
                  <a:extLst>
                    <a:ext uri="{FF2B5EF4-FFF2-40B4-BE49-F238E27FC236}">
                      <a16:creationId xmlns:a16="http://schemas.microsoft.com/office/drawing/2014/main" id="{90CCE9FD-7362-9B27-64DB-AD6ABC681CF6}"/>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75" name="Rounded Rectangle 774">
                  <a:extLst>
                    <a:ext uri="{FF2B5EF4-FFF2-40B4-BE49-F238E27FC236}">
                      <a16:creationId xmlns:a16="http://schemas.microsoft.com/office/drawing/2014/main" id="{9F6268D2-F681-9F65-BE62-EDD4D9D0B002}"/>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65" name="Group 764">
                <a:extLst>
                  <a:ext uri="{FF2B5EF4-FFF2-40B4-BE49-F238E27FC236}">
                    <a16:creationId xmlns:a16="http://schemas.microsoft.com/office/drawing/2014/main" id="{18D06187-C989-9F78-0C20-2ADFF055536B}"/>
                  </a:ext>
                </a:extLst>
              </p:cNvPr>
              <p:cNvGrpSpPr/>
              <p:nvPr/>
            </p:nvGrpSpPr>
            <p:grpSpPr>
              <a:xfrm>
                <a:off x="140311" y="2178173"/>
                <a:ext cx="988904" cy="356935"/>
                <a:chOff x="254078" y="2158481"/>
                <a:chExt cx="988904" cy="356935"/>
              </a:xfrm>
            </p:grpSpPr>
            <p:sp>
              <p:nvSpPr>
                <p:cNvPr id="766" name="Flowchart: Delay 3">
                  <a:extLst>
                    <a:ext uri="{FF2B5EF4-FFF2-40B4-BE49-F238E27FC236}">
                      <a16:creationId xmlns:a16="http://schemas.microsoft.com/office/drawing/2014/main" id="{3D9D19A2-1704-74AD-5A35-7196D2917CD7}"/>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67" name="Straight Connector 766">
                  <a:extLst>
                    <a:ext uri="{FF2B5EF4-FFF2-40B4-BE49-F238E27FC236}">
                      <a16:creationId xmlns:a16="http://schemas.microsoft.com/office/drawing/2014/main" id="{AD138316-C26E-3BC0-1AE5-27978FC7C0A3}"/>
                    </a:ext>
                  </a:extLst>
                </p:cNvPr>
                <p:cNvCxnSpPr>
                  <a:cxnSpLocks/>
                  <a:stCxn id="766" idx="1"/>
                  <a:endCxn id="77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68" name="Straight Connector 767">
                  <a:extLst>
                    <a:ext uri="{FF2B5EF4-FFF2-40B4-BE49-F238E27FC236}">
                      <a16:creationId xmlns:a16="http://schemas.microsoft.com/office/drawing/2014/main" id="{16FDD67F-54A8-FD05-9AA8-A12C078DBD60}"/>
                    </a:ext>
                  </a:extLst>
                </p:cNvPr>
                <p:cNvCxnSpPr>
                  <a:cxnSpLocks/>
                  <a:stCxn id="766" idx="2"/>
                  <a:endCxn id="77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69" name="Straight Connector 768">
                  <a:extLst>
                    <a:ext uri="{FF2B5EF4-FFF2-40B4-BE49-F238E27FC236}">
                      <a16:creationId xmlns:a16="http://schemas.microsoft.com/office/drawing/2014/main" id="{ABE2A9DE-C572-FC41-28BB-114E9F9264C6}"/>
                    </a:ext>
                  </a:extLst>
                </p:cNvPr>
                <p:cNvCxnSpPr>
                  <a:cxnSpLocks/>
                  <a:stCxn id="766" idx="3"/>
                  <a:endCxn id="77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70" name="Flowchart: Connector 8">
                  <a:extLst>
                    <a:ext uri="{FF2B5EF4-FFF2-40B4-BE49-F238E27FC236}">
                      <a16:creationId xmlns:a16="http://schemas.microsoft.com/office/drawing/2014/main" id="{3CAEE3C4-86B4-2B3C-4E41-7C7C752DB9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Connector 8">
                  <a:extLst>
                    <a:ext uri="{FF2B5EF4-FFF2-40B4-BE49-F238E27FC236}">
                      <a16:creationId xmlns:a16="http://schemas.microsoft.com/office/drawing/2014/main" id="{06431B1B-40D4-9E9B-2076-32D0761BAD28}"/>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2" name="Flowchart: Connector 8">
                  <a:extLst>
                    <a:ext uri="{FF2B5EF4-FFF2-40B4-BE49-F238E27FC236}">
                      <a16:creationId xmlns:a16="http://schemas.microsoft.com/office/drawing/2014/main" id="{AC99D461-A49A-9318-431C-6C948C795A1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73" name="Straight Connector 772">
                  <a:extLst>
                    <a:ext uri="{FF2B5EF4-FFF2-40B4-BE49-F238E27FC236}">
                      <a16:creationId xmlns:a16="http://schemas.microsoft.com/office/drawing/2014/main" id="{8B56D55E-E042-5F9F-B147-AB6F36685345}"/>
                    </a:ext>
                  </a:extLst>
                </p:cNvPr>
                <p:cNvCxnSpPr>
                  <a:cxnSpLocks/>
                  <a:stCxn id="785" idx="6"/>
                  <a:endCxn id="766"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62" name="TextBox 761">
              <a:extLst>
                <a:ext uri="{FF2B5EF4-FFF2-40B4-BE49-F238E27FC236}">
                  <a16:creationId xmlns:a16="http://schemas.microsoft.com/office/drawing/2014/main" id="{1472EC72-6F8A-AE65-848F-C193BDAEAE44}"/>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grpSp>
        <p:nvGrpSpPr>
          <p:cNvPr id="800" name="Group 799">
            <a:extLst>
              <a:ext uri="{FF2B5EF4-FFF2-40B4-BE49-F238E27FC236}">
                <a16:creationId xmlns:a16="http://schemas.microsoft.com/office/drawing/2014/main" id="{E8CE9BE7-615B-B6EC-5C66-9B2CDD4B24D7}"/>
              </a:ext>
            </a:extLst>
          </p:cNvPr>
          <p:cNvGrpSpPr/>
          <p:nvPr/>
        </p:nvGrpSpPr>
        <p:grpSpPr>
          <a:xfrm>
            <a:off x="114343" y="5569709"/>
            <a:ext cx="3108729" cy="965517"/>
            <a:chOff x="302583" y="2081855"/>
            <a:chExt cx="3108729" cy="965517"/>
          </a:xfrm>
        </p:grpSpPr>
        <p:grpSp>
          <p:nvGrpSpPr>
            <p:cNvPr id="801" name="Group 800">
              <a:extLst>
                <a:ext uri="{FF2B5EF4-FFF2-40B4-BE49-F238E27FC236}">
                  <a16:creationId xmlns:a16="http://schemas.microsoft.com/office/drawing/2014/main" id="{CC756238-6940-9086-8A70-7310D99AAA83}"/>
                </a:ext>
              </a:extLst>
            </p:cNvPr>
            <p:cNvGrpSpPr/>
            <p:nvPr/>
          </p:nvGrpSpPr>
          <p:grpSpPr>
            <a:xfrm>
              <a:off x="2552826" y="2081855"/>
              <a:ext cx="846758" cy="965517"/>
              <a:chOff x="50839" y="1681270"/>
              <a:chExt cx="846758" cy="965517"/>
            </a:xfrm>
          </p:grpSpPr>
          <p:grpSp>
            <p:nvGrpSpPr>
              <p:cNvPr id="830" name="Group 829">
                <a:extLst>
                  <a:ext uri="{FF2B5EF4-FFF2-40B4-BE49-F238E27FC236}">
                    <a16:creationId xmlns:a16="http://schemas.microsoft.com/office/drawing/2014/main" id="{BBB211CA-0A0D-65EE-64BE-65119EE9DAF0}"/>
                  </a:ext>
                </a:extLst>
              </p:cNvPr>
              <p:cNvGrpSpPr/>
              <p:nvPr/>
            </p:nvGrpSpPr>
            <p:grpSpPr>
              <a:xfrm>
                <a:off x="50839" y="1681270"/>
                <a:ext cx="719319" cy="965517"/>
                <a:chOff x="50839" y="1681270"/>
                <a:chExt cx="719319" cy="965517"/>
              </a:xfrm>
            </p:grpSpPr>
            <p:sp>
              <p:nvSpPr>
                <p:cNvPr id="840" name="TextBox 839">
                  <a:extLst>
                    <a:ext uri="{FF2B5EF4-FFF2-40B4-BE49-F238E27FC236}">
                      <a16:creationId xmlns:a16="http://schemas.microsoft.com/office/drawing/2014/main" id="{BD3C5AD5-8DE5-4376-B5D5-8BC8DCE10650}"/>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N</a:t>
                  </a:r>
                  <a:endParaRPr lang="en-US" dirty="0"/>
                </a:p>
              </p:txBody>
            </p:sp>
            <p:sp>
              <p:nvSpPr>
                <p:cNvPr id="841" name="Rounded Rectangle 840">
                  <a:extLst>
                    <a:ext uri="{FF2B5EF4-FFF2-40B4-BE49-F238E27FC236}">
                      <a16:creationId xmlns:a16="http://schemas.microsoft.com/office/drawing/2014/main" id="{7AA241ED-EA40-60B7-3557-0FE99837F0B8}"/>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31" name="Group 830">
                <a:extLst>
                  <a:ext uri="{FF2B5EF4-FFF2-40B4-BE49-F238E27FC236}">
                    <a16:creationId xmlns:a16="http://schemas.microsoft.com/office/drawing/2014/main" id="{8F76137C-CBB0-AFBE-2716-B76A2E88FB35}"/>
                  </a:ext>
                </a:extLst>
              </p:cNvPr>
              <p:cNvGrpSpPr/>
              <p:nvPr/>
            </p:nvGrpSpPr>
            <p:grpSpPr>
              <a:xfrm>
                <a:off x="140311" y="2178173"/>
                <a:ext cx="757286" cy="356935"/>
                <a:chOff x="254078" y="2158481"/>
                <a:chExt cx="757286" cy="356935"/>
              </a:xfrm>
            </p:grpSpPr>
            <p:cxnSp>
              <p:nvCxnSpPr>
                <p:cNvPr id="832" name="Straight Connector 831">
                  <a:extLst>
                    <a:ext uri="{FF2B5EF4-FFF2-40B4-BE49-F238E27FC236}">
                      <a16:creationId xmlns:a16="http://schemas.microsoft.com/office/drawing/2014/main" id="{1AC2FD3F-18C0-4CBF-7BA7-C92F3992F646}"/>
                    </a:ext>
                  </a:extLst>
                </p:cNvPr>
                <p:cNvCxnSpPr>
                  <a:cxnSpLocks/>
                  <a:endCxn id="833"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833" name="Flowchart: Delay 3">
                  <a:extLst>
                    <a:ext uri="{FF2B5EF4-FFF2-40B4-BE49-F238E27FC236}">
                      <a16:creationId xmlns:a16="http://schemas.microsoft.com/office/drawing/2014/main" id="{AD5C0343-123A-D3FC-FCE4-11342FA8DE50}"/>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34" name="Straight Connector 833">
                  <a:extLst>
                    <a:ext uri="{FF2B5EF4-FFF2-40B4-BE49-F238E27FC236}">
                      <a16:creationId xmlns:a16="http://schemas.microsoft.com/office/drawing/2014/main" id="{FFDBE376-3C39-D448-AFB7-4B8833B23B0A}"/>
                    </a:ext>
                  </a:extLst>
                </p:cNvPr>
                <p:cNvCxnSpPr>
                  <a:cxnSpLocks/>
                  <a:stCxn id="833" idx="1"/>
                  <a:endCxn id="83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35" name="Straight Connector 834">
                  <a:extLst>
                    <a:ext uri="{FF2B5EF4-FFF2-40B4-BE49-F238E27FC236}">
                      <a16:creationId xmlns:a16="http://schemas.microsoft.com/office/drawing/2014/main" id="{D9CA3923-08B9-7EEC-8D85-E1DF489E1471}"/>
                    </a:ext>
                  </a:extLst>
                </p:cNvPr>
                <p:cNvCxnSpPr>
                  <a:cxnSpLocks/>
                  <a:stCxn id="833" idx="2"/>
                  <a:endCxn id="83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36" name="Straight Connector 835">
                  <a:extLst>
                    <a:ext uri="{FF2B5EF4-FFF2-40B4-BE49-F238E27FC236}">
                      <a16:creationId xmlns:a16="http://schemas.microsoft.com/office/drawing/2014/main" id="{5D845F59-C0F0-ACFF-FEF6-E38F1B49D8F3}"/>
                    </a:ext>
                  </a:extLst>
                </p:cNvPr>
                <p:cNvCxnSpPr>
                  <a:cxnSpLocks/>
                  <a:stCxn id="833" idx="3"/>
                  <a:endCxn id="83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37" name="Flowchart: Connector 8">
                  <a:extLst>
                    <a:ext uri="{FF2B5EF4-FFF2-40B4-BE49-F238E27FC236}">
                      <a16:creationId xmlns:a16="http://schemas.microsoft.com/office/drawing/2014/main" id="{D85DFD65-C5B6-EC08-63AA-65BEB19D385C}"/>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8" name="Flowchart: Connector 8">
                  <a:extLst>
                    <a:ext uri="{FF2B5EF4-FFF2-40B4-BE49-F238E27FC236}">
                      <a16:creationId xmlns:a16="http://schemas.microsoft.com/office/drawing/2014/main" id="{94F7EE31-2576-F918-1666-67688FA6030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9" name="Flowchart: Connector 8">
                  <a:extLst>
                    <a:ext uri="{FF2B5EF4-FFF2-40B4-BE49-F238E27FC236}">
                      <a16:creationId xmlns:a16="http://schemas.microsoft.com/office/drawing/2014/main" id="{75CE0C87-28AA-5AA7-3A78-5B8408F7BCD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2" name="Group 801">
              <a:extLst>
                <a:ext uri="{FF2B5EF4-FFF2-40B4-BE49-F238E27FC236}">
                  <a16:creationId xmlns:a16="http://schemas.microsoft.com/office/drawing/2014/main" id="{554463D8-5899-03B5-ACF0-30DE5B740A33}"/>
                </a:ext>
              </a:extLst>
            </p:cNvPr>
            <p:cNvGrpSpPr/>
            <p:nvPr/>
          </p:nvGrpSpPr>
          <p:grpSpPr>
            <a:xfrm>
              <a:off x="1242333" y="2081855"/>
              <a:ext cx="1449119" cy="965517"/>
              <a:chOff x="73857" y="1681270"/>
              <a:chExt cx="1449119" cy="965517"/>
            </a:xfrm>
          </p:grpSpPr>
          <p:grpSp>
            <p:nvGrpSpPr>
              <p:cNvPr id="818" name="Group 817">
                <a:extLst>
                  <a:ext uri="{FF2B5EF4-FFF2-40B4-BE49-F238E27FC236}">
                    <a16:creationId xmlns:a16="http://schemas.microsoft.com/office/drawing/2014/main" id="{077277C1-9C73-1953-84C2-D28EF55D633B}"/>
                  </a:ext>
                </a:extLst>
              </p:cNvPr>
              <p:cNvGrpSpPr/>
              <p:nvPr/>
            </p:nvGrpSpPr>
            <p:grpSpPr>
              <a:xfrm>
                <a:off x="73857" y="1681270"/>
                <a:ext cx="729571" cy="965517"/>
                <a:chOff x="73857" y="1681270"/>
                <a:chExt cx="729571" cy="965517"/>
              </a:xfrm>
            </p:grpSpPr>
            <p:sp>
              <p:nvSpPr>
                <p:cNvPr id="828" name="TextBox 827">
                  <a:extLst>
                    <a:ext uri="{FF2B5EF4-FFF2-40B4-BE49-F238E27FC236}">
                      <a16:creationId xmlns:a16="http://schemas.microsoft.com/office/drawing/2014/main" id="{F78F9DCB-A6C3-123B-AFB0-F219D6B3E177}"/>
                    </a:ext>
                  </a:extLst>
                </p:cNvPr>
                <p:cNvSpPr txBox="1"/>
                <p:nvPr/>
              </p:nvSpPr>
              <p:spPr>
                <a:xfrm>
                  <a:off x="73857" y="1681270"/>
                  <a:ext cx="729571"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829" name="Rounded Rectangle 828">
                  <a:extLst>
                    <a:ext uri="{FF2B5EF4-FFF2-40B4-BE49-F238E27FC236}">
                      <a16:creationId xmlns:a16="http://schemas.microsoft.com/office/drawing/2014/main" id="{45F6E43C-1558-737E-2088-1749E4691749}"/>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19" name="Group 818">
                <a:extLst>
                  <a:ext uri="{FF2B5EF4-FFF2-40B4-BE49-F238E27FC236}">
                    <a16:creationId xmlns:a16="http://schemas.microsoft.com/office/drawing/2014/main" id="{6EFCE973-64E0-8B10-BCC7-DAC43A7AE86B}"/>
                  </a:ext>
                </a:extLst>
              </p:cNvPr>
              <p:cNvGrpSpPr/>
              <p:nvPr/>
            </p:nvGrpSpPr>
            <p:grpSpPr>
              <a:xfrm>
                <a:off x="140311" y="2178173"/>
                <a:ext cx="1382665" cy="356935"/>
                <a:chOff x="254078" y="2158481"/>
                <a:chExt cx="1382665" cy="356935"/>
              </a:xfrm>
            </p:grpSpPr>
            <p:cxnSp>
              <p:nvCxnSpPr>
                <p:cNvPr id="820" name="Straight Connector 819">
                  <a:extLst>
                    <a:ext uri="{FF2B5EF4-FFF2-40B4-BE49-F238E27FC236}">
                      <a16:creationId xmlns:a16="http://schemas.microsoft.com/office/drawing/2014/main" id="{7849D66B-6844-90F2-719F-7A42D44604BF}"/>
                    </a:ext>
                  </a:extLst>
                </p:cNvPr>
                <p:cNvCxnSpPr>
                  <a:cxnSpLocks/>
                  <a:stCxn id="839" idx="6"/>
                  <a:endCxn id="821"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821" name="Flowchart: Delay 3">
                  <a:extLst>
                    <a:ext uri="{FF2B5EF4-FFF2-40B4-BE49-F238E27FC236}">
                      <a16:creationId xmlns:a16="http://schemas.microsoft.com/office/drawing/2014/main" id="{C50B6A39-BCFA-6E4E-72F1-B1356257A0C4}"/>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22" name="Straight Connector 821">
                  <a:extLst>
                    <a:ext uri="{FF2B5EF4-FFF2-40B4-BE49-F238E27FC236}">
                      <a16:creationId xmlns:a16="http://schemas.microsoft.com/office/drawing/2014/main" id="{544FD2AA-2A08-BAD5-6859-449F3C0DC686}"/>
                    </a:ext>
                  </a:extLst>
                </p:cNvPr>
                <p:cNvCxnSpPr>
                  <a:cxnSpLocks/>
                  <a:stCxn id="821" idx="1"/>
                  <a:endCxn id="82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23" name="Straight Connector 822">
                  <a:extLst>
                    <a:ext uri="{FF2B5EF4-FFF2-40B4-BE49-F238E27FC236}">
                      <a16:creationId xmlns:a16="http://schemas.microsoft.com/office/drawing/2014/main" id="{5B01F108-CAF5-4757-903C-F3029DC332CA}"/>
                    </a:ext>
                  </a:extLst>
                </p:cNvPr>
                <p:cNvCxnSpPr>
                  <a:cxnSpLocks/>
                  <a:stCxn id="821" idx="2"/>
                  <a:endCxn id="82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24" name="Straight Connector 823">
                  <a:extLst>
                    <a:ext uri="{FF2B5EF4-FFF2-40B4-BE49-F238E27FC236}">
                      <a16:creationId xmlns:a16="http://schemas.microsoft.com/office/drawing/2014/main" id="{AB97CBF3-2103-3F2D-19E2-3368D8972D2C}"/>
                    </a:ext>
                  </a:extLst>
                </p:cNvPr>
                <p:cNvCxnSpPr>
                  <a:cxnSpLocks/>
                  <a:stCxn id="821" idx="3"/>
                  <a:endCxn id="82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25" name="Flowchart: Connector 8">
                  <a:extLst>
                    <a:ext uri="{FF2B5EF4-FFF2-40B4-BE49-F238E27FC236}">
                      <a16:creationId xmlns:a16="http://schemas.microsoft.com/office/drawing/2014/main" id="{43069635-07C9-68CC-D677-14D852DDBF86}"/>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6" name="Flowchart: Connector 8">
                  <a:extLst>
                    <a:ext uri="{FF2B5EF4-FFF2-40B4-BE49-F238E27FC236}">
                      <a16:creationId xmlns:a16="http://schemas.microsoft.com/office/drawing/2014/main" id="{B064CF63-94E8-7CC2-C4A2-D14D6F550D25}"/>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7" name="Flowchart: Connector 8">
                  <a:extLst>
                    <a:ext uri="{FF2B5EF4-FFF2-40B4-BE49-F238E27FC236}">
                      <a16:creationId xmlns:a16="http://schemas.microsoft.com/office/drawing/2014/main" id="{70B8FC20-68EB-9E2E-D88E-704F14B5015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3" name="Group 802">
              <a:extLst>
                <a:ext uri="{FF2B5EF4-FFF2-40B4-BE49-F238E27FC236}">
                  <a16:creationId xmlns:a16="http://schemas.microsoft.com/office/drawing/2014/main" id="{A6F8DADC-E188-285B-A2C0-408ED96918A8}"/>
                </a:ext>
              </a:extLst>
            </p:cNvPr>
            <p:cNvGrpSpPr/>
            <p:nvPr/>
          </p:nvGrpSpPr>
          <p:grpSpPr>
            <a:xfrm>
              <a:off x="302583" y="2081855"/>
              <a:ext cx="1055358" cy="965517"/>
              <a:chOff x="73857" y="1681270"/>
              <a:chExt cx="1055358" cy="965517"/>
            </a:xfrm>
          </p:grpSpPr>
          <p:grpSp>
            <p:nvGrpSpPr>
              <p:cNvPr id="806" name="Group 805">
                <a:extLst>
                  <a:ext uri="{FF2B5EF4-FFF2-40B4-BE49-F238E27FC236}">
                    <a16:creationId xmlns:a16="http://schemas.microsoft.com/office/drawing/2014/main" id="{DAA09743-D949-CEA5-DE24-DBA1924E9A65}"/>
                  </a:ext>
                </a:extLst>
              </p:cNvPr>
              <p:cNvGrpSpPr/>
              <p:nvPr/>
            </p:nvGrpSpPr>
            <p:grpSpPr>
              <a:xfrm>
                <a:off x="73857" y="1681270"/>
                <a:ext cx="701301" cy="965517"/>
                <a:chOff x="73857" y="1681270"/>
                <a:chExt cx="701301" cy="965517"/>
              </a:xfrm>
            </p:grpSpPr>
            <p:sp>
              <p:nvSpPr>
                <p:cNvPr id="816" name="TextBox 815">
                  <a:extLst>
                    <a:ext uri="{FF2B5EF4-FFF2-40B4-BE49-F238E27FC236}">
                      <a16:creationId xmlns:a16="http://schemas.microsoft.com/office/drawing/2014/main" id="{2A36FF09-DEFF-A5C2-70A4-FAC0A7EAE57E}"/>
                    </a:ext>
                  </a:extLst>
                </p:cNvPr>
                <p:cNvSpPr txBox="1"/>
                <p:nvPr/>
              </p:nvSpPr>
              <p:spPr>
                <a:xfrm>
                  <a:off x="73857" y="1681270"/>
                  <a:ext cx="701301"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817" name="Rounded Rectangle 816">
                  <a:extLst>
                    <a:ext uri="{FF2B5EF4-FFF2-40B4-BE49-F238E27FC236}">
                      <a16:creationId xmlns:a16="http://schemas.microsoft.com/office/drawing/2014/main" id="{29E73A65-B5D1-F47B-5C21-33AC1937E36A}"/>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07" name="Group 806">
                <a:extLst>
                  <a:ext uri="{FF2B5EF4-FFF2-40B4-BE49-F238E27FC236}">
                    <a16:creationId xmlns:a16="http://schemas.microsoft.com/office/drawing/2014/main" id="{3B9C689E-7397-C1B0-C157-18B606EEA3CB}"/>
                  </a:ext>
                </a:extLst>
              </p:cNvPr>
              <p:cNvGrpSpPr/>
              <p:nvPr/>
            </p:nvGrpSpPr>
            <p:grpSpPr>
              <a:xfrm>
                <a:off x="140311" y="2178173"/>
                <a:ext cx="988904" cy="356935"/>
                <a:chOff x="254078" y="2158481"/>
                <a:chExt cx="988904" cy="356935"/>
              </a:xfrm>
            </p:grpSpPr>
            <p:sp>
              <p:nvSpPr>
                <p:cNvPr id="808" name="Flowchart: Delay 3">
                  <a:extLst>
                    <a:ext uri="{FF2B5EF4-FFF2-40B4-BE49-F238E27FC236}">
                      <a16:creationId xmlns:a16="http://schemas.microsoft.com/office/drawing/2014/main" id="{2358D62E-0B39-A3D6-668C-77FB953BEB4A}"/>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09" name="Straight Connector 808">
                  <a:extLst>
                    <a:ext uri="{FF2B5EF4-FFF2-40B4-BE49-F238E27FC236}">
                      <a16:creationId xmlns:a16="http://schemas.microsoft.com/office/drawing/2014/main" id="{17FB7840-6438-95CA-EC3A-6872457FB919}"/>
                    </a:ext>
                  </a:extLst>
                </p:cNvPr>
                <p:cNvCxnSpPr>
                  <a:cxnSpLocks/>
                  <a:stCxn id="808" idx="1"/>
                  <a:endCxn id="813"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10" name="Straight Connector 809">
                  <a:extLst>
                    <a:ext uri="{FF2B5EF4-FFF2-40B4-BE49-F238E27FC236}">
                      <a16:creationId xmlns:a16="http://schemas.microsoft.com/office/drawing/2014/main" id="{00A356F0-155A-EC97-D1FA-319B7A8643D8}"/>
                    </a:ext>
                  </a:extLst>
                </p:cNvPr>
                <p:cNvCxnSpPr>
                  <a:cxnSpLocks/>
                  <a:stCxn id="808" idx="2"/>
                  <a:endCxn id="814"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11" name="Straight Connector 810">
                  <a:extLst>
                    <a:ext uri="{FF2B5EF4-FFF2-40B4-BE49-F238E27FC236}">
                      <a16:creationId xmlns:a16="http://schemas.microsoft.com/office/drawing/2014/main" id="{3463A95F-43DC-0A70-9B57-679CA411BB35}"/>
                    </a:ext>
                  </a:extLst>
                </p:cNvPr>
                <p:cNvCxnSpPr>
                  <a:cxnSpLocks/>
                  <a:stCxn id="808" idx="3"/>
                  <a:endCxn id="812"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12" name="Flowchart: Connector 8">
                  <a:extLst>
                    <a:ext uri="{FF2B5EF4-FFF2-40B4-BE49-F238E27FC236}">
                      <a16:creationId xmlns:a16="http://schemas.microsoft.com/office/drawing/2014/main" id="{5720EE73-F5C8-1115-EC75-A5BFCD9B602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3" name="Flowchart: Connector 8">
                  <a:extLst>
                    <a:ext uri="{FF2B5EF4-FFF2-40B4-BE49-F238E27FC236}">
                      <a16:creationId xmlns:a16="http://schemas.microsoft.com/office/drawing/2014/main" id="{431CE957-18A8-84CC-0E00-9681A03BB9C7}"/>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4" name="Flowchart: Connector 8">
                  <a:extLst>
                    <a:ext uri="{FF2B5EF4-FFF2-40B4-BE49-F238E27FC236}">
                      <a16:creationId xmlns:a16="http://schemas.microsoft.com/office/drawing/2014/main" id="{D4C2B1BD-6850-3B38-62CC-BBA929E90C05}"/>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5" name="Straight Connector 814">
                  <a:extLst>
                    <a:ext uri="{FF2B5EF4-FFF2-40B4-BE49-F238E27FC236}">
                      <a16:creationId xmlns:a16="http://schemas.microsoft.com/office/drawing/2014/main" id="{ED41DB84-05D5-1547-8B2E-77E49DF185A7}"/>
                    </a:ext>
                  </a:extLst>
                </p:cNvPr>
                <p:cNvCxnSpPr>
                  <a:cxnSpLocks/>
                  <a:stCxn id="827" idx="6"/>
                  <a:endCxn id="808"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804" name="TextBox 803">
              <a:extLst>
                <a:ext uri="{FF2B5EF4-FFF2-40B4-BE49-F238E27FC236}">
                  <a16:creationId xmlns:a16="http://schemas.microsoft.com/office/drawing/2014/main" id="{59F0CB06-B98A-4A14-641C-A778CE5CE408}"/>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805" name="Flowchart: Connector 8">
              <a:extLst>
                <a:ext uri="{FF2B5EF4-FFF2-40B4-BE49-F238E27FC236}">
                  <a16:creationId xmlns:a16="http://schemas.microsoft.com/office/drawing/2014/main" id="{6B7710FC-2E92-BEE2-9598-13EF9E477DE6}"/>
                </a:ext>
              </a:extLst>
            </p:cNvPr>
            <p:cNvSpPr/>
            <p:nvPr/>
          </p:nvSpPr>
          <p:spPr>
            <a:xfrm>
              <a:off x="3367177" y="2734138"/>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43" name="Elbow Connector 842">
            <a:extLst>
              <a:ext uri="{FF2B5EF4-FFF2-40B4-BE49-F238E27FC236}">
                <a16:creationId xmlns:a16="http://schemas.microsoft.com/office/drawing/2014/main" id="{C0A5A2F8-C34A-184C-ADC1-F98550D46B34}"/>
              </a:ext>
            </a:extLst>
          </p:cNvPr>
          <p:cNvCxnSpPr>
            <a:cxnSpLocks/>
          </p:cNvCxnSpPr>
          <p:nvPr/>
        </p:nvCxnSpPr>
        <p:spPr>
          <a:xfrm rot="16200000" flipH="1">
            <a:off x="590165" y="4576605"/>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5" name="Elbow Connector 844">
            <a:extLst>
              <a:ext uri="{FF2B5EF4-FFF2-40B4-BE49-F238E27FC236}">
                <a16:creationId xmlns:a16="http://schemas.microsoft.com/office/drawing/2014/main" id="{DA533CA0-C627-6F63-F65D-92159F147456}"/>
              </a:ext>
            </a:extLst>
          </p:cNvPr>
          <p:cNvCxnSpPr>
            <a:cxnSpLocks/>
          </p:cNvCxnSpPr>
          <p:nvPr/>
        </p:nvCxnSpPr>
        <p:spPr>
          <a:xfrm rot="16200000" flipH="1">
            <a:off x="1917528" y="4573074"/>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Elbow Connector 845">
            <a:extLst>
              <a:ext uri="{FF2B5EF4-FFF2-40B4-BE49-F238E27FC236}">
                <a16:creationId xmlns:a16="http://schemas.microsoft.com/office/drawing/2014/main" id="{7C1B58D1-717A-F435-1850-FBBAB32FF0CE}"/>
              </a:ext>
            </a:extLst>
          </p:cNvPr>
          <p:cNvCxnSpPr>
            <a:cxnSpLocks/>
          </p:cNvCxnSpPr>
          <p:nvPr/>
        </p:nvCxnSpPr>
        <p:spPr>
          <a:xfrm rot="16200000" flipH="1">
            <a:off x="475281" y="5466840"/>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Elbow Connector 846">
            <a:extLst>
              <a:ext uri="{FF2B5EF4-FFF2-40B4-BE49-F238E27FC236}">
                <a16:creationId xmlns:a16="http://schemas.microsoft.com/office/drawing/2014/main" id="{018A6AE3-C63D-EC01-F19A-944BC982196F}"/>
              </a:ext>
            </a:extLst>
          </p:cNvPr>
          <p:cNvCxnSpPr>
            <a:cxnSpLocks/>
          </p:cNvCxnSpPr>
          <p:nvPr/>
        </p:nvCxnSpPr>
        <p:spPr>
          <a:xfrm rot="16200000" flipH="1">
            <a:off x="1802644" y="5463309"/>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Elbow Connector 847">
            <a:extLst>
              <a:ext uri="{FF2B5EF4-FFF2-40B4-BE49-F238E27FC236}">
                <a16:creationId xmlns:a16="http://schemas.microsoft.com/office/drawing/2014/main" id="{D3FDF096-C880-8343-1001-A479690C2874}"/>
              </a:ext>
            </a:extLst>
          </p:cNvPr>
          <p:cNvCxnSpPr>
            <a:cxnSpLocks/>
          </p:cNvCxnSpPr>
          <p:nvPr/>
        </p:nvCxnSpPr>
        <p:spPr>
          <a:xfrm rot="16200000" flipH="1">
            <a:off x="495206" y="5741022"/>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2" name="Elbow Connector 851">
            <a:extLst>
              <a:ext uri="{FF2B5EF4-FFF2-40B4-BE49-F238E27FC236}">
                <a16:creationId xmlns:a16="http://schemas.microsoft.com/office/drawing/2014/main" id="{EE984288-77CF-846D-A37C-0E6B60F2BDF0}"/>
              </a:ext>
            </a:extLst>
          </p:cNvPr>
          <p:cNvCxnSpPr>
            <a:cxnSpLocks/>
          </p:cNvCxnSpPr>
          <p:nvPr/>
        </p:nvCxnSpPr>
        <p:spPr>
          <a:xfrm rot="16200000" flipH="1">
            <a:off x="1821448" y="5747740"/>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87" name="Group 886">
            <a:extLst>
              <a:ext uri="{FF2B5EF4-FFF2-40B4-BE49-F238E27FC236}">
                <a16:creationId xmlns:a16="http://schemas.microsoft.com/office/drawing/2014/main" id="{60CD2268-14AB-F84A-3924-D830F6A6D419}"/>
              </a:ext>
            </a:extLst>
          </p:cNvPr>
          <p:cNvGrpSpPr/>
          <p:nvPr/>
        </p:nvGrpSpPr>
        <p:grpSpPr>
          <a:xfrm>
            <a:off x="6330935" y="1533759"/>
            <a:ext cx="2717153" cy="1863384"/>
            <a:chOff x="3717655" y="4975644"/>
            <a:chExt cx="2717153" cy="1863384"/>
          </a:xfrm>
        </p:grpSpPr>
        <p:grpSp>
          <p:nvGrpSpPr>
            <p:cNvPr id="892" name="Group 891">
              <a:extLst>
                <a:ext uri="{FF2B5EF4-FFF2-40B4-BE49-F238E27FC236}">
                  <a16:creationId xmlns:a16="http://schemas.microsoft.com/office/drawing/2014/main" id="{5C71CA86-15C7-4983-AE54-7425941BB975}"/>
                </a:ext>
              </a:extLst>
            </p:cNvPr>
            <p:cNvGrpSpPr/>
            <p:nvPr/>
          </p:nvGrpSpPr>
          <p:grpSpPr>
            <a:xfrm>
              <a:off x="4185381" y="4975645"/>
              <a:ext cx="2249427" cy="1194401"/>
              <a:chOff x="4214803" y="4852317"/>
              <a:chExt cx="2249427" cy="1194401"/>
            </a:xfrm>
          </p:grpSpPr>
          <p:cxnSp>
            <p:nvCxnSpPr>
              <p:cNvPr id="925" name="Straight Arrow Connector 924">
                <a:extLst>
                  <a:ext uri="{FF2B5EF4-FFF2-40B4-BE49-F238E27FC236}">
                    <a16:creationId xmlns:a16="http://schemas.microsoft.com/office/drawing/2014/main" id="{F6F007DD-192D-E266-C5D3-9A9428F0B2BC}"/>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A65A77AE-FCF3-F7D8-1AC9-2D6C0D7E0B05}"/>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3" name="Group 892">
              <a:extLst>
                <a:ext uri="{FF2B5EF4-FFF2-40B4-BE49-F238E27FC236}">
                  <a16:creationId xmlns:a16="http://schemas.microsoft.com/office/drawing/2014/main" id="{3CA75C28-A5EC-FD8E-8F03-82AE676E91E3}"/>
                </a:ext>
              </a:extLst>
            </p:cNvPr>
            <p:cNvGrpSpPr/>
            <p:nvPr/>
          </p:nvGrpSpPr>
          <p:grpSpPr>
            <a:xfrm>
              <a:off x="4456819" y="6150915"/>
              <a:ext cx="268139" cy="513446"/>
              <a:chOff x="4189009" y="6113670"/>
              <a:chExt cx="268139" cy="513446"/>
            </a:xfrm>
            <a:noFill/>
          </p:grpSpPr>
          <p:sp>
            <p:nvSpPr>
              <p:cNvPr id="923" name="Rectangle 922">
                <a:extLst>
                  <a:ext uri="{FF2B5EF4-FFF2-40B4-BE49-F238E27FC236}">
                    <a16:creationId xmlns:a16="http://schemas.microsoft.com/office/drawing/2014/main" id="{C683D72A-762A-8EAD-2886-63498BF7481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24" name="Straight Connector 923">
                <a:extLst>
                  <a:ext uri="{FF2B5EF4-FFF2-40B4-BE49-F238E27FC236}">
                    <a16:creationId xmlns:a16="http://schemas.microsoft.com/office/drawing/2014/main" id="{02DB4B4A-7A70-7EC8-FF3A-57BEA68F201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4" name="Group 893">
              <a:extLst>
                <a:ext uri="{FF2B5EF4-FFF2-40B4-BE49-F238E27FC236}">
                  <a16:creationId xmlns:a16="http://schemas.microsoft.com/office/drawing/2014/main" id="{E8901C5A-B17E-DF52-11AC-153C72994E1B}"/>
                </a:ext>
              </a:extLst>
            </p:cNvPr>
            <p:cNvGrpSpPr/>
            <p:nvPr/>
          </p:nvGrpSpPr>
          <p:grpSpPr>
            <a:xfrm>
              <a:off x="4859043" y="6150915"/>
              <a:ext cx="531118" cy="513446"/>
              <a:chOff x="4055613" y="6113670"/>
              <a:chExt cx="531118" cy="513446"/>
            </a:xfrm>
            <a:noFill/>
          </p:grpSpPr>
          <p:sp>
            <p:nvSpPr>
              <p:cNvPr id="921" name="Rectangle 920">
                <a:extLst>
                  <a:ext uri="{FF2B5EF4-FFF2-40B4-BE49-F238E27FC236}">
                    <a16:creationId xmlns:a16="http://schemas.microsoft.com/office/drawing/2014/main" id="{B5E38B51-5A9D-ED3F-F7EC-141604A9A6F8}"/>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922" name="Straight Connector 921">
                <a:extLst>
                  <a:ext uri="{FF2B5EF4-FFF2-40B4-BE49-F238E27FC236}">
                    <a16:creationId xmlns:a16="http://schemas.microsoft.com/office/drawing/2014/main" id="{2DB31F22-347B-3378-79A7-E84D2E0A5A7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5" name="Group 894">
              <a:extLst>
                <a:ext uri="{FF2B5EF4-FFF2-40B4-BE49-F238E27FC236}">
                  <a16:creationId xmlns:a16="http://schemas.microsoft.com/office/drawing/2014/main" id="{052F0B64-C70A-36C7-6986-0BDFB4A17F72}"/>
                </a:ext>
              </a:extLst>
            </p:cNvPr>
            <p:cNvGrpSpPr/>
            <p:nvPr/>
          </p:nvGrpSpPr>
          <p:grpSpPr>
            <a:xfrm>
              <a:off x="5416125" y="6150915"/>
              <a:ext cx="484272" cy="513446"/>
              <a:chOff x="4077075" y="6113670"/>
              <a:chExt cx="484272" cy="513446"/>
            </a:xfrm>
            <a:noFill/>
          </p:grpSpPr>
          <p:sp>
            <p:nvSpPr>
              <p:cNvPr id="919" name="Rectangle 918">
                <a:extLst>
                  <a:ext uri="{FF2B5EF4-FFF2-40B4-BE49-F238E27FC236}">
                    <a16:creationId xmlns:a16="http://schemas.microsoft.com/office/drawing/2014/main" id="{273764DD-2B84-525C-75C6-EA958AE6679B}"/>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920" name="Straight Connector 919">
                <a:extLst>
                  <a:ext uri="{FF2B5EF4-FFF2-40B4-BE49-F238E27FC236}">
                    <a16:creationId xmlns:a16="http://schemas.microsoft.com/office/drawing/2014/main" id="{CBAC1966-1EB9-A545-A366-591DB1DC8F1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1C3C6080-C297-39F4-E33A-D3EDFE99F6D7}"/>
                </a:ext>
              </a:extLst>
            </p:cNvPr>
            <p:cNvGrpSpPr/>
            <p:nvPr/>
          </p:nvGrpSpPr>
          <p:grpSpPr>
            <a:xfrm>
              <a:off x="5973442" y="6150915"/>
              <a:ext cx="450723" cy="511792"/>
              <a:chOff x="4098774" y="6113670"/>
              <a:chExt cx="450723" cy="511792"/>
            </a:xfrm>
            <a:noFill/>
          </p:grpSpPr>
          <p:sp>
            <p:nvSpPr>
              <p:cNvPr id="917" name="Rectangle 916">
                <a:extLst>
                  <a:ext uri="{FF2B5EF4-FFF2-40B4-BE49-F238E27FC236}">
                    <a16:creationId xmlns:a16="http://schemas.microsoft.com/office/drawing/2014/main" id="{43974679-1C7A-4E59-5598-0D4A60FB5B5B}"/>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N</a:t>
                </a:r>
              </a:p>
            </p:txBody>
          </p:sp>
          <p:cxnSp>
            <p:nvCxnSpPr>
              <p:cNvPr id="918" name="Straight Connector 917">
                <a:extLst>
                  <a:ext uri="{FF2B5EF4-FFF2-40B4-BE49-F238E27FC236}">
                    <a16:creationId xmlns:a16="http://schemas.microsoft.com/office/drawing/2014/main" id="{B9D505DC-475D-D95F-655F-7A713F2F3B6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97" name="Straight Connector 896">
              <a:extLst>
                <a:ext uri="{FF2B5EF4-FFF2-40B4-BE49-F238E27FC236}">
                  <a16:creationId xmlns:a16="http://schemas.microsoft.com/office/drawing/2014/main" id="{6F603905-795B-8120-870A-A055F5DCBCCE}"/>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328DAD7E-AA0D-DEE3-97AC-7E84933826F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26819810-7F3F-4D01-6F1D-3A01612D338A}"/>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00" name="Rectangle 899">
              <a:extLst>
                <a:ext uri="{FF2B5EF4-FFF2-40B4-BE49-F238E27FC236}">
                  <a16:creationId xmlns:a16="http://schemas.microsoft.com/office/drawing/2014/main" id="{7DD7BC9F-7C41-FF4A-F949-AACB7520713B}"/>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901" name="Rectangle 900">
              <a:extLst>
                <a:ext uri="{FF2B5EF4-FFF2-40B4-BE49-F238E27FC236}">
                  <a16:creationId xmlns:a16="http://schemas.microsoft.com/office/drawing/2014/main" id="{46AA6EDB-24B8-7E7C-FFC8-3EF38B9762F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902" name="Straight Connector 901">
              <a:extLst>
                <a:ext uri="{FF2B5EF4-FFF2-40B4-BE49-F238E27FC236}">
                  <a16:creationId xmlns:a16="http://schemas.microsoft.com/office/drawing/2014/main" id="{2E80BCF7-BC81-1F93-8499-95A6670B6954}"/>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F0949C6F-533D-65CC-5154-1560FCB39F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7050F948-D20A-44A9-DCC9-821110BEFCC0}"/>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CF1B5928-3CE6-5911-177D-566864BFC464}"/>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E27379E-AEA7-7B0C-4D21-03478A2BB24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EDC7429E-40C2-F2BB-CFE7-25458FB8C0DF}"/>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08" name="Group 907">
              <a:extLst>
                <a:ext uri="{FF2B5EF4-FFF2-40B4-BE49-F238E27FC236}">
                  <a16:creationId xmlns:a16="http://schemas.microsoft.com/office/drawing/2014/main" id="{C2A990A8-DAF9-AAC3-A70D-AE0BBBB5F697}"/>
                </a:ext>
              </a:extLst>
            </p:cNvPr>
            <p:cNvGrpSpPr/>
            <p:nvPr/>
          </p:nvGrpSpPr>
          <p:grpSpPr>
            <a:xfrm>
              <a:off x="4317336" y="5152569"/>
              <a:ext cx="1876809" cy="998343"/>
              <a:chOff x="4317336" y="5111331"/>
              <a:chExt cx="1876809" cy="1039579"/>
            </a:xfrm>
          </p:grpSpPr>
          <p:cxnSp>
            <p:nvCxnSpPr>
              <p:cNvPr id="909" name="Straight Connector 908">
                <a:extLst>
                  <a:ext uri="{FF2B5EF4-FFF2-40B4-BE49-F238E27FC236}">
                    <a16:creationId xmlns:a16="http://schemas.microsoft.com/office/drawing/2014/main" id="{DA863630-5C59-20E4-BB4A-EF77F5D47E3B}"/>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68F8A697-7691-5572-5AEA-CA9B38F8A00B}"/>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D63D59E1-608E-912B-8239-B50B5A78327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4F8B88AE-5E45-4650-6F41-E8C313989F98}"/>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EE24442F-68D0-900F-F72E-F846CE2C38EC}"/>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300C83B-9154-10FD-45CA-D52328E16F99}"/>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6B3341BD-8CCF-60FA-6E1D-103DC812E0D8}"/>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3EDF11B5-0D79-95B1-2F6D-8A12CEE9D4E9}"/>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41" name="Group 940">
            <a:extLst>
              <a:ext uri="{FF2B5EF4-FFF2-40B4-BE49-F238E27FC236}">
                <a16:creationId xmlns:a16="http://schemas.microsoft.com/office/drawing/2014/main" id="{7264563A-449F-1C98-2AE6-0995D03324A6}"/>
              </a:ext>
            </a:extLst>
          </p:cNvPr>
          <p:cNvGrpSpPr/>
          <p:nvPr/>
        </p:nvGrpSpPr>
        <p:grpSpPr>
          <a:xfrm>
            <a:off x="150184" y="1503571"/>
            <a:ext cx="7094485" cy="1207688"/>
            <a:chOff x="150184" y="1929455"/>
            <a:chExt cx="7094485" cy="1207688"/>
          </a:xfrm>
        </p:grpSpPr>
        <p:grpSp>
          <p:nvGrpSpPr>
            <p:cNvPr id="568" name="Group 567">
              <a:extLst>
                <a:ext uri="{FF2B5EF4-FFF2-40B4-BE49-F238E27FC236}">
                  <a16:creationId xmlns:a16="http://schemas.microsoft.com/office/drawing/2014/main" id="{DDC89BC3-634E-3688-5DAF-DD15070CCCB0}"/>
                </a:ext>
              </a:extLst>
            </p:cNvPr>
            <p:cNvGrpSpPr/>
            <p:nvPr/>
          </p:nvGrpSpPr>
          <p:grpSpPr>
            <a:xfrm>
              <a:off x="150184" y="1929455"/>
              <a:ext cx="1055357" cy="965517"/>
              <a:chOff x="73858" y="1681270"/>
              <a:chExt cx="1055357" cy="965517"/>
            </a:xfrm>
          </p:grpSpPr>
          <p:grpSp>
            <p:nvGrpSpPr>
              <p:cNvPr id="564" name="Group 563">
                <a:extLst>
                  <a:ext uri="{FF2B5EF4-FFF2-40B4-BE49-F238E27FC236}">
                    <a16:creationId xmlns:a16="http://schemas.microsoft.com/office/drawing/2014/main" id="{054D803B-553A-9FB7-22AF-047D332709FC}"/>
                  </a:ext>
                </a:extLst>
              </p:cNvPr>
              <p:cNvGrpSpPr/>
              <p:nvPr/>
            </p:nvGrpSpPr>
            <p:grpSpPr>
              <a:xfrm>
                <a:off x="73858" y="1681270"/>
                <a:ext cx="674968" cy="965517"/>
                <a:chOff x="73858" y="1681270"/>
                <a:chExt cx="674968" cy="965517"/>
              </a:xfrm>
            </p:grpSpPr>
            <p:sp>
              <p:nvSpPr>
                <p:cNvPr id="409" name="TextBox 408">
                  <a:extLst>
                    <a:ext uri="{FF2B5EF4-FFF2-40B4-BE49-F238E27FC236}">
                      <a16:creationId xmlns:a16="http://schemas.microsoft.com/office/drawing/2014/main" id="{065BCED6-319B-48D9-79D5-033B6E76BD0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531" name="Rounded Rectangle 530">
                  <a:extLst>
                    <a:ext uri="{FF2B5EF4-FFF2-40B4-BE49-F238E27FC236}">
                      <a16:creationId xmlns:a16="http://schemas.microsoft.com/office/drawing/2014/main" id="{F7C3C0AB-8572-E188-3EB8-F79E7140DD5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52" name="Group 551">
                <a:extLst>
                  <a:ext uri="{FF2B5EF4-FFF2-40B4-BE49-F238E27FC236}">
                    <a16:creationId xmlns:a16="http://schemas.microsoft.com/office/drawing/2014/main" id="{C32C2DF3-7847-9D22-9045-1948A1F3D423}"/>
                  </a:ext>
                </a:extLst>
              </p:cNvPr>
              <p:cNvGrpSpPr/>
              <p:nvPr/>
            </p:nvGrpSpPr>
            <p:grpSpPr>
              <a:xfrm>
                <a:off x="140311" y="2178173"/>
                <a:ext cx="988904" cy="356935"/>
                <a:chOff x="254078" y="2158481"/>
                <a:chExt cx="988904" cy="356935"/>
              </a:xfrm>
            </p:grpSpPr>
            <p:sp>
              <p:nvSpPr>
                <p:cNvPr id="533" name="Flowchart: Delay 3">
                  <a:extLst>
                    <a:ext uri="{FF2B5EF4-FFF2-40B4-BE49-F238E27FC236}">
                      <a16:creationId xmlns:a16="http://schemas.microsoft.com/office/drawing/2014/main" id="{7BE90BCC-80FC-5B3D-465F-DC0C2A6BCD7A}"/>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34" name="Straight Connector 533">
                  <a:extLst>
                    <a:ext uri="{FF2B5EF4-FFF2-40B4-BE49-F238E27FC236}">
                      <a16:creationId xmlns:a16="http://schemas.microsoft.com/office/drawing/2014/main" id="{E9C8EC7F-63BD-EC76-A817-F543269ACAB4}"/>
                    </a:ext>
                  </a:extLst>
                </p:cNvPr>
                <p:cNvCxnSpPr>
                  <a:cxnSpLocks/>
                  <a:stCxn id="533" idx="1"/>
                  <a:endCxn id="54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35" name="Straight Connector 534">
                  <a:extLst>
                    <a:ext uri="{FF2B5EF4-FFF2-40B4-BE49-F238E27FC236}">
                      <a16:creationId xmlns:a16="http://schemas.microsoft.com/office/drawing/2014/main" id="{2395ECFE-A681-3678-44EB-2492B96CBA38}"/>
                    </a:ext>
                  </a:extLst>
                </p:cNvPr>
                <p:cNvCxnSpPr>
                  <a:cxnSpLocks/>
                  <a:stCxn id="533" idx="2"/>
                  <a:endCxn id="546"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36" name="Straight Connector 535">
                  <a:extLst>
                    <a:ext uri="{FF2B5EF4-FFF2-40B4-BE49-F238E27FC236}">
                      <a16:creationId xmlns:a16="http://schemas.microsoft.com/office/drawing/2014/main" id="{F5F14490-A71B-B580-318A-45E0865D1D40}"/>
                    </a:ext>
                  </a:extLst>
                </p:cNvPr>
                <p:cNvCxnSpPr>
                  <a:cxnSpLocks/>
                  <a:stCxn id="533" idx="3"/>
                  <a:endCxn id="54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41" name="Flowchart: Connector 8">
                  <a:extLst>
                    <a:ext uri="{FF2B5EF4-FFF2-40B4-BE49-F238E27FC236}">
                      <a16:creationId xmlns:a16="http://schemas.microsoft.com/office/drawing/2014/main" id="{183EC09F-07D2-6152-02C7-564A831896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4" name="Flowchart: Connector 8">
                  <a:extLst>
                    <a:ext uri="{FF2B5EF4-FFF2-40B4-BE49-F238E27FC236}">
                      <a16:creationId xmlns:a16="http://schemas.microsoft.com/office/drawing/2014/main" id="{9C5AFEF9-9F6D-C8A8-C917-05311DDF2861}"/>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6" name="Flowchart: Connector 8">
                  <a:extLst>
                    <a:ext uri="{FF2B5EF4-FFF2-40B4-BE49-F238E27FC236}">
                      <a16:creationId xmlns:a16="http://schemas.microsoft.com/office/drawing/2014/main" id="{0D6FE727-6F76-F789-5507-6B7FDA6AA34F}"/>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532" name="Straight Connector 531">
                  <a:extLst>
                    <a:ext uri="{FF2B5EF4-FFF2-40B4-BE49-F238E27FC236}">
                      <a16:creationId xmlns:a16="http://schemas.microsoft.com/office/drawing/2014/main" id="{93FEE1DA-017A-75C8-5D4C-B43413C631C8}"/>
                    </a:ext>
                  </a:extLst>
                </p:cNvPr>
                <p:cNvCxnSpPr>
                  <a:cxnSpLocks/>
                  <a:stCxn id="579" idx="6"/>
                  <a:endCxn id="533"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cxnSp>
          <p:nvCxnSpPr>
            <p:cNvPr id="295" name="Straight Connector 294">
              <a:extLst>
                <a:ext uri="{FF2B5EF4-FFF2-40B4-BE49-F238E27FC236}">
                  <a16:creationId xmlns:a16="http://schemas.microsoft.com/office/drawing/2014/main" id="{4C956D40-D408-3311-E08B-58301F95515E}"/>
                </a:ext>
              </a:extLst>
            </p:cNvPr>
            <p:cNvCxnSpPr>
              <a:cxnSpLocks/>
            </p:cNvCxnSpPr>
            <p:nvPr/>
          </p:nvCxnSpPr>
          <p:spPr>
            <a:xfrm flipV="1">
              <a:off x="3963035"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56C61406-7BB1-F2CF-7A94-3B1FB5C8E25B}"/>
                </a:ext>
              </a:extLst>
            </p:cNvPr>
            <p:cNvCxnSpPr>
              <a:cxnSpLocks/>
            </p:cNvCxnSpPr>
            <p:nvPr/>
          </p:nvCxnSpPr>
          <p:spPr>
            <a:xfrm flipV="1">
              <a:off x="6815378"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545B8428-58D9-2CEF-BD4D-FC2A92D5032F}"/>
              </a:ext>
            </a:extLst>
          </p:cNvPr>
          <p:cNvGrpSpPr/>
          <p:nvPr/>
        </p:nvGrpSpPr>
        <p:grpSpPr>
          <a:xfrm>
            <a:off x="1089934" y="1503571"/>
            <a:ext cx="6650035" cy="1006673"/>
            <a:chOff x="1089934" y="1929455"/>
            <a:chExt cx="6650035" cy="1006673"/>
          </a:xfrm>
        </p:grpSpPr>
        <p:grpSp>
          <p:nvGrpSpPr>
            <p:cNvPr id="569" name="Group 568">
              <a:extLst>
                <a:ext uri="{FF2B5EF4-FFF2-40B4-BE49-F238E27FC236}">
                  <a16:creationId xmlns:a16="http://schemas.microsoft.com/office/drawing/2014/main" id="{8756B141-7E8E-8AAD-F10F-9BCE32E8967B}"/>
                </a:ext>
              </a:extLst>
            </p:cNvPr>
            <p:cNvGrpSpPr/>
            <p:nvPr/>
          </p:nvGrpSpPr>
          <p:grpSpPr>
            <a:xfrm>
              <a:off x="1089934" y="1929455"/>
              <a:ext cx="1449118" cy="965517"/>
              <a:chOff x="73858" y="1681270"/>
              <a:chExt cx="1449118" cy="965517"/>
            </a:xfrm>
          </p:grpSpPr>
          <p:grpSp>
            <p:nvGrpSpPr>
              <p:cNvPr id="570" name="Group 569">
                <a:extLst>
                  <a:ext uri="{FF2B5EF4-FFF2-40B4-BE49-F238E27FC236}">
                    <a16:creationId xmlns:a16="http://schemas.microsoft.com/office/drawing/2014/main" id="{F695FF75-F08C-A01B-900F-070C0BBD502F}"/>
                  </a:ext>
                </a:extLst>
              </p:cNvPr>
              <p:cNvGrpSpPr/>
              <p:nvPr/>
            </p:nvGrpSpPr>
            <p:grpSpPr>
              <a:xfrm>
                <a:off x="73858" y="1681270"/>
                <a:ext cx="674968" cy="965517"/>
                <a:chOff x="73858" y="1681270"/>
                <a:chExt cx="674968" cy="965517"/>
              </a:xfrm>
            </p:grpSpPr>
            <p:sp>
              <p:nvSpPr>
                <p:cNvPr id="580" name="TextBox 579">
                  <a:extLst>
                    <a:ext uri="{FF2B5EF4-FFF2-40B4-BE49-F238E27FC236}">
                      <a16:creationId xmlns:a16="http://schemas.microsoft.com/office/drawing/2014/main" id="{E613B67A-8E03-757A-6907-521806DA57A6}"/>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581" name="Rounded Rectangle 580">
                  <a:extLst>
                    <a:ext uri="{FF2B5EF4-FFF2-40B4-BE49-F238E27FC236}">
                      <a16:creationId xmlns:a16="http://schemas.microsoft.com/office/drawing/2014/main" id="{26ECF47A-8E41-E484-82CF-115C9DAF3B70}"/>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71" name="Group 570">
                <a:extLst>
                  <a:ext uri="{FF2B5EF4-FFF2-40B4-BE49-F238E27FC236}">
                    <a16:creationId xmlns:a16="http://schemas.microsoft.com/office/drawing/2014/main" id="{F6FFA906-55D1-4CF8-963F-B2537AB7F71D}"/>
                  </a:ext>
                </a:extLst>
              </p:cNvPr>
              <p:cNvGrpSpPr/>
              <p:nvPr/>
            </p:nvGrpSpPr>
            <p:grpSpPr>
              <a:xfrm>
                <a:off x="140311" y="2178173"/>
                <a:ext cx="1382665" cy="356935"/>
                <a:chOff x="254078" y="2158481"/>
                <a:chExt cx="1382665" cy="356935"/>
              </a:xfrm>
            </p:grpSpPr>
            <p:cxnSp>
              <p:nvCxnSpPr>
                <p:cNvPr id="572" name="Straight Connector 571">
                  <a:extLst>
                    <a:ext uri="{FF2B5EF4-FFF2-40B4-BE49-F238E27FC236}">
                      <a16:creationId xmlns:a16="http://schemas.microsoft.com/office/drawing/2014/main" id="{E3FF41A1-C4D1-DA79-6518-C735159B857B}"/>
                    </a:ext>
                  </a:extLst>
                </p:cNvPr>
                <p:cNvCxnSpPr>
                  <a:cxnSpLocks/>
                  <a:stCxn id="592" idx="6"/>
                  <a:endCxn id="573"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573" name="Flowchart: Delay 3">
                  <a:extLst>
                    <a:ext uri="{FF2B5EF4-FFF2-40B4-BE49-F238E27FC236}">
                      <a16:creationId xmlns:a16="http://schemas.microsoft.com/office/drawing/2014/main" id="{B239CF67-F572-9346-C696-5C20D5C434A0}"/>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74" name="Straight Connector 573">
                  <a:extLst>
                    <a:ext uri="{FF2B5EF4-FFF2-40B4-BE49-F238E27FC236}">
                      <a16:creationId xmlns:a16="http://schemas.microsoft.com/office/drawing/2014/main" id="{F47E82CE-4E6C-17D9-5C3E-A1E60F0807BD}"/>
                    </a:ext>
                  </a:extLst>
                </p:cNvPr>
                <p:cNvCxnSpPr>
                  <a:cxnSpLocks/>
                  <a:stCxn id="573" idx="1"/>
                  <a:endCxn id="57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75" name="Straight Connector 574">
                  <a:extLst>
                    <a:ext uri="{FF2B5EF4-FFF2-40B4-BE49-F238E27FC236}">
                      <a16:creationId xmlns:a16="http://schemas.microsoft.com/office/drawing/2014/main" id="{B003B122-8DC6-06F2-3D6F-AACA63F8D98A}"/>
                    </a:ext>
                  </a:extLst>
                </p:cNvPr>
                <p:cNvCxnSpPr>
                  <a:cxnSpLocks/>
                  <a:stCxn id="573" idx="2"/>
                  <a:endCxn id="57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76" name="Straight Connector 575">
                  <a:extLst>
                    <a:ext uri="{FF2B5EF4-FFF2-40B4-BE49-F238E27FC236}">
                      <a16:creationId xmlns:a16="http://schemas.microsoft.com/office/drawing/2014/main" id="{A16B3079-73B9-601B-7C10-79E0255C8F03}"/>
                    </a:ext>
                  </a:extLst>
                </p:cNvPr>
                <p:cNvCxnSpPr>
                  <a:cxnSpLocks/>
                  <a:stCxn id="573" idx="3"/>
                  <a:endCxn id="57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77" name="Flowchart: Connector 8">
                  <a:extLst>
                    <a:ext uri="{FF2B5EF4-FFF2-40B4-BE49-F238E27FC236}">
                      <a16:creationId xmlns:a16="http://schemas.microsoft.com/office/drawing/2014/main" id="{47DC08E0-CB8F-F570-B9EA-F8F06E00F3B4}"/>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8" name="Flowchart: Connector 8">
                  <a:extLst>
                    <a:ext uri="{FF2B5EF4-FFF2-40B4-BE49-F238E27FC236}">
                      <a16:creationId xmlns:a16="http://schemas.microsoft.com/office/drawing/2014/main" id="{74C7192E-40AC-F1EA-300E-C58598142C7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9" name="Flowchart: Connector 8">
                  <a:extLst>
                    <a:ext uri="{FF2B5EF4-FFF2-40B4-BE49-F238E27FC236}">
                      <a16:creationId xmlns:a16="http://schemas.microsoft.com/office/drawing/2014/main" id="{092F6A98-7B1D-FAD7-9BC8-93F77DFFE4D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4" name="Straight Connector 603">
              <a:extLst>
                <a:ext uri="{FF2B5EF4-FFF2-40B4-BE49-F238E27FC236}">
                  <a16:creationId xmlns:a16="http://schemas.microsoft.com/office/drawing/2014/main" id="{87A261BF-1DEC-5DFC-02D5-5CFBE2182E92}"/>
                </a:ext>
              </a:extLst>
            </p:cNvPr>
            <p:cNvCxnSpPr>
              <a:cxnSpLocks/>
            </p:cNvCxnSpPr>
            <p:nvPr/>
          </p:nvCxnSpPr>
          <p:spPr>
            <a:xfrm flipV="1">
              <a:off x="4383051"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A7EC6079-08EF-9184-3D85-16165E0607C0}"/>
                </a:ext>
              </a:extLst>
            </p:cNvPr>
            <p:cNvCxnSpPr>
              <a:cxnSpLocks/>
            </p:cNvCxnSpPr>
            <p:nvPr/>
          </p:nvCxnSpPr>
          <p:spPr>
            <a:xfrm flipV="1">
              <a:off x="7235394"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43" name="Group 942">
            <a:extLst>
              <a:ext uri="{FF2B5EF4-FFF2-40B4-BE49-F238E27FC236}">
                <a16:creationId xmlns:a16="http://schemas.microsoft.com/office/drawing/2014/main" id="{F35669C0-9F81-2B0F-68FD-1ABE491C93BF}"/>
              </a:ext>
            </a:extLst>
          </p:cNvPr>
          <p:cNvGrpSpPr/>
          <p:nvPr/>
        </p:nvGrpSpPr>
        <p:grpSpPr>
          <a:xfrm>
            <a:off x="2400426" y="1503571"/>
            <a:ext cx="6414688" cy="965517"/>
            <a:chOff x="2400426" y="1929455"/>
            <a:chExt cx="6414688" cy="965517"/>
          </a:xfrm>
        </p:grpSpPr>
        <p:grpSp>
          <p:nvGrpSpPr>
            <p:cNvPr id="582" name="Group 581">
              <a:extLst>
                <a:ext uri="{FF2B5EF4-FFF2-40B4-BE49-F238E27FC236}">
                  <a16:creationId xmlns:a16="http://schemas.microsoft.com/office/drawing/2014/main" id="{D986CA13-56A0-EAAE-2F60-01099603F1CA}"/>
                </a:ext>
              </a:extLst>
            </p:cNvPr>
            <p:cNvGrpSpPr/>
            <p:nvPr/>
          </p:nvGrpSpPr>
          <p:grpSpPr>
            <a:xfrm>
              <a:off x="2400426" y="1929455"/>
              <a:ext cx="846758" cy="965517"/>
              <a:chOff x="50839" y="1681270"/>
              <a:chExt cx="846758" cy="965517"/>
            </a:xfrm>
          </p:grpSpPr>
          <p:grpSp>
            <p:nvGrpSpPr>
              <p:cNvPr id="583" name="Group 582">
                <a:extLst>
                  <a:ext uri="{FF2B5EF4-FFF2-40B4-BE49-F238E27FC236}">
                    <a16:creationId xmlns:a16="http://schemas.microsoft.com/office/drawing/2014/main" id="{3B7FC97E-255D-9345-D42B-3A71F6474D29}"/>
                  </a:ext>
                </a:extLst>
              </p:cNvPr>
              <p:cNvGrpSpPr/>
              <p:nvPr/>
            </p:nvGrpSpPr>
            <p:grpSpPr>
              <a:xfrm>
                <a:off x="50839" y="1681270"/>
                <a:ext cx="719319" cy="965517"/>
                <a:chOff x="50839" y="1681270"/>
                <a:chExt cx="719319" cy="965517"/>
              </a:xfrm>
            </p:grpSpPr>
            <p:sp>
              <p:nvSpPr>
                <p:cNvPr id="593" name="TextBox 592">
                  <a:extLst>
                    <a:ext uri="{FF2B5EF4-FFF2-40B4-BE49-F238E27FC236}">
                      <a16:creationId xmlns:a16="http://schemas.microsoft.com/office/drawing/2014/main" id="{F59E1285-0B47-5A39-3EF0-B8E2C7DAA2A4}"/>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N</a:t>
                  </a:r>
                  <a:endParaRPr lang="en-US" dirty="0"/>
                </a:p>
              </p:txBody>
            </p:sp>
            <p:sp>
              <p:nvSpPr>
                <p:cNvPr id="594" name="Rounded Rectangle 593">
                  <a:extLst>
                    <a:ext uri="{FF2B5EF4-FFF2-40B4-BE49-F238E27FC236}">
                      <a16:creationId xmlns:a16="http://schemas.microsoft.com/office/drawing/2014/main" id="{85FD369A-2EF6-9C4D-BDD9-66B36275D50C}"/>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84" name="Group 583">
                <a:extLst>
                  <a:ext uri="{FF2B5EF4-FFF2-40B4-BE49-F238E27FC236}">
                    <a16:creationId xmlns:a16="http://schemas.microsoft.com/office/drawing/2014/main" id="{F9C29B7D-4BD8-5A33-0E9F-367BBBA213A6}"/>
                  </a:ext>
                </a:extLst>
              </p:cNvPr>
              <p:cNvGrpSpPr/>
              <p:nvPr/>
            </p:nvGrpSpPr>
            <p:grpSpPr>
              <a:xfrm>
                <a:off x="140311" y="2178173"/>
                <a:ext cx="757286" cy="356935"/>
                <a:chOff x="254078" y="2158481"/>
                <a:chExt cx="757286" cy="356935"/>
              </a:xfrm>
            </p:grpSpPr>
            <p:cxnSp>
              <p:nvCxnSpPr>
                <p:cNvPr id="585" name="Straight Connector 584">
                  <a:extLst>
                    <a:ext uri="{FF2B5EF4-FFF2-40B4-BE49-F238E27FC236}">
                      <a16:creationId xmlns:a16="http://schemas.microsoft.com/office/drawing/2014/main" id="{75CFF145-971E-F7E6-E9D4-094D158FB7A4}"/>
                    </a:ext>
                  </a:extLst>
                </p:cNvPr>
                <p:cNvCxnSpPr>
                  <a:cxnSpLocks/>
                  <a:endCxn id="586"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586" name="Flowchart: Delay 3">
                  <a:extLst>
                    <a:ext uri="{FF2B5EF4-FFF2-40B4-BE49-F238E27FC236}">
                      <a16:creationId xmlns:a16="http://schemas.microsoft.com/office/drawing/2014/main" id="{AE519600-0421-B16E-7C29-66E427D6CE93}"/>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87" name="Straight Connector 586">
                  <a:extLst>
                    <a:ext uri="{FF2B5EF4-FFF2-40B4-BE49-F238E27FC236}">
                      <a16:creationId xmlns:a16="http://schemas.microsoft.com/office/drawing/2014/main" id="{6B8CD5E7-C02F-49BF-2385-C435B1F82715}"/>
                    </a:ext>
                  </a:extLst>
                </p:cNvPr>
                <p:cNvCxnSpPr>
                  <a:cxnSpLocks/>
                  <a:stCxn id="586" idx="1"/>
                  <a:endCxn id="59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88" name="Straight Connector 587">
                  <a:extLst>
                    <a:ext uri="{FF2B5EF4-FFF2-40B4-BE49-F238E27FC236}">
                      <a16:creationId xmlns:a16="http://schemas.microsoft.com/office/drawing/2014/main" id="{D1A132D7-B5CD-9F5A-6693-8C64A761D0B0}"/>
                    </a:ext>
                  </a:extLst>
                </p:cNvPr>
                <p:cNvCxnSpPr>
                  <a:cxnSpLocks/>
                  <a:stCxn id="586" idx="2"/>
                  <a:endCxn id="59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89" name="Straight Connector 588">
                  <a:extLst>
                    <a:ext uri="{FF2B5EF4-FFF2-40B4-BE49-F238E27FC236}">
                      <a16:creationId xmlns:a16="http://schemas.microsoft.com/office/drawing/2014/main" id="{CA6FA100-3B35-BB7A-61A2-24DA9395E7F7}"/>
                    </a:ext>
                  </a:extLst>
                </p:cNvPr>
                <p:cNvCxnSpPr>
                  <a:cxnSpLocks/>
                  <a:stCxn id="586" idx="3"/>
                  <a:endCxn id="59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90" name="Flowchart: Connector 8">
                  <a:extLst>
                    <a:ext uri="{FF2B5EF4-FFF2-40B4-BE49-F238E27FC236}">
                      <a16:creationId xmlns:a16="http://schemas.microsoft.com/office/drawing/2014/main" id="{7A1EC8A4-CC37-78D6-E94A-0577985B97E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1" name="Flowchart: Connector 8">
                  <a:extLst>
                    <a:ext uri="{FF2B5EF4-FFF2-40B4-BE49-F238E27FC236}">
                      <a16:creationId xmlns:a16="http://schemas.microsoft.com/office/drawing/2014/main" id="{1806E56D-F520-75B9-7ECF-17800FAC601E}"/>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2" name="Flowchart: Connector 8">
                  <a:extLst>
                    <a:ext uri="{FF2B5EF4-FFF2-40B4-BE49-F238E27FC236}">
                      <a16:creationId xmlns:a16="http://schemas.microsoft.com/office/drawing/2014/main" id="{7CBBCD06-04FD-82A8-2714-9BF4029ED75E}"/>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6" name="Straight Connector 605">
              <a:extLst>
                <a:ext uri="{FF2B5EF4-FFF2-40B4-BE49-F238E27FC236}">
                  <a16:creationId xmlns:a16="http://schemas.microsoft.com/office/drawing/2014/main" id="{78D02533-3805-12B4-6490-30F2240E86F7}"/>
                </a:ext>
              </a:extLst>
            </p:cNvPr>
            <p:cNvCxnSpPr>
              <a:cxnSpLocks/>
            </p:cNvCxnSpPr>
            <p:nvPr/>
          </p:nvCxnSpPr>
          <p:spPr>
            <a:xfrm flipV="1">
              <a:off x="5149253"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619E2CD-5760-6FEC-0631-BDE5CB93F059}"/>
                </a:ext>
              </a:extLst>
            </p:cNvPr>
            <p:cNvCxnSpPr>
              <a:cxnSpLocks/>
            </p:cNvCxnSpPr>
            <p:nvPr/>
          </p:nvCxnSpPr>
          <p:spPr>
            <a:xfrm flipV="1">
              <a:off x="8001596"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891" name="TextBox 890">
            <a:extLst>
              <a:ext uri="{FF2B5EF4-FFF2-40B4-BE49-F238E27FC236}">
                <a16:creationId xmlns:a16="http://schemas.microsoft.com/office/drawing/2014/main" id="{2CA945A8-6B2D-791D-804F-37C9A5319254}"/>
              </a:ext>
            </a:extLst>
          </p:cNvPr>
          <p:cNvSpPr txBox="1"/>
          <p:nvPr/>
        </p:nvSpPr>
        <p:spPr>
          <a:xfrm rot="20700000">
            <a:off x="7720160" y="1979105"/>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597" name="TextBox 596">
            <a:extLst>
              <a:ext uri="{FF2B5EF4-FFF2-40B4-BE49-F238E27FC236}">
                <a16:creationId xmlns:a16="http://schemas.microsoft.com/office/drawing/2014/main" id="{2C2CA1FF-CF7B-213E-196C-3F9DB24C7E4C}"/>
              </a:ext>
            </a:extLst>
          </p:cNvPr>
          <p:cNvSpPr txBox="1"/>
          <p:nvPr/>
        </p:nvSpPr>
        <p:spPr>
          <a:xfrm>
            <a:off x="1956034" y="1948573"/>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944" name="Rectangle 943">
            <a:extLst>
              <a:ext uri="{FF2B5EF4-FFF2-40B4-BE49-F238E27FC236}">
                <a16:creationId xmlns:a16="http://schemas.microsoft.com/office/drawing/2014/main" id="{5BC21C13-2E07-A4BC-0C59-2652F4B68B3A}"/>
              </a:ext>
            </a:extLst>
          </p:cNvPr>
          <p:cNvSpPr/>
          <p:nvPr/>
        </p:nvSpPr>
        <p:spPr>
          <a:xfrm>
            <a:off x="0" y="1136956"/>
            <a:ext cx="914400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000" b="1" u="sng" dirty="0">
                <a:solidFill>
                  <a:schemeClr val="accent1"/>
                </a:solidFill>
                <a:latin typeface="Avenir Next" panose="020B0503020202020204" pitchFamily="34" charset="0"/>
              </a:rPr>
              <a:t>Linearly-Scaling PUD Operations (e.g., addition)</a:t>
            </a:r>
          </a:p>
        </p:txBody>
      </p:sp>
      <p:sp>
        <p:nvSpPr>
          <p:cNvPr id="945" name="Rectangle 944">
            <a:extLst>
              <a:ext uri="{FF2B5EF4-FFF2-40B4-BE49-F238E27FC236}">
                <a16:creationId xmlns:a16="http://schemas.microsoft.com/office/drawing/2014/main" id="{0D3A9BAB-528E-1994-F361-6215B51DB8EF}"/>
              </a:ext>
            </a:extLst>
          </p:cNvPr>
          <p:cNvSpPr/>
          <p:nvPr/>
        </p:nvSpPr>
        <p:spPr>
          <a:xfrm>
            <a:off x="1" y="3255969"/>
            <a:ext cx="914399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000" b="1" u="sng" dirty="0">
                <a:solidFill>
                  <a:schemeClr val="accent5"/>
                </a:solidFill>
                <a:latin typeface="Avenir Next" panose="020B0503020202020204" pitchFamily="34" charset="0"/>
              </a:rPr>
              <a:t>Quadratically-Scaling PUD Operations (e.g., multiplication)</a:t>
            </a:r>
          </a:p>
        </p:txBody>
      </p:sp>
    </p:spTree>
    <p:extLst>
      <p:ext uri="{BB962C8B-B14F-4D97-AF65-F5344CB8AC3E}">
        <p14:creationId xmlns:p14="http://schemas.microsoft.com/office/powerpoint/2010/main" val="39890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500"/>
                                        <p:tgtEl>
                                          <p:spTgt spid="94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42"/>
                                        </p:tgtEl>
                                        <p:attrNameLst>
                                          <p:attrName>style.visibility</p:attrName>
                                        </p:attrNameLst>
                                      </p:cBhvr>
                                      <p:to>
                                        <p:strVal val="visible"/>
                                      </p:to>
                                    </p:set>
                                    <p:animEffect transition="in" filter="fade">
                                      <p:cBhvr>
                                        <p:cTn id="12" dur="500"/>
                                        <p:tgtEl>
                                          <p:spTgt spid="94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97"/>
                                        </p:tgtEl>
                                        <p:attrNameLst>
                                          <p:attrName>style.visibility</p:attrName>
                                        </p:attrNameLst>
                                      </p:cBhvr>
                                      <p:to>
                                        <p:strVal val="visible"/>
                                      </p:to>
                                    </p:set>
                                    <p:animEffect transition="in" filter="fade">
                                      <p:cBhvr>
                                        <p:cTn id="15" dur="500"/>
                                        <p:tgtEl>
                                          <p:spTgt spid="59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43"/>
                                        </p:tgtEl>
                                        <p:attrNameLst>
                                          <p:attrName>style.visibility</p:attrName>
                                        </p:attrNameLst>
                                      </p:cBhvr>
                                      <p:to>
                                        <p:strVal val="visible"/>
                                      </p:to>
                                    </p:set>
                                    <p:animEffect transition="in" filter="fade">
                                      <p:cBhvr>
                                        <p:cTn id="20" dur="500"/>
                                        <p:tgtEl>
                                          <p:spTgt spid="94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98"/>
                                        </p:tgtEl>
                                        <p:attrNameLst>
                                          <p:attrName>style.visibility</p:attrName>
                                        </p:attrNameLst>
                                      </p:cBhvr>
                                      <p:to>
                                        <p:strVal val="visible"/>
                                      </p:to>
                                    </p:set>
                                    <p:animEffect transition="in" filter="fade">
                                      <p:cBhvr>
                                        <p:cTn id="23" dur="500"/>
                                        <p:tgtEl>
                                          <p:spTgt spid="59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fade">
                                      <p:cBhvr>
                                        <p:cTn id="28" dur="500"/>
                                        <p:tgtEl>
                                          <p:spTgt spid="94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09"/>
                                        </p:tgtEl>
                                        <p:attrNameLst>
                                          <p:attrName>style.visibility</p:attrName>
                                        </p:attrNameLst>
                                      </p:cBhvr>
                                      <p:to>
                                        <p:strVal val="visible"/>
                                      </p:to>
                                    </p:set>
                                    <p:animEffect transition="in" filter="fade">
                                      <p:cBhvr>
                                        <p:cTn id="33" dur="500"/>
                                        <p:tgtEl>
                                          <p:spTgt spid="709"/>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758"/>
                                        </p:tgtEl>
                                        <p:attrNameLst>
                                          <p:attrName>style.visibility</p:attrName>
                                        </p:attrNameLst>
                                      </p:cBhvr>
                                      <p:to>
                                        <p:strVal val="visible"/>
                                      </p:to>
                                    </p:set>
                                    <p:animEffect transition="in" filter="fade">
                                      <p:cBhvr>
                                        <p:cTn id="38" dur="500"/>
                                        <p:tgtEl>
                                          <p:spTgt spid="758"/>
                                        </p:tgtEl>
                                      </p:cBhvr>
                                    </p:animEffect>
                                  </p:childTnLst>
                                </p:cTn>
                              </p:par>
                              <p:par>
                                <p:cTn id="39" presetID="10" presetClass="entr" presetSubtype="0" fill="hold" nodeType="withEffect">
                                  <p:stCondLst>
                                    <p:cond delay="0"/>
                                  </p:stCondLst>
                                  <p:childTnLst>
                                    <p:set>
                                      <p:cBhvr>
                                        <p:cTn id="40" dur="1" fill="hold">
                                          <p:stCondLst>
                                            <p:cond delay="0"/>
                                          </p:stCondLst>
                                        </p:cTn>
                                        <p:tgtEl>
                                          <p:spTgt spid="843"/>
                                        </p:tgtEl>
                                        <p:attrNameLst>
                                          <p:attrName>style.visibility</p:attrName>
                                        </p:attrNameLst>
                                      </p:cBhvr>
                                      <p:to>
                                        <p:strVal val="visible"/>
                                      </p:to>
                                    </p:set>
                                    <p:animEffect transition="in" filter="fade">
                                      <p:cBhvr>
                                        <p:cTn id="41" dur="500"/>
                                        <p:tgtEl>
                                          <p:spTgt spid="843"/>
                                        </p:tgtEl>
                                      </p:cBhvr>
                                    </p:animEffect>
                                  </p:childTnLst>
                                </p:cTn>
                              </p:par>
                              <p:par>
                                <p:cTn id="42" presetID="10" presetClass="entr" presetSubtype="0" fill="hold" nodeType="withEffect">
                                  <p:stCondLst>
                                    <p:cond delay="0"/>
                                  </p:stCondLst>
                                  <p:childTnLst>
                                    <p:set>
                                      <p:cBhvr>
                                        <p:cTn id="43" dur="1" fill="hold">
                                          <p:stCondLst>
                                            <p:cond delay="0"/>
                                          </p:stCondLst>
                                        </p:cTn>
                                        <p:tgtEl>
                                          <p:spTgt spid="845"/>
                                        </p:tgtEl>
                                        <p:attrNameLst>
                                          <p:attrName>style.visibility</p:attrName>
                                        </p:attrNameLst>
                                      </p:cBhvr>
                                      <p:to>
                                        <p:strVal val="visible"/>
                                      </p:to>
                                    </p:set>
                                    <p:animEffect transition="in" filter="fade">
                                      <p:cBhvr>
                                        <p:cTn id="44" dur="500"/>
                                        <p:tgtEl>
                                          <p:spTgt spid="845"/>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800"/>
                                        </p:tgtEl>
                                        <p:attrNameLst>
                                          <p:attrName>style.visibility</p:attrName>
                                        </p:attrNameLst>
                                      </p:cBhvr>
                                      <p:to>
                                        <p:strVal val="visible"/>
                                      </p:to>
                                    </p:set>
                                    <p:animEffect transition="in" filter="fade">
                                      <p:cBhvr>
                                        <p:cTn id="49" dur="500"/>
                                        <p:tgtEl>
                                          <p:spTgt spid="800"/>
                                        </p:tgtEl>
                                      </p:cBhvr>
                                    </p:animEffect>
                                  </p:childTnLst>
                                </p:cTn>
                              </p:par>
                              <p:par>
                                <p:cTn id="50" presetID="10" presetClass="entr" presetSubtype="0" fill="hold" nodeType="withEffect">
                                  <p:stCondLst>
                                    <p:cond delay="0"/>
                                  </p:stCondLst>
                                  <p:childTnLst>
                                    <p:set>
                                      <p:cBhvr>
                                        <p:cTn id="51" dur="1" fill="hold">
                                          <p:stCondLst>
                                            <p:cond delay="0"/>
                                          </p:stCondLst>
                                        </p:cTn>
                                        <p:tgtEl>
                                          <p:spTgt spid="846"/>
                                        </p:tgtEl>
                                        <p:attrNameLst>
                                          <p:attrName>style.visibility</p:attrName>
                                        </p:attrNameLst>
                                      </p:cBhvr>
                                      <p:to>
                                        <p:strVal val="visible"/>
                                      </p:to>
                                    </p:set>
                                    <p:animEffect transition="in" filter="fade">
                                      <p:cBhvr>
                                        <p:cTn id="52" dur="500"/>
                                        <p:tgtEl>
                                          <p:spTgt spid="846"/>
                                        </p:tgtEl>
                                      </p:cBhvr>
                                    </p:animEffect>
                                  </p:childTnLst>
                                </p:cTn>
                              </p:par>
                              <p:par>
                                <p:cTn id="53" presetID="10" presetClass="entr" presetSubtype="0" fill="hold" nodeType="withEffect">
                                  <p:stCondLst>
                                    <p:cond delay="0"/>
                                  </p:stCondLst>
                                  <p:childTnLst>
                                    <p:set>
                                      <p:cBhvr>
                                        <p:cTn id="54" dur="1" fill="hold">
                                          <p:stCondLst>
                                            <p:cond delay="0"/>
                                          </p:stCondLst>
                                        </p:cTn>
                                        <p:tgtEl>
                                          <p:spTgt spid="848"/>
                                        </p:tgtEl>
                                        <p:attrNameLst>
                                          <p:attrName>style.visibility</p:attrName>
                                        </p:attrNameLst>
                                      </p:cBhvr>
                                      <p:to>
                                        <p:strVal val="visible"/>
                                      </p:to>
                                    </p:set>
                                    <p:animEffect transition="in" filter="fade">
                                      <p:cBhvr>
                                        <p:cTn id="55" dur="500"/>
                                        <p:tgtEl>
                                          <p:spTgt spid="848"/>
                                        </p:tgtEl>
                                      </p:cBhvr>
                                    </p:animEffect>
                                  </p:childTnLst>
                                </p:cTn>
                              </p:par>
                              <p:par>
                                <p:cTn id="56" presetID="10" presetClass="entr" presetSubtype="0" fill="hold" nodeType="withEffect">
                                  <p:stCondLst>
                                    <p:cond delay="0"/>
                                  </p:stCondLst>
                                  <p:childTnLst>
                                    <p:set>
                                      <p:cBhvr>
                                        <p:cTn id="57" dur="1" fill="hold">
                                          <p:stCondLst>
                                            <p:cond delay="0"/>
                                          </p:stCondLst>
                                        </p:cTn>
                                        <p:tgtEl>
                                          <p:spTgt spid="847"/>
                                        </p:tgtEl>
                                        <p:attrNameLst>
                                          <p:attrName>style.visibility</p:attrName>
                                        </p:attrNameLst>
                                      </p:cBhvr>
                                      <p:to>
                                        <p:strVal val="visible"/>
                                      </p:to>
                                    </p:set>
                                    <p:animEffect transition="in" filter="fade">
                                      <p:cBhvr>
                                        <p:cTn id="58" dur="500"/>
                                        <p:tgtEl>
                                          <p:spTgt spid="847"/>
                                        </p:tgtEl>
                                      </p:cBhvr>
                                    </p:animEffect>
                                  </p:childTnLst>
                                </p:cTn>
                              </p:par>
                              <p:par>
                                <p:cTn id="59" presetID="10" presetClass="entr" presetSubtype="0" fill="hold" nodeType="withEffect">
                                  <p:stCondLst>
                                    <p:cond delay="0"/>
                                  </p:stCondLst>
                                  <p:childTnLst>
                                    <p:set>
                                      <p:cBhvr>
                                        <p:cTn id="60" dur="1" fill="hold">
                                          <p:stCondLst>
                                            <p:cond delay="0"/>
                                          </p:stCondLst>
                                        </p:cTn>
                                        <p:tgtEl>
                                          <p:spTgt spid="852"/>
                                        </p:tgtEl>
                                        <p:attrNameLst>
                                          <p:attrName>style.visibility</p:attrName>
                                        </p:attrNameLst>
                                      </p:cBhvr>
                                      <p:to>
                                        <p:strVal val="visible"/>
                                      </p:to>
                                    </p:set>
                                    <p:animEffect transition="in" filter="fade">
                                      <p:cBhvr>
                                        <p:cTn id="61" dur="500"/>
                                        <p:tgtEl>
                                          <p:spTgt spid="852"/>
                                        </p:tgtEl>
                                      </p:cBhvr>
                                    </p:animEffect>
                                  </p:childTnLst>
                                </p:cTn>
                              </p:par>
                              <p:par>
                                <p:cTn id="62" presetID="10" presetClass="entr" presetSubtype="0" fill="hold" nodeType="withEffect">
                                  <p:stCondLst>
                                    <p:cond delay="0"/>
                                  </p:stCondLst>
                                  <p:childTnLst>
                                    <p:set>
                                      <p:cBhvr>
                                        <p:cTn id="63" dur="1" fill="hold">
                                          <p:stCondLst>
                                            <p:cond delay="0"/>
                                          </p:stCondLst>
                                        </p:cTn>
                                        <p:tgtEl>
                                          <p:spTgt spid="298"/>
                                        </p:tgtEl>
                                        <p:attrNameLst>
                                          <p:attrName>style.visibility</p:attrName>
                                        </p:attrNameLst>
                                      </p:cBhvr>
                                      <p:to>
                                        <p:strVal val="visible"/>
                                      </p:to>
                                    </p:set>
                                    <p:animEffect transition="in" filter="fade">
                                      <p:cBhvr>
                                        <p:cTn id="64" dur="500"/>
                                        <p:tgtEl>
                                          <p:spTgt spid="29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97"/>
                                        </p:tgtEl>
                                        <p:attrNameLst>
                                          <p:attrName>style.visibility</p:attrName>
                                        </p:attrNameLst>
                                      </p:cBhvr>
                                      <p:to>
                                        <p:strVal val="visible"/>
                                      </p:to>
                                    </p:set>
                                    <p:animEffect transition="in" filter="fade">
                                      <p:cBhvr>
                                        <p:cTn id="67" dur="500"/>
                                        <p:tgtEl>
                                          <p:spTgt spid="397"/>
                                        </p:tgtEl>
                                      </p:cBhvr>
                                    </p:animEffect>
                                  </p:childTnLst>
                                </p:cTn>
                              </p:par>
                              <p:par>
                                <p:cTn id="68" presetID="10" presetClass="entr" presetSubtype="0" fill="hold" nodeType="withEffect">
                                  <p:stCondLst>
                                    <p:cond delay="0"/>
                                  </p:stCondLst>
                                  <p:childTnLst>
                                    <p:set>
                                      <p:cBhvr>
                                        <p:cTn id="69" dur="1" fill="hold">
                                          <p:stCondLst>
                                            <p:cond delay="0"/>
                                          </p:stCondLst>
                                        </p:cTn>
                                        <p:tgtEl>
                                          <p:spTgt spid="341"/>
                                        </p:tgtEl>
                                        <p:attrNameLst>
                                          <p:attrName>style.visibility</p:attrName>
                                        </p:attrNameLst>
                                      </p:cBhvr>
                                      <p:to>
                                        <p:strVal val="visible"/>
                                      </p:to>
                                    </p:set>
                                    <p:animEffect transition="in" filter="fade">
                                      <p:cBhvr>
                                        <p:cTn id="70" dur="500"/>
                                        <p:tgtEl>
                                          <p:spTgt spid="341"/>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01"/>
                                        </p:tgtEl>
                                        <p:attrNameLst>
                                          <p:attrName>style.visibility</p:attrName>
                                        </p:attrNameLst>
                                      </p:cBhvr>
                                      <p:to>
                                        <p:strVal val="visible"/>
                                      </p:to>
                                    </p:set>
                                    <p:animEffect transition="in" filter="fade">
                                      <p:cBhvr>
                                        <p:cTn id="73" dur="500"/>
                                        <p:tgtEl>
                                          <p:spTgt spid="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 grpId="0" animBg="1"/>
      <p:bldP spid="401" grpId="0" animBg="1"/>
      <p:bldP spid="598" grpId="0" animBg="1"/>
      <p:bldP spid="597" grpId="0" animBg="1"/>
      <p:bldP spid="94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algn="ctr" defTabSz="914400"/>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Naively employing a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rPr>
                <a:t>bit-serial execution model</a:t>
              </a: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 for Processing-Using-DRAM architectures</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300" b="1" dirty="0">
                  <a:solidFill>
                    <a:schemeClr val="accent4"/>
                  </a:solidFill>
                  <a:latin typeface="Avenir Next" panose="020B0503020202020204" pitchFamily="34" charset="0"/>
                </a:rPr>
                <a:t>Design a </a:t>
              </a:r>
              <a:r>
                <a:rPr lang="en-US" sz="2300" b="1" u="sng" dirty="0">
                  <a:solidFill>
                    <a:schemeClr val="accent4"/>
                  </a:solidFill>
                  <a:latin typeface="Avenir Next" panose="020B0503020202020204" pitchFamily="34" charset="0"/>
                </a:rPr>
                <a:t>flexible PUD system</a:t>
              </a:r>
              <a:r>
                <a:rPr lang="en-US" sz="2300" b="1" dirty="0">
                  <a:solidFill>
                    <a:schemeClr val="accent4"/>
                  </a:solidFill>
                  <a:latin typeface="Avenir Next" panose="020B0503020202020204" pitchFamily="34" charset="0"/>
                </a:rPr>
                <a:t> that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overcomes the three limitations caused by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naively employing a bit-serial execution model</a:t>
              </a:r>
              <a:endParaRPr kumimoji="0" lang="en-US" sz="23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Goal</a:t>
              </a:r>
            </a:p>
          </p:txBody>
        </p:sp>
      </p:grpSp>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Overview</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6</a:t>
              </a:r>
            </a:p>
          </p:txBody>
        </p:sp>
      </p:grpSp>
    </p:spTree>
    <p:extLst>
      <p:ext uri="{BB962C8B-B14F-4D97-AF65-F5344CB8AC3E}">
        <p14:creationId xmlns:p14="http://schemas.microsoft.com/office/powerpoint/2010/main" val="11183423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037670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8" name="Group 147">
            <a:extLst>
              <a:ext uri="{FF2B5EF4-FFF2-40B4-BE49-F238E27FC236}">
                <a16:creationId xmlns:a16="http://schemas.microsoft.com/office/drawing/2014/main" id="{448AD135-6F6C-B89D-25B0-F05E0413A8CB}"/>
              </a:ext>
            </a:extLst>
          </p:cNvPr>
          <p:cNvGrpSpPr/>
          <p:nvPr/>
        </p:nvGrpSpPr>
        <p:grpSpPr>
          <a:xfrm>
            <a:off x="6474270" y="3990552"/>
            <a:ext cx="2310105" cy="2244814"/>
            <a:chOff x="6505615" y="3874932"/>
            <a:chExt cx="2310105" cy="2244814"/>
          </a:xfrm>
        </p:grpSpPr>
        <p:sp>
          <p:nvSpPr>
            <p:cNvPr id="149" name="TextBox 148">
              <a:extLst>
                <a:ext uri="{FF2B5EF4-FFF2-40B4-BE49-F238E27FC236}">
                  <a16:creationId xmlns:a16="http://schemas.microsoft.com/office/drawing/2014/main" id="{CA545588-4C02-7CBA-AD69-83B70DC72DFA}"/>
                </a:ext>
              </a:extLst>
            </p:cNvPr>
            <p:cNvSpPr txBox="1"/>
            <p:nvPr/>
          </p:nvSpPr>
          <p:spPr>
            <a:xfrm>
              <a:off x="7136275" y="387493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52" name="Group 151">
              <a:extLst>
                <a:ext uri="{FF2B5EF4-FFF2-40B4-BE49-F238E27FC236}">
                  <a16:creationId xmlns:a16="http://schemas.microsoft.com/office/drawing/2014/main" id="{9FF44942-01EF-027A-084E-4AE7906FD9C1}"/>
                </a:ext>
              </a:extLst>
            </p:cNvPr>
            <p:cNvGrpSpPr/>
            <p:nvPr/>
          </p:nvGrpSpPr>
          <p:grpSpPr>
            <a:xfrm>
              <a:off x="6505615" y="4269171"/>
              <a:ext cx="2072910" cy="1850575"/>
              <a:chOff x="6505615" y="4269171"/>
              <a:chExt cx="2072910" cy="1850575"/>
            </a:xfrm>
          </p:grpSpPr>
          <p:sp>
            <p:nvSpPr>
              <p:cNvPr id="153" name="Trapezoid 152">
                <a:extLst>
                  <a:ext uri="{FF2B5EF4-FFF2-40B4-BE49-F238E27FC236}">
                    <a16:creationId xmlns:a16="http://schemas.microsoft.com/office/drawing/2014/main" id="{33DF1A2A-722C-9A7D-E444-E776E9E2AC7B}"/>
                  </a:ext>
                </a:extLst>
              </p:cNvPr>
              <p:cNvSpPr/>
              <p:nvPr/>
            </p:nvSpPr>
            <p:spPr>
              <a:xfrm rot="16200000">
                <a:off x="5839693" y="493509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36106" y="46345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36106" y="55141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36106" y="451613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55464" y="506001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8" name="Group 157">
                <a:extLst>
                  <a:ext uri="{FF2B5EF4-FFF2-40B4-BE49-F238E27FC236}">
                    <a16:creationId xmlns:a16="http://schemas.microsoft.com/office/drawing/2014/main" id="{0231C7BD-7972-6953-937C-8B49A2B39B21}"/>
                  </a:ext>
                </a:extLst>
              </p:cNvPr>
              <p:cNvGrpSpPr/>
              <p:nvPr/>
            </p:nvGrpSpPr>
            <p:grpSpPr>
              <a:xfrm>
                <a:off x="7069492" y="4319864"/>
                <a:ext cx="1509033" cy="1799882"/>
                <a:chOff x="7069492" y="4319864"/>
                <a:chExt cx="1509033" cy="1799882"/>
              </a:xfrm>
            </p:grpSpPr>
            <p:grpSp>
              <p:nvGrpSpPr>
                <p:cNvPr id="159" name="Group 158">
                  <a:extLst>
                    <a:ext uri="{FF2B5EF4-FFF2-40B4-BE49-F238E27FC236}">
                      <a16:creationId xmlns:a16="http://schemas.microsoft.com/office/drawing/2014/main" id="{EAAC9EE5-1E0D-17C7-B721-1C364D2EC821}"/>
                    </a:ext>
                  </a:extLst>
                </p:cNvPr>
                <p:cNvGrpSpPr/>
                <p:nvPr/>
              </p:nvGrpSpPr>
              <p:grpSpPr>
                <a:xfrm>
                  <a:off x="7069492" y="520030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97996" y="601742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 name="Group 160">
                  <a:extLst>
                    <a:ext uri="{FF2B5EF4-FFF2-40B4-BE49-F238E27FC236}">
                      <a16:creationId xmlns:a16="http://schemas.microsoft.com/office/drawing/2014/main" id="{855096CD-27BA-D817-D7C7-BDFB9506589E}"/>
                    </a:ext>
                  </a:extLst>
                </p:cNvPr>
                <p:cNvGrpSpPr/>
                <p:nvPr/>
              </p:nvGrpSpPr>
              <p:grpSpPr>
                <a:xfrm>
                  <a:off x="7069492" y="431986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grpSp>
      </p:grpSp>
    </p:spTree>
    <p:extLst>
      <p:ext uri="{BB962C8B-B14F-4D97-AF65-F5344CB8AC3E}">
        <p14:creationId xmlns:p14="http://schemas.microsoft.com/office/powerpoint/2010/main" val="421849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par>
                                <p:cTn id="8" presetID="10" presetClass="entr" presetSubtype="0" fill="hold"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fade">
                                      <p:cBhvr>
                                        <p:cTn id="10" dur="500"/>
                                        <p:tgtEl>
                                          <p:spTgt spid="142"/>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fade">
                                      <p:cBhvr>
                                        <p:cTn id="18" dur="500"/>
                                        <p:tgtEl>
                                          <p:spTgt spid="145"/>
                                        </p:tgtEl>
                                      </p:cBhvr>
                                    </p:animEffect>
                                  </p:childTnLst>
                                </p:cTn>
                              </p:par>
                              <p:par>
                                <p:cTn id="19" presetID="10"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accent4"/>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chemeClr val="bg1">
                      <a:lumMod val="75000"/>
                    </a:scheme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31718990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 name="Rectangle 458">
            <a:extLst>
              <a:ext uri="{FF2B5EF4-FFF2-40B4-BE49-F238E27FC236}">
                <a16:creationId xmlns:a16="http://schemas.microsoft.com/office/drawing/2014/main" id="{4E189F1F-3541-E5C1-B0E3-1BF43854919F}"/>
              </a:ext>
            </a:extLst>
          </p:cNvPr>
          <p:cNvSpPr/>
          <p:nvPr/>
        </p:nvSpPr>
        <p:spPr>
          <a:xfrm>
            <a:off x="7307461" y="4588846"/>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0496E6EC-D7CB-79AF-B36F-D5D010CFF98F}"/>
              </a:ext>
            </a:extLst>
          </p:cNvPr>
          <p:cNvSpPr/>
          <p:nvPr/>
        </p:nvSpPr>
        <p:spPr>
          <a:xfrm>
            <a:off x="4631582" y="4588846"/>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Narrow Values for PUD Operations</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chemeClr val="accent2">
              <a:lumMod val="20000"/>
              <a:lumOff val="80000"/>
            </a:schemeClr>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C00000"/>
                </a:solidFill>
              </a:rPr>
              <a:t>1</a:t>
            </a:r>
            <a:endParaRPr lang="en-CH">
              <a:solidFill>
                <a:srgbClr val="C00000"/>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chemeClr val="accent2">
              <a:lumMod val="20000"/>
              <a:lumOff val="80000"/>
            </a:schemeClr>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chemeClr val="accent2">
              <a:lumMod val="20000"/>
              <a:lumOff val="80000"/>
            </a:schemeClr>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solidFill>
              <a:srgbClr val="FAE3B5"/>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70AE47"/>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C00000"/>
                </a:solidFill>
              </a:rPr>
              <a:t>1</a:t>
            </a:r>
            <a:endParaRPr lang="en-CH">
              <a:solidFill>
                <a:srgbClr val="C00000"/>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chemeClr val="accent2"/>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2298195" y="3887696"/>
            <a:ext cx="6912862"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inconsequential bits </a:t>
            </a:r>
            <a:r>
              <a:rPr lang="en-US" sz="1800" b="1" dirty="0">
                <a:solidFill>
                  <a:schemeClr val="accent4"/>
                </a:solidFill>
                <a:latin typeface="Avenir Next" panose="020B0503020202020204" pitchFamily="34" charset="0"/>
              </a:rPr>
              <a:t>→ </a:t>
            </a:r>
            <a:r>
              <a:rPr lang="en-US" b="1" dirty="0">
                <a:solidFill>
                  <a:schemeClr val="accent4"/>
                </a:solidFill>
                <a:latin typeface="Avenir Next" panose="020B0503020202020204" pitchFamily="34" charset="0"/>
              </a:rPr>
              <a:t>dynamically identify and skip</a:t>
            </a:r>
            <a:endParaRPr lang="en-US" dirty="0">
              <a:solidFill>
                <a:schemeClr val="accent4"/>
              </a:solidFill>
            </a:endParaRPr>
          </a:p>
        </p:txBody>
      </p:sp>
      <p:grpSp>
        <p:nvGrpSpPr>
          <p:cNvPr id="464" name="Group 463">
            <a:extLst>
              <a:ext uri="{FF2B5EF4-FFF2-40B4-BE49-F238E27FC236}">
                <a16:creationId xmlns:a16="http://schemas.microsoft.com/office/drawing/2014/main" id="{3535C54E-94D7-A982-DE3F-8A33B473000C}"/>
              </a:ext>
            </a:extLst>
          </p:cNvPr>
          <p:cNvGrpSpPr/>
          <p:nvPr/>
        </p:nvGrpSpPr>
        <p:grpSpPr>
          <a:xfrm>
            <a:off x="265140" y="4387484"/>
            <a:ext cx="3274012" cy="2057400"/>
            <a:chOff x="265140" y="4387484"/>
            <a:chExt cx="3274012" cy="2057400"/>
          </a:xfrm>
        </p:grpSpPr>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463" name="Group 462">
              <a:extLst>
                <a:ext uri="{FF2B5EF4-FFF2-40B4-BE49-F238E27FC236}">
                  <a16:creationId xmlns:a16="http://schemas.microsoft.com/office/drawing/2014/main" id="{65898714-4401-3FA5-8CD7-9F50378BA5CA}"/>
                </a:ext>
              </a:extLst>
            </p:cNvPr>
            <p:cNvGrpSpPr/>
            <p:nvPr/>
          </p:nvGrpSpPr>
          <p:grpSpPr>
            <a:xfrm>
              <a:off x="265140" y="4387484"/>
              <a:ext cx="2341956" cy="2057400"/>
              <a:chOff x="265140" y="4387484"/>
              <a:chExt cx="2341956" cy="2057400"/>
            </a:xfrm>
          </p:grpSpPr>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70AE47"/>
                </a:solidFill>
                <a:effectLst/>
                <a:uLnTx/>
                <a:uFillTx/>
                <a:latin typeface="Calibri" panose="020F0502020204030204"/>
                <a:ea typeface="+mn-ea"/>
                <a:cs typeface="+mn-cs"/>
              </a:endParaRPr>
            </a:p>
          </p:txBody>
        </p:sp>
      </p:gr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nvGrpSpPr>
          <p:cNvPr id="591" name="Group 590">
            <a:extLst>
              <a:ext uri="{FF2B5EF4-FFF2-40B4-BE49-F238E27FC236}">
                <a16:creationId xmlns:a16="http://schemas.microsoft.com/office/drawing/2014/main" id="{C1FB9175-B979-663E-DA93-4DC0CF1D49A0}"/>
              </a:ext>
            </a:extLst>
          </p:cNvPr>
          <p:cNvGrpSpPr/>
          <p:nvPr/>
        </p:nvGrpSpPr>
        <p:grpSpPr>
          <a:xfrm>
            <a:off x="2344356" y="1784625"/>
            <a:ext cx="4454481" cy="307777"/>
            <a:chOff x="2344356" y="1741953"/>
            <a:chExt cx="4454481" cy="307777"/>
          </a:xfrm>
        </p:grpSpPr>
        <p:sp>
          <p:nvSpPr>
            <p:cNvPr id="583" name="TextBox 582">
              <a:extLst>
                <a:ext uri="{FF2B5EF4-FFF2-40B4-BE49-F238E27FC236}">
                  <a16:creationId xmlns:a16="http://schemas.microsoft.com/office/drawing/2014/main" id="{45B65F27-E811-C561-CD25-BC80B64A20E0}"/>
                </a:ext>
              </a:extLst>
            </p:cNvPr>
            <p:cNvSpPr txBox="1"/>
            <p:nvPr/>
          </p:nvSpPr>
          <p:spPr>
            <a:xfrm>
              <a:off x="631628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solidFill>
                  <a:schemeClr val="tx1"/>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41953"/>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2</a:t>
              </a:r>
              <a:endParaRPr lang="en-CH" sz="1400" baseline="-25000">
                <a:solidFill>
                  <a:srgbClr val="C00000"/>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solidFill>
                  <a:schemeClr val="tx1"/>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solidFill>
                  <a:schemeClr val="tx1"/>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solidFill>
                  <a:schemeClr val="tx1"/>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41953"/>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solidFill>
                  <a:schemeClr val="tx1"/>
                </a:solidFill>
                <a:latin typeface="Avenir Next" panose="020B0503020202020204" pitchFamily="34" charset="0"/>
              </a:endParaRPr>
            </a:p>
          </p:txBody>
        </p:sp>
      </p:gr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1BCB5AA3-00D9-45E0-C9C5-9D286DCCA47F}"/>
              </a:ext>
            </a:extLst>
          </p:cNvPr>
          <p:cNvGrpSpPr/>
          <p:nvPr/>
        </p:nvGrpSpPr>
        <p:grpSpPr>
          <a:xfrm>
            <a:off x="3487615" y="4414280"/>
            <a:ext cx="5395576" cy="2273567"/>
            <a:chOff x="3487615" y="4414280"/>
            <a:chExt cx="5395576" cy="2273567"/>
          </a:xfrm>
        </p:grpSpPr>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rgbClr val="C00000"/>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rgbClr val="C00000"/>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8866"/>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508341"/>
              <a:ext cx="645895" cy="444068"/>
            </a:xfrm>
            <a:prstGeom prst="line">
              <a:avLst/>
            </a:prstGeom>
            <a:ln w="28575">
              <a:solidFill>
                <a:srgbClr val="70AE47"/>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28575">
              <a:solidFill>
                <a:srgbClr val="70AE47"/>
              </a:solidFill>
            </a:ln>
          </p:spPr>
          <p:style>
            <a:lnRef idx="1">
              <a:schemeClr val="accent1"/>
            </a:lnRef>
            <a:fillRef idx="0">
              <a:schemeClr val="accent1"/>
            </a:fillRef>
            <a:effectRef idx="0">
              <a:schemeClr val="accent1"/>
            </a:effectRef>
            <a:fontRef idx="minor">
              <a:schemeClr val="tx1"/>
            </a:fontRef>
          </p:style>
        </p:cxnSp>
      </p:grpSp>
      <p:cxnSp>
        <p:nvCxnSpPr>
          <p:cNvPr id="458" name="Straight Connector 457">
            <a:extLst>
              <a:ext uri="{FF2B5EF4-FFF2-40B4-BE49-F238E27FC236}">
                <a16:creationId xmlns:a16="http://schemas.microsoft.com/office/drawing/2014/main" id="{5614DFD2-65AA-B151-495B-377494815C7C}"/>
              </a:ext>
            </a:extLst>
          </p:cNvPr>
          <p:cNvCxnSpPr>
            <a:cxnSpLocks/>
          </p:cNvCxnSpPr>
          <p:nvPr/>
        </p:nvCxnSpPr>
        <p:spPr>
          <a:xfrm flipV="1">
            <a:off x="4641020" y="4588846"/>
            <a:ext cx="1331348" cy="907469"/>
          </a:xfrm>
          <a:prstGeom prst="line">
            <a:avLst/>
          </a:prstGeom>
          <a:noFill/>
          <a:ln w="28575" cap="flat" cmpd="sng" algn="ctr">
            <a:solidFill>
              <a:schemeClr val="tx1">
                <a:lumMod val="50000"/>
                <a:lumOff val="50000"/>
              </a:schemeClr>
            </a:solidFill>
            <a:prstDash val="solid"/>
            <a:miter lim="800000"/>
          </a:ln>
          <a:effectLst/>
        </p:spPr>
      </p:cxnSp>
      <p:sp>
        <p:nvSpPr>
          <p:cNvPr id="8" name="TextBox 7">
            <a:extLst>
              <a:ext uri="{FF2B5EF4-FFF2-40B4-BE49-F238E27FC236}">
                <a16:creationId xmlns:a16="http://schemas.microsoft.com/office/drawing/2014/main" id="{6FEA0FD9-762C-6B45-4121-BBDE4F4F5E71}"/>
              </a:ext>
            </a:extLst>
          </p:cNvPr>
          <p:cNvSpPr txBox="1"/>
          <p:nvPr/>
        </p:nvSpPr>
        <p:spPr>
          <a:xfrm>
            <a:off x="4465286" y="5325607"/>
            <a:ext cx="345736"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x</a:t>
            </a:r>
            <a:endParaRPr lang="en-US" dirty="0">
              <a:solidFill>
                <a:srgbClr val="C00000"/>
              </a:solidFill>
            </a:endParaRPr>
          </a:p>
        </p:txBody>
      </p:sp>
      <p:cxnSp>
        <p:nvCxnSpPr>
          <p:cNvPr id="460" name="Straight Connector 459">
            <a:extLst>
              <a:ext uri="{FF2B5EF4-FFF2-40B4-BE49-F238E27FC236}">
                <a16:creationId xmlns:a16="http://schemas.microsoft.com/office/drawing/2014/main" id="{1CCF424D-0C04-ABD9-61D9-C0C302438E55}"/>
              </a:ext>
            </a:extLst>
          </p:cNvPr>
          <p:cNvCxnSpPr>
            <a:cxnSpLocks/>
          </p:cNvCxnSpPr>
          <p:nvPr/>
        </p:nvCxnSpPr>
        <p:spPr>
          <a:xfrm flipV="1">
            <a:off x="7304373" y="4588846"/>
            <a:ext cx="1331348" cy="907469"/>
          </a:xfrm>
          <a:prstGeom prst="line">
            <a:avLst/>
          </a:prstGeom>
          <a:noFill/>
          <a:ln w="28575" cap="flat" cmpd="sng" algn="ctr">
            <a:solidFill>
              <a:schemeClr val="tx1">
                <a:lumMod val="50000"/>
                <a:lumOff val="50000"/>
              </a:schemeClr>
            </a:solidFill>
            <a:prstDash val="solid"/>
            <a:miter lim="800000"/>
          </a:ln>
          <a:effectLst/>
        </p:spPr>
      </p:cxnSp>
      <p:sp>
        <p:nvSpPr>
          <p:cNvPr id="12" name="TextBox 11">
            <a:extLst>
              <a:ext uri="{FF2B5EF4-FFF2-40B4-BE49-F238E27FC236}">
                <a16:creationId xmlns:a16="http://schemas.microsoft.com/office/drawing/2014/main" id="{7A188427-7622-8D30-A381-CC2259E3BD63}"/>
              </a:ext>
            </a:extLst>
          </p:cNvPr>
          <p:cNvSpPr txBox="1"/>
          <p:nvPr/>
        </p:nvSpPr>
        <p:spPr>
          <a:xfrm>
            <a:off x="7160304" y="5315126"/>
            <a:ext cx="345736"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x</a:t>
            </a:r>
            <a:endParaRPr lang="en-US" dirty="0">
              <a:solidFill>
                <a:srgbClr val="C00000"/>
              </a:solidFill>
            </a:endParaRPr>
          </a:p>
        </p:txBody>
      </p:sp>
      <p:sp>
        <p:nvSpPr>
          <p:cNvPr id="461" name="TextBox 460">
            <a:extLst>
              <a:ext uri="{FF2B5EF4-FFF2-40B4-BE49-F238E27FC236}">
                <a16:creationId xmlns:a16="http://schemas.microsoft.com/office/drawing/2014/main" id="{C62ACCD3-539C-5254-F789-CDAE3A458BE9}"/>
              </a:ext>
            </a:extLst>
          </p:cNvPr>
          <p:cNvSpPr txBox="1"/>
          <p:nvPr/>
        </p:nvSpPr>
        <p:spPr>
          <a:xfrm>
            <a:off x="4623783" y="5295452"/>
            <a:ext cx="1353567" cy="646331"/>
          </a:xfrm>
          <a:prstGeom prst="rect">
            <a:avLst/>
          </a:prstGeom>
          <a:noFill/>
        </p:spPr>
        <p:txBody>
          <a:bodyPr wrap="square">
            <a:spAutoFit/>
          </a:bodyPr>
          <a:lstStyle/>
          <a:p>
            <a:pPr algn="ctr"/>
            <a:r>
              <a:rPr lang="en-US" b="1" dirty="0">
                <a:solidFill>
                  <a:srgbClr val="70AE47"/>
                </a:solidFill>
                <a:latin typeface="Avenir Next" panose="020B0503020202020204" pitchFamily="34" charset="0"/>
              </a:rPr>
              <a:t>saved latency</a:t>
            </a:r>
            <a:endParaRPr lang="en-US" dirty="0">
              <a:solidFill>
                <a:srgbClr val="70AE47"/>
              </a:solidFill>
            </a:endParaRPr>
          </a:p>
        </p:txBody>
      </p:sp>
      <p:sp>
        <p:nvSpPr>
          <p:cNvPr id="462" name="TextBox 461">
            <a:extLst>
              <a:ext uri="{FF2B5EF4-FFF2-40B4-BE49-F238E27FC236}">
                <a16:creationId xmlns:a16="http://schemas.microsoft.com/office/drawing/2014/main" id="{17E131B1-D565-DA83-AEFF-8B41ED650220}"/>
              </a:ext>
            </a:extLst>
          </p:cNvPr>
          <p:cNvSpPr txBox="1"/>
          <p:nvPr/>
        </p:nvSpPr>
        <p:spPr>
          <a:xfrm>
            <a:off x="7311415" y="5316624"/>
            <a:ext cx="1337105" cy="646331"/>
          </a:xfrm>
          <a:prstGeom prst="rect">
            <a:avLst/>
          </a:prstGeom>
          <a:noFill/>
        </p:spPr>
        <p:txBody>
          <a:bodyPr wrap="square">
            <a:spAutoFit/>
          </a:bodyPr>
          <a:lstStyle/>
          <a:p>
            <a:pPr algn="ctr"/>
            <a:r>
              <a:rPr lang="en-US" b="1" dirty="0">
                <a:solidFill>
                  <a:srgbClr val="70AE47"/>
                </a:solidFill>
                <a:latin typeface="Avenir Next" panose="020B0503020202020204" pitchFamily="34" charset="0"/>
              </a:rPr>
              <a:t>saved energy</a:t>
            </a:r>
            <a:endParaRPr lang="en-US" dirty="0">
              <a:solidFill>
                <a:srgbClr val="70AE47"/>
              </a:solidFill>
            </a:endParaRPr>
          </a:p>
        </p:txBody>
      </p:sp>
    </p:spTree>
    <p:extLst>
      <p:ext uri="{BB962C8B-B14F-4D97-AF65-F5344CB8AC3E}">
        <p14:creationId xmlns:p14="http://schemas.microsoft.com/office/powerpoint/2010/main" val="2292593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fade">
                                      <p:cBhvr>
                                        <p:cTn id="7" dur="500"/>
                                        <p:tgtEl>
                                          <p:spTgt spid="464"/>
                                        </p:tgtEl>
                                      </p:cBhvr>
                                    </p:animEffect>
                                  </p:childTnLst>
                                </p:cTn>
                              </p:par>
                              <p:par>
                                <p:cTn id="8" presetID="10" presetClass="entr" presetSubtype="0" fill="hold" nodeType="withEffect">
                                  <p:stCondLst>
                                    <p:cond delay="0"/>
                                  </p:stCondLst>
                                  <p:childTnLst>
                                    <p:set>
                                      <p:cBhvr>
                                        <p:cTn id="9" dur="1" fill="hold">
                                          <p:stCondLst>
                                            <p:cond delay="0"/>
                                          </p:stCondLst>
                                        </p:cTn>
                                        <p:tgtEl>
                                          <p:spTgt spid="465"/>
                                        </p:tgtEl>
                                        <p:attrNameLst>
                                          <p:attrName>style.visibility</p:attrName>
                                        </p:attrNameLst>
                                      </p:cBhvr>
                                      <p:to>
                                        <p:strVal val="visible"/>
                                      </p:to>
                                    </p:set>
                                    <p:animEffect transition="in" filter="fade">
                                      <p:cBhvr>
                                        <p:cTn id="10" dur="500"/>
                                        <p:tgtEl>
                                          <p:spTgt spid="46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61"/>
                                        </p:tgtEl>
                                        <p:attrNameLst>
                                          <p:attrName>style.visibility</p:attrName>
                                        </p:attrNameLst>
                                      </p:cBhvr>
                                      <p:to>
                                        <p:strVal val="visible"/>
                                      </p:to>
                                    </p:set>
                                    <p:animEffect transition="in" filter="fade">
                                      <p:cBhvr>
                                        <p:cTn id="15" dur="500"/>
                                        <p:tgtEl>
                                          <p:spTgt spid="46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62"/>
                                        </p:tgtEl>
                                        <p:attrNameLst>
                                          <p:attrName>style.visibility</p:attrName>
                                        </p:attrNameLst>
                                      </p:cBhvr>
                                      <p:to>
                                        <p:strVal val="visible"/>
                                      </p:to>
                                    </p:set>
                                    <p:animEffect transition="in" filter="fade">
                                      <p:cBhvr>
                                        <p:cTn id="18" dur="500"/>
                                        <p:tgtEl>
                                          <p:spTgt spid="46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59"/>
                                        </p:tgtEl>
                                        <p:attrNameLst>
                                          <p:attrName>style.visibility</p:attrName>
                                        </p:attrNameLst>
                                      </p:cBhvr>
                                      <p:to>
                                        <p:strVal val="visible"/>
                                      </p:to>
                                    </p:set>
                                    <p:animEffect transition="in" filter="fade">
                                      <p:cBhvr>
                                        <p:cTn id="27" dur="500"/>
                                        <p:tgtEl>
                                          <p:spTgt spid="4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57"/>
                                        </p:tgtEl>
                                        <p:attrNameLst>
                                          <p:attrName>style.visibility</p:attrName>
                                        </p:attrNameLst>
                                      </p:cBhvr>
                                      <p:to>
                                        <p:strVal val="visible"/>
                                      </p:to>
                                    </p:set>
                                    <p:animEffect transition="in" filter="fade">
                                      <p:cBhvr>
                                        <p:cTn id="30" dur="500"/>
                                        <p:tgtEl>
                                          <p:spTgt spid="457"/>
                                        </p:tgtEl>
                                      </p:cBhvr>
                                    </p:animEffect>
                                  </p:childTnLst>
                                </p:cTn>
                              </p:par>
                              <p:par>
                                <p:cTn id="31" presetID="10" presetClass="entr" presetSubtype="0" fill="hold" nodeType="withEffect">
                                  <p:stCondLst>
                                    <p:cond delay="0"/>
                                  </p:stCondLst>
                                  <p:childTnLst>
                                    <p:set>
                                      <p:cBhvr>
                                        <p:cTn id="32" dur="1" fill="hold">
                                          <p:stCondLst>
                                            <p:cond delay="0"/>
                                          </p:stCondLst>
                                        </p:cTn>
                                        <p:tgtEl>
                                          <p:spTgt spid="458"/>
                                        </p:tgtEl>
                                        <p:attrNameLst>
                                          <p:attrName>style.visibility</p:attrName>
                                        </p:attrNameLst>
                                      </p:cBhvr>
                                      <p:to>
                                        <p:strVal val="visible"/>
                                      </p:to>
                                    </p:set>
                                    <p:animEffect transition="in" filter="fade">
                                      <p:cBhvr>
                                        <p:cTn id="33" dur="500"/>
                                        <p:tgtEl>
                                          <p:spTgt spid="458"/>
                                        </p:tgtEl>
                                      </p:cBhvr>
                                    </p:animEffect>
                                  </p:childTnLst>
                                </p:cTn>
                              </p:par>
                              <p:par>
                                <p:cTn id="34" presetID="10" presetClass="entr" presetSubtype="0" fill="hold" nodeType="withEffect">
                                  <p:stCondLst>
                                    <p:cond delay="0"/>
                                  </p:stCondLst>
                                  <p:childTnLst>
                                    <p:set>
                                      <p:cBhvr>
                                        <p:cTn id="35" dur="1" fill="hold">
                                          <p:stCondLst>
                                            <p:cond delay="0"/>
                                          </p:stCondLst>
                                        </p:cTn>
                                        <p:tgtEl>
                                          <p:spTgt spid="460"/>
                                        </p:tgtEl>
                                        <p:attrNameLst>
                                          <p:attrName>style.visibility</p:attrName>
                                        </p:attrNameLst>
                                      </p:cBhvr>
                                      <p:to>
                                        <p:strVal val="visible"/>
                                      </p:to>
                                    </p:set>
                                    <p:animEffect transition="in" filter="fade">
                                      <p:cBhvr>
                                        <p:cTn id="36" dur="500"/>
                                        <p:tgtEl>
                                          <p:spTgt spid="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animBg="1"/>
      <p:bldP spid="457" grpId="0" animBg="1"/>
      <p:bldP spid="8" grpId="0"/>
      <p:bldP spid="12" grpId="0"/>
      <p:bldP spid="461" grpId="0"/>
      <p:bldP spid="46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chemeClr val="bg1">
                      <a:lumMod val="75000"/>
                    </a:scheme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129536095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grpSp>
        <p:nvGrpSpPr>
          <p:cNvPr id="43" name="Group 42">
            <a:extLst>
              <a:ext uri="{FF2B5EF4-FFF2-40B4-BE49-F238E27FC236}">
                <a16:creationId xmlns:a16="http://schemas.microsoft.com/office/drawing/2014/main" id="{3AAC1627-229B-4C72-0715-7AB5EFE37D75}"/>
              </a:ext>
            </a:extLst>
          </p:cNvPr>
          <p:cNvGrpSpPr/>
          <p:nvPr/>
        </p:nvGrpSpPr>
        <p:grpSpPr>
          <a:xfrm>
            <a:off x="371658" y="1210908"/>
            <a:ext cx="8400681" cy="1442627"/>
            <a:chOff x="371659" y="2796294"/>
            <a:chExt cx="8400681" cy="1321456"/>
          </a:xfrm>
        </p:grpSpPr>
        <p:sp>
          <p:nvSpPr>
            <p:cNvPr id="44" name="Rounded Rectangle 43">
              <a:extLst>
                <a:ext uri="{FF2B5EF4-FFF2-40B4-BE49-F238E27FC236}">
                  <a16:creationId xmlns:a16="http://schemas.microsoft.com/office/drawing/2014/main" id="{F461568A-F771-434D-CB72-40F060581159}"/>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Leverage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bit-level parallelism</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to execute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independent</a:t>
              </a:r>
              <a:r>
                <a:rPr lang="en-US" sz="2000" b="1" kern="0" dirty="0">
                  <a:solidFill>
                    <a:srgbClr val="38A881"/>
                  </a:solidFill>
                  <a:latin typeface="Avenir Next" panose="020B0503020202020204" pitchFamily="34" charset="0"/>
                </a:rPr>
                <a:t> </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PUD primitives </a:t>
              </a:r>
              <a:r>
                <a:rPr kumimoji="0" lang="en-US" sz="2000" b="1" i="1"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concurrently</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across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different DRAM subarrays </a:t>
              </a:r>
            </a:p>
          </p:txBody>
        </p:sp>
        <p:sp>
          <p:nvSpPr>
            <p:cNvPr id="46" name="TextBox 45">
              <a:extLst>
                <a:ext uri="{FF2B5EF4-FFF2-40B4-BE49-F238E27FC236}">
                  <a16:creationId xmlns:a16="http://schemas.microsoft.com/office/drawing/2014/main" id="{01B6186E-9C0C-56F6-94B4-993681386F55}"/>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Key Idea</a:t>
              </a:r>
            </a:p>
          </p:txBody>
        </p:sp>
      </p:grpSp>
      <p:grpSp>
        <p:nvGrpSpPr>
          <p:cNvPr id="766" name="Group 765">
            <a:extLst>
              <a:ext uri="{FF2B5EF4-FFF2-40B4-BE49-F238E27FC236}">
                <a16:creationId xmlns:a16="http://schemas.microsoft.com/office/drawing/2014/main" id="{DC4E0AAE-7FD2-8300-12B8-A4B3E69F3587}"/>
              </a:ext>
            </a:extLst>
          </p:cNvPr>
          <p:cNvGrpSpPr/>
          <p:nvPr/>
        </p:nvGrpSpPr>
        <p:grpSpPr>
          <a:xfrm>
            <a:off x="632703" y="3330551"/>
            <a:ext cx="7881833" cy="2310948"/>
            <a:chOff x="631019" y="3744796"/>
            <a:chExt cx="7881833" cy="2310948"/>
          </a:xfrm>
        </p:grpSpPr>
        <p:grpSp>
          <p:nvGrpSpPr>
            <p:cNvPr id="767" name="Group 766">
              <a:extLst>
                <a:ext uri="{FF2B5EF4-FFF2-40B4-BE49-F238E27FC236}">
                  <a16:creationId xmlns:a16="http://schemas.microsoft.com/office/drawing/2014/main" id="{6095AD9F-492B-379D-B67F-8CE6022ED2B6}"/>
                </a:ext>
              </a:extLst>
            </p:cNvPr>
            <p:cNvGrpSpPr/>
            <p:nvPr/>
          </p:nvGrpSpPr>
          <p:grpSpPr>
            <a:xfrm>
              <a:off x="5428651" y="4284465"/>
              <a:ext cx="3084201" cy="1771279"/>
              <a:chOff x="5487296" y="4071274"/>
              <a:chExt cx="3324042" cy="1909021"/>
            </a:xfrm>
          </p:grpSpPr>
          <p:sp>
            <p:nvSpPr>
              <p:cNvPr id="835" name="Rounded Rectangle 834">
                <a:extLst>
                  <a:ext uri="{FF2B5EF4-FFF2-40B4-BE49-F238E27FC236}">
                    <a16:creationId xmlns:a16="http://schemas.microsoft.com/office/drawing/2014/main" id="{1490577F-FAA7-69FE-29F7-C95F0A1F080A}"/>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836" name="Group 835">
                <a:extLst>
                  <a:ext uri="{FF2B5EF4-FFF2-40B4-BE49-F238E27FC236}">
                    <a16:creationId xmlns:a16="http://schemas.microsoft.com/office/drawing/2014/main" id="{A9A7C20A-7CEB-2EC2-323F-FCC7E8422322}"/>
                  </a:ext>
                </a:extLst>
              </p:cNvPr>
              <p:cNvGrpSpPr/>
              <p:nvPr/>
            </p:nvGrpSpPr>
            <p:grpSpPr>
              <a:xfrm>
                <a:off x="5487296" y="4088070"/>
                <a:ext cx="3324042" cy="1740501"/>
                <a:chOff x="5487296" y="4088070"/>
                <a:chExt cx="3324042" cy="1740501"/>
              </a:xfrm>
            </p:grpSpPr>
            <p:cxnSp>
              <p:nvCxnSpPr>
                <p:cNvPr id="837" name="Straight Connector 836">
                  <a:extLst>
                    <a:ext uri="{FF2B5EF4-FFF2-40B4-BE49-F238E27FC236}">
                      <a16:creationId xmlns:a16="http://schemas.microsoft.com/office/drawing/2014/main" id="{9D8B700C-7149-47CC-D033-BA25F390ADC5}"/>
                    </a:ext>
                  </a:extLst>
                </p:cNvPr>
                <p:cNvCxnSpPr>
                  <a:cxnSpLocks/>
                  <a:stCxn id="862"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38" name="Flowchart: Delay 3">
                  <a:extLst>
                    <a:ext uri="{FF2B5EF4-FFF2-40B4-BE49-F238E27FC236}">
                      <a16:creationId xmlns:a16="http://schemas.microsoft.com/office/drawing/2014/main" id="{A020B9B9-89BE-0044-EF19-A0253125166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39" name="Group 838">
                  <a:extLst>
                    <a:ext uri="{FF2B5EF4-FFF2-40B4-BE49-F238E27FC236}">
                      <a16:creationId xmlns:a16="http://schemas.microsoft.com/office/drawing/2014/main" id="{7CF946D6-CD2E-AC5D-C8DD-1CFB8012CDF1}"/>
                    </a:ext>
                  </a:extLst>
                </p:cNvPr>
                <p:cNvGrpSpPr/>
                <p:nvPr/>
              </p:nvGrpSpPr>
              <p:grpSpPr>
                <a:xfrm>
                  <a:off x="5511062" y="4637352"/>
                  <a:ext cx="737178" cy="364881"/>
                  <a:chOff x="5573403" y="4259433"/>
                  <a:chExt cx="737178" cy="364881"/>
                </a:xfrm>
              </p:grpSpPr>
              <p:sp>
                <p:nvSpPr>
                  <p:cNvPr id="1024" name="Flowchart: Connector 8">
                    <a:extLst>
                      <a:ext uri="{FF2B5EF4-FFF2-40B4-BE49-F238E27FC236}">
                        <a16:creationId xmlns:a16="http://schemas.microsoft.com/office/drawing/2014/main" id="{FBFA55C8-FA1B-13CD-41C2-AF644D10FD5F}"/>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025" name="Group 1024">
                    <a:extLst>
                      <a:ext uri="{FF2B5EF4-FFF2-40B4-BE49-F238E27FC236}">
                        <a16:creationId xmlns:a16="http://schemas.microsoft.com/office/drawing/2014/main" id="{E60B309D-737B-39F4-C529-6EE6BBDE8DE5}"/>
                      </a:ext>
                    </a:extLst>
                  </p:cNvPr>
                  <p:cNvGrpSpPr/>
                  <p:nvPr/>
                </p:nvGrpSpPr>
                <p:grpSpPr>
                  <a:xfrm>
                    <a:off x="5573403" y="4259433"/>
                    <a:ext cx="737178" cy="364881"/>
                    <a:chOff x="5573403" y="4259433"/>
                    <a:chExt cx="737178" cy="364881"/>
                  </a:xfrm>
                </p:grpSpPr>
                <p:cxnSp>
                  <p:nvCxnSpPr>
                    <p:cNvPr id="1026" name="Straight Connector 1025">
                      <a:extLst>
                        <a:ext uri="{FF2B5EF4-FFF2-40B4-BE49-F238E27FC236}">
                          <a16:creationId xmlns:a16="http://schemas.microsoft.com/office/drawing/2014/main" id="{C13F694E-C04A-8AEB-F58B-1F0062BF5F4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1027" name="Rectangle 1026">
                      <a:extLst>
                        <a:ext uri="{FF2B5EF4-FFF2-40B4-BE49-F238E27FC236}">
                          <a16:creationId xmlns:a16="http://schemas.microsoft.com/office/drawing/2014/main" id="{5259B9D8-6F9C-FD30-8BAB-26EE3981E442}"/>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600" b="1" baseline="-25000" dirty="0">
                          <a:solidFill>
                            <a:prstClr val="black"/>
                          </a:solidFill>
                          <a:latin typeface="Avenir Next" panose="020B0503020202020204" pitchFamily="34" charset="0"/>
                        </a:rPr>
                        <a:t>1</a:t>
                      </a:r>
                      <a:endPar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840" name="Straight Connector 839">
                  <a:extLst>
                    <a:ext uri="{FF2B5EF4-FFF2-40B4-BE49-F238E27FC236}">
                      <a16:creationId xmlns:a16="http://schemas.microsoft.com/office/drawing/2014/main" id="{64446F6F-1191-E3F7-454F-802335A1AE89}"/>
                    </a:ext>
                  </a:extLst>
                </p:cNvPr>
                <p:cNvCxnSpPr>
                  <a:cxnSpLocks/>
                  <a:stCxn id="843"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E5F2F567-7F5C-C2E9-AEF4-02D06055FBFD}"/>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42" name="Group 841">
                  <a:extLst>
                    <a:ext uri="{FF2B5EF4-FFF2-40B4-BE49-F238E27FC236}">
                      <a16:creationId xmlns:a16="http://schemas.microsoft.com/office/drawing/2014/main" id="{B39341DE-CB85-E65A-3FB5-60F820C5E878}"/>
                    </a:ext>
                  </a:extLst>
                </p:cNvPr>
                <p:cNvGrpSpPr/>
                <p:nvPr/>
              </p:nvGrpSpPr>
              <p:grpSpPr>
                <a:xfrm>
                  <a:off x="5487296" y="4088070"/>
                  <a:ext cx="1127837" cy="407002"/>
                  <a:chOff x="5557399" y="5400466"/>
                  <a:chExt cx="1127837" cy="407002"/>
                </a:xfrm>
              </p:grpSpPr>
              <p:sp>
                <p:nvSpPr>
                  <p:cNvPr id="866" name="Flowchart: Connector 9">
                    <a:extLst>
                      <a:ext uri="{FF2B5EF4-FFF2-40B4-BE49-F238E27FC236}">
                        <a16:creationId xmlns:a16="http://schemas.microsoft.com/office/drawing/2014/main" id="{D04CD2D8-565D-1597-3C95-5F5F04631727}"/>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67" name="Group 866">
                    <a:extLst>
                      <a:ext uri="{FF2B5EF4-FFF2-40B4-BE49-F238E27FC236}">
                        <a16:creationId xmlns:a16="http://schemas.microsoft.com/office/drawing/2014/main" id="{AD26A070-7690-3CE3-EDF2-2551E7AB1D24}"/>
                      </a:ext>
                    </a:extLst>
                  </p:cNvPr>
                  <p:cNvGrpSpPr/>
                  <p:nvPr/>
                </p:nvGrpSpPr>
                <p:grpSpPr>
                  <a:xfrm>
                    <a:off x="5557399" y="5400466"/>
                    <a:ext cx="1127837" cy="407002"/>
                    <a:chOff x="5557399" y="5400466"/>
                    <a:chExt cx="1127837" cy="407002"/>
                  </a:xfrm>
                </p:grpSpPr>
                <p:cxnSp>
                  <p:nvCxnSpPr>
                    <p:cNvPr id="868" name="Straight Connector 867">
                      <a:extLst>
                        <a:ext uri="{FF2B5EF4-FFF2-40B4-BE49-F238E27FC236}">
                          <a16:creationId xmlns:a16="http://schemas.microsoft.com/office/drawing/2014/main" id="{848DFD13-D956-E1E4-92F0-77A9F24C62A5}"/>
                        </a:ext>
                      </a:extLst>
                    </p:cNvPr>
                    <p:cNvCxnSpPr>
                      <a:cxnSpLocks/>
                      <a:stCxn id="838"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888" name="Rectangle 887">
                      <a:extLst>
                        <a:ext uri="{FF2B5EF4-FFF2-40B4-BE49-F238E27FC236}">
                          <a16:creationId xmlns:a16="http://schemas.microsoft.com/office/drawing/2014/main" id="{33F04D1E-BC11-A8B1-0BEC-A814D75409AB}"/>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843" name="Flowchart: Delay 3">
                  <a:extLst>
                    <a:ext uri="{FF2B5EF4-FFF2-40B4-BE49-F238E27FC236}">
                      <a16:creationId xmlns:a16="http://schemas.microsoft.com/office/drawing/2014/main" id="{62873E41-63C5-5F84-5DDD-2D63BF2CB112}"/>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44" name="Group 843">
                  <a:extLst>
                    <a:ext uri="{FF2B5EF4-FFF2-40B4-BE49-F238E27FC236}">
                      <a16:creationId xmlns:a16="http://schemas.microsoft.com/office/drawing/2014/main" id="{82020B0D-DE87-CE6A-EA59-B32459CCFE0F}"/>
                    </a:ext>
                  </a:extLst>
                </p:cNvPr>
                <p:cNvGrpSpPr/>
                <p:nvPr/>
              </p:nvGrpSpPr>
              <p:grpSpPr>
                <a:xfrm>
                  <a:off x="5499886" y="4929746"/>
                  <a:ext cx="1910325" cy="364881"/>
                  <a:chOff x="5562252" y="4441271"/>
                  <a:chExt cx="1910325" cy="364881"/>
                </a:xfrm>
              </p:grpSpPr>
              <p:cxnSp>
                <p:nvCxnSpPr>
                  <p:cNvPr id="863" name="Straight Connector 862">
                    <a:extLst>
                      <a:ext uri="{FF2B5EF4-FFF2-40B4-BE49-F238E27FC236}">
                        <a16:creationId xmlns:a16="http://schemas.microsoft.com/office/drawing/2014/main" id="{B1719D06-F46B-0D3F-DF7B-B0EF5043D695}"/>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864" name="Flowchart: Connector 8">
                    <a:extLst>
                      <a:ext uri="{FF2B5EF4-FFF2-40B4-BE49-F238E27FC236}">
                        <a16:creationId xmlns:a16="http://schemas.microsoft.com/office/drawing/2014/main" id="{497E06AF-FA5A-D98E-27E5-4C0FF3173520}"/>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5" name="Rectangle 864">
                    <a:extLst>
                      <a:ext uri="{FF2B5EF4-FFF2-40B4-BE49-F238E27FC236}">
                        <a16:creationId xmlns:a16="http://schemas.microsoft.com/office/drawing/2014/main" id="{A83DE8FB-DB97-FE54-6CDE-F545D94152B1}"/>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845" name="Straight Connector 844">
                  <a:extLst>
                    <a:ext uri="{FF2B5EF4-FFF2-40B4-BE49-F238E27FC236}">
                      <a16:creationId xmlns:a16="http://schemas.microsoft.com/office/drawing/2014/main" id="{D578BDFB-6739-0C0B-A39A-9DEB0331A5BC}"/>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46" name="Straight Connector 845">
                  <a:extLst>
                    <a:ext uri="{FF2B5EF4-FFF2-40B4-BE49-F238E27FC236}">
                      <a16:creationId xmlns:a16="http://schemas.microsoft.com/office/drawing/2014/main" id="{64BAE91A-C345-FE9C-5C1B-6F71F2D94DCE}"/>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B72434CC-BCF0-C335-08C6-0C1F5B6E3DA1}"/>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7EA517BC-2FB0-0D3A-548D-E4C9E9D7560B}"/>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49" name="Straight Connector 848">
                  <a:extLst>
                    <a:ext uri="{FF2B5EF4-FFF2-40B4-BE49-F238E27FC236}">
                      <a16:creationId xmlns:a16="http://schemas.microsoft.com/office/drawing/2014/main" id="{7C4B49DF-50AB-B180-AA80-999DC02FA7F7}"/>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50" name="Straight Connector 849">
                  <a:extLst>
                    <a:ext uri="{FF2B5EF4-FFF2-40B4-BE49-F238E27FC236}">
                      <a16:creationId xmlns:a16="http://schemas.microsoft.com/office/drawing/2014/main" id="{1F7DC49E-DEE2-0E50-B3A2-3628BE657907}"/>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51" name="Straight Connector 850">
                  <a:extLst>
                    <a:ext uri="{FF2B5EF4-FFF2-40B4-BE49-F238E27FC236}">
                      <a16:creationId xmlns:a16="http://schemas.microsoft.com/office/drawing/2014/main" id="{C727AD8D-22B4-909D-F27A-4515F99E7305}"/>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52" name="Straight Connector 851">
                  <a:extLst>
                    <a:ext uri="{FF2B5EF4-FFF2-40B4-BE49-F238E27FC236}">
                      <a16:creationId xmlns:a16="http://schemas.microsoft.com/office/drawing/2014/main" id="{44D30219-5DE8-0ABE-3400-5E38938156F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853" name="Straight Connector 852">
                  <a:extLst>
                    <a:ext uri="{FF2B5EF4-FFF2-40B4-BE49-F238E27FC236}">
                      <a16:creationId xmlns:a16="http://schemas.microsoft.com/office/drawing/2014/main" id="{B1DCC514-264B-AF39-1B1C-BE4401E40CDD}"/>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4" name="Straight Connector 853">
                  <a:extLst>
                    <a:ext uri="{FF2B5EF4-FFF2-40B4-BE49-F238E27FC236}">
                      <a16:creationId xmlns:a16="http://schemas.microsoft.com/office/drawing/2014/main" id="{080F2462-290E-C2E2-4E91-4A0AF86F0149}"/>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5" name="Rectangle 854">
                  <a:extLst>
                    <a:ext uri="{FF2B5EF4-FFF2-40B4-BE49-F238E27FC236}">
                      <a16:creationId xmlns:a16="http://schemas.microsoft.com/office/drawing/2014/main" id="{1567200E-4BA3-05CD-27BE-39EA9827F92C}"/>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6" name="Straight Connector 855">
                  <a:extLst>
                    <a:ext uri="{FF2B5EF4-FFF2-40B4-BE49-F238E27FC236}">
                      <a16:creationId xmlns:a16="http://schemas.microsoft.com/office/drawing/2014/main" id="{61A1C307-EE34-CA7F-3098-549857EE8D6B}"/>
                    </a:ext>
                  </a:extLst>
                </p:cNvPr>
                <p:cNvCxnSpPr>
                  <a:cxnSpLocks/>
                  <a:stCxn id="858" idx="6"/>
                  <a:endCxn id="85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57" name="Flowchart: Connector 11">
                  <a:extLst>
                    <a:ext uri="{FF2B5EF4-FFF2-40B4-BE49-F238E27FC236}">
                      <a16:creationId xmlns:a16="http://schemas.microsoft.com/office/drawing/2014/main" id="{6FF4C213-A9D1-C18F-098F-ADA123FC9FE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58" name="Flowchart: Delay 3">
                  <a:extLst>
                    <a:ext uri="{FF2B5EF4-FFF2-40B4-BE49-F238E27FC236}">
                      <a16:creationId xmlns:a16="http://schemas.microsoft.com/office/drawing/2014/main" id="{C92E1E99-DFA0-0A2B-2A5F-A7E0861C1797}"/>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091E634B-3782-6779-3123-E76F09C2C41C}"/>
                    </a:ext>
                  </a:extLst>
                </p:cNvPr>
                <p:cNvCxnSpPr>
                  <a:cxnSpLocks/>
                  <a:endCxn id="843"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860" name="Flowchart: Connector 11">
                  <a:extLst>
                    <a:ext uri="{FF2B5EF4-FFF2-40B4-BE49-F238E27FC236}">
                      <a16:creationId xmlns:a16="http://schemas.microsoft.com/office/drawing/2014/main" id="{C90C6F36-DE13-75F6-1F0A-FA4D61F0A0D8}"/>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1" name="Rectangle 860">
                  <a:extLst>
                    <a:ext uri="{FF2B5EF4-FFF2-40B4-BE49-F238E27FC236}">
                      <a16:creationId xmlns:a16="http://schemas.microsoft.com/office/drawing/2014/main" id="{36F7620B-18C2-9189-23B7-C64AA30CCAD9}"/>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862" name="Flowchart: Connector 11">
                  <a:extLst>
                    <a:ext uri="{FF2B5EF4-FFF2-40B4-BE49-F238E27FC236}">
                      <a16:creationId xmlns:a16="http://schemas.microsoft.com/office/drawing/2014/main" id="{790AD6D6-066F-8A39-9916-8A88B1DE5AE6}"/>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8" name="Group 767">
              <a:extLst>
                <a:ext uri="{FF2B5EF4-FFF2-40B4-BE49-F238E27FC236}">
                  <a16:creationId xmlns:a16="http://schemas.microsoft.com/office/drawing/2014/main" id="{2EC13437-F175-6AC7-92D5-953544B0BB2B}"/>
                </a:ext>
              </a:extLst>
            </p:cNvPr>
            <p:cNvGrpSpPr/>
            <p:nvPr/>
          </p:nvGrpSpPr>
          <p:grpSpPr>
            <a:xfrm>
              <a:off x="631019" y="4135791"/>
              <a:ext cx="3072517" cy="1715944"/>
              <a:chOff x="5499886" y="4092848"/>
              <a:chExt cx="3311452" cy="1849383"/>
            </a:xfrm>
          </p:grpSpPr>
          <p:sp>
            <p:nvSpPr>
              <p:cNvPr id="772" name="Rounded Rectangle 771">
                <a:extLst>
                  <a:ext uri="{FF2B5EF4-FFF2-40B4-BE49-F238E27FC236}">
                    <a16:creationId xmlns:a16="http://schemas.microsoft.com/office/drawing/2014/main" id="{48F98A58-A601-77BB-971A-C97F63D309E0}"/>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777" name="Group 776">
                <a:extLst>
                  <a:ext uri="{FF2B5EF4-FFF2-40B4-BE49-F238E27FC236}">
                    <a16:creationId xmlns:a16="http://schemas.microsoft.com/office/drawing/2014/main" id="{51BB2B71-77FC-3CFA-C766-80F984D6470E}"/>
                  </a:ext>
                </a:extLst>
              </p:cNvPr>
              <p:cNvGrpSpPr/>
              <p:nvPr/>
            </p:nvGrpSpPr>
            <p:grpSpPr>
              <a:xfrm>
                <a:off x="5499886" y="4253084"/>
                <a:ext cx="3311452" cy="1575487"/>
                <a:chOff x="5499886" y="4253084"/>
                <a:chExt cx="3311452" cy="1575487"/>
              </a:xfrm>
            </p:grpSpPr>
            <p:cxnSp>
              <p:nvCxnSpPr>
                <p:cNvPr id="778" name="Straight Connector 777">
                  <a:extLst>
                    <a:ext uri="{FF2B5EF4-FFF2-40B4-BE49-F238E27FC236}">
                      <a16:creationId xmlns:a16="http://schemas.microsoft.com/office/drawing/2014/main" id="{F1735268-8200-81D8-52D3-F93C8D2F8E97}"/>
                    </a:ext>
                  </a:extLst>
                </p:cNvPr>
                <p:cNvCxnSpPr>
                  <a:cxnSpLocks/>
                  <a:stCxn id="375"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779" name="Flowchart: Delay 3">
                  <a:extLst>
                    <a:ext uri="{FF2B5EF4-FFF2-40B4-BE49-F238E27FC236}">
                      <a16:creationId xmlns:a16="http://schemas.microsoft.com/office/drawing/2014/main" id="{A83225CF-456B-EE7C-D52A-3A67D200F62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780" name="Group 779">
                  <a:extLst>
                    <a:ext uri="{FF2B5EF4-FFF2-40B4-BE49-F238E27FC236}">
                      <a16:creationId xmlns:a16="http://schemas.microsoft.com/office/drawing/2014/main" id="{6F3F0C15-1158-5F61-32AD-ACABBEA0088E}"/>
                    </a:ext>
                  </a:extLst>
                </p:cNvPr>
                <p:cNvGrpSpPr/>
                <p:nvPr/>
              </p:nvGrpSpPr>
              <p:grpSpPr>
                <a:xfrm>
                  <a:off x="5511062" y="4637352"/>
                  <a:ext cx="737178" cy="364881"/>
                  <a:chOff x="5573403" y="4259433"/>
                  <a:chExt cx="737178" cy="364881"/>
                </a:xfrm>
              </p:grpSpPr>
              <p:sp>
                <p:nvSpPr>
                  <p:cNvPr id="383" name="Flowchart: Connector 8">
                    <a:extLst>
                      <a:ext uri="{FF2B5EF4-FFF2-40B4-BE49-F238E27FC236}">
                        <a16:creationId xmlns:a16="http://schemas.microsoft.com/office/drawing/2014/main" id="{7D10871B-C53D-4191-66B7-A619A7A63796}"/>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32" name="Group 831">
                    <a:extLst>
                      <a:ext uri="{FF2B5EF4-FFF2-40B4-BE49-F238E27FC236}">
                        <a16:creationId xmlns:a16="http://schemas.microsoft.com/office/drawing/2014/main" id="{3F6F8F9B-E923-4E9E-89A2-2B20AFA5E41C}"/>
                      </a:ext>
                    </a:extLst>
                  </p:cNvPr>
                  <p:cNvGrpSpPr/>
                  <p:nvPr/>
                </p:nvGrpSpPr>
                <p:grpSpPr>
                  <a:xfrm>
                    <a:off x="5573403" y="4259433"/>
                    <a:ext cx="737178" cy="364881"/>
                    <a:chOff x="5573403" y="4259433"/>
                    <a:chExt cx="737178" cy="364881"/>
                  </a:xfrm>
                </p:grpSpPr>
                <p:cxnSp>
                  <p:nvCxnSpPr>
                    <p:cNvPr id="833" name="Straight Connector 832">
                      <a:extLst>
                        <a:ext uri="{FF2B5EF4-FFF2-40B4-BE49-F238E27FC236}">
                          <a16:creationId xmlns:a16="http://schemas.microsoft.com/office/drawing/2014/main" id="{9F6CF56D-A257-3EAB-1E92-576007E31C5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834" name="Rectangle 833">
                      <a:extLst>
                        <a:ext uri="{FF2B5EF4-FFF2-40B4-BE49-F238E27FC236}">
                          <a16:creationId xmlns:a16="http://schemas.microsoft.com/office/drawing/2014/main" id="{007B0C9B-E69C-AB5A-8C44-E5DE5BD125D0}"/>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781" name="Straight Connector 780">
                  <a:extLst>
                    <a:ext uri="{FF2B5EF4-FFF2-40B4-BE49-F238E27FC236}">
                      <a16:creationId xmlns:a16="http://schemas.microsoft.com/office/drawing/2014/main" id="{DF6E1DE1-9702-B94B-47D5-19C6EC8E2790}"/>
                    </a:ext>
                  </a:extLst>
                </p:cNvPr>
                <p:cNvCxnSpPr>
                  <a:cxnSpLocks/>
                  <a:stCxn id="784"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BEC3FD41-3757-6E84-73D5-FF12C0F6B68C}"/>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3" name="Group 782">
                  <a:extLst>
                    <a:ext uri="{FF2B5EF4-FFF2-40B4-BE49-F238E27FC236}">
                      <a16:creationId xmlns:a16="http://schemas.microsoft.com/office/drawing/2014/main" id="{92BC1799-8FC3-A78E-1715-DE3CDC87ACB6}"/>
                    </a:ext>
                  </a:extLst>
                </p:cNvPr>
                <p:cNvGrpSpPr/>
                <p:nvPr/>
              </p:nvGrpSpPr>
              <p:grpSpPr>
                <a:xfrm>
                  <a:off x="5558439" y="4276509"/>
                  <a:ext cx="1056694" cy="407002"/>
                  <a:chOff x="5628542" y="5588905"/>
                  <a:chExt cx="1056694" cy="407002"/>
                </a:xfrm>
              </p:grpSpPr>
              <p:sp>
                <p:nvSpPr>
                  <p:cNvPr id="379" name="Flowchart: Connector 9">
                    <a:extLst>
                      <a:ext uri="{FF2B5EF4-FFF2-40B4-BE49-F238E27FC236}">
                        <a16:creationId xmlns:a16="http://schemas.microsoft.com/office/drawing/2014/main" id="{10CDE277-E21D-3911-47AA-25D5C1B724A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80" name="Group 379">
                    <a:extLst>
                      <a:ext uri="{FF2B5EF4-FFF2-40B4-BE49-F238E27FC236}">
                        <a16:creationId xmlns:a16="http://schemas.microsoft.com/office/drawing/2014/main" id="{5E1641C4-5A8F-2CE4-3951-E00F2D5A52A1}"/>
                      </a:ext>
                    </a:extLst>
                  </p:cNvPr>
                  <p:cNvGrpSpPr/>
                  <p:nvPr/>
                </p:nvGrpSpPr>
                <p:grpSpPr>
                  <a:xfrm>
                    <a:off x="5628542" y="5588905"/>
                    <a:ext cx="1056694" cy="407002"/>
                    <a:chOff x="5628542" y="5588905"/>
                    <a:chExt cx="1056694" cy="407002"/>
                  </a:xfrm>
                </p:grpSpPr>
                <p:cxnSp>
                  <p:nvCxnSpPr>
                    <p:cNvPr id="381" name="Straight Connector 380">
                      <a:extLst>
                        <a:ext uri="{FF2B5EF4-FFF2-40B4-BE49-F238E27FC236}">
                          <a16:creationId xmlns:a16="http://schemas.microsoft.com/office/drawing/2014/main" id="{B281B579-0B5A-6C57-C9A0-E75FA0175D02}"/>
                        </a:ext>
                      </a:extLst>
                    </p:cNvPr>
                    <p:cNvCxnSpPr>
                      <a:cxnSpLocks/>
                      <a:stCxn id="779"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2" name="Rectangle 381">
                      <a:extLst>
                        <a:ext uri="{FF2B5EF4-FFF2-40B4-BE49-F238E27FC236}">
                          <a16:creationId xmlns:a16="http://schemas.microsoft.com/office/drawing/2014/main" id="{22FA16C7-106A-4F66-0433-C4815A762971}"/>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84" name="Flowchart: Delay 3">
                  <a:extLst>
                    <a:ext uri="{FF2B5EF4-FFF2-40B4-BE49-F238E27FC236}">
                      <a16:creationId xmlns:a16="http://schemas.microsoft.com/office/drawing/2014/main" id="{15A28099-C11E-7840-8226-F316BFA111FE}"/>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785" name="Group 784">
                  <a:extLst>
                    <a:ext uri="{FF2B5EF4-FFF2-40B4-BE49-F238E27FC236}">
                      <a16:creationId xmlns:a16="http://schemas.microsoft.com/office/drawing/2014/main" id="{6900C72B-AC88-0FAC-F291-5DF71EB3A9CA}"/>
                    </a:ext>
                  </a:extLst>
                </p:cNvPr>
                <p:cNvGrpSpPr/>
                <p:nvPr/>
              </p:nvGrpSpPr>
              <p:grpSpPr>
                <a:xfrm>
                  <a:off x="5499886" y="4929746"/>
                  <a:ext cx="1910325" cy="364881"/>
                  <a:chOff x="5562252" y="4441271"/>
                  <a:chExt cx="1910325" cy="364881"/>
                </a:xfrm>
              </p:grpSpPr>
              <p:cxnSp>
                <p:nvCxnSpPr>
                  <p:cNvPr id="376" name="Straight Connector 375">
                    <a:extLst>
                      <a:ext uri="{FF2B5EF4-FFF2-40B4-BE49-F238E27FC236}">
                        <a16:creationId xmlns:a16="http://schemas.microsoft.com/office/drawing/2014/main" id="{D83054CD-9AD1-AA79-5ADB-30833C494457}"/>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77" name="Flowchart: Connector 8">
                    <a:extLst>
                      <a:ext uri="{FF2B5EF4-FFF2-40B4-BE49-F238E27FC236}">
                        <a16:creationId xmlns:a16="http://schemas.microsoft.com/office/drawing/2014/main" id="{972468B5-C429-7F39-0D48-56C30C5B1285}"/>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8" name="Rectangle 377">
                    <a:extLst>
                      <a:ext uri="{FF2B5EF4-FFF2-40B4-BE49-F238E27FC236}">
                        <a16:creationId xmlns:a16="http://schemas.microsoft.com/office/drawing/2014/main" id="{2EDF53D4-8391-4AE8-0839-E7D7710A865B}"/>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786" name="Straight Connector 785">
                  <a:extLst>
                    <a:ext uri="{FF2B5EF4-FFF2-40B4-BE49-F238E27FC236}">
                      <a16:creationId xmlns:a16="http://schemas.microsoft.com/office/drawing/2014/main" id="{161434A0-C441-6E70-A08F-9E83FCDA2F3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12" name="Straight Connector 811">
                  <a:extLst>
                    <a:ext uri="{FF2B5EF4-FFF2-40B4-BE49-F238E27FC236}">
                      <a16:creationId xmlns:a16="http://schemas.microsoft.com/office/drawing/2014/main" id="{7BF491D4-398F-3BB1-D07B-6B95DDD1C48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90F800CF-C959-58DA-7498-3DC618599EBB}"/>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B00F226C-A1D3-C847-FA16-BF727FA2B939}"/>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25B33F23-7BF3-AEA4-8F03-EF78C8931B36}"/>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16" name="Straight Connector 815">
                  <a:extLst>
                    <a:ext uri="{FF2B5EF4-FFF2-40B4-BE49-F238E27FC236}">
                      <a16:creationId xmlns:a16="http://schemas.microsoft.com/office/drawing/2014/main" id="{15653D5B-F73D-E9CB-97C1-D28E0A2EA329}"/>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17" name="Straight Connector 816">
                  <a:extLst>
                    <a:ext uri="{FF2B5EF4-FFF2-40B4-BE49-F238E27FC236}">
                      <a16:creationId xmlns:a16="http://schemas.microsoft.com/office/drawing/2014/main" id="{F0C0C40F-91A0-3038-A13B-7DF0EFE6DB50}"/>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18" name="Straight Connector 817">
                  <a:extLst>
                    <a:ext uri="{FF2B5EF4-FFF2-40B4-BE49-F238E27FC236}">
                      <a16:creationId xmlns:a16="http://schemas.microsoft.com/office/drawing/2014/main" id="{DE6D652E-AEAC-F0B2-063D-5E51D4B3AC85}"/>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322" name="Straight Connector 321">
                  <a:extLst>
                    <a:ext uri="{FF2B5EF4-FFF2-40B4-BE49-F238E27FC236}">
                      <a16:creationId xmlns:a16="http://schemas.microsoft.com/office/drawing/2014/main" id="{BCBECA08-ED4E-6655-332A-CDE3D9245002}"/>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D75D4D17-CFEC-19A0-8959-DDE7790DAB92}"/>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E43D0EC0-F605-C64E-1F38-9229BD841066}"/>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332" name="Straight Connector 331">
                  <a:extLst>
                    <a:ext uri="{FF2B5EF4-FFF2-40B4-BE49-F238E27FC236}">
                      <a16:creationId xmlns:a16="http://schemas.microsoft.com/office/drawing/2014/main" id="{BBBF15CE-70B2-12FA-4853-506D10A7FDFB}"/>
                    </a:ext>
                  </a:extLst>
                </p:cNvPr>
                <p:cNvCxnSpPr>
                  <a:cxnSpLocks/>
                  <a:stCxn id="339" idx="6"/>
                  <a:endCxn id="338"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8" name="Flowchart: Connector 11">
                  <a:extLst>
                    <a:ext uri="{FF2B5EF4-FFF2-40B4-BE49-F238E27FC236}">
                      <a16:creationId xmlns:a16="http://schemas.microsoft.com/office/drawing/2014/main" id="{516A3FC0-9F1C-AAF7-5765-A47A11479F3C}"/>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9" name="Flowchart: Delay 3">
                  <a:extLst>
                    <a:ext uri="{FF2B5EF4-FFF2-40B4-BE49-F238E27FC236}">
                      <a16:creationId xmlns:a16="http://schemas.microsoft.com/office/drawing/2014/main" id="{E5C0C403-50A2-0909-9C6E-E2255E746B38}"/>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368" name="Straight Connector 367">
                  <a:extLst>
                    <a:ext uri="{FF2B5EF4-FFF2-40B4-BE49-F238E27FC236}">
                      <a16:creationId xmlns:a16="http://schemas.microsoft.com/office/drawing/2014/main" id="{55B0EAA3-AC48-4B07-2656-796D2B680509}"/>
                    </a:ext>
                  </a:extLst>
                </p:cNvPr>
                <p:cNvCxnSpPr>
                  <a:cxnSpLocks/>
                  <a:endCxn id="784"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369" name="Flowchart: Connector 11">
                  <a:extLst>
                    <a:ext uri="{FF2B5EF4-FFF2-40B4-BE49-F238E27FC236}">
                      <a16:creationId xmlns:a16="http://schemas.microsoft.com/office/drawing/2014/main" id="{249A03B2-F6AD-D192-55F3-8A8F444AF659}"/>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4" name="Rectangle 373">
                  <a:extLst>
                    <a:ext uri="{FF2B5EF4-FFF2-40B4-BE49-F238E27FC236}">
                      <a16:creationId xmlns:a16="http://schemas.microsoft.com/office/drawing/2014/main" id="{2BEA68B7-D950-3E59-6043-EAED1041909A}"/>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75" name="Flowchart: Connector 11">
                  <a:extLst>
                    <a:ext uri="{FF2B5EF4-FFF2-40B4-BE49-F238E27FC236}">
                      <a16:creationId xmlns:a16="http://schemas.microsoft.com/office/drawing/2014/main" id="{A69F03BA-7B45-1F5B-684F-D79EDE3D8783}"/>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769" name="TextBox 768">
              <a:extLst>
                <a:ext uri="{FF2B5EF4-FFF2-40B4-BE49-F238E27FC236}">
                  <a16:creationId xmlns:a16="http://schemas.microsoft.com/office/drawing/2014/main" id="{D85CE027-4778-B636-84C7-6759EBF888B2}"/>
                </a:ext>
              </a:extLst>
            </p:cNvPr>
            <p:cNvSpPr txBox="1"/>
            <p:nvPr/>
          </p:nvSpPr>
          <p:spPr>
            <a:xfrm>
              <a:off x="631019" y="3744796"/>
              <a:ext cx="3029840"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70" name="TextBox 769">
              <a:extLst>
                <a:ext uri="{FF2B5EF4-FFF2-40B4-BE49-F238E27FC236}">
                  <a16:creationId xmlns:a16="http://schemas.microsoft.com/office/drawing/2014/main" id="{A562E3E6-D25C-72C5-2401-78CBEA7B1516}"/>
                </a:ext>
              </a:extLst>
            </p:cNvPr>
            <p:cNvSpPr txBox="1"/>
            <p:nvPr/>
          </p:nvSpPr>
          <p:spPr>
            <a:xfrm>
              <a:off x="5448297" y="3916622"/>
              <a:ext cx="3037808"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grpSp>
        <p:nvGrpSpPr>
          <p:cNvPr id="1028" name="Group 1027">
            <a:extLst>
              <a:ext uri="{FF2B5EF4-FFF2-40B4-BE49-F238E27FC236}">
                <a16:creationId xmlns:a16="http://schemas.microsoft.com/office/drawing/2014/main" id="{7C43BB64-0D01-E356-E900-36DF0B8B68FA}"/>
              </a:ext>
            </a:extLst>
          </p:cNvPr>
          <p:cNvGrpSpPr/>
          <p:nvPr/>
        </p:nvGrpSpPr>
        <p:grpSpPr>
          <a:xfrm>
            <a:off x="3042266" y="3530965"/>
            <a:ext cx="2783191" cy="707886"/>
            <a:chOff x="3040582" y="4216682"/>
            <a:chExt cx="2783191" cy="707886"/>
          </a:xfrm>
        </p:grpSpPr>
        <p:sp>
          <p:nvSpPr>
            <p:cNvPr id="1029" name="TextBox 1028">
              <a:extLst>
                <a:ext uri="{FF2B5EF4-FFF2-40B4-BE49-F238E27FC236}">
                  <a16:creationId xmlns:a16="http://schemas.microsoft.com/office/drawing/2014/main" id="{5A22BD16-D0DA-000E-739B-AD931A24991C}"/>
                </a:ext>
              </a:extLst>
            </p:cNvPr>
            <p:cNvSpPr txBox="1"/>
            <p:nvPr/>
          </p:nvSpPr>
          <p:spPr>
            <a:xfrm>
              <a:off x="3693649" y="4216682"/>
              <a:ext cx="1753204" cy="707886"/>
            </a:xfrm>
            <a:prstGeom prst="rect">
              <a:avLst/>
            </a:prstGeom>
            <a:noFill/>
          </p:spPr>
          <p:txBody>
            <a:bodyPr wrap="square">
              <a:spAutoFit/>
            </a:bodyPr>
            <a:lstStyle/>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2000" dirty="0">
                <a:solidFill>
                  <a:srgbClr val="C00000"/>
                </a:solidFill>
              </a:endParaRPr>
            </a:p>
          </p:txBody>
        </p:sp>
        <p:cxnSp>
          <p:nvCxnSpPr>
            <p:cNvPr id="1030" name="Straight Connector 1029">
              <a:extLst>
                <a:ext uri="{FF2B5EF4-FFF2-40B4-BE49-F238E27FC236}">
                  <a16:creationId xmlns:a16="http://schemas.microsoft.com/office/drawing/2014/main" id="{2D18FFCE-079B-F4EF-8F59-0AE12A7FC54F}"/>
                </a:ext>
              </a:extLst>
            </p:cNvPr>
            <p:cNvCxnSpPr>
              <a:cxnSpLocks/>
              <a:stCxn id="866" idx="2"/>
            </p:cNvCxnSpPr>
            <p:nvPr/>
          </p:nvCxnSpPr>
          <p:spPr>
            <a:xfrm flipH="1" flipV="1">
              <a:off x="3040582" y="4890181"/>
              <a:ext cx="2783191" cy="10774"/>
            </a:xfrm>
            <a:prstGeom prst="line">
              <a:avLst/>
            </a:prstGeom>
            <a:solidFill>
              <a:schemeClr val="tx1"/>
            </a:solidFill>
            <a:ln w="31750" cap="flat" cmpd="sng" algn="ctr">
              <a:solidFill>
                <a:srgbClr val="C00000"/>
              </a:solidFill>
              <a:prstDash val="solid"/>
            </a:ln>
            <a:effectLst/>
          </p:spPr>
        </p:cxnSp>
      </p:grpSp>
      <p:sp>
        <p:nvSpPr>
          <p:cNvPr id="1031" name="Flowchart: Connector 11">
            <a:extLst>
              <a:ext uri="{FF2B5EF4-FFF2-40B4-BE49-F238E27FC236}">
                <a16:creationId xmlns:a16="http://schemas.microsoft.com/office/drawing/2014/main" id="{99E3596C-FF77-8AAE-668D-E2B7A343C3DA}"/>
              </a:ext>
            </a:extLst>
          </p:cNvPr>
          <p:cNvSpPr/>
          <p:nvPr/>
        </p:nvSpPr>
        <p:spPr>
          <a:xfrm>
            <a:off x="1622933" y="526297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2" name="Flowchart: Connector 11">
            <a:extLst>
              <a:ext uri="{FF2B5EF4-FFF2-40B4-BE49-F238E27FC236}">
                <a16:creationId xmlns:a16="http://schemas.microsoft.com/office/drawing/2014/main" id="{2EBFF28C-4D0F-03B3-BDCC-344FFC20C944}"/>
              </a:ext>
            </a:extLst>
          </p:cNvPr>
          <p:cNvSpPr/>
          <p:nvPr/>
        </p:nvSpPr>
        <p:spPr>
          <a:xfrm>
            <a:off x="6423319" y="542525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3" name="Down Arrow 1032">
            <a:extLst>
              <a:ext uri="{FF2B5EF4-FFF2-40B4-BE49-F238E27FC236}">
                <a16:creationId xmlns:a16="http://schemas.microsoft.com/office/drawing/2014/main" id="{37881301-CD7E-99EE-D2AB-615E6C0B6720}"/>
              </a:ext>
            </a:extLst>
          </p:cNvPr>
          <p:cNvSpPr/>
          <p:nvPr/>
        </p:nvSpPr>
        <p:spPr>
          <a:xfrm>
            <a:off x="4329619" y="2750853"/>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TextBox 1034">
            <a:extLst>
              <a:ext uri="{FF2B5EF4-FFF2-40B4-BE49-F238E27FC236}">
                <a16:creationId xmlns:a16="http://schemas.microsoft.com/office/drawing/2014/main" id="{6D49266B-F9F3-72CB-28A9-10C6FAE25BCD}"/>
              </a:ext>
            </a:extLst>
          </p:cNvPr>
          <p:cNvSpPr txBox="1"/>
          <p:nvPr/>
        </p:nvSpPr>
        <p:spPr>
          <a:xfrm>
            <a:off x="3517996" y="5724765"/>
            <a:ext cx="2028146" cy="707886"/>
          </a:xfrm>
          <a:prstGeom prst="rect">
            <a:avLst/>
          </a:prstGeom>
          <a:noFill/>
        </p:spPr>
        <p:txBody>
          <a:bodyPr wrap="square">
            <a:spAutoFit/>
          </a:bodyPr>
          <a:lstStyle/>
          <a:p>
            <a:pPr algn="ct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inter-bit </a:t>
            </a:r>
          </a:p>
          <a:p>
            <a:pPr algn="ct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independency</a:t>
            </a:r>
            <a:endParaRPr lang="en-US" sz="2000" b="1" dirty="0">
              <a:solidFill>
                <a:srgbClr val="37A881"/>
              </a:solidFill>
            </a:endParaRPr>
          </a:p>
        </p:txBody>
      </p:sp>
      <p:cxnSp>
        <p:nvCxnSpPr>
          <p:cNvPr id="1037" name="Elbow Connector 1036">
            <a:extLst>
              <a:ext uri="{FF2B5EF4-FFF2-40B4-BE49-F238E27FC236}">
                <a16:creationId xmlns:a16="http://schemas.microsoft.com/office/drawing/2014/main" id="{03E602BF-0CA5-A756-37AE-E74A9A9D8A2C}"/>
              </a:ext>
            </a:extLst>
          </p:cNvPr>
          <p:cNvCxnSpPr>
            <a:cxnSpLocks/>
            <a:stCxn id="1035" idx="1"/>
            <a:endCxn id="784" idx="4"/>
          </p:cNvCxnSpPr>
          <p:nvPr/>
        </p:nvCxnSpPr>
        <p:spPr>
          <a:xfrm rot="10800000">
            <a:off x="1828362" y="5332030"/>
            <a:ext cx="1689634" cy="746678"/>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39" name="Elbow Connector 1038">
            <a:extLst>
              <a:ext uri="{FF2B5EF4-FFF2-40B4-BE49-F238E27FC236}">
                <a16:creationId xmlns:a16="http://schemas.microsoft.com/office/drawing/2014/main" id="{FE382A68-EA0F-CCD6-6B4C-A444212928FB}"/>
              </a:ext>
            </a:extLst>
          </p:cNvPr>
          <p:cNvCxnSpPr>
            <a:cxnSpLocks/>
            <a:stCxn id="1035" idx="1"/>
            <a:endCxn id="339" idx="4"/>
          </p:cNvCxnSpPr>
          <p:nvPr/>
        </p:nvCxnSpPr>
        <p:spPr>
          <a:xfrm rot="10800000">
            <a:off x="2626652" y="4876420"/>
            <a:ext cx="891344" cy="1202289"/>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42" name="Elbow Connector 1041">
            <a:extLst>
              <a:ext uri="{FF2B5EF4-FFF2-40B4-BE49-F238E27FC236}">
                <a16:creationId xmlns:a16="http://schemas.microsoft.com/office/drawing/2014/main" id="{336B6E1C-4A4A-34E6-F9FA-DC302F8563D1}"/>
              </a:ext>
            </a:extLst>
          </p:cNvPr>
          <p:cNvCxnSpPr>
            <a:cxnSpLocks/>
            <a:stCxn id="1035" idx="3"/>
            <a:endCxn id="843" idx="4"/>
          </p:cNvCxnSpPr>
          <p:nvPr/>
        </p:nvCxnSpPr>
        <p:spPr>
          <a:xfrm flipV="1">
            <a:off x="5546142" y="5500722"/>
            <a:ext cx="1091535" cy="577986"/>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51" name="Elbow Connector 1050">
            <a:extLst>
              <a:ext uri="{FF2B5EF4-FFF2-40B4-BE49-F238E27FC236}">
                <a16:creationId xmlns:a16="http://schemas.microsoft.com/office/drawing/2014/main" id="{EEE4BE83-0EE2-ACB6-BDF9-3478C606613A}"/>
              </a:ext>
            </a:extLst>
          </p:cNvPr>
          <p:cNvCxnSpPr>
            <a:cxnSpLocks/>
            <a:stCxn id="1035" idx="3"/>
            <a:endCxn id="858" idx="4"/>
          </p:cNvCxnSpPr>
          <p:nvPr/>
        </p:nvCxnSpPr>
        <p:spPr>
          <a:xfrm flipV="1">
            <a:off x="5546142" y="5045111"/>
            <a:ext cx="1889825" cy="1033597"/>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030837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sp>
        <p:nvSpPr>
          <p:cNvPr id="2" name="Rectangle 1">
            <a:extLst>
              <a:ext uri="{FF2B5EF4-FFF2-40B4-BE49-F238E27FC236}">
                <a16:creationId xmlns:a16="http://schemas.microsoft.com/office/drawing/2014/main" id="{C232FCB7-2665-5CF7-94B4-65426BECDA53}"/>
              </a:ext>
            </a:extLst>
          </p:cNvPr>
          <p:cNvSpPr/>
          <p:nvPr/>
        </p:nvSpPr>
        <p:spPr>
          <a:xfrm>
            <a:off x="-1" y="1171529"/>
            <a:ext cx="9144000" cy="112840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i="1" dirty="0">
                <a:solidFill>
                  <a:schemeClr val="tx1"/>
                </a:solidFill>
                <a:latin typeface="Avenir Next" panose="020B0503020202020204" pitchFamily="34" charset="0"/>
              </a:rPr>
              <a:t>Proteus’ </a:t>
            </a:r>
            <a:r>
              <a:rPr lang="en-US" sz="2200" b="1" i="1" dirty="0">
                <a:solidFill>
                  <a:schemeClr val="accent4"/>
                </a:solidFill>
                <a:latin typeface="Avenir Next" panose="020B0503020202020204" pitchFamily="34" charset="0"/>
              </a:rPr>
              <a:t>one-bit per-subarray data mapping </a:t>
            </a:r>
            <a:r>
              <a:rPr lang="en-US" sz="2200" b="1" i="1" dirty="0">
                <a:solidFill>
                  <a:schemeClr val="tx1"/>
                </a:solidFill>
                <a:latin typeface="Avenir Next" panose="020B0503020202020204" pitchFamily="34" charset="0"/>
              </a:rPr>
              <a:t>→</a:t>
            </a:r>
            <a:br>
              <a:rPr lang="en-US" sz="2200" b="1" i="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scatter bits of a data word across DRAM subarrays to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expose bit-level parallelism </a:t>
            </a:r>
          </a:p>
        </p:txBody>
      </p:sp>
      <p:grpSp>
        <p:nvGrpSpPr>
          <p:cNvPr id="15" name="Group 14">
            <a:extLst>
              <a:ext uri="{FF2B5EF4-FFF2-40B4-BE49-F238E27FC236}">
                <a16:creationId xmlns:a16="http://schemas.microsoft.com/office/drawing/2014/main" id="{18CD0D57-558A-D307-A9C5-3F9181704060}"/>
              </a:ext>
            </a:extLst>
          </p:cNvPr>
          <p:cNvGrpSpPr/>
          <p:nvPr/>
        </p:nvGrpSpPr>
        <p:grpSpPr>
          <a:xfrm>
            <a:off x="38656" y="3005434"/>
            <a:ext cx="3749718" cy="3446923"/>
            <a:chOff x="39634" y="2515755"/>
            <a:chExt cx="3749718" cy="3446923"/>
          </a:xfrm>
        </p:grpSpPr>
        <p:grpSp>
          <p:nvGrpSpPr>
            <p:cNvPr id="47" name="Group 46">
              <a:extLst>
                <a:ext uri="{FF2B5EF4-FFF2-40B4-BE49-F238E27FC236}">
                  <a16:creationId xmlns:a16="http://schemas.microsoft.com/office/drawing/2014/main" id="{0D990582-B484-D9F0-2424-F2F977625E96}"/>
                </a:ext>
              </a:extLst>
            </p:cNvPr>
            <p:cNvGrpSpPr/>
            <p:nvPr/>
          </p:nvGrpSpPr>
          <p:grpSpPr>
            <a:xfrm>
              <a:off x="388422" y="2523921"/>
              <a:ext cx="3400930" cy="3432157"/>
              <a:chOff x="259810" y="1199480"/>
              <a:chExt cx="3400930" cy="3432157"/>
            </a:xfrm>
          </p:grpSpPr>
          <p:sp>
            <p:nvSpPr>
              <p:cNvPr id="50" name="TextBox 49">
                <a:extLst>
                  <a:ext uri="{FF2B5EF4-FFF2-40B4-BE49-F238E27FC236}">
                    <a16:creationId xmlns:a16="http://schemas.microsoft.com/office/drawing/2014/main" id="{A49E755C-3961-502B-33D6-C40B9E05AD47}"/>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kumimoji="0" lang="en-US" sz="1800" b="1" i="0" u="none" strike="noStrike" kern="0" cap="none" spc="0" normalizeH="0" baseline="-25000" noProof="0" dirty="0">
                    <a:ln>
                      <a:noFill/>
                    </a:ln>
                    <a:effectLst/>
                    <a:uLnTx/>
                    <a:uFillTx/>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sp>
            <p:nvSpPr>
              <p:cNvPr id="51" name="TextBox 50">
                <a:extLst>
                  <a:ext uri="{FF2B5EF4-FFF2-40B4-BE49-F238E27FC236}">
                    <a16:creationId xmlns:a16="http://schemas.microsoft.com/office/drawing/2014/main" id="{00C7A08E-2778-9DC3-B4ED-A0F64DB77085}"/>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kumimoji="0" lang="en-US" sz="1800" b="1" i="0" u="none" strike="noStrike" kern="0" cap="none" spc="0" normalizeH="0" baseline="-25000" noProof="0" dirty="0">
                    <a:ln>
                      <a:noFill/>
                    </a:ln>
                    <a:effectLst/>
                    <a:uLnTx/>
                    <a:uFillTx/>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55" name="TextBox 54">
                <a:extLst>
                  <a:ext uri="{FF2B5EF4-FFF2-40B4-BE49-F238E27FC236}">
                    <a16:creationId xmlns:a16="http://schemas.microsoft.com/office/drawing/2014/main" id="{A8E54887-6916-C6A4-0385-052F84FBA2C6}"/>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lang="en-US" b="1" kern="0" baseline="-25000" dirty="0">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grpSp>
            <p:nvGrpSpPr>
              <p:cNvPr id="56" name="Group 55">
                <a:extLst>
                  <a:ext uri="{FF2B5EF4-FFF2-40B4-BE49-F238E27FC236}">
                    <a16:creationId xmlns:a16="http://schemas.microsoft.com/office/drawing/2014/main" id="{9C8797F9-D78E-BAA5-CD3A-D18C8259F46A}"/>
                  </a:ext>
                </a:extLst>
              </p:cNvPr>
              <p:cNvGrpSpPr/>
              <p:nvPr/>
            </p:nvGrpSpPr>
            <p:grpSpPr>
              <a:xfrm>
                <a:off x="1251349" y="4260399"/>
                <a:ext cx="1108300" cy="229303"/>
                <a:chOff x="5486400" y="3962400"/>
                <a:chExt cx="2209800" cy="457200"/>
              </a:xfrm>
            </p:grpSpPr>
            <p:sp>
              <p:nvSpPr>
                <p:cNvPr id="740" name="DRAM">
                  <a:extLst>
                    <a:ext uri="{FF2B5EF4-FFF2-40B4-BE49-F238E27FC236}">
                      <a16:creationId xmlns:a16="http://schemas.microsoft.com/office/drawing/2014/main" id="{01F44CA4-33B2-5BFA-986D-139784C46244}"/>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9BB5801E-7D65-D29B-ADF4-772EB984C428}"/>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E8301A11-6ADE-63A7-E1B3-34745AA057CC}"/>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2" name="DRAM">
                  <a:extLst>
                    <a:ext uri="{FF2B5EF4-FFF2-40B4-BE49-F238E27FC236}">
                      <a16:creationId xmlns:a16="http://schemas.microsoft.com/office/drawing/2014/main" id="{71E60C1C-237B-77D4-3FBD-CE420102A0B4}"/>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3" name="DRAM">
                  <a:extLst>
                    <a:ext uri="{FF2B5EF4-FFF2-40B4-BE49-F238E27FC236}">
                      <a16:creationId xmlns:a16="http://schemas.microsoft.com/office/drawing/2014/main" id="{31352C35-0608-970A-141C-B700F33BE05B}"/>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 name="Group 56">
                <a:extLst>
                  <a:ext uri="{FF2B5EF4-FFF2-40B4-BE49-F238E27FC236}">
                    <a16:creationId xmlns:a16="http://schemas.microsoft.com/office/drawing/2014/main" id="{5B1CA6F4-7B29-0130-B749-E17709EC0971}"/>
                  </a:ext>
                </a:extLst>
              </p:cNvPr>
              <p:cNvGrpSpPr/>
              <p:nvPr/>
            </p:nvGrpSpPr>
            <p:grpSpPr>
              <a:xfrm>
                <a:off x="1337580" y="1505360"/>
                <a:ext cx="926526" cy="2755042"/>
                <a:chOff x="-12495416" y="6946821"/>
                <a:chExt cx="1847367" cy="1045833"/>
              </a:xfrm>
            </p:grpSpPr>
            <p:cxnSp>
              <p:nvCxnSpPr>
                <p:cNvPr id="729" name="Straight Connector 728">
                  <a:extLst>
                    <a:ext uri="{FF2B5EF4-FFF2-40B4-BE49-F238E27FC236}">
                      <a16:creationId xmlns:a16="http://schemas.microsoft.com/office/drawing/2014/main" id="{20AB731C-7C1B-4E1C-76BF-3AACC80A579B}"/>
                    </a:ext>
                  </a:extLst>
                </p:cNvPr>
                <p:cNvCxnSpPr>
                  <a:cxnSpLocks/>
                  <a:stCxn id="700" idx="0"/>
                  <a:endCxn id="740"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2" name="Straight Connector 731">
                  <a:extLst>
                    <a:ext uri="{FF2B5EF4-FFF2-40B4-BE49-F238E27FC236}">
                      <a16:creationId xmlns:a16="http://schemas.microsoft.com/office/drawing/2014/main" id="{240F7398-2D13-9830-ACF8-CFAC1D69AA9C}"/>
                    </a:ext>
                  </a:extLst>
                </p:cNvPr>
                <p:cNvCxnSpPr>
                  <a:cxnSpLocks/>
                  <a:stCxn id="702" idx="0"/>
                  <a:endCxn id="761"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7" name="Straight Connector 736">
                  <a:extLst>
                    <a:ext uri="{FF2B5EF4-FFF2-40B4-BE49-F238E27FC236}">
                      <a16:creationId xmlns:a16="http://schemas.microsoft.com/office/drawing/2014/main" id="{527A4651-D430-E176-A56E-AD4954270891}"/>
                    </a:ext>
                  </a:extLst>
                </p:cNvPr>
                <p:cNvCxnSpPr>
                  <a:cxnSpLocks/>
                  <a:stCxn id="704" idx="0"/>
                  <a:endCxn id="762"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8" name="Straight Connector 737">
                  <a:extLst>
                    <a:ext uri="{FF2B5EF4-FFF2-40B4-BE49-F238E27FC236}">
                      <a16:creationId xmlns:a16="http://schemas.microsoft.com/office/drawing/2014/main" id="{F85E9F40-78B4-2289-B92E-F9EB5FFA8627}"/>
                    </a:ext>
                  </a:extLst>
                </p:cNvPr>
                <p:cNvCxnSpPr>
                  <a:cxnSpLocks/>
                  <a:stCxn id="728" idx="0"/>
                  <a:endCxn id="763"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9" name="Straight Connector 738">
                  <a:extLst>
                    <a:ext uri="{FF2B5EF4-FFF2-40B4-BE49-F238E27FC236}">
                      <a16:creationId xmlns:a16="http://schemas.microsoft.com/office/drawing/2014/main" id="{4833D03B-32BB-6516-E508-FFCC1C753162}"/>
                    </a:ext>
                  </a:extLst>
                </p:cNvPr>
                <p:cNvCxnSpPr>
                  <a:cxnSpLocks/>
                  <a:stCxn id="701" idx="0"/>
                  <a:endCxn id="760"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58" name="Group 57">
                <a:extLst>
                  <a:ext uri="{FF2B5EF4-FFF2-40B4-BE49-F238E27FC236}">
                    <a16:creationId xmlns:a16="http://schemas.microsoft.com/office/drawing/2014/main" id="{D779D63C-1D58-35D8-96A0-E2C53B778BE5}"/>
                  </a:ext>
                </a:extLst>
              </p:cNvPr>
              <p:cNvGrpSpPr/>
              <p:nvPr/>
            </p:nvGrpSpPr>
            <p:grpSpPr>
              <a:xfrm>
                <a:off x="936298" y="3210565"/>
                <a:ext cx="1414039" cy="191087"/>
                <a:chOff x="950940" y="4802247"/>
                <a:chExt cx="1414039" cy="191087"/>
              </a:xfrm>
            </p:grpSpPr>
            <p:sp>
              <p:nvSpPr>
                <p:cNvPr id="690" name="DRAM">
                  <a:extLst>
                    <a:ext uri="{FF2B5EF4-FFF2-40B4-BE49-F238E27FC236}">
                      <a16:creationId xmlns:a16="http://schemas.microsoft.com/office/drawing/2014/main" id="{EF3A83C7-5281-C5AC-866F-FDB512A73E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DC49C202-3CCF-6795-294B-BD8AFB95F888}"/>
                    </a:ext>
                  </a:extLst>
                </p:cNvPr>
                <p:cNvCxnSpPr>
                  <a:cxnSpLocks/>
                  <a:stCxn id="728" idx="6"/>
                  <a:endCxn id="69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0" name="Oval 699">
                  <a:extLst>
                    <a:ext uri="{FF2B5EF4-FFF2-40B4-BE49-F238E27FC236}">
                      <a16:creationId xmlns:a16="http://schemas.microsoft.com/office/drawing/2014/main" id="{F3838A2C-2A64-74D6-E979-FD14EFD77CAE}"/>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EDE6F894-F56B-DF6B-8351-CB3D0AEB6198}"/>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B1BECA3D-43A6-E698-3927-1EF644143DF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Oval 703">
                  <a:extLst>
                    <a:ext uri="{FF2B5EF4-FFF2-40B4-BE49-F238E27FC236}">
                      <a16:creationId xmlns:a16="http://schemas.microsoft.com/office/drawing/2014/main" id="{84333C50-9391-9613-3354-1AB53F2A718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C053CC4D-98E6-0A3E-E6CD-1C2E19371A0F}"/>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88646B92-B088-5B90-E1BD-863A9F94ACD4}"/>
                  </a:ext>
                </a:extLst>
              </p:cNvPr>
              <p:cNvGrpSpPr/>
              <p:nvPr/>
            </p:nvGrpSpPr>
            <p:grpSpPr>
              <a:xfrm>
                <a:off x="936298" y="3455900"/>
                <a:ext cx="1414039" cy="191087"/>
                <a:chOff x="950940" y="5031550"/>
                <a:chExt cx="1414039" cy="191087"/>
              </a:xfrm>
            </p:grpSpPr>
            <p:sp>
              <p:nvSpPr>
                <p:cNvPr id="678" name="DRAM">
                  <a:extLst>
                    <a:ext uri="{FF2B5EF4-FFF2-40B4-BE49-F238E27FC236}">
                      <a16:creationId xmlns:a16="http://schemas.microsoft.com/office/drawing/2014/main" id="{A89D53EF-1179-D3FB-E8A2-563DE54F9F1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9" name="Straight Connector 678">
                  <a:extLst>
                    <a:ext uri="{FF2B5EF4-FFF2-40B4-BE49-F238E27FC236}">
                      <a16:creationId xmlns:a16="http://schemas.microsoft.com/office/drawing/2014/main" id="{D565CF2D-66B5-7A14-2405-58037B036C82}"/>
                    </a:ext>
                  </a:extLst>
                </p:cNvPr>
                <p:cNvCxnSpPr>
                  <a:cxnSpLocks/>
                  <a:stCxn id="689" idx="6"/>
                  <a:endCxn id="678"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0" name="Oval 679">
                  <a:extLst>
                    <a:ext uri="{FF2B5EF4-FFF2-40B4-BE49-F238E27FC236}">
                      <a16:creationId xmlns:a16="http://schemas.microsoft.com/office/drawing/2014/main" id="{1710E6FE-356E-1562-9105-5647307601B3}"/>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1EABE10A-628C-B147-FE6D-17A1C3D24CE3}"/>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B59251A6-AFAB-9B91-25AA-73743453274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B959EC89-BB7E-DA0A-E93B-255CCF460329}"/>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D662695-86D9-F2F5-CA0F-26229D3E23E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 name="Group 59">
                <a:extLst>
                  <a:ext uri="{FF2B5EF4-FFF2-40B4-BE49-F238E27FC236}">
                    <a16:creationId xmlns:a16="http://schemas.microsoft.com/office/drawing/2014/main" id="{2B40BF05-289A-DE38-E538-8D852DE1888E}"/>
                  </a:ext>
                </a:extLst>
              </p:cNvPr>
              <p:cNvGrpSpPr/>
              <p:nvPr/>
            </p:nvGrpSpPr>
            <p:grpSpPr>
              <a:xfrm>
                <a:off x="936298" y="3701235"/>
                <a:ext cx="1414039" cy="191087"/>
                <a:chOff x="950940" y="5260854"/>
                <a:chExt cx="1414039" cy="191087"/>
              </a:xfrm>
            </p:grpSpPr>
            <p:sp>
              <p:nvSpPr>
                <p:cNvPr id="669" name="DRAM">
                  <a:extLst>
                    <a:ext uri="{FF2B5EF4-FFF2-40B4-BE49-F238E27FC236}">
                      <a16:creationId xmlns:a16="http://schemas.microsoft.com/office/drawing/2014/main" id="{1EBBAB52-E5AF-61C6-D24D-39A0E44E7B86}"/>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0" name="Straight Connector 669">
                  <a:extLst>
                    <a:ext uri="{FF2B5EF4-FFF2-40B4-BE49-F238E27FC236}">
                      <a16:creationId xmlns:a16="http://schemas.microsoft.com/office/drawing/2014/main" id="{A08F8880-8425-AC25-259D-3D6FE47458E3}"/>
                    </a:ext>
                  </a:extLst>
                </p:cNvPr>
                <p:cNvCxnSpPr>
                  <a:cxnSpLocks/>
                  <a:stCxn id="677" idx="6"/>
                  <a:endCxn id="669"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55800E49-A6A0-2CB8-502B-B7D9DA951ABF}"/>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F4702AAF-62AF-B648-43F1-1610F138034E}"/>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5ED06837-2910-279B-A6CC-A8409B85C85C}"/>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A932A77F-0255-B70C-89F4-60496F1F0546}"/>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3DB21CC4-947D-937B-5073-1383B271C998}"/>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7A1536CF-6842-F312-569D-D21CB86E56E0}"/>
                  </a:ext>
                </a:extLst>
              </p:cNvPr>
              <p:cNvGrpSpPr/>
              <p:nvPr/>
            </p:nvGrpSpPr>
            <p:grpSpPr>
              <a:xfrm>
                <a:off x="936298" y="3946570"/>
                <a:ext cx="1414039" cy="191087"/>
                <a:chOff x="950940" y="5490157"/>
                <a:chExt cx="1414039" cy="191087"/>
              </a:xfrm>
            </p:grpSpPr>
            <p:sp>
              <p:nvSpPr>
                <p:cNvPr id="662" name="DRAM">
                  <a:extLst>
                    <a:ext uri="{FF2B5EF4-FFF2-40B4-BE49-F238E27FC236}">
                      <a16:creationId xmlns:a16="http://schemas.microsoft.com/office/drawing/2014/main" id="{AF696236-9578-6BB3-701A-1F92BD6BC230}"/>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3" name="Straight Connector 662">
                  <a:extLst>
                    <a:ext uri="{FF2B5EF4-FFF2-40B4-BE49-F238E27FC236}">
                      <a16:creationId xmlns:a16="http://schemas.microsoft.com/office/drawing/2014/main" id="{E3E23582-3BF7-3655-761C-21398A583790}"/>
                    </a:ext>
                  </a:extLst>
                </p:cNvPr>
                <p:cNvCxnSpPr>
                  <a:cxnSpLocks/>
                  <a:stCxn id="668" idx="6"/>
                  <a:endCxn id="662"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4" name="Oval 663">
                  <a:extLst>
                    <a:ext uri="{FF2B5EF4-FFF2-40B4-BE49-F238E27FC236}">
                      <a16:creationId xmlns:a16="http://schemas.microsoft.com/office/drawing/2014/main" id="{55E4FFD4-920F-6046-8C26-2A17D3A46C1F}"/>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BD6EABC-D797-FC3C-6CEB-2394819DAB0D}"/>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6A423549-ABA0-D8A7-E2FD-194F518642FD}"/>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60255EF3-6755-FEEB-CFC7-8A51338FA5A6}"/>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7D8E50C6-9E93-621E-32B6-B758528DBA4D}"/>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3" name="Straight Connector 62">
                <a:extLst>
                  <a:ext uri="{FF2B5EF4-FFF2-40B4-BE49-F238E27FC236}">
                    <a16:creationId xmlns:a16="http://schemas.microsoft.com/office/drawing/2014/main" id="{F0C359E9-2EB3-9B55-AEB7-6722B24F89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897" name="DRAM">
                <a:extLst>
                  <a:ext uri="{FF2B5EF4-FFF2-40B4-BE49-F238E27FC236}">
                    <a16:creationId xmlns:a16="http://schemas.microsoft.com/office/drawing/2014/main" id="{13A6F671-1FC8-4AA7-4ABC-99C4C70D8C3F}"/>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898" name="Group 897">
                <a:extLst>
                  <a:ext uri="{FF2B5EF4-FFF2-40B4-BE49-F238E27FC236}">
                    <a16:creationId xmlns:a16="http://schemas.microsoft.com/office/drawing/2014/main" id="{6FC248D2-FEC8-30DA-58F6-9CB23A8B3AE6}"/>
                  </a:ext>
                </a:extLst>
              </p:cNvPr>
              <p:cNvGrpSpPr/>
              <p:nvPr/>
            </p:nvGrpSpPr>
            <p:grpSpPr>
              <a:xfrm>
                <a:off x="936298" y="2965230"/>
                <a:ext cx="1414039" cy="191087"/>
                <a:chOff x="950940" y="4802247"/>
                <a:chExt cx="1414039" cy="191087"/>
              </a:xfrm>
            </p:grpSpPr>
            <p:sp>
              <p:nvSpPr>
                <p:cNvPr id="992" name="DRAM">
                  <a:extLst>
                    <a:ext uri="{FF2B5EF4-FFF2-40B4-BE49-F238E27FC236}">
                      <a16:creationId xmlns:a16="http://schemas.microsoft.com/office/drawing/2014/main" id="{3582C243-04FF-5E8A-2079-598B1FF8731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93" name="Straight Connector 992">
                  <a:extLst>
                    <a:ext uri="{FF2B5EF4-FFF2-40B4-BE49-F238E27FC236}">
                      <a16:creationId xmlns:a16="http://schemas.microsoft.com/office/drawing/2014/main" id="{1808B936-93AE-2AC2-D170-1FE78F8FB3D5}"/>
                    </a:ext>
                  </a:extLst>
                </p:cNvPr>
                <p:cNvCxnSpPr>
                  <a:cxnSpLocks/>
                  <a:stCxn id="661" idx="6"/>
                  <a:endCxn id="9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94" name="Oval 993">
                  <a:extLst>
                    <a:ext uri="{FF2B5EF4-FFF2-40B4-BE49-F238E27FC236}">
                      <a16:creationId xmlns:a16="http://schemas.microsoft.com/office/drawing/2014/main" id="{3F9F9C43-DA7F-8BD3-52FB-F89E7D0B7030}"/>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Oval 994">
                  <a:extLst>
                    <a:ext uri="{FF2B5EF4-FFF2-40B4-BE49-F238E27FC236}">
                      <a16:creationId xmlns:a16="http://schemas.microsoft.com/office/drawing/2014/main" id="{DD3E079A-D700-AEFE-1054-3FFE598773A5}"/>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Oval 995">
                  <a:extLst>
                    <a:ext uri="{FF2B5EF4-FFF2-40B4-BE49-F238E27FC236}">
                      <a16:creationId xmlns:a16="http://schemas.microsoft.com/office/drawing/2014/main" id="{4E03037D-B4E3-EDB1-D08F-2C736C8AA3F2}"/>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Oval 996">
                  <a:extLst>
                    <a:ext uri="{FF2B5EF4-FFF2-40B4-BE49-F238E27FC236}">
                      <a16:creationId xmlns:a16="http://schemas.microsoft.com/office/drawing/2014/main" id="{F9485353-6A38-8009-1B9F-6BFD242F06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A3EF1D14-CDF2-F554-1330-0E962234879C}"/>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0" name="Group 899">
                <a:extLst>
                  <a:ext uri="{FF2B5EF4-FFF2-40B4-BE49-F238E27FC236}">
                    <a16:creationId xmlns:a16="http://schemas.microsoft.com/office/drawing/2014/main" id="{27DE3D95-2788-0942-D85B-3C97058ACBF3}"/>
                  </a:ext>
                </a:extLst>
              </p:cNvPr>
              <p:cNvGrpSpPr/>
              <p:nvPr/>
            </p:nvGrpSpPr>
            <p:grpSpPr>
              <a:xfrm>
                <a:off x="936298" y="2719895"/>
                <a:ext cx="1414039" cy="191087"/>
                <a:chOff x="950940" y="4802247"/>
                <a:chExt cx="1414039" cy="191087"/>
              </a:xfrm>
            </p:grpSpPr>
            <p:sp>
              <p:nvSpPr>
                <p:cNvPr id="985" name="DRAM">
                  <a:extLst>
                    <a:ext uri="{FF2B5EF4-FFF2-40B4-BE49-F238E27FC236}">
                      <a16:creationId xmlns:a16="http://schemas.microsoft.com/office/drawing/2014/main" id="{0CB272A2-46C9-07A0-1C93-5F0FB7398D1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6" name="Straight Connector 985">
                  <a:extLst>
                    <a:ext uri="{FF2B5EF4-FFF2-40B4-BE49-F238E27FC236}">
                      <a16:creationId xmlns:a16="http://schemas.microsoft.com/office/drawing/2014/main" id="{2439C04D-63C0-3A92-CC18-015908B0FCD0}"/>
                    </a:ext>
                  </a:extLst>
                </p:cNvPr>
                <p:cNvCxnSpPr>
                  <a:cxnSpLocks/>
                  <a:stCxn id="991" idx="6"/>
                  <a:endCxn id="98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7" name="Oval 986">
                  <a:extLst>
                    <a:ext uri="{FF2B5EF4-FFF2-40B4-BE49-F238E27FC236}">
                      <a16:creationId xmlns:a16="http://schemas.microsoft.com/office/drawing/2014/main" id="{7D3ACA0F-376F-82A0-1244-9F9228B40AF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8" name="Oval 987">
                  <a:extLst>
                    <a:ext uri="{FF2B5EF4-FFF2-40B4-BE49-F238E27FC236}">
                      <a16:creationId xmlns:a16="http://schemas.microsoft.com/office/drawing/2014/main" id="{58745095-1118-D1A8-D5BD-0ED3E7B6D60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9" name="Oval 988">
                  <a:extLst>
                    <a:ext uri="{FF2B5EF4-FFF2-40B4-BE49-F238E27FC236}">
                      <a16:creationId xmlns:a16="http://schemas.microsoft.com/office/drawing/2014/main" id="{DC921550-F79B-0C2B-AFE1-9BF38C5FF279}"/>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0" name="Oval 989">
                  <a:extLst>
                    <a:ext uri="{FF2B5EF4-FFF2-40B4-BE49-F238E27FC236}">
                      <a16:creationId xmlns:a16="http://schemas.microsoft.com/office/drawing/2014/main" id="{2F783E8B-099C-EAB0-5B0B-D0B2FF1C7875}"/>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1" name="Oval 990">
                  <a:extLst>
                    <a:ext uri="{FF2B5EF4-FFF2-40B4-BE49-F238E27FC236}">
                      <a16:creationId xmlns:a16="http://schemas.microsoft.com/office/drawing/2014/main" id="{FAD9E515-E746-27C8-850A-C98323A6B890}"/>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3" name="Group 902">
                <a:extLst>
                  <a:ext uri="{FF2B5EF4-FFF2-40B4-BE49-F238E27FC236}">
                    <a16:creationId xmlns:a16="http://schemas.microsoft.com/office/drawing/2014/main" id="{50E1DA9A-A7D4-91AF-33D9-8A4AD37D2A60}"/>
                  </a:ext>
                </a:extLst>
              </p:cNvPr>
              <p:cNvGrpSpPr/>
              <p:nvPr/>
            </p:nvGrpSpPr>
            <p:grpSpPr>
              <a:xfrm>
                <a:off x="936298" y="2474560"/>
                <a:ext cx="1414039" cy="191087"/>
                <a:chOff x="950940" y="4802247"/>
                <a:chExt cx="1414039" cy="191087"/>
              </a:xfrm>
            </p:grpSpPr>
            <p:sp>
              <p:nvSpPr>
                <p:cNvPr id="959" name="DRAM">
                  <a:extLst>
                    <a:ext uri="{FF2B5EF4-FFF2-40B4-BE49-F238E27FC236}">
                      <a16:creationId xmlns:a16="http://schemas.microsoft.com/office/drawing/2014/main" id="{C64AE2A9-D1BC-2B2E-A01D-627A2F9E31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2" name="Straight Connector 971">
                  <a:extLst>
                    <a:ext uri="{FF2B5EF4-FFF2-40B4-BE49-F238E27FC236}">
                      <a16:creationId xmlns:a16="http://schemas.microsoft.com/office/drawing/2014/main" id="{0BB6B56E-74C7-B48E-AAFC-EDD625F84CC7}"/>
                    </a:ext>
                  </a:extLst>
                </p:cNvPr>
                <p:cNvCxnSpPr>
                  <a:cxnSpLocks/>
                  <a:stCxn id="984" idx="6"/>
                  <a:endCxn id="95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0" name="Oval 979">
                  <a:extLst>
                    <a:ext uri="{FF2B5EF4-FFF2-40B4-BE49-F238E27FC236}">
                      <a16:creationId xmlns:a16="http://schemas.microsoft.com/office/drawing/2014/main" id="{482BAE41-FADC-DC66-F4DB-1E95A18C61DC}"/>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37FB5DAB-84BC-013E-CC43-D8633EE7E51C}"/>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0E48120A-7A16-D732-E9E2-80522D635ADF}"/>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983" name="Oval 982">
                  <a:extLst>
                    <a:ext uri="{FF2B5EF4-FFF2-40B4-BE49-F238E27FC236}">
                      <a16:creationId xmlns:a16="http://schemas.microsoft.com/office/drawing/2014/main" id="{28498728-AC4A-AA2B-8171-D0798B5A8C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984" name="Oval 983">
                  <a:extLst>
                    <a:ext uri="{FF2B5EF4-FFF2-40B4-BE49-F238E27FC236}">
                      <a16:creationId xmlns:a16="http://schemas.microsoft.com/office/drawing/2014/main" id="{D0EDDA72-417F-7D8E-6381-810297692F7A}"/>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905" name="Group 904">
                <a:extLst>
                  <a:ext uri="{FF2B5EF4-FFF2-40B4-BE49-F238E27FC236}">
                    <a16:creationId xmlns:a16="http://schemas.microsoft.com/office/drawing/2014/main" id="{373C2CE1-B9D4-9CF1-FCD2-C4E6852195A2}"/>
                  </a:ext>
                </a:extLst>
              </p:cNvPr>
              <p:cNvGrpSpPr/>
              <p:nvPr/>
            </p:nvGrpSpPr>
            <p:grpSpPr>
              <a:xfrm>
                <a:off x="936298" y="2229225"/>
                <a:ext cx="1414039" cy="191087"/>
                <a:chOff x="950940" y="4802247"/>
                <a:chExt cx="1414039" cy="191087"/>
              </a:xfrm>
            </p:grpSpPr>
            <p:sp>
              <p:nvSpPr>
                <p:cNvPr id="952" name="DRAM">
                  <a:extLst>
                    <a:ext uri="{FF2B5EF4-FFF2-40B4-BE49-F238E27FC236}">
                      <a16:creationId xmlns:a16="http://schemas.microsoft.com/office/drawing/2014/main" id="{85CA1914-47BA-39C6-A8FF-88C40B1E900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3" name="Straight Connector 952">
                  <a:extLst>
                    <a:ext uri="{FF2B5EF4-FFF2-40B4-BE49-F238E27FC236}">
                      <a16:creationId xmlns:a16="http://schemas.microsoft.com/office/drawing/2014/main" id="{AB3DC73A-9C27-5A38-188C-AFE86AD45C82}"/>
                    </a:ext>
                  </a:extLst>
                </p:cNvPr>
                <p:cNvCxnSpPr>
                  <a:cxnSpLocks/>
                  <a:stCxn id="958" idx="6"/>
                  <a:endCxn id="95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54" name="Oval 953">
                  <a:extLst>
                    <a:ext uri="{FF2B5EF4-FFF2-40B4-BE49-F238E27FC236}">
                      <a16:creationId xmlns:a16="http://schemas.microsoft.com/office/drawing/2014/main" id="{FFDE9E09-BE50-1D04-2673-7ADC6BE93C6B}"/>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44F55060-18D4-C8DC-5354-4A05A2E99D3B}"/>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1004D654-DFBB-C4AC-82EF-325616D20F6B}"/>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D8BB375C-76AF-5CED-100E-BEC232B748B3}"/>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8" name="Oval 957">
                  <a:extLst>
                    <a:ext uri="{FF2B5EF4-FFF2-40B4-BE49-F238E27FC236}">
                      <a16:creationId xmlns:a16="http://schemas.microsoft.com/office/drawing/2014/main" id="{297CC9A4-CBCB-0F30-CA01-1B5D38E8DD1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6" name="Group 905">
                <a:extLst>
                  <a:ext uri="{FF2B5EF4-FFF2-40B4-BE49-F238E27FC236}">
                    <a16:creationId xmlns:a16="http://schemas.microsoft.com/office/drawing/2014/main" id="{2DC6F447-C69B-3E38-98EB-D9DD06C9C4EA}"/>
                  </a:ext>
                </a:extLst>
              </p:cNvPr>
              <p:cNvGrpSpPr/>
              <p:nvPr/>
            </p:nvGrpSpPr>
            <p:grpSpPr>
              <a:xfrm>
                <a:off x="936298" y="1983890"/>
                <a:ext cx="1414039" cy="191087"/>
                <a:chOff x="950940" y="4802247"/>
                <a:chExt cx="1414039" cy="191087"/>
              </a:xfrm>
            </p:grpSpPr>
            <p:sp>
              <p:nvSpPr>
                <p:cNvPr id="945" name="DRAM">
                  <a:extLst>
                    <a:ext uri="{FF2B5EF4-FFF2-40B4-BE49-F238E27FC236}">
                      <a16:creationId xmlns:a16="http://schemas.microsoft.com/office/drawing/2014/main" id="{721EB1A4-758F-D163-3EDF-CD3D8F44C869}"/>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6" name="Straight Connector 945">
                  <a:extLst>
                    <a:ext uri="{FF2B5EF4-FFF2-40B4-BE49-F238E27FC236}">
                      <a16:creationId xmlns:a16="http://schemas.microsoft.com/office/drawing/2014/main" id="{268A1631-6554-51C7-857F-E6B23E2A1CF0}"/>
                    </a:ext>
                  </a:extLst>
                </p:cNvPr>
                <p:cNvCxnSpPr>
                  <a:cxnSpLocks/>
                  <a:stCxn id="951" idx="6"/>
                  <a:endCxn id="94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7" name="Oval 946">
                  <a:extLst>
                    <a:ext uri="{FF2B5EF4-FFF2-40B4-BE49-F238E27FC236}">
                      <a16:creationId xmlns:a16="http://schemas.microsoft.com/office/drawing/2014/main" id="{C00E0460-F301-3051-6432-56AC717625D9}"/>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8" name="Oval 947">
                  <a:extLst>
                    <a:ext uri="{FF2B5EF4-FFF2-40B4-BE49-F238E27FC236}">
                      <a16:creationId xmlns:a16="http://schemas.microsoft.com/office/drawing/2014/main" id="{0A958D02-FA17-913F-9150-B1E981B77709}"/>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9" name="Oval 948">
                  <a:extLst>
                    <a:ext uri="{FF2B5EF4-FFF2-40B4-BE49-F238E27FC236}">
                      <a16:creationId xmlns:a16="http://schemas.microsoft.com/office/drawing/2014/main" id="{A74CDE25-9E79-D608-1794-29F207CF6C4D}"/>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0" name="Oval 949">
                  <a:extLst>
                    <a:ext uri="{FF2B5EF4-FFF2-40B4-BE49-F238E27FC236}">
                      <a16:creationId xmlns:a16="http://schemas.microsoft.com/office/drawing/2014/main" id="{8B30E27F-049C-F447-80CF-A5C8D7290D55}"/>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DCBF0E32-2161-D190-EBDA-7C80963C3EA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9" name="Group 908">
                <a:extLst>
                  <a:ext uri="{FF2B5EF4-FFF2-40B4-BE49-F238E27FC236}">
                    <a16:creationId xmlns:a16="http://schemas.microsoft.com/office/drawing/2014/main" id="{E8747FE4-1FBE-522C-F0D8-ED5CE80769E4}"/>
                  </a:ext>
                </a:extLst>
              </p:cNvPr>
              <p:cNvGrpSpPr/>
              <p:nvPr/>
            </p:nvGrpSpPr>
            <p:grpSpPr>
              <a:xfrm>
                <a:off x="936298" y="1738555"/>
                <a:ext cx="1414039" cy="191087"/>
                <a:chOff x="950940" y="4802247"/>
                <a:chExt cx="1414039" cy="191087"/>
              </a:xfrm>
            </p:grpSpPr>
            <p:sp>
              <p:nvSpPr>
                <p:cNvPr id="938" name="DRAM">
                  <a:extLst>
                    <a:ext uri="{FF2B5EF4-FFF2-40B4-BE49-F238E27FC236}">
                      <a16:creationId xmlns:a16="http://schemas.microsoft.com/office/drawing/2014/main" id="{C6DF41C5-C483-1069-1C45-8BB28E65E77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9" name="Straight Connector 938">
                  <a:extLst>
                    <a:ext uri="{FF2B5EF4-FFF2-40B4-BE49-F238E27FC236}">
                      <a16:creationId xmlns:a16="http://schemas.microsoft.com/office/drawing/2014/main" id="{182E6F28-53DC-E914-25B9-77A571FF6A86}"/>
                    </a:ext>
                  </a:extLst>
                </p:cNvPr>
                <p:cNvCxnSpPr>
                  <a:cxnSpLocks/>
                  <a:stCxn id="944" idx="6"/>
                  <a:endCxn id="93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0" name="Oval 939">
                  <a:extLst>
                    <a:ext uri="{FF2B5EF4-FFF2-40B4-BE49-F238E27FC236}">
                      <a16:creationId xmlns:a16="http://schemas.microsoft.com/office/drawing/2014/main" id="{9F34A8AE-C353-F437-70FB-F6792778D1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B03EDBF5-9369-0AC5-6EAD-2F3688178220}"/>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B1DCCD2-9DA7-1849-A999-E3412E28554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6F719113-A76D-5FF5-A846-274395E8E010}"/>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8738AF37-05A1-D6FC-AAAA-BD82D15548C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10" name="DRAM">
                <a:extLst>
                  <a:ext uri="{FF2B5EF4-FFF2-40B4-BE49-F238E27FC236}">
                    <a16:creationId xmlns:a16="http://schemas.microsoft.com/office/drawing/2014/main" id="{D8E1038F-F4A0-F44D-936C-DA4212903691}"/>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1" name="Straight Connector 910">
                <a:extLst>
                  <a:ext uri="{FF2B5EF4-FFF2-40B4-BE49-F238E27FC236}">
                    <a16:creationId xmlns:a16="http://schemas.microsoft.com/office/drawing/2014/main" id="{AD884725-A9E8-4F0E-8E71-217808EC0D16}"/>
                  </a:ext>
                </a:extLst>
              </p:cNvPr>
              <p:cNvCxnSpPr>
                <a:cxnSpLocks/>
                <a:stCxn id="916" idx="6"/>
                <a:endCxn id="910"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12" name="Oval 911">
                <a:extLst>
                  <a:ext uri="{FF2B5EF4-FFF2-40B4-BE49-F238E27FC236}">
                    <a16:creationId xmlns:a16="http://schemas.microsoft.com/office/drawing/2014/main" id="{C3AEC734-B7F8-099A-F8F7-BC5630718BB0}"/>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3" name="Oval 912">
                <a:extLst>
                  <a:ext uri="{FF2B5EF4-FFF2-40B4-BE49-F238E27FC236}">
                    <a16:creationId xmlns:a16="http://schemas.microsoft.com/office/drawing/2014/main" id="{B0CB68E4-10BA-B068-84ED-88E238EBA026}"/>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4" name="Oval 913">
                <a:extLst>
                  <a:ext uri="{FF2B5EF4-FFF2-40B4-BE49-F238E27FC236}">
                    <a16:creationId xmlns:a16="http://schemas.microsoft.com/office/drawing/2014/main" id="{B62EE534-7A20-4018-026C-E8795BFF0ACB}"/>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AA8D3CDB-32FC-2D2C-920F-BEE287355640}"/>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A2FA4F9C-8195-CAEF-064E-2EAFA2AE3D10}"/>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TextBox 917">
                <a:extLst>
                  <a:ext uri="{FF2B5EF4-FFF2-40B4-BE49-F238E27FC236}">
                    <a16:creationId xmlns:a16="http://schemas.microsoft.com/office/drawing/2014/main" id="{85935118-7F43-E7A5-379B-ACB4E9217EF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lang="en-US" b="1" kern="0" baseline="-25000" dirty="0">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920" name="TextBox 919">
                <a:extLst>
                  <a:ext uri="{FF2B5EF4-FFF2-40B4-BE49-F238E27FC236}">
                    <a16:creationId xmlns:a16="http://schemas.microsoft.com/office/drawing/2014/main" id="{A12FA97E-CC0F-3771-B6D9-0ABDD15C3343}"/>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2" name="TextBox 921">
                <a:extLst>
                  <a:ext uri="{FF2B5EF4-FFF2-40B4-BE49-F238E27FC236}">
                    <a16:creationId xmlns:a16="http://schemas.microsoft.com/office/drawing/2014/main" id="{714BD686-742A-4164-7ABE-181C4C707EB5}"/>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3" name="TextBox 922">
                <a:extLst>
                  <a:ext uri="{FF2B5EF4-FFF2-40B4-BE49-F238E27FC236}">
                    <a16:creationId xmlns:a16="http://schemas.microsoft.com/office/drawing/2014/main" id="{F535F97E-3409-4A5D-0D28-5B17FACC2D87}"/>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4" name="TextBox 923">
                <a:extLst>
                  <a:ext uri="{FF2B5EF4-FFF2-40B4-BE49-F238E27FC236}">
                    <a16:creationId xmlns:a16="http://schemas.microsoft.com/office/drawing/2014/main" id="{117C9F04-C84A-FD0A-1669-E9403C4A8E75}"/>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5" name="TextBox 924">
                <a:extLst>
                  <a:ext uri="{FF2B5EF4-FFF2-40B4-BE49-F238E27FC236}">
                    <a16:creationId xmlns:a16="http://schemas.microsoft.com/office/drawing/2014/main" id="{4CE188AB-02FB-9334-A008-2EAC809952DA}"/>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6" name="TextBox 925">
                <a:extLst>
                  <a:ext uri="{FF2B5EF4-FFF2-40B4-BE49-F238E27FC236}">
                    <a16:creationId xmlns:a16="http://schemas.microsoft.com/office/drawing/2014/main" id="{F96F9F13-DB3E-C200-6A35-AAB6235E6B9C}"/>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7" name="TextBox 926">
                <a:extLst>
                  <a:ext uri="{FF2B5EF4-FFF2-40B4-BE49-F238E27FC236}">
                    <a16:creationId xmlns:a16="http://schemas.microsoft.com/office/drawing/2014/main" id="{DAE36930-91C9-13BB-9D9D-4F34B5A37FE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930" name="Straight Connector 929">
                <a:extLst>
                  <a:ext uri="{FF2B5EF4-FFF2-40B4-BE49-F238E27FC236}">
                    <a16:creationId xmlns:a16="http://schemas.microsoft.com/office/drawing/2014/main" id="{2E64D03D-9A02-7F30-ABA9-28FA0595612E}"/>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51CBCABC-4CFB-A56C-8831-EE83875DF4EB}"/>
                </a:ext>
              </a:extLst>
            </p:cNvPr>
            <p:cNvSpPr txBox="1"/>
            <p:nvPr/>
          </p:nvSpPr>
          <p:spPr>
            <a:xfrm rot="16200000">
              <a:off x="-1514551" y="4069940"/>
              <a:ext cx="344692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grpSp>
      <p:sp>
        <p:nvSpPr>
          <p:cNvPr id="10" name="TextBox 9">
            <a:extLst>
              <a:ext uri="{FF2B5EF4-FFF2-40B4-BE49-F238E27FC236}">
                <a16:creationId xmlns:a16="http://schemas.microsoft.com/office/drawing/2014/main" id="{2C7A8FBB-E90F-38F8-2CB2-368DB0D91F01}"/>
              </a:ext>
            </a:extLst>
          </p:cNvPr>
          <p:cNvSpPr txBox="1"/>
          <p:nvPr/>
        </p:nvSpPr>
        <p:spPr>
          <a:xfrm>
            <a:off x="27296" y="2371422"/>
            <a:ext cx="3869656" cy="677108"/>
          </a:xfrm>
          <a:prstGeom prst="rect">
            <a:avLst/>
          </a:prstGeom>
          <a:noFill/>
        </p:spPr>
        <p:txBody>
          <a:bodyPr wrap="square">
            <a:spAutoFit/>
          </a:bodyPr>
          <a:lstStyle/>
          <a:p>
            <a:pPr algn="ctr"/>
            <a:r>
              <a:rPr lang="en-US" sz="2000" b="1" dirty="0">
                <a:solidFill>
                  <a:srgbClr val="C00000"/>
                </a:solidFill>
                <a:latin typeface="Avenir Next" panose="020B0503020202020204" pitchFamily="34" charset="0"/>
              </a:rPr>
              <a:t>all-bits per-subarray </a:t>
            </a:r>
            <a:br>
              <a:rPr lang="en-US" b="1" dirty="0">
                <a:solidFill>
                  <a:srgbClr val="C00000"/>
                </a:solidFill>
                <a:latin typeface="Avenir Next" panose="020B0503020202020204" pitchFamily="34" charset="0"/>
              </a:rPr>
            </a:br>
            <a:r>
              <a:rPr lang="en-US" sz="1800" b="1" i="1" dirty="0">
                <a:solidFill>
                  <a:schemeClr val="tx1"/>
                </a:solidFill>
                <a:latin typeface="Avenir Next" panose="020B0503020202020204" pitchFamily="34" charset="0"/>
              </a:rPr>
              <a:t>→</a:t>
            </a:r>
            <a:r>
              <a:rPr lang="en-US" b="1" i="1" dirty="0">
                <a:latin typeface="Avenir Next" panose="020B0503020202020204" pitchFamily="34" charset="0"/>
              </a:rPr>
              <a:t> </a:t>
            </a:r>
            <a:r>
              <a:rPr lang="en-US" sz="1800" b="1" i="1" dirty="0">
                <a:solidFill>
                  <a:schemeClr val="tx1"/>
                </a:solidFill>
                <a:latin typeface="Avenir Next" panose="020B0503020202020204" pitchFamily="34" charset="0"/>
              </a:rPr>
              <a:t>forces serialization across bits</a:t>
            </a:r>
            <a:endParaRPr lang="en-US" dirty="0"/>
          </a:p>
        </p:txBody>
      </p:sp>
      <p:grpSp>
        <p:nvGrpSpPr>
          <p:cNvPr id="20" name="Group 19">
            <a:extLst>
              <a:ext uri="{FF2B5EF4-FFF2-40B4-BE49-F238E27FC236}">
                <a16:creationId xmlns:a16="http://schemas.microsoft.com/office/drawing/2014/main" id="{15089DEC-519F-B340-FFE4-59E1A8D7F8E2}"/>
              </a:ext>
            </a:extLst>
          </p:cNvPr>
          <p:cNvGrpSpPr/>
          <p:nvPr/>
        </p:nvGrpSpPr>
        <p:grpSpPr>
          <a:xfrm>
            <a:off x="4990615" y="2371422"/>
            <a:ext cx="3869656" cy="4083672"/>
            <a:chOff x="4990615" y="2371422"/>
            <a:chExt cx="3869656" cy="4083672"/>
          </a:xfrm>
        </p:grpSpPr>
        <p:sp>
          <p:nvSpPr>
            <p:cNvPr id="653" name="TextBox 652">
              <a:extLst>
                <a:ext uri="{FF2B5EF4-FFF2-40B4-BE49-F238E27FC236}">
                  <a16:creationId xmlns:a16="http://schemas.microsoft.com/office/drawing/2014/main" id="{8EFA130A-9091-1B1E-60EF-15470DCE8342}"/>
                </a:ext>
              </a:extLst>
            </p:cNvPr>
            <p:cNvSpPr txBox="1"/>
            <p:nvPr/>
          </p:nvSpPr>
          <p:spPr>
            <a:xfrm>
              <a:off x="7513854" y="3352117"/>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7513854" y="3541430"/>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7513854" y="3162803"/>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6699147" y="4419181"/>
              <a:ext cx="865932" cy="17693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6766521" y="3187149"/>
              <a:ext cx="723909" cy="1232039"/>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264457" y="3171884"/>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5294584" y="3642402"/>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6457363" y="4181343"/>
              <a:ext cx="1104811" cy="147445"/>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6457363" y="3992040"/>
              <a:ext cx="1104811" cy="147445"/>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6457363" y="3802737"/>
              <a:ext cx="1104811" cy="147445"/>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6457363" y="3613433"/>
              <a:ext cx="1104811" cy="147445"/>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6457363" y="3424130"/>
              <a:ext cx="1104811" cy="147445"/>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6473220" y="3218970"/>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6636521" y="3308549"/>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6696241" y="3234826"/>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6875399" y="3234826"/>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7054558" y="3234826"/>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7233716" y="3234826"/>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7412875" y="3234826"/>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7513854" y="3730744"/>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7513854" y="3920057"/>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7513854" y="4109370"/>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6546942" y="3172793"/>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98" name="TextBox 997">
              <a:extLst>
                <a:ext uri="{FF2B5EF4-FFF2-40B4-BE49-F238E27FC236}">
                  <a16:creationId xmlns:a16="http://schemas.microsoft.com/office/drawing/2014/main" id="{A550BA8B-E29A-16ED-53EA-4626A3978679}"/>
                </a:ext>
              </a:extLst>
            </p:cNvPr>
            <p:cNvSpPr txBox="1"/>
            <p:nvPr/>
          </p:nvSpPr>
          <p:spPr>
            <a:xfrm>
              <a:off x="7518108" y="5162807"/>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7518108" y="5352121"/>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sz="1200" b="1" kern="0" baseline="-25000" dirty="0">
                  <a:solidFill>
                    <a:schemeClr val="bg1">
                      <a:lumMod val="75000"/>
                    </a:schemeClr>
                  </a:solidFill>
                  <a:latin typeface="Avenir Next" panose="020B0503020202020204" pitchFamily="34" charset="0"/>
                </a:rPr>
                <a:t>1</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7518108" y="4973494"/>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6703401" y="6229872"/>
              <a:ext cx="865932" cy="17693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6770775" y="4997840"/>
              <a:ext cx="723909" cy="1232039"/>
              <a:chOff x="-12542633" y="7899526"/>
              <a:chExt cx="1847369"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5"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31"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7"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6268710" y="4982574"/>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5298837" y="5453092"/>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6461616" y="5992034"/>
              <a:ext cx="1104811" cy="147445"/>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6461616" y="5802730"/>
              <a:ext cx="1104811" cy="147445"/>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6461616" y="5613427"/>
              <a:ext cx="1104811" cy="147445"/>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6461616" y="5424124"/>
              <a:ext cx="1104811" cy="147445"/>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6461616" y="5234820"/>
              <a:ext cx="1104811" cy="147445"/>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6477473" y="5029660"/>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6640775" y="5119239"/>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6700495" y="5045517"/>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6879653" y="5045517"/>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7058812" y="5045517"/>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7237970" y="5045517"/>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7417129" y="5045517"/>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7518108" y="5541434"/>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7518108" y="5730746"/>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sz="1200" b="1" kern="0" baseline="-25000" dirty="0">
                  <a:solidFill>
                    <a:srgbClr val="FFFFFF">
                      <a:lumMod val="75000"/>
                    </a:srgbClr>
                  </a:solidFill>
                  <a:latin typeface="Avenir Next" panose="020B0503020202020204" pitchFamily="34" charset="0"/>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7518108" y="5920060"/>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6551196" y="4983483"/>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4973730" y="3652161"/>
              <a:ext cx="162652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4944197" y="5467701"/>
              <a:ext cx="163623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11" name="TextBox 10">
              <a:extLst>
                <a:ext uri="{FF2B5EF4-FFF2-40B4-BE49-F238E27FC236}">
                  <a16:creationId xmlns:a16="http://schemas.microsoft.com/office/drawing/2014/main" id="{602D8544-42A3-117C-1165-6D6A6374BFF5}"/>
                </a:ext>
              </a:extLst>
            </p:cNvPr>
            <p:cNvSpPr txBox="1"/>
            <p:nvPr/>
          </p:nvSpPr>
          <p:spPr>
            <a:xfrm>
              <a:off x="4990615" y="2371422"/>
              <a:ext cx="3869656" cy="677108"/>
            </a:xfrm>
            <a:prstGeom prst="rect">
              <a:avLst/>
            </a:prstGeom>
            <a:noFill/>
          </p:spPr>
          <p:txBody>
            <a:bodyPr wrap="square">
              <a:spAutoFit/>
            </a:bodyPr>
            <a:lstStyle/>
            <a:p>
              <a:pPr algn="ctr"/>
              <a:r>
                <a:rPr lang="en-US" sz="2000" b="1" dirty="0">
                  <a:solidFill>
                    <a:schemeClr val="accent4"/>
                  </a:solidFill>
                  <a:latin typeface="Avenir Next" panose="020B0503020202020204" pitchFamily="34" charset="0"/>
                </a:rPr>
                <a:t>one-bit per-subarray</a:t>
              </a:r>
              <a:br>
                <a:rPr lang="en-US" b="1" dirty="0">
                  <a:solidFill>
                    <a:srgbClr val="C00000"/>
                  </a:solidFill>
                  <a:latin typeface="Avenir Next" panose="020B0503020202020204" pitchFamily="34" charset="0"/>
                </a:rPr>
              </a:br>
              <a:r>
                <a:rPr lang="en-US" sz="1800" b="1" dirty="0">
                  <a:solidFill>
                    <a:schemeClr val="tx1"/>
                  </a:solidFill>
                  <a:latin typeface="Avenir Next" panose="020B0503020202020204" pitchFamily="34" charset="0"/>
                </a:rPr>
                <a:t>→</a:t>
              </a:r>
              <a:r>
                <a:rPr lang="en-US" b="1" dirty="0">
                  <a:latin typeface="Avenir Next" panose="020B0503020202020204" pitchFamily="34" charset="0"/>
                </a:rPr>
                <a:t> exposes bit-level parallelism</a:t>
              </a:r>
              <a:endParaRPr lang="en-US" dirty="0"/>
            </a:p>
          </p:txBody>
        </p:sp>
      </p:grpSp>
      <p:grpSp>
        <p:nvGrpSpPr>
          <p:cNvPr id="18" name="Group 17">
            <a:extLst>
              <a:ext uri="{FF2B5EF4-FFF2-40B4-BE49-F238E27FC236}">
                <a16:creationId xmlns:a16="http://schemas.microsoft.com/office/drawing/2014/main" id="{3AF3B895-D760-69CC-4DAD-4DED050D64B0}"/>
              </a:ext>
            </a:extLst>
          </p:cNvPr>
          <p:cNvGrpSpPr/>
          <p:nvPr/>
        </p:nvGrpSpPr>
        <p:grpSpPr>
          <a:xfrm>
            <a:off x="6694884" y="4445871"/>
            <a:ext cx="2516307" cy="584775"/>
            <a:chOff x="6694884" y="4445871"/>
            <a:chExt cx="2516307" cy="584775"/>
          </a:xfrm>
        </p:grpSpPr>
        <p:grpSp>
          <p:nvGrpSpPr>
            <p:cNvPr id="16" name="Group 15">
              <a:extLst>
                <a:ext uri="{FF2B5EF4-FFF2-40B4-BE49-F238E27FC236}">
                  <a16:creationId xmlns:a16="http://schemas.microsoft.com/office/drawing/2014/main" id="{6EB17183-699C-6B19-E2E7-EACC75F1A2DA}"/>
                </a:ext>
              </a:extLst>
            </p:cNvPr>
            <p:cNvGrpSpPr/>
            <p:nvPr/>
          </p:nvGrpSpPr>
          <p:grpSpPr>
            <a:xfrm>
              <a:off x="6694884" y="4445871"/>
              <a:ext cx="2516307" cy="584775"/>
              <a:chOff x="6694884" y="4445871"/>
              <a:chExt cx="2516307" cy="584775"/>
            </a:xfrm>
          </p:grpSpPr>
          <p:sp>
            <p:nvSpPr>
              <p:cNvPr id="758" name="TextBox 757">
                <a:extLst>
                  <a:ext uri="{FF2B5EF4-FFF2-40B4-BE49-F238E27FC236}">
                    <a16:creationId xmlns:a16="http://schemas.microsoft.com/office/drawing/2014/main" id="{4AB43190-FB1D-3E39-C00F-57C61450CA1D}"/>
                  </a:ext>
                </a:extLst>
              </p:cNvPr>
              <p:cNvSpPr txBox="1"/>
              <p:nvPr/>
            </p:nvSpPr>
            <p:spPr>
              <a:xfrm>
                <a:off x="7554380" y="4445871"/>
                <a:ext cx="1656811"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37A881"/>
                    </a:solidFill>
                    <a:effectLst/>
                    <a:uLnTx/>
                    <a:uFillTx/>
                    <a:latin typeface="Avenir Next" panose="020B0503020202020204" pitchFamily="34" charset="0"/>
                    <a:ea typeface="+mn-ea"/>
                    <a:cs typeface="+mn-cs"/>
                  </a:rPr>
                  <a:t>inter-subarray interconnect</a:t>
                </a:r>
                <a:endParaRPr kumimoji="0" lang="en-US" sz="1600" b="1" i="0" u="none" strike="noStrike" kern="0" cap="none" spc="-50" normalizeH="0" baseline="-25000" noProof="0" dirty="0">
                  <a:ln>
                    <a:noFill/>
                  </a:ln>
                  <a:solidFill>
                    <a:srgbClr val="37A881"/>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6694884" y="4633745"/>
                <a:ext cx="911117" cy="291662"/>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6773796" y="4596114"/>
                <a:ext cx="71744" cy="386460"/>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cxnSpLocks/>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7312267" y="4596114"/>
                <a:ext cx="71744" cy="386460"/>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7490907" y="4594055"/>
                <a:ext cx="71744" cy="386460"/>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7" name="Group 16">
              <a:extLst>
                <a:ext uri="{FF2B5EF4-FFF2-40B4-BE49-F238E27FC236}">
                  <a16:creationId xmlns:a16="http://schemas.microsoft.com/office/drawing/2014/main" id="{C4AE71FD-9DE4-A5D4-DFEC-6F726F18233E}"/>
                </a:ext>
              </a:extLst>
            </p:cNvPr>
            <p:cNvGrpSpPr/>
            <p:nvPr/>
          </p:nvGrpSpPr>
          <p:grpSpPr>
            <a:xfrm>
              <a:off x="6952436" y="4596114"/>
              <a:ext cx="252935" cy="386460"/>
              <a:chOff x="6952436" y="4596114"/>
              <a:chExt cx="252935" cy="386460"/>
            </a:xfrm>
          </p:grpSpPr>
          <p:grpSp>
            <p:nvGrpSpPr>
              <p:cNvPr id="742" name="Group 741">
                <a:extLst>
                  <a:ext uri="{FF2B5EF4-FFF2-40B4-BE49-F238E27FC236}">
                    <a16:creationId xmlns:a16="http://schemas.microsoft.com/office/drawing/2014/main" id="{C35F3A21-B32F-A732-7820-98C157FCFF8C}"/>
                  </a:ext>
                </a:extLst>
              </p:cNvPr>
              <p:cNvGrpSpPr/>
              <p:nvPr/>
            </p:nvGrpSpPr>
            <p:grpSpPr>
              <a:xfrm>
                <a:off x="6952436" y="4596114"/>
                <a:ext cx="71744" cy="386460"/>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7133627" y="4596114"/>
                <a:ext cx="71744" cy="386460"/>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2" name="TextBox 21">
            <a:extLst>
              <a:ext uri="{FF2B5EF4-FFF2-40B4-BE49-F238E27FC236}">
                <a16:creationId xmlns:a16="http://schemas.microsoft.com/office/drawing/2014/main" id="{4AC55017-4DED-11CE-0688-0D88FF8115FF}"/>
              </a:ext>
            </a:extLst>
          </p:cNvPr>
          <p:cNvSpPr txBox="1"/>
          <p:nvPr/>
        </p:nvSpPr>
        <p:spPr>
          <a:xfrm>
            <a:off x="2092750" y="3284398"/>
            <a:ext cx="4713402"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50" normalizeH="0" baseline="-25000" noProof="0" dirty="0">
              <a:ln>
                <a:noFill/>
              </a:ln>
              <a:solidFill>
                <a:srgbClr val="37A881"/>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4025118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1">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0915"/>
              <a:ext cx="268139" cy="513446"/>
              <a:chOff x="4189009" y="6113670"/>
              <a:chExt cx="268139" cy="513446"/>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0915"/>
              <a:ext cx="268139" cy="513446"/>
              <a:chOff x="4189009" y="6113670"/>
              <a:chExt cx="268139" cy="513446"/>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0915"/>
              <a:ext cx="268139" cy="513446"/>
              <a:chOff x="4189009" y="6113670"/>
              <a:chExt cx="268139" cy="513446"/>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0915"/>
              <a:ext cx="268139" cy="513446"/>
              <a:chOff x="4189009" y="6113670"/>
              <a:chExt cx="268139" cy="513446"/>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0915"/>
              <a:ext cx="268139" cy="513446"/>
              <a:chOff x="4189009" y="6113670"/>
              <a:chExt cx="268139" cy="513446"/>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0915"/>
              <a:ext cx="268139" cy="513446"/>
              <a:chOff x="4189009" y="6113670"/>
              <a:chExt cx="268139" cy="513446"/>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0915"/>
              <a:ext cx="268139" cy="513446"/>
              <a:chOff x="4189009" y="6113670"/>
              <a:chExt cx="268139" cy="513446"/>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0915"/>
              <a:ext cx="268139" cy="513446"/>
              <a:chOff x="4189009" y="6113670"/>
              <a:chExt cx="268139" cy="513446"/>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438520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0915"/>
              <a:ext cx="268139" cy="513446"/>
              <a:chOff x="4189009" y="6113670"/>
              <a:chExt cx="268139" cy="513446"/>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0915"/>
              <a:ext cx="268139" cy="513446"/>
              <a:chOff x="4189009" y="6113670"/>
              <a:chExt cx="268139" cy="513446"/>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0915"/>
              <a:ext cx="268139" cy="513446"/>
              <a:chOff x="4189009" y="6113670"/>
              <a:chExt cx="268139" cy="513446"/>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0915"/>
              <a:ext cx="268139" cy="513446"/>
              <a:chOff x="4189009" y="6113670"/>
              <a:chExt cx="268139" cy="513446"/>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0915"/>
              <a:ext cx="268139" cy="513446"/>
              <a:chOff x="4189009" y="6113670"/>
              <a:chExt cx="268139" cy="513446"/>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0915"/>
              <a:ext cx="268139" cy="513446"/>
              <a:chOff x="4189009" y="6113670"/>
              <a:chExt cx="268139" cy="513446"/>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0915"/>
              <a:ext cx="268139" cy="513446"/>
              <a:chOff x="4189009" y="6113670"/>
              <a:chExt cx="268139" cy="513446"/>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0915"/>
              <a:ext cx="268139" cy="513446"/>
              <a:chOff x="4189009" y="6113670"/>
              <a:chExt cx="268139" cy="513446"/>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897" name="Group 896">
            <a:extLst>
              <a:ext uri="{FF2B5EF4-FFF2-40B4-BE49-F238E27FC236}">
                <a16:creationId xmlns:a16="http://schemas.microsoft.com/office/drawing/2014/main" id="{6D9DB0F3-5C68-FD41-8A82-9F5B5EC7C5AD}"/>
              </a:ext>
            </a:extLst>
          </p:cNvPr>
          <p:cNvGrpSpPr/>
          <p:nvPr/>
        </p:nvGrpSpPr>
        <p:grpSpPr>
          <a:xfrm>
            <a:off x="1061269" y="1986104"/>
            <a:ext cx="1414038" cy="191087"/>
            <a:chOff x="1828799" y="2017072"/>
            <a:chExt cx="1414038" cy="191087"/>
          </a:xfrm>
          <a:solidFill>
            <a:srgbClr val="1A82C4"/>
          </a:solidFill>
        </p:grpSpPr>
        <p:sp>
          <p:nvSpPr>
            <p:cNvPr id="898" name="DRAM">
              <a:extLst>
                <a:ext uri="{FF2B5EF4-FFF2-40B4-BE49-F238E27FC236}">
                  <a16:creationId xmlns:a16="http://schemas.microsoft.com/office/drawing/2014/main" id="{2C52F9E9-E8E8-F89E-25D0-B3419CC2F1B3}"/>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00" name="Straight Connector 899">
              <a:extLst>
                <a:ext uri="{FF2B5EF4-FFF2-40B4-BE49-F238E27FC236}">
                  <a16:creationId xmlns:a16="http://schemas.microsoft.com/office/drawing/2014/main" id="{95ADE859-7F93-A4C8-95EC-09FD9227676D}"/>
                </a:ext>
              </a:extLst>
            </p:cNvPr>
            <p:cNvCxnSpPr>
              <a:cxnSpLocks/>
              <a:stCxn id="910" idx="6"/>
              <a:endCxn id="89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03" name="Oval 902">
              <a:extLst>
                <a:ext uri="{FF2B5EF4-FFF2-40B4-BE49-F238E27FC236}">
                  <a16:creationId xmlns:a16="http://schemas.microsoft.com/office/drawing/2014/main" id="{4252F6AC-C325-8173-6620-A02BD7B5D1A8}"/>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5" name="Oval 904">
              <a:extLst>
                <a:ext uri="{FF2B5EF4-FFF2-40B4-BE49-F238E27FC236}">
                  <a16:creationId xmlns:a16="http://schemas.microsoft.com/office/drawing/2014/main" id="{35F9D845-0EE3-5174-C163-EC2E3FAC7156}"/>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6" name="Oval 905">
              <a:extLst>
                <a:ext uri="{FF2B5EF4-FFF2-40B4-BE49-F238E27FC236}">
                  <a16:creationId xmlns:a16="http://schemas.microsoft.com/office/drawing/2014/main" id="{F46B8B47-9809-FDD9-3686-4251AF09B231}"/>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6C8C0D01-A5DA-1B03-E80F-DDA30C94389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EFAE8206-E7B9-51BB-08F5-C688ED2575EE}"/>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1" name="Group 910">
            <a:extLst>
              <a:ext uri="{FF2B5EF4-FFF2-40B4-BE49-F238E27FC236}">
                <a16:creationId xmlns:a16="http://schemas.microsoft.com/office/drawing/2014/main" id="{5BCB3FD9-82FD-559A-3B90-5188471DB624}"/>
              </a:ext>
            </a:extLst>
          </p:cNvPr>
          <p:cNvGrpSpPr/>
          <p:nvPr/>
        </p:nvGrpSpPr>
        <p:grpSpPr>
          <a:xfrm>
            <a:off x="1061269" y="1501423"/>
            <a:ext cx="1414038" cy="191087"/>
            <a:chOff x="1828799" y="2017072"/>
            <a:chExt cx="1414038" cy="191087"/>
          </a:xfrm>
          <a:solidFill>
            <a:srgbClr val="F3B945"/>
          </a:solidFill>
        </p:grpSpPr>
        <p:sp>
          <p:nvSpPr>
            <p:cNvPr id="912" name="DRAM">
              <a:extLst>
                <a:ext uri="{FF2B5EF4-FFF2-40B4-BE49-F238E27FC236}">
                  <a16:creationId xmlns:a16="http://schemas.microsoft.com/office/drawing/2014/main" id="{AC023DE1-70CE-9CE0-1817-B70E2FC28B14}"/>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3" name="Straight Connector 912">
              <a:extLst>
                <a:ext uri="{FF2B5EF4-FFF2-40B4-BE49-F238E27FC236}">
                  <a16:creationId xmlns:a16="http://schemas.microsoft.com/office/drawing/2014/main" id="{A992B38E-DBBC-4CB8-6D98-D8AA24FBC718}"/>
                </a:ext>
              </a:extLst>
            </p:cNvPr>
            <p:cNvCxnSpPr>
              <a:cxnSpLocks/>
              <a:stCxn id="920" idx="6"/>
              <a:endCxn id="91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14" name="Oval 913">
              <a:extLst>
                <a:ext uri="{FF2B5EF4-FFF2-40B4-BE49-F238E27FC236}">
                  <a16:creationId xmlns:a16="http://schemas.microsoft.com/office/drawing/2014/main" id="{DAD37A3A-51E4-5763-7E39-E96CF08034E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0CEBFFC4-9E29-3113-1444-B303063B11EB}"/>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BD234220-5EB0-9E28-5A48-27B743A25465}"/>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Oval 917">
              <a:extLst>
                <a:ext uri="{FF2B5EF4-FFF2-40B4-BE49-F238E27FC236}">
                  <a16:creationId xmlns:a16="http://schemas.microsoft.com/office/drawing/2014/main" id="{BF45EDF3-56CE-F334-1C86-4879524733CB}"/>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6F2EEED8-EBF7-DF1B-EB39-79456DCE023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2" name="Group 921">
            <a:extLst>
              <a:ext uri="{FF2B5EF4-FFF2-40B4-BE49-F238E27FC236}">
                <a16:creationId xmlns:a16="http://schemas.microsoft.com/office/drawing/2014/main" id="{5518B255-8F6E-BA5C-A182-87D5643FD07B}"/>
              </a:ext>
            </a:extLst>
          </p:cNvPr>
          <p:cNvGrpSpPr/>
          <p:nvPr/>
        </p:nvGrpSpPr>
        <p:grpSpPr>
          <a:xfrm>
            <a:off x="1061269" y="1744904"/>
            <a:ext cx="1414038" cy="191087"/>
            <a:chOff x="1828799" y="2017072"/>
            <a:chExt cx="1414038" cy="191087"/>
          </a:xfrm>
          <a:solidFill>
            <a:srgbClr val="1A82C4"/>
          </a:solidFill>
        </p:grpSpPr>
        <p:sp>
          <p:nvSpPr>
            <p:cNvPr id="923" name="DRAM">
              <a:extLst>
                <a:ext uri="{FF2B5EF4-FFF2-40B4-BE49-F238E27FC236}">
                  <a16:creationId xmlns:a16="http://schemas.microsoft.com/office/drawing/2014/main" id="{43CF8DA5-E366-C404-7A9E-FCD998386AB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24" name="Straight Connector 923">
              <a:extLst>
                <a:ext uri="{FF2B5EF4-FFF2-40B4-BE49-F238E27FC236}">
                  <a16:creationId xmlns:a16="http://schemas.microsoft.com/office/drawing/2014/main" id="{FCF2352A-F693-118F-C254-47CAD939698A}"/>
                </a:ext>
              </a:extLst>
            </p:cNvPr>
            <p:cNvCxnSpPr>
              <a:cxnSpLocks/>
              <a:stCxn id="932" idx="6"/>
              <a:endCxn id="92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25" name="Oval 924">
              <a:extLst>
                <a:ext uri="{FF2B5EF4-FFF2-40B4-BE49-F238E27FC236}">
                  <a16:creationId xmlns:a16="http://schemas.microsoft.com/office/drawing/2014/main" id="{19F0B68B-C4D8-4573-60A0-0258A2C9144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6" name="Oval 925">
              <a:extLst>
                <a:ext uri="{FF2B5EF4-FFF2-40B4-BE49-F238E27FC236}">
                  <a16:creationId xmlns:a16="http://schemas.microsoft.com/office/drawing/2014/main" id="{09F60999-6DC3-CC0F-8C5F-B73417F1B33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7" name="Oval 926">
              <a:extLst>
                <a:ext uri="{FF2B5EF4-FFF2-40B4-BE49-F238E27FC236}">
                  <a16:creationId xmlns:a16="http://schemas.microsoft.com/office/drawing/2014/main" id="{188F74CB-F0F4-AF3D-E167-84067958D5BC}"/>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0" name="Oval 929">
              <a:extLst>
                <a:ext uri="{FF2B5EF4-FFF2-40B4-BE49-F238E27FC236}">
                  <a16:creationId xmlns:a16="http://schemas.microsoft.com/office/drawing/2014/main" id="{BDE11A18-9705-7591-6636-C5343298C86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2" name="Oval 931">
              <a:extLst>
                <a:ext uri="{FF2B5EF4-FFF2-40B4-BE49-F238E27FC236}">
                  <a16:creationId xmlns:a16="http://schemas.microsoft.com/office/drawing/2014/main" id="{A5AF50C5-B0D9-2D21-B7A7-E0B32159AB26}"/>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Tree>
    <p:extLst>
      <p:ext uri="{BB962C8B-B14F-4D97-AF65-F5344CB8AC3E}">
        <p14:creationId xmlns:p14="http://schemas.microsoft.com/office/powerpoint/2010/main" val="3232890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1"/>
                                        </p:tgtEl>
                                        <p:attrNameLst>
                                          <p:attrName>style.visibility</p:attrName>
                                        </p:attrNameLst>
                                      </p:cBhvr>
                                      <p:to>
                                        <p:strVal val="visible"/>
                                      </p:to>
                                    </p:set>
                                    <p:animEffect transition="in" filter="wipe(left)">
                                      <p:cBhvr>
                                        <p:cTn id="13" dur="500"/>
                                        <p:tgtEl>
                                          <p:spTgt spid="911"/>
                                        </p:tgtEl>
                                      </p:cBhvr>
                                    </p:animEffect>
                                  </p:childTnLst>
                                </p:cTn>
                              </p:par>
                              <p:par>
                                <p:cTn id="14" presetID="22" presetClass="entr" presetSubtype="8" fill="hold" nodeType="withEffect">
                                  <p:stCondLst>
                                    <p:cond delay="0"/>
                                  </p:stCondLst>
                                  <p:childTnLst>
                                    <p:set>
                                      <p:cBhvr>
                                        <p:cTn id="15" dur="1" fill="hold">
                                          <p:stCondLst>
                                            <p:cond delay="0"/>
                                          </p:stCondLst>
                                        </p:cTn>
                                        <p:tgtEl>
                                          <p:spTgt spid="897"/>
                                        </p:tgtEl>
                                        <p:attrNameLst>
                                          <p:attrName>style.visibility</p:attrName>
                                        </p:attrNameLst>
                                      </p:cBhvr>
                                      <p:to>
                                        <p:strVal val="visible"/>
                                      </p:to>
                                    </p:set>
                                    <p:animEffect transition="in" filter="wipe(left)">
                                      <p:cBhvr>
                                        <p:cTn id="16" dur="500"/>
                                        <p:tgtEl>
                                          <p:spTgt spid="897"/>
                                        </p:tgtEl>
                                      </p:cBhvr>
                                    </p:animEffect>
                                  </p:childTnLst>
                                </p:cTn>
                              </p:par>
                              <p:par>
                                <p:cTn id="17" presetID="22" presetClass="entr" presetSubtype="8" fill="hold" nodeType="withEffect">
                                  <p:stCondLst>
                                    <p:cond delay="0"/>
                                  </p:stCondLst>
                                  <p:childTnLst>
                                    <p:set>
                                      <p:cBhvr>
                                        <p:cTn id="18" dur="1" fill="hold">
                                          <p:stCondLst>
                                            <p:cond delay="0"/>
                                          </p:stCondLst>
                                        </p:cTn>
                                        <p:tgtEl>
                                          <p:spTgt spid="922"/>
                                        </p:tgtEl>
                                        <p:attrNameLst>
                                          <p:attrName>style.visibility</p:attrName>
                                        </p:attrNameLst>
                                      </p:cBhvr>
                                      <p:to>
                                        <p:strVal val="visible"/>
                                      </p:to>
                                    </p:set>
                                    <p:animEffect transition="in" filter="wipe(left)">
                                      <p:cBhvr>
                                        <p:cTn id="19" dur="500"/>
                                        <p:tgtEl>
                                          <p:spTgt spid="922"/>
                                        </p:tgtEl>
                                      </p:cBhvr>
                                    </p:animEffect>
                                  </p:childTnLst>
                                </p:cTn>
                              </p:par>
                              <p:par>
                                <p:cTn id="20" presetID="22" presetClass="entr" presetSubtype="8" fill="hold" nodeType="withEffect">
                                  <p:stCondLst>
                                    <p:cond delay="0"/>
                                  </p:stCondLst>
                                  <p:childTnLst>
                                    <p:set>
                                      <p:cBhvr>
                                        <p:cTn id="21" dur="1" fill="hold">
                                          <p:stCondLst>
                                            <p:cond delay="0"/>
                                          </p:stCondLst>
                                        </p:cTn>
                                        <p:tgtEl>
                                          <p:spTgt spid="933"/>
                                        </p:tgtEl>
                                        <p:attrNameLst>
                                          <p:attrName>style.visibility</p:attrName>
                                        </p:attrNameLst>
                                      </p:cBhvr>
                                      <p:to>
                                        <p:strVal val="visible"/>
                                      </p:to>
                                    </p:set>
                                    <p:animEffect transition="in" filter="wipe(left)">
                                      <p:cBhvr>
                                        <p:cTn id="22" dur="500"/>
                                        <p:tgtEl>
                                          <p:spTgt spid="933"/>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935"/>
                                        </p:tgtEl>
                                        <p:attrNameLst>
                                          <p:attrName>style.visibility</p:attrName>
                                        </p:attrNameLst>
                                      </p:cBhvr>
                                      <p:to>
                                        <p:strVal val="visible"/>
                                      </p:to>
                                    </p:set>
                                    <p:animEffect transition="in" filter="wipe(left)">
                                      <p:cBhvr>
                                        <p:cTn id="28" dur="500"/>
                                        <p:tgtEl>
                                          <p:spTgt spid="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0915"/>
              <a:ext cx="268139" cy="513446"/>
              <a:chOff x="4189009" y="6113670"/>
              <a:chExt cx="268139" cy="513446"/>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0915"/>
              <a:ext cx="268139" cy="513446"/>
              <a:chOff x="4189009" y="6113670"/>
              <a:chExt cx="268139" cy="513446"/>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0915"/>
              <a:ext cx="268139" cy="513446"/>
              <a:chOff x="4189009" y="6113670"/>
              <a:chExt cx="268139" cy="513446"/>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0915"/>
              <a:ext cx="268139" cy="513446"/>
              <a:chOff x="4189009" y="6113670"/>
              <a:chExt cx="268139" cy="513446"/>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0915"/>
              <a:ext cx="268139" cy="513446"/>
              <a:chOff x="4189009" y="6113670"/>
              <a:chExt cx="268139" cy="513446"/>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0915"/>
              <a:ext cx="268139" cy="513446"/>
              <a:chOff x="4189009" y="6113670"/>
              <a:chExt cx="268139" cy="513446"/>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0915"/>
              <a:ext cx="268139" cy="513446"/>
              <a:chOff x="4189009" y="6113670"/>
              <a:chExt cx="268139" cy="513446"/>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0915"/>
              <a:ext cx="268139" cy="513446"/>
              <a:chOff x="4189009" y="6113670"/>
              <a:chExt cx="268139" cy="513446"/>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rgbClr val="C00000"/>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ea typeface="+mn-ea"/>
                <a:cs typeface="+mn-cs"/>
              </a:rPr>
              <a:t>Cin</a:t>
            </a:r>
            <a:r>
              <a:rPr lang="en-US" b="1" kern="0" baseline="-25000" dirty="0">
                <a:solidFill>
                  <a:srgbClr val="70AE47"/>
                </a:solidFill>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cxnSp>
        <p:nvCxnSpPr>
          <p:cNvPr id="733" name="Straight Connector 732">
            <a:extLst>
              <a:ext uri="{FF2B5EF4-FFF2-40B4-BE49-F238E27FC236}">
                <a16:creationId xmlns:a16="http://schemas.microsoft.com/office/drawing/2014/main" id="{2FBE5473-E5CB-46F3-6AF5-BDFEE614FFC9}"/>
              </a:ext>
            </a:extLst>
          </p:cNvPr>
          <p:cNvCxnSpPr>
            <a:cxnSpLocks/>
            <a:stCxn id="709" idx="2"/>
            <a:endCxn id="712" idx="0"/>
          </p:cNvCxnSpPr>
          <p:nvPr/>
        </p:nvCxnSpPr>
        <p:spPr>
          <a:xfrm>
            <a:off x="147017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7CE303F4-6660-1682-507B-72055032489B}"/>
              </a:ext>
            </a:extLst>
          </p:cNvPr>
          <p:cNvCxnSpPr>
            <a:cxnSpLocks/>
            <a:endCxn id="713" idx="0"/>
          </p:cNvCxnSpPr>
          <p:nvPr/>
        </p:nvCxnSpPr>
        <p:spPr>
          <a:xfrm>
            <a:off x="169881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D06F5AA-063A-A692-65ED-CF96296E3579}"/>
              </a:ext>
            </a:extLst>
          </p:cNvPr>
          <p:cNvCxnSpPr>
            <a:cxnSpLocks/>
            <a:endCxn id="714" idx="0"/>
          </p:cNvCxnSpPr>
          <p:nvPr/>
        </p:nvCxnSpPr>
        <p:spPr>
          <a:xfrm flipH="1">
            <a:off x="1930508"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F78794F2-48D1-A5D5-49C9-F33B3805BBFE}"/>
              </a:ext>
            </a:extLst>
          </p:cNvPr>
          <p:cNvCxnSpPr>
            <a:cxnSpLocks/>
            <a:endCxn id="719" idx="0"/>
          </p:cNvCxnSpPr>
          <p:nvPr/>
        </p:nvCxnSpPr>
        <p:spPr>
          <a:xfrm>
            <a:off x="2159360"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67BFFEFE-88F2-6141-3BC1-628BF6DE3E64}"/>
              </a:ext>
            </a:extLst>
          </p:cNvPr>
          <p:cNvCxnSpPr>
            <a:cxnSpLocks/>
            <a:endCxn id="720" idx="0"/>
          </p:cNvCxnSpPr>
          <p:nvPr/>
        </p:nvCxnSpPr>
        <p:spPr>
          <a:xfrm>
            <a:off x="2388000" y="3254764"/>
            <a:ext cx="0" cy="585090"/>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6935" y="4334256"/>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23209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70AE47"/>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Cin</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Count</a:t>
            </a:r>
            <a:r>
              <a:rPr lang="en-US" b="1" kern="0" baseline="-25000" dirty="0">
                <a:solidFill>
                  <a:srgbClr val="70AE47"/>
                </a:solidFill>
                <a:latin typeface="Avenir Next" panose="020B0503020202020204" pitchFamily="34" charset="0"/>
              </a:rPr>
              <a:t>1</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rPr>
              <a:t>x</a:t>
            </a:r>
          </a:p>
        </p:txBody>
      </p: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71830" y="4827670"/>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rgbClr val="1D82C5"/>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rgbClr val="1D82C5"/>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rgbClr val="1D82C5"/>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rgbClr val="1D82C5"/>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rgbClr val="1D82C5"/>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D93B3D5C-FA10-4616-245D-C74BE9304007}"/>
              </a:ext>
            </a:extLst>
          </p:cNvPr>
          <p:cNvGrpSpPr/>
          <p:nvPr/>
        </p:nvGrpSpPr>
        <p:grpSpPr>
          <a:xfrm>
            <a:off x="1061269" y="1986104"/>
            <a:ext cx="1414038" cy="191087"/>
            <a:chOff x="1828799" y="2017072"/>
            <a:chExt cx="1414038" cy="191087"/>
          </a:xfrm>
          <a:solidFill>
            <a:srgbClr val="1A82C4"/>
          </a:solidFill>
        </p:grpSpPr>
        <p:sp>
          <p:nvSpPr>
            <p:cNvPr id="927" name="DRAM">
              <a:extLst>
                <a:ext uri="{FF2B5EF4-FFF2-40B4-BE49-F238E27FC236}">
                  <a16:creationId xmlns:a16="http://schemas.microsoft.com/office/drawing/2014/main" id="{0F415AF5-E65E-C248-B9B5-D11E4915538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0" name="Straight Connector 929">
              <a:extLst>
                <a:ext uri="{FF2B5EF4-FFF2-40B4-BE49-F238E27FC236}">
                  <a16:creationId xmlns:a16="http://schemas.microsoft.com/office/drawing/2014/main" id="{FCBEB1C1-8871-617A-36F7-76602F7D104F}"/>
                </a:ext>
              </a:extLst>
            </p:cNvPr>
            <p:cNvCxnSpPr>
              <a:cxnSpLocks/>
              <a:stCxn id="946" idx="6"/>
              <a:endCxn id="92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2" name="Oval 931">
              <a:extLst>
                <a:ext uri="{FF2B5EF4-FFF2-40B4-BE49-F238E27FC236}">
                  <a16:creationId xmlns:a16="http://schemas.microsoft.com/office/drawing/2014/main" id="{9DB70E81-60A8-8250-4B44-4BBAC0092DE3}"/>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D1D2735C-73F6-4058-2285-F9ADDF30EBF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AE363949-B168-C944-4E80-E192D19B9761}"/>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C65996B2-93D2-1CE7-62F9-4B05BF856FA1}"/>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6" name="Oval 945">
              <a:extLst>
                <a:ext uri="{FF2B5EF4-FFF2-40B4-BE49-F238E27FC236}">
                  <a16:creationId xmlns:a16="http://schemas.microsoft.com/office/drawing/2014/main" id="{180DC852-4002-35B9-6AE1-440BFC8EA7B7}"/>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47" name="Group 946">
            <a:extLst>
              <a:ext uri="{FF2B5EF4-FFF2-40B4-BE49-F238E27FC236}">
                <a16:creationId xmlns:a16="http://schemas.microsoft.com/office/drawing/2014/main" id="{42E43B4C-F92F-CAF5-7565-DF25EC25FC32}"/>
              </a:ext>
            </a:extLst>
          </p:cNvPr>
          <p:cNvGrpSpPr/>
          <p:nvPr/>
        </p:nvGrpSpPr>
        <p:grpSpPr>
          <a:xfrm>
            <a:off x="1061269" y="1501423"/>
            <a:ext cx="1414038" cy="191087"/>
            <a:chOff x="1828799" y="2017072"/>
            <a:chExt cx="1414038" cy="191087"/>
          </a:xfrm>
          <a:solidFill>
            <a:srgbClr val="F3B945"/>
          </a:solidFill>
        </p:grpSpPr>
        <p:sp>
          <p:nvSpPr>
            <p:cNvPr id="948" name="DRAM">
              <a:extLst>
                <a:ext uri="{FF2B5EF4-FFF2-40B4-BE49-F238E27FC236}">
                  <a16:creationId xmlns:a16="http://schemas.microsoft.com/office/drawing/2014/main" id="{F5109883-998C-0F8D-27FD-555EBC8DD88E}"/>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9" name="Straight Connector 948">
              <a:extLst>
                <a:ext uri="{FF2B5EF4-FFF2-40B4-BE49-F238E27FC236}">
                  <a16:creationId xmlns:a16="http://schemas.microsoft.com/office/drawing/2014/main" id="{773DA190-550A-E310-B423-D17118CBFD4D}"/>
                </a:ext>
              </a:extLst>
            </p:cNvPr>
            <p:cNvCxnSpPr>
              <a:cxnSpLocks/>
              <a:stCxn id="955" idx="6"/>
              <a:endCxn id="9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1" name="Oval 950">
              <a:extLst>
                <a:ext uri="{FF2B5EF4-FFF2-40B4-BE49-F238E27FC236}">
                  <a16:creationId xmlns:a16="http://schemas.microsoft.com/office/drawing/2014/main" id="{9D237B21-7032-B333-246C-899C15A85E82}"/>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A9F0A8D2-A178-5E0C-34A9-7213145A10AB}"/>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0A8DFE3E-46A9-9B69-7182-23494F7BC6CB}"/>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01617136-316E-9800-73A3-FCEC91822B34}"/>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92A8B3E4-4A43-2F61-1DBC-52BC19168D84}"/>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6" name="Group 955">
            <a:extLst>
              <a:ext uri="{FF2B5EF4-FFF2-40B4-BE49-F238E27FC236}">
                <a16:creationId xmlns:a16="http://schemas.microsoft.com/office/drawing/2014/main" id="{28CD5E1B-7177-2A6F-496C-4FA63DD7B929}"/>
              </a:ext>
            </a:extLst>
          </p:cNvPr>
          <p:cNvGrpSpPr/>
          <p:nvPr/>
        </p:nvGrpSpPr>
        <p:grpSpPr>
          <a:xfrm>
            <a:off x="1061269" y="1744904"/>
            <a:ext cx="1414038" cy="191087"/>
            <a:chOff x="1828799" y="2017072"/>
            <a:chExt cx="1414038" cy="191087"/>
          </a:xfrm>
          <a:solidFill>
            <a:srgbClr val="1A82C4"/>
          </a:solidFill>
        </p:grpSpPr>
        <p:sp>
          <p:nvSpPr>
            <p:cNvPr id="957" name="DRAM">
              <a:extLst>
                <a:ext uri="{FF2B5EF4-FFF2-40B4-BE49-F238E27FC236}">
                  <a16:creationId xmlns:a16="http://schemas.microsoft.com/office/drawing/2014/main" id="{D2F2CC3B-C8F4-3E45-5132-4D04B415F9D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8" name="Straight Connector 957">
              <a:extLst>
                <a:ext uri="{FF2B5EF4-FFF2-40B4-BE49-F238E27FC236}">
                  <a16:creationId xmlns:a16="http://schemas.microsoft.com/office/drawing/2014/main" id="{EA7570B4-E4A6-76FF-A801-35E01EA9A730}"/>
                </a:ext>
              </a:extLst>
            </p:cNvPr>
            <p:cNvCxnSpPr>
              <a:cxnSpLocks/>
              <a:stCxn id="982" idx="6"/>
              <a:endCxn id="95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9" name="Oval 958">
              <a:extLst>
                <a:ext uri="{FF2B5EF4-FFF2-40B4-BE49-F238E27FC236}">
                  <a16:creationId xmlns:a16="http://schemas.microsoft.com/office/drawing/2014/main" id="{6DB80BE5-0D30-ADDA-4DA3-C941CB226C9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2" name="Oval 971">
              <a:extLst>
                <a:ext uri="{FF2B5EF4-FFF2-40B4-BE49-F238E27FC236}">
                  <a16:creationId xmlns:a16="http://schemas.microsoft.com/office/drawing/2014/main" id="{9CC8B314-F71C-53D7-F6AC-CF742C1A90AA}"/>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0" name="Oval 979">
              <a:extLst>
                <a:ext uri="{FF2B5EF4-FFF2-40B4-BE49-F238E27FC236}">
                  <a16:creationId xmlns:a16="http://schemas.microsoft.com/office/drawing/2014/main" id="{D31F812D-193C-84F9-9A58-2E7768426A4D}"/>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9252A749-A6E3-1F77-A276-0D56EC87BF92}"/>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FCF70711-C74F-5FE9-4AFB-367034162774}"/>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D99FB6F-0135-E745-7FAD-41C2D4200A83}"/>
              </a:ext>
            </a:extLst>
          </p:cNvPr>
          <p:cNvCxnSpPr>
            <a:cxnSpLocks/>
          </p:cNvCxnSpPr>
          <p:nvPr/>
        </p:nvCxnSpPr>
        <p:spPr>
          <a:xfrm>
            <a:off x="2793843" y="1431430"/>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702" name="Group 701">
            <a:extLst>
              <a:ext uri="{FF2B5EF4-FFF2-40B4-BE49-F238E27FC236}">
                <a16:creationId xmlns:a16="http://schemas.microsoft.com/office/drawing/2014/main" id="{2BB1CFA8-574A-B14A-1F92-A59219C90473}"/>
              </a:ext>
            </a:extLst>
          </p:cNvPr>
          <p:cNvGrpSpPr/>
          <p:nvPr/>
        </p:nvGrpSpPr>
        <p:grpSpPr>
          <a:xfrm>
            <a:off x="1072563"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6019" y="4078711"/>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8895" y="4330484"/>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0915"/>
              <a:ext cx="268139" cy="513446"/>
              <a:chOff x="4189009" y="6113670"/>
              <a:chExt cx="268139" cy="513446"/>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0915"/>
              <a:ext cx="268139" cy="513446"/>
              <a:chOff x="4189009" y="6113670"/>
              <a:chExt cx="268139" cy="513446"/>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0915"/>
              <a:ext cx="268139" cy="513446"/>
              <a:chOff x="4189009" y="6113670"/>
              <a:chExt cx="268139" cy="513446"/>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0915"/>
              <a:ext cx="268139" cy="513446"/>
              <a:chOff x="4189009" y="6113670"/>
              <a:chExt cx="268139" cy="513446"/>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0915"/>
              <a:ext cx="268139" cy="513446"/>
              <a:chOff x="4189009" y="6113670"/>
              <a:chExt cx="268139" cy="513446"/>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0915"/>
              <a:ext cx="268139" cy="513446"/>
              <a:chOff x="4189009" y="6113670"/>
              <a:chExt cx="268139" cy="513446"/>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0915"/>
              <a:ext cx="268139" cy="513446"/>
              <a:chOff x="4189009" y="6113670"/>
              <a:chExt cx="268139" cy="513446"/>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0915"/>
              <a:ext cx="268139" cy="513446"/>
              <a:chOff x="4189009" y="6113670"/>
              <a:chExt cx="268139" cy="513446"/>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35" name="Group 934">
            <a:extLst>
              <a:ext uri="{FF2B5EF4-FFF2-40B4-BE49-F238E27FC236}">
                <a16:creationId xmlns:a16="http://schemas.microsoft.com/office/drawing/2014/main" id="{1E7D09D2-A2A5-7E66-D113-D1A6F92FF086}"/>
              </a:ext>
            </a:extLst>
          </p:cNvPr>
          <p:cNvGrpSpPr/>
          <p:nvPr/>
        </p:nvGrpSpPr>
        <p:grpSpPr>
          <a:xfrm>
            <a:off x="1065257" y="2230558"/>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616201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par>
                                <p:cTn id="20" presetID="22" presetClass="entr" presetSubtype="8" fill="hold" nodeType="withEffect">
                                  <p:stCondLst>
                                    <p:cond delay="0"/>
                                  </p:stCondLst>
                                  <p:childTnLst>
                                    <p:set>
                                      <p:cBhvr>
                                        <p:cTn id="21" dur="1" fill="hold">
                                          <p:stCondLst>
                                            <p:cond delay="0"/>
                                          </p:stCondLst>
                                        </p:cTn>
                                        <p:tgtEl>
                                          <p:spTgt spid="947"/>
                                        </p:tgtEl>
                                        <p:attrNameLst>
                                          <p:attrName>style.visibility</p:attrName>
                                        </p:attrNameLst>
                                      </p:cBhvr>
                                      <p:to>
                                        <p:strVal val="visible"/>
                                      </p:to>
                                    </p:set>
                                    <p:animEffect transition="in" filter="wipe(left)">
                                      <p:cBhvr>
                                        <p:cTn id="22" dur="500"/>
                                        <p:tgtEl>
                                          <p:spTgt spid="947"/>
                                        </p:tgtEl>
                                      </p:cBhvr>
                                    </p:animEffect>
                                  </p:childTnLst>
                                </p:cTn>
                              </p:par>
                              <p:par>
                                <p:cTn id="23" presetID="22" presetClass="entr" presetSubtype="8" fill="hold" nodeType="withEffect">
                                  <p:stCondLst>
                                    <p:cond delay="0"/>
                                  </p:stCondLst>
                                  <p:childTnLst>
                                    <p:set>
                                      <p:cBhvr>
                                        <p:cTn id="24" dur="1" fill="hold">
                                          <p:stCondLst>
                                            <p:cond delay="0"/>
                                          </p:stCondLst>
                                        </p:cTn>
                                        <p:tgtEl>
                                          <p:spTgt spid="926"/>
                                        </p:tgtEl>
                                        <p:attrNameLst>
                                          <p:attrName>style.visibility</p:attrName>
                                        </p:attrNameLst>
                                      </p:cBhvr>
                                      <p:to>
                                        <p:strVal val="visible"/>
                                      </p:to>
                                    </p:set>
                                    <p:animEffect transition="in" filter="wipe(left)">
                                      <p:cBhvr>
                                        <p:cTn id="25" dur="500"/>
                                        <p:tgtEl>
                                          <p:spTgt spid="926"/>
                                        </p:tgtEl>
                                      </p:cBhvr>
                                    </p:animEffect>
                                  </p:childTnLst>
                                </p:cTn>
                              </p:par>
                              <p:par>
                                <p:cTn id="26" presetID="22" presetClass="entr" presetSubtype="8" fill="hold" nodeType="withEffect">
                                  <p:stCondLst>
                                    <p:cond delay="0"/>
                                  </p:stCondLst>
                                  <p:childTnLst>
                                    <p:set>
                                      <p:cBhvr>
                                        <p:cTn id="27" dur="1" fill="hold">
                                          <p:stCondLst>
                                            <p:cond delay="0"/>
                                          </p:stCondLst>
                                        </p:cTn>
                                        <p:tgtEl>
                                          <p:spTgt spid="956"/>
                                        </p:tgtEl>
                                        <p:attrNameLst>
                                          <p:attrName>style.visibility</p:attrName>
                                        </p:attrNameLst>
                                      </p:cBhvr>
                                      <p:to>
                                        <p:strVal val="visible"/>
                                      </p:to>
                                    </p:set>
                                    <p:animEffect transition="in" filter="wipe(left)">
                                      <p:cBhvr>
                                        <p:cTn id="28" dur="500"/>
                                        <p:tgtEl>
                                          <p:spTgt spid="956"/>
                                        </p:tgtEl>
                                      </p:cBhvr>
                                    </p:animEffect>
                                  </p:childTnLst>
                                </p:cTn>
                              </p:par>
                              <p:par>
                                <p:cTn id="29" presetID="22" presetClass="entr" presetSubtype="8" fill="hold" nodeType="withEffect">
                                  <p:stCondLst>
                                    <p:cond delay="0"/>
                                  </p:stCondLst>
                                  <p:childTnLst>
                                    <p:set>
                                      <p:cBhvr>
                                        <p:cTn id="30" dur="1" fill="hold">
                                          <p:stCondLst>
                                            <p:cond delay="0"/>
                                          </p:stCondLst>
                                        </p:cTn>
                                        <p:tgtEl>
                                          <p:spTgt spid="702"/>
                                        </p:tgtEl>
                                        <p:attrNameLst>
                                          <p:attrName>style.visibility</p:attrName>
                                        </p:attrNameLst>
                                      </p:cBhvr>
                                      <p:to>
                                        <p:strVal val="visible"/>
                                      </p:to>
                                    </p:set>
                                    <p:animEffect transition="in" filter="wipe(left)">
                                      <p:cBhvr>
                                        <p:cTn id="31" dur="500"/>
                                        <p:tgtEl>
                                          <p:spTgt spid="702"/>
                                        </p:tgtEl>
                                      </p:cBhvr>
                                    </p:animEffect>
                                  </p:childTnLst>
                                </p:cTn>
                              </p:par>
                              <p:par>
                                <p:cTn id="32" presetID="22" presetClass="entr" presetSubtype="8" fill="hold" nodeType="withEffect">
                                  <p:stCondLst>
                                    <p:cond delay="0"/>
                                  </p:stCondLst>
                                  <p:childTnLst>
                                    <p:set>
                                      <p:cBhvr>
                                        <p:cTn id="33" dur="1" fill="hold">
                                          <p:stCondLst>
                                            <p:cond delay="0"/>
                                          </p:stCondLst>
                                        </p:cTn>
                                        <p:tgtEl>
                                          <p:spTgt spid="738"/>
                                        </p:tgtEl>
                                        <p:attrNameLst>
                                          <p:attrName>style.visibility</p:attrName>
                                        </p:attrNameLst>
                                      </p:cBhvr>
                                      <p:to>
                                        <p:strVal val="visible"/>
                                      </p:to>
                                    </p:set>
                                    <p:animEffect transition="in" filter="wipe(left)">
                                      <p:cBhvr>
                                        <p:cTn id="34" dur="500"/>
                                        <p:tgtEl>
                                          <p:spTgt spid="738"/>
                                        </p:tgtEl>
                                      </p:cBhvr>
                                    </p:animEffect>
                                  </p:childTnLst>
                                </p:cTn>
                              </p:par>
                              <p:par>
                                <p:cTn id="35" presetID="22" presetClass="entr" presetSubtype="8" fill="hold" nodeType="withEffect">
                                  <p:stCondLst>
                                    <p:cond delay="0"/>
                                  </p:stCondLst>
                                  <p:childTnLst>
                                    <p:set>
                                      <p:cBhvr>
                                        <p:cTn id="36" dur="1" fill="hold">
                                          <p:stCondLst>
                                            <p:cond delay="0"/>
                                          </p:stCondLst>
                                        </p:cTn>
                                        <p:tgtEl>
                                          <p:spTgt spid="748"/>
                                        </p:tgtEl>
                                        <p:attrNameLst>
                                          <p:attrName>style.visibility</p:attrName>
                                        </p:attrNameLst>
                                      </p:cBhvr>
                                      <p:to>
                                        <p:strVal val="visible"/>
                                      </p:to>
                                    </p:set>
                                    <p:animEffect transition="in" filter="wipe(left)">
                                      <p:cBhvr>
                                        <p:cTn id="37" dur="500"/>
                                        <p:tgtEl>
                                          <p:spTgt spid="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CCB38"/>
            </a:solidFill>
            <a:ln w="12700" cap="flat" cmpd="sng" algn="ctr">
              <a:solidFill>
                <a:srgbClr val="C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CCB38"/>
            </a:solidFill>
            <a:ln w="12700" cap="flat" cmpd="sng" algn="ctr">
              <a:solidFill>
                <a:srgbClr val="C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CCB38"/>
            </a:solidFill>
            <a:ln w="12700" cap="flat" cmpd="sng" algn="ctr">
              <a:solidFill>
                <a:srgbClr val="C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CCB38"/>
            </a:solidFill>
            <a:ln w="12700" cap="flat" cmpd="sng" algn="ctr">
              <a:solidFill>
                <a:srgbClr val="C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CCB38"/>
            </a:solidFill>
            <a:ln w="12700" cap="flat" cmpd="sng" algn="ctr">
              <a:solidFill>
                <a:srgbClr val="C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70AE47"/>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Cin</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70AE47"/>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Count</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983" name="Rectangle 982" hidden="1">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72563" y="4573561"/>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D93B3D5C-FA10-4616-245D-C74BE9304007}"/>
              </a:ext>
            </a:extLst>
          </p:cNvPr>
          <p:cNvGrpSpPr/>
          <p:nvPr/>
        </p:nvGrpSpPr>
        <p:grpSpPr>
          <a:xfrm>
            <a:off x="1061269" y="2716960"/>
            <a:ext cx="1414038" cy="191087"/>
            <a:chOff x="1828799" y="2017072"/>
            <a:chExt cx="1414038" cy="191087"/>
          </a:xfrm>
          <a:solidFill>
            <a:srgbClr val="1A82C4"/>
          </a:solidFill>
        </p:grpSpPr>
        <p:sp>
          <p:nvSpPr>
            <p:cNvPr id="927" name="DRAM">
              <a:extLst>
                <a:ext uri="{FF2B5EF4-FFF2-40B4-BE49-F238E27FC236}">
                  <a16:creationId xmlns:a16="http://schemas.microsoft.com/office/drawing/2014/main" id="{0F415AF5-E65E-C248-B9B5-D11E4915538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0" name="Straight Connector 929">
              <a:extLst>
                <a:ext uri="{FF2B5EF4-FFF2-40B4-BE49-F238E27FC236}">
                  <a16:creationId xmlns:a16="http://schemas.microsoft.com/office/drawing/2014/main" id="{FCBEB1C1-8871-617A-36F7-76602F7D104F}"/>
                </a:ext>
              </a:extLst>
            </p:cNvPr>
            <p:cNvCxnSpPr>
              <a:cxnSpLocks/>
              <a:stCxn id="946" idx="6"/>
              <a:endCxn id="92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2" name="Oval 931">
              <a:extLst>
                <a:ext uri="{FF2B5EF4-FFF2-40B4-BE49-F238E27FC236}">
                  <a16:creationId xmlns:a16="http://schemas.microsoft.com/office/drawing/2014/main" id="{9DB70E81-60A8-8250-4B44-4BBAC0092DE3}"/>
                </a:ext>
              </a:extLst>
            </p:cNvPr>
            <p:cNvSpPr/>
            <p:nvPr/>
          </p:nvSpPr>
          <p:spPr>
            <a:xfrm>
              <a:off x="213453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D1D2735C-73F6-4058-2285-F9ADDF30EBF8}"/>
                </a:ext>
              </a:extLst>
            </p:cNvPr>
            <p:cNvSpPr/>
            <p:nvPr/>
          </p:nvSpPr>
          <p:spPr>
            <a:xfrm>
              <a:off x="236384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AE363949-B168-C944-4E80-E192D19B9761}"/>
                </a:ext>
              </a:extLst>
            </p:cNvPr>
            <p:cNvSpPr/>
            <p:nvPr/>
          </p:nvSpPr>
          <p:spPr>
            <a:xfrm>
              <a:off x="2593144"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C65996B2-93D2-1CE7-62F9-4B05BF856FA1}"/>
                </a:ext>
              </a:extLst>
            </p:cNvPr>
            <p:cNvSpPr/>
            <p:nvPr/>
          </p:nvSpPr>
          <p:spPr>
            <a:xfrm>
              <a:off x="2822448"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946" name="Oval 945">
              <a:extLst>
                <a:ext uri="{FF2B5EF4-FFF2-40B4-BE49-F238E27FC236}">
                  <a16:creationId xmlns:a16="http://schemas.microsoft.com/office/drawing/2014/main" id="{180DC852-4002-35B9-6AE1-440BFC8EA7B7}"/>
                </a:ext>
              </a:extLst>
            </p:cNvPr>
            <p:cNvSpPr/>
            <p:nvPr/>
          </p:nvSpPr>
          <p:spPr>
            <a:xfrm>
              <a:off x="3051751" y="2017072"/>
              <a:ext cx="191086" cy="191086"/>
            </a:xfrm>
            <a:prstGeom prst="ellipse">
              <a:avLst/>
            </a:prstGeom>
            <a:solidFill>
              <a:srgbClr val="FFCA39"/>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grpSp>
        <p:nvGrpSpPr>
          <p:cNvPr id="947" name="Group 946">
            <a:extLst>
              <a:ext uri="{FF2B5EF4-FFF2-40B4-BE49-F238E27FC236}">
                <a16:creationId xmlns:a16="http://schemas.microsoft.com/office/drawing/2014/main" id="{42E43B4C-F92F-CAF5-7565-DF25EC25FC32}"/>
              </a:ext>
            </a:extLst>
          </p:cNvPr>
          <p:cNvGrpSpPr/>
          <p:nvPr/>
        </p:nvGrpSpPr>
        <p:grpSpPr>
          <a:xfrm>
            <a:off x="1061269" y="1501423"/>
            <a:ext cx="1414038" cy="191087"/>
            <a:chOff x="1828799" y="2017072"/>
            <a:chExt cx="1414038" cy="191087"/>
          </a:xfrm>
          <a:solidFill>
            <a:srgbClr val="F3B945"/>
          </a:solidFill>
        </p:grpSpPr>
        <p:sp>
          <p:nvSpPr>
            <p:cNvPr id="948" name="DRAM">
              <a:extLst>
                <a:ext uri="{FF2B5EF4-FFF2-40B4-BE49-F238E27FC236}">
                  <a16:creationId xmlns:a16="http://schemas.microsoft.com/office/drawing/2014/main" id="{F5109883-998C-0F8D-27FD-555EBC8DD88E}"/>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9" name="Straight Connector 948">
              <a:extLst>
                <a:ext uri="{FF2B5EF4-FFF2-40B4-BE49-F238E27FC236}">
                  <a16:creationId xmlns:a16="http://schemas.microsoft.com/office/drawing/2014/main" id="{773DA190-550A-E310-B423-D17118CBFD4D}"/>
                </a:ext>
              </a:extLst>
            </p:cNvPr>
            <p:cNvCxnSpPr>
              <a:cxnSpLocks/>
              <a:stCxn id="955" idx="6"/>
              <a:endCxn id="9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1" name="Oval 950">
              <a:extLst>
                <a:ext uri="{FF2B5EF4-FFF2-40B4-BE49-F238E27FC236}">
                  <a16:creationId xmlns:a16="http://schemas.microsoft.com/office/drawing/2014/main" id="{9D237B21-7032-B333-246C-899C15A85E82}"/>
                </a:ext>
              </a:extLst>
            </p:cNvPr>
            <p:cNvSpPr/>
            <p:nvPr/>
          </p:nvSpPr>
          <p:spPr>
            <a:xfrm>
              <a:off x="2134538" y="2017072"/>
              <a:ext cx="191086" cy="191086"/>
            </a:xfrm>
            <a:prstGeom prst="ellipse">
              <a:avLst/>
            </a:prstGeom>
            <a:solidFill>
              <a:srgbClr val="FCCB38"/>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A9F0A8D2-A178-5E0C-34A9-7213145A10AB}"/>
                </a:ext>
              </a:extLst>
            </p:cNvPr>
            <p:cNvSpPr/>
            <p:nvPr/>
          </p:nvSpPr>
          <p:spPr>
            <a:xfrm>
              <a:off x="2363841" y="2017072"/>
              <a:ext cx="191086" cy="191086"/>
            </a:xfrm>
            <a:prstGeom prst="ellipse">
              <a:avLst/>
            </a:prstGeom>
            <a:solidFill>
              <a:srgbClr val="FCCB38"/>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0A8DFE3E-46A9-9B69-7182-23494F7BC6CB}"/>
                </a:ext>
              </a:extLst>
            </p:cNvPr>
            <p:cNvSpPr/>
            <p:nvPr/>
          </p:nvSpPr>
          <p:spPr>
            <a:xfrm>
              <a:off x="2593144" y="2017072"/>
              <a:ext cx="191086" cy="191086"/>
            </a:xfrm>
            <a:prstGeom prst="ellipse">
              <a:avLst/>
            </a:prstGeom>
            <a:solidFill>
              <a:srgbClr val="FCCB38"/>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01617136-316E-9800-73A3-FCEC91822B34}"/>
                </a:ext>
              </a:extLst>
            </p:cNvPr>
            <p:cNvSpPr/>
            <p:nvPr/>
          </p:nvSpPr>
          <p:spPr>
            <a:xfrm>
              <a:off x="2822448" y="2017072"/>
              <a:ext cx="191086" cy="191086"/>
            </a:xfrm>
            <a:prstGeom prst="ellipse">
              <a:avLst/>
            </a:prstGeom>
            <a:solidFill>
              <a:srgbClr val="FCCB38"/>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92A8B3E4-4A43-2F61-1DBC-52BC19168D84}"/>
                </a:ext>
              </a:extLst>
            </p:cNvPr>
            <p:cNvSpPr/>
            <p:nvPr/>
          </p:nvSpPr>
          <p:spPr>
            <a:xfrm>
              <a:off x="3051751" y="2017072"/>
              <a:ext cx="191086" cy="191086"/>
            </a:xfrm>
            <a:prstGeom prst="ellipse">
              <a:avLst/>
            </a:prstGeom>
            <a:solidFill>
              <a:srgbClr val="FCCB38"/>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6" name="Group 955">
            <a:extLst>
              <a:ext uri="{FF2B5EF4-FFF2-40B4-BE49-F238E27FC236}">
                <a16:creationId xmlns:a16="http://schemas.microsoft.com/office/drawing/2014/main" id="{28CD5E1B-7177-2A6F-496C-4FA63DD7B929}"/>
              </a:ext>
            </a:extLst>
          </p:cNvPr>
          <p:cNvGrpSpPr/>
          <p:nvPr/>
        </p:nvGrpSpPr>
        <p:grpSpPr>
          <a:xfrm>
            <a:off x="1061269" y="2470318"/>
            <a:ext cx="1414038" cy="191087"/>
            <a:chOff x="1828799" y="2017072"/>
            <a:chExt cx="1414038" cy="191087"/>
          </a:xfrm>
          <a:solidFill>
            <a:srgbClr val="1A82C4"/>
          </a:solidFill>
        </p:grpSpPr>
        <p:sp>
          <p:nvSpPr>
            <p:cNvPr id="957" name="DRAM">
              <a:extLst>
                <a:ext uri="{FF2B5EF4-FFF2-40B4-BE49-F238E27FC236}">
                  <a16:creationId xmlns:a16="http://schemas.microsoft.com/office/drawing/2014/main" id="{D2F2CC3B-C8F4-3E45-5132-4D04B415F9D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8" name="Straight Connector 957">
              <a:extLst>
                <a:ext uri="{FF2B5EF4-FFF2-40B4-BE49-F238E27FC236}">
                  <a16:creationId xmlns:a16="http://schemas.microsoft.com/office/drawing/2014/main" id="{EA7570B4-E4A6-76FF-A801-35E01EA9A730}"/>
                </a:ext>
              </a:extLst>
            </p:cNvPr>
            <p:cNvCxnSpPr>
              <a:cxnSpLocks/>
              <a:stCxn id="982" idx="6"/>
              <a:endCxn id="95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9" name="Oval 958">
              <a:extLst>
                <a:ext uri="{FF2B5EF4-FFF2-40B4-BE49-F238E27FC236}">
                  <a16:creationId xmlns:a16="http://schemas.microsoft.com/office/drawing/2014/main" id="{6DB80BE5-0D30-ADDA-4DA3-C941CB226C9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2" name="Oval 971">
              <a:extLst>
                <a:ext uri="{FF2B5EF4-FFF2-40B4-BE49-F238E27FC236}">
                  <a16:creationId xmlns:a16="http://schemas.microsoft.com/office/drawing/2014/main" id="{9CC8B314-F71C-53D7-F6AC-CF742C1A90AA}"/>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0" name="Oval 979">
              <a:extLst>
                <a:ext uri="{FF2B5EF4-FFF2-40B4-BE49-F238E27FC236}">
                  <a16:creationId xmlns:a16="http://schemas.microsoft.com/office/drawing/2014/main" id="{D31F812D-193C-84F9-9A58-2E7768426A4D}"/>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9252A749-A6E3-1F77-A276-0D56EC87BF92}"/>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FCF70711-C74F-5FE9-4AFB-367034162774}"/>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D99FB6F-0135-E745-7FAD-41C2D4200A83}"/>
              </a:ext>
            </a:extLst>
          </p:cNvPr>
          <p:cNvCxnSpPr>
            <a:cxnSpLocks/>
          </p:cNvCxnSpPr>
          <p:nvPr/>
        </p:nvCxnSpPr>
        <p:spPr>
          <a:xfrm>
            <a:off x="2793843" y="2444527"/>
            <a:ext cx="514522"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702" name="Group 701">
            <a:extLst>
              <a:ext uri="{FF2B5EF4-FFF2-40B4-BE49-F238E27FC236}">
                <a16:creationId xmlns:a16="http://schemas.microsoft.com/office/drawing/2014/main" id="{2BB1CFA8-574A-B14A-1F92-A59219C90473}"/>
              </a:ext>
            </a:extLst>
          </p:cNvPr>
          <p:cNvGrpSpPr/>
          <p:nvPr/>
        </p:nvGrpSpPr>
        <p:grpSpPr>
          <a:xfrm>
            <a:off x="1072563"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6019" y="4078711"/>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8895" y="4330484"/>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0915"/>
              <a:ext cx="268139" cy="513446"/>
              <a:chOff x="4189009" y="6113670"/>
              <a:chExt cx="268139" cy="513446"/>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0915"/>
              <a:ext cx="268139" cy="513446"/>
              <a:chOff x="4189009" y="6113670"/>
              <a:chExt cx="268139" cy="513446"/>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0915"/>
              <a:ext cx="268139" cy="513446"/>
              <a:chOff x="4189009" y="6113670"/>
              <a:chExt cx="268139" cy="513446"/>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0915"/>
              <a:ext cx="268139" cy="513446"/>
              <a:chOff x="4189009" y="6113670"/>
              <a:chExt cx="268139" cy="513446"/>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0915"/>
              <a:ext cx="268139" cy="513446"/>
              <a:chOff x="4189009" y="6113670"/>
              <a:chExt cx="268139" cy="513446"/>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0915"/>
              <a:ext cx="268139" cy="513446"/>
              <a:chOff x="4189009" y="6113670"/>
              <a:chExt cx="268139" cy="513446"/>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0915"/>
              <a:ext cx="268139" cy="513446"/>
              <a:chOff x="4189009" y="6113670"/>
              <a:chExt cx="268139" cy="513446"/>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0915"/>
              <a:ext cx="268139" cy="513446"/>
              <a:chOff x="4189009" y="6113670"/>
              <a:chExt cx="268139" cy="513446"/>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35" name="Group 934">
            <a:extLst>
              <a:ext uri="{FF2B5EF4-FFF2-40B4-BE49-F238E27FC236}">
                <a16:creationId xmlns:a16="http://schemas.microsoft.com/office/drawing/2014/main" id="{1E7D09D2-A2A5-7E66-D113-D1A6F92FF086}"/>
              </a:ext>
            </a:extLst>
          </p:cNvPr>
          <p:cNvGrpSpPr/>
          <p:nvPr/>
        </p:nvGrpSpPr>
        <p:grpSpPr>
          <a:xfrm>
            <a:off x="1061269" y="2230558"/>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556B12CE-4ED9-C2C3-F617-11409FF8C1CE}"/>
              </a:ext>
            </a:extLst>
          </p:cNvPr>
          <p:cNvSpPr/>
          <p:nvPr/>
        </p:nvSpPr>
        <p:spPr>
          <a:xfrm>
            <a:off x="6136811" y="253703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671" name="Rectangle 670">
            <a:extLst>
              <a:ext uri="{FF2B5EF4-FFF2-40B4-BE49-F238E27FC236}">
                <a16:creationId xmlns:a16="http://schemas.microsoft.com/office/drawing/2014/main" id="{E05B2BC5-F720-F29A-2EB1-1EFAB3DE681D}"/>
              </a:ext>
            </a:extLst>
          </p:cNvPr>
          <p:cNvSpPr/>
          <p:nvPr/>
        </p:nvSpPr>
        <p:spPr>
          <a:xfrm>
            <a:off x="6136324" y="231055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675" name="Straight Connector 674">
            <a:extLst>
              <a:ext uri="{FF2B5EF4-FFF2-40B4-BE49-F238E27FC236}">
                <a16:creationId xmlns:a16="http://schemas.microsoft.com/office/drawing/2014/main" id="{233F7A99-610B-8168-A379-4B1FF51AFD7C}"/>
              </a:ext>
            </a:extLst>
          </p:cNvPr>
          <p:cNvCxnSpPr>
            <a:cxnSpLocks/>
          </p:cNvCxnSpPr>
          <p:nvPr/>
        </p:nvCxnSpPr>
        <p:spPr>
          <a:xfrm>
            <a:off x="2793843" y="3792176"/>
            <a:ext cx="20262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870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par>
                                <p:cTn id="20" presetID="22" presetClass="entr" presetSubtype="8" fill="hold" nodeType="withEffect">
                                  <p:stCondLst>
                                    <p:cond delay="0"/>
                                  </p:stCondLst>
                                  <p:childTnLst>
                                    <p:set>
                                      <p:cBhvr>
                                        <p:cTn id="21" dur="1" fill="hold">
                                          <p:stCondLst>
                                            <p:cond delay="0"/>
                                          </p:stCondLst>
                                        </p:cTn>
                                        <p:tgtEl>
                                          <p:spTgt spid="947"/>
                                        </p:tgtEl>
                                        <p:attrNameLst>
                                          <p:attrName>style.visibility</p:attrName>
                                        </p:attrNameLst>
                                      </p:cBhvr>
                                      <p:to>
                                        <p:strVal val="visible"/>
                                      </p:to>
                                    </p:set>
                                    <p:animEffect transition="in" filter="wipe(left)">
                                      <p:cBhvr>
                                        <p:cTn id="22" dur="500"/>
                                        <p:tgtEl>
                                          <p:spTgt spid="947"/>
                                        </p:tgtEl>
                                      </p:cBhvr>
                                    </p:animEffect>
                                  </p:childTnLst>
                                </p:cTn>
                              </p:par>
                              <p:par>
                                <p:cTn id="23" presetID="22" presetClass="entr" presetSubtype="8" fill="hold" nodeType="withEffect">
                                  <p:stCondLst>
                                    <p:cond delay="0"/>
                                  </p:stCondLst>
                                  <p:childTnLst>
                                    <p:set>
                                      <p:cBhvr>
                                        <p:cTn id="24" dur="1" fill="hold">
                                          <p:stCondLst>
                                            <p:cond delay="0"/>
                                          </p:stCondLst>
                                        </p:cTn>
                                        <p:tgtEl>
                                          <p:spTgt spid="926"/>
                                        </p:tgtEl>
                                        <p:attrNameLst>
                                          <p:attrName>style.visibility</p:attrName>
                                        </p:attrNameLst>
                                      </p:cBhvr>
                                      <p:to>
                                        <p:strVal val="visible"/>
                                      </p:to>
                                    </p:set>
                                    <p:animEffect transition="in" filter="wipe(left)">
                                      <p:cBhvr>
                                        <p:cTn id="25" dur="500"/>
                                        <p:tgtEl>
                                          <p:spTgt spid="926"/>
                                        </p:tgtEl>
                                      </p:cBhvr>
                                    </p:animEffect>
                                  </p:childTnLst>
                                </p:cTn>
                              </p:par>
                              <p:par>
                                <p:cTn id="26" presetID="22" presetClass="entr" presetSubtype="8" fill="hold" nodeType="withEffect">
                                  <p:stCondLst>
                                    <p:cond delay="0"/>
                                  </p:stCondLst>
                                  <p:childTnLst>
                                    <p:set>
                                      <p:cBhvr>
                                        <p:cTn id="27" dur="1" fill="hold">
                                          <p:stCondLst>
                                            <p:cond delay="0"/>
                                          </p:stCondLst>
                                        </p:cTn>
                                        <p:tgtEl>
                                          <p:spTgt spid="956"/>
                                        </p:tgtEl>
                                        <p:attrNameLst>
                                          <p:attrName>style.visibility</p:attrName>
                                        </p:attrNameLst>
                                      </p:cBhvr>
                                      <p:to>
                                        <p:strVal val="visible"/>
                                      </p:to>
                                    </p:set>
                                    <p:animEffect transition="in" filter="wipe(left)">
                                      <p:cBhvr>
                                        <p:cTn id="28" dur="500"/>
                                        <p:tgtEl>
                                          <p:spTgt spid="956"/>
                                        </p:tgtEl>
                                      </p:cBhvr>
                                    </p:animEffect>
                                  </p:childTnLst>
                                </p:cTn>
                              </p:par>
                              <p:par>
                                <p:cTn id="29" presetID="22" presetClass="entr" presetSubtype="8" fill="hold" nodeType="withEffect">
                                  <p:stCondLst>
                                    <p:cond delay="0"/>
                                  </p:stCondLst>
                                  <p:childTnLst>
                                    <p:set>
                                      <p:cBhvr>
                                        <p:cTn id="30" dur="1" fill="hold">
                                          <p:stCondLst>
                                            <p:cond delay="0"/>
                                          </p:stCondLst>
                                        </p:cTn>
                                        <p:tgtEl>
                                          <p:spTgt spid="702"/>
                                        </p:tgtEl>
                                        <p:attrNameLst>
                                          <p:attrName>style.visibility</p:attrName>
                                        </p:attrNameLst>
                                      </p:cBhvr>
                                      <p:to>
                                        <p:strVal val="visible"/>
                                      </p:to>
                                    </p:set>
                                    <p:animEffect transition="in" filter="wipe(left)">
                                      <p:cBhvr>
                                        <p:cTn id="31" dur="500"/>
                                        <p:tgtEl>
                                          <p:spTgt spid="702"/>
                                        </p:tgtEl>
                                      </p:cBhvr>
                                    </p:animEffect>
                                  </p:childTnLst>
                                </p:cTn>
                              </p:par>
                              <p:par>
                                <p:cTn id="32" presetID="22" presetClass="entr" presetSubtype="8" fill="hold" nodeType="withEffect">
                                  <p:stCondLst>
                                    <p:cond delay="0"/>
                                  </p:stCondLst>
                                  <p:childTnLst>
                                    <p:set>
                                      <p:cBhvr>
                                        <p:cTn id="33" dur="1" fill="hold">
                                          <p:stCondLst>
                                            <p:cond delay="0"/>
                                          </p:stCondLst>
                                        </p:cTn>
                                        <p:tgtEl>
                                          <p:spTgt spid="738"/>
                                        </p:tgtEl>
                                        <p:attrNameLst>
                                          <p:attrName>style.visibility</p:attrName>
                                        </p:attrNameLst>
                                      </p:cBhvr>
                                      <p:to>
                                        <p:strVal val="visible"/>
                                      </p:to>
                                    </p:set>
                                    <p:animEffect transition="in" filter="wipe(left)">
                                      <p:cBhvr>
                                        <p:cTn id="34" dur="500"/>
                                        <p:tgtEl>
                                          <p:spTgt spid="738"/>
                                        </p:tgtEl>
                                      </p:cBhvr>
                                    </p:animEffect>
                                  </p:childTnLst>
                                </p:cTn>
                              </p:par>
                              <p:par>
                                <p:cTn id="35" presetID="22" presetClass="entr" presetSubtype="8" fill="hold" nodeType="withEffect">
                                  <p:stCondLst>
                                    <p:cond delay="0"/>
                                  </p:stCondLst>
                                  <p:childTnLst>
                                    <p:set>
                                      <p:cBhvr>
                                        <p:cTn id="36" dur="1" fill="hold">
                                          <p:stCondLst>
                                            <p:cond delay="0"/>
                                          </p:stCondLst>
                                        </p:cTn>
                                        <p:tgtEl>
                                          <p:spTgt spid="748"/>
                                        </p:tgtEl>
                                        <p:attrNameLst>
                                          <p:attrName>style.visibility</p:attrName>
                                        </p:attrNameLst>
                                      </p:cBhvr>
                                      <p:to>
                                        <p:strVal val="visible"/>
                                      </p:to>
                                    </p:set>
                                    <p:animEffect transition="in" filter="wipe(left)">
                                      <p:cBhvr>
                                        <p:cTn id="37" dur="500"/>
                                        <p:tgtEl>
                                          <p:spTgt spid="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1A82C4"/>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r>
                <a:rPr lang="en-US" sz="3200" b="1" dirty="0">
                  <a:solidFill>
                    <a:srgbClr val="BABABA"/>
                  </a:solidFill>
                  <a:latin typeface="Avenir Next" panose="020B0503020202020204" pitchFamily="34" charset="0"/>
                </a:rPr>
                <a:t>: Overview</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spTree>
    <p:extLst>
      <p:ext uri="{BB962C8B-B14F-4D97-AF65-F5344CB8AC3E}">
        <p14:creationId xmlns:p14="http://schemas.microsoft.com/office/powerpoint/2010/main" val="205121692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 name="Rectangle 677">
            <a:extLst>
              <a:ext uri="{FF2B5EF4-FFF2-40B4-BE49-F238E27FC236}">
                <a16:creationId xmlns:a16="http://schemas.microsoft.com/office/drawing/2014/main" id="{E8B4F388-28A4-5505-65DF-5973690E7685}"/>
              </a:ext>
            </a:extLst>
          </p:cNvPr>
          <p:cNvSpPr/>
          <p:nvPr/>
        </p:nvSpPr>
        <p:spPr>
          <a:xfrm>
            <a:off x="6991088" y="1615203"/>
            <a:ext cx="1050338" cy="1792688"/>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3183" y="4554039"/>
            <a:ext cx="2318003" cy="1625382"/>
            <a:chOff x="2992195" y="4554039"/>
            <a:chExt cx="2318003"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195" y="4904235"/>
              <a:ext cx="2318003" cy="1275186"/>
              <a:chOff x="5474771" y="4092848"/>
              <a:chExt cx="3361769"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771" y="4253084"/>
                <a:ext cx="3361769" cy="1575487"/>
                <a:chOff x="5474771" y="4253084"/>
                <a:chExt cx="3361769"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8" y="4276504"/>
                  <a:ext cx="1056695" cy="379425"/>
                  <a:chOff x="5628541" y="5588900"/>
                  <a:chExt cx="1056695"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1" y="5588900"/>
                    <a:ext cx="1056695" cy="379425"/>
                    <a:chOff x="5628541" y="5588900"/>
                    <a:chExt cx="1056695"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1"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70AE47"/>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Count</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70AE47"/>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70AE47"/>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70AE47"/>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5176" y="5074759"/>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chemeClr val="accent2"/>
            </a:solidFill>
            <a:ln w="25400">
              <a:solidFill>
                <a:srgbClr val="70AE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2" name="Group 701">
            <a:extLst>
              <a:ext uri="{FF2B5EF4-FFF2-40B4-BE49-F238E27FC236}">
                <a16:creationId xmlns:a16="http://schemas.microsoft.com/office/drawing/2014/main" id="{2BB1CFA8-574A-B14A-1F92-A59219C90473}"/>
              </a:ext>
            </a:extLst>
          </p:cNvPr>
          <p:cNvGrpSpPr/>
          <p:nvPr/>
        </p:nvGrpSpPr>
        <p:grpSpPr>
          <a:xfrm>
            <a:off x="1065176"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5176" y="4584240"/>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5176" y="4827481"/>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0915"/>
              <a:ext cx="268139" cy="513446"/>
              <a:chOff x="4189009" y="6113670"/>
              <a:chExt cx="268139" cy="513446"/>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0915"/>
              <a:ext cx="268139" cy="513446"/>
              <a:chOff x="4189009" y="6113670"/>
              <a:chExt cx="268139" cy="513446"/>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0915"/>
              <a:ext cx="268139" cy="513446"/>
              <a:chOff x="4189009" y="6113670"/>
              <a:chExt cx="268139" cy="513446"/>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0915"/>
              <a:ext cx="268139" cy="513446"/>
              <a:chOff x="4189009" y="6113670"/>
              <a:chExt cx="268139" cy="513446"/>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0915"/>
              <a:ext cx="268139" cy="513446"/>
              <a:chOff x="4189009" y="6113670"/>
              <a:chExt cx="268139" cy="513446"/>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0915"/>
              <a:ext cx="268139" cy="513446"/>
              <a:chOff x="4189009" y="6113670"/>
              <a:chExt cx="268139" cy="513446"/>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0915"/>
              <a:ext cx="268139" cy="513446"/>
              <a:chOff x="4189009" y="6113670"/>
              <a:chExt cx="268139" cy="513446"/>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0915"/>
              <a:ext cx="268139" cy="513446"/>
              <a:chOff x="4189009" y="6113670"/>
              <a:chExt cx="268139" cy="513446"/>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50" name="Rectangle 949">
            <a:extLst>
              <a:ext uri="{FF2B5EF4-FFF2-40B4-BE49-F238E27FC236}">
                <a16:creationId xmlns:a16="http://schemas.microsoft.com/office/drawing/2014/main" id="{556B12CE-4ED9-C2C3-F617-11409FF8C1CE}"/>
              </a:ext>
            </a:extLst>
          </p:cNvPr>
          <p:cNvSpPr/>
          <p:nvPr/>
        </p:nvSpPr>
        <p:spPr>
          <a:xfrm>
            <a:off x="6136811" y="253703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671" name="Rectangle 670">
            <a:extLst>
              <a:ext uri="{FF2B5EF4-FFF2-40B4-BE49-F238E27FC236}">
                <a16:creationId xmlns:a16="http://schemas.microsoft.com/office/drawing/2014/main" id="{E05B2BC5-F720-F29A-2EB1-1EFAB3DE681D}"/>
              </a:ext>
            </a:extLst>
          </p:cNvPr>
          <p:cNvSpPr/>
          <p:nvPr/>
        </p:nvSpPr>
        <p:spPr>
          <a:xfrm>
            <a:off x="6136324" y="231055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675" name="Straight Connector 674">
            <a:extLst>
              <a:ext uri="{FF2B5EF4-FFF2-40B4-BE49-F238E27FC236}">
                <a16:creationId xmlns:a16="http://schemas.microsoft.com/office/drawing/2014/main" id="{233F7A99-610B-8168-A379-4B1FF51AFD7C}"/>
              </a:ext>
            </a:extLst>
          </p:cNvPr>
          <p:cNvCxnSpPr>
            <a:cxnSpLocks/>
          </p:cNvCxnSpPr>
          <p:nvPr/>
        </p:nvCxnSpPr>
        <p:spPr>
          <a:xfrm>
            <a:off x="2761557" y="4793023"/>
            <a:ext cx="654169"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7" name="Rectangle 676">
            <a:extLst>
              <a:ext uri="{FF2B5EF4-FFF2-40B4-BE49-F238E27FC236}">
                <a16:creationId xmlns:a16="http://schemas.microsoft.com/office/drawing/2014/main" id="{85E1E016-12D6-DB8D-1B6C-688DFBCCBACB}"/>
              </a:ext>
            </a:extLst>
          </p:cNvPr>
          <p:cNvSpPr/>
          <p:nvPr/>
        </p:nvSpPr>
        <p:spPr>
          <a:xfrm>
            <a:off x="6560210" y="209643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679" name="TextBox 678">
            <a:extLst>
              <a:ext uri="{FF2B5EF4-FFF2-40B4-BE49-F238E27FC236}">
                <a16:creationId xmlns:a16="http://schemas.microsoft.com/office/drawing/2014/main" id="{230A3E2A-7311-F721-5A18-76A12B2DED47}"/>
              </a:ext>
            </a:extLst>
          </p:cNvPr>
          <p:cNvSpPr txBox="1"/>
          <p:nvPr/>
        </p:nvSpPr>
        <p:spPr>
          <a:xfrm>
            <a:off x="7003771" y="2321809"/>
            <a:ext cx="1055439" cy="646331"/>
          </a:xfrm>
          <a:prstGeom prst="rect">
            <a:avLst/>
          </a:prstGeom>
          <a:noFill/>
        </p:spPr>
        <p:txBody>
          <a:bodyPr wrap="square">
            <a:spAutoFit/>
          </a:bodyPr>
          <a:lstStyle/>
          <a:p>
            <a:pPr algn="ctr"/>
            <a:r>
              <a:rPr lang="en-US" b="1" dirty="0">
                <a:solidFill>
                  <a:srgbClr val="70AE47"/>
                </a:solidFill>
                <a:latin typeface="Avenir Next" panose="020B0503020202020204" pitchFamily="34" charset="0"/>
              </a:rPr>
              <a:t>saved cycles</a:t>
            </a:r>
            <a:endParaRPr lang="en-US" dirty="0">
              <a:solidFill>
                <a:srgbClr val="70AE47"/>
              </a:solidFill>
            </a:endParaRPr>
          </a:p>
        </p:txBody>
      </p:sp>
    </p:spTree>
    <p:extLst>
      <p:ext uri="{BB962C8B-B14F-4D97-AF65-F5344CB8AC3E}">
        <p14:creationId xmlns:p14="http://schemas.microsoft.com/office/powerpoint/2010/main" val="247937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par>
                                <p:cTn id="20" presetID="22" presetClass="entr" presetSubtype="8" fill="hold" nodeType="withEffect">
                                  <p:stCondLst>
                                    <p:cond delay="0"/>
                                  </p:stCondLst>
                                  <p:childTnLst>
                                    <p:set>
                                      <p:cBhvr>
                                        <p:cTn id="21" dur="1" fill="hold">
                                          <p:stCondLst>
                                            <p:cond delay="0"/>
                                          </p:stCondLst>
                                        </p:cTn>
                                        <p:tgtEl>
                                          <p:spTgt spid="702"/>
                                        </p:tgtEl>
                                        <p:attrNameLst>
                                          <p:attrName>style.visibility</p:attrName>
                                        </p:attrNameLst>
                                      </p:cBhvr>
                                      <p:to>
                                        <p:strVal val="visible"/>
                                      </p:to>
                                    </p:set>
                                    <p:animEffect transition="in" filter="wipe(left)">
                                      <p:cBhvr>
                                        <p:cTn id="22" dur="500"/>
                                        <p:tgtEl>
                                          <p:spTgt spid="702"/>
                                        </p:tgtEl>
                                      </p:cBhvr>
                                    </p:animEffect>
                                  </p:childTnLst>
                                </p:cTn>
                              </p:par>
                              <p:par>
                                <p:cTn id="23" presetID="22" presetClass="entr" presetSubtype="8" fill="hold" nodeType="withEffect">
                                  <p:stCondLst>
                                    <p:cond delay="0"/>
                                  </p:stCondLst>
                                  <p:childTnLst>
                                    <p:set>
                                      <p:cBhvr>
                                        <p:cTn id="24" dur="1" fill="hold">
                                          <p:stCondLst>
                                            <p:cond delay="0"/>
                                          </p:stCondLst>
                                        </p:cTn>
                                        <p:tgtEl>
                                          <p:spTgt spid="738"/>
                                        </p:tgtEl>
                                        <p:attrNameLst>
                                          <p:attrName>style.visibility</p:attrName>
                                        </p:attrNameLst>
                                      </p:cBhvr>
                                      <p:to>
                                        <p:strVal val="visible"/>
                                      </p:to>
                                    </p:set>
                                    <p:animEffect transition="in" filter="wipe(left)">
                                      <p:cBhvr>
                                        <p:cTn id="25" dur="500"/>
                                        <p:tgtEl>
                                          <p:spTgt spid="738"/>
                                        </p:tgtEl>
                                      </p:cBhvr>
                                    </p:animEffect>
                                  </p:childTnLst>
                                </p:cTn>
                              </p:par>
                              <p:par>
                                <p:cTn id="26" presetID="22" presetClass="entr" presetSubtype="8" fill="hold" nodeType="withEffect">
                                  <p:stCondLst>
                                    <p:cond delay="0"/>
                                  </p:stCondLst>
                                  <p:childTnLst>
                                    <p:set>
                                      <p:cBhvr>
                                        <p:cTn id="27" dur="1" fill="hold">
                                          <p:stCondLst>
                                            <p:cond delay="0"/>
                                          </p:stCondLst>
                                        </p:cTn>
                                        <p:tgtEl>
                                          <p:spTgt spid="748"/>
                                        </p:tgtEl>
                                        <p:attrNameLst>
                                          <p:attrName>style.visibility</p:attrName>
                                        </p:attrNameLst>
                                      </p:cBhvr>
                                      <p:to>
                                        <p:strVal val="visible"/>
                                      </p:to>
                                    </p:set>
                                    <p:animEffect transition="in" filter="wipe(left)">
                                      <p:cBhvr>
                                        <p:cTn id="28" dur="500"/>
                                        <p:tgtEl>
                                          <p:spTgt spid="74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679"/>
                                        </p:tgtEl>
                                        <p:attrNameLst>
                                          <p:attrName>style.visibility</p:attrName>
                                        </p:attrNameLst>
                                      </p:cBhvr>
                                      <p:to>
                                        <p:strVal val="visible"/>
                                      </p:to>
                                    </p:set>
                                    <p:animEffect transition="in" filter="fade">
                                      <p:cBhvr>
                                        <p:cTn id="33" dur="500"/>
                                        <p:tgtEl>
                                          <p:spTgt spid="67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78"/>
                                        </p:tgtEl>
                                        <p:attrNameLst>
                                          <p:attrName>style.visibility</p:attrName>
                                        </p:attrNameLst>
                                      </p:cBhvr>
                                      <p:to>
                                        <p:strVal val="visible"/>
                                      </p:to>
                                    </p:set>
                                    <p:animEffect transition="in" filter="fade">
                                      <p:cBhvr>
                                        <p:cTn id="36" dur="500"/>
                                        <p:tgtEl>
                                          <p:spTgt spid="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8" grpId="0" animBg="1"/>
      <p:bldP spid="983" grpId="0" animBg="1"/>
      <p:bldP spid="67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7700287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Alternative Data Representation for High-Precision</a:t>
            </a:r>
          </a:p>
        </p:txBody>
      </p:sp>
      <p:grpSp>
        <p:nvGrpSpPr>
          <p:cNvPr id="5" name="Group 4">
            <a:extLst>
              <a:ext uri="{FF2B5EF4-FFF2-40B4-BE49-F238E27FC236}">
                <a16:creationId xmlns:a16="http://schemas.microsoft.com/office/drawing/2014/main" id="{E079038B-4E71-E94D-ED34-CDDB3B1407F2}"/>
              </a:ext>
            </a:extLst>
          </p:cNvPr>
          <p:cNvGrpSpPr/>
          <p:nvPr/>
        </p:nvGrpSpPr>
        <p:grpSpPr>
          <a:xfrm>
            <a:off x="369283" y="2515073"/>
            <a:ext cx="8400681" cy="2203261"/>
            <a:chOff x="371659" y="2796294"/>
            <a:chExt cx="8400681" cy="1321456"/>
          </a:xfrm>
        </p:grpSpPr>
        <p:sp>
          <p:nvSpPr>
            <p:cNvPr id="43" name="Rounded Rectangle 42">
              <a:extLst>
                <a:ext uri="{FF2B5EF4-FFF2-40B4-BE49-F238E27FC236}">
                  <a16:creationId xmlns:a16="http://schemas.microsoft.com/office/drawing/2014/main" id="{8C32A838-CA99-4181-0900-062B2B5C00ED}"/>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kern="0" dirty="0">
                  <a:solidFill>
                    <a:srgbClr val="38A881"/>
                  </a:solidFill>
                  <a:latin typeface="Avenir Next" panose="020B0503020202020204" pitchFamily="34" charset="0"/>
                </a:rPr>
                <a:t>Use a positional number system representation, i.e., </a:t>
              </a:r>
              <a:br>
                <a:rPr lang="en-US" sz="2000" b="1" kern="0" dirty="0">
                  <a:solidFill>
                    <a:srgbClr val="38A881"/>
                  </a:solidFill>
                  <a:latin typeface="Avenir Next" panose="020B0503020202020204" pitchFamily="34" charset="0"/>
                </a:rPr>
              </a:br>
              <a:r>
                <a:rPr lang="en-US" sz="2000" b="1" kern="0" dirty="0">
                  <a:solidFill>
                    <a:srgbClr val="38A881"/>
                  </a:solidFill>
                  <a:latin typeface="Avenir Next" panose="020B0503020202020204" pitchFamily="34" charset="0"/>
                </a:rPr>
                <a:t>the </a:t>
              </a:r>
              <a:r>
                <a:rPr lang="en-US" sz="2000" b="1" u="sng" kern="0" dirty="0">
                  <a:solidFill>
                    <a:srgbClr val="38A881"/>
                  </a:solidFill>
                  <a:latin typeface="Avenir Next" panose="020B0503020202020204" pitchFamily="34" charset="0"/>
                </a:rPr>
                <a:t>redundant binary representation (RBR)</a:t>
              </a:r>
              <a:r>
                <a:rPr lang="en-US" sz="2000" b="1" kern="0" dirty="0">
                  <a:solidFill>
                    <a:srgbClr val="38A881"/>
                  </a:solidFill>
                  <a:latin typeface="Avenir Next" panose="020B0503020202020204" pitchFamily="34" charset="0"/>
                </a:rPr>
                <a:t> for </a:t>
              </a:r>
              <a:br>
                <a:rPr lang="en-US" sz="2000" b="1" kern="0" dirty="0">
                  <a:solidFill>
                    <a:srgbClr val="38A881"/>
                  </a:solidFill>
                  <a:latin typeface="Avenir Next" panose="020B0503020202020204" pitchFamily="34" charset="0"/>
                </a:rPr>
              </a:br>
              <a:r>
                <a:rPr lang="en-US" sz="2000" b="1" kern="0" dirty="0">
                  <a:solidFill>
                    <a:srgbClr val="38A881"/>
                  </a:solidFill>
                  <a:latin typeface="Avenir Next" panose="020B0503020202020204" pitchFamily="34" charset="0"/>
                </a:rPr>
                <a:t>high-precision PUD operations:</a:t>
              </a:r>
            </a:p>
            <a:p>
              <a:pPr marL="0" marR="0" lvl="0" indent="0" algn="ctr" defTabSz="914400" eaLnBrk="1" fontAlgn="auto" latinLnBrk="0" hangingPunct="1">
                <a:lnSpc>
                  <a:spcPct val="100000"/>
                </a:lnSpc>
                <a:spcBef>
                  <a:spcPts val="0"/>
                </a:spcBef>
                <a:spcAft>
                  <a:spcPts val="0"/>
                </a:spcAft>
                <a:buClrTx/>
                <a:buSzTx/>
                <a:buFontTx/>
                <a:buNone/>
                <a:tabLst/>
                <a:defRPr/>
              </a:pPr>
              <a:endParaRPr lang="en-US" sz="2000" b="1" kern="0" dirty="0">
                <a:solidFill>
                  <a:srgbClr val="38A881"/>
                </a:solidFill>
                <a:latin typeface="Avenir Next" panose="020B0503020202020204" pitchFamily="34" charset="0"/>
              </a:endParaRPr>
            </a:p>
            <a:p>
              <a:pPr marL="457200" marR="0" lvl="0" indent="-457200" algn="ctr" defTabSz="914400" eaLnBrk="1" fontAlgn="auto" latinLnBrk="0" hangingPunct="1">
                <a:lnSpc>
                  <a:spcPct val="100000"/>
                </a:lnSpc>
                <a:spcBef>
                  <a:spcPts val="0"/>
                </a:spcBef>
                <a:spcAft>
                  <a:spcPts val="0"/>
                </a:spcAft>
                <a:buClrTx/>
                <a:buSzTx/>
                <a:buFontTx/>
                <a:buAutoNum type="arabicParenBoth"/>
                <a:tabLst/>
                <a:defRPr/>
              </a:pPr>
              <a:r>
                <a:rPr lang="en-US" sz="2000" b="1" kern="0" dirty="0">
                  <a:solidFill>
                    <a:srgbClr val="38A881"/>
                  </a:solidFill>
                  <a:latin typeface="Avenir Next" panose="020B0503020202020204" pitchFamily="34" charset="0"/>
                </a:rPr>
                <a:t>the operation </a:t>
              </a:r>
              <a:r>
                <a:rPr lang="en-US" sz="2000" b="1" u="sng" kern="0" dirty="0">
                  <a:solidFill>
                    <a:srgbClr val="38A881"/>
                  </a:solidFill>
                  <a:latin typeface="Avenir Next" panose="020B0503020202020204" pitchFamily="34" charset="0"/>
                </a:rPr>
                <a:t>no longer needs to propagate</a:t>
              </a:r>
              <a:r>
                <a:rPr lang="en-US" sz="2000" b="1" kern="0" dirty="0">
                  <a:solidFill>
                    <a:srgbClr val="38A881"/>
                  </a:solidFill>
                  <a:latin typeface="Avenir Next" panose="020B0503020202020204" pitchFamily="34" charset="0"/>
                </a:rPr>
                <a:t> carry bits</a:t>
              </a:r>
            </a:p>
            <a:p>
              <a:pPr marL="457200" marR="0" lvl="0" indent="-457200" algn="ctr" defTabSz="914400" eaLnBrk="1" fontAlgn="auto" latinLnBrk="0" hangingPunct="1">
                <a:lnSpc>
                  <a:spcPct val="100000"/>
                </a:lnSpc>
                <a:spcBef>
                  <a:spcPts val="0"/>
                </a:spcBef>
                <a:spcAft>
                  <a:spcPts val="0"/>
                </a:spcAft>
                <a:buClrTx/>
                <a:buSzTx/>
                <a:buFontTx/>
                <a:buAutoNum type="arabicParenBoth"/>
                <a:tabLst/>
                <a:defRPr/>
              </a:pPr>
              <a:r>
                <a:rPr lang="en-US" sz="2000" b="1" kern="0" dirty="0">
                  <a:solidFill>
                    <a:srgbClr val="38A881"/>
                  </a:solidFill>
                  <a:latin typeface="Avenir Next" panose="020B0503020202020204" pitchFamily="34" charset="0"/>
                </a:rPr>
                <a:t> the operation latency is </a:t>
              </a:r>
              <a:r>
                <a:rPr lang="en-US" sz="2000" b="1" u="sng" kern="0" dirty="0">
                  <a:solidFill>
                    <a:srgbClr val="38A881"/>
                  </a:solidFill>
                  <a:latin typeface="Avenir Next" panose="020B0503020202020204" pitchFamily="34" charset="0"/>
                </a:rPr>
                <a:t>independent</a:t>
              </a:r>
              <a:r>
                <a:rPr lang="en-US" sz="2000" b="1" kern="0" dirty="0">
                  <a:solidFill>
                    <a:srgbClr val="38A881"/>
                  </a:solidFill>
                  <a:latin typeface="Avenir Next" panose="020B0503020202020204" pitchFamily="34" charset="0"/>
                </a:rPr>
                <a:t> of the data precision</a:t>
              </a:r>
              <a:endPar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endParaRPr>
            </a:p>
          </p:txBody>
        </p:sp>
        <p:sp>
          <p:nvSpPr>
            <p:cNvPr id="44" name="TextBox 43">
              <a:extLst>
                <a:ext uri="{FF2B5EF4-FFF2-40B4-BE49-F238E27FC236}">
                  <a16:creationId xmlns:a16="http://schemas.microsoft.com/office/drawing/2014/main" id="{183F6B48-A0C1-2149-88E8-B9F73893AFDD}"/>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Key Idea</a:t>
              </a:r>
            </a:p>
          </p:txBody>
        </p:sp>
      </p:grpSp>
    </p:spTree>
    <p:extLst>
      <p:ext uri="{BB962C8B-B14F-4D97-AF65-F5344CB8AC3E}">
        <p14:creationId xmlns:p14="http://schemas.microsoft.com/office/powerpoint/2010/main" val="277401577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Overview </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6</a:t>
              </a:r>
            </a:p>
          </p:txBody>
        </p:sp>
      </p:grpSp>
    </p:spTree>
    <p:extLst>
      <p:ext uri="{BB962C8B-B14F-4D97-AF65-F5344CB8AC3E}">
        <p14:creationId xmlns:p14="http://schemas.microsoft.com/office/powerpoint/2010/main" val="18103936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0142"/>
            <a:ext cx="9144000" cy="925840"/>
          </a:xfrm>
        </p:spPr>
        <p:txBody>
          <a:bodyPr>
            <a:noAutofit/>
          </a:bodyPr>
          <a:lstStyle/>
          <a:p>
            <a:r>
              <a:rPr lang="en-US" sz="3600" i="1" dirty="0"/>
              <a:t>Proteus</a:t>
            </a:r>
            <a:r>
              <a:rPr lang="en-US" sz="3600" dirty="0"/>
              <a:t>: </a:t>
            </a:r>
            <a:br>
              <a:rPr lang="en-US" sz="3600" dirty="0"/>
            </a:br>
            <a:r>
              <a:rPr lang="en-US" sz="2800" dirty="0"/>
              <a:t>Design Overview (I)</a:t>
            </a:r>
          </a:p>
        </p:txBody>
      </p:sp>
      <p:grpSp>
        <p:nvGrpSpPr>
          <p:cNvPr id="314" name="Group 313">
            <a:extLst>
              <a:ext uri="{FF2B5EF4-FFF2-40B4-BE49-F238E27FC236}">
                <a16:creationId xmlns:a16="http://schemas.microsoft.com/office/drawing/2014/main" id="{E15F374D-DB5B-C1D0-4698-53E0A0CE90CC}"/>
              </a:ext>
            </a:extLst>
          </p:cNvPr>
          <p:cNvGrpSpPr/>
          <p:nvPr/>
        </p:nvGrpSpPr>
        <p:grpSpPr>
          <a:xfrm>
            <a:off x="126379" y="5682898"/>
            <a:ext cx="9041777" cy="737046"/>
            <a:chOff x="406767" y="3421560"/>
            <a:chExt cx="8380267" cy="744244"/>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16" name="TextBox 315">
                  <a:extLst>
                    <a:ext uri="{FF2B5EF4-FFF2-40B4-BE49-F238E27FC236}">
                      <a16:creationId xmlns:a16="http://schemas.microsoft.com/office/drawing/2014/main" id="{A82143B6-3472-9A40-19DD-BB3A011C730B}"/>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316" name="TextBox 315">
                  <a:extLst>
                    <a:ext uri="{FF2B5EF4-FFF2-40B4-BE49-F238E27FC236}">
                      <a16:creationId xmlns:a16="http://schemas.microsoft.com/office/drawing/2014/main" id="{A82143B6-3472-9A40-19DD-BB3A011C730B}"/>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3"/>
                  <a:stretch>
                    <a:fillRect t="-3509"/>
                  </a:stretch>
                </a:blipFill>
              </p:spPr>
              <p:txBody>
                <a:bodyPr/>
                <a:lstStyle/>
                <a:p>
                  <a:r>
                    <a:rPr lang="en-US">
                      <a:noFill/>
                    </a:rPr>
                    <a:t> </a:t>
                  </a:r>
                </a:p>
              </p:txBody>
            </p:sp>
          </mc:Fallback>
        </mc:AlternateContent>
      </p:grpSp>
      <p:grpSp>
        <p:nvGrpSpPr>
          <p:cNvPr id="22" name="Group 21">
            <a:extLst>
              <a:ext uri="{FF2B5EF4-FFF2-40B4-BE49-F238E27FC236}">
                <a16:creationId xmlns:a16="http://schemas.microsoft.com/office/drawing/2014/main" id="{08CB9986-1025-EEC7-AB8A-F4A970097520}"/>
              </a:ext>
            </a:extLst>
          </p:cNvPr>
          <p:cNvGrpSpPr/>
          <p:nvPr/>
        </p:nvGrpSpPr>
        <p:grpSpPr>
          <a:xfrm>
            <a:off x="126379" y="4829853"/>
            <a:ext cx="9034633" cy="729903"/>
            <a:chOff x="406767" y="3421560"/>
            <a:chExt cx="8373646" cy="737031"/>
          </a:xfrm>
        </p:grpSpPr>
        <p:sp>
          <p:nvSpPr>
            <p:cNvPr id="23" name="TextBox 22">
              <a:extLst>
                <a:ext uri="{FF2B5EF4-FFF2-40B4-BE49-F238E27FC236}">
                  <a16:creationId xmlns:a16="http://schemas.microsoft.com/office/drawing/2014/main" id="{E77C79E6-1D23-09CC-E58D-B8EB24EA231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8530FD31-0E78-AA66-035D-9B92282252A5}"/>
                </a:ext>
              </a:extLst>
            </p:cNvPr>
            <p:cNvSpPr txBox="1"/>
            <p:nvPr/>
          </p:nvSpPr>
          <p:spPr>
            <a:xfrm>
              <a:off x="779411" y="3443792"/>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5" name="Group 4">
            <a:extLst>
              <a:ext uri="{FF2B5EF4-FFF2-40B4-BE49-F238E27FC236}">
                <a16:creationId xmlns:a16="http://schemas.microsoft.com/office/drawing/2014/main" id="{3C31CA02-B963-2EC5-5005-4826308F1DE0}"/>
              </a:ext>
            </a:extLst>
          </p:cNvPr>
          <p:cNvGrpSpPr/>
          <p:nvPr/>
        </p:nvGrpSpPr>
        <p:grpSpPr>
          <a:xfrm>
            <a:off x="126379" y="3964646"/>
            <a:ext cx="8865236" cy="584774"/>
            <a:chOff x="568179" y="3421559"/>
            <a:chExt cx="7887978" cy="590487"/>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310" name="TextBox 309">
                  <a:extLst>
                    <a:ext uri="{FF2B5EF4-FFF2-40B4-BE49-F238E27FC236}">
                      <a16:creationId xmlns:a16="http://schemas.microsoft.com/office/drawing/2014/main" id="{462F1583-1DEE-0043-6D48-9B3CAF1FEBF9}"/>
                    </a:ext>
                  </a:extLst>
                </p:cNvPr>
                <p:cNvSpPr txBox="1"/>
                <p:nvPr/>
              </p:nvSpPr>
              <p:spPr>
                <a:xfrm>
                  <a:off x="951252" y="3456073"/>
                  <a:ext cx="7504905" cy="4040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p:txBody>
            </p:sp>
          </mc:Choice>
          <mc:Fallback xmlns="">
            <p:sp>
              <p:nvSpPr>
                <p:cNvPr id="310" name="TextBox 309">
                  <a:extLst>
                    <a:ext uri="{FF2B5EF4-FFF2-40B4-BE49-F238E27FC236}">
                      <a16:creationId xmlns:a16="http://schemas.microsoft.com/office/drawing/2014/main" id="{462F1583-1DEE-0043-6D48-9B3CAF1FEBF9}"/>
                    </a:ext>
                  </a:extLst>
                </p:cNvPr>
                <p:cNvSpPr txBox="1">
                  <a:spLocks noRot="1" noChangeAspect="1" noMove="1" noResize="1" noEditPoints="1" noAdjustHandles="1" noChangeArrowheads="1" noChangeShapeType="1" noTextEdit="1"/>
                </p:cNvSpPr>
                <p:nvPr/>
              </p:nvSpPr>
              <p:spPr>
                <a:xfrm>
                  <a:off x="951252" y="3456073"/>
                  <a:ext cx="7504905" cy="404019"/>
                </a:xfrm>
                <a:prstGeom prst="rect">
                  <a:avLst/>
                </a:prstGeom>
                <a:blipFill>
                  <a:blip r:embed="rId4"/>
                  <a:stretch>
                    <a:fillRect l="-752" t="-6061" b="-24242"/>
                  </a:stretch>
                </a:blipFill>
              </p:spPr>
              <p:txBody>
                <a:bodyPr/>
                <a:lstStyle/>
                <a:p>
                  <a:r>
                    <a:rPr lang="en-US">
                      <a:noFill/>
                    </a:rPr>
                    <a:t> </a:t>
                  </a:r>
                </a:p>
              </p:txBody>
            </p:sp>
          </mc:Fallback>
        </mc:AlternateContent>
      </p:grpSp>
      <p:sp>
        <p:nvSpPr>
          <p:cNvPr id="12" name="TextBox 11">
            <a:extLst>
              <a:ext uri="{FF2B5EF4-FFF2-40B4-BE49-F238E27FC236}">
                <a16:creationId xmlns:a16="http://schemas.microsoft.com/office/drawing/2014/main" id="{08F8C502-1590-1D88-C6B5-0FF7EB253820}"/>
              </a:ext>
            </a:extLst>
          </p:cNvPr>
          <p:cNvSpPr txBox="1"/>
          <p:nvPr/>
        </p:nvSpPr>
        <p:spPr>
          <a:xfrm>
            <a:off x="0" y="1375092"/>
            <a:ext cx="9144000" cy="156966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Proteus, a data-aware runtime mechanism that</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sng" strike="noStrike" kern="1200" cap="none" spc="0" normalizeH="0" baseline="0" noProof="0" dirty="0">
                <a:ln>
                  <a:noFill/>
                </a:ln>
                <a:solidFill>
                  <a:srgbClr val="694C93"/>
                </a:solidFill>
                <a:effectLst/>
                <a:uLnTx/>
                <a:uFillTx/>
                <a:latin typeface="Avenir Next" panose="020B0503020202020204" pitchFamily="34" charset="0"/>
                <a:ea typeface="+mn-ea"/>
                <a:cs typeface="+mn-cs"/>
              </a:rPr>
              <a:t>dynamically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sng" strike="noStrike" kern="1200" cap="none" spc="0" normalizeH="0" baseline="0" noProof="0" dirty="0">
                <a:ln>
                  <a:noFill/>
                </a:ln>
                <a:solidFill>
                  <a:srgbClr val="694C93"/>
                </a:solidFill>
                <a:effectLst/>
                <a:uLnTx/>
                <a:uFillTx/>
                <a:latin typeface="Avenir Next" panose="020B0503020202020204" pitchFamily="34" charset="0"/>
                <a:ea typeface="+mn-ea"/>
                <a:cs typeface="+mn-cs"/>
              </a:rPr>
              <a:t>transparently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adapts the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in-DRAM implementation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bit-precision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data format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based on the input data for </a:t>
            </a:r>
            <a:r>
              <a:rPr kumimoji="0" lang="en-US" sz="2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efficient PUD execution</a:t>
            </a:r>
          </a:p>
        </p:txBody>
      </p:sp>
      <p:grpSp>
        <p:nvGrpSpPr>
          <p:cNvPr id="14" name="Group 13">
            <a:extLst>
              <a:ext uri="{FF2B5EF4-FFF2-40B4-BE49-F238E27FC236}">
                <a16:creationId xmlns:a16="http://schemas.microsoft.com/office/drawing/2014/main" id="{87B24A4E-2406-1255-8D34-0A2B981B3B5C}"/>
              </a:ext>
            </a:extLst>
          </p:cNvPr>
          <p:cNvGrpSpPr/>
          <p:nvPr/>
        </p:nvGrpSpPr>
        <p:grpSpPr>
          <a:xfrm>
            <a:off x="64774" y="3068780"/>
            <a:ext cx="8987622" cy="1048308"/>
            <a:chOff x="64774" y="3068780"/>
            <a:chExt cx="8987622" cy="1048308"/>
          </a:xfrm>
        </p:grpSpPr>
        <p:sp>
          <p:nvSpPr>
            <p:cNvPr id="317" name="Rectangle 316">
              <a:extLst>
                <a:ext uri="{FF2B5EF4-FFF2-40B4-BE49-F238E27FC236}">
                  <a16:creationId xmlns:a16="http://schemas.microsoft.com/office/drawing/2014/main" id="{60708050-2A35-3877-54AC-1D4D54F2C98C}"/>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13" name="Right Arrow 12">
              <a:extLst>
                <a:ext uri="{FF2B5EF4-FFF2-40B4-BE49-F238E27FC236}">
                  <a16:creationId xmlns:a16="http://schemas.microsoft.com/office/drawing/2014/main" id="{02CDCF40-ECB8-1171-5CCC-EFD6ED06AEAD}"/>
                </a:ext>
              </a:extLst>
            </p:cNvPr>
            <p:cNvSpPr/>
            <p:nvPr/>
          </p:nvSpPr>
          <p:spPr>
            <a:xfrm rot="5400000">
              <a:off x="4389334" y="2996536"/>
              <a:ext cx="365330" cy="509818"/>
            </a:xfrm>
            <a:prstGeom prst="right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spTree>
    <p:extLst>
      <p:ext uri="{BB962C8B-B14F-4D97-AF65-F5344CB8AC3E}">
        <p14:creationId xmlns:p14="http://schemas.microsoft.com/office/powerpoint/2010/main" val="228077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4"/>
                                        </p:tgtEl>
                                        <p:attrNameLst>
                                          <p:attrName>style.visibility</p:attrName>
                                        </p:attrNameLst>
                                      </p:cBhvr>
                                      <p:to>
                                        <p:strVal val="visible"/>
                                      </p:to>
                                    </p:set>
                                    <p:animEffect transition="in" filter="fade">
                                      <p:cBhvr>
                                        <p:cTn id="22" dur="500"/>
                                        <p:tgtEl>
                                          <p:spTgt spid="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0142"/>
            <a:ext cx="9144000" cy="925840"/>
          </a:xfrm>
        </p:spPr>
        <p:txBody>
          <a:bodyPr>
            <a:noAutofit/>
          </a:bodyPr>
          <a:lstStyle/>
          <a:p>
            <a:r>
              <a:rPr lang="en-US" sz="3600" i="1" dirty="0"/>
              <a:t>Proteus</a:t>
            </a:r>
            <a:r>
              <a:rPr lang="en-US" sz="3600" dirty="0"/>
              <a:t>: </a:t>
            </a:r>
            <a:br>
              <a:rPr lang="en-US" sz="3600" dirty="0"/>
            </a:br>
            <a:r>
              <a:rPr lang="en-US" sz="2800" dirty="0"/>
              <a:t>Design Overview (II)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3"/>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aphicFrame>
        <p:nvGraphicFramePr>
          <p:cNvPr id="6" name="Table 5">
            <a:extLst>
              <a:ext uri="{FF2B5EF4-FFF2-40B4-BE49-F238E27FC236}">
                <a16:creationId xmlns:a16="http://schemas.microsoft.com/office/drawing/2014/main" id="{2FA8D7F7-108C-385D-C206-78957122603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grpSp>
        <p:nvGrpSpPr>
          <p:cNvPr id="2" name="Group 1">
            <a:extLst>
              <a:ext uri="{FF2B5EF4-FFF2-40B4-BE49-F238E27FC236}">
                <a16:creationId xmlns:a16="http://schemas.microsoft.com/office/drawing/2014/main" id="{398BCE05-2A38-B989-EFF8-E73D1236D58B}"/>
              </a:ext>
            </a:extLst>
          </p:cNvPr>
          <p:cNvGrpSpPr/>
          <p:nvPr/>
        </p:nvGrpSpPr>
        <p:grpSpPr>
          <a:xfrm>
            <a:off x="126379" y="3964649"/>
            <a:ext cx="8865236" cy="926730"/>
            <a:chOff x="568179" y="3421559"/>
            <a:chExt cx="7887978" cy="935783"/>
          </a:xfrm>
        </p:grpSpPr>
        <p:sp>
          <p:nvSpPr>
            <p:cNvPr id="11" name="TextBox 10">
              <a:extLst>
                <a:ext uri="{FF2B5EF4-FFF2-40B4-BE49-F238E27FC236}">
                  <a16:creationId xmlns:a16="http://schemas.microsoft.com/office/drawing/2014/main" id="{51ED9F8B-9B7F-62E8-179C-53DD3501D1C3}"/>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F800B961-FA71-F11C-F63D-EEFD8B1D2DBA}"/>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1A7FC7"/>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performance vs. bit-precision trade-offs  </a:t>
                  </a:r>
                </a:p>
              </p:txBody>
            </p:sp>
          </mc:Choice>
          <mc:Fallback xmlns="">
            <p:sp>
              <p:nvSpPr>
                <p:cNvPr id="13" name="TextBox 12">
                  <a:extLst>
                    <a:ext uri="{FF2B5EF4-FFF2-40B4-BE49-F238E27FC236}">
                      <a16:creationId xmlns:a16="http://schemas.microsoft.com/office/drawing/2014/main" id="{F800B961-FA71-F11C-F63D-EEFD8B1D2DBA}"/>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4"/>
                  <a:stretch>
                    <a:fillRect l="-752" t="-2817" b="-8451"/>
                  </a:stretch>
                </a:blipFill>
              </p:spPr>
              <p:txBody>
                <a:bodyPr/>
                <a:lstStyle/>
                <a:p>
                  <a:r>
                    <a:rPr lang="en-US">
                      <a:noFill/>
                    </a:rPr>
                    <a:t> </a:t>
                  </a:r>
                </a:p>
              </p:txBody>
            </p:sp>
          </mc:Fallback>
        </mc:AlternateContent>
      </p:grpSp>
      <p:sp>
        <p:nvSpPr>
          <p:cNvPr id="15" name="Rectangle 14">
            <a:extLst>
              <a:ext uri="{FF2B5EF4-FFF2-40B4-BE49-F238E27FC236}">
                <a16:creationId xmlns:a16="http://schemas.microsoft.com/office/drawing/2014/main" id="{756826A1-7B36-B1B5-4930-54FE9F321241}"/>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2" name="Group 21">
            <a:extLst>
              <a:ext uri="{FF2B5EF4-FFF2-40B4-BE49-F238E27FC236}">
                <a16:creationId xmlns:a16="http://schemas.microsoft.com/office/drawing/2014/main" id="{3CB302B5-C970-C570-A2E1-D8674C542A83}"/>
              </a:ext>
            </a:extLst>
          </p:cNvPr>
          <p:cNvGrpSpPr/>
          <p:nvPr/>
        </p:nvGrpSpPr>
        <p:grpSpPr>
          <a:xfrm>
            <a:off x="126379" y="4829857"/>
            <a:ext cx="9034633" cy="729903"/>
            <a:chOff x="406767" y="3421560"/>
            <a:chExt cx="8373646" cy="737030"/>
          </a:xfrm>
        </p:grpSpPr>
        <p:sp>
          <p:nvSpPr>
            <p:cNvPr id="23" name="TextBox 22">
              <a:extLst>
                <a:ext uri="{FF2B5EF4-FFF2-40B4-BE49-F238E27FC236}">
                  <a16:creationId xmlns:a16="http://schemas.microsoft.com/office/drawing/2014/main" id="{123BD8D4-304F-5D22-AF6A-BF0B4E3CC164}"/>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F967E6EB-780C-D114-EA31-AD1E9AE74FB0}"/>
                </a:ext>
              </a:extLst>
            </p:cNvPr>
            <p:cNvSpPr txBox="1"/>
            <p:nvPr/>
          </p:nvSpPr>
          <p:spPr>
            <a:xfrm>
              <a:off x="779411" y="3443792"/>
              <a:ext cx="8001002" cy="7147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25" name="Group 24">
            <a:extLst>
              <a:ext uri="{FF2B5EF4-FFF2-40B4-BE49-F238E27FC236}">
                <a16:creationId xmlns:a16="http://schemas.microsoft.com/office/drawing/2014/main" id="{E614A703-142D-B063-095E-57A9DB6FCAC2}"/>
              </a:ext>
            </a:extLst>
          </p:cNvPr>
          <p:cNvGrpSpPr/>
          <p:nvPr/>
        </p:nvGrpSpPr>
        <p:grpSpPr>
          <a:xfrm>
            <a:off x="126379" y="5682898"/>
            <a:ext cx="9041777" cy="737046"/>
            <a:chOff x="406767" y="3421560"/>
            <a:chExt cx="8380267" cy="744244"/>
          </a:xfrm>
        </p:grpSpPr>
        <p:sp>
          <p:nvSpPr>
            <p:cNvPr id="26" name="TextBox 25">
              <a:extLst>
                <a:ext uri="{FF2B5EF4-FFF2-40B4-BE49-F238E27FC236}">
                  <a16:creationId xmlns:a16="http://schemas.microsoft.com/office/drawing/2014/main" id="{A310BC36-2062-0803-5C5E-FD7106F90A3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7216B688-46E5-208B-53BB-EA48B39A0D80}"/>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27" name="TextBox 26">
                  <a:extLst>
                    <a:ext uri="{FF2B5EF4-FFF2-40B4-BE49-F238E27FC236}">
                      <a16:creationId xmlns:a16="http://schemas.microsoft.com/office/drawing/2014/main" id="{7216B688-46E5-208B-53BB-EA48B39A0D80}"/>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5"/>
                  <a:stretch>
                    <a:fillRect t="-3509"/>
                  </a:stretch>
                </a:blipFill>
              </p:spPr>
              <p:txBody>
                <a:bodyPr/>
                <a:lstStyle/>
                <a:p>
                  <a:r>
                    <a:rPr lang="en-US">
                      <a:noFill/>
                    </a:rPr>
                    <a:t> </a:t>
                  </a:r>
                </a:p>
              </p:txBody>
            </p:sp>
          </mc:Fallback>
        </mc:AlternateContent>
      </p:grpSp>
      <p:sp>
        <p:nvSpPr>
          <p:cNvPr id="28" name="Rectangle 27">
            <a:extLst>
              <a:ext uri="{FF2B5EF4-FFF2-40B4-BE49-F238E27FC236}">
                <a16:creationId xmlns:a16="http://schemas.microsoft.com/office/drawing/2014/main" id="{33915916-1B18-537E-C393-39DE2A88E504}"/>
              </a:ext>
            </a:extLst>
          </p:cNvPr>
          <p:cNvSpPr/>
          <p:nvPr/>
        </p:nvSpPr>
        <p:spPr>
          <a:xfrm>
            <a:off x="0" y="1314450"/>
            <a:ext cx="9079226" cy="2371751"/>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grpSp>
        <p:nvGrpSpPr>
          <p:cNvPr id="37" name="Group 36">
            <a:extLst>
              <a:ext uri="{FF2B5EF4-FFF2-40B4-BE49-F238E27FC236}">
                <a16:creationId xmlns:a16="http://schemas.microsoft.com/office/drawing/2014/main" id="{F6D465B8-FB90-63E9-9033-BCB23AF6E3A5}"/>
              </a:ext>
            </a:extLst>
          </p:cNvPr>
          <p:cNvGrpSpPr/>
          <p:nvPr/>
        </p:nvGrpSpPr>
        <p:grpSpPr>
          <a:xfrm>
            <a:off x="6568294" y="2068578"/>
            <a:ext cx="733286" cy="1425080"/>
            <a:chOff x="6568294" y="2068578"/>
            <a:chExt cx="733286" cy="1425080"/>
          </a:xfrm>
        </p:grpSpPr>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gr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6"/>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7"/>
                <a:stretch>
                  <a:fillRect l="-1449" t="-22222" r="-1932" b="-50000"/>
                </a:stretch>
              </a:blipFill>
            </p:spPr>
            <p:txBody>
              <a:bodyPr/>
              <a:lstStyle/>
              <a:p>
                <a:r>
                  <a:rPr lang="en-US">
                    <a:noFill/>
                  </a:rPr>
                  <a:t> </a:t>
                </a:r>
              </a:p>
            </p:txBody>
          </p:sp>
        </mc:Fallback>
      </mc:AlternateContent>
      <p:grpSp>
        <p:nvGrpSpPr>
          <p:cNvPr id="34" name="Group 33">
            <a:extLst>
              <a:ext uri="{FF2B5EF4-FFF2-40B4-BE49-F238E27FC236}">
                <a16:creationId xmlns:a16="http://schemas.microsoft.com/office/drawing/2014/main" id="{05C7C954-7D11-4DA4-B2BA-822594526FDC}"/>
              </a:ext>
            </a:extLst>
          </p:cNvPr>
          <p:cNvGrpSpPr/>
          <p:nvPr/>
        </p:nvGrpSpPr>
        <p:grpSpPr>
          <a:xfrm>
            <a:off x="7367960" y="2068578"/>
            <a:ext cx="731520" cy="1429686"/>
            <a:chOff x="7367960" y="2068578"/>
            <a:chExt cx="731520" cy="1429686"/>
          </a:xfrm>
        </p:grpSpPr>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pSp>
          <p:nvGrpSpPr>
            <p:cNvPr id="30" name="Group 29">
              <a:extLst>
                <a:ext uri="{FF2B5EF4-FFF2-40B4-BE49-F238E27FC236}">
                  <a16:creationId xmlns:a16="http://schemas.microsoft.com/office/drawing/2014/main" id="{37CBEDC3-B397-508A-F346-34B3B0B06D6C}"/>
                </a:ext>
              </a:extLst>
            </p:cNvPr>
            <p:cNvGrpSpPr/>
            <p:nvPr/>
          </p:nvGrpSpPr>
          <p:grpSpPr>
            <a:xfrm>
              <a:off x="7441941" y="2848627"/>
              <a:ext cx="557153" cy="649637"/>
              <a:chOff x="7441941" y="2848627"/>
              <a:chExt cx="557153" cy="649637"/>
            </a:xfrm>
          </p:grpSpPr>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E6447254-EA22-5146-B5D9-C390A0B2758B}"/>
              </a:ext>
            </a:extLst>
          </p:cNvPr>
          <p:cNvGrpSpPr/>
          <p:nvPr/>
        </p:nvGrpSpPr>
        <p:grpSpPr>
          <a:xfrm>
            <a:off x="8218684" y="2062838"/>
            <a:ext cx="731761" cy="1429685"/>
            <a:chOff x="8218684" y="2062838"/>
            <a:chExt cx="731761" cy="1429685"/>
          </a:xfrm>
        </p:grpSpPr>
        <p:grpSp>
          <p:nvGrpSpPr>
            <p:cNvPr id="32" name="Group 31">
              <a:extLst>
                <a:ext uri="{FF2B5EF4-FFF2-40B4-BE49-F238E27FC236}">
                  <a16:creationId xmlns:a16="http://schemas.microsoft.com/office/drawing/2014/main" id="{C385BB5C-BA7C-655D-CCD1-5400A657D21A}"/>
                </a:ext>
              </a:extLst>
            </p:cNvPr>
            <p:cNvGrpSpPr/>
            <p:nvPr/>
          </p:nvGrpSpPr>
          <p:grpSpPr>
            <a:xfrm>
              <a:off x="8218684" y="2062838"/>
              <a:ext cx="729816" cy="1429685"/>
              <a:chOff x="8218684" y="2062838"/>
              <a:chExt cx="729816" cy="1429685"/>
            </a:xfrm>
          </p:grpSpPr>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6755" y="2404767"/>
                <a:ext cx="1413674"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29" name="Group 28">
                <a:extLst>
                  <a:ext uri="{FF2B5EF4-FFF2-40B4-BE49-F238E27FC236}">
                    <a16:creationId xmlns:a16="http://schemas.microsoft.com/office/drawing/2014/main" id="{68BFD51B-7048-BB54-D4C8-B6C8BF5A1251}"/>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Tree>
    <p:extLst>
      <p:ext uri="{BB962C8B-B14F-4D97-AF65-F5344CB8AC3E}">
        <p14:creationId xmlns:p14="http://schemas.microsoft.com/office/powerpoint/2010/main" val="229285209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0142"/>
            <a:ext cx="9144000" cy="925840"/>
          </a:xfrm>
        </p:spPr>
        <p:txBody>
          <a:bodyPr>
            <a:noAutofit/>
          </a:bodyPr>
          <a:lstStyle/>
          <a:p>
            <a:r>
              <a:rPr lang="en-US" sz="3600" i="1" dirty="0"/>
              <a:t>Proteus</a:t>
            </a:r>
            <a:r>
              <a:rPr lang="en-US" sz="3600" dirty="0"/>
              <a:t>: </a:t>
            </a:r>
            <a:br>
              <a:rPr lang="en-US" sz="3600" dirty="0"/>
            </a:br>
            <a:r>
              <a:rPr lang="en-US" sz="2800" dirty="0"/>
              <a:t>Design Overview (III)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1"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571" name="Straight Arrow Connector 570">
            <a:extLst>
              <a:ext uri="{FF2B5EF4-FFF2-40B4-BE49-F238E27FC236}">
                <a16:creationId xmlns:a16="http://schemas.microsoft.com/office/drawing/2014/main" id="{7114BAA7-A223-5309-9060-8F3D193F22C6}"/>
              </a:ext>
            </a:extLst>
          </p:cNvPr>
          <p:cNvCxnSpPr>
            <a:cxnSpLocks/>
          </p:cNvCxnSpPr>
          <p:nvPr/>
        </p:nvCxnSpPr>
        <p:spPr>
          <a:xfrm>
            <a:off x="4390835" y="2012085"/>
            <a:ext cx="181165"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sp>
        <p:nvSpPr>
          <p:cNvPr id="573" name="TextBox 572">
            <a:extLst>
              <a:ext uri="{FF2B5EF4-FFF2-40B4-BE49-F238E27FC236}">
                <a16:creationId xmlns:a16="http://schemas.microsoft.com/office/drawing/2014/main" id="{9A73F089-186B-F10B-E9A8-669C83E5AB8C}"/>
              </a:ext>
            </a:extLst>
          </p:cNvPr>
          <p:cNvSpPr txBox="1"/>
          <p:nvPr/>
        </p:nvSpPr>
        <p:spPr>
          <a:xfrm>
            <a:off x="4216841" y="1875835"/>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2020692" y="2077510"/>
            <a:ext cx="390511" cy="0"/>
          </a:xfrm>
          <a:prstGeom prst="straightConnector1">
            <a:avLst/>
          </a:prstGeom>
          <a:ln w="38100">
            <a:solidFill>
              <a:schemeClr val="accent2"/>
            </a:solidFill>
            <a:tailEnd type="triangle" w="med" len="sm"/>
          </a:ln>
        </p:spPr>
        <p:style>
          <a:lnRef idx="1">
            <a:schemeClr val="accent1"/>
          </a:lnRef>
          <a:fillRef idx="0">
            <a:schemeClr val="accent1"/>
          </a:fillRef>
          <a:effectRef idx="0">
            <a:schemeClr val="accent1"/>
          </a:effectRef>
          <a:fontRef idx="minor">
            <a:schemeClr val="tx1"/>
          </a:fontRef>
        </p:style>
      </p:cxn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sp>
        <p:nvSpPr>
          <p:cNvPr id="576" name="TextBox 575">
            <a:extLst>
              <a:ext uri="{FF2B5EF4-FFF2-40B4-BE49-F238E27FC236}">
                <a16:creationId xmlns:a16="http://schemas.microsoft.com/office/drawing/2014/main" id="{E56921EF-E421-1751-4D4D-16FE61F732AC}"/>
              </a:ext>
            </a:extLst>
          </p:cNvPr>
          <p:cNvSpPr txBox="1"/>
          <p:nvPr/>
        </p:nvSpPr>
        <p:spPr>
          <a:xfrm rot="16200000">
            <a:off x="1393678" y="2669339"/>
            <a:ext cx="1563892" cy="27699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25000" noProof="0" dirty="0">
                <a:ln>
                  <a:noFill/>
                </a:ln>
                <a:solidFill>
                  <a:srgbClr val="F3B945"/>
                </a:solidFill>
                <a:effectLst/>
                <a:uLnTx/>
                <a:uFillTx/>
                <a:latin typeface="Avenir Next" panose="020B0503020202020204" pitchFamily="34" charset="0"/>
                <a:ea typeface="+mn-ea"/>
                <a:cs typeface="Arial" panose="020B0604020202020204" pitchFamily="34" charset="0"/>
              </a:rPr>
              <a:t>evicted cache line</a:t>
            </a:r>
          </a:p>
        </p:txBody>
      </p:sp>
      <p:grpSp>
        <p:nvGrpSpPr>
          <p:cNvPr id="577" name="Group 576">
            <a:extLst>
              <a:ext uri="{FF2B5EF4-FFF2-40B4-BE49-F238E27FC236}">
                <a16:creationId xmlns:a16="http://schemas.microsoft.com/office/drawing/2014/main" id="{526475D7-8D21-AA3A-AEB1-2E318A8492E0}"/>
              </a:ext>
            </a:extLst>
          </p:cNvPr>
          <p:cNvGrpSpPr/>
          <p:nvPr/>
        </p:nvGrpSpPr>
        <p:grpSpPr>
          <a:xfrm>
            <a:off x="126379" y="3964649"/>
            <a:ext cx="8865236" cy="926730"/>
            <a:chOff x="568179" y="3421559"/>
            <a:chExt cx="7887978" cy="935783"/>
          </a:xfrm>
        </p:grpSpPr>
        <p:sp>
          <p:nvSpPr>
            <p:cNvPr id="578" name="TextBox 577">
              <a:extLst>
                <a:ext uri="{FF2B5EF4-FFF2-40B4-BE49-F238E27FC236}">
                  <a16:creationId xmlns:a16="http://schemas.microsoft.com/office/drawing/2014/main" id="{4A726537-4ECA-5BEE-8CF6-33A38B9FC95D}"/>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579" name="TextBox 578">
                  <a:extLst>
                    <a:ext uri="{FF2B5EF4-FFF2-40B4-BE49-F238E27FC236}">
                      <a16:creationId xmlns:a16="http://schemas.microsoft.com/office/drawing/2014/main" id="{41FC7056-0F96-E9A1-FF9A-D57DF641CF44}"/>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579" name="TextBox 578">
                  <a:extLst>
                    <a:ext uri="{FF2B5EF4-FFF2-40B4-BE49-F238E27FC236}">
                      <a16:creationId xmlns:a16="http://schemas.microsoft.com/office/drawing/2014/main" id="{41FC7056-0F96-E9A1-FF9A-D57DF641CF44}"/>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580" name="Rectangle 579">
            <a:extLst>
              <a:ext uri="{FF2B5EF4-FFF2-40B4-BE49-F238E27FC236}">
                <a16:creationId xmlns:a16="http://schemas.microsoft.com/office/drawing/2014/main" id="{483AAB41-4107-DCB3-D539-67C1A5AA056D}"/>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581" name="Group 580">
            <a:extLst>
              <a:ext uri="{FF2B5EF4-FFF2-40B4-BE49-F238E27FC236}">
                <a16:creationId xmlns:a16="http://schemas.microsoft.com/office/drawing/2014/main" id="{9E412531-7036-8186-B9DF-B58A8343AA41}"/>
              </a:ext>
            </a:extLst>
          </p:cNvPr>
          <p:cNvGrpSpPr/>
          <p:nvPr/>
        </p:nvGrpSpPr>
        <p:grpSpPr>
          <a:xfrm>
            <a:off x="126379" y="4829854"/>
            <a:ext cx="9034633" cy="914570"/>
            <a:chOff x="406767" y="3421560"/>
            <a:chExt cx="8373646" cy="923501"/>
          </a:xfrm>
        </p:grpSpPr>
        <p:sp>
          <p:nvSpPr>
            <p:cNvPr id="582" name="TextBox 581">
              <a:extLst>
                <a:ext uri="{FF2B5EF4-FFF2-40B4-BE49-F238E27FC236}">
                  <a16:creationId xmlns:a16="http://schemas.microsoft.com/office/drawing/2014/main" id="{BFF38C58-7F8F-F128-BE64-74D925B335B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2</a:t>
              </a:r>
            </a:p>
          </p:txBody>
        </p:sp>
        <p:sp>
          <p:nvSpPr>
            <p:cNvPr id="583" name="TextBox 582">
              <a:extLst>
                <a:ext uri="{FF2B5EF4-FFF2-40B4-BE49-F238E27FC236}">
                  <a16:creationId xmlns:a16="http://schemas.microsoft.com/office/drawing/2014/main" id="{73BD9AB3-7CD6-8B1B-84BC-895752672677}"/>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grpSp>
        <p:nvGrpSpPr>
          <p:cNvPr id="584" name="Group 583">
            <a:extLst>
              <a:ext uri="{FF2B5EF4-FFF2-40B4-BE49-F238E27FC236}">
                <a16:creationId xmlns:a16="http://schemas.microsoft.com/office/drawing/2014/main" id="{70FCA1F9-E4AD-2A30-FBD4-1E3F8FBD0EC4}"/>
              </a:ext>
            </a:extLst>
          </p:cNvPr>
          <p:cNvGrpSpPr/>
          <p:nvPr/>
        </p:nvGrpSpPr>
        <p:grpSpPr>
          <a:xfrm>
            <a:off x="126379" y="5682898"/>
            <a:ext cx="9041777" cy="737046"/>
            <a:chOff x="406767" y="3421560"/>
            <a:chExt cx="8380267" cy="744244"/>
          </a:xfrm>
        </p:grpSpPr>
        <p:sp>
          <p:nvSpPr>
            <p:cNvPr id="585" name="TextBox 584">
              <a:extLst>
                <a:ext uri="{FF2B5EF4-FFF2-40B4-BE49-F238E27FC236}">
                  <a16:creationId xmlns:a16="http://schemas.microsoft.com/office/drawing/2014/main" id="{0E315F84-635C-F0C4-BE7D-C5A219A30E6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586" name="TextBox 585">
                  <a:extLst>
                    <a:ext uri="{FF2B5EF4-FFF2-40B4-BE49-F238E27FC236}">
                      <a16:creationId xmlns:a16="http://schemas.microsoft.com/office/drawing/2014/main" id="{4F074548-E56F-5A3C-F598-92F83ABD1D7A}"/>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586" name="TextBox 585">
                  <a:extLst>
                    <a:ext uri="{FF2B5EF4-FFF2-40B4-BE49-F238E27FC236}">
                      <a16:creationId xmlns:a16="http://schemas.microsoft.com/office/drawing/2014/main" id="{4F074548-E56F-5A3C-F598-92F83ABD1D7A}"/>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7"/>
                  <a:stretch>
                    <a:fillRect t="-3509"/>
                  </a:stretch>
                </a:blipFill>
              </p:spPr>
              <p:txBody>
                <a:bodyPr/>
                <a:lstStyle/>
                <a:p>
                  <a:r>
                    <a:rPr lang="en-US">
                      <a:noFill/>
                    </a:rPr>
                    <a:t> </a:t>
                  </a:r>
                </a:p>
              </p:txBody>
            </p:sp>
          </mc:Fallback>
        </mc:AlternateContent>
      </p:grpSp>
      <p:graphicFrame>
        <p:nvGraphicFramePr>
          <p:cNvPr id="588" name="Table 587">
            <a:extLst>
              <a:ext uri="{FF2B5EF4-FFF2-40B4-BE49-F238E27FC236}">
                <a16:creationId xmlns:a16="http://schemas.microsoft.com/office/drawing/2014/main" id="{9420A7F2-045E-3F8A-E09E-D559D0E3F39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587" name="Rectangle 586">
            <a:extLst>
              <a:ext uri="{FF2B5EF4-FFF2-40B4-BE49-F238E27FC236}">
                <a16:creationId xmlns:a16="http://schemas.microsoft.com/office/drawing/2014/main" id="{F31E5B03-5A65-0943-1112-4A032B884475}"/>
              </a:ext>
            </a:extLst>
          </p:cNvPr>
          <p:cNvSpPr/>
          <p:nvPr/>
        </p:nvSpPr>
        <p:spPr>
          <a:xfrm>
            <a:off x="4900052" y="1324431"/>
            <a:ext cx="4179174"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020081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0142"/>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31" name="Group 530">
            <a:extLst>
              <a:ext uri="{FF2B5EF4-FFF2-40B4-BE49-F238E27FC236}">
                <a16:creationId xmlns:a16="http://schemas.microsoft.com/office/drawing/2014/main" id="{2566FA4B-3376-E16C-C55D-9A1407E199E8}"/>
              </a:ext>
            </a:extLst>
          </p:cNvPr>
          <p:cNvGrpSpPr/>
          <p:nvPr/>
        </p:nvGrpSpPr>
        <p:grpSpPr>
          <a:xfrm>
            <a:off x="6799633" y="2928983"/>
            <a:ext cx="365760" cy="354148"/>
            <a:chOff x="8014119" y="4579525"/>
            <a:chExt cx="365760" cy="354148"/>
          </a:xfrm>
        </p:grpSpPr>
        <p:cxnSp>
          <p:nvCxnSpPr>
            <p:cNvPr id="526" name="Straight Connector 525">
              <a:extLst>
                <a:ext uri="{FF2B5EF4-FFF2-40B4-BE49-F238E27FC236}">
                  <a16:creationId xmlns:a16="http://schemas.microsoft.com/office/drawing/2014/main" id="{5026DB2D-2D0F-D22B-3C46-ACDE7F353BC7}"/>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E4B11FD6-2309-56AE-A51F-6AF6B554F10A}"/>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7" name="Group 536">
            <a:extLst>
              <a:ext uri="{FF2B5EF4-FFF2-40B4-BE49-F238E27FC236}">
                <a16:creationId xmlns:a16="http://schemas.microsoft.com/office/drawing/2014/main" id="{FEE44993-442D-9711-36FF-83985C8115DA}"/>
              </a:ext>
            </a:extLst>
          </p:cNvPr>
          <p:cNvGrpSpPr/>
          <p:nvPr/>
        </p:nvGrpSpPr>
        <p:grpSpPr>
          <a:xfrm>
            <a:off x="8446553" y="2919325"/>
            <a:ext cx="365760" cy="354148"/>
            <a:chOff x="7998347" y="4579525"/>
            <a:chExt cx="365760" cy="354148"/>
          </a:xfrm>
        </p:grpSpPr>
        <p:cxnSp>
          <p:nvCxnSpPr>
            <p:cNvPr id="538" name="Straight Connector 537">
              <a:extLst>
                <a:ext uri="{FF2B5EF4-FFF2-40B4-BE49-F238E27FC236}">
                  <a16:creationId xmlns:a16="http://schemas.microsoft.com/office/drawing/2014/main" id="{C7A3EE28-1A0C-8115-23C9-6FAC98020015}"/>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1D4DE2CE-1B2F-1781-962C-62298F14493D}"/>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11" name="Straight Arrow Connector 10">
            <a:extLst>
              <a:ext uri="{FF2B5EF4-FFF2-40B4-BE49-F238E27FC236}">
                <a16:creationId xmlns:a16="http://schemas.microsoft.com/office/drawing/2014/main" id="{D95AB071-7067-0710-08FB-0C4E53A556CD}"/>
              </a:ext>
            </a:extLst>
          </p:cNvPr>
          <p:cNvCxnSpPr>
            <a:cxnSpLocks/>
          </p:cNvCxnSpPr>
          <p:nvPr/>
        </p:nvCxnSpPr>
        <p:spPr>
          <a:xfrm flipV="1">
            <a:off x="5992811" y="2720690"/>
            <a:ext cx="0" cy="240445"/>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7"/>
                  <a:stretch>
                    <a:fillRect l="-441" t="-2817" b="-8451"/>
                  </a:stretch>
                </a:blipFill>
              </p:spPr>
              <p:txBody>
                <a:bodyPr/>
                <a:lstStyle/>
                <a:p>
                  <a:r>
                    <a:rPr lang="en-US">
                      <a:noFill/>
                    </a:rPr>
                    <a:t> </a:t>
                  </a:r>
                </a:p>
              </p:txBody>
            </p:sp>
          </mc:Fallback>
        </mc:AlternateContent>
      </p:grpSp>
      <p:sp>
        <p:nvSpPr>
          <p:cNvPr id="34" name="Rectangle 33">
            <a:extLst>
              <a:ext uri="{FF2B5EF4-FFF2-40B4-BE49-F238E27FC236}">
                <a16:creationId xmlns:a16="http://schemas.microsoft.com/office/drawing/2014/main" id="{50FA188E-4A66-F031-9AE2-7131806651FD}"/>
              </a:ext>
            </a:extLst>
          </p:cNvPr>
          <p:cNvSpPr/>
          <p:nvPr/>
        </p:nvSpPr>
        <p:spPr>
          <a:xfrm>
            <a:off x="6469" y="1317157"/>
            <a:ext cx="4846917"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2" name="Table 1">
            <a:extLst>
              <a:ext uri="{FF2B5EF4-FFF2-40B4-BE49-F238E27FC236}">
                <a16:creationId xmlns:a16="http://schemas.microsoft.com/office/drawing/2014/main" id="{B3E1B07A-FE00-213B-FE35-3CA7E864B8B0}"/>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3" name="TextBox 2">
            <a:extLst>
              <a:ext uri="{FF2B5EF4-FFF2-40B4-BE49-F238E27FC236}">
                <a16:creationId xmlns:a16="http://schemas.microsoft.com/office/drawing/2014/main" id="{9428265F-B59A-B905-9DC6-755F93944441}"/>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211345238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0142"/>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3"/>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4"/>
                  <a:stretch>
                    <a:fillRect l="-441" t="-2817" b="-8451"/>
                  </a:stretch>
                </a:blipFill>
              </p:spPr>
              <p:txBody>
                <a:bodyPr/>
                <a:lstStyle/>
                <a:p>
                  <a:r>
                    <a:rPr lang="en-US">
                      <a:noFill/>
                    </a:rPr>
                    <a:t> </a:t>
                  </a:r>
                </a:p>
              </p:txBody>
            </p:sp>
          </mc:Fallback>
        </mc:AlternateContent>
      </p:gr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5"/>
                <a:stretch>
                  <a:fillRect l="-100000" t="-12195" r="-128571" b="-4878"/>
                </a:stretch>
              </a:blipFill>
              <a:ln>
                <a:noFill/>
              </a:ln>
            </p:spPr>
            <p:txBody>
              <a:bodyPr/>
              <a:lstStyle/>
              <a:p>
                <a:r>
                  <a:rPr lang="en-US">
                    <a:noFill/>
                  </a:rPr>
                  <a:t> </a:t>
                </a:r>
              </a:p>
            </p:txBody>
          </p:sp>
        </mc:Fallback>
      </mc:AlternateContent>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50FA188E-4A66-F031-9AE2-7131806651FD}"/>
              </a:ext>
            </a:extLst>
          </p:cNvPr>
          <p:cNvSpPr/>
          <p:nvPr/>
        </p:nvSpPr>
        <p:spPr>
          <a:xfrm>
            <a:off x="6469" y="1317157"/>
            <a:ext cx="9113719"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graphicFrame>
        <p:nvGraphicFramePr>
          <p:cNvPr id="3" name="Table 2">
            <a:extLst>
              <a:ext uri="{FF2B5EF4-FFF2-40B4-BE49-F238E27FC236}">
                <a16:creationId xmlns:a16="http://schemas.microsoft.com/office/drawing/2014/main" id="{B928625C-D9A6-B8B2-8666-CDB85ADEA5D6}"/>
              </a:ext>
            </a:extLst>
          </p:cNvPr>
          <p:cNvGraphicFramePr>
            <a:graphicFrameLocks noGrp="1"/>
          </p:cNvGraphicFramePr>
          <p:nvPr/>
        </p:nvGraphicFramePr>
        <p:xfrm>
          <a:off x="5182989" y="230002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6"/>
                <a:stretch>
                  <a:fillRect l="-1449" t="-22222" r="-1932" b="-50000"/>
                </a:stretch>
              </a:blipFill>
            </p:spPr>
            <p:txBody>
              <a:bodyPr/>
              <a:lstStyle/>
              <a:p>
                <a:r>
                  <a:rPr lang="en-US">
                    <a:noFill/>
                  </a:rPr>
                  <a:t> </a:t>
                </a:r>
              </a:p>
            </p:txBody>
          </p:sp>
        </mc:Fallback>
      </mc:AlternateContent>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7"/>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15" name="Rounded Rectangle 14">
            <a:extLst>
              <a:ext uri="{FF2B5EF4-FFF2-40B4-BE49-F238E27FC236}">
                <a16:creationId xmlns:a16="http://schemas.microsoft.com/office/drawing/2014/main" id="{366CD39E-7492-4F1B-5953-8606CD169E53}"/>
              </a:ext>
            </a:extLst>
          </p:cNvPr>
          <p:cNvSpPr>
            <a:spLocks/>
          </p:cNvSpPr>
          <p:nvPr/>
        </p:nvSpPr>
        <p:spPr>
          <a:xfrm rot="5400000">
            <a:off x="4745027" y="2017399"/>
            <a:ext cx="1850078" cy="1204441"/>
          </a:xfrm>
          <a:prstGeom prst="roundRect">
            <a:avLst>
              <a:gd name="adj" fmla="val 3978"/>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2" name="Rounded Rectangle 21">
            <a:extLst>
              <a:ext uri="{FF2B5EF4-FFF2-40B4-BE49-F238E27FC236}">
                <a16:creationId xmlns:a16="http://schemas.microsoft.com/office/drawing/2014/main" id="{5A3E82FF-DF7C-71C5-41D1-59774B46BC19}"/>
              </a:ext>
            </a:extLst>
          </p:cNvPr>
          <p:cNvSpPr/>
          <p:nvPr/>
        </p:nvSpPr>
        <p:spPr>
          <a:xfrm>
            <a:off x="6385002" y="1692263"/>
            <a:ext cx="2627902" cy="1855324"/>
          </a:xfrm>
          <a:prstGeom prst="roundRect">
            <a:avLst>
              <a:gd name="adj" fmla="val 2647"/>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46BD64C-767C-9D0A-87A2-A4F57359C8B7}"/>
              </a:ext>
            </a:extLst>
          </p:cNvPr>
          <p:cNvCxnSpPr>
            <a:cxnSpLocks/>
          </p:cNvCxnSpPr>
          <p:nvPr/>
        </p:nvCxnSpPr>
        <p:spPr>
          <a:xfrm flipH="1" flipV="1">
            <a:off x="6161297" y="2712772"/>
            <a:ext cx="242040" cy="0"/>
          </a:xfrm>
          <a:prstGeom prst="straightConnector1">
            <a:avLst/>
          </a:prstGeom>
          <a:ln w="38100">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 name="Straight Arrow Connector 1">
            <a:extLst>
              <a:ext uri="{FF2B5EF4-FFF2-40B4-BE49-F238E27FC236}">
                <a16:creationId xmlns:a16="http://schemas.microsoft.com/office/drawing/2014/main" id="{B97EF5FD-6089-A1AC-0236-22B99C8F5333}"/>
              </a:ext>
            </a:extLst>
          </p:cNvPr>
          <p:cNvCxnSpPr>
            <a:cxnSpLocks/>
          </p:cNvCxnSpPr>
          <p:nvPr/>
        </p:nvCxnSpPr>
        <p:spPr>
          <a:xfrm>
            <a:off x="6196201" y="3186770"/>
            <a:ext cx="242040" cy="0"/>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0" name="Rounded Rectangle 39">
            <a:extLst>
              <a:ext uri="{FF2B5EF4-FFF2-40B4-BE49-F238E27FC236}">
                <a16:creationId xmlns:a16="http://schemas.microsoft.com/office/drawing/2014/main" id="{B1E78659-FC61-1BC0-4E1A-FE1B003037FE}"/>
              </a:ext>
            </a:extLst>
          </p:cNvPr>
          <p:cNvSpPr>
            <a:spLocks/>
          </p:cNvSpPr>
          <p:nvPr/>
        </p:nvSpPr>
        <p:spPr>
          <a:xfrm rot="5400000">
            <a:off x="6233890" y="2415864"/>
            <a:ext cx="141005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DAF8CD23-BF71-10E6-AA3F-83B9B9F66318}"/>
              </a:ext>
            </a:extLst>
          </p:cNvPr>
          <p:cNvSpPr>
            <a:spLocks/>
          </p:cNvSpPr>
          <p:nvPr/>
        </p:nvSpPr>
        <p:spPr>
          <a:xfrm rot="5400000">
            <a:off x="7880792" y="2412837"/>
            <a:ext cx="141415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42" name="Group 41">
            <a:extLst>
              <a:ext uri="{FF2B5EF4-FFF2-40B4-BE49-F238E27FC236}">
                <a16:creationId xmlns:a16="http://schemas.microsoft.com/office/drawing/2014/main" id="{D1BCA487-99B5-4653-EDB3-71E32A71C671}"/>
              </a:ext>
            </a:extLst>
          </p:cNvPr>
          <p:cNvGrpSpPr/>
          <p:nvPr/>
        </p:nvGrpSpPr>
        <p:grpSpPr>
          <a:xfrm>
            <a:off x="6645745" y="2803983"/>
            <a:ext cx="2304700" cy="689675"/>
            <a:chOff x="6645745" y="2803983"/>
            <a:chExt cx="2304700" cy="689675"/>
          </a:xfrm>
        </p:grpSpPr>
        <p:grpSp>
          <p:nvGrpSpPr>
            <p:cNvPr id="39" name="Group 38">
              <a:extLst>
                <a:ext uri="{FF2B5EF4-FFF2-40B4-BE49-F238E27FC236}">
                  <a16:creationId xmlns:a16="http://schemas.microsoft.com/office/drawing/2014/main" id="{EDB70EB6-115E-6606-BCB5-D6957E6E5020}"/>
                </a:ext>
              </a:extLst>
            </p:cNvPr>
            <p:cNvGrpSpPr/>
            <p:nvPr/>
          </p:nvGrpSpPr>
          <p:grpSpPr>
            <a:xfrm>
              <a:off x="6645745" y="2842886"/>
              <a:ext cx="2204073" cy="650772"/>
              <a:chOff x="6645745" y="2842886"/>
              <a:chExt cx="2204073" cy="650772"/>
            </a:xfrm>
          </p:grpSpPr>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grpSp>
            <p:nvGrpSpPr>
              <p:cNvPr id="37" name="Group 36">
                <a:extLst>
                  <a:ext uri="{FF2B5EF4-FFF2-40B4-BE49-F238E27FC236}">
                    <a16:creationId xmlns:a16="http://schemas.microsoft.com/office/drawing/2014/main" id="{EC401211-5AB0-02BC-6C90-0EC18D4D836C}"/>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701822"/>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9B679FCF-187F-17BC-8D47-088BF4759C7A}"/>
              </a:ext>
            </a:extLst>
          </p:cNvPr>
          <p:cNvGrpSpPr/>
          <p:nvPr/>
        </p:nvGrpSpPr>
        <p:grpSpPr>
          <a:xfrm>
            <a:off x="6799633" y="2928983"/>
            <a:ext cx="365760" cy="354148"/>
            <a:chOff x="8014119" y="4579525"/>
            <a:chExt cx="365760" cy="354148"/>
          </a:xfrm>
        </p:grpSpPr>
        <p:cxnSp>
          <p:nvCxnSpPr>
            <p:cNvPr id="44" name="Straight Connector 43">
              <a:extLst>
                <a:ext uri="{FF2B5EF4-FFF2-40B4-BE49-F238E27FC236}">
                  <a16:creationId xmlns:a16="http://schemas.microsoft.com/office/drawing/2014/main" id="{9D9D8879-1738-2CA0-B088-5ED785DA8B56}"/>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4EE4E45-42CC-AF36-4027-A3C18FD7B449}"/>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C35E07E2-4542-4059-FC0F-B9B4E489EED9}"/>
              </a:ext>
            </a:extLst>
          </p:cNvPr>
          <p:cNvGrpSpPr/>
          <p:nvPr/>
        </p:nvGrpSpPr>
        <p:grpSpPr>
          <a:xfrm>
            <a:off x="8446553" y="2919325"/>
            <a:ext cx="365760" cy="354148"/>
            <a:chOff x="7998347" y="4579525"/>
            <a:chExt cx="365760" cy="354148"/>
          </a:xfrm>
        </p:grpSpPr>
        <p:cxnSp>
          <p:nvCxnSpPr>
            <p:cNvPr id="47" name="Straight Connector 46">
              <a:extLst>
                <a:ext uri="{FF2B5EF4-FFF2-40B4-BE49-F238E27FC236}">
                  <a16:creationId xmlns:a16="http://schemas.microsoft.com/office/drawing/2014/main" id="{8DA86847-D166-CD5E-B746-4C13360605AF}"/>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900641A-97D8-0C61-A9E5-5BF032FF5EE0}"/>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aphicFrame>
        <p:nvGraphicFramePr>
          <p:cNvPr id="61" name="Table 60">
            <a:extLst>
              <a:ext uri="{FF2B5EF4-FFF2-40B4-BE49-F238E27FC236}">
                <a16:creationId xmlns:a16="http://schemas.microsoft.com/office/drawing/2014/main" id="{B4AEF478-6AC0-731E-6961-6D2D6A6AFE06}"/>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448" name="TextBox 447">
            <a:extLst>
              <a:ext uri="{FF2B5EF4-FFF2-40B4-BE49-F238E27FC236}">
                <a16:creationId xmlns:a16="http://schemas.microsoft.com/office/drawing/2014/main" id="{F6D6BCDE-D45D-E9AE-F464-ECE83FFC0173}"/>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Tree>
    <p:extLst>
      <p:ext uri="{BB962C8B-B14F-4D97-AF65-F5344CB8AC3E}">
        <p14:creationId xmlns:p14="http://schemas.microsoft.com/office/powerpoint/2010/main" val="28112519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a:t>
              </a:r>
              <a:r>
                <a:rPr lang="en-US" sz="3200" b="1" dirty="0">
                  <a:solidFill>
                    <a:srgbClr val="BABABA"/>
                  </a:solidFill>
                  <a:latin typeface="Avenir Next" panose="020B0503020202020204" pitchFamily="34" charset="0"/>
                </a:rPr>
                <a:t>Overview</a:t>
              </a:r>
              <a:endPar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4400" b="1" dirty="0">
                  <a:solidFill>
                    <a:srgbClr val="BABABA"/>
                  </a:solidFill>
                  <a:latin typeface="Avenir Next" panose="020B0503020202020204" pitchFamily="34" charset="0"/>
                </a:rPr>
                <a:t>5</a:t>
              </a:r>
              <a:endPar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7</a:t>
              </a:r>
            </a:p>
          </p:txBody>
        </p:sp>
      </p:grpSp>
    </p:spTree>
    <p:extLst>
      <p:ext uri="{BB962C8B-B14F-4D97-AF65-F5344CB8AC3E}">
        <p14:creationId xmlns:p14="http://schemas.microsoft.com/office/powerpoint/2010/main" val="23476452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A36B6873-23C4-7DF7-FDFD-990BDC892B01}"/>
              </a:ext>
            </a:extLst>
          </p:cNvPr>
          <p:cNvSpPr/>
          <p:nvPr/>
        </p:nvSpPr>
        <p:spPr>
          <a:xfrm>
            <a:off x="0" y="1667303"/>
            <a:ext cx="9063613" cy="4814102"/>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604687"/>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spTree>
    <p:extLst>
      <p:ext uri="{BB962C8B-B14F-4D97-AF65-F5344CB8AC3E}">
        <p14:creationId xmlns:p14="http://schemas.microsoft.com/office/powerpoint/2010/main" val="7193264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 (with and without Tensor Cores)</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a:t>
            </a:r>
          </a:p>
          <a:p>
            <a:pPr lvl="1">
              <a:lnSpc>
                <a:spcPct val="120000"/>
              </a:lnSpc>
              <a:spcBef>
                <a:spcPts val="0"/>
              </a:spcBef>
            </a:pPr>
            <a:r>
              <a:rPr lang="en-US" sz="2000" b="1" dirty="0">
                <a:solidFill>
                  <a:srgbClr val="D5702F"/>
                </a:solidFill>
                <a:hlinkClick r:id="rId3">
                  <a:extLst>
                    <a:ext uri="{A12FA001-AC4F-418D-AE19-62706E023703}">
                      <ahyp:hlinkClr xmlns:ahyp="http://schemas.microsoft.com/office/drawing/2018/hyperlinkcolor" val="tx"/>
                    </a:ext>
                  </a:extLst>
                </a:hlinkClick>
              </a:rPr>
              <a:t>https://github.com/CMU-SAFARI/Proteus</a:t>
            </a:r>
            <a:r>
              <a:rPr lang="en-US" sz="2000" b="1" dirty="0">
                <a:solidFill>
                  <a:srgbClr val="D5702F"/>
                </a:solidFill>
              </a:rPr>
              <a:t> </a:t>
            </a:r>
            <a:br>
              <a:rPr lang="en-US" sz="2000" dirty="0">
                <a:solidFill>
                  <a:srgbClr val="D5712F"/>
                </a:solidFill>
              </a:rPr>
            </a:br>
            <a:endParaRPr lang="en-US" sz="2000" dirty="0">
              <a:solidFill>
                <a:srgbClr val="D5712F"/>
              </a:solidFill>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Linear algebra, data mining, video processing, machine learning</a:t>
            </a:r>
            <a:br>
              <a:rPr lang="en-US" sz="2000" dirty="0">
                <a:solidFill>
                  <a:schemeClr val="accent4"/>
                </a:solidFill>
              </a:rPr>
            </a:br>
            <a:endParaRPr lang="en-US" sz="2000" dirty="0">
              <a:solidFill>
                <a:schemeClr val="accent4"/>
              </a:solidFill>
            </a:endParaRPr>
          </a:p>
          <a:p>
            <a:pPr>
              <a:lnSpc>
                <a:spcPct val="100000"/>
              </a:lnSpc>
              <a:spcBef>
                <a:spcPts val="600"/>
              </a:spcBef>
              <a:defRPr/>
            </a:pPr>
            <a:r>
              <a:rPr lang="en-US" sz="2400" b="1" dirty="0">
                <a:solidFill>
                  <a:schemeClr val="accent5"/>
                </a:solidFill>
              </a:rPr>
              <a:t>Metrics</a:t>
            </a:r>
          </a:p>
          <a:p>
            <a:pPr lvl="1"/>
            <a:r>
              <a:rPr lang="en-US" sz="2000" dirty="0">
                <a:solidFill>
                  <a:schemeClr val="accent5"/>
                </a:solidFill>
              </a:rPr>
              <a:t>CPU-Normalized </a:t>
            </a:r>
            <a:r>
              <a:rPr lang="en-US" sz="2000" b="1" dirty="0">
                <a:solidFill>
                  <a:schemeClr val="accent5"/>
                </a:solidFill>
              </a:rPr>
              <a:t>performance per area </a:t>
            </a:r>
          </a:p>
          <a:p>
            <a:pPr lvl="1"/>
            <a:r>
              <a:rPr lang="en-US" sz="2000" b="1" dirty="0">
                <a:solidFill>
                  <a:schemeClr val="accent5"/>
                </a:solidFill>
              </a:rPr>
              <a:t>Energy reduction </a:t>
            </a:r>
            <a:r>
              <a:rPr lang="en-US" sz="2000" dirty="0">
                <a:solidFill>
                  <a:schemeClr val="accent5"/>
                </a:solidFill>
              </a:rPr>
              <a:t>(compared to baseline CPU)</a:t>
            </a:r>
          </a:p>
        </p:txBody>
      </p:sp>
    </p:spTree>
    <p:extLst>
      <p:ext uri="{BB962C8B-B14F-4D97-AF65-F5344CB8AC3E}">
        <p14:creationId xmlns:p14="http://schemas.microsoft.com/office/powerpoint/2010/main" val="104907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animEffect transition="in" filter="fade">
                                      <p:cBhvr>
                                        <p:cTn id="7" dur="500"/>
                                        <p:tgtEl>
                                          <p:spTgt spid="5">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6" end="6"/>
                                            </p:txEl>
                                          </p:spTgt>
                                        </p:tgtEl>
                                        <p:attrNameLst>
                                          <p:attrName>style.visibility</p:attrName>
                                        </p:attrNameLst>
                                      </p:cBhvr>
                                      <p:to>
                                        <p:strVal val="visible"/>
                                      </p:to>
                                    </p:set>
                                    <p:animEffect transition="in" filter="fade">
                                      <p:cBhvr>
                                        <p:cTn id="10" dur="500"/>
                                        <p:tgtEl>
                                          <p:spTgt spid="5">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animEffect transition="in" filter="fade">
                                      <p:cBhvr>
                                        <p:cTn id="13" dur="500"/>
                                        <p:tgtEl>
                                          <p:spTgt spid="5">
                                            <p:txEl>
                                              <p:pRg st="7" end="7"/>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8" end="8"/>
                                            </p:txEl>
                                          </p:spTgt>
                                        </p:tgtEl>
                                        <p:attrNameLst>
                                          <p:attrName>style.visibility</p:attrName>
                                        </p:attrNameLst>
                                      </p:cBhvr>
                                      <p:to>
                                        <p:strVal val="visible"/>
                                      </p:to>
                                    </p:set>
                                    <p:animEffect transition="in" filter="fade">
                                      <p:cBhvr>
                                        <p:cTn id="18" dur="500"/>
                                        <p:tgtEl>
                                          <p:spTgt spid="5">
                                            <p:txEl>
                                              <p:pRg st="8" end="8"/>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9" end="9"/>
                                            </p:txEl>
                                          </p:spTgt>
                                        </p:tgtEl>
                                        <p:attrNameLst>
                                          <p:attrName>style.visibility</p:attrName>
                                        </p:attrNameLst>
                                      </p:cBhvr>
                                      <p:to>
                                        <p:strVal val="visible"/>
                                      </p:to>
                                    </p:set>
                                    <p:animEffect transition="in" filter="fade">
                                      <p:cBhvr>
                                        <p:cTn id="21" dur="500"/>
                                        <p:tgtEl>
                                          <p:spTgt spid="5">
                                            <p:txEl>
                                              <p:pRg st="9" end="9"/>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0" end="10"/>
                                            </p:txEl>
                                          </p:spTgt>
                                        </p:tgtEl>
                                        <p:attrNameLst>
                                          <p:attrName>style.visibility</p:attrName>
                                        </p:attrNameLst>
                                      </p:cBhvr>
                                      <p:to>
                                        <p:strVal val="visible"/>
                                      </p:to>
                                    </p:set>
                                    <p:animEffect transition="in" filter="fade">
                                      <p:cBhvr>
                                        <p:cTn id="24"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Performance Analysis </a:t>
            </a:r>
          </a:p>
        </p:txBody>
      </p:sp>
      <p:graphicFrame>
        <p:nvGraphicFramePr>
          <p:cNvPr id="2" name="Chart 1">
            <a:extLst>
              <a:ext uri="{FF2B5EF4-FFF2-40B4-BE49-F238E27FC236}">
                <a16:creationId xmlns:a16="http://schemas.microsoft.com/office/drawing/2014/main" id="{9232BE8F-B082-6FE8-8752-4D5DE2878AB4}"/>
              </a:ext>
            </a:extLst>
          </p:cNvPr>
          <p:cNvGraphicFramePr>
            <a:graphicFrameLocks/>
          </p:cNvGraphicFramePr>
          <p:nvPr/>
        </p:nvGraphicFramePr>
        <p:xfrm>
          <a:off x="50005" y="1210072"/>
          <a:ext cx="8996951" cy="373593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2F2F2"/>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performance/mm</a:t>
              </a:r>
              <a:r>
                <a:rPr kumimoji="0" lang="en-US" sz="2200" b="1" i="0" u="none" strike="noStrike" kern="0" cap="none" spc="0" normalizeH="0" baseline="30000" noProof="0" dirty="0">
                  <a:ln>
                    <a:noFill/>
                  </a:ln>
                  <a:solidFill>
                    <a:srgbClr val="E08961"/>
                  </a:solidFill>
                  <a:effectLst/>
                  <a:uLnTx/>
                  <a:uFillTx/>
                  <a:latin typeface="Avenir Next" panose="020B0503020202020204" pitchFamily="34" charset="0"/>
                  <a:ea typeface="+mn-ea"/>
                  <a:cs typeface="+mn-cs"/>
                </a:rPr>
                <a:t>2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(17x), GPU (7.3x), and SIMDRAM (10.2x)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19" name="Rounded Rectangle 18">
            <a:extLst>
              <a:ext uri="{FF2B5EF4-FFF2-40B4-BE49-F238E27FC236}">
                <a16:creationId xmlns:a16="http://schemas.microsoft.com/office/drawing/2014/main" id="{0E7393B9-A46F-20CA-6191-72D1B989F6E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 name="Straight Arrow Connector 3">
            <a:extLst>
              <a:ext uri="{FF2B5EF4-FFF2-40B4-BE49-F238E27FC236}">
                <a16:creationId xmlns:a16="http://schemas.microsoft.com/office/drawing/2014/main" id="{3C36CFE7-FFDF-9D79-6AB2-F7D5DBAB3935}"/>
              </a:ext>
            </a:extLst>
          </p:cNvPr>
          <p:cNvCxnSpPr>
            <a:cxnSpLocks/>
          </p:cNvCxnSpPr>
          <p:nvPr/>
        </p:nvCxnSpPr>
        <p:spPr>
          <a:xfrm>
            <a:off x="8636530" y="2787091"/>
            <a:ext cx="0" cy="197511"/>
          </a:xfrm>
          <a:prstGeom prst="straightConnector1">
            <a:avLst/>
          </a:prstGeom>
          <a:ln w="381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50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1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4000"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energy-efficiency 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(90.3x), GPU (21x), and SIMDRAM (8.1x)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2" name="Chart 1">
            <a:extLst>
              <a:ext uri="{FF2B5EF4-FFF2-40B4-BE49-F238E27FC236}">
                <a16:creationId xmlns:a16="http://schemas.microsoft.com/office/drawing/2014/main" id="{81A1F721-6F30-7F9F-11C2-3B4584D37C6A}"/>
              </a:ext>
            </a:extLst>
          </p:cNvPr>
          <p:cNvGraphicFramePr>
            <a:graphicFrameLocks/>
          </p:cNvGraphicFramePr>
          <p:nvPr>
            <p:extLst>
              <p:ext uri="{D42A27DB-BD31-4B8C-83A1-F6EECF244321}">
                <p14:modId xmlns:p14="http://schemas.microsoft.com/office/powerpoint/2010/main" val="694212737"/>
              </p:ext>
            </p:extLst>
          </p:nvPr>
        </p:nvGraphicFramePr>
        <p:xfrm>
          <a:off x="35717" y="1337764"/>
          <a:ext cx="9032271" cy="3325248"/>
        </p:xfrm>
        <a:graphic>
          <a:graphicData uri="http://schemas.openxmlformats.org/drawingml/2006/chart">
            <c:chart xmlns:c="http://schemas.openxmlformats.org/drawingml/2006/chart" xmlns:r="http://schemas.openxmlformats.org/officeDocument/2006/relationships" r:id="rId3"/>
          </a:graphicData>
        </a:graphic>
      </p:graphicFrame>
      <p:sp>
        <p:nvSpPr>
          <p:cNvPr id="20" name="Rounded Rectangle 19">
            <a:extLst>
              <a:ext uri="{FF2B5EF4-FFF2-40B4-BE49-F238E27FC236}">
                <a16:creationId xmlns:a16="http://schemas.microsoft.com/office/drawing/2014/main" id="{25030C11-D7CB-4D7F-837F-F33736F1272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08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2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Limitations of PUD Systems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Key Ideas</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Proteus</a:t>
              </a: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 Overview</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BABABA"/>
                  </a:solidFill>
                  <a:effectLst/>
                  <a:uLnTx/>
                  <a:uFillTx/>
                  <a:latin typeface="Avenir Next" panose="020B0503020202020204" pitchFamily="34" charset="0"/>
                  <a:ea typeface="+mn-ea"/>
                  <a:cs typeface="+mn-cs"/>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7</a:t>
              </a:r>
            </a:p>
          </p:txBody>
        </p:sp>
      </p:grpSp>
    </p:spTree>
    <p:extLst>
      <p:ext uri="{BB962C8B-B14F-4D97-AF65-F5344CB8AC3E}">
        <p14:creationId xmlns:p14="http://schemas.microsoft.com/office/powerpoint/2010/main" val="97107146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1"/>
            <a:ext cx="8894602" cy="1065883"/>
          </a:xfrm>
        </p:spPr>
        <p:txBody>
          <a:bodyPr>
            <a:normAutofit/>
          </a:bodyPr>
          <a:lstStyle/>
          <a:p>
            <a:pPr algn="ctr"/>
            <a:r>
              <a:rPr lang="en-US" dirty="0">
                <a:solidFill>
                  <a:srgbClr val="1D82C5"/>
                </a:solidFill>
              </a:rPr>
              <a:t>Conclusion</a:t>
            </a:r>
          </a:p>
        </p:txBody>
      </p:sp>
      <p:sp>
        <p:nvSpPr>
          <p:cNvPr id="12" name="TextBox 11">
            <a:extLst>
              <a:ext uri="{FF2B5EF4-FFF2-40B4-BE49-F238E27FC236}">
                <a16:creationId xmlns:a16="http://schemas.microsoft.com/office/drawing/2014/main" id="{4AFA4909-9469-F224-2511-48254E2A1540}"/>
              </a:ext>
            </a:extLst>
          </p:cNvPr>
          <p:cNvSpPr txBox="1"/>
          <p:nvPr/>
        </p:nvSpPr>
        <p:spPr>
          <a:xfrm>
            <a:off x="-7581" y="6080624"/>
            <a:ext cx="9146376" cy="400110"/>
          </a:xfrm>
          <a:prstGeom prst="rect">
            <a:avLst/>
          </a:prstGeom>
          <a:noFill/>
        </p:spPr>
        <p:txBody>
          <a:bodyPr wrap="square">
            <a:spAutoFit/>
          </a:bodyPr>
          <a:lstStyle/>
          <a:p>
            <a:pPr algn="ct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https://github.com/CMU-SAFARI/Proteus</a:t>
            </a:r>
            <a:r>
              <a:rPr kumimoji="0" lang="en-US" sz="2000" b="1" i="0" u="none" strike="noStrike" kern="1200" cap="none" spc="0" normalizeH="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rPr>
              <a:t> </a:t>
            </a:r>
            <a:endParaRPr lang="en-US" sz="1600" dirty="0">
              <a:solidFill>
                <a:schemeClr val="accent5"/>
              </a:solidFill>
            </a:endParaRPr>
          </a:p>
        </p:txBody>
      </p:sp>
      <p:sp>
        <p:nvSpPr>
          <p:cNvPr id="5" name="Rounded Rectangle 4">
            <a:extLst>
              <a:ext uri="{FF2B5EF4-FFF2-40B4-BE49-F238E27FC236}">
                <a16:creationId xmlns:a16="http://schemas.microsoft.com/office/drawing/2014/main" id="{63AB5C0E-7C08-1EC5-BE2B-7C51FC99ECB3}"/>
              </a:ext>
            </a:extLst>
          </p:cNvPr>
          <p:cNvSpPr/>
          <p:nvPr/>
        </p:nvSpPr>
        <p:spPr>
          <a:xfrm>
            <a:off x="175404" y="1331839"/>
            <a:ext cx="8793192" cy="2597865"/>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We introduce </a:t>
            </a:r>
            <a:r>
              <a:rPr kumimoji="0" lang="en-US" sz="2400" b="1" i="1"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t>
            </a:r>
            <a:br>
              <a:rPr kumimoji="0" lang="en-US" sz="24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a data-aware hardware runtime PUD</a:t>
            </a:r>
            <a:r>
              <a:rPr kumimoji="0" lang="en-US" sz="2400" b="1" i="0" u="none" strike="noStrike" kern="1200" cap="none" spc="0" normalizeH="0" noProof="0" dirty="0">
                <a:ln>
                  <a:noFill/>
                </a:ln>
                <a:solidFill>
                  <a:srgbClr val="5CA2DB"/>
                </a:solidFill>
                <a:effectLst/>
                <a:uLnTx/>
                <a:uFillTx/>
                <a:latin typeface="Avenir Next" panose="020B0503020202020204" pitchFamily="34" charset="0"/>
                <a:ea typeface="+mn-ea"/>
                <a:cs typeface="+mn-cs"/>
              </a:rPr>
              <a:t> framework that</a:t>
            </a:r>
            <a:br>
              <a:rPr kumimoji="0" lang="en-US" sz="24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br>
            <a:endParaRPr kumimoji="0" lang="en-US" sz="9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endParaRPr>
          </a:p>
          <a:p>
            <a:pPr marR="0" lvl="0" algn="ctr" defTabSz="457200" rtl="0" eaLnBrk="1" fontAlgn="auto" latinLnBrk="0" hangingPunct="1">
              <a:lnSpc>
                <a:spcPct val="100000"/>
              </a:lnSpc>
              <a:spcBef>
                <a:spcPts val="0"/>
              </a:spcBef>
              <a:spcAft>
                <a:spcPts val="0"/>
              </a:spcAft>
              <a:buClrTx/>
              <a:buSzTx/>
              <a:tabLst/>
              <a:defRPr/>
            </a:pP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that </a:t>
            </a: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dynamically</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adjusts the bit-precision and, based on that, </a:t>
            </a:r>
            <a:b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chooses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and </a:t>
            </a: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uses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the most appropriate data representation and </a:t>
            </a:r>
            <a:b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arithmetic algorithm implementation for a given PUD operation</a:t>
            </a:r>
          </a:p>
        </p:txBody>
      </p:sp>
      <p:sp>
        <p:nvSpPr>
          <p:cNvPr id="6" name="Rounded Rectangle 5">
            <a:extLst>
              <a:ext uri="{FF2B5EF4-FFF2-40B4-BE49-F238E27FC236}">
                <a16:creationId xmlns:a16="http://schemas.microsoft.com/office/drawing/2014/main" id="{860DA442-AA81-613E-02DA-07C74B19734E}"/>
              </a:ext>
            </a:extLst>
          </p:cNvPr>
          <p:cNvSpPr/>
          <p:nvPr/>
        </p:nvSpPr>
        <p:spPr>
          <a:xfrm>
            <a:off x="169011" y="4123650"/>
            <a:ext cx="8793192" cy="1859506"/>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0" lang="en-US" sz="24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Our extensive</a:t>
            </a:r>
            <a:r>
              <a:rPr lang="en-US" sz="2400" b="1" dirty="0">
                <a:solidFill>
                  <a:srgbClr val="9C80C1"/>
                </a:solidFill>
                <a:latin typeface="Avenir Next" panose="020B0503020202020204" pitchFamily="34" charset="0"/>
              </a:rPr>
              <a:t> evaluation </a:t>
            </a:r>
            <a:r>
              <a:rPr kumimoji="0" lang="en-US" sz="2400" b="1" i="0" u="none" strike="noStrike" kern="1200" cap="none" spc="0" normalizeH="0" noProof="0" dirty="0">
                <a:ln>
                  <a:noFill/>
                </a:ln>
                <a:solidFill>
                  <a:srgbClr val="9C80C1"/>
                </a:solidFill>
                <a:effectLst/>
                <a:uLnTx/>
                <a:uFillTx/>
                <a:latin typeface="Avenir Next" panose="020B0503020202020204" pitchFamily="34" charset="0"/>
                <a:ea typeface="+mn-ea"/>
                <a:cs typeface="+mn-cs"/>
              </a:rPr>
              <a:t>shows that </a:t>
            </a:r>
            <a:r>
              <a:rPr kumimoji="0" lang="en-US" sz="2400" b="1" i="1"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achieves</a:t>
            </a:r>
            <a:endParaRPr kumimoji="0" lang="en-US" sz="9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endParaRPr>
          </a:p>
          <a:p>
            <a:pPr lvl="0" algn="ctr"/>
            <a:br>
              <a:rPr lang="en-US" sz="900" b="1" dirty="0">
                <a:solidFill>
                  <a:srgbClr val="9C80C1"/>
                </a:solidFill>
                <a:latin typeface="Avenir Next" panose="020B0503020202020204" pitchFamily="34" charset="0"/>
              </a:rPr>
            </a:b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17x </a:t>
            </a:r>
            <a:r>
              <a:rPr lang="en-US" sz="2000" b="1" dirty="0">
                <a:solidFill>
                  <a:srgbClr val="9C80C1"/>
                </a:solidFill>
                <a:latin typeface="Avenir Next" panose="020B0503020202020204" pitchFamily="34" charset="0"/>
              </a:rPr>
              <a:t>(</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90.3x)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7.3x (21x)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10.2x (8.1x)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the performance per mm</a:t>
            </a:r>
            <a:r>
              <a:rPr kumimoji="0" lang="en-US" sz="20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t>2</a:t>
            </a:r>
            <a:br>
              <a:rPr kumimoji="0" lang="en-US" sz="20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br>
            <a:r>
              <a:rPr lang="en-US" sz="2000" dirty="0">
                <a:solidFill>
                  <a:srgbClr val="9C80C1"/>
                </a:solidFill>
                <a:latin typeface="Avenir Next" panose="020B0503020202020204" pitchFamily="34" charset="0"/>
              </a:rPr>
              <a:t> (</a:t>
            </a:r>
            <a:r>
              <a:rPr kumimoji="0" lang="en-US" sz="2000" b="0" i="0" u="none" strike="noStrike" kern="1200" cap="none" spc="0" normalizeH="0" noProof="0" dirty="0">
                <a:ln>
                  <a:noFill/>
                </a:ln>
                <a:solidFill>
                  <a:srgbClr val="9C80C1"/>
                </a:solidFill>
                <a:effectLst/>
                <a:uLnTx/>
                <a:uFillTx/>
                <a:latin typeface="Avenir Next" panose="020B0503020202020204" pitchFamily="34" charset="0"/>
                <a:ea typeface="+mn-ea"/>
                <a:cs typeface="+mn-cs"/>
              </a:rPr>
              <a:t>energy reduction)</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of a CPU, GPU, and </a:t>
            </a:r>
            <a:r>
              <a:rPr lang="en-US" sz="2000" dirty="0">
                <a:solidFill>
                  <a:srgbClr val="9C80C1"/>
                </a:solidFill>
                <a:latin typeface="Avenir Next" panose="020B0503020202020204" pitchFamily="34" charset="0"/>
              </a:rPr>
              <a:t>state-of-the-art PUD system,</a:t>
            </a:r>
            <a:br>
              <a:rPr lang="en-US" sz="2000" dirty="0">
                <a:solidFill>
                  <a:srgbClr val="9C80C1"/>
                </a:solidFill>
                <a:latin typeface="Avenir Next" panose="020B0503020202020204" pitchFamily="34" charset="0"/>
              </a:rPr>
            </a:b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small area cost to a DRAM chip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1.6%</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CPU die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0.03%</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148667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5" grpId="0" animBg="1"/>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18854"/>
            <a:ext cx="9144000" cy="3623479"/>
          </a:xfrm>
        </p:spPr>
        <p:txBody>
          <a:bodyPr>
            <a:normAutofit/>
          </a:bodyPr>
          <a:lstStyle/>
          <a:p>
            <a:r>
              <a:rPr lang="en-US" i="1" dirty="0">
                <a:solidFill>
                  <a:schemeClr val="bg1"/>
                </a:solidFill>
                <a:effectLst/>
              </a:rPr>
              <a:t>Proteus</a:t>
            </a:r>
            <a:r>
              <a:rPr lang="en-US" i="0" dirty="0">
                <a:solidFill>
                  <a:schemeClr val="bg1"/>
                </a:solidFill>
                <a:effectLst/>
              </a:rPr>
              <a:t> </a:t>
            </a:r>
            <a:br>
              <a:rPr lang="en-US" sz="3600" b="0" i="0" dirty="0">
                <a:solidFill>
                  <a:schemeClr val="bg1"/>
                </a:solidFill>
                <a:effectLst/>
              </a:rPr>
            </a:br>
            <a:r>
              <a:rPr lang="en-US" sz="2800" i="0" dirty="0">
                <a:solidFill>
                  <a:schemeClr val="bg1"/>
                </a:solidFill>
                <a:effectLst/>
              </a:rPr>
              <a:t> </a:t>
            </a:r>
            <a:r>
              <a:rPr lang="en-US" sz="2400" i="0" dirty="0">
                <a:solidFill>
                  <a:schemeClr val="bg1"/>
                </a:solidFill>
                <a:effectLst/>
              </a:rPr>
              <a:t>Achieving High-Performance Processing-Using-DRAM </a:t>
            </a:r>
            <a:br>
              <a:rPr lang="en-US" sz="2400" i="0" dirty="0">
                <a:solidFill>
                  <a:schemeClr val="bg1"/>
                </a:solidFill>
                <a:effectLst/>
              </a:rPr>
            </a:br>
            <a:r>
              <a:rPr lang="en-US" sz="2400" i="0" dirty="0">
                <a:solidFill>
                  <a:schemeClr val="bg1"/>
                </a:solidFill>
                <a:effectLst/>
              </a:rPr>
              <a:t>with Dynamic Bit-Precision, Adaptive Data Representation, and Flexible Arithmetic</a:t>
            </a:r>
            <a:endParaRPr lang="en-US" sz="2200" dirty="0">
              <a:solidFill>
                <a:schemeClr val="bg1"/>
              </a:solidFill>
            </a:endParaRPr>
          </a:p>
        </p:txBody>
      </p:sp>
      <p:graphicFrame>
        <p:nvGraphicFramePr>
          <p:cNvPr id="5" name="Table 4">
            <a:extLst>
              <a:ext uri="{FF2B5EF4-FFF2-40B4-BE49-F238E27FC236}">
                <a16:creationId xmlns:a16="http://schemas.microsoft.com/office/drawing/2014/main" id="{CE07B0AB-6092-4BDA-CA12-C2D3DE5E9BC6}"/>
              </a:ext>
            </a:extLst>
          </p:cNvPr>
          <p:cNvGraphicFramePr>
            <a:graphicFrameLocks noGrp="1"/>
          </p:cNvGraphicFramePr>
          <p:nvPr/>
        </p:nvGraphicFramePr>
        <p:xfrm>
          <a:off x="0" y="4057112"/>
          <a:ext cx="9144000" cy="1554480"/>
        </p:xfrm>
        <a:graphic>
          <a:graphicData uri="http://schemas.openxmlformats.org/drawingml/2006/table">
            <a:tbl>
              <a:tblPr firstRow="1" bandRow="1">
                <a:tableStyleId>{5940675A-B579-460E-94D1-54222C63F5DA}</a:tableStyleId>
              </a:tblPr>
              <a:tblGrid>
                <a:gridCol w="2286000">
                  <a:extLst>
                    <a:ext uri="{9D8B030D-6E8A-4147-A177-3AD203B41FA5}">
                      <a16:colId xmlns:a16="http://schemas.microsoft.com/office/drawing/2014/main" val="1676199004"/>
                    </a:ext>
                  </a:extLst>
                </a:gridCol>
                <a:gridCol w="2393576">
                  <a:extLst>
                    <a:ext uri="{9D8B030D-6E8A-4147-A177-3AD203B41FA5}">
                      <a16:colId xmlns:a16="http://schemas.microsoft.com/office/drawing/2014/main" val="152784747"/>
                    </a:ext>
                  </a:extLst>
                </a:gridCol>
                <a:gridCol w="2377440">
                  <a:extLst>
                    <a:ext uri="{9D8B030D-6E8A-4147-A177-3AD203B41FA5}">
                      <a16:colId xmlns:a16="http://schemas.microsoft.com/office/drawing/2014/main" val="239186579"/>
                    </a:ext>
                  </a:extLst>
                </a:gridCol>
                <a:gridCol w="2086984">
                  <a:extLst>
                    <a:ext uri="{9D8B030D-6E8A-4147-A177-3AD203B41FA5}">
                      <a16:colId xmlns:a16="http://schemas.microsoft.com/office/drawing/2014/main" val="1781157887"/>
                    </a:ext>
                  </a:extLst>
                </a:gridCol>
              </a:tblGrid>
              <a:tr h="386366">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95624418"/>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7F7F7F"/>
                          </a:solidFill>
                          <a:latin typeface="Avenir Next" panose="020B0503020202020204" pitchFamily="34" charset="0"/>
                        </a:rPr>
                        <a:t>Mayank </a:t>
                      </a:r>
                      <a:r>
                        <a:rPr lang="en-US" sz="1800" b="1" dirty="0" err="1">
                          <a:solidFill>
                            <a:srgbClr val="7F7F7F"/>
                          </a:solidFill>
                          <a:latin typeface="Avenir Next" panose="020B0503020202020204" pitchFamily="34" charset="0"/>
                        </a:rPr>
                        <a:t>Kabra</a:t>
                      </a:r>
                      <a:endParaRPr lang="en-US" sz="18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rgbClr val="7F7F7F"/>
                          </a:solidFill>
                          <a:latin typeface="Avenir Next" panose="020B0503020202020204" pitchFamily="34" charset="0"/>
                        </a:rPr>
                        <a:t>Yuxin</a:t>
                      </a:r>
                      <a:r>
                        <a:rPr lang="en-US" sz="1800" b="1" dirty="0">
                          <a:solidFill>
                            <a:srgbClr val="7F7F7F"/>
                          </a:solidFill>
                          <a:latin typeface="Avenir Next" panose="020B0503020202020204" pitchFamily="34" charset="0"/>
                        </a:rPr>
                        <a:t> Guo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chemeClr val="tx1">
                              <a:lumMod val="50000"/>
                              <a:lumOff val="50000"/>
                            </a:schemeClr>
                          </a:solidFill>
                          <a:latin typeface="Avenir Next" panose="020B0503020202020204" pitchFamily="34" charset="0"/>
                        </a:rPr>
                        <a:t>Kangqi</a:t>
                      </a:r>
                      <a:r>
                        <a:rPr lang="en-US" sz="1800" b="1" dirty="0">
                          <a:solidFill>
                            <a:schemeClr val="tx1">
                              <a:lumMod val="50000"/>
                              <a:lumOff val="50000"/>
                            </a:schemeClr>
                          </a:solidFill>
                          <a:latin typeface="Avenir Next" panose="020B0503020202020204" pitchFamily="34" charset="0"/>
                        </a:rPr>
                        <a:t> Chen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Giray </a:t>
                      </a:r>
                      <a:r>
                        <a:rPr lang="en-US" sz="1800" b="1" dirty="0" err="1">
                          <a:solidFill>
                            <a:schemeClr val="tx1">
                              <a:lumMod val="50000"/>
                              <a:lumOff val="50000"/>
                            </a:schemeClr>
                          </a:solidFill>
                          <a:latin typeface="Avenir Next" panose="020B0503020202020204" pitchFamily="34" charset="0"/>
                        </a:rPr>
                        <a:t>Yağlıkçı</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46285721"/>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Melina </a:t>
                      </a:r>
                      <a:r>
                        <a:rPr lang="en-US" sz="1800" b="1" dirty="0" err="1">
                          <a:solidFill>
                            <a:schemeClr val="tx1">
                              <a:lumMod val="50000"/>
                              <a:lumOff val="50000"/>
                            </a:schemeClr>
                          </a:solidFill>
                          <a:latin typeface="Avenir Next" panose="020B0503020202020204" pitchFamily="34" charset="0"/>
                        </a:rPr>
                        <a:t>Soysal</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Mohammad Sadr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Joaquin O. Bueno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Saugata Ghose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284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Juan Gómez-Luna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Onur Mutlu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6" name="TextBox 5">
            <a:extLst>
              <a:ext uri="{FF2B5EF4-FFF2-40B4-BE49-F238E27FC236}">
                <a16:creationId xmlns:a16="http://schemas.microsoft.com/office/drawing/2014/main" id="{9EE93450-5E2B-C2DD-AA73-358458F49FEE}"/>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2025 International Conference on Supercomputing (ICS)</a:t>
            </a:r>
          </a:p>
        </p:txBody>
      </p:sp>
    </p:spTree>
    <p:extLst>
      <p:ext uri="{BB962C8B-B14F-4D97-AF65-F5344CB8AC3E}">
        <p14:creationId xmlns:p14="http://schemas.microsoft.com/office/powerpoint/2010/main" val="16360172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theme/theme1.xml><?xml version="1.0" encoding="utf-8"?>
<a:theme xmlns:a="http://schemas.openxmlformats.org/drawingml/2006/main" name="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2_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93007</TotalTime>
  <Words>10541</Words>
  <Application>Microsoft Macintosh PowerPoint</Application>
  <PresentationFormat>On-screen Show (4:3)</PresentationFormat>
  <Paragraphs>3039</Paragraphs>
  <Slides>75</Slides>
  <Notes>63</Notes>
  <HiddenSlides>0</HiddenSlides>
  <MMClips>0</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75</vt:i4>
      </vt:variant>
    </vt:vector>
  </HeadingPairs>
  <TitlesOfParts>
    <vt:vector size="89" baseType="lpstr">
      <vt:lpstr>Arial</vt:lpstr>
      <vt:lpstr>Avenir Next</vt:lpstr>
      <vt:lpstr>Calibri</vt:lpstr>
      <vt:lpstr>Calibri Light</vt:lpstr>
      <vt:lpstr>Cambria</vt:lpstr>
      <vt:lpstr>Cambria Math</vt:lpstr>
      <vt:lpstr>Corbel</vt:lpstr>
      <vt:lpstr>Courier New</vt:lpstr>
      <vt:lpstr>FUTURA MEDIUM</vt:lpstr>
      <vt:lpstr>Menlo</vt:lpstr>
      <vt:lpstr>Segoe UI</vt:lpstr>
      <vt:lpstr>Office Theme</vt:lpstr>
      <vt:lpstr>1_Office Theme</vt:lpstr>
      <vt:lpstr>2_Office Theme</vt:lpstr>
      <vt:lpstr>PowerPoint Presentation</vt:lpstr>
      <vt:lpstr>Executive Summary</vt:lpstr>
      <vt:lpstr>Outline</vt:lpstr>
      <vt:lpstr>Outline</vt:lpstr>
      <vt:lpstr>Processing-in-Memory: Overview</vt:lpstr>
      <vt:lpstr>Outline</vt:lpstr>
      <vt:lpstr>Processing-in-Memory: Overview</vt:lpstr>
      <vt:lpstr>Background:  DRAM Hierarchical Organization</vt:lpstr>
      <vt:lpstr>Background:  DRAM Hierarchical Organization</vt:lpstr>
      <vt:lpstr>Background:  DRAM Operation – Row Access (ACTIVATE) </vt:lpstr>
      <vt:lpstr>Background:  DRAM Operation – Column Access (READ) </vt:lpstr>
      <vt:lpstr>Background:  In-DRAM Majority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PUD in Commodity Off-the-Shelf DRAM</vt:lpstr>
      <vt:lpstr>Outline</vt:lpstr>
      <vt:lpstr>Limitations of Bit-Serial PUD Systems:  Overview</vt:lpstr>
      <vt:lpstr>Limitations of Bit-Serial PUD Systems:  Overview</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vt:lpstr>
      <vt:lpstr>Limitations of Bit-Serial PUD Systems:  Rigid and Static Data Representation (II)</vt:lpstr>
      <vt:lpstr>Limitations of Bit-Serial PUD Systems:  Rigid and Static Data Representation (II)</vt:lpstr>
      <vt:lpstr>Limitations of Bit-Serial PUD Systems:  Overview</vt:lpstr>
      <vt:lpstr>Limitations of Bit-Serial PUD Systems:  Throughput Oriented Execution (I)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Throughput Oriented Execution (II)</vt:lpstr>
      <vt:lpstr>Limitations of Bit-Serial PUD Systems:  Overview</vt:lpstr>
      <vt:lpstr>Limitations of Bit-Serial PUD Systems:  Scalability Challenges (I)</vt:lpstr>
      <vt:lpstr>Problem &amp; Goal</vt:lpstr>
      <vt:lpstr>Outline</vt:lpstr>
      <vt:lpstr>Opportunities for Bit-Serial PUD:  Overview</vt:lpstr>
      <vt:lpstr>Opportunities for Bit-Serial PUD:  Overview</vt:lpstr>
      <vt:lpstr>Opportunities for Bit-Serial PUD:  Narrow Values for PUD Operations</vt:lpstr>
      <vt:lpstr>Opportunities for Bit-Serial PUD:  Overview</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Latency Reduction with Subarray Parallelism</vt:lpstr>
      <vt:lpstr>Opportunities for Bit-Serial PUD:  Overview</vt:lpstr>
      <vt:lpstr>Opportunities for Bit-Serial PUD:  Alternative Data Representation for High-Precision</vt:lpstr>
      <vt:lpstr>Outline</vt:lpstr>
      <vt:lpstr>Proteus:  Design Overview (I)</vt:lpstr>
      <vt:lpstr>Proteus:  Design Overview (II) </vt:lpstr>
      <vt:lpstr>Proteus:  Design Overview (III) </vt:lpstr>
      <vt:lpstr>Proteus:  Design Overview (IV) </vt:lpstr>
      <vt:lpstr>Proteus:  Design Overview (IV) </vt:lpstr>
      <vt:lpstr>Outline</vt:lpstr>
      <vt:lpstr>Evaluation:  Methodology Overview</vt:lpstr>
      <vt:lpstr>Evaluation:  Performance Analysis </vt:lpstr>
      <vt:lpstr>Evaluation:  Energy Analysis </vt:lpstr>
      <vt:lpstr>Outline</vt:lpstr>
      <vt:lpstr>Conclusion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388</cp:revision>
  <dcterms:created xsi:type="dcterms:W3CDTF">2021-10-05T08:21:40Z</dcterms:created>
  <dcterms:modified xsi:type="dcterms:W3CDTF">2025-06-08T01:41:29Z</dcterms:modified>
</cp:coreProperties>
</file>