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63"/>
  </p:notesMasterIdLst>
  <p:handoutMasterIdLst>
    <p:handoutMasterId r:id="rId64"/>
  </p:handoutMasterIdLst>
  <p:sldIdLst>
    <p:sldId id="649" r:id="rId2"/>
    <p:sldId id="257" r:id="rId3"/>
    <p:sldId id="301" r:id="rId4"/>
    <p:sldId id="5260" r:id="rId5"/>
    <p:sldId id="676" r:id="rId6"/>
    <p:sldId id="5283" r:id="rId7"/>
    <p:sldId id="6626" r:id="rId8"/>
    <p:sldId id="6627" r:id="rId9"/>
    <p:sldId id="359" r:id="rId10"/>
    <p:sldId id="5312" r:id="rId11"/>
    <p:sldId id="5315" r:id="rId12"/>
    <p:sldId id="5311" r:id="rId13"/>
    <p:sldId id="5264" r:id="rId14"/>
    <p:sldId id="5265" r:id="rId15"/>
    <p:sldId id="5266" r:id="rId16"/>
    <p:sldId id="5267" r:id="rId17"/>
    <p:sldId id="5268" r:id="rId18"/>
    <p:sldId id="5270" r:id="rId19"/>
    <p:sldId id="5272" r:id="rId20"/>
    <p:sldId id="5273" r:id="rId21"/>
    <p:sldId id="5274" r:id="rId22"/>
    <p:sldId id="5275" r:id="rId23"/>
    <p:sldId id="5269" r:id="rId24"/>
    <p:sldId id="274" r:id="rId25"/>
    <p:sldId id="5276" r:id="rId26"/>
    <p:sldId id="5284" r:id="rId27"/>
    <p:sldId id="5285" r:id="rId28"/>
    <p:sldId id="5279" r:id="rId29"/>
    <p:sldId id="5280" r:id="rId30"/>
    <p:sldId id="5281" r:id="rId31"/>
    <p:sldId id="5282" r:id="rId32"/>
    <p:sldId id="5286" r:id="rId33"/>
    <p:sldId id="5316" r:id="rId34"/>
    <p:sldId id="5277" r:id="rId35"/>
    <p:sldId id="5290" r:id="rId36"/>
    <p:sldId id="5291" r:id="rId37"/>
    <p:sldId id="5292" r:id="rId38"/>
    <p:sldId id="5306" r:id="rId39"/>
    <p:sldId id="5317" r:id="rId40"/>
    <p:sldId id="366" r:id="rId41"/>
    <p:sldId id="5296" r:id="rId42"/>
    <p:sldId id="5295" r:id="rId43"/>
    <p:sldId id="5297" r:id="rId44"/>
    <p:sldId id="5318" r:id="rId45"/>
    <p:sldId id="5299" r:id="rId46"/>
    <p:sldId id="5300" r:id="rId47"/>
    <p:sldId id="5304" r:id="rId48"/>
    <p:sldId id="5302" r:id="rId49"/>
    <p:sldId id="645" r:id="rId50"/>
    <p:sldId id="667" r:id="rId51"/>
    <p:sldId id="668" r:id="rId52"/>
    <p:sldId id="5287" r:id="rId53"/>
    <p:sldId id="5288" r:id="rId54"/>
    <p:sldId id="647" r:id="rId55"/>
    <p:sldId id="648" r:id="rId56"/>
    <p:sldId id="5319" r:id="rId57"/>
    <p:sldId id="5320" r:id="rId58"/>
    <p:sldId id="5321" r:id="rId59"/>
    <p:sldId id="5322" r:id="rId60"/>
    <p:sldId id="665" r:id="rId61"/>
    <p:sldId id="42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aberk Olgun" initials="AO" lastIdx="2" clrIdx="0">
    <p:extLst>
      <p:ext uri="{19B8F6BF-5375-455C-9EA6-DF929625EA0E}">
        <p15:presenceInfo xmlns:p15="http://schemas.microsoft.com/office/powerpoint/2012/main" userId="S::aolgun@etu.edu.tr::acd4a36d-8e2b-4bf9-9640-24bbf4f0f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00FFFF"/>
    <a:srgbClr val="C00000"/>
    <a:srgbClr val="00FF04"/>
    <a:srgbClr val="EC6362"/>
    <a:srgbClr val="EBF0E7"/>
    <a:srgbClr val="FFFFFF"/>
    <a:srgbClr val="7F7F7F"/>
    <a:srgbClr val="E0C002"/>
    <a:srgbClr val="FFF2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10" autoAdjust="0"/>
    <p:restoredTop sz="85374" autoAdjust="0"/>
  </p:normalViewPr>
  <p:slideViewPr>
    <p:cSldViewPr snapToGrid="0">
      <p:cViewPr varScale="1">
        <p:scale>
          <a:sx n="136" d="100"/>
          <a:sy n="136" d="100"/>
        </p:scale>
        <p:origin x="2472" y="132"/>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7DA08E8-53C0-41C1-B14E-9595836993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30143DBD-F10E-492C-ADF8-342A939EC0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B9D07D-4A00-4F92-AF55-18EA03C4412A}" type="datetimeFigureOut">
              <a:rPr lang="tr-TR" smtClean="0"/>
              <a:t>18.06.2023</a:t>
            </a:fld>
            <a:endParaRPr lang="tr-TR"/>
          </a:p>
        </p:txBody>
      </p:sp>
      <p:sp>
        <p:nvSpPr>
          <p:cNvPr id="4" name="Alt Bilgi Yer Tutucusu 3">
            <a:extLst>
              <a:ext uri="{FF2B5EF4-FFF2-40B4-BE49-F238E27FC236}">
                <a16:creationId xmlns:a16="http://schemas.microsoft.com/office/drawing/2014/main" id="{76D6159E-3F4F-4721-B75C-D4A1DC236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8C30C48-0F14-4D5C-A4D0-95BC22142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68118C-437E-4328-ACDE-5D7FE2C38D98}" type="slidenum">
              <a:rPr lang="tr-TR" smtClean="0"/>
              <a:t>‹#›</a:t>
            </a:fld>
            <a:endParaRPr lang="tr-TR"/>
          </a:p>
        </p:txBody>
      </p:sp>
    </p:spTree>
    <p:extLst>
      <p:ext uri="{BB962C8B-B14F-4D97-AF65-F5344CB8AC3E}">
        <p14:creationId xmlns:p14="http://schemas.microsoft.com/office/powerpoint/2010/main" val="425548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B997D-A77B-4492-B8BA-B7DF74E65B62}" type="datetimeFigureOut">
              <a:rPr lang="tr-TR" smtClean="0"/>
              <a:t>18.06.2023</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75381-7527-4E0E-A355-7550D954D08C}" type="slidenum">
              <a:rPr lang="tr-TR" smtClean="0"/>
              <a:t>‹#›</a:t>
            </a:fld>
            <a:endParaRPr lang="tr-TR"/>
          </a:p>
        </p:txBody>
      </p:sp>
    </p:spTree>
    <p:extLst>
      <p:ext uri="{BB962C8B-B14F-4D97-AF65-F5344CB8AC3E}">
        <p14:creationId xmlns:p14="http://schemas.microsoft.com/office/powerpoint/2010/main" val="9541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Hi, I am Ataberk and I will present </a:t>
            </a:r>
            <a:r>
              <a:rPr lang="en-US" baseline="0" dirty="0" err="1"/>
              <a:t>PiDRAM</a:t>
            </a:r>
            <a:r>
              <a:rPr lang="en-US" baseline="0" dirty="0"/>
              <a:t>: An FPGA-based Framework for End-to-end Evaluation of Processing-in-DRAM Techniques. This work was done in a collaboration of SAFARI and </a:t>
            </a:r>
            <a:r>
              <a:rPr lang="en-US" baseline="0" dirty="0" err="1"/>
              <a:t>Kasirga</a:t>
            </a:r>
            <a:r>
              <a:rPr lang="en-US" baseline="0" dirty="0"/>
              <a:t> Research groups in ETH Zurich and TOBB University of Economics and technology.</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8932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PiDRAM’s goal is to provide a flexible framework that is useful for studies on commodity DRAM based PiM techniques, such as the ones I described in the previous slides.</a:t>
            </a:r>
          </a:p>
          <a:p>
            <a:endParaRPr lang="en-TR" dirty="0"/>
          </a:p>
          <a:p>
            <a:r>
              <a:rPr lang="en-TR" b="1" dirty="0"/>
              <a:t>[CLICK]</a:t>
            </a:r>
            <a:r>
              <a:rPr lang="en-TR" dirty="0"/>
              <a:t> To guide our design, we look at the system requirements shared by the PiM techniques that we are interested in.</a:t>
            </a:r>
          </a:p>
          <a:p>
            <a:r>
              <a:rPr lang="en-TR" b="1" dirty="0"/>
              <a:t>[CLICK] </a:t>
            </a:r>
            <a:r>
              <a:rPr lang="en-TR" b="0" dirty="0"/>
              <a:t>Then, we develop these key components as customizable modules to provide modularity and enhance the extensibility of PiDRAM</a:t>
            </a:r>
          </a:p>
          <a:p>
            <a:endParaRPr lang="en-TR" b="0" dirty="0"/>
          </a:p>
          <a:p>
            <a:r>
              <a:rPr lang="en-TR" b="1" dirty="0"/>
              <a:t>[CLICK] </a:t>
            </a:r>
            <a:r>
              <a:rPr lang="en-TR" b="0" dirty="0"/>
              <a:t>Overall, these components provide a common basis for developers of the framework to implement and enable system support for PiM techniques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12</a:t>
            </a:fld>
            <a:endParaRPr lang="tr-TR"/>
          </a:p>
        </p:txBody>
      </p:sp>
    </p:spTree>
    <p:extLst>
      <p:ext uri="{BB962C8B-B14F-4D97-AF65-F5344CB8AC3E}">
        <p14:creationId xmlns:p14="http://schemas.microsoft.com/office/powerpoint/2010/main" val="197994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attach the key components to a real RISC-V based computing system to develop PiDRAM’s system design.</a:t>
            </a:r>
          </a:p>
          <a:p>
            <a:endParaRPr lang="en-TR" dirty="0"/>
          </a:p>
          <a:p>
            <a:r>
              <a:rPr lang="en-TR" b="1" dirty="0"/>
              <a:t>[CLICK] </a:t>
            </a:r>
            <a:r>
              <a:rPr lang="en-TR" b="0" dirty="0"/>
              <a:t>In the system, we implement PiM Operations Controller and PiDRAM memory controller as hardware modules in the hardware system</a:t>
            </a:r>
          </a:p>
          <a:p>
            <a:r>
              <a:rPr lang="en-TR" b="1" dirty="0"/>
              <a:t>[CLICK] </a:t>
            </a:r>
            <a:r>
              <a:rPr lang="en-TR" b="0" dirty="0"/>
              <a:t>the custom supervisor software runs on the hardware system</a:t>
            </a:r>
          </a:p>
          <a:p>
            <a:r>
              <a:rPr lang="en-TR" b="1" dirty="0"/>
              <a:t>[CLICK] </a:t>
            </a:r>
            <a:r>
              <a:rPr lang="en-TR" b="0" dirty="0"/>
              <a:t>and the extensible software library is used by the supervisor software and runs on the hardware system</a:t>
            </a:r>
            <a:endParaRPr lang="en-TR" dirty="0"/>
          </a:p>
          <a:p>
            <a:endParaRPr lang="en-TR" dirty="0"/>
          </a:p>
          <a:p>
            <a:r>
              <a:rPr lang="en-TR" b="1" dirty="0"/>
              <a:t>[CLICK]</a:t>
            </a:r>
            <a:r>
              <a:rPr lang="en-TR" dirty="0"/>
              <a:t> I will describe each component using this diagram</a:t>
            </a:r>
          </a:p>
        </p:txBody>
      </p:sp>
      <p:sp>
        <p:nvSpPr>
          <p:cNvPr id="4" name="Slide Number Placeholder 3"/>
          <p:cNvSpPr>
            <a:spLocks noGrp="1"/>
          </p:cNvSpPr>
          <p:nvPr>
            <p:ph type="sldNum" sz="quarter" idx="5"/>
          </p:nvPr>
        </p:nvSpPr>
        <p:spPr/>
        <p:txBody>
          <a:bodyPr/>
          <a:lstStyle/>
          <a:p>
            <a:fld id="{BC575381-7527-4E0E-A355-7550D954D08C}" type="slidenum">
              <a:rPr lang="tr-TR" smtClean="0"/>
              <a:t>13</a:t>
            </a:fld>
            <a:endParaRPr lang="tr-TR"/>
          </a:p>
        </p:txBody>
      </p:sp>
    </p:spTree>
    <p:extLst>
      <p:ext uri="{BB962C8B-B14F-4D97-AF65-F5344CB8AC3E}">
        <p14:creationId xmlns:p14="http://schemas.microsoft.com/office/powerpoint/2010/main" val="229086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PiM</a:t>
            </a:r>
            <a:r>
              <a:rPr lang="en-US" dirty="0"/>
              <a:t> Operations Controller</a:t>
            </a:r>
          </a:p>
          <a:p>
            <a:endParaRPr lang="en-US" dirty="0"/>
          </a:p>
          <a:p>
            <a:r>
              <a:rPr lang="en-US" b="1" dirty="0"/>
              <a:t>[CLICK] </a:t>
            </a:r>
            <a:r>
              <a:rPr lang="en-US" b="0" dirty="0"/>
              <a:t>decodes and executes </a:t>
            </a:r>
            <a:r>
              <a:rPr lang="en-US" b="0" dirty="0" err="1"/>
              <a:t>PiDRAM</a:t>
            </a:r>
            <a:r>
              <a:rPr lang="en-US" b="0" dirty="0"/>
              <a:t> instructions to perform </a:t>
            </a:r>
            <a:r>
              <a:rPr lang="en-US" b="0" dirty="0" err="1"/>
              <a:t>PiM</a:t>
            </a:r>
            <a:r>
              <a:rPr lang="en-US" b="0" dirty="0"/>
              <a:t> operations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It is connected to the hardware system as a memory mapped module, meaning that it receives the </a:t>
            </a:r>
            <a:r>
              <a:rPr lang="en-US" b="0" dirty="0" err="1"/>
              <a:t>PiDRAM</a:t>
            </a:r>
            <a:r>
              <a:rPr lang="en-US" b="0" dirty="0"/>
              <a:t> instructions over the memory bus from the RISC-V CPU core. </a:t>
            </a:r>
            <a:r>
              <a:rPr lang="en-US" dirty="0"/>
              <a:t>The three registers, depicted as instruction, flag, and data registers in the figure are accessible over the memory bus</a:t>
            </a:r>
            <a:r>
              <a:rPr lang="en-TR" b="0" dirty="0"/>
              <a:t>. </a:t>
            </a:r>
            <a:r>
              <a:rPr lang="en-US" b="0" dirty="0"/>
              <a:t>This makes it easy to port </a:t>
            </a:r>
            <a:r>
              <a:rPr lang="en-US" b="0" dirty="0" err="1"/>
              <a:t>PiM</a:t>
            </a:r>
            <a:r>
              <a:rPr lang="en-US" b="0" dirty="0"/>
              <a:t> operations controller to another system that uses a different CPU ISA.</a:t>
            </a:r>
          </a:p>
          <a:p>
            <a:endParaRPr lang="en-US" b="0" dirty="0"/>
          </a:p>
          <a:p>
            <a:r>
              <a:rPr lang="en-US" b="1" dirty="0"/>
              <a:t>[CLICK] </a:t>
            </a:r>
            <a:r>
              <a:rPr lang="en-US" b="0" dirty="0" err="1"/>
              <a:t>PiM</a:t>
            </a:r>
            <a:r>
              <a:rPr lang="en-US" b="0" dirty="0"/>
              <a:t> operations controller communicates with the </a:t>
            </a:r>
            <a:r>
              <a:rPr lang="en-US" b="0" dirty="0" err="1"/>
              <a:t>PiDRAM</a:t>
            </a:r>
            <a:r>
              <a:rPr lang="en-US" b="0" dirty="0"/>
              <a:t> memory controller over a simple interface where it sends a request for a </a:t>
            </a:r>
            <a:r>
              <a:rPr lang="en-US" b="0" dirty="0" err="1"/>
              <a:t>PiM</a:t>
            </a:r>
            <a:r>
              <a:rPr lang="en-US" b="0" dirty="0"/>
              <a:t> operation to the memory controller, waits until the operation is complete, and reads the results from the memory controller to perform a </a:t>
            </a:r>
            <a:r>
              <a:rPr lang="en-US" b="0" dirty="0" err="1"/>
              <a:t>PiM</a:t>
            </a:r>
            <a:r>
              <a:rPr lang="en-US" b="0" dirty="0"/>
              <a:t> operation.</a:t>
            </a:r>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14</a:t>
            </a:fld>
            <a:endParaRPr lang="tr-TR"/>
          </a:p>
        </p:txBody>
      </p:sp>
    </p:spTree>
    <p:extLst>
      <p:ext uri="{BB962C8B-B14F-4D97-AF65-F5344CB8AC3E}">
        <p14:creationId xmlns:p14="http://schemas.microsoft.com/office/powerpoint/2010/main" val="179353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PiDRAM memory controller performs PiM operations by using timing parameters smaller than manufacturer-recommended values.</a:t>
            </a:r>
          </a:p>
          <a:p>
            <a:endParaRPr lang="en-TR" dirty="0"/>
          </a:p>
          <a:p>
            <a:r>
              <a:rPr lang="en-TR" b="1" dirty="0"/>
              <a:t>[CLICK] </a:t>
            </a:r>
            <a:r>
              <a:rPr lang="en-TR" b="0" dirty="0"/>
              <a:t>The command scheduler supports conventional memory operations like stores and loads. We implement one state machine in its command scheduler to control the execution per each memory operation</a:t>
            </a:r>
            <a:r>
              <a:rPr lang="en-TR" b="1" dirty="0"/>
              <a:t>.  [CLICK] </a:t>
            </a:r>
            <a:r>
              <a:rPr lang="en-TR" b="0" dirty="0"/>
              <a:t>This makes PiDRAM memory controller easy to extend to support new PiM operations or new DRAM commands by replicating the state machines.</a:t>
            </a:r>
          </a:p>
          <a:p>
            <a:endParaRPr lang="en-TR" b="0" dirty="0"/>
          </a:p>
          <a:p>
            <a:r>
              <a:rPr lang="en-TR" b="1" dirty="0"/>
              <a:t>[CLICK] </a:t>
            </a:r>
            <a:r>
              <a:rPr lang="en-TR" b="0" dirty="0"/>
              <a:t>The physical interface controls the physical signals on the DDR3 interface. It receives DRAM commands from the command scheduler and drives the DDR3 interface signals.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15</a:t>
            </a:fld>
            <a:endParaRPr lang="tr-TR"/>
          </a:p>
        </p:txBody>
      </p:sp>
    </p:spTree>
    <p:extLst>
      <p:ext uri="{BB962C8B-B14F-4D97-AF65-F5344CB8AC3E}">
        <p14:creationId xmlns:p14="http://schemas.microsoft.com/office/powerpoint/2010/main" val="289969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PiM</a:t>
            </a:r>
            <a:r>
              <a:rPr lang="en-US" dirty="0"/>
              <a:t> operations library or </a:t>
            </a:r>
            <a:r>
              <a:rPr lang="en-US" dirty="0" err="1"/>
              <a:t>pimolib</a:t>
            </a:r>
            <a:r>
              <a:rPr lang="en-US" dirty="0"/>
              <a:t> encapsulates customizable functions that interface with the </a:t>
            </a:r>
            <a:r>
              <a:rPr lang="en-US" dirty="0" err="1"/>
              <a:t>pim</a:t>
            </a:r>
            <a:r>
              <a:rPr lang="en-US" dirty="0"/>
              <a:t> operations controller to perform </a:t>
            </a:r>
            <a:r>
              <a:rPr lang="en-US" dirty="0" err="1"/>
              <a:t>pim</a:t>
            </a:r>
            <a:r>
              <a:rPr lang="en-US" dirty="0"/>
              <a:t> operations. We expose the PIM functionality to software using </a:t>
            </a:r>
            <a:r>
              <a:rPr lang="en-US" dirty="0" err="1"/>
              <a:t>pimolib</a:t>
            </a:r>
            <a:r>
              <a:rPr lang="en-US" dirty="0"/>
              <a:t>.</a:t>
            </a:r>
          </a:p>
          <a:p>
            <a:endParaRPr lang="en-US" dirty="0"/>
          </a:p>
          <a:p>
            <a:r>
              <a:rPr lang="en-US" b="1" dirty="0"/>
              <a:t>[CLICK] </a:t>
            </a:r>
            <a:r>
              <a:rPr lang="en-US" b="0" dirty="0"/>
              <a:t>To perform a </a:t>
            </a:r>
            <a:r>
              <a:rPr lang="en-US" b="0" dirty="0" err="1"/>
              <a:t>PiM</a:t>
            </a:r>
            <a:r>
              <a:rPr lang="en-US" b="0" dirty="0"/>
              <a:t> operation, a typical function in </a:t>
            </a:r>
            <a:r>
              <a:rPr lang="en-US" b="0" dirty="0" err="1"/>
              <a:t>pimolib</a:t>
            </a:r>
            <a:r>
              <a:rPr lang="en-US" b="0" dirty="0"/>
              <a:t> executes LOAD&amp;STORE requests to access the memory mapped registers of the </a:t>
            </a:r>
            <a:r>
              <a:rPr lang="en-US" b="0" dirty="0" err="1"/>
              <a:t>Pim</a:t>
            </a:r>
            <a:r>
              <a:rPr lang="en-US" b="0" dirty="0"/>
              <a:t> operations controller</a:t>
            </a:r>
            <a:endParaRPr lang="en-US" b="1" dirty="0"/>
          </a:p>
          <a:p>
            <a:endParaRPr lang="en-US" dirty="0"/>
          </a:p>
          <a:p>
            <a:r>
              <a:rPr lang="en-US" dirty="0"/>
              <a:t>I will later describe the communication protocol that </a:t>
            </a:r>
            <a:r>
              <a:rPr lang="en-US" dirty="0" err="1"/>
              <a:t>pimolib</a:t>
            </a:r>
            <a:r>
              <a:rPr lang="en-US" dirty="0"/>
              <a:t> obeys while communicating with the </a:t>
            </a:r>
            <a:r>
              <a:rPr lang="en-US" dirty="0" err="1"/>
              <a:t>pim</a:t>
            </a:r>
            <a:r>
              <a:rPr lang="en-US" dirty="0"/>
              <a:t> operations controller</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16</a:t>
            </a:fld>
            <a:endParaRPr lang="tr-TR"/>
          </a:p>
        </p:txBody>
      </p:sp>
    </p:spTree>
    <p:extLst>
      <p:ext uri="{BB962C8B-B14F-4D97-AF65-F5344CB8AC3E}">
        <p14:creationId xmlns:p14="http://schemas.microsoft.com/office/powerpoint/2010/main" val="195477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last component, custom supervisor software, exposes PiM oeprations to user applications via system calls</a:t>
            </a:r>
          </a:p>
          <a:p>
            <a:endParaRPr lang="en-TR" dirty="0"/>
          </a:p>
          <a:p>
            <a:r>
              <a:rPr lang="en-TR" b="1" dirty="0"/>
              <a:t>[CLICK] </a:t>
            </a:r>
            <a:r>
              <a:rPr lang="en-TR" b="0" dirty="0"/>
              <a:t>We implement the necessary OS primitivies to develop end-to-end PiM techniques in the custom supervisor software such as memory management and allocation for in-DRAM copy or RowClone operations)</a:t>
            </a:r>
            <a:endParaRPr lang="en-TR" dirty="0"/>
          </a:p>
        </p:txBody>
      </p:sp>
      <p:sp>
        <p:nvSpPr>
          <p:cNvPr id="4" name="Slide Number Placeholder 3"/>
          <p:cNvSpPr>
            <a:spLocks noGrp="1"/>
          </p:cNvSpPr>
          <p:nvPr>
            <p:ph type="sldNum" sz="quarter" idx="5"/>
          </p:nvPr>
        </p:nvSpPr>
        <p:spPr/>
        <p:txBody>
          <a:bodyPr/>
          <a:lstStyle/>
          <a:p>
            <a:fld id="{BC575381-7527-4E0E-A355-7550D954D08C}" type="slidenum">
              <a:rPr lang="tr-TR" smtClean="0"/>
              <a:t>17</a:t>
            </a:fld>
            <a:endParaRPr lang="tr-TR"/>
          </a:p>
        </p:txBody>
      </p:sp>
    </p:spTree>
    <p:extLst>
      <p:ext uri="{BB962C8B-B14F-4D97-AF65-F5344CB8AC3E}">
        <p14:creationId xmlns:p14="http://schemas.microsoft.com/office/powerpoint/2010/main" val="96037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describe the execution flow for a PiM operation in our PiDRAM framework</a:t>
            </a:r>
          </a:p>
          <a:p>
            <a:endParaRPr lang="en-TR" dirty="0"/>
          </a:p>
          <a:p>
            <a:r>
              <a:rPr lang="en-TR" dirty="0"/>
              <a:t>As an example, we will look at what happens when the user calls the copy() function to perform an in-DRAM copy operation</a:t>
            </a:r>
          </a:p>
          <a:p>
            <a:endParaRPr lang="en-TR" dirty="0"/>
          </a:p>
          <a:p>
            <a:r>
              <a:rPr lang="en-TR" b="1" dirty="0"/>
              <a:t>[CLICK] </a:t>
            </a:r>
            <a:r>
              <a:rPr lang="en-TR" b="0" dirty="0"/>
              <a:t>The user first makes a system call to the copy function to copy N bytes from array A to array B</a:t>
            </a:r>
          </a:p>
          <a:p>
            <a:endParaRPr lang="en-TR" b="0" dirty="0"/>
          </a:p>
          <a:p>
            <a:r>
              <a:rPr lang="en-TR" b="1" dirty="0"/>
              <a:t>[CLICK] </a:t>
            </a:r>
            <a:r>
              <a:rPr lang="en-TR" b="0" dirty="0"/>
              <a:t>The custom supervisor software find the physical addresses corresponding to arrays A and B, and th</a:t>
            </a:r>
            <a:r>
              <a:rPr lang="en-US" b="0" dirty="0" err="1"/>
              <a:t>en</a:t>
            </a:r>
            <a:r>
              <a:rPr lang="en-TR" b="0" dirty="0"/>
              <a:t> calls the copy() function in the pimolib with the semantics that I show here</a:t>
            </a:r>
          </a:p>
          <a:p>
            <a:r>
              <a:rPr lang="en-TR" b="1" dirty="0"/>
              <a:t>[CLICK] </a:t>
            </a:r>
            <a:r>
              <a:rPr lang="en-TR" b="0" dirty="0"/>
              <a:t>It takes two arguments, S is the address of the source DRAM row, and D is the address of the destination DRAM row</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18</a:t>
            </a:fld>
            <a:endParaRPr lang="tr-TR"/>
          </a:p>
        </p:txBody>
      </p:sp>
    </p:spTree>
    <p:extLst>
      <p:ext uri="{BB962C8B-B14F-4D97-AF65-F5344CB8AC3E}">
        <p14:creationId xmlns:p14="http://schemas.microsoft.com/office/powerpoint/2010/main" val="408033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Copy function executes two store instrutions in the CPU</a:t>
            </a:r>
          </a:p>
          <a:p>
            <a:endParaRPr lang="en-TR" dirty="0"/>
          </a:p>
          <a:p>
            <a:r>
              <a:rPr lang="en-TR" b="1" dirty="0"/>
              <a:t>[CLICK] </a:t>
            </a:r>
            <a:r>
              <a:rPr lang="en-TR" b="0" dirty="0"/>
              <a:t>The first store instruction updates the instruction register with a PiDRAM instruction that instructs the Pim operations controller to perform in-DRAM copy from row S to row D</a:t>
            </a:r>
          </a:p>
          <a:p>
            <a:endParaRPr lang="en-TR" b="0" dirty="0"/>
          </a:p>
          <a:p>
            <a:r>
              <a:rPr lang="en-TR" b="1" dirty="0"/>
              <a:t>[CLICK] </a:t>
            </a:r>
            <a:r>
              <a:rPr lang="en-TR" b="0" dirty="0"/>
              <a:t>The second store instruction sets the start flag in the flag register [</a:t>
            </a:r>
            <a:r>
              <a:rPr lang="en-TR" b="1" dirty="0"/>
              <a:t>CLICK</a:t>
            </a:r>
            <a:r>
              <a:rPr lang="en-TR" b="0" dirty="0"/>
              <a:t>] to initiate the PiM operation</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19</a:t>
            </a:fld>
            <a:endParaRPr lang="tr-TR"/>
          </a:p>
        </p:txBody>
      </p:sp>
    </p:spTree>
    <p:extLst>
      <p:ext uri="{BB962C8B-B14F-4D97-AF65-F5344CB8AC3E}">
        <p14:creationId xmlns:p14="http://schemas.microsoft.com/office/powerpoint/2010/main" val="166251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When the start flag is set, the Pim operations controller instructs the memory controller to perform an in-DRAM copy operation from row S to row D</a:t>
            </a:r>
          </a:p>
          <a:p>
            <a:endParaRPr lang="en-TR" dirty="0"/>
          </a:p>
          <a:p>
            <a:r>
              <a:rPr lang="en-TR" b="1" dirty="0"/>
              <a:t>[CLICK] </a:t>
            </a:r>
            <a:r>
              <a:rPr lang="en-TR" b="0" dirty="0"/>
              <a:t>When the memory controller acknowledges the Pim operations controller’s request, the Pim operations controller resets the start flag and sets the ack. </a:t>
            </a:r>
            <a:r>
              <a:rPr lang="en-US" b="0" dirty="0"/>
              <a:t>flag. This indicates that the </a:t>
            </a:r>
            <a:r>
              <a:rPr lang="en-US" b="0" dirty="0" err="1"/>
              <a:t>PiDRAM</a:t>
            </a:r>
            <a:r>
              <a:rPr lang="en-US" b="0" dirty="0"/>
              <a:t> memory controller has started executing the last valid </a:t>
            </a:r>
            <a:r>
              <a:rPr lang="en-US" b="0" dirty="0" err="1"/>
              <a:t>PiM</a:t>
            </a:r>
            <a:r>
              <a:rPr lang="en-US" b="0" dirty="0"/>
              <a:t> operation.</a:t>
            </a:r>
          </a:p>
          <a:p>
            <a:endParaRPr lang="en-US" b="0" dirty="0"/>
          </a:p>
          <a:p>
            <a:r>
              <a:rPr lang="en-US" b="1" dirty="0"/>
              <a:t>[CLICK] </a:t>
            </a:r>
            <a:r>
              <a:rPr lang="en-US" b="0" dirty="0"/>
              <a:t>To execute the </a:t>
            </a:r>
            <a:r>
              <a:rPr lang="en-US" b="0" dirty="0" err="1"/>
              <a:t>PiM</a:t>
            </a:r>
            <a:r>
              <a:rPr lang="en-US" b="0" dirty="0"/>
              <a:t> operation, the </a:t>
            </a:r>
            <a:r>
              <a:rPr lang="en-US" b="0" dirty="0" err="1"/>
              <a:t>PiDRAM</a:t>
            </a:r>
            <a:r>
              <a:rPr lang="en-US" b="0" dirty="0"/>
              <a:t> memory controller issues DRAM commands with violated timing parameters to the DDR3 module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20</a:t>
            </a:fld>
            <a:endParaRPr lang="tr-TR"/>
          </a:p>
        </p:txBody>
      </p:sp>
    </p:spTree>
    <p:extLst>
      <p:ext uri="{BB962C8B-B14F-4D97-AF65-F5344CB8AC3E}">
        <p14:creationId xmlns:p14="http://schemas.microsoft.com/office/powerpoint/2010/main" val="944687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When the memory controller issues the last DRAM command to perform the operation, it sets the Fin. </a:t>
            </a:r>
            <a:r>
              <a:rPr lang="en-US" dirty="0"/>
              <a:t>F</a:t>
            </a:r>
            <a:r>
              <a:rPr lang="en-TR" dirty="0"/>
              <a:t>lag. This indicates that the memory controller has finished executing the last valid PiM operation</a:t>
            </a:r>
          </a:p>
          <a:p>
            <a:endParaRPr lang="en-TR" dirty="0"/>
          </a:p>
          <a:p>
            <a:r>
              <a:rPr lang="en-TR" b="1" dirty="0"/>
              <a:t>[CLICK] </a:t>
            </a:r>
            <a:r>
              <a:rPr lang="en-TR" b="0" dirty="0"/>
              <a:t>The pimolib copy function periodically checks either the ACK or the FIN flags, based on a user-specified argument, to block until either the start or the end of the PiM operation. </a:t>
            </a:r>
            <a:r>
              <a:rPr lang="en-TR" b="1" dirty="0"/>
              <a:t>[CLICK]</a:t>
            </a:r>
            <a:r>
              <a:rPr lang="en-TR" b="0" dirty="0"/>
              <a:t> In other words, the pimolib function returns when either the ACK or the FIN flag is set.</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21</a:t>
            </a:fld>
            <a:endParaRPr lang="tr-TR"/>
          </a:p>
        </p:txBody>
      </p:sp>
    </p:spTree>
    <p:extLst>
      <p:ext uri="{BB962C8B-B14F-4D97-AF65-F5344CB8AC3E}">
        <p14:creationId xmlns:p14="http://schemas.microsoft.com/office/powerpoint/2010/main" val="2522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 will start with an executive summary</a:t>
            </a:r>
          </a:p>
          <a:p>
            <a:r>
              <a:rPr lang="en-US" dirty="0"/>
              <a:t>[CLICK] Commodity DRAM-based PIM techniques improve the performance and energy efficiency of computing systems without incurring any DRAM hardware cost</a:t>
            </a:r>
          </a:p>
          <a:p>
            <a:r>
              <a:rPr lang="en-US" dirty="0"/>
              <a:t>[CLICK] However, challenges of integrating these techniques into real systems are not yet solved. </a:t>
            </a:r>
          </a:p>
          <a:p>
            <a:r>
              <a:rPr lang="en-US" dirty="0"/>
              <a:t>[CLICK] Moreover, these challenges cannot be efficiently studied using existing computing systems, special-purpose DRAM testing platforms or system simulators</a:t>
            </a:r>
          </a:p>
          <a:p>
            <a:r>
              <a:rPr lang="en-US" dirty="0"/>
              <a:t>[CLICK] Our goal is to design and implement a flexible framework that can be used to [CLICK] solve the important system integration challenges and [CLICK] analyze the trade-offs of end-to-end implementations of commodity DRAM based </a:t>
            </a:r>
            <a:r>
              <a:rPr lang="en-US" dirty="0" err="1"/>
              <a:t>PiM</a:t>
            </a:r>
            <a:r>
              <a:rPr lang="en-US" dirty="0"/>
              <a:t> techniques</a:t>
            </a:r>
          </a:p>
          <a:p>
            <a:r>
              <a:rPr lang="en-US" dirty="0"/>
              <a:t>[CLICK] Our key idea is to develop </a:t>
            </a:r>
            <a:r>
              <a:rPr lang="en-US" dirty="0" err="1"/>
              <a:t>PiDRAM</a:t>
            </a:r>
            <a:r>
              <a:rPr lang="en-US" dirty="0"/>
              <a:t>, an FPGA-based framework that enables such studies using real unmodified DRAM chips</a:t>
            </a:r>
          </a:p>
          <a:p>
            <a:r>
              <a:rPr lang="en-US" dirty="0"/>
              <a:t>[CLICK] Using our framework, we conduct two case studies on two recent commodity DRAM based </a:t>
            </a:r>
            <a:r>
              <a:rPr lang="en-US" dirty="0" err="1"/>
              <a:t>PiM</a:t>
            </a:r>
            <a:r>
              <a:rPr lang="en-US" dirty="0"/>
              <a:t> techniques on a real FPGA prototype of a full system</a:t>
            </a:r>
          </a:p>
          <a:p>
            <a:r>
              <a:rPr lang="en-US" dirty="0"/>
              <a:t>[CLICK] In our first case study about in-DRAM bulk data copy operations, we show that in-DRAM data copy operations provide 119 times speedup over CPU-copy operations including system support. To conduct this case study over </a:t>
            </a:r>
            <a:r>
              <a:rPr lang="en-US" dirty="0" err="1"/>
              <a:t>PiDRAM’s</a:t>
            </a:r>
            <a:r>
              <a:rPr lang="en-US" dirty="0"/>
              <a:t> extensible code base, we add only 198 lines of Verilog and only 565 lines of C++ code.</a:t>
            </a:r>
          </a:p>
          <a:p>
            <a:r>
              <a:rPr lang="en-US" dirty="0"/>
              <a:t>[CLICK] In our second case study about an in-DRAM true random number generation technique, we show that an end-to-end implementation of a DRAM-based true random number generator can provide high throughput true random numbers at low latency. Implementing the true random number generator takes us only 190 additional lines of Verilog and 78 additional lines of C++ code over </a:t>
            </a:r>
            <a:r>
              <a:rPr lang="en-US" dirty="0" err="1"/>
              <a:t>PiDRAM’s</a:t>
            </a:r>
            <a:r>
              <a:rPr lang="en-US" dirty="0"/>
              <a:t> code base.</a:t>
            </a:r>
          </a:p>
        </p:txBody>
      </p:sp>
      <p:sp>
        <p:nvSpPr>
          <p:cNvPr id="4" name="Slayt Numarası Yer Tutucusu 3"/>
          <p:cNvSpPr>
            <a:spLocks noGrp="1"/>
          </p:cNvSpPr>
          <p:nvPr>
            <p:ph type="sldNum" sz="quarter" idx="5"/>
          </p:nvPr>
        </p:nvSpPr>
        <p:spPr/>
        <p:txBody>
          <a:bodyPr/>
          <a:lstStyle/>
          <a:p>
            <a:fld id="{BC575381-7527-4E0E-A355-7550D954D08C}" type="slidenum">
              <a:rPr lang="tr-TR" smtClean="0"/>
              <a:t>2</a:t>
            </a:fld>
            <a:endParaRPr lang="tr-TR"/>
          </a:p>
        </p:txBody>
      </p:sp>
    </p:spTree>
    <p:extLst>
      <p:ext uri="{BB962C8B-B14F-4D97-AF65-F5344CB8AC3E}">
        <p14:creationId xmlns:p14="http://schemas.microsoft.com/office/powerpoint/2010/main" val="399683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did not make use of the data register in the </a:t>
            </a:r>
            <a:r>
              <a:rPr lang="en-US" dirty="0" err="1"/>
              <a:t>pim</a:t>
            </a:r>
            <a:r>
              <a:rPr lang="en-US" dirty="0"/>
              <a:t> operations controller. This register was not useful because the in-DRAM copy operation’s result is already stored in memory. </a:t>
            </a:r>
          </a:p>
          <a:p>
            <a:endParaRPr lang="en-US" dirty="0"/>
          </a:p>
          <a:p>
            <a:r>
              <a:rPr lang="en-US" b="1" dirty="0"/>
              <a:t>[CLICK]</a:t>
            </a:r>
            <a:r>
              <a:rPr lang="en-US" dirty="0"/>
              <a:t> However, we use this register in our in-DRAM true random number generator implementation in which case the random number generation function in the </a:t>
            </a:r>
            <a:r>
              <a:rPr lang="en-US" dirty="0" err="1"/>
              <a:t>pimolib</a:t>
            </a:r>
            <a:r>
              <a:rPr lang="en-US" dirty="0"/>
              <a:t> accesses the data register using LOAD instructions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22</a:t>
            </a:fld>
            <a:endParaRPr lang="tr-TR"/>
          </a:p>
        </p:txBody>
      </p:sp>
    </p:spTree>
    <p:extLst>
      <p:ext uri="{BB962C8B-B14F-4D97-AF65-F5344CB8AC3E}">
        <p14:creationId xmlns:p14="http://schemas.microsoft.com/office/powerpoint/2010/main" val="3600951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1" dirty="0"/>
              <a:t>[CLICK]</a:t>
            </a:r>
            <a:r>
              <a:rPr lang="en-TR" dirty="0"/>
              <a:t> In short, we implement four key components that together orchestrate the execution of PiM operations.</a:t>
            </a:r>
          </a:p>
        </p:txBody>
      </p:sp>
      <p:sp>
        <p:nvSpPr>
          <p:cNvPr id="4" name="Slide Number Placeholder 3"/>
          <p:cNvSpPr>
            <a:spLocks noGrp="1"/>
          </p:cNvSpPr>
          <p:nvPr>
            <p:ph type="sldNum" sz="quarter" idx="5"/>
          </p:nvPr>
        </p:nvSpPr>
        <p:spPr/>
        <p:txBody>
          <a:bodyPr/>
          <a:lstStyle/>
          <a:p>
            <a:fld id="{BC575381-7527-4E0E-A355-7550D954D08C}" type="slidenum">
              <a:rPr lang="tr-TR" smtClean="0"/>
              <a:t>23</a:t>
            </a:fld>
            <a:endParaRPr lang="tr-TR"/>
          </a:p>
        </p:txBody>
      </p:sp>
    </p:spTree>
    <p:extLst>
      <p:ext uri="{BB962C8B-B14F-4D97-AF65-F5344CB8AC3E}">
        <p14:creationId xmlns:p14="http://schemas.microsoft.com/office/powerpoint/2010/main" val="304091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develop a prototype of PiDRAM’s full system on a Xilinx ZC706 FPGA board</a:t>
            </a:r>
          </a:p>
          <a:p>
            <a:endParaRPr lang="en-TR" dirty="0"/>
          </a:p>
          <a:p>
            <a:r>
              <a:rPr lang="en-TR" b="1" dirty="0"/>
              <a:t>[CLICK]</a:t>
            </a:r>
            <a:r>
              <a:rPr lang="en-TR" b="0" dirty="0"/>
              <a:t> The RISC-V system comprises an in-order pipelined RISC-V core and level 1 data and instruction caches as well as a translation lookaside buffer</a:t>
            </a:r>
          </a:p>
          <a:p>
            <a:endParaRPr lang="en-TR" b="0" dirty="0"/>
          </a:p>
          <a:p>
            <a:r>
              <a:rPr lang="en-TR" b="1" dirty="0"/>
              <a:t>[CLICK] </a:t>
            </a:r>
            <a:r>
              <a:rPr lang="en-TR" b="0" dirty="0"/>
              <a:t>and we enable PIM operations in the DRAM module under the metal cage in the photograph</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24</a:t>
            </a:fld>
            <a:endParaRPr lang="tr-TR"/>
          </a:p>
        </p:txBody>
      </p:sp>
    </p:spTree>
    <p:extLst>
      <p:ext uri="{BB962C8B-B14F-4D97-AF65-F5344CB8AC3E}">
        <p14:creationId xmlns:p14="http://schemas.microsoft.com/office/powerpoint/2010/main" val="699565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continue with the case studies we performed on our full system prototype</a:t>
            </a:r>
          </a:p>
        </p:txBody>
      </p:sp>
      <p:sp>
        <p:nvSpPr>
          <p:cNvPr id="4" name="Slide Number Placeholder 3"/>
          <p:cNvSpPr>
            <a:spLocks noGrp="1"/>
          </p:cNvSpPr>
          <p:nvPr>
            <p:ph type="sldNum" sz="quarter" idx="5"/>
          </p:nvPr>
        </p:nvSpPr>
        <p:spPr/>
        <p:txBody>
          <a:bodyPr/>
          <a:lstStyle/>
          <a:p>
            <a:fld id="{BC575381-7527-4E0E-A355-7550D954D08C}" type="slidenum">
              <a:rPr lang="tr-TR" smtClean="0"/>
              <a:t>25</a:t>
            </a:fld>
            <a:endParaRPr lang="tr-TR"/>
          </a:p>
        </p:txBody>
      </p:sp>
    </p:spTree>
    <p:extLst>
      <p:ext uri="{BB962C8B-B14F-4D97-AF65-F5344CB8AC3E}">
        <p14:creationId xmlns:p14="http://schemas.microsoft.com/office/powerpoint/2010/main" val="109143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1" dirty="0"/>
              <a:t>[CLICK]</a:t>
            </a:r>
            <a:r>
              <a:rPr lang="en-TR" dirty="0"/>
              <a:t> We extend the PiDRAM memory controller with a new state machine that controls the activate precharge activate command sequence</a:t>
            </a:r>
          </a:p>
          <a:p>
            <a:endParaRPr lang="en-TR" dirty="0"/>
          </a:p>
          <a:p>
            <a:r>
              <a:rPr lang="en-TR" b="1" dirty="0"/>
              <a:t>[CLICK] </a:t>
            </a:r>
            <a:r>
              <a:rPr lang="en-TR" b="0" dirty="0"/>
              <a:t>and expose the operation to pimolib by implementing the copy() PiDRAM instruction in the pim operations controller</a:t>
            </a:r>
          </a:p>
          <a:p>
            <a:endParaRPr lang="en-TR" b="0" dirty="0"/>
          </a:p>
          <a:p>
            <a:r>
              <a:rPr lang="en-TR" b="1" dirty="0"/>
              <a:t>[CLICK] </a:t>
            </a:r>
            <a:r>
              <a:rPr lang="en-TR" b="0" dirty="0"/>
              <a:t>These modifications take us only 198 lines of Verilog code over PiDRAM’s flexible code base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26</a:t>
            </a:fld>
            <a:endParaRPr lang="tr-TR"/>
          </a:p>
        </p:txBody>
      </p:sp>
    </p:spTree>
    <p:extLst>
      <p:ext uri="{BB962C8B-B14F-4D97-AF65-F5344CB8AC3E}">
        <p14:creationId xmlns:p14="http://schemas.microsoft.com/office/powerpoint/2010/main" val="1424010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then study the challenges in integrating RowClone end-to-end in a real system</a:t>
            </a:r>
          </a:p>
          <a:p>
            <a:endParaRPr lang="en-TR" dirty="0"/>
          </a:p>
          <a:p>
            <a:r>
              <a:rPr lang="en-TR" b="1" dirty="0"/>
              <a:t>[CLICK] </a:t>
            </a:r>
            <a:r>
              <a:rPr lang="en-TR" b="0" dirty="0"/>
              <a:t>The first challenge we identify is proper memory allocation for RowClone operations. Because RowClone operations can only copy data inside a subarray, the data structures must be allocated properly to benefit from fast bulk-data copy operations in DRAM.</a:t>
            </a:r>
          </a:p>
          <a:p>
            <a:endParaRPr lang="en-TR" b="0" dirty="0"/>
          </a:p>
          <a:p>
            <a:r>
              <a:rPr lang="en-TR" b="1" dirty="0"/>
              <a:t>[CLICK] </a:t>
            </a:r>
            <a:r>
              <a:rPr lang="en-TR" b="0" dirty="0"/>
              <a:t>The second challenge is maintaining memory coherency. Because data movement, or computation is done inside memory, any cached copies of the data we operate on needs to be evicted and the data must be up to date in DRAM.</a:t>
            </a:r>
          </a:p>
          <a:p>
            <a:endParaRPr lang="en-TR" b="0" dirty="0"/>
          </a:p>
          <a:p>
            <a:r>
              <a:rPr lang="en-TR" b="1" dirty="0"/>
              <a:t>[CLICK]</a:t>
            </a:r>
            <a:r>
              <a:rPr lang="en-TR" b="0" dirty="0"/>
              <a:t> To address the second challenge, we implement the CLFLUSH instruction in the RISC-V CPU. This instruction allows us to evict a cache block, given its address as an argument, from CPU caches to the DRAM module. We use CLFLUSH instructions to evict data to DRAM prior to ROwClone operations.</a:t>
            </a:r>
          </a:p>
          <a:p>
            <a:endParaRPr lang="en-TR" b="0" dirty="0"/>
          </a:p>
          <a:p>
            <a:r>
              <a:rPr lang="en-TR" b="1" dirty="0"/>
              <a:t>[CLICK] </a:t>
            </a:r>
            <a:r>
              <a:rPr lang="en-TR" b="0" dirty="0"/>
              <a:t>I will now explain the first challenge in more detail</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27</a:t>
            </a:fld>
            <a:endParaRPr lang="tr-TR"/>
          </a:p>
        </p:txBody>
      </p:sp>
    </p:spTree>
    <p:extLst>
      <p:ext uri="{BB962C8B-B14F-4D97-AF65-F5344CB8AC3E}">
        <p14:creationId xmlns:p14="http://schemas.microsoft.com/office/powerpoint/2010/main" val="55857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identify three memory allocation requirements for operands of </a:t>
            </a:r>
            <a:r>
              <a:rPr lang="en-US" dirty="0" err="1"/>
              <a:t>RowClone</a:t>
            </a:r>
            <a:r>
              <a:rPr lang="en-US" dirty="0"/>
              <a:t> operations</a:t>
            </a:r>
          </a:p>
          <a:p>
            <a:endParaRPr lang="en-US" dirty="0"/>
          </a:p>
          <a:p>
            <a:r>
              <a:rPr lang="en-US" b="1" dirty="0"/>
              <a:t>[CLICK]</a:t>
            </a:r>
            <a:r>
              <a:rPr lang="en-US" dirty="0"/>
              <a:t> This is a simplified diagram of a DRAM chip with two banks on two columns and two subarrays (depicted as SA W and SA Z) on two rows.</a:t>
            </a:r>
          </a:p>
          <a:p>
            <a:endParaRPr lang="en-US" dirty="0"/>
          </a:p>
          <a:p>
            <a:r>
              <a:rPr lang="en-US" b="1" dirty="0"/>
              <a:t>[CLICK] </a:t>
            </a:r>
            <a:r>
              <a:rPr lang="en-US" b="0" dirty="0"/>
              <a:t>The first requirement is the granularity requirement. Operands must occupy their DRAM rows fully. Otherwise, </a:t>
            </a:r>
            <a:r>
              <a:rPr lang="en-US" b="0" dirty="0" err="1"/>
              <a:t>RowClone</a:t>
            </a:r>
            <a:r>
              <a:rPr lang="en-US" b="0" dirty="0"/>
              <a:t> operations may overwrite data on the destination row.</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28</a:t>
            </a:fld>
            <a:endParaRPr lang="tr-TR"/>
          </a:p>
        </p:txBody>
      </p:sp>
    </p:spTree>
    <p:extLst>
      <p:ext uri="{BB962C8B-B14F-4D97-AF65-F5344CB8AC3E}">
        <p14:creationId xmlns:p14="http://schemas.microsoft.com/office/powerpoint/2010/main" val="72166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requirement is called alignment. Operands must be placed at the same offsets in their respective DRAM rows. This is because in-DRAM the operand can be copied to the other operand only if their bits share the same set of sense amplifiers.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29</a:t>
            </a:fld>
            <a:endParaRPr lang="tr-TR"/>
          </a:p>
        </p:txBody>
      </p:sp>
    </p:spTree>
    <p:extLst>
      <p:ext uri="{BB962C8B-B14F-4D97-AF65-F5344CB8AC3E}">
        <p14:creationId xmlns:p14="http://schemas.microsoft.com/office/powerpoint/2010/main" val="753983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requirement is called mapping. Because </a:t>
            </a:r>
            <a:r>
              <a:rPr lang="en-US" dirty="0" err="1"/>
              <a:t>ROwClone</a:t>
            </a:r>
            <a:r>
              <a:rPr lang="en-US" dirty="0"/>
              <a:t> operations can only be performed within a DRAM subarray, the operands must be placed or allocated in the same DRAM subarray in the same DRAM bank.</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30</a:t>
            </a:fld>
            <a:endParaRPr lang="tr-TR"/>
          </a:p>
        </p:txBody>
      </p:sp>
    </p:spTree>
    <p:extLst>
      <p:ext uri="{BB962C8B-B14F-4D97-AF65-F5344CB8AC3E}">
        <p14:creationId xmlns:p14="http://schemas.microsoft.com/office/powerpoint/2010/main" val="750731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previous operand allocations, the allocation for source four and target four satisfy all three requirements and can be used in </a:t>
            </a:r>
            <a:r>
              <a:rPr lang="en-US" dirty="0" err="1"/>
              <a:t>RowClone</a:t>
            </a:r>
            <a:r>
              <a:rPr lang="en-US" dirty="0"/>
              <a:t> operations.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31</a:t>
            </a:fld>
            <a:endParaRPr lang="tr-TR"/>
          </a:p>
        </p:txBody>
      </p:sp>
    </p:spTree>
    <p:extLst>
      <p:ext uri="{BB962C8B-B14F-4D97-AF65-F5344CB8AC3E}">
        <p14:creationId xmlns:p14="http://schemas.microsoft.com/office/powerpoint/2010/main" val="51829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of my talk. I will start by quickly introducing commodity DRAM based </a:t>
            </a:r>
            <a:r>
              <a:rPr lang="en-US" dirty="0" err="1"/>
              <a:t>PuM</a:t>
            </a:r>
            <a:r>
              <a:rPr lang="en-US"/>
              <a:t> techniques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a:t>
            </a:fld>
            <a:endParaRPr lang="tr-TR"/>
          </a:p>
        </p:txBody>
      </p:sp>
    </p:spTree>
    <p:extLst>
      <p:ext uri="{BB962C8B-B14F-4D97-AF65-F5344CB8AC3E}">
        <p14:creationId xmlns:p14="http://schemas.microsoft.com/office/powerpoint/2010/main" val="186734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implement a new memory allocation function in the custom supervisor software to overcome the memory allocation challenges of RowClone</a:t>
            </a:r>
          </a:p>
          <a:p>
            <a:endParaRPr lang="en-TR" dirty="0"/>
          </a:p>
          <a:p>
            <a:r>
              <a:rPr lang="en-TR" b="1" dirty="0"/>
              <a:t>[CLICK] </a:t>
            </a:r>
            <a:r>
              <a:rPr lang="en-TR" b="0" dirty="0"/>
              <a:t>The goal of this function is to allow programmers to allocate virtual memory pages that are mapped to the same DRAM subarray in an aligned way</a:t>
            </a:r>
          </a:p>
          <a:p>
            <a:endParaRPr lang="en-TR" b="0" dirty="0"/>
          </a:p>
          <a:p>
            <a:r>
              <a:rPr lang="en-TR" b="1" dirty="0"/>
              <a:t>[CLICK] </a:t>
            </a:r>
            <a:r>
              <a:rPr lang="en-TR" b="0" dirty="0"/>
              <a:t>The key mechanism of our function is to distribute the allocated virtual pages to different banks, but also map the virtual pages to different rows in the same DRAM subarray in those banks.</a:t>
            </a:r>
          </a:p>
          <a:p>
            <a:endParaRPr lang="en-TR" b="0" dirty="0"/>
          </a:p>
          <a:p>
            <a:r>
              <a:rPr lang="en-TR" b="1" dirty="0"/>
              <a:t>[CLICK] </a:t>
            </a:r>
            <a:r>
              <a:rPr lang="en-TR" b="0" dirty="0"/>
              <a:t>We implement alloc_align with the semantics I show here. It takes two arguments. The size arguments tells it the amount of data it needs to allocate in bytes, and the id argument is supplied by the programmer to collect data structures that are allocated with different alloc_align calls under the same subarray, such that they can be copied to and from each other.</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32</a:t>
            </a:fld>
            <a:endParaRPr lang="tr-TR"/>
          </a:p>
        </p:txBody>
      </p:sp>
    </p:spTree>
    <p:extLst>
      <p:ext uri="{BB962C8B-B14F-4D97-AF65-F5344CB8AC3E}">
        <p14:creationId xmlns:p14="http://schemas.microsoft.com/office/powerpoint/2010/main" val="1546839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33</a:t>
            </a:fld>
            <a:endParaRPr lang="tr-TR"/>
          </a:p>
        </p:txBody>
      </p:sp>
    </p:spTree>
    <p:extLst>
      <p:ext uri="{BB962C8B-B14F-4D97-AF65-F5344CB8AC3E}">
        <p14:creationId xmlns:p14="http://schemas.microsoft.com/office/powerpoint/2010/main" val="3320139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the performance of </a:t>
            </a:r>
            <a:r>
              <a:rPr lang="en-US" dirty="0" err="1"/>
              <a:t>RowClone</a:t>
            </a:r>
            <a:r>
              <a:rPr lang="en-US" dirty="0"/>
              <a:t> operations with system support in our </a:t>
            </a:r>
            <a:r>
              <a:rPr lang="en-US" dirty="0" err="1"/>
              <a:t>PiDRAM</a:t>
            </a:r>
            <a:r>
              <a:rPr lang="en-US" dirty="0"/>
              <a:t> prototype.</a:t>
            </a:r>
          </a:p>
          <a:p>
            <a:endParaRPr lang="en-US" dirty="0"/>
          </a:p>
          <a:p>
            <a:r>
              <a:rPr lang="en-US" b="1" dirty="0"/>
              <a:t>[CLICK] </a:t>
            </a:r>
            <a:r>
              <a:rPr lang="en-US" b="0" dirty="0"/>
              <a:t>This table shows the configuration of our prototyped system</a:t>
            </a:r>
          </a:p>
          <a:p>
            <a:endParaRPr lang="en-US" b="0" dirty="0"/>
          </a:p>
          <a:p>
            <a:r>
              <a:rPr lang="en-US" b="1" dirty="0"/>
              <a:t>[CLICK] </a:t>
            </a:r>
            <a:r>
              <a:rPr lang="en-US" b="0" dirty="0"/>
              <a:t>We run two sets of microbenchmarks called CPU-Copy and </a:t>
            </a:r>
            <a:r>
              <a:rPr lang="en-US" b="0" dirty="0" err="1"/>
              <a:t>RowClone</a:t>
            </a:r>
            <a:r>
              <a:rPr lang="en-US" b="0" dirty="0"/>
              <a:t>-Copy. To perform bulk data copy, in the CPU-Copy microbenchmark we execute load and store instructions in the RISC-V core, and in the </a:t>
            </a:r>
            <a:r>
              <a:rPr lang="en-US" b="0" dirty="0" err="1"/>
              <a:t>RowCLone</a:t>
            </a:r>
            <a:r>
              <a:rPr lang="en-US" b="0" dirty="0"/>
              <a:t>-Copy microbenchmark we execute in-DRAM copy instructions</a:t>
            </a:r>
          </a:p>
          <a:p>
            <a:endParaRPr lang="en-US" b="0" dirty="0"/>
          </a:p>
          <a:p>
            <a:r>
              <a:rPr lang="en-US" b="1" dirty="0"/>
              <a:t>[CLICK]</a:t>
            </a:r>
            <a:r>
              <a:rPr lang="en-US" b="0" dirty="0"/>
              <a:t> We estimate the performance improvements provided by </a:t>
            </a:r>
            <a:r>
              <a:rPr lang="en-US" b="0" dirty="0" err="1"/>
              <a:t>RowClone</a:t>
            </a:r>
            <a:r>
              <a:rPr lang="en-US" b="0" dirty="0"/>
              <a:t>-Copy and Initialization operations using two copy/initialization heavy workloads</a:t>
            </a:r>
          </a:p>
          <a:p>
            <a:endParaRPr lang="en-US" b="0" dirty="0"/>
          </a:p>
          <a:p>
            <a:r>
              <a:rPr lang="en-US" b="1" dirty="0"/>
              <a:t>[CLICK] </a:t>
            </a:r>
            <a:r>
              <a:rPr lang="en-US" b="0" dirty="0"/>
              <a:t>and we run the </a:t>
            </a:r>
            <a:r>
              <a:rPr lang="en-US" b="0" dirty="0" err="1"/>
              <a:t>libquantum</a:t>
            </a:r>
            <a:r>
              <a:rPr lang="en-US" b="0" dirty="0"/>
              <a:t> workload from SPEC2006 end-to-end on our prototype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34</a:t>
            </a:fld>
            <a:endParaRPr lang="tr-TR"/>
          </a:p>
        </p:txBody>
      </p:sp>
    </p:spTree>
    <p:extLst>
      <p:ext uri="{BB962C8B-B14F-4D97-AF65-F5344CB8AC3E}">
        <p14:creationId xmlns:p14="http://schemas.microsoft.com/office/powerpoint/2010/main" val="3369892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throughput improvement provided by in-DRAM copy operations for bulk data initialization and copy over CPU-based copy and initialization using LOAD and STORE instructions. We do not execute any CLFLUSH instructions and assume that the data is up to date in DRAM and there are no cached copies.</a:t>
            </a:r>
          </a:p>
          <a:p>
            <a:endParaRPr lang="en-US" dirty="0"/>
          </a:p>
          <a:p>
            <a:r>
              <a:rPr lang="en-US" dirty="0"/>
              <a:t>The x-axis shows the size of the arrays that we copy or initialize. The dark gray bar shows the improvement for initialization operations, and the bright gray bar shows the improvement for copy operations.</a:t>
            </a:r>
          </a:p>
          <a:p>
            <a:endParaRPr lang="en-US" dirty="0"/>
          </a:p>
          <a:p>
            <a:r>
              <a:rPr lang="en-US" b="1" dirty="0"/>
              <a:t>[CLICK] </a:t>
            </a:r>
            <a:r>
              <a:rPr lang="en-US" b="0" dirty="0"/>
              <a:t>We observe that in-DRAM copy and initialization operations improve copy and initialization throughput by 119x and 89x including the overheads of system support required for </a:t>
            </a:r>
            <a:r>
              <a:rPr lang="en-US" b="0" dirty="0" err="1"/>
              <a:t>RowClone</a:t>
            </a:r>
            <a:r>
              <a:rPr lang="en-US" b="0" dirty="0"/>
              <a:t> operations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35</a:t>
            </a:fld>
            <a:endParaRPr lang="tr-TR"/>
          </a:p>
        </p:txBody>
      </p:sp>
    </p:spTree>
    <p:extLst>
      <p:ext uri="{BB962C8B-B14F-4D97-AF65-F5344CB8AC3E}">
        <p14:creationId xmlns:p14="http://schemas.microsoft.com/office/powerpoint/2010/main" val="1243847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discuss the overheads of CLFLUSH operations. The plot shows the throughput improvement provided by in-DRAM copy and initialization over CPU-based copy and initialization when we copy 8 megabytes of data and all data is cached. The x-axis shows the proportion of the modified cache blocks among all cache blocks of the data being copied.</a:t>
            </a:r>
          </a:p>
          <a:p>
            <a:endParaRPr lang="en-US" dirty="0"/>
          </a:p>
          <a:p>
            <a:r>
              <a:rPr lang="en-US" b="1" dirty="0"/>
              <a:t>[CLICK]</a:t>
            </a:r>
            <a:r>
              <a:rPr lang="en-US" b="0" dirty="0"/>
              <a:t> We observe that CLFLUSH operations dramatically reduce the potential copy throughput improvement provided by in-DRAM copy operations. </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36</a:t>
            </a:fld>
            <a:endParaRPr lang="tr-TR"/>
          </a:p>
        </p:txBody>
      </p:sp>
    </p:spTree>
    <p:extLst>
      <p:ext uri="{BB962C8B-B14F-4D97-AF65-F5344CB8AC3E}">
        <p14:creationId xmlns:p14="http://schemas.microsoft.com/office/powerpoint/2010/main" val="3360515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summarize our results for other workloads in this slide</a:t>
            </a:r>
          </a:p>
          <a:p>
            <a:endParaRPr lang="en-US" dirty="0"/>
          </a:p>
          <a:p>
            <a:r>
              <a:rPr lang="en-US" b="1" dirty="0"/>
              <a:t>[CLICK] </a:t>
            </a:r>
            <a:r>
              <a:rPr lang="en-US" dirty="0"/>
              <a:t>This plot shows the Speedup provided by </a:t>
            </a:r>
            <a:r>
              <a:rPr lang="en-US" dirty="0" err="1"/>
              <a:t>rowclone</a:t>
            </a:r>
            <a:r>
              <a:rPr lang="en-US" dirty="0"/>
              <a:t>-copy operations for the </a:t>
            </a:r>
            <a:r>
              <a:rPr lang="en-US" dirty="0" err="1"/>
              <a:t>forkbench</a:t>
            </a:r>
            <a:r>
              <a:rPr lang="en-US" dirty="0"/>
              <a:t> workload when the </a:t>
            </a:r>
            <a:r>
              <a:rPr lang="en-US" dirty="0" err="1"/>
              <a:t>rowclone</a:t>
            </a:r>
            <a:r>
              <a:rPr lang="en-US" dirty="0"/>
              <a:t> copy operations are used instead of CPU-based copy operations. The x-axis shows different configurations of the </a:t>
            </a:r>
            <a:r>
              <a:rPr lang="en-US" dirty="0" err="1"/>
              <a:t>forkbench</a:t>
            </a:r>
            <a:r>
              <a:rPr lang="en-US" dirty="0"/>
              <a:t> workload where the number after the hyphen indicates the amount of 4 KiB pages copied after each fork call.</a:t>
            </a:r>
          </a:p>
          <a:p>
            <a:endParaRPr lang="en-US" dirty="0"/>
          </a:p>
          <a:p>
            <a:r>
              <a:rPr lang="en-US" dirty="0"/>
              <a:t>We observe that as the fraction of time spent on copy operations increase, indicated by the blue curve, the speedup provided by </a:t>
            </a:r>
            <a:r>
              <a:rPr lang="en-US" dirty="0" err="1"/>
              <a:t>RowClone</a:t>
            </a:r>
            <a:r>
              <a:rPr lang="en-US" dirty="0"/>
              <a:t> increases, up to 42.9% for the fork-2K configuration</a:t>
            </a:r>
          </a:p>
          <a:p>
            <a:endParaRPr lang="en-US" dirty="0"/>
          </a:p>
          <a:p>
            <a:r>
              <a:rPr lang="en-US" b="1" dirty="0"/>
              <a:t>[CLICK] </a:t>
            </a:r>
            <a:r>
              <a:rPr lang="en-US" b="0" dirty="0"/>
              <a:t>We observe 9% reduction in execution time for the initialization-heavy compile workload, which is expected as compile spends 17% of its execution time on initialization.</a:t>
            </a:r>
          </a:p>
          <a:p>
            <a:endParaRPr lang="en-US" b="0" dirty="0"/>
          </a:p>
          <a:p>
            <a:r>
              <a:rPr lang="en-US" b="1" dirty="0"/>
              <a:t>[CLICK]</a:t>
            </a:r>
            <a:r>
              <a:rPr lang="en-US" b="0" dirty="0"/>
              <a:t> Finally, we observe 1.3% end-to-end execution time reduction for </a:t>
            </a:r>
            <a:r>
              <a:rPr lang="en-US" b="0" dirty="0" err="1"/>
              <a:t>libquantum</a:t>
            </a:r>
            <a:r>
              <a:rPr lang="en-US" b="0" dirty="0"/>
              <a:t>. Similarly this is because in our experiments </a:t>
            </a:r>
            <a:r>
              <a:rPr lang="en-US" b="0" dirty="0" err="1"/>
              <a:t>libquantum</a:t>
            </a:r>
            <a:r>
              <a:rPr lang="en-US" b="0" dirty="0"/>
              <a:t> spends only 2.3% of its time on bulk data initialization.</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37</a:t>
            </a:fld>
            <a:endParaRPr lang="tr-TR"/>
          </a:p>
        </p:txBody>
      </p:sp>
    </p:spTree>
    <p:extLst>
      <p:ext uri="{BB962C8B-B14F-4D97-AF65-F5344CB8AC3E}">
        <p14:creationId xmlns:p14="http://schemas.microsoft.com/office/powerpoint/2010/main" val="3076490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our second key study</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38</a:t>
            </a:fld>
            <a:endParaRPr lang="tr-TR"/>
          </a:p>
        </p:txBody>
      </p:sp>
    </p:spTree>
    <p:extLst>
      <p:ext uri="{BB962C8B-B14F-4D97-AF65-F5344CB8AC3E}">
        <p14:creationId xmlns:p14="http://schemas.microsoft.com/office/powerpoint/2010/main" val="1166629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of D-</a:t>
            </a:r>
            <a:r>
              <a:rPr lang="en-US" sz="1200" kern="1200" dirty="0" err="1">
                <a:solidFill>
                  <a:schemeClr val="tx1"/>
                </a:solidFill>
                <a:effectLst/>
                <a:latin typeface="+mn-lt"/>
                <a:ea typeface="+mn-ea"/>
                <a:cs typeface="+mn-cs"/>
              </a:rPr>
              <a:t>RaNGe</a:t>
            </a:r>
            <a:r>
              <a:rPr lang="en-US" sz="1200" kern="1200" dirty="0">
                <a:solidFill>
                  <a:schemeClr val="tx1"/>
                </a:solidFill>
                <a:effectLst/>
                <a:latin typeface="+mn-lt"/>
                <a:ea typeface="+mn-ea"/>
                <a:cs typeface="+mn-cs"/>
              </a:rPr>
              <a:t>, or the in-DRAM true random number generation technique that we are interested in is to reduce DRAM read access latency below manufacturer-recommended values and exploit the resulting error patterns as true random numbers. I will describe this over a diagram: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This diagram depicts a DRAM bank. We color and size the cells according to their failure probabilities when they are accessed with reduced access latency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Red cells fail with a high probability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and green cells fail with a low probability when accessed with reduced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D-</a:t>
            </a:r>
            <a:r>
              <a:rPr lang="en-US" sz="1200" b="0" kern="1200" dirty="0" err="1">
                <a:solidFill>
                  <a:schemeClr val="tx1"/>
                </a:solidFill>
                <a:latin typeface="+mn-lt"/>
                <a:ea typeface="+mn-ea"/>
                <a:cs typeface="+mn-cs"/>
              </a:rPr>
              <a:t>RaNGe</a:t>
            </a:r>
            <a:r>
              <a:rPr lang="en-US" sz="1200" b="0" kern="1200" dirty="0">
                <a:solidFill>
                  <a:schemeClr val="tx1"/>
                </a:solidFill>
                <a:latin typeface="+mn-lt"/>
                <a:ea typeface="+mn-ea"/>
                <a:cs typeface="+mn-cs"/>
              </a:rPr>
              <a:t> identifies cells that fail with a probability close to 50% and repeatedly accesses these cells with reduced access latency to generate true random numbers in DRAM</a:t>
            </a: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39</a:t>
            </a:fld>
            <a:endParaRPr lang="en-US"/>
          </a:p>
        </p:txBody>
      </p:sp>
    </p:spTree>
    <p:extLst>
      <p:ext uri="{BB962C8B-B14F-4D97-AF65-F5344CB8AC3E}">
        <p14:creationId xmlns:p14="http://schemas.microsoft.com/office/powerpoint/2010/main" val="680287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implement the D-</a:t>
            </a:r>
            <a:r>
              <a:rPr lang="en-US" b="0" dirty="0" err="1"/>
              <a:t>RaNGe</a:t>
            </a:r>
            <a:r>
              <a:rPr lang="en-US" b="0" dirty="0"/>
              <a:t> true random number generation technique</a:t>
            </a:r>
          </a:p>
          <a:p>
            <a:r>
              <a:rPr lang="en-US" b="1" dirty="0"/>
              <a:t>[CLICK] </a:t>
            </a:r>
            <a:r>
              <a:rPr lang="en-US" b="0" dirty="0"/>
              <a:t>We first identify a DRAM cache block that contains four cells with a failure probability of 50% when accessed with a reduced access latency value.</a:t>
            </a:r>
            <a:endParaRPr lang="en-US" b="1" dirty="0"/>
          </a:p>
          <a:p>
            <a:endParaRPr lang="en-US" b="1" dirty="0"/>
          </a:p>
          <a:p>
            <a:r>
              <a:rPr lang="en-US" b="1" baseline="0" dirty="0"/>
              <a:t>[CLICK]</a:t>
            </a:r>
            <a:r>
              <a:rPr lang="en-US" b="0" baseline="0" dirty="0"/>
              <a:t> Then, we use these cells to produce true random numbers as accessing them with a reduced access latency will output random values.</a:t>
            </a:r>
          </a:p>
          <a:p>
            <a:endParaRPr lang="en-US" b="0"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40</a:t>
            </a:fld>
            <a:endParaRPr lang="en-US"/>
          </a:p>
        </p:txBody>
      </p:sp>
    </p:spTree>
    <p:extLst>
      <p:ext uri="{BB962C8B-B14F-4D97-AF65-F5344CB8AC3E}">
        <p14:creationId xmlns:p14="http://schemas.microsoft.com/office/powerpoint/2010/main" val="167850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We periodically generate true random numbers by accessing these four cells.</a:t>
            </a:r>
          </a:p>
          <a:p>
            <a:endParaRPr lang="en-US" b="0" baseline="0" dirty="0"/>
          </a:p>
          <a:p>
            <a:r>
              <a:rPr lang="en-US" b="1" baseline="0" dirty="0"/>
              <a:t>[CLICK]</a:t>
            </a:r>
            <a:r>
              <a:rPr lang="en-US" b="0" baseline="0" dirty="0"/>
              <a:t> To store the periodically generated random numbers, we implement a one kilobyte random number buffer in the </a:t>
            </a:r>
            <a:r>
              <a:rPr lang="en-US" b="0" baseline="0" dirty="0" err="1"/>
              <a:t>pim</a:t>
            </a:r>
            <a:r>
              <a:rPr lang="en-US" b="0" baseline="0" dirty="0"/>
              <a:t> operations controller</a:t>
            </a:r>
          </a:p>
          <a:p>
            <a:endParaRPr lang="en-US" b="0" baseline="0" dirty="0"/>
          </a:p>
          <a:p>
            <a:r>
              <a:rPr lang="en-US" b="1" baseline="0" dirty="0"/>
              <a:t>[CLICK] </a:t>
            </a:r>
            <a:r>
              <a:rPr lang="en-US" b="0" baseline="0" dirty="0"/>
              <a:t>The programmer reads a random number from the data register using the </a:t>
            </a:r>
            <a:r>
              <a:rPr lang="en-US" b="0" baseline="0" dirty="0" err="1"/>
              <a:t>rand_dram</a:t>
            </a:r>
            <a:r>
              <a:rPr lang="en-US" b="0" baseline="0" dirty="0"/>
              <a:t>() function call</a:t>
            </a:r>
          </a:p>
          <a:p>
            <a:endParaRPr lang="en-US" b="0" baseline="0" dirty="0"/>
          </a:p>
          <a:p>
            <a:r>
              <a:rPr lang="en-US" b="1" baseline="0" dirty="0"/>
              <a:t>[CLICK]</a:t>
            </a:r>
            <a:r>
              <a:rPr lang="en-US" b="0" baseline="0" dirty="0"/>
              <a:t> Modifying </a:t>
            </a:r>
            <a:r>
              <a:rPr lang="en-US" b="0" baseline="0" dirty="0" err="1"/>
              <a:t>PiDRAM</a:t>
            </a:r>
            <a:r>
              <a:rPr lang="en-US" b="0" baseline="0" dirty="0"/>
              <a:t> to implement D-</a:t>
            </a:r>
            <a:r>
              <a:rPr lang="en-US" b="0" baseline="0" dirty="0" err="1"/>
              <a:t>RaNGe</a:t>
            </a:r>
            <a:r>
              <a:rPr lang="en-US" b="0" baseline="0" dirty="0"/>
              <a:t> takes us only 190 lines of Verilog and 74 lines of C++ code</a:t>
            </a:r>
            <a:endParaRPr lang="en-US" b="1"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41</a:t>
            </a:fld>
            <a:endParaRPr lang="en-US"/>
          </a:p>
        </p:txBody>
      </p:sp>
    </p:spTree>
    <p:extLst>
      <p:ext uri="{BB962C8B-B14F-4D97-AF65-F5344CB8AC3E}">
        <p14:creationId xmlns:p14="http://schemas.microsoft.com/office/powerpoint/2010/main" val="376712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Commodity DRAM based PiM techniques use operational principles of commodity DRAM chips to move data and perform computation inside the DRAM chip.</a:t>
            </a:r>
          </a:p>
          <a:p>
            <a:endParaRPr lang="en-TR" dirty="0"/>
          </a:p>
          <a:p>
            <a:r>
              <a:rPr lang="en-TR" dirty="0"/>
              <a:t>[CLICK] Two examples of such techniques relevant to our work are in-DRAM data copy or initialization and [CLICK] in-DRAM true random number generation.</a:t>
            </a:r>
          </a:p>
          <a:p>
            <a:endParaRPr lang="en-TR" dirty="0"/>
          </a:p>
          <a:p>
            <a:endParaRPr lang="en-US" dirty="0"/>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4</a:t>
            </a:fld>
            <a:endParaRPr lang="tr-TR"/>
          </a:p>
        </p:txBody>
      </p:sp>
    </p:spTree>
    <p:extLst>
      <p:ext uri="{BB962C8B-B14F-4D97-AF65-F5344CB8AC3E}">
        <p14:creationId xmlns:p14="http://schemas.microsoft.com/office/powerpoint/2010/main" val="124133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our implementation of D-</a:t>
            </a:r>
            <a:r>
              <a:rPr lang="en-US" dirty="0" err="1"/>
              <a:t>RaNGe</a:t>
            </a:r>
            <a:r>
              <a:rPr lang="en-US" dirty="0"/>
              <a:t>, we run a microbenchmark that continuously reads true random numbers using the </a:t>
            </a:r>
            <a:r>
              <a:rPr lang="en-US" dirty="0" err="1"/>
              <a:t>rand_dram</a:t>
            </a:r>
            <a:r>
              <a:rPr lang="en-US" dirty="0"/>
              <a:t>() function.</a:t>
            </a:r>
          </a:p>
          <a:p>
            <a:endParaRPr lang="en-US" dirty="0"/>
          </a:p>
          <a:p>
            <a:r>
              <a:rPr lang="en-US" b="1" dirty="0"/>
              <a:t>[CLICK] </a:t>
            </a:r>
            <a:r>
              <a:rPr lang="en-US" b="0" dirty="0"/>
              <a:t>This plot shows the true random number generation throughput we observe. On the x-axis, we show the true random number generation period which we can dynamically configure for </a:t>
            </a:r>
            <a:r>
              <a:rPr lang="en-US" b="0" dirty="0" err="1"/>
              <a:t>PiDRAM’s</a:t>
            </a:r>
            <a:r>
              <a:rPr lang="en-US" b="0" dirty="0"/>
              <a:t> D-</a:t>
            </a:r>
            <a:r>
              <a:rPr lang="en-US" b="0" dirty="0" err="1"/>
              <a:t>RaNGe</a:t>
            </a:r>
            <a:r>
              <a:rPr lang="en-US" b="0" dirty="0"/>
              <a:t> implementation.</a:t>
            </a:r>
          </a:p>
          <a:p>
            <a:endParaRPr lang="en-US" b="0" dirty="0"/>
          </a:p>
          <a:p>
            <a:r>
              <a:rPr lang="en-US" b="1" dirty="0"/>
              <a:t>[CLICK] </a:t>
            </a:r>
            <a:r>
              <a:rPr lang="en-US" b="0" dirty="0"/>
              <a:t>We observe that our D-</a:t>
            </a:r>
            <a:r>
              <a:rPr lang="en-US" b="0" dirty="0" err="1"/>
              <a:t>RaNGE</a:t>
            </a:r>
            <a:r>
              <a:rPr lang="en-US" b="0" dirty="0"/>
              <a:t> implementation can generate true random numbers at high throughput.</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42</a:t>
            </a:fld>
            <a:endParaRPr lang="tr-TR"/>
          </a:p>
        </p:txBody>
      </p:sp>
    </p:spTree>
    <p:extLst>
      <p:ext uri="{BB962C8B-B14F-4D97-AF65-F5344CB8AC3E}">
        <p14:creationId xmlns:p14="http://schemas.microsoft.com/office/powerpoint/2010/main" val="965599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conclude with a summary</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43</a:t>
            </a:fld>
            <a:endParaRPr lang="tr-TR"/>
          </a:p>
        </p:txBody>
      </p:sp>
    </p:spTree>
    <p:extLst>
      <p:ext uri="{BB962C8B-B14F-4D97-AF65-F5344CB8AC3E}">
        <p14:creationId xmlns:p14="http://schemas.microsoft.com/office/powerpoint/2010/main" val="2339117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 will start with an executive summary</a:t>
            </a:r>
          </a:p>
          <a:p>
            <a:r>
              <a:rPr lang="en-US" dirty="0"/>
              <a:t>[CLICK] Commodity DRAM-based PIM techniques improve the performance and energy efficiency of computing systems without incurring any DRAM hardware cost</a:t>
            </a:r>
          </a:p>
          <a:p>
            <a:r>
              <a:rPr lang="en-US" dirty="0"/>
              <a:t>[CLICK] However, challenges of integrating these techniques into real systems are not yet solved. </a:t>
            </a:r>
          </a:p>
          <a:p>
            <a:r>
              <a:rPr lang="en-US" dirty="0"/>
              <a:t>[CLICK] Moreover, these challenges cannot be efficiently studied using existing computing systems, special-purpose DRAM testing platforms or system simulators</a:t>
            </a:r>
          </a:p>
          <a:p>
            <a:r>
              <a:rPr lang="en-US" dirty="0"/>
              <a:t>[CLICK] Our goal is to design and implement a flexible framework that can be used to [CLICK] solve the important system integration challenges and [CLICK] analyze the trade-offs of end-to-end implementations of commodity DRAM based </a:t>
            </a:r>
            <a:r>
              <a:rPr lang="en-US" dirty="0" err="1"/>
              <a:t>PiM</a:t>
            </a:r>
            <a:r>
              <a:rPr lang="en-US" dirty="0"/>
              <a:t> techniques</a:t>
            </a:r>
          </a:p>
          <a:p>
            <a:r>
              <a:rPr lang="en-US" dirty="0"/>
              <a:t>[CLICK] Our key idea is to develop </a:t>
            </a:r>
            <a:r>
              <a:rPr lang="en-US" dirty="0" err="1"/>
              <a:t>PiDRAM</a:t>
            </a:r>
            <a:r>
              <a:rPr lang="en-US" dirty="0"/>
              <a:t>, an FPGA-based framework that enables such studies using real unmodified DRAM chips</a:t>
            </a:r>
          </a:p>
          <a:p>
            <a:r>
              <a:rPr lang="en-US" dirty="0"/>
              <a:t>[CLICK] Using our framework, we conduct two case studies on two recent commodity DRAM based </a:t>
            </a:r>
            <a:r>
              <a:rPr lang="en-US" dirty="0" err="1"/>
              <a:t>PiM</a:t>
            </a:r>
            <a:r>
              <a:rPr lang="en-US" dirty="0"/>
              <a:t> techniques on a real FPGA prototype of a full system</a:t>
            </a:r>
          </a:p>
          <a:p>
            <a:r>
              <a:rPr lang="en-US" dirty="0"/>
              <a:t>[CLICK] In our first case study about in-DRAM bulk data copy operations, we show that in-DRAM data copy operations provide 119 times speedup over CPU-copy operations including system support. To conduct this case study over </a:t>
            </a:r>
            <a:r>
              <a:rPr lang="en-US" dirty="0" err="1"/>
              <a:t>PiDRAM’s</a:t>
            </a:r>
            <a:r>
              <a:rPr lang="en-US" dirty="0"/>
              <a:t> extensible code base, we add only 198 lines of Verilog and only 565 lines of C++ code.</a:t>
            </a:r>
          </a:p>
          <a:p>
            <a:r>
              <a:rPr lang="en-US" dirty="0"/>
              <a:t>[CLICK] In our second case study about an in-DRAM true random number generation technique, we show that an end-to-end implementation of a DRAM-based true random number generator can provide high throughput true random numbers at low latency. Implementing the true random number generator takes us only 190 additional lines of Verilog and 78 additional lines of C++ code over </a:t>
            </a:r>
            <a:r>
              <a:rPr lang="en-US" dirty="0" err="1"/>
              <a:t>PiDRAM’s</a:t>
            </a:r>
            <a:r>
              <a:rPr lang="en-US" dirty="0"/>
              <a:t> code base.</a:t>
            </a:r>
          </a:p>
        </p:txBody>
      </p:sp>
      <p:sp>
        <p:nvSpPr>
          <p:cNvPr id="4" name="Slayt Numarası Yer Tutucusu 3"/>
          <p:cNvSpPr>
            <a:spLocks noGrp="1"/>
          </p:cNvSpPr>
          <p:nvPr>
            <p:ph type="sldNum" sz="quarter" idx="5"/>
          </p:nvPr>
        </p:nvSpPr>
        <p:spPr/>
        <p:txBody>
          <a:bodyPr/>
          <a:lstStyle/>
          <a:p>
            <a:fld id="{BC575381-7527-4E0E-A355-7550D954D08C}" type="slidenum">
              <a:rPr lang="tr-TR" smtClean="0"/>
              <a:t>44</a:t>
            </a:fld>
            <a:endParaRPr lang="tr-TR"/>
          </a:p>
        </p:txBody>
      </p:sp>
    </p:spTree>
    <p:extLst>
      <p:ext uri="{BB962C8B-B14F-4D97-AF65-F5344CB8AC3E}">
        <p14:creationId xmlns:p14="http://schemas.microsoft.com/office/powerpoint/2010/main" val="1999600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PiDRAM</a:t>
            </a:r>
            <a:r>
              <a:rPr lang="en-US" dirty="0"/>
              <a:t> is openly and freely available on </a:t>
            </a:r>
            <a:r>
              <a:rPr lang="en-US" dirty="0" err="1"/>
              <a:t>Github</a:t>
            </a:r>
            <a:r>
              <a:rPr lang="en-US" dirty="0"/>
              <a:t>. If you are interested in </a:t>
            </a:r>
            <a:r>
              <a:rPr lang="en-US" dirty="0" err="1"/>
              <a:t>PiDRAM</a:t>
            </a:r>
            <a:r>
              <a:rPr lang="en-US" dirty="0"/>
              <a:t>, please use it and feel free to contribute to it.</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45</a:t>
            </a:fld>
            <a:endParaRPr lang="tr-TR"/>
          </a:p>
        </p:txBody>
      </p:sp>
    </p:spTree>
    <p:extLst>
      <p:ext uri="{BB962C8B-B14F-4D97-AF65-F5344CB8AC3E}">
        <p14:creationId xmlns:p14="http://schemas.microsoft.com/office/powerpoint/2010/main" val="2536131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extended version of our conference paper is available on </a:t>
            </a:r>
            <a:r>
              <a:rPr lang="en-US" dirty="0" err="1"/>
              <a:t>arXiv</a:t>
            </a:r>
            <a:r>
              <a:rPr lang="en-US" dirty="0"/>
              <a:t> on this link where we discuss our framework in more detail.</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46</a:t>
            </a:fld>
            <a:endParaRPr lang="tr-TR"/>
          </a:p>
        </p:txBody>
      </p:sp>
    </p:spTree>
    <p:extLst>
      <p:ext uri="{BB962C8B-B14F-4D97-AF65-F5344CB8AC3E}">
        <p14:creationId xmlns:p14="http://schemas.microsoft.com/office/powerpoint/2010/main" val="4094590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describe </a:t>
            </a:r>
            <a:r>
              <a:rPr lang="en-US" dirty="0" err="1"/>
              <a:t>PiDRAM</a:t>
            </a:r>
            <a:r>
              <a:rPr lang="en-US" dirty="0"/>
              <a:t> in more detail and give a tutorial on how to use our framework in this SAFARI live seminar talk.</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47</a:t>
            </a:fld>
            <a:endParaRPr lang="tr-TR"/>
          </a:p>
        </p:txBody>
      </p:sp>
    </p:spTree>
    <p:extLst>
      <p:ext uri="{BB962C8B-B14F-4D97-AF65-F5344CB8AC3E}">
        <p14:creationId xmlns:p14="http://schemas.microsoft.com/office/powerpoint/2010/main" val="2039395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Thank you very much for listening to my presentation. I am happy to take your questions.</a:t>
            </a:r>
          </a:p>
        </p:txBody>
      </p:sp>
      <p:sp>
        <p:nvSpPr>
          <p:cNvPr id="4" name="Slide Number Placeholder 3"/>
          <p:cNvSpPr>
            <a:spLocks noGrp="1"/>
          </p:cNvSpPr>
          <p:nvPr>
            <p:ph type="sldNum" sz="quarter" idx="10"/>
          </p:nvPr>
        </p:nvSpPr>
        <p:spPr/>
        <p:txBody>
          <a:bodyPr/>
          <a:lstStyle/>
          <a:p>
            <a:fld id="{EF7F79D3-8C36-4CB5-B03B-F440DA7B71AF}" type="slidenum">
              <a:rPr lang="en-US" smtClean="0"/>
              <a:t>48</a:t>
            </a:fld>
            <a:endParaRPr lang="en-US"/>
          </a:p>
        </p:txBody>
      </p:sp>
    </p:spTree>
    <p:extLst>
      <p:ext uri="{BB962C8B-B14F-4D97-AF65-F5344CB8AC3E}">
        <p14:creationId xmlns:p14="http://schemas.microsoft.com/office/powerpoint/2010/main" val="1059344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Here is how we access this DRAM cell. This is a diagram showing how a DRAM cell is connected to a sense amplifier. </a:t>
            </a:r>
          </a:p>
          <a:p>
            <a:r>
              <a:rPr lang="en-TR" b="1" dirty="0"/>
              <a:t>[CLICK]</a:t>
            </a:r>
            <a:r>
              <a:rPr lang="en-TR" dirty="0"/>
              <a:t> A DRAM cell contains two components, the capacitor stores data and the access transistor determines if the cell is being accessed.</a:t>
            </a:r>
          </a:p>
          <a:p>
            <a:r>
              <a:rPr lang="en-TR" b="1" dirty="0"/>
              <a:t>[CLICK] </a:t>
            </a:r>
            <a:r>
              <a:rPr lang="en-TR" b="0" dirty="0"/>
              <a:t>The access transistor is controlled by the wordline, which is enabled to </a:t>
            </a:r>
          </a:p>
          <a:p>
            <a:r>
              <a:rPr lang="en-TR" b="1" dirty="0"/>
              <a:t>[CLICK] </a:t>
            </a:r>
            <a:r>
              <a:rPr lang="en-TR" b="0" dirty="0"/>
              <a:t>connect the DRAM cell to its bitline</a:t>
            </a:r>
          </a:p>
          <a:p>
            <a:r>
              <a:rPr lang="en-TR" b="1" dirty="0"/>
              <a:t>[CLICK] </a:t>
            </a:r>
            <a:r>
              <a:rPr lang="en-TR" b="0" dirty="0"/>
              <a:t>The bitline bar is esentially the inverse of the bitline</a:t>
            </a:r>
          </a:p>
          <a:p>
            <a:r>
              <a:rPr lang="en-TR" b="1" dirty="0"/>
              <a:t>[CLICK] </a:t>
            </a:r>
            <a:r>
              <a:rPr lang="en-TR" b="0" dirty="0"/>
              <a:t>The DRAM sense amplifier has an enable signal which determines if the sense amplifier is currently active.</a:t>
            </a:r>
          </a:p>
        </p:txBody>
      </p:sp>
      <p:sp>
        <p:nvSpPr>
          <p:cNvPr id="4" name="Slide Number Placeholder 3"/>
          <p:cNvSpPr>
            <a:spLocks noGrp="1"/>
          </p:cNvSpPr>
          <p:nvPr>
            <p:ph type="sldNum" sz="quarter" idx="5"/>
          </p:nvPr>
        </p:nvSpPr>
        <p:spPr/>
        <p:txBody>
          <a:bodyPr/>
          <a:lstStyle/>
          <a:p>
            <a:fld id="{35E676A0-33B1-4B4B-B1AA-B0B917FCAA93}" type="slidenum">
              <a:rPr lang="en-US" smtClean="0"/>
              <a:t>50</a:t>
            </a:fld>
            <a:endParaRPr lang="en-US"/>
          </a:p>
        </p:txBody>
      </p:sp>
    </p:spTree>
    <p:extLst>
      <p:ext uri="{BB962C8B-B14F-4D97-AF65-F5344CB8AC3E}">
        <p14:creationId xmlns:p14="http://schemas.microsoft.com/office/powerpoint/2010/main" val="1949701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Initially, both the access transistor and the sense amplifier are disabled and both ends of the sense amplifier are maintained </a:t>
            </a:r>
            <a:r>
              <a:rPr lang="en-US" dirty="0"/>
              <a:t>at half </a:t>
            </a:r>
            <a:r>
              <a:rPr lang="en-US" dirty="0" err="1"/>
              <a:t>vdd</a:t>
            </a:r>
            <a:r>
              <a:rPr lang="en-TR" dirty="0"/>
              <a:t>. In this example, the capacitor is fully charged. To access the cell</a:t>
            </a:r>
          </a:p>
          <a:p>
            <a:r>
              <a:rPr lang="en-TR" b="1" dirty="0"/>
              <a:t>[CLICK] </a:t>
            </a:r>
            <a:r>
              <a:rPr lang="en-TR" b="0" dirty="0"/>
              <a:t>we first </a:t>
            </a:r>
            <a:r>
              <a:rPr lang="en-US" b="0" dirty="0"/>
              <a:t>enable</a:t>
            </a:r>
            <a:r>
              <a:rPr lang="en-TR" b="0" dirty="0"/>
              <a:t> the wordline, </a:t>
            </a:r>
            <a:r>
              <a:rPr lang="en-TR" b="1" dirty="0"/>
              <a:t>[CLICK] </a:t>
            </a:r>
            <a:r>
              <a:rPr lang="en-TR" b="0" dirty="0"/>
              <a:t>this connects the capacitor to its bitline.</a:t>
            </a:r>
          </a:p>
          <a:p>
            <a:r>
              <a:rPr lang="en-TR" b="1" dirty="0"/>
              <a:t>[CLICK] </a:t>
            </a:r>
            <a:r>
              <a:rPr lang="en-TR" b="0" dirty="0"/>
              <a:t>Since the capacitor has a voltage level higher than the bitline, the charge starts flowing from the capacitor to the bitline, </a:t>
            </a:r>
            <a:r>
              <a:rPr lang="en-TR" b="1" dirty="0"/>
              <a:t>[CLICK] </a:t>
            </a:r>
            <a:r>
              <a:rPr lang="en-TR" b="0" dirty="0"/>
              <a:t>resulting in the bitline voltage to deviate slightly towards Vdd.</a:t>
            </a:r>
          </a:p>
          <a:p>
            <a:r>
              <a:rPr lang="en-TR" b="1" dirty="0"/>
              <a:t>[CLICK] </a:t>
            </a:r>
            <a:r>
              <a:rPr lang="en-TR" b="0" dirty="0"/>
              <a:t>When we enable the sense amplifier, it will compare the voltage levels of bitline and bitline bar, and </a:t>
            </a:r>
            <a:r>
              <a:rPr lang="en-TR" b="1" dirty="0"/>
              <a:t>[CLICK]</a:t>
            </a:r>
            <a:r>
              <a:rPr lang="en-TR" b="0" dirty="0"/>
              <a:t> amplify the deviation until bitline voltage reaches Vdd.</a:t>
            </a:r>
          </a:p>
          <a:p>
            <a:r>
              <a:rPr lang="en-TR" b="1" dirty="0"/>
              <a:t>[CLICK] </a:t>
            </a:r>
            <a:r>
              <a:rPr lang="en-TR" b="0" dirty="0"/>
              <a:t>Since the capacitor is still connected to the bitline, the amplification process also restores the charge in the capacitor.</a:t>
            </a:r>
            <a:endParaRPr lang="en-TR" b="1" dirty="0"/>
          </a:p>
          <a:p>
            <a:endParaRPr lang="en-TR" b="1" dirty="0"/>
          </a:p>
          <a:p>
            <a:endParaRPr lang="en-TR" dirty="0"/>
          </a:p>
        </p:txBody>
      </p:sp>
      <p:sp>
        <p:nvSpPr>
          <p:cNvPr id="4" name="Slide Number Placeholder 3"/>
          <p:cNvSpPr>
            <a:spLocks noGrp="1"/>
          </p:cNvSpPr>
          <p:nvPr>
            <p:ph type="sldNum" sz="quarter" idx="5"/>
          </p:nvPr>
        </p:nvSpPr>
        <p:spPr/>
        <p:txBody>
          <a:bodyPr/>
          <a:lstStyle/>
          <a:p>
            <a:fld id="{35E676A0-33B1-4B4B-B1AA-B0B917FCAA93}" type="slidenum">
              <a:rPr lang="en-US" smtClean="0"/>
              <a:t>51</a:t>
            </a:fld>
            <a:endParaRPr lang="en-US"/>
          </a:p>
        </p:txBody>
      </p:sp>
    </p:spTree>
    <p:extLst>
      <p:ext uri="{BB962C8B-B14F-4D97-AF65-F5344CB8AC3E}">
        <p14:creationId xmlns:p14="http://schemas.microsoft.com/office/powerpoint/2010/main" val="1890312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 a key structure in the supervisor software called subarray mapping table, to enable </a:t>
            </a:r>
            <a:r>
              <a:rPr lang="en-US" dirty="0" err="1"/>
              <a:t>alloc_align</a:t>
            </a:r>
            <a:r>
              <a:rPr lang="en-US" dirty="0"/>
              <a:t>().</a:t>
            </a:r>
          </a:p>
          <a:p>
            <a:endParaRPr lang="en-US" dirty="0"/>
          </a:p>
          <a:p>
            <a:r>
              <a:rPr lang="en-US" b="1" dirty="0"/>
              <a:t>[CLICK] </a:t>
            </a:r>
            <a:r>
              <a:rPr lang="en-US" b="0" dirty="0"/>
              <a:t>SAMT is organized as a table of entries per DRAM subarray</a:t>
            </a:r>
          </a:p>
          <a:p>
            <a:endParaRPr lang="en-US" b="0" dirty="0"/>
          </a:p>
          <a:p>
            <a:r>
              <a:rPr lang="en-US" b="1" dirty="0"/>
              <a:t>[CLICK] </a:t>
            </a:r>
            <a:r>
              <a:rPr lang="en-US" b="0" dirty="0"/>
              <a:t>Each SAMT entry contains a list of physical addresses that point to the DRAM rows in that subarray</a:t>
            </a:r>
          </a:p>
          <a:p>
            <a:endParaRPr lang="en-US" b="0" dirty="0"/>
          </a:p>
          <a:p>
            <a:r>
              <a:rPr lang="en-US" b="1" dirty="0"/>
              <a:t>[CLICK] </a:t>
            </a:r>
            <a:r>
              <a:rPr lang="en-US" b="0" dirty="0"/>
              <a:t>An example </a:t>
            </a:r>
            <a:r>
              <a:rPr lang="en-US" b="0" dirty="0" err="1"/>
              <a:t>alloc</a:t>
            </a:r>
            <a:r>
              <a:rPr lang="en-US" b="0" dirty="0"/>
              <a:t> align call to allocate four </a:t>
            </a:r>
            <a:r>
              <a:rPr lang="en-US" b="0" dirty="0" err="1"/>
              <a:t>kibs</a:t>
            </a:r>
            <a:r>
              <a:rPr lang="en-US" b="0" dirty="0"/>
              <a:t> of data in subarray 0 </a:t>
            </a:r>
            <a:r>
              <a:rPr lang="en-US" b="1" dirty="0"/>
              <a:t>[CLICK] </a:t>
            </a:r>
            <a:r>
              <a:rPr lang="en-US" b="0" dirty="0"/>
              <a:t>accesses SAMT to retrieve a physical address pointing to a DRAM row in subarray 0, and then </a:t>
            </a:r>
            <a:r>
              <a:rPr lang="en-US" b="1" dirty="0"/>
              <a:t>[CLICK] </a:t>
            </a:r>
            <a:r>
              <a:rPr lang="en-US" b="0" dirty="0"/>
              <a:t>updates the page table to map the virtual address allocated for the programmer to subarray 0</a:t>
            </a:r>
            <a:endParaRPr lang="en-US" b="1" dirty="0"/>
          </a:p>
          <a:p>
            <a:r>
              <a:rPr lang="en-US" dirty="0"/>
              <a:t> </a:t>
            </a:r>
          </a:p>
          <a:p>
            <a:r>
              <a:rPr lang="en-US" dirty="0"/>
              <a:t>This way, we allocate different virtual pages to the same DRAM subarray, such that we can use in-DRAM copy operations to copy data from and to these pages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52</a:t>
            </a:fld>
            <a:endParaRPr lang="tr-TR"/>
          </a:p>
        </p:txBody>
      </p:sp>
    </p:spTree>
    <p:extLst>
      <p:ext uri="{BB962C8B-B14F-4D97-AF65-F5344CB8AC3E}">
        <p14:creationId xmlns:p14="http://schemas.microsoft.com/office/powerpoint/2010/main" val="402062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describe the key idea of in-DRAM copy operations over this diagram. The diagram shows a simplified view of a DRAM subarray with a set of DRAM rows and sense amplifiers. To copy the orange source row to the gray destination row:</a:t>
            </a:r>
          </a:p>
          <a:p>
            <a:endParaRPr lang="en-TR" dirty="0"/>
          </a:p>
          <a:p>
            <a:r>
              <a:rPr lang="en-TR" dirty="0"/>
              <a:t>[CLICK] First, we copy the source row to row buffer</a:t>
            </a:r>
          </a:p>
          <a:p>
            <a:r>
              <a:rPr lang="en-TR" dirty="0"/>
              <a:t>[CLICK] Second, we move the data from the sense amplifiers to the destination row</a:t>
            </a:r>
          </a:p>
          <a:p>
            <a:endParaRPr lang="en-TR" dirty="0"/>
          </a:p>
          <a:p>
            <a:r>
              <a:rPr lang="en-TR" dirty="0"/>
              <a:t>[CLICK] Current DRAM chips already support the first step of this operation. We can use activate commands to copy the source row to the destination row</a:t>
            </a:r>
          </a:p>
          <a:p>
            <a:r>
              <a:rPr lang="en-TR" dirty="0"/>
              <a:t>[CLICK] I will describe how we can move data back from the sense amplifiers to the destination row later in my presentation</a:t>
            </a:r>
          </a:p>
        </p:txBody>
      </p:sp>
      <p:sp>
        <p:nvSpPr>
          <p:cNvPr id="4" name="Slide Number Placeholder 3"/>
          <p:cNvSpPr>
            <a:spLocks noGrp="1"/>
          </p:cNvSpPr>
          <p:nvPr>
            <p:ph type="sldNum" sz="quarter" idx="5"/>
          </p:nvPr>
        </p:nvSpPr>
        <p:spPr/>
        <p:txBody>
          <a:bodyPr/>
          <a:lstStyle/>
          <a:p>
            <a:fld id="{BC575381-7527-4E0E-A355-7550D954D08C}" type="slidenum">
              <a:rPr lang="tr-TR" smtClean="0"/>
              <a:t>5</a:t>
            </a:fld>
            <a:endParaRPr lang="tr-TR"/>
          </a:p>
        </p:txBody>
      </p:sp>
    </p:spTree>
    <p:extLst>
      <p:ext uri="{BB962C8B-B14F-4D97-AF65-F5344CB8AC3E}">
        <p14:creationId xmlns:p14="http://schemas.microsoft.com/office/powerpoint/2010/main" val="503119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b="0" dirty="0"/>
              <a:t>To find physical addresses of the DRAM rows that map to a subarray,</a:t>
            </a:r>
          </a:p>
          <a:p>
            <a:endParaRPr lang="en-US" b="0" dirty="0"/>
          </a:p>
          <a:p>
            <a:r>
              <a:rPr lang="en-US" b="1" dirty="0"/>
              <a:t>[CLICK] </a:t>
            </a:r>
            <a:r>
              <a:rPr lang="en-US" b="0" dirty="0"/>
              <a:t>We perform an experiment in our prototype where we try to copy data in-DRAM from every row address to every other row address.</a:t>
            </a:r>
          </a:p>
          <a:p>
            <a:endParaRPr lang="en-US" b="0" dirty="0"/>
          </a:p>
          <a:p>
            <a:r>
              <a:rPr lang="en-US" b="1" dirty="0"/>
              <a:t>[CLICK] </a:t>
            </a:r>
            <a:r>
              <a:rPr lang="en-US" b="0" dirty="0"/>
              <a:t>We conclude that if the operation succeeds, the source and the destination row addresses we used must belong in the same subarray.</a:t>
            </a:r>
            <a:endParaRPr lang="en-US" b="1" dirty="0"/>
          </a:p>
          <a:p>
            <a:endParaRPr lang="en-US" dirty="0"/>
          </a:p>
          <a:p>
            <a:r>
              <a:rPr lang="en-US" b="1" dirty="0"/>
              <a:t>[CLICK]</a:t>
            </a:r>
            <a:r>
              <a:rPr lang="en-US" dirty="0"/>
              <a:t> Please read our full paper in </a:t>
            </a:r>
            <a:r>
              <a:rPr lang="en-US" dirty="0" err="1"/>
              <a:t>arXiv</a:t>
            </a:r>
            <a:r>
              <a:rPr lang="en-US" dirty="0"/>
              <a:t> for more details on how our allocation mechanism works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53</a:t>
            </a:fld>
            <a:endParaRPr lang="tr-TR"/>
          </a:p>
        </p:txBody>
      </p:sp>
    </p:spTree>
    <p:extLst>
      <p:ext uri="{BB962C8B-B14F-4D97-AF65-F5344CB8AC3E}">
        <p14:creationId xmlns:p14="http://schemas.microsoft.com/office/powerpoint/2010/main" val="3535220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processor’s memory controller </a:t>
            </a:r>
          </a:p>
          <a:p>
            <a:r>
              <a:rPr lang="en-US" b="1" dirty="0"/>
              <a:t>[CLICK] </a:t>
            </a:r>
            <a:r>
              <a:rPr lang="en-US" b="0" dirty="0"/>
              <a:t>communicates with a set of DRAM chips within a DRAM module through a memory channel. </a:t>
            </a:r>
          </a:p>
          <a:p>
            <a:r>
              <a:rPr lang="en-US" b="1" dirty="0"/>
              <a:t>[CLICK] </a:t>
            </a:r>
            <a:r>
              <a:rPr lang="en-US" b="0" dirty="0"/>
              <a:t>Each DRAM chip contains multiple banks that share a common chip I/O interface.</a:t>
            </a:r>
          </a:p>
          <a:p>
            <a:r>
              <a:rPr lang="en-US" b="1" dirty="0"/>
              <a:t>[CLICK] </a:t>
            </a:r>
            <a:r>
              <a:rPr lang="en-US" b="0" dirty="0"/>
              <a:t>DRAM banks are organized into subarrays that consists of a set of </a:t>
            </a:r>
            <a:r>
              <a:rPr lang="en-US" b="0" dirty="0" err="1"/>
              <a:t>wordline</a:t>
            </a:r>
            <a:r>
              <a:rPr lang="en-US" b="0" dirty="0"/>
              <a:t> drivers and sense amplifiers</a:t>
            </a:r>
          </a:p>
          <a:p>
            <a:r>
              <a:rPr lang="en-US" b="1" dirty="0"/>
              <a:t>[CLICK] </a:t>
            </a:r>
            <a:r>
              <a:rPr lang="en-US" b="0" dirty="0"/>
              <a:t>Subarrays are partitioned into DRAM MATs which are collections of DRAM cells that are separated from each other by </a:t>
            </a:r>
            <a:r>
              <a:rPr lang="en-US" b="0" dirty="0" err="1"/>
              <a:t>wordline</a:t>
            </a:r>
            <a:r>
              <a:rPr lang="en-US" b="0" dirty="0"/>
              <a:t> drivers.</a:t>
            </a:r>
          </a:p>
          <a:p>
            <a:r>
              <a:rPr lang="en-US" b="1" dirty="0"/>
              <a:t>[CLICK] </a:t>
            </a:r>
            <a:r>
              <a:rPr lang="en-US" b="0" dirty="0"/>
              <a:t>DRAM cells are laid out onto a two-dimensional array of </a:t>
            </a:r>
            <a:r>
              <a:rPr lang="en-US" b="0" dirty="0" err="1"/>
              <a:t>wordlines</a:t>
            </a:r>
            <a:r>
              <a:rPr lang="en-US" b="0" dirty="0"/>
              <a:t> and </a:t>
            </a:r>
            <a:r>
              <a:rPr lang="en-US" b="0" dirty="0" err="1"/>
              <a:t>bitlines</a:t>
            </a:r>
            <a:r>
              <a:rPr lang="en-US" b="0" dirty="0"/>
              <a:t> within</a:t>
            </a:r>
          </a:p>
          <a:p>
            <a:r>
              <a:rPr lang="en-US" b="0" dirty="0"/>
              <a:t>a DRAM MAT.</a:t>
            </a:r>
            <a:r>
              <a:rPr lang="en-US" b="1" dirty="0"/>
              <a:t> </a:t>
            </a:r>
            <a:r>
              <a:rPr lang="en-US" b="0" dirty="0"/>
              <a:t>A row of DRAM cells is a DRAM row.</a:t>
            </a:r>
          </a:p>
          <a:p>
            <a:r>
              <a:rPr lang="en-US" b="1" dirty="0"/>
              <a:t>[CLICK] </a:t>
            </a:r>
            <a:r>
              <a:rPr lang="en-US" b="0" baseline="0" dirty="0"/>
              <a:t>Here is a simplified diagram of a DRAM cell.</a:t>
            </a:r>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60</a:t>
            </a:fld>
            <a:endParaRPr lang="en-US"/>
          </a:p>
        </p:txBody>
      </p:sp>
    </p:spTree>
    <p:extLst>
      <p:ext uri="{BB962C8B-B14F-4D97-AF65-F5344CB8AC3E}">
        <p14:creationId xmlns:p14="http://schemas.microsoft.com/office/powerpoint/2010/main" val="105473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we will look at how DRAM operates at the scope of a single subarray.</a:t>
            </a:r>
          </a:p>
          <a:p>
            <a:r>
              <a:rPr lang="en-US" b="1" dirty="0"/>
              <a:t>[CLICK] </a:t>
            </a:r>
            <a:r>
              <a:rPr lang="en-US" b="0" dirty="0"/>
              <a:t>Because memory controllers typically access DRAM cells in the granularity of a cache line or a cache block we combine consecutive DRAM cells to form cache lines in this diagram.</a:t>
            </a:r>
          </a:p>
          <a:p>
            <a:r>
              <a:rPr lang="en-US" b="1" dirty="0"/>
              <a:t>[CLICK] </a:t>
            </a:r>
            <a:r>
              <a:rPr lang="en-US" b="0" dirty="0"/>
              <a:t>On the bottom we have a timeline of DRAM commands.</a:t>
            </a:r>
          </a:p>
          <a:p>
            <a:r>
              <a:rPr lang="en-US" b="1" dirty="0"/>
              <a:t>[CLICK] </a:t>
            </a:r>
            <a:r>
              <a:rPr lang="en-US" b="0" dirty="0"/>
              <a:t>First, we activate the first row to </a:t>
            </a:r>
            <a:r>
              <a:rPr lang="en-US" b="1" dirty="0"/>
              <a:t>[CLICK]</a:t>
            </a:r>
            <a:r>
              <a:rPr lang="en-US" b="0" dirty="0"/>
              <a:t> copy its cache lines to the sense amplifiers</a:t>
            </a:r>
          </a:p>
          <a:p>
            <a:r>
              <a:rPr lang="en-US" b="1" dirty="0"/>
              <a:t>[CLICK] </a:t>
            </a:r>
            <a:r>
              <a:rPr lang="en-US" b="0" dirty="0"/>
              <a:t>At this point we can read data </a:t>
            </a:r>
            <a:r>
              <a:rPr lang="en-US" b="1" dirty="0"/>
              <a:t>[CLICK] </a:t>
            </a:r>
            <a:r>
              <a:rPr lang="en-US" b="0" dirty="0"/>
              <a:t>in cache line granularity from the sense </a:t>
            </a:r>
            <a:r>
              <a:rPr lang="en-US" b="1" dirty="0"/>
              <a:t>[CLICK]</a:t>
            </a:r>
            <a:r>
              <a:rPr lang="en-US" b="0" dirty="0"/>
              <a:t> amplifiers by sending READ commands</a:t>
            </a:r>
          </a:p>
          <a:p>
            <a:r>
              <a:rPr lang="en-US" b="1" dirty="0"/>
              <a:t>[CLICK] </a:t>
            </a:r>
            <a:r>
              <a:rPr lang="en-US" b="0" dirty="0"/>
              <a:t>To access another row, we must first </a:t>
            </a:r>
            <a:r>
              <a:rPr lang="en-US" b="0" dirty="0" err="1"/>
              <a:t>precharge</a:t>
            </a:r>
            <a:r>
              <a:rPr lang="en-US" b="0" dirty="0"/>
              <a:t> the DRAM bank which closes the open DRAM row and sets the </a:t>
            </a:r>
            <a:r>
              <a:rPr lang="en-US" b="0" dirty="0" err="1"/>
              <a:t>bitline</a:t>
            </a:r>
            <a:r>
              <a:rPr lang="en-US" b="0" dirty="0"/>
              <a:t> voltage to half </a:t>
            </a:r>
            <a:r>
              <a:rPr lang="en-US" b="0" dirty="0" err="1"/>
              <a:t>Vdd</a:t>
            </a:r>
            <a:r>
              <a:rPr lang="en-US" b="0" dirty="0"/>
              <a:t>.</a:t>
            </a:r>
          </a:p>
          <a:p>
            <a:r>
              <a:rPr lang="en-US" b="1" dirty="0"/>
              <a:t>[CLICK] </a:t>
            </a:r>
            <a:r>
              <a:rPr lang="en-US" b="0" dirty="0"/>
              <a:t>We can now activate the </a:t>
            </a:r>
            <a:r>
              <a:rPr lang="en-US" b="1" dirty="0"/>
              <a:t>[CLICK]</a:t>
            </a:r>
            <a:r>
              <a:rPr lang="en-US" b="0" dirty="0"/>
              <a:t>  second row before </a:t>
            </a:r>
            <a:r>
              <a:rPr lang="en-US" b="1" dirty="0"/>
              <a:t>[CLICK] [CLICK] [CLICK] </a:t>
            </a:r>
            <a:r>
              <a:rPr lang="en-US" b="0" dirty="0"/>
              <a:t>reading data from it. </a:t>
            </a:r>
          </a:p>
          <a:p>
            <a:r>
              <a:rPr lang="en-US" b="1" dirty="0"/>
              <a:t>[CLICK]</a:t>
            </a:r>
            <a:r>
              <a:rPr lang="en-US" b="0" dirty="0"/>
              <a:t> To ensure correct operation, we must obey certain timing parameters that define intervals between DRAM command pairs. </a:t>
            </a:r>
          </a:p>
          <a:p>
            <a:r>
              <a:rPr lang="en-US" b="0" dirty="0"/>
              <a:t>Three important timing parameters are </a:t>
            </a:r>
            <a:r>
              <a:rPr lang="en-US" b="0" dirty="0" err="1"/>
              <a:t>tRAS</a:t>
            </a:r>
            <a:r>
              <a:rPr lang="en-US" b="0" dirty="0"/>
              <a:t>, </a:t>
            </a:r>
            <a:r>
              <a:rPr lang="en-US" b="0" dirty="0" err="1"/>
              <a:t>tRP</a:t>
            </a:r>
            <a:r>
              <a:rPr lang="en-US" b="0" dirty="0"/>
              <a:t>, and </a:t>
            </a:r>
            <a:r>
              <a:rPr lang="en-US" b="0" dirty="0" err="1"/>
              <a:t>tRCD</a:t>
            </a:r>
            <a:endParaRPr lang="en-US" b="1" dirty="0"/>
          </a:p>
          <a:p>
            <a:r>
              <a:rPr lang="en-US" b="1" dirty="0"/>
              <a:t>[CLICK] </a:t>
            </a:r>
            <a:r>
              <a:rPr lang="en-US" b="0" dirty="0" err="1"/>
              <a:t>tRAS</a:t>
            </a:r>
            <a:r>
              <a:rPr lang="en-US" b="0" dirty="0"/>
              <a:t> is the time required for the charge to become restored in the capacitors on the open row. </a:t>
            </a:r>
            <a:r>
              <a:rPr lang="en-US" b="0" dirty="0" err="1"/>
              <a:t>tRAS</a:t>
            </a:r>
            <a:r>
              <a:rPr lang="en-US" b="0" dirty="0"/>
              <a:t> dictates the amount of time we need to wait between successive activate and </a:t>
            </a:r>
            <a:r>
              <a:rPr lang="en-US" b="0" dirty="0" err="1"/>
              <a:t>precharge</a:t>
            </a:r>
            <a:r>
              <a:rPr lang="en-US" b="0" dirty="0"/>
              <a:t> commands</a:t>
            </a:r>
          </a:p>
          <a:p>
            <a:r>
              <a:rPr lang="en-US" b="1" dirty="0"/>
              <a:t>[CLICK] </a:t>
            </a:r>
            <a:r>
              <a:rPr lang="en-US" b="0" dirty="0" err="1"/>
              <a:t>tRP</a:t>
            </a:r>
            <a:r>
              <a:rPr lang="en-US" b="0" dirty="0"/>
              <a:t> is the time it takes for a </a:t>
            </a:r>
            <a:r>
              <a:rPr lang="en-US" b="0" dirty="0" err="1"/>
              <a:t>bitline</a:t>
            </a:r>
            <a:r>
              <a:rPr lang="en-US" b="0" dirty="0"/>
              <a:t> to become </a:t>
            </a:r>
            <a:r>
              <a:rPr lang="en-US" b="0" dirty="0" err="1"/>
              <a:t>precharged</a:t>
            </a:r>
            <a:r>
              <a:rPr lang="en-US" b="0" dirty="0"/>
              <a:t> to half </a:t>
            </a:r>
            <a:r>
              <a:rPr lang="en-US" b="0" dirty="0" err="1"/>
              <a:t>Vdd</a:t>
            </a:r>
            <a:r>
              <a:rPr lang="en-US" b="0" dirty="0"/>
              <a:t> such that a new activate command can be issued to open a DRAM row. Successive </a:t>
            </a:r>
            <a:r>
              <a:rPr lang="en-US" b="0" dirty="0" err="1"/>
              <a:t>precharge</a:t>
            </a:r>
            <a:r>
              <a:rPr lang="en-US" b="0" dirty="0"/>
              <a:t> and activate commands must be separated on the command bus by at least a </a:t>
            </a:r>
            <a:r>
              <a:rPr lang="en-US" b="0" dirty="0" err="1"/>
              <a:t>tRP</a:t>
            </a:r>
            <a:r>
              <a:rPr lang="en-US" b="0" dirty="0"/>
              <a:t> amount of time.</a:t>
            </a:r>
          </a:p>
          <a:p>
            <a:r>
              <a:rPr lang="en-US" b="1" dirty="0"/>
              <a:t>[CLICK] </a:t>
            </a:r>
            <a:r>
              <a:rPr lang="en-US" b="0" dirty="0" err="1"/>
              <a:t>tRCD</a:t>
            </a:r>
            <a:r>
              <a:rPr lang="en-US" b="0" dirty="0"/>
              <a:t> is the time it takes for sense amplifiers to amplify the </a:t>
            </a:r>
            <a:r>
              <a:rPr lang="en-US" b="0" dirty="0" err="1"/>
              <a:t>bitline</a:t>
            </a:r>
            <a:r>
              <a:rPr lang="en-US" b="0" dirty="0"/>
              <a:t> voltage to an I/O readable value. Successive activate and read commands must be separated by a </a:t>
            </a:r>
            <a:r>
              <a:rPr lang="en-US" b="0" dirty="0" err="1"/>
              <a:t>tRCD</a:t>
            </a:r>
            <a:r>
              <a:rPr lang="en-US" b="0" dirty="0"/>
              <a:t> amount of time.</a:t>
            </a:r>
            <a:endParaRPr lang="en-US" b="1" dirty="0"/>
          </a:p>
        </p:txBody>
      </p:sp>
      <p:sp>
        <p:nvSpPr>
          <p:cNvPr id="4" name="Slide Number Placeholder 3"/>
          <p:cNvSpPr>
            <a:spLocks noGrp="1"/>
          </p:cNvSpPr>
          <p:nvPr>
            <p:ph type="sldNum" sz="quarter" idx="10"/>
          </p:nvPr>
        </p:nvSpPr>
        <p:spPr/>
        <p:txBody>
          <a:bodyPr/>
          <a:lstStyle/>
          <a:p>
            <a:fld id="{511FA935-BBE5-BC45-93FB-2CABE2AD613B}" type="slidenum">
              <a:rPr lang="en-US" smtClean="0"/>
              <a:t>61</a:t>
            </a:fld>
            <a:endParaRPr lang="en-US"/>
          </a:p>
        </p:txBody>
      </p:sp>
    </p:spTree>
    <p:extLst>
      <p:ext uri="{BB962C8B-B14F-4D97-AF65-F5344CB8AC3E}">
        <p14:creationId xmlns:p14="http://schemas.microsoft.com/office/powerpoint/2010/main" val="390954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key idea in our RowClone implementation is to perform in-DRAM copy operations by using carefully crafted DRAM command sequences.</a:t>
            </a:r>
          </a:p>
        </p:txBody>
      </p:sp>
      <p:sp>
        <p:nvSpPr>
          <p:cNvPr id="4" name="Slide Number Placeholder 3"/>
          <p:cNvSpPr>
            <a:spLocks noGrp="1"/>
          </p:cNvSpPr>
          <p:nvPr>
            <p:ph type="sldNum" sz="quarter" idx="5"/>
          </p:nvPr>
        </p:nvSpPr>
        <p:spPr/>
        <p:txBody>
          <a:bodyPr/>
          <a:lstStyle/>
          <a:p>
            <a:fld id="{BC575381-7527-4E0E-A355-7550D954D08C}" type="slidenum">
              <a:rPr lang="tr-TR" smtClean="0"/>
              <a:t>6</a:t>
            </a:fld>
            <a:endParaRPr lang="tr-TR"/>
          </a:p>
        </p:txBody>
      </p:sp>
    </p:spTree>
    <p:extLst>
      <p:ext uri="{BB962C8B-B14F-4D97-AF65-F5344CB8AC3E}">
        <p14:creationId xmlns:p14="http://schemas.microsoft.com/office/powerpoint/2010/main" val="17749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Simplified diagram of two cells on the same bitline</a:t>
            </a:r>
          </a:p>
          <a:p>
            <a:endParaRPr lang="en-TR" dirty="0"/>
          </a:p>
          <a:p>
            <a:r>
              <a:rPr lang="en-TR" dirty="0"/>
              <a:t>Top box: bitline voltage</a:t>
            </a:r>
          </a:p>
          <a:p>
            <a:r>
              <a:rPr lang="en-TR" dirty="0"/>
              <a:t>R1 and R2 are two cells from two rows. Color of cells indicate their voltage level. We want to copy R1 to R2.</a:t>
            </a:r>
          </a:p>
          <a:p>
            <a:endParaRPr lang="en-TR" dirty="0"/>
          </a:p>
          <a:p>
            <a:r>
              <a:rPr lang="en-TR" dirty="0"/>
              <a:t>T1 and T2 around 10 nanoseconds (which is below standard timings) work</a:t>
            </a:r>
          </a:p>
        </p:txBody>
      </p:sp>
      <p:sp>
        <p:nvSpPr>
          <p:cNvPr id="4" name="Slide Number Placeholder 3"/>
          <p:cNvSpPr>
            <a:spLocks noGrp="1"/>
          </p:cNvSpPr>
          <p:nvPr>
            <p:ph type="sldNum" sz="quarter" idx="5"/>
          </p:nvPr>
        </p:nvSpPr>
        <p:spPr/>
        <p:txBody>
          <a:bodyPr/>
          <a:lstStyle/>
          <a:p>
            <a:fld id="{BC575381-7527-4E0E-A355-7550D954D08C}" type="slidenum">
              <a:rPr lang="tr-TR" smtClean="0"/>
              <a:t>7</a:t>
            </a:fld>
            <a:endParaRPr lang="tr-TR"/>
          </a:p>
        </p:txBody>
      </p:sp>
    </p:spTree>
    <p:extLst>
      <p:ext uri="{BB962C8B-B14F-4D97-AF65-F5344CB8AC3E}">
        <p14:creationId xmlns:p14="http://schemas.microsoft.com/office/powerpoint/2010/main" val="83228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200972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of D-</a:t>
            </a:r>
            <a:r>
              <a:rPr lang="en-US" sz="1200" kern="1200" dirty="0" err="1">
                <a:solidFill>
                  <a:schemeClr val="tx1"/>
                </a:solidFill>
                <a:effectLst/>
                <a:latin typeface="+mn-lt"/>
                <a:ea typeface="+mn-ea"/>
                <a:cs typeface="+mn-cs"/>
              </a:rPr>
              <a:t>RaNGe</a:t>
            </a:r>
            <a:r>
              <a:rPr lang="en-US" sz="1200" kern="1200" dirty="0">
                <a:solidFill>
                  <a:schemeClr val="tx1"/>
                </a:solidFill>
                <a:effectLst/>
                <a:latin typeface="+mn-lt"/>
                <a:ea typeface="+mn-ea"/>
                <a:cs typeface="+mn-cs"/>
              </a:rPr>
              <a:t>, or the in-DRAM true random number generation technique that we are interested in is to reduce DRAM read access latency below manufacturer-recommended values and exploit the resulting error patterns as true random numbers. I will describe this over a diagram: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This diagram depicts a DRAM bank. We color and size the cells according to their failure probabilities when they are accessed with reduced access latency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Red cells fail with a high probability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and green cells fail with a low probability when accessed with reduced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D-</a:t>
            </a:r>
            <a:r>
              <a:rPr lang="en-US" sz="1200" b="0" kern="1200" dirty="0" err="1">
                <a:solidFill>
                  <a:schemeClr val="tx1"/>
                </a:solidFill>
                <a:latin typeface="+mn-lt"/>
                <a:ea typeface="+mn-ea"/>
                <a:cs typeface="+mn-cs"/>
              </a:rPr>
              <a:t>RaNGe</a:t>
            </a:r>
            <a:r>
              <a:rPr lang="en-US" sz="1200" b="0" kern="1200" dirty="0">
                <a:solidFill>
                  <a:schemeClr val="tx1"/>
                </a:solidFill>
                <a:latin typeface="+mn-lt"/>
                <a:ea typeface="+mn-ea"/>
                <a:cs typeface="+mn-cs"/>
              </a:rPr>
              <a:t> identifies cells that fail with a probability close to 50% and repeatedly accesses these cells with reduced access latency to generate true random numbers in DRAM</a:t>
            </a: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9</a:t>
            </a:fld>
            <a:endParaRPr lang="en-US"/>
          </a:p>
        </p:txBody>
      </p:sp>
    </p:spTree>
    <p:extLst>
      <p:ext uri="{BB962C8B-B14F-4D97-AF65-F5344CB8AC3E}">
        <p14:creationId xmlns:p14="http://schemas.microsoft.com/office/powerpoint/2010/main" val="254923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1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853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683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5776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CMU-SAFARI/PiDRA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youtu.be/s_z_S6FYpC8"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51.xml"/><Relationship Id="rId16" Type="http://schemas.openxmlformats.org/officeDocument/2006/relationships/image" Target="../media/image56.svg"/><Relationship Id="rId1" Type="http://schemas.openxmlformats.org/officeDocument/2006/relationships/slideLayout" Target="../slideLayouts/slideLayout3.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94DAB5-D134-594D-9A4B-70FA2C0F26F0}"/>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4" name="Title 1"/>
          <p:cNvSpPr txBox="1">
            <a:spLocks/>
          </p:cNvSpPr>
          <p:nvPr/>
        </p:nvSpPr>
        <p:spPr>
          <a:xfrm>
            <a:off x="0" y="0"/>
            <a:ext cx="9144000" cy="3339930"/>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10160" y="338690"/>
            <a:ext cx="9144000" cy="2473836"/>
          </a:xfrm>
          <a:prstGeom prst="rect">
            <a:avLst/>
          </a:prstGeom>
          <a:noFill/>
        </p:spPr>
        <p:txBody>
          <a:bodyPr anchor="ctr">
            <a:noAutofit/>
          </a:bodyPr>
          <a:lstStyle/>
          <a:p>
            <a:pPr algn="ctr">
              <a:lnSpc>
                <a:spcPct val="100000"/>
              </a:lnSpc>
            </a:pPr>
            <a:r>
              <a:rPr lang="en-US" sz="6000" b="1" dirty="0" err="1">
                <a:solidFill>
                  <a:schemeClr val="bg1"/>
                </a:solidFill>
                <a:latin typeface="Cambria" panose="02040503050406030204" pitchFamily="18" charset="0"/>
              </a:rPr>
              <a:t>PiDRAM</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An FPGA-based Framework</a:t>
            </a:r>
            <a:br>
              <a:rPr lang="en-US" sz="4800"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for End-to-end Evaluation </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of Processing-in-DRAM Techniques</a:t>
            </a:r>
            <a:endParaRPr lang="en-US" sz="3400" b="1" dirty="0">
              <a:solidFill>
                <a:schemeClr val="bg1"/>
              </a:solidFill>
              <a:latin typeface="Cambria" panose="02040503050406030204" pitchFamily="18" charset="0"/>
              <a:cs typeface="Cambria"/>
            </a:endParaRPr>
          </a:p>
        </p:txBody>
      </p:sp>
      <p:sp>
        <p:nvSpPr>
          <p:cNvPr id="103" name="Subtitle 2"/>
          <p:cNvSpPr>
            <a:spLocks noGrp="1"/>
          </p:cNvSpPr>
          <p:nvPr>
            <p:ph type="subTitle" idx="4294967295"/>
          </p:nvPr>
        </p:nvSpPr>
        <p:spPr>
          <a:xfrm>
            <a:off x="228600" y="3737281"/>
            <a:ext cx="8686800" cy="457200"/>
          </a:xfrm>
          <a:prstGeom prst="rect">
            <a:avLst/>
          </a:prstGeom>
        </p:spPr>
        <p:txBody>
          <a:bodyPr anchor="ctr">
            <a:noAutofit/>
          </a:bodyPr>
          <a:lstStyle/>
          <a:p>
            <a:pPr marL="0" indent="0" algn="ctr">
              <a:buNone/>
            </a:pPr>
            <a:r>
              <a:rPr lang="en-US" sz="2400" u="sng" dirty="0">
                <a:latin typeface="Cambria"/>
                <a:cs typeface="Cambria"/>
              </a:rPr>
              <a:t>Ataberk Olgun</a:t>
            </a:r>
            <a:br>
              <a:rPr lang="en-US" sz="2400" dirty="0">
                <a:latin typeface="Cambria"/>
                <a:cs typeface="Cambria"/>
              </a:rPr>
            </a:b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7741" y="5535393"/>
            <a:ext cx="2176678" cy="418752"/>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597348" y="6184188"/>
            <a:ext cx="2657465" cy="457200"/>
          </a:xfrm>
          <a:prstGeom prst="rect">
            <a:avLst/>
          </a:prstGeom>
        </p:spPr>
      </p:pic>
      <p:sp>
        <p:nvSpPr>
          <p:cNvPr id="13" name="Subtitle 2">
            <a:extLst>
              <a:ext uri="{FF2B5EF4-FFF2-40B4-BE49-F238E27FC236}">
                <a16:creationId xmlns:a16="http://schemas.microsoft.com/office/drawing/2014/main" id="{30E79FE5-92A2-F20A-1D87-977D75855303}"/>
              </a:ext>
            </a:extLst>
          </p:cNvPr>
          <p:cNvSpPr txBox="1">
            <a:spLocks/>
          </p:cNvSpPr>
          <p:nvPr/>
        </p:nvSpPr>
        <p:spPr>
          <a:xfrm>
            <a:off x="-57099" y="3997976"/>
            <a:ext cx="323596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Juan Gomez Luna</a:t>
            </a:r>
          </a:p>
        </p:txBody>
      </p:sp>
      <p:sp>
        <p:nvSpPr>
          <p:cNvPr id="14" name="Subtitle 2">
            <a:extLst>
              <a:ext uri="{FF2B5EF4-FFF2-40B4-BE49-F238E27FC236}">
                <a16:creationId xmlns:a16="http://schemas.microsoft.com/office/drawing/2014/main" id="{7EB40A0A-45E1-795D-F97E-71ECE92427B2}"/>
              </a:ext>
            </a:extLst>
          </p:cNvPr>
          <p:cNvSpPr txBox="1">
            <a:spLocks/>
          </p:cNvSpPr>
          <p:nvPr/>
        </p:nvSpPr>
        <p:spPr>
          <a:xfrm>
            <a:off x="2568537" y="4004483"/>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Konstantinos </a:t>
            </a:r>
            <a:r>
              <a:rPr lang="en-US" sz="2400" dirty="0" err="1">
                <a:latin typeface="Cambria"/>
                <a:cs typeface="Cambria"/>
              </a:rPr>
              <a:t>Kanellopoulos</a:t>
            </a:r>
            <a:endParaRPr lang="en-US" sz="2400" dirty="0">
              <a:latin typeface="Cambria"/>
              <a:cs typeface="Cambria"/>
            </a:endParaRPr>
          </a:p>
        </p:txBody>
      </p:sp>
      <p:sp>
        <p:nvSpPr>
          <p:cNvPr id="15" name="Subtitle 2">
            <a:extLst>
              <a:ext uri="{FF2B5EF4-FFF2-40B4-BE49-F238E27FC236}">
                <a16:creationId xmlns:a16="http://schemas.microsoft.com/office/drawing/2014/main" id="{27EDC961-E791-639B-15C1-8CFA30DE7C7E}"/>
              </a:ext>
            </a:extLst>
          </p:cNvPr>
          <p:cNvSpPr txBox="1">
            <a:spLocks/>
          </p:cNvSpPr>
          <p:nvPr/>
        </p:nvSpPr>
        <p:spPr>
          <a:xfrm>
            <a:off x="157481" y="4480061"/>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Hasan Hassan</a:t>
            </a:r>
          </a:p>
        </p:txBody>
      </p:sp>
      <p:sp>
        <p:nvSpPr>
          <p:cNvPr id="16" name="Subtitle 2">
            <a:extLst>
              <a:ext uri="{FF2B5EF4-FFF2-40B4-BE49-F238E27FC236}">
                <a16:creationId xmlns:a16="http://schemas.microsoft.com/office/drawing/2014/main" id="{1D9E8E94-71EF-DD0C-1CF0-0CD01F16F51D}"/>
              </a:ext>
            </a:extLst>
          </p:cNvPr>
          <p:cNvSpPr txBox="1">
            <a:spLocks/>
          </p:cNvSpPr>
          <p:nvPr/>
        </p:nvSpPr>
        <p:spPr>
          <a:xfrm>
            <a:off x="5573732" y="399911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Behzad Salami</a:t>
            </a:r>
          </a:p>
        </p:txBody>
      </p:sp>
      <p:sp>
        <p:nvSpPr>
          <p:cNvPr id="17" name="Subtitle 2">
            <a:extLst>
              <a:ext uri="{FF2B5EF4-FFF2-40B4-BE49-F238E27FC236}">
                <a16:creationId xmlns:a16="http://schemas.microsoft.com/office/drawing/2014/main" id="{98CFA8AF-A1AC-E009-6916-ED8B24478E99}"/>
              </a:ext>
            </a:extLst>
          </p:cNvPr>
          <p:cNvSpPr txBox="1">
            <a:spLocks/>
          </p:cNvSpPr>
          <p:nvPr/>
        </p:nvSpPr>
        <p:spPr>
          <a:xfrm>
            <a:off x="2400300" y="4477015"/>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Oğuz</a:t>
            </a:r>
            <a:r>
              <a:rPr lang="en-US" sz="2400" dirty="0">
                <a:latin typeface="Cambria"/>
                <a:cs typeface="Cambria"/>
              </a:rPr>
              <a:t> </a:t>
            </a:r>
            <a:r>
              <a:rPr lang="en-US" sz="2400" dirty="0" err="1">
                <a:latin typeface="Cambria"/>
                <a:cs typeface="Cambria"/>
              </a:rPr>
              <a:t>Ergin</a:t>
            </a:r>
            <a:endParaRPr lang="en-US" sz="2400" dirty="0">
              <a:latin typeface="Cambria"/>
              <a:cs typeface="Cambria"/>
            </a:endParaRPr>
          </a:p>
        </p:txBody>
      </p:sp>
      <p:sp>
        <p:nvSpPr>
          <p:cNvPr id="18" name="Subtitle 2">
            <a:extLst>
              <a:ext uri="{FF2B5EF4-FFF2-40B4-BE49-F238E27FC236}">
                <a16:creationId xmlns:a16="http://schemas.microsoft.com/office/drawing/2014/main" id="{54CB6833-9650-04F2-CA1F-95A26C53F442}"/>
              </a:ext>
            </a:extLst>
          </p:cNvPr>
          <p:cNvSpPr txBox="1">
            <a:spLocks/>
          </p:cNvSpPr>
          <p:nvPr/>
        </p:nvSpPr>
        <p:spPr>
          <a:xfrm>
            <a:off x="4740237" y="448352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19" name="Picture 2">
            <a:extLst>
              <a:ext uri="{FF2B5EF4-FFF2-40B4-BE49-F238E27FC236}">
                <a16:creationId xmlns:a16="http://schemas.microsoft.com/office/drawing/2014/main" id="{C586EEA2-E804-DD5B-9DC3-71DFACB18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881" y="5329031"/>
            <a:ext cx="3440957" cy="7055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2EABC51-A7AD-C4F0-68A1-44CFA2296681}"/>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1" name="Picture 2">
            <a:extLst>
              <a:ext uri="{FF2B5EF4-FFF2-40B4-BE49-F238E27FC236}">
                <a16:creationId xmlns:a16="http://schemas.microsoft.com/office/drawing/2014/main" id="{F8CB0CD7-EE5F-729F-D684-EF3521711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0005"/>
          <a:stretch/>
        </p:blipFill>
        <p:spPr bwMode="auto">
          <a:xfrm>
            <a:off x="4825428" y="5438031"/>
            <a:ext cx="1052345" cy="539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OBB ETÜ">
            <a:extLst>
              <a:ext uri="{FF2B5EF4-FFF2-40B4-BE49-F238E27FC236}">
                <a16:creationId xmlns:a16="http://schemas.microsoft.com/office/drawing/2014/main" id="{E00A0729-A51F-51A9-8A63-5750866CF4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32" y="6138468"/>
            <a:ext cx="205739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85EF-5925-47D6-CE2F-397E06C29C6A}"/>
              </a:ext>
            </a:extLst>
          </p:cNvPr>
          <p:cNvSpPr>
            <a:spLocks noGrp="1"/>
          </p:cNvSpPr>
          <p:nvPr>
            <p:ph type="title"/>
          </p:nvPr>
        </p:nvSpPr>
        <p:spPr/>
        <p:txBody>
          <a:bodyPr/>
          <a:lstStyle/>
          <a:p>
            <a:r>
              <a:rPr lang="en-TR" dirty="0"/>
              <a:t>System Support for PiM</a:t>
            </a:r>
          </a:p>
        </p:txBody>
      </p:sp>
      <p:pic>
        <p:nvPicPr>
          <p:cNvPr id="69" name="Picture 68">
            <a:extLst>
              <a:ext uri="{FF2B5EF4-FFF2-40B4-BE49-F238E27FC236}">
                <a16:creationId xmlns:a16="http://schemas.microsoft.com/office/drawing/2014/main" id="{BB2A7F96-0225-FF8D-CFFC-ECAF2FB2DBDF}"/>
              </a:ext>
            </a:extLst>
          </p:cNvPr>
          <p:cNvPicPr>
            <a:picLocks noChangeAspect="1"/>
          </p:cNvPicPr>
          <p:nvPr/>
        </p:nvPicPr>
        <p:blipFill>
          <a:blip r:embed="rId2"/>
          <a:stretch>
            <a:fillRect/>
          </a:stretch>
        </p:blipFill>
        <p:spPr>
          <a:xfrm>
            <a:off x="5405386" y="4295531"/>
            <a:ext cx="2039938" cy="1568320"/>
          </a:xfrm>
          <a:prstGeom prst="rect">
            <a:avLst/>
          </a:prstGeom>
          <a:ln w="28575">
            <a:solidFill>
              <a:schemeClr val="tx1"/>
            </a:solidFill>
          </a:ln>
        </p:spPr>
      </p:pic>
      <p:sp>
        <p:nvSpPr>
          <p:cNvPr id="70" name="Rectangle 69">
            <a:extLst>
              <a:ext uri="{FF2B5EF4-FFF2-40B4-BE49-F238E27FC236}">
                <a16:creationId xmlns:a16="http://schemas.microsoft.com/office/drawing/2014/main" id="{596E3125-C157-7121-EAA2-CEDDAF42F3E0}"/>
              </a:ext>
            </a:extLst>
          </p:cNvPr>
          <p:cNvSpPr/>
          <p:nvPr/>
        </p:nvSpPr>
        <p:spPr>
          <a:xfrm>
            <a:off x="5126796" y="1311069"/>
            <a:ext cx="3031200" cy="350194"/>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mbria" panose="02040503050406030204" pitchFamily="18" charset="0"/>
              </a:rPr>
              <a:t>b</a:t>
            </a:r>
            <a:r>
              <a:rPr lang="en-TR" sz="2000" dirty="0">
                <a:solidFill>
                  <a:sysClr val="windowText" lastClr="000000"/>
                </a:solidFill>
                <a:latin typeface="Cambria" panose="02040503050406030204" pitchFamily="18" charset="0"/>
              </a:rPr>
              <a:t>ulk data initialization</a:t>
            </a:r>
          </a:p>
        </p:txBody>
      </p:sp>
      <p:sp>
        <p:nvSpPr>
          <p:cNvPr id="72" name="Right Bracket 71">
            <a:extLst>
              <a:ext uri="{FF2B5EF4-FFF2-40B4-BE49-F238E27FC236}">
                <a16:creationId xmlns:a16="http://schemas.microsoft.com/office/drawing/2014/main" id="{104816EE-4974-EBBA-47AD-6FA43C63D723}"/>
              </a:ext>
            </a:extLst>
          </p:cNvPr>
          <p:cNvSpPr/>
          <p:nvPr/>
        </p:nvSpPr>
        <p:spPr>
          <a:xfrm>
            <a:off x="3771948" y="4300657"/>
            <a:ext cx="45719" cy="827672"/>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cxnSp>
        <p:nvCxnSpPr>
          <p:cNvPr id="74" name="Straight Arrow Connector 73">
            <a:extLst>
              <a:ext uri="{FF2B5EF4-FFF2-40B4-BE49-F238E27FC236}">
                <a16:creationId xmlns:a16="http://schemas.microsoft.com/office/drawing/2014/main" id="{DCC3B158-071F-F3D5-9F2E-B34F8EFA70BF}"/>
              </a:ext>
            </a:extLst>
          </p:cNvPr>
          <p:cNvCxnSpPr>
            <a:cxnSpLocks/>
            <a:stCxn id="72" idx="2"/>
            <a:endCxn id="69" idx="1"/>
          </p:cNvCxnSpPr>
          <p:nvPr/>
        </p:nvCxnSpPr>
        <p:spPr>
          <a:xfrm>
            <a:off x="3817667" y="4714493"/>
            <a:ext cx="1587719" cy="365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0A6F853-283B-F24D-7E2D-129334386FB7}"/>
              </a:ext>
            </a:extLst>
          </p:cNvPr>
          <p:cNvSpPr txBox="1"/>
          <p:nvPr/>
        </p:nvSpPr>
        <p:spPr>
          <a:xfrm>
            <a:off x="5405386" y="5886599"/>
            <a:ext cx="2039938" cy="369332"/>
          </a:xfrm>
          <a:prstGeom prst="rect">
            <a:avLst/>
          </a:prstGeom>
          <a:noFill/>
        </p:spPr>
        <p:txBody>
          <a:bodyPr wrap="square" rtlCol="0">
            <a:spAutoFit/>
          </a:bodyPr>
          <a:lstStyle/>
          <a:p>
            <a:pPr algn="ctr"/>
            <a:r>
              <a:rPr lang="en-TR" b="1" dirty="0">
                <a:latin typeface="Cambria" panose="02040503050406030204" pitchFamily="18" charset="0"/>
              </a:rPr>
              <a:t>DRAM Chip</a:t>
            </a:r>
          </a:p>
        </p:txBody>
      </p:sp>
      <p:cxnSp>
        <p:nvCxnSpPr>
          <p:cNvPr id="79" name="Straight Arrow Connector 78">
            <a:extLst>
              <a:ext uri="{FF2B5EF4-FFF2-40B4-BE49-F238E27FC236}">
                <a16:creationId xmlns:a16="http://schemas.microsoft.com/office/drawing/2014/main" id="{E4564A8D-0CC0-B8ED-A160-05AE48CF7EA4}"/>
              </a:ext>
            </a:extLst>
          </p:cNvPr>
          <p:cNvCxnSpPr>
            <a:cxnSpLocks/>
            <a:stCxn id="99" idx="2"/>
            <a:endCxn id="70" idx="1"/>
          </p:cNvCxnSpPr>
          <p:nvPr/>
        </p:nvCxnSpPr>
        <p:spPr>
          <a:xfrm flipV="1">
            <a:off x="3834862" y="1486166"/>
            <a:ext cx="1291934" cy="471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3" name="Graphic 82" descr="Question Mark with solid fill">
            <a:extLst>
              <a:ext uri="{FF2B5EF4-FFF2-40B4-BE49-F238E27FC236}">
                <a16:creationId xmlns:a16="http://schemas.microsoft.com/office/drawing/2014/main" id="{911FC528-AA2C-5EDF-6A8B-1FF7133C80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87" y="2799232"/>
            <a:ext cx="914400" cy="914400"/>
          </a:xfrm>
          <a:prstGeom prst="rect">
            <a:avLst/>
          </a:prstGeom>
        </p:spPr>
      </p:pic>
      <p:sp>
        <p:nvSpPr>
          <p:cNvPr id="85" name="Right Bracket 84">
            <a:extLst>
              <a:ext uri="{FF2B5EF4-FFF2-40B4-BE49-F238E27FC236}">
                <a16:creationId xmlns:a16="http://schemas.microsoft.com/office/drawing/2014/main" id="{1B59427D-67C5-BACD-EA5A-C9C5B48D2B8E}"/>
              </a:ext>
            </a:extLst>
          </p:cNvPr>
          <p:cNvSpPr/>
          <p:nvPr/>
        </p:nvSpPr>
        <p:spPr>
          <a:xfrm>
            <a:off x="3779413" y="3417280"/>
            <a:ext cx="45719" cy="827672"/>
          </a:xfrm>
          <a:prstGeom prst="rightBracket">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cxnSp>
        <p:nvCxnSpPr>
          <p:cNvPr id="88" name="Straight Arrow Connector 87">
            <a:extLst>
              <a:ext uri="{FF2B5EF4-FFF2-40B4-BE49-F238E27FC236}">
                <a16:creationId xmlns:a16="http://schemas.microsoft.com/office/drawing/2014/main" id="{7F15A7BC-9A59-5E3D-2F79-6668DA830B1C}"/>
              </a:ext>
            </a:extLst>
          </p:cNvPr>
          <p:cNvCxnSpPr>
            <a:cxnSpLocks/>
            <a:endCxn id="97" idx="1"/>
          </p:cNvCxnSpPr>
          <p:nvPr/>
        </p:nvCxnSpPr>
        <p:spPr>
          <a:xfrm flipV="1">
            <a:off x="3834862" y="3301699"/>
            <a:ext cx="903459" cy="242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D8E174E-6B72-B518-FED5-58BD3D42FBE6}"/>
              </a:ext>
            </a:extLst>
          </p:cNvPr>
          <p:cNvSpPr/>
          <p:nvPr/>
        </p:nvSpPr>
        <p:spPr>
          <a:xfrm>
            <a:off x="4738321" y="3692893"/>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support for c</a:t>
            </a:r>
            <a:r>
              <a:rPr lang="en-TR" dirty="0">
                <a:solidFill>
                  <a:schemeClr val="tx1"/>
                </a:solidFill>
                <a:latin typeface="Cambria" panose="02040503050406030204" pitchFamily="18" charset="0"/>
              </a:rPr>
              <a:t>ustom timing parameters</a:t>
            </a:r>
          </a:p>
        </p:txBody>
      </p:sp>
      <p:cxnSp>
        <p:nvCxnSpPr>
          <p:cNvPr id="92" name="Straight Arrow Connector 91">
            <a:extLst>
              <a:ext uri="{FF2B5EF4-FFF2-40B4-BE49-F238E27FC236}">
                <a16:creationId xmlns:a16="http://schemas.microsoft.com/office/drawing/2014/main" id="{34F8DFAF-ECCC-2A26-BED9-FD0934F8666E}"/>
              </a:ext>
            </a:extLst>
          </p:cNvPr>
          <p:cNvCxnSpPr>
            <a:cxnSpLocks/>
            <a:endCxn id="89" idx="1"/>
          </p:cNvCxnSpPr>
          <p:nvPr/>
        </p:nvCxnSpPr>
        <p:spPr>
          <a:xfrm flipV="1">
            <a:off x="3834862" y="3867990"/>
            <a:ext cx="903459" cy="1293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C776D206-3017-1C3D-73E3-88532CAEA7E7}"/>
              </a:ext>
            </a:extLst>
          </p:cNvPr>
          <p:cNvSpPr/>
          <p:nvPr/>
        </p:nvSpPr>
        <p:spPr>
          <a:xfrm>
            <a:off x="4738321" y="3126602"/>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control logic for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operations</a:t>
            </a:r>
            <a:endParaRPr lang="en-TR" dirty="0">
              <a:solidFill>
                <a:schemeClr val="tx1"/>
              </a:solidFill>
              <a:latin typeface="Cambria" panose="02040503050406030204" pitchFamily="18" charset="0"/>
            </a:endParaRPr>
          </a:p>
        </p:txBody>
      </p:sp>
      <p:sp>
        <p:nvSpPr>
          <p:cNvPr id="99" name="Right Bracket 98">
            <a:extLst>
              <a:ext uri="{FF2B5EF4-FFF2-40B4-BE49-F238E27FC236}">
                <a16:creationId xmlns:a16="http://schemas.microsoft.com/office/drawing/2014/main" id="{8CA494CF-EAA7-A516-C710-3F1D3B8A78D9}"/>
              </a:ext>
            </a:extLst>
          </p:cNvPr>
          <p:cNvSpPr/>
          <p:nvPr/>
        </p:nvSpPr>
        <p:spPr>
          <a:xfrm>
            <a:off x="3789143" y="1766055"/>
            <a:ext cx="45719" cy="384136"/>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sp>
        <p:nvSpPr>
          <p:cNvPr id="109" name="Right Bracket 108">
            <a:extLst>
              <a:ext uri="{FF2B5EF4-FFF2-40B4-BE49-F238E27FC236}">
                <a16:creationId xmlns:a16="http://schemas.microsoft.com/office/drawing/2014/main" id="{02F19BA3-1AFF-5C0B-6F7C-58D1EF932D4D}"/>
              </a:ext>
            </a:extLst>
          </p:cNvPr>
          <p:cNvSpPr/>
          <p:nvPr/>
        </p:nvSpPr>
        <p:spPr>
          <a:xfrm>
            <a:off x="3779413" y="2211056"/>
            <a:ext cx="55449" cy="748271"/>
          </a:xfrm>
          <a:prstGeom prst="rightBracket">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sp>
        <p:nvSpPr>
          <p:cNvPr id="110" name="Rectangle 109">
            <a:extLst>
              <a:ext uri="{FF2B5EF4-FFF2-40B4-BE49-F238E27FC236}">
                <a16:creationId xmlns:a16="http://schemas.microsoft.com/office/drawing/2014/main" id="{75A4AC5C-7DEC-2C33-3AD7-EFE67D65D223}"/>
              </a:ext>
            </a:extLst>
          </p:cNvPr>
          <p:cNvSpPr/>
          <p:nvPr/>
        </p:nvSpPr>
        <p:spPr>
          <a:xfrm>
            <a:off x="4738320" y="2603500"/>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software interface to execute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ops.</a:t>
            </a:r>
            <a:endParaRPr lang="en-TR" dirty="0">
              <a:solidFill>
                <a:schemeClr val="tx1"/>
              </a:solidFill>
              <a:latin typeface="Cambria" panose="02040503050406030204" pitchFamily="18" charset="0"/>
            </a:endParaRPr>
          </a:p>
        </p:txBody>
      </p:sp>
      <p:cxnSp>
        <p:nvCxnSpPr>
          <p:cNvPr id="111" name="Straight Arrow Connector 110">
            <a:extLst>
              <a:ext uri="{FF2B5EF4-FFF2-40B4-BE49-F238E27FC236}">
                <a16:creationId xmlns:a16="http://schemas.microsoft.com/office/drawing/2014/main" id="{9502DEF4-6F6E-7204-9900-3E649B36DD3F}"/>
              </a:ext>
            </a:extLst>
          </p:cNvPr>
          <p:cNvCxnSpPr>
            <a:cxnSpLocks/>
            <a:endCxn id="110" idx="1"/>
          </p:cNvCxnSpPr>
          <p:nvPr/>
        </p:nvCxnSpPr>
        <p:spPr>
          <a:xfrm>
            <a:off x="3834862" y="2778597"/>
            <a:ext cx="9034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EDF0698-30C1-749D-41F1-445882DE6475}"/>
              </a:ext>
            </a:extLst>
          </p:cNvPr>
          <p:cNvCxnSpPr>
            <a:cxnSpLocks/>
            <a:endCxn id="114" idx="1"/>
          </p:cNvCxnSpPr>
          <p:nvPr/>
        </p:nvCxnSpPr>
        <p:spPr>
          <a:xfrm flipV="1">
            <a:off x="3834862" y="2269181"/>
            <a:ext cx="903458" cy="1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269502F3-B51F-DEA6-7D0B-52F7FBB1A8E8}"/>
              </a:ext>
            </a:extLst>
          </p:cNvPr>
          <p:cNvSpPr/>
          <p:nvPr/>
        </p:nvSpPr>
        <p:spPr>
          <a:xfrm>
            <a:off x="4738320" y="2094084"/>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a:t>
            </a:r>
            <a:r>
              <a:rPr lang="en-TR" dirty="0">
                <a:solidFill>
                  <a:schemeClr val="tx1"/>
                </a:solidFill>
                <a:latin typeface="Cambria" panose="02040503050406030204" pitchFamily="18" charset="0"/>
              </a:rPr>
              <a:t>upervisor for basic system support</a:t>
            </a:r>
          </a:p>
        </p:txBody>
      </p:sp>
      <p:sp>
        <p:nvSpPr>
          <p:cNvPr id="4" name="Text Box 17">
            <a:extLst>
              <a:ext uri="{FF2B5EF4-FFF2-40B4-BE49-F238E27FC236}">
                <a16:creationId xmlns:a16="http://schemas.microsoft.com/office/drawing/2014/main" id="{8DDEEED9-5FC9-1E11-B2E4-63A96AE04360}"/>
              </a:ext>
            </a:extLst>
          </p:cNvPr>
          <p:cNvSpPr txBox="1">
            <a:spLocks noChangeArrowheads="1"/>
          </p:cNvSpPr>
          <p:nvPr/>
        </p:nvSpPr>
        <p:spPr bwMode="auto">
          <a:xfrm>
            <a:off x="1087661" y="3403300"/>
            <a:ext cx="2662190" cy="461665"/>
          </a:xfrm>
          <a:prstGeom prst="rect">
            <a:avLst/>
          </a:prstGeom>
          <a:solidFill>
            <a:srgbClr val="00FF00"/>
          </a:solidFill>
          <a:ln w="9525">
            <a:solidFill>
              <a:schemeClr val="tx1"/>
            </a:solidFill>
            <a:miter lim="800000"/>
            <a:headEnd/>
            <a:tailEnd/>
          </a:ln>
        </p:spPr>
        <p:txBody>
          <a:bodyPr wrap="square">
            <a:spAutoFit/>
          </a:bodyPr>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Micro-architecture</a:t>
            </a:r>
          </a:p>
        </p:txBody>
      </p:sp>
      <p:sp>
        <p:nvSpPr>
          <p:cNvPr id="5" name="Text Box 18">
            <a:extLst>
              <a:ext uri="{FF2B5EF4-FFF2-40B4-BE49-F238E27FC236}">
                <a16:creationId xmlns:a16="http://schemas.microsoft.com/office/drawing/2014/main" id="{ACA84012-9BE6-55E4-3EC9-2B64512E5E2D}"/>
              </a:ext>
            </a:extLst>
          </p:cNvPr>
          <p:cNvSpPr txBox="1">
            <a:spLocks noChangeAspect="1" noChangeArrowheads="1"/>
          </p:cNvSpPr>
          <p:nvPr/>
        </p:nvSpPr>
        <p:spPr bwMode="auto">
          <a:xfrm>
            <a:off x="1087661" y="2966442"/>
            <a:ext cx="2662190" cy="431257"/>
          </a:xfrm>
          <a:prstGeom prst="rect">
            <a:avLst/>
          </a:prstGeom>
          <a:solidFill>
            <a:srgbClr val="FF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SW/HW Interface</a:t>
            </a:r>
          </a:p>
        </p:txBody>
      </p:sp>
      <p:sp>
        <p:nvSpPr>
          <p:cNvPr id="6" name="Text Box 19">
            <a:extLst>
              <a:ext uri="{FF2B5EF4-FFF2-40B4-BE49-F238E27FC236}">
                <a16:creationId xmlns:a16="http://schemas.microsoft.com/office/drawing/2014/main" id="{9C7433F3-3546-50EA-6DD6-786C5AE81E38}"/>
              </a:ext>
            </a:extLst>
          </p:cNvPr>
          <p:cNvSpPr txBox="1">
            <a:spLocks noChangeAspect="1" noChangeArrowheads="1"/>
          </p:cNvSpPr>
          <p:nvPr/>
        </p:nvSpPr>
        <p:spPr bwMode="auto">
          <a:xfrm>
            <a:off x="1083520" y="2184204"/>
            <a:ext cx="2664261" cy="433124"/>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Program/Language</a:t>
            </a:r>
          </a:p>
        </p:txBody>
      </p:sp>
      <p:sp>
        <p:nvSpPr>
          <p:cNvPr id="7" name="Text Box 20">
            <a:extLst>
              <a:ext uri="{FF2B5EF4-FFF2-40B4-BE49-F238E27FC236}">
                <a16:creationId xmlns:a16="http://schemas.microsoft.com/office/drawing/2014/main" id="{1C9E9C4E-A637-CAF7-C2BD-0B9E13EA5303}"/>
              </a:ext>
            </a:extLst>
          </p:cNvPr>
          <p:cNvSpPr txBox="1">
            <a:spLocks noChangeAspect="1" noChangeArrowheads="1"/>
          </p:cNvSpPr>
          <p:nvPr/>
        </p:nvSpPr>
        <p:spPr bwMode="auto">
          <a:xfrm>
            <a:off x="1083520" y="1747346"/>
            <a:ext cx="2664261" cy="433124"/>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rPr>
              <a:t>Application</a:t>
            </a:r>
          </a:p>
        </p:txBody>
      </p:sp>
      <p:sp>
        <p:nvSpPr>
          <p:cNvPr id="9" name="Text Box 22">
            <a:extLst>
              <a:ext uri="{FF2B5EF4-FFF2-40B4-BE49-F238E27FC236}">
                <a16:creationId xmlns:a16="http://schemas.microsoft.com/office/drawing/2014/main" id="{81D07EC5-4F3E-5542-AFD0-A05A2921985C}"/>
              </a:ext>
            </a:extLst>
          </p:cNvPr>
          <p:cNvSpPr txBox="1">
            <a:spLocks noChangeAspect="1" noChangeArrowheads="1"/>
          </p:cNvSpPr>
          <p:nvPr/>
        </p:nvSpPr>
        <p:spPr bwMode="auto">
          <a:xfrm>
            <a:off x="1087661" y="3842024"/>
            <a:ext cx="2660121" cy="438726"/>
          </a:xfrm>
          <a:prstGeom prst="rect">
            <a:avLst/>
          </a:prstGeom>
          <a:solidFill>
            <a:srgbClr val="00FF00"/>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cs typeface="Arial" charset="0"/>
              </a:rPr>
              <a:t>Logic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cs typeface="Arial" charset="0"/>
            </a:endParaRPr>
          </a:p>
        </p:txBody>
      </p:sp>
      <p:sp>
        <p:nvSpPr>
          <p:cNvPr id="10" name="Text Box 23">
            <a:extLst>
              <a:ext uri="{FF2B5EF4-FFF2-40B4-BE49-F238E27FC236}">
                <a16:creationId xmlns:a16="http://schemas.microsoft.com/office/drawing/2014/main" id="{4CBBCBF9-0D79-007D-594A-24CB618334E5}"/>
              </a:ext>
            </a:extLst>
          </p:cNvPr>
          <p:cNvSpPr txBox="1">
            <a:spLocks noChangeAspect="1" noChangeArrowheads="1"/>
          </p:cNvSpPr>
          <p:nvPr/>
        </p:nvSpPr>
        <p:spPr bwMode="auto">
          <a:xfrm>
            <a:off x="1087661" y="4278882"/>
            <a:ext cx="2662190" cy="433124"/>
          </a:xfrm>
          <a:prstGeom prst="rect">
            <a:avLst/>
          </a:prstGeom>
          <a:solidFill>
            <a:srgbClr val="00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Devices</a:t>
            </a:r>
          </a:p>
        </p:txBody>
      </p:sp>
      <p:sp>
        <p:nvSpPr>
          <p:cNvPr id="11" name="Text Box 24">
            <a:extLst>
              <a:ext uri="{FF2B5EF4-FFF2-40B4-BE49-F238E27FC236}">
                <a16:creationId xmlns:a16="http://schemas.microsoft.com/office/drawing/2014/main" id="{8A3D614E-F4D0-7587-001A-C41635CA93E5}"/>
              </a:ext>
            </a:extLst>
          </p:cNvPr>
          <p:cNvSpPr txBox="1">
            <a:spLocks noChangeAspect="1" noChangeArrowheads="1"/>
          </p:cNvSpPr>
          <p:nvPr/>
        </p:nvSpPr>
        <p:spPr bwMode="auto">
          <a:xfrm>
            <a:off x="1087661" y="2587458"/>
            <a:ext cx="2662190" cy="384584"/>
          </a:xfrm>
          <a:prstGeom prst="rect">
            <a:avLst/>
          </a:prstGeom>
          <a:solidFill>
            <a:srgbClr val="35F6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System Software</a:t>
            </a:r>
          </a:p>
        </p:txBody>
      </p:sp>
      <p:sp>
        <p:nvSpPr>
          <p:cNvPr id="13" name="Text Box 23">
            <a:extLst>
              <a:ext uri="{FF2B5EF4-FFF2-40B4-BE49-F238E27FC236}">
                <a16:creationId xmlns:a16="http://schemas.microsoft.com/office/drawing/2014/main" id="{5C30BB4F-BFC0-4FD3-FE4D-BDEEB8F2B63C}"/>
              </a:ext>
            </a:extLst>
          </p:cNvPr>
          <p:cNvSpPr txBox="1">
            <a:spLocks noChangeAspect="1" noChangeArrowheads="1"/>
          </p:cNvSpPr>
          <p:nvPr/>
        </p:nvSpPr>
        <p:spPr bwMode="auto">
          <a:xfrm>
            <a:off x="1089731" y="4697071"/>
            <a:ext cx="2664260" cy="431258"/>
          </a:xfrm>
          <a:prstGeom prst="rect">
            <a:avLst/>
          </a:prstGeom>
          <a:solidFill>
            <a:srgbClr val="00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Electrons</a:t>
            </a:r>
          </a:p>
        </p:txBody>
      </p:sp>
      <p:cxnSp>
        <p:nvCxnSpPr>
          <p:cNvPr id="118" name="Curved Connector 117">
            <a:extLst>
              <a:ext uri="{FF2B5EF4-FFF2-40B4-BE49-F238E27FC236}">
                <a16:creationId xmlns:a16="http://schemas.microsoft.com/office/drawing/2014/main" id="{4E4F4BF6-09BB-C536-66D3-20BFC906FD2D}"/>
              </a:ext>
            </a:extLst>
          </p:cNvPr>
          <p:cNvCxnSpPr>
            <a:stCxn id="7" idx="1"/>
            <a:endCxn id="13" idx="1"/>
          </p:cNvCxnSpPr>
          <p:nvPr/>
        </p:nvCxnSpPr>
        <p:spPr>
          <a:xfrm rot="10800000" flipH="1" flipV="1">
            <a:off x="1083519" y="1963907"/>
            <a:ext cx="6211" cy="2948793"/>
          </a:xfrm>
          <a:prstGeom prst="curvedConnector3">
            <a:avLst>
              <a:gd name="adj1" fmla="val -4799496"/>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3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8" grpId="0"/>
      <p:bldP spid="85" grpId="0" animBg="1"/>
      <p:bldP spid="89" grpId="0" animBg="1"/>
      <p:bldP spid="97" grpId="0" animBg="1"/>
      <p:bldP spid="99" grpId="0" animBg="1"/>
      <p:bldP spid="109" grpId="0" animBg="1"/>
      <p:bldP spid="110" grpId="0" animBg="1"/>
      <p:bldP spid="114" grpId="0" animBg="1"/>
      <p:bldP spid="4" grpId="0" animBg="1"/>
      <p:bldP spid="5" grpId="0" animBg="1"/>
      <p:bldP spid="6" grpId="0" animBg="1"/>
      <p:bldP spid="7"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85EF-5925-47D6-CE2F-397E06C29C6A}"/>
              </a:ext>
            </a:extLst>
          </p:cNvPr>
          <p:cNvSpPr>
            <a:spLocks noGrp="1"/>
          </p:cNvSpPr>
          <p:nvPr>
            <p:ph type="title"/>
          </p:nvPr>
        </p:nvSpPr>
        <p:spPr/>
        <p:txBody>
          <a:bodyPr/>
          <a:lstStyle/>
          <a:p>
            <a:r>
              <a:rPr lang="en-TR" sz="5200" dirty="0"/>
              <a:t>PiDRAM</a:t>
            </a:r>
          </a:p>
        </p:txBody>
      </p:sp>
      <p:sp>
        <p:nvSpPr>
          <p:cNvPr id="70" name="Rectangle 69">
            <a:extLst>
              <a:ext uri="{FF2B5EF4-FFF2-40B4-BE49-F238E27FC236}">
                <a16:creationId xmlns:a16="http://schemas.microsoft.com/office/drawing/2014/main" id="{596E3125-C157-7121-EAA2-CEDDAF42F3E0}"/>
              </a:ext>
            </a:extLst>
          </p:cNvPr>
          <p:cNvSpPr/>
          <p:nvPr/>
        </p:nvSpPr>
        <p:spPr>
          <a:xfrm>
            <a:off x="5126799" y="1311069"/>
            <a:ext cx="3031200" cy="350194"/>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mbria" panose="02040503050406030204" pitchFamily="18" charset="0"/>
              </a:rPr>
              <a:t>b</a:t>
            </a:r>
            <a:r>
              <a:rPr lang="en-TR" sz="2000" dirty="0">
                <a:solidFill>
                  <a:sysClr val="windowText" lastClr="000000"/>
                </a:solidFill>
                <a:latin typeface="Cambria" panose="02040503050406030204" pitchFamily="18" charset="0"/>
              </a:rPr>
              <a:t>ulk data initialization</a:t>
            </a:r>
          </a:p>
        </p:txBody>
      </p:sp>
      <p:grpSp>
        <p:nvGrpSpPr>
          <p:cNvPr id="3" name="Group 2">
            <a:extLst>
              <a:ext uri="{FF2B5EF4-FFF2-40B4-BE49-F238E27FC236}">
                <a16:creationId xmlns:a16="http://schemas.microsoft.com/office/drawing/2014/main" id="{21196A95-A551-CC20-67ED-91F641973F4A}"/>
              </a:ext>
            </a:extLst>
          </p:cNvPr>
          <p:cNvGrpSpPr/>
          <p:nvPr/>
        </p:nvGrpSpPr>
        <p:grpSpPr>
          <a:xfrm>
            <a:off x="5405389" y="4295531"/>
            <a:ext cx="2039938" cy="1960400"/>
            <a:chOff x="4813929" y="4295531"/>
            <a:chExt cx="2039938" cy="1960400"/>
          </a:xfrm>
        </p:grpSpPr>
        <p:pic>
          <p:nvPicPr>
            <p:cNvPr id="69" name="Picture 68">
              <a:extLst>
                <a:ext uri="{FF2B5EF4-FFF2-40B4-BE49-F238E27FC236}">
                  <a16:creationId xmlns:a16="http://schemas.microsoft.com/office/drawing/2014/main" id="{BB2A7F96-0225-FF8D-CFFC-ECAF2FB2DBDF}"/>
                </a:ext>
              </a:extLst>
            </p:cNvPr>
            <p:cNvPicPr>
              <a:picLocks noChangeAspect="1"/>
            </p:cNvPicPr>
            <p:nvPr/>
          </p:nvPicPr>
          <p:blipFill>
            <a:blip r:embed="rId2"/>
            <a:stretch>
              <a:fillRect/>
            </a:stretch>
          </p:blipFill>
          <p:spPr>
            <a:xfrm>
              <a:off x="4813929" y="4295531"/>
              <a:ext cx="2039938" cy="1568320"/>
            </a:xfrm>
            <a:prstGeom prst="rect">
              <a:avLst/>
            </a:prstGeom>
            <a:ln w="28575">
              <a:solidFill>
                <a:schemeClr val="tx1"/>
              </a:solidFill>
            </a:ln>
          </p:spPr>
        </p:pic>
        <p:sp>
          <p:nvSpPr>
            <p:cNvPr id="78" name="TextBox 77">
              <a:extLst>
                <a:ext uri="{FF2B5EF4-FFF2-40B4-BE49-F238E27FC236}">
                  <a16:creationId xmlns:a16="http://schemas.microsoft.com/office/drawing/2014/main" id="{00A6F853-283B-F24D-7E2D-129334386FB7}"/>
                </a:ext>
              </a:extLst>
            </p:cNvPr>
            <p:cNvSpPr txBox="1"/>
            <p:nvPr/>
          </p:nvSpPr>
          <p:spPr>
            <a:xfrm>
              <a:off x="4813929" y="5886599"/>
              <a:ext cx="2039938" cy="369332"/>
            </a:xfrm>
            <a:prstGeom prst="rect">
              <a:avLst/>
            </a:prstGeom>
            <a:noFill/>
          </p:spPr>
          <p:txBody>
            <a:bodyPr wrap="square" rtlCol="0">
              <a:spAutoFit/>
            </a:bodyPr>
            <a:lstStyle/>
            <a:p>
              <a:pPr algn="ctr"/>
              <a:r>
                <a:rPr lang="en-TR" b="1" dirty="0">
                  <a:latin typeface="Cambria" panose="02040503050406030204" pitchFamily="18" charset="0"/>
                </a:rPr>
                <a:t>DRAM Chip</a:t>
              </a:r>
            </a:p>
          </p:txBody>
        </p:sp>
      </p:grpSp>
      <p:sp>
        <p:nvSpPr>
          <p:cNvPr id="89" name="Rectangle 88">
            <a:extLst>
              <a:ext uri="{FF2B5EF4-FFF2-40B4-BE49-F238E27FC236}">
                <a16:creationId xmlns:a16="http://schemas.microsoft.com/office/drawing/2014/main" id="{FD8E174E-6B72-B518-FED5-58BD3D42FBE6}"/>
              </a:ext>
            </a:extLst>
          </p:cNvPr>
          <p:cNvSpPr/>
          <p:nvPr/>
        </p:nvSpPr>
        <p:spPr>
          <a:xfrm>
            <a:off x="4738324" y="3692893"/>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support for c</a:t>
            </a:r>
            <a:r>
              <a:rPr lang="en-TR" dirty="0">
                <a:solidFill>
                  <a:schemeClr val="tx1"/>
                </a:solidFill>
                <a:latin typeface="Cambria" panose="02040503050406030204" pitchFamily="18" charset="0"/>
              </a:rPr>
              <a:t>ustom timing parameters</a:t>
            </a:r>
          </a:p>
        </p:txBody>
      </p:sp>
      <p:sp>
        <p:nvSpPr>
          <p:cNvPr id="97" name="Rectangle 96">
            <a:extLst>
              <a:ext uri="{FF2B5EF4-FFF2-40B4-BE49-F238E27FC236}">
                <a16:creationId xmlns:a16="http://schemas.microsoft.com/office/drawing/2014/main" id="{C776D206-3017-1C3D-73E3-88532CAEA7E7}"/>
              </a:ext>
            </a:extLst>
          </p:cNvPr>
          <p:cNvSpPr/>
          <p:nvPr/>
        </p:nvSpPr>
        <p:spPr>
          <a:xfrm>
            <a:off x="4738324" y="3126602"/>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control logic for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operations</a:t>
            </a:r>
            <a:endParaRPr lang="en-TR" dirty="0">
              <a:solidFill>
                <a:schemeClr val="tx1"/>
              </a:solidFill>
              <a:latin typeface="Cambria" panose="02040503050406030204" pitchFamily="18" charset="0"/>
            </a:endParaRPr>
          </a:p>
        </p:txBody>
      </p:sp>
      <p:sp>
        <p:nvSpPr>
          <p:cNvPr id="110" name="Rectangle 109">
            <a:extLst>
              <a:ext uri="{FF2B5EF4-FFF2-40B4-BE49-F238E27FC236}">
                <a16:creationId xmlns:a16="http://schemas.microsoft.com/office/drawing/2014/main" id="{75A4AC5C-7DEC-2C33-3AD7-EFE67D65D223}"/>
              </a:ext>
            </a:extLst>
          </p:cNvPr>
          <p:cNvSpPr/>
          <p:nvPr/>
        </p:nvSpPr>
        <p:spPr>
          <a:xfrm>
            <a:off x="4738323" y="2603500"/>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software interface to execute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ops.</a:t>
            </a:r>
            <a:endParaRPr lang="en-TR" dirty="0">
              <a:solidFill>
                <a:schemeClr val="tx1"/>
              </a:solidFill>
              <a:latin typeface="Cambria" panose="02040503050406030204" pitchFamily="18" charset="0"/>
            </a:endParaRPr>
          </a:p>
        </p:txBody>
      </p:sp>
      <p:sp>
        <p:nvSpPr>
          <p:cNvPr id="114" name="Rectangle 113">
            <a:extLst>
              <a:ext uri="{FF2B5EF4-FFF2-40B4-BE49-F238E27FC236}">
                <a16:creationId xmlns:a16="http://schemas.microsoft.com/office/drawing/2014/main" id="{269502F3-B51F-DEA6-7D0B-52F7FBB1A8E8}"/>
              </a:ext>
            </a:extLst>
          </p:cNvPr>
          <p:cNvSpPr/>
          <p:nvPr/>
        </p:nvSpPr>
        <p:spPr>
          <a:xfrm>
            <a:off x="4738323" y="2094084"/>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a:t>
            </a:r>
            <a:r>
              <a:rPr lang="en-TR" dirty="0">
                <a:solidFill>
                  <a:schemeClr val="tx1"/>
                </a:solidFill>
                <a:latin typeface="Cambria" panose="02040503050406030204" pitchFamily="18" charset="0"/>
              </a:rPr>
              <a:t>upervisor for basic system support</a:t>
            </a:r>
          </a:p>
        </p:txBody>
      </p:sp>
      <p:sp>
        <p:nvSpPr>
          <p:cNvPr id="17" name="Rectangle 16">
            <a:extLst>
              <a:ext uri="{FF2B5EF4-FFF2-40B4-BE49-F238E27FC236}">
                <a16:creationId xmlns:a16="http://schemas.microsoft.com/office/drawing/2014/main" id="{B9A857C7-376A-0F30-E0DB-CF7E15C42EE3}"/>
              </a:ext>
            </a:extLst>
          </p:cNvPr>
          <p:cNvSpPr/>
          <p:nvPr/>
        </p:nvSpPr>
        <p:spPr>
          <a:xfrm>
            <a:off x="319046" y="2184898"/>
            <a:ext cx="4269156" cy="9423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2400" dirty="0">
                <a:solidFill>
                  <a:schemeClr val="accent1"/>
                </a:solidFill>
                <a:latin typeface="Cambria" panose="02040503050406030204" pitchFamily="18" charset="0"/>
              </a:rPr>
              <a:t>Bridge the “system gap”</a:t>
            </a:r>
            <a:br>
              <a:rPr lang="en-TR" sz="2400" dirty="0">
                <a:solidFill>
                  <a:schemeClr val="accent1"/>
                </a:solidFill>
                <a:latin typeface="Cambria" panose="02040503050406030204" pitchFamily="18" charset="0"/>
              </a:rPr>
            </a:br>
            <a:r>
              <a:rPr lang="en-TR" sz="2400" dirty="0">
                <a:solidFill>
                  <a:schemeClr val="accent1"/>
                </a:solidFill>
                <a:latin typeface="Cambria" panose="02040503050406030204" pitchFamily="18" charset="0"/>
              </a:rPr>
              <a:t>with customizable </a:t>
            </a:r>
            <a:br>
              <a:rPr lang="en-TR" sz="2400" dirty="0">
                <a:solidFill>
                  <a:schemeClr val="accent1"/>
                </a:solidFill>
                <a:latin typeface="Cambria" panose="02040503050406030204" pitchFamily="18" charset="0"/>
              </a:rPr>
            </a:br>
            <a:r>
              <a:rPr lang="en-TR" sz="2400" dirty="0">
                <a:solidFill>
                  <a:schemeClr val="accent1"/>
                </a:solidFill>
                <a:latin typeface="Cambria" panose="02040503050406030204" pitchFamily="18" charset="0"/>
              </a:rPr>
              <a:t>HW/SW components</a:t>
            </a:r>
          </a:p>
        </p:txBody>
      </p:sp>
      <p:sp>
        <p:nvSpPr>
          <p:cNvPr id="22" name="TextBox 21">
            <a:extLst>
              <a:ext uri="{FF2B5EF4-FFF2-40B4-BE49-F238E27FC236}">
                <a16:creationId xmlns:a16="http://schemas.microsoft.com/office/drawing/2014/main" id="{1F78D1FB-C3A3-CFAF-61AF-0F93682DC45E}"/>
              </a:ext>
            </a:extLst>
          </p:cNvPr>
          <p:cNvSpPr txBox="1"/>
          <p:nvPr/>
        </p:nvSpPr>
        <p:spPr>
          <a:xfrm>
            <a:off x="-221188" y="4181774"/>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rapidly implement </a:t>
            </a:r>
            <a:r>
              <a:rPr lang="en-US" sz="2400" dirty="0" err="1">
                <a:solidFill>
                  <a:srgbClr val="00B050"/>
                </a:solidFill>
                <a:latin typeface="Cambria" panose="02040503050406030204" pitchFamily="18" charset="0"/>
              </a:rPr>
              <a:t>PiM</a:t>
            </a:r>
            <a:r>
              <a:rPr lang="en-US" sz="2400" dirty="0">
                <a:solidFill>
                  <a:srgbClr val="00B050"/>
                </a:solidFill>
                <a:latin typeface="Cambria" panose="02040503050406030204" pitchFamily="18" charset="0"/>
              </a:rPr>
              <a:t> techniques,</a:t>
            </a:r>
          </a:p>
        </p:txBody>
      </p:sp>
      <p:sp>
        <p:nvSpPr>
          <p:cNvPr id="23" name="TextBox 22">
            <a:extLst>
              <a:ext uri="{FF2B5EF4-FFF2-40B4-BE49-F238E27FC236}">
                <a16:creationId xmlns:a16="http://schemas.microsoft.com/office/drawing/2014/main" id="{E56EBAE6-F425-5A47-DBFF-CFB94F2F767D}"/>
              </a:ext>
            </a:extLst>
          </p:cNvPr>
          <p:cNvSpPr txBox="1"/>
          <p:nvPr/>
        </p:nvSpPr>
        <p:spPr>
          <a:xfrm>
            <a:off x="-221188" y="4555100"/>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solve system integration challenges,</a:t>
            </a:r>
          </a:p>
        </p:txBody>
      </p:sp>
      <p:sp>
        <p:nvSpPr>
          <p:cNvPr id="24" name="TextBox 23">
            <a:extLst>
              <a:ext uri="{FF2B5EF4-FFF2-40B4-BE49-F238E27FC236}">
                <a16:creationId xmlns:a16="http://schemas.microsoft.com/office/drawing/2014/main" id="{4FA08536-C002-8D92-79E6-4F6A5D98BB13}"/>
              </a:ext>
            </a:extLst>
          </p:cNvPr>
          <p:cNvSpPr txBox="1"/>
          <p:nvPr/>
        </p:nvSpPr>
        <p:spPr>
          <a:xfrm>
            <a:off x="-221188" y="4915459"/>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analyze end-to-end implementations</a:t>
            </a:r>
          </a:p>
        </p:txBody>
      </p:sp>
      <p:sp>
        <p:nvSpPr>
          <p:cNvPr id="27" name="TextBox 26">
            <a:extLst>
              <a:ext uri="{FF2B5EF4-FFF2-40B4-BE49-F238E27FC236}">
                <a16:creationId xmlns:a16="http://schemas.microsoft.com/office/drawing/2014/main" id="{A79EC966-7368-0ED2-CDB4-127CB6B604A4}"/>
              </a:ext>
            </a:extLst>
          </p:cNvPr>
          <p:cNvSpPr txBox="1"/>
          <p:nvPr/>
        </p:nvSpPr>
        <p:spPr>
          <a:xfrm>
            <a:off x="319046" y="3289572"/>
            <a:ext cx="4269156" cy="830997"/>
          </a:xfrm>
          <a:prstGeom prst="rect">
            <a:avLst/>
          </a:prstGeom>
          <a:noFill/>
        </p:spPr>
        <p:txBody>
          <a:bodyPr wrap="square" rtlCol="0">
            <a:spAutoFit/>
          </a:bodyPr>
          <a:lstStyle/>
          <a:p>
            <a:pPr algn="ctr"/>
            <a:r>
              <a:rPr lang="en-US" sz="2400" dirty="0">
                <a:latin typeface="Cambria" panose="02040503050406030204" pitchFamily="18" charset="0"/>
              </a:rPr>
              <a:t>i</a:t>
            </a:r>
            <a:r>
              <a:rPr lang="en-TR" sz="2400" dirty="0">
                <a:latin typeface="Cambria" panose="02040503050406030204" pitchFamily="18" charset="0"/>
              </a:rPr>
              <a:t>n doing so,</a:t>
            </a:r>
            <a:br>
              <a:rPr lang="en-TR" sz="2400" dirty="0">
                <a:latin typeface="Cambria" panose="02040503050406030204" pitchFamily="18" charset="0"/>
              </a:rPr>
            </a:br>
            <a:r>
              <a:rPr lang="en-TR" sz="2400" dirty="0">
                <a:latin typeface="Cambria" panose="02040503050406030204" pitchFamily="18" charset="0"/>
              </a:rPr>
              <a:t>allow users to</a:t>
            </a:r>
          </a:p>
        </p:txBody>
      </p:sp>
      <p:sp>
        <p:nvSpPr>
          <p:cNvPr id="28" name="Right Bracket 27">
            <a:extLst>
              <a:ext uri="{FF2B5EF4-FFF2-40B4-BE49-F238E27FC236}">
                <a16:creationId xmlns:a16="http://schemas.microsoft.com/office/drawing/2014/main" id="{09AA7AA9-1473-7CDC-D2F8-6CCE2ACB7E45}"/>
              </a:ext>
            </a:extLst>
          </p:cNvPr>
          <p:cNvSpPr/>
          <p:nvPr/>
        </p:nvSpPr>
        <p:spPr>
          <a:xfrm flipH="1">
            <a:off x="4453674" y="2094085"/>
            <a:ext cx="323572" cy="1382711"/>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sz="2400"/>
          </a:p>
        </p:txBody>
      </p:sp>
    </p:spTree>
    <p:extLst>
      <p:ext uri="{BB962C8B-B14F-4D97-AF65-F5344CB8AC3E}">
        <p14:creationId xmlns:p14="http://schemas.microsoft.com/office/powerpoint/2010/main" val="10845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3.33333E-6 L 0.02257 0.06551 " pathEditMode="relative" rAng="0" ptsTypes="AA">
                                      <p:cBhvr>
                                        <p:cTn id="6" dur="2000" fill="hold"/>
                                        <p:tgtEl>
                                          <p:spTgt spid="70"/>
                                        </p:tgtEl>
                                        <p:attrNameLst>
                                          <p:attrName>ppt_x</p:attrName>
                                          <p:attrName>ppt_y</p:attrName>
                                        </p:attrNameLst>
                                      </p:cBhvr>
                                      <p:rCtr x="1128" y="3264"/>
                                    </p:animMotion>
                                  </p:childTnLst>
                                </p:cTn>
                              </p:par>
                              <p:par>
                                <p:cTn id="7" presetID="0" presetClass="path" presetSubtype="0" accel="50000" decel="50000" fill="hold" grpId="0" nodeType="withEffect">
                                  <p:stCondLst>
                                    <p:cond delay="0"/>
                                  </p:stCondLst>
                                  <p:childTnLst>
                                    <p:animMotion origin="layout" path="M -3.61111E-6 -2.59259E-6 L -3.61111E-6 -0.02338 " pathEditMode="relative" rAng="0" ptsTypes="AA">
                                      <p:cBhvr>
                                        <p:cTn id="8" dur="2000" fill="hold"/>
                                        <p:tgtEl>
                                          <p:spTgt spid="110"/>
                                        </p:tgtEl>
                                        <p:attrNameLst>
                                          <p:attrName>ppt_x</p:attrName>
                                          <p:attrName>ppt_y</p:attrName>
                                        </p:attrNameLst>
                                      </p:cBhvr>
                                      <p:rCtr x="0" y="-1181"/>
                                    </p:animMotion>
                                  </p:childTnLst>
                                </p:cTn>
                              </p:par>
                              <p:par>
                                <p:cTn id="9" presetID="0" presetClass="path" presetSubtype="0" accel="50000" decel="50000" fill="hold" grpId="0" nodeType="withEffect">
                                  <p:stCondLst>
                                    <p:cond delay="0"/>
                                  </p:stCondLst>
                                  <p:childTnLst>
                                    <p:animMotion origin="layout" path="M -3.61111E-6 -1.48148E-6 L 0.0007 -0.05347 " pathEditMode="relative" rAng="0" ptsTypes="AA">
                                      <p:cBhvr>
                                        <p:cTn id="10" dur="2000" fill="hold"/>
                                        <p:tgtEl>
                                          <p:spTgt spid="97"/>
                                        </p:tgtEl>
                                        <p:attrNameLst>
                                          <p:attrName>ppt_x</p:attrName>
                                          <p:attrName>ppt_y</p:attrName>
                                        </p:attrNameLst>
                                      </p:cBhvr>
                                      <p:rCtr x="35" y="-2685"/>
                                    </p:animMotion>
                                  </p:childTnLst>
                                </p:cTn>
                              </p:par>
                              <p:par>
                                <p:cTn id="11" presetID="0" presetClass="path" presetSubtype="0" accel="50000" decel="50000" fill="hold" grpId="0" nodeType="withEffect">
                                  <p:stCondLst>
                                    <p:cond delay="0"/>
                                  </p:stCondLst>
                                  <p:childTnLst>
                                    <p:animMotion origin="layout" path="M -3.61111E-6 1.11111E-6 L -3.61111E-6 -0.08241 " pathEditMode="relative" rAng="0" ptsTypes="AA">
                                      <p:cBhvr>
                                        <p:cTn id="12" dur="2000" fill="hold"/>
                                        <p:tgtEl>
                                          <p:spTgt spid="89"/>
                                        </p:tgtEl>
                                        <p:attrNameLst>
                                          <p:attrName>ppt_x</p:attrName>
                                          <p:attrName>ppt_y</p:attrName>
                                        </p:attrNameLst>
                                      </p:cBhvr>
                                      <p:rCtr x="0" y="-4120"/>
                                    </p:animMotion>
                                  </p:childTnLst>
                                </p:cTn>
                              </p:par>
                              <p:par>
                                <p:cTn id="13" presetID="0" presetClass="path" presetSubtype="0" accel="50000" decel="50000" fill="hold" nodeType="withEffect">
                                  <p:stCondLst>
                                    <p:cond delay="0"/>
                                  </p:stCondLst>
                                  <p:childTnLst>
                                    <p:animMotion origin="layout" path="M -4.16667E-6 -2.96296E-6 L 0.03855 -0.12129 " pathEditMode="relative" rAng="0" ptsTypes="AA">
                                      <p:cBhvr>
                                        <p:cTn id="14" dur="2000" fill="hold"/>
                                        <p:tgtEl>
                                          <p:spTgt spid="3"/>
                                        </p:tgtEl>
                                        <p:attrNameLst>
                                          <p:attrName>ppt_x</p:attrName>
                                          <p:attrName>ppt_y</p:attrName>
                                        </p:attrNameLst>
                                      </p:cBhvr>
                                      <p:rCtr x="1927" y="-6065"/>
                                    </p:animMotion>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9" grpId="0" animBg="1"/>
      <p:bldP spid="97" grpId="0" animBg="1"/>
      <p:bldP spid="110" grpId="0" animBg="1"/>
      <p:bldP spid="17" grpId="0"/>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921105-C34B-8837-2B28-15F1A4BBCEB9}"/>
              </a:ext>
            </a:extLst>
          </p:cNvPr>
          <p:cNvSpPr/>
          <p:nvPr/>
        </p:nvSpPr>
        <p:spPr>
          <a:xfrm>
            <a:off x="1719736" y="3719297"/>
            <a:ext cx="4957673" cy="132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Rectangle 6">
            <a:extLst>
              <a:ext uri="{FF2B5EF4-FFF2-40B4-BE49-F238E27FC236}">
                <a16:creationId xmlns:a16="http://schemas.microsoft.com/office/drawing/2014/main" id="{9D31C1B0-5245-EA93-ABDA-7136618C308F}"/>
              </a:ext>
            </a:extLst>
          </p:cNvPr>
          <p:cNvSpPr/>
          <p:nvPr/>
        </p:nvSpPr>
        <p:spPr>
          <a:xfrm>
            <a:off x="1719736" y="2262250"/>
            <a:ext cx="4957673" cy="1320800"/>
          </a:xfrm>
          <a:prstGeom prst="rect">
            <a:avLst/>
          </a:prstGeom>
          <a:solidFill>
            <a:srgbClr val="EB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7F757D55-1C66-9B4C-9EFC-9A639630EF9F}"/>
              </a:ext>
            </a:extLst>
          </p:cNvPr>
          <p:cNvSpPr>
            <a:spLocks noGrp="1"/>
          </p:cNvSpPr>
          <p:nvPr>
            <p:ph type="title"/>
          </p:nvPr>
        </p:nvSpPr>
        <p:spPr/>
        <p:txBody>
          <a:bodyPr>
            <a:noAutofit/>
          </a:bodyPr>
          <a:lstStyle/>
          <a:p>
            <a:r>
              <a:rPr lang="en-TR" sz="5200" dirty="0"/>
              <a:t>PiDRAM: Key Components</a:t>
            </a:r>
          </a:p>
        </p:txBody>
      </p:sp>
      <p:pic>
        <p:nvPicPr>
          <p:cNvPr id="19" name="Graphic 18">
            <a:extLst>
              <a:ext uri="{FF2B5EF4-FFF2-40B4-BE49-F238E27FC236}">
                <a16:creationId xmlns:a16="http://schemas.microsoft.com/office/drawing/2014/main" id="{748A6AE9-F68C-E9BA-B33D-FBDD666BE9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3245" y="2385797"/>
            <a:ext cx="1675517" cy="1047198"/>
          </a:xfrm>
          <a:prstGeom prst="rect">
            <a:avLst/>
          </a:prstGeom>
        </p:spPr>
      </p:pic>
      <p:pic>
        <p:nvPicPr>
          <p:cNvPr id="26" name="Graphic 25">
            <a:extLst>
              <a:ext uri="{FF2B5EF4-FFF2-40B4-BE49-F238E27FC236}">
                <a16:creationId xmlns:a16="http://schemas.microsoft.com/office/drawing/2014/main" id="{B5DC08B2-B232-912A-A693-73E1DE9F69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5359" y="2398497"/>
            <a:ext cx="1667608" cy="1042255"/>
          </a:xfrm>
          <a:prstGeom prst="rect">
            <a:avLst/>
          </a:prstGeom>
        </p:spPr>
      </p:pic>
      <p:pic>
        <p:nvPicPr>
          <p:cNvPr id="31" name="Graphic 30">
            <a:extLst>
              <a:ext uri="{FF2B5EF4-FFF2-40B4-BE49-F238E27FC236}">
                <a16:creationId xmlns:a16="http://schemas.microsoft.com/office/drawing/2014/main" id="{0A890FC5-01AC-C5BE-AEB2-8AAF9E64AA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7844" y="3911445"/>
            <a:ext cx="1675517" cy="1047198"/>
          </a:xfrm>
          <a:prstGeom prst="rect">
            <a:avLst/>
          </a:prstGeom>
        </p:spPr>
      </p:pic>
      <p:pic>
        <p:nvPicPr>
          <p:cNvPr id="34" name="Graphic 33">
            <a:extLst>
              <a:ext uri="{FF2B5EF4-FFF2-40B4-BE49-F238E27FC236}">
                <a16:creationId xmlns:a16="http://schemas.microsoft.com/office/drawing/2014/main" id="{E4B1F7C6-C644-8811-1787-00E2D36189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2659" y="3911445"/>
            <a:ext cx="1653198" cy="1033248"/>
          </a:xfrm>
          <a:prstGeom prst="rect">
            <a:avLst/>
          </a:prstGeom>
        </p:spPr>
      </p:pic>
      <p:sp>
        <p:nvSpPr>
          <p:cNvPr id="9" name="Rectangle 8">
            <a:extLst>
              <a:ext uri="{FF2B5EF4-FFF2-40B4-BE49-F238E27FC236}">
                <a16:creationId xmlns:a16="http://schemas.microsoft.com/office/drawing/2014/main" id="{D7D850FB-3237-25CD-A84A-7E760A07DB61}"/>
              </a:ext>
            </a:extLst>
          </p:cNvPr>
          <p:cNvSpPr/>
          <p:nvPr/>
        </p:nvSpPr>
        <p:spPr>
          <a:xfrm>
            <a:off x="6307417" y="2269760"/>
            <a:ext cx="304800" cy="13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TR" b="1" dirty="0">
                <a:solidFill>
                  <a:schemeClr val="tx1"/>
                </a:solidFill>
              </a:rPr>
              <a:t>Hardware</a:t>
            </a:r>
          </a:p>
        </p:txBody>
      </p:sp>
      <p:sp>
        <p:nvSpPr>
          <p:cNvPr id="10" name="Rectangle 9">
            <a:extLst>
              <a:ext uri="{FF2B5EF4-FFF2-40B4-BE49-F238E27FC236}">
                <a16:creationId xmlns:a16="http://schemas.microsoft.com/office/drawing/2014/main" id="{E48496F0-A624-F171-B231-48A9EDF98897}"/>
              </a:ext>
            </a:extLst>
          </p:cNvPr>
          <p:cNvSpPr/>
          <p:nvPr/>
        </p:nvSpPr>
        <p:spPr>
          <a:xfrm>
            <a:off x="6323536" y="3719297"/>
            <a:ext cx="304800" cy="13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TR" b="1" dirty="0">
                <a:solidFill>
                  <a:schemeClr val="tx1"/>
                </a:solidFill>
              </a:rPr>
              <a:t>Software</a:t>
            </a:r>
          </a:p>
        </p:txBody>
      </p:sp>
      <p:sp>
        <p:nvSpPr>
          <p:cNvPr id="13" name="TextBox 12">
            <a:extLst>
              <a:ext uri="{FF2B5EF4-FFF2-40B4-BE49-F238E27FC236}">
                <a16:creationId xmlns:a16="http://schemas.microsoft.com/office/drawing/2014/main" id="{8011597F-E671-DA88-6DD9-34C793E07518}"/>
              </a:ext>
            </a:extLst>
          </p:cNvPr>
          <p:cNvSpPr txBox="1"/>
          <p:nvPr/>
        </p:nvSpPr>
        <p:spPr>
          <a:xfrm>
            <a:off x="491011" y="1256885"/>
            <a:ext cx="2457450" cy="830997"/>
          </a:xfrm>
          <a:prstGeom prst="rect">
            <a:avLst/>
          </a:prstGeom>
          <a:noFill/>
        </p:spPr>
        <p:txBody>
          <a:bodyPr wrap="square">
            <a:spAutoFit/>
          </a:bodyPr>
          <a:lstStyle/>
          <a:p>
            <a:pPr algn="r"/>
            <a:r>
              <a:rPr lang="en-TR" sz="2400" dirty="0">
                <a:latin typeface="Cambria" panose="02040503050406030204" pitchFamily="18" charset="0"/>
              </a:rPr>
              <a:t>Control PiM operation</a:t>
            </a:r>
            <a:endParaRPr lang="en-TR" sz="2400" dirty="0"/>
          </a:p>
        </p:txBody>
      </p:sp>
      <p:sp>
        <p:nvSpPr>
          <p:cNvPr id="25" name="TextBox 24">
            <a:extLst>
              <a:ext uri="{FF2B5EF4-FFF2-40B4-BE49-F238E27FC236}">
                <a16:creationId xmlns:a16="http://schemas.microsoft.com/office/drawing/2014/main" id="{5D36D387-ED2E-07F3-014D-46B701964206}"/>
              </a:ext>
            </a:extLst>
          </p:cNvPr>
          <p:cNvSpPr txBox="1"/>
          <p:nvPr/>
        </p:nvSpPr>
        <p:spPr>
          <a:xfrm>
            <a:off x="4961173" y="1256886"/>
            <a:ext cx="3674829" cy="830997"/>
          </a:xfrm>
          <a:prstGeom prst="rect">
            <a:avLst/>
          </a:prstGeom>
          <a:noFill/>
        </p:spPr>
        <p:txBody>
          <a:bodyPr wrap="square">
            <a:spAutoFit/>
          </a:bodyPr>
          <a:lstStyle/>
          <a:p>
            <a:r>
              <a:rPr lang="en-TR" sz="2400" dirty="0">
                <a:latin typeface="Cambria" panose="02040503050406030204" pitchFamily="18" charset="0"/>
              </a:rPr>
              <a:t>Memory controller for </a:t>
            </a:r>
          </a:p>
          <a:p>
            <a:r>
              <a:rPr lang="en-TR" sz="2400" dirty="0">
                <a:latin typeface="Cambria" panose="02040503050406030204" pitchFamily="18" charset="0"/>
              </a:rPr>
              <a:t>custom timing parameters</a:t>
            </a:r>
            <a:endParaRPr lang="en-TR" sz="2400" dirty="0"/>
          </a:p>
        </p:txBody>
      </p:sp>
      <p:sp>
        <p:nvSpPr>
          <p:cNvPr id="29" name="TextBox 28">
            <a:extLst>
              <a:ext uri="{FF2B5EF4-FFF2-40B4-BE49-F238E27FC236}">
                <a16:creationId xmlns:a16="http://schemas.microsoft.com/office/drawing/2014/main" id="{A51EBA30-F0B6-5BC1-52C8-A49F3D2287E6}"/>
              </a:ext>
            </a:extLst>
          </p:cNvPr>
          <p:cNvSpPr txBox="1"/>
          <p:nvPr/>
        </p:nvSpPr>
        <p:spPr>
          <a:xfrm>
            <a:off x="997985" y="5183566"/>
            <a:ext cx="1950476" cy="830997"/>
          </a:xfrm>
          <a:prstGeom prst="rect">
            <a:avLst/>
          </a:prstGeom>
          <a:noFill/>
        </p:spPr>
        <p:txBody>
          <a:bodyPr wrap="square">
            <a:spAutoFit/>
          </a:bodyPr>
          <a:lstStyle/>
          <a:p>
            <a:pPr algn="r"/>
            <a:r>
              <a:rPr lang="en-US" sz="2400" dirty="0">
                <a:latin typeface="Cambria" panose="02040503050406030204" pitchFamily="18" charset="0"/>
              </a:rPr>
              <a:t>I</a:t>
            </a:r>
            <a:r>
              <a:rPr lang="en-TR" sz="2400" dirty="0">
                <a:latin typeface="Cambria" panose="02040503050406030204" pitchFamily="18" charset="0"/>
              </a:rPr>
              <a:t>nterface for </a:t>
            </a:r>
          </a:p>
          <a:p>
            <a:pPr algn="r"/>
            <a:r>
              <a:rPr lang="en-TR" sz="2400" dirty="0">
                <a:latin typeface="Cambria" panose="02040503050406030204" pitchFamily="18" charset="0"/>
              </a:rPr>
              <a:t>Applications</a:t>
            </a:r>
            <a:endParaRPr lang="en-TR" sz="2400" dirty="0"/>
          </a:p>
        </p:txBody>
      </p:sp>
      <p:sp>
        <p:nvSpPr>
          <p:cNvPr id="33" name="TextBox 32">
            <a:extLst>
              <a:ext uri="{FF2B5EF4-FFF2-40B4-BE49-F238E27FC236}">
                <a16:creationId xmlns:a16="http://schemas.microsoft.com/office/drawing/2014/main" id="{3624505A-43CA-D1F3-D21B-22FA65EF401B}"/>
              </a:ext>
            </a:extLst>
          </p:cNvPr>
          <p:cNvSpPr txBox="1"/>
          <p:nvPr/>
        </p:nvSpPr>
        <p:spPr>
          <a:xfrm>
            <a:off x="4961173" y="5183566"/>
            <a:ext cx="3432472" cy="830997"/>
          </a:xfrm>
          <a:prstGeom prst="rect">
            <a:avLst/>
          </a:prstGeom>
          <a:noFill/>
        </p:spPr>
        <p:txBody>
          <a:bodyPr wrap="square">
            <a:spAutoFit/>
          </a:bodyPr>
          <a:lstStyle/>
          <a:p>
            <a:pPr marL="0" indent="0">
              <a:buNone/>
            </a:pPr>
            <a:r>
              <a:rPr lang="en-TR" sz="2400" dirty="0">
                <a:latin typeface="Cambria" panose="02040503050406030204" pitchFamily="18" charset="0"/>
              </a:rPr>
              <a:t>Supervisor software</a:t>
            </a:r>
          </a:p>
          <a:p>
            <a:pPr marL="0" indent="0">
              <a:buNone/>
            </a:pPr>
            <a:r>
              <a:rPr lang="en-TR" sz="2400" dirty="0">
                <a:latin typeface="Cambria" panose="02040503050406030204" pitchFamily="18" charset="0"/>
              </a:rPr>
              <a:t>for basic system support</a:t>
            </a:r>
          </a:p>
        </p:txBody>
      </p:sp>
      <p:cxnSp>
        <p:nvCxnSpPr>
          <p:cNvPr id="11" name="Straight Arrow Connector 10">
            <a:extLst>
              <a:ext uri="{FF2B5EF4-FFF2-40B4-BE49-F238E27FC236}">
                <a16:creationId xmlns:a16="http://schemas.microsoft.com/office/drawing/2014/main" id="{1ADBFB31-A9AE-9DC9-699D-366047853EDA}"/>
              </a:ext>
            </a:extLst>
          </p:cNvPr>
          <p:cNvCxnSpPr/>
          <p:nvPr/>
        </p:nvCxnSpPr>
        <p:spPr>
          <a:xfrm flipH="1" flipV="1">
            <a:off x="2470068" y="2087882"/>
            <a:ext cx="368135" cy="41781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0B61449-4FA4-8D34-CBA9-DDFBC151D480}"/>
              </a:ext>
            </a:extLst>
          </p:cNvPr>
          <p:cNvCxnSpPr>
            <a:cxnSpLocks/>
          </p:cNvCxnSpPr>
          <p:nvPr/>
        </p:nvCxnSpPr>
        <p:spPr>
          <a:xfrm flipV="1">
            <a:off x="5877436" y="2102407"/>
            <a:ext cx="648502" cy="47305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01A24A04-B2B4-8964-D823-0B0A28E15CF1}"/>
              </a:ext>
            </a:extLst>
          </p:cNvPr>
          <p:cNvCxnSpPr>
            <a:cxnSpLocks/>
          </p:cNvCxnSpPr>
          <p:nvPr/>
        </p:nvCxnSpPr>
        <p:spPr>
          <a:xfrm>
            <a:off x="5581403" y="4888815"/>
            <a:ext cx="534454" cy="34343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D8CC01D-1D04-6A21-60EC-88723B6B104E}"/>
              </a:ext>
            </a:extLst>
          </p:cNvPr>
          <p:cNvCxnSpPr>
            <a:cxnSpLocks/>
          </p:cNvCxnSpPr>
          <p:nvPr/>
        </p:nvCxnSpPr>
        <p:spPr>
          <a:xfrm flipH="1">
            <a:off x="2208771" y="4888815"/>
            <a:ext cx="647499" cy="34343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185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25" grpId="0"/>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263B-B245-667B-086B-EFBDB7ACF06E}"/>
              </a:ext>
            </a:extLst>
          </p:cNvPr>
          <p:cNvSpPr>
            <a:spLocks noGrp="1"/>
          </p:cNvSpPr>
          <p:nvPr>
            <p:ph type="title"/>
          </p:nvPr>
        </p:nvSpPr>
        <p:spPr/>
        <p:txBody>
          <a:bodyPr/>
          <a:lstStyle/>
          <a:p>
            <a:r>
              <a:rPr lang="en-TR" sz="5000" dirty="0"/>
              <a:t>PiDRAM: System Design</a:t>
            </a:r>
          </a:p>
        </p:txBody>
      </p:sp>
      <p:sp>
        <p:nvSpPr>
          <p:cNvPr id="6" name="Content Placeholder 5">
            <a:extLst>
              <a:ext uri="{FF2B5EF4-FFF2-40B4-BE49-F238E27FC236}">
                <a16:creationId xmlns:a16="http://schemas.microsoft.com/office/drawing/2014/main" id="{D4AE99BB-16FB-292B-C25F-2870CE0232A4}"/>
              </a:ext>
            </a:extLst>
          </p:cNvPr>
          <p:cNvSpPr>
            <a:spLocks noGrp="1"/>
          </p:cNvSpPr>
          <p:nvPr>
            <p:ph idx="1"/>
          </p:nvPr>
        </p:nvSpPr>
        <p:spPr>
          <a:xfrm>
            <a:off x="75991" y="2156178"/>
            <a:ext cx="8987622" cy="1662787"/>
          </a:xfrm>
        </p:spPr>
        <p:txBody>
          <a:bodyPr/>
          <a:lstStyle/>
          <a:p>
            <a:pPr marL="0" indent="0">
              <a:buNone/>
            </a:pPr>
            <a:r>
              <a:rPr lang="en-TR" sz="2800" dirty="0"/>
              <a:t>Key components attached to a </a:t>
            </a:r>
            <a:r>
              <a:rPr lang="en-TR" sz="2800" dirty="0">
                <a:solidFill>
                  <a:srgbClr val="00B0F0"/>
                </a:solidFill>
              </a:rPr>
              <a:t>real computing system</a:t>
            </a:r>
          </a:p>
        </p:txBody>
      </p:sp>
      <p:pic>
        <p:nvPicPr>
          <p:cNvPr id="7" name="Content Placeholder 3">
            <a:extLst>
              <a:ext uri="{FF2B5EF4-FFF2-40B4-BE49-F238E27FC236}">
                <a16:creationId xmlns:a16="http://schemas.microsoft.com/office/drawing/2014/main" id="{C47059FF-D1F6-BCBF-D0C6-205992A189CA}"/>
              </a:ext>
            </a:extLst>
          </p:cNvPr>
          <p:cNvPicPr>
            <a:picLocks noChangeAspect="1"/>
          </p:cNvPicPr>
          <p:nvPr/>
        </p:nvPicPr>
        <p:blipFill>
          <a:blip r:embed="rId3"/>
          <a:stretch>
            <a:fillRect/>
          </a:stretch>
        </p:blipFill>
        <p:spPr>
          <a:xfrm>
            <a:off x="75991" y="2741433"/>
            <a:ext cx="8986838" cy="2155063"/>
          </a:xfrm>
          <a:prstGeom prst="rect">
            <a:avLst/>
          </a:prstGeom>
        </p:spPr>
      </p:pic>
      <p:sp>
        <p:nvSpPr>
          <p:cNvPr id="3" name="Rectangle 2">
            <a:extLst>
              <a:ext uri="{FF2B5EF4-FFF2-40B4-BE49-F238E27FC236}">
                <a16:creationId xmlns:a16="http://schemas.microsoft.com/office/drawing/2014/main" id="{030DA825-6022-2061-1B36-BB4AFDC41238}"/>
              </a:ext>
            </a:extLst>
          </p:cNvPr>
          <p:cNvSpPr/>
          <p:nvPr/>
        </p:nvSpPr>
        <p:spPr>
          <a:xfrm>
            <a:off x="2619022" y="2741433"/>
            <a:ext cx="1546578" cy="215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TR"/>
          </a:p>
        </p:txBody>
      </p:sp>
      <p:sp>
        <p:nvSpPr>
          <p:cNvPr id="4" name="Rectangle 3">
            <a:extLst>
              <a:ext uri="{FF2B5EF4-FFF2-40B4-BE49-F238E27FC236}">
                <a16:creationId xmlns:a16="http://schemas.microsoft.com/office/drawing/2014/main" id="{A3F9386F-F5A2-0843-5724-C18184C10256}"/>
              </a:ext>
            </a:extLst>
          </p:cNvPr>
          <p:cNvSpPr/>
          <p:nvPr/>
        </p:nvSpPr>
        <p:spPr>
          <a:xfrm>
            <a:off x="7749822" y="2741432"/>
            <a:ext cx="1313007" cy="215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TR"/>
          </a:p>
        </p:txBody>
      </p:sp>
      <p:sp>
        <p:nvSpPr>
          <p:cNvPr id="5" name="Rectangle 4">
            <a:extLst>
              <a:ext uri="{FF2B5EF4-FFF2-40B4-BE49-F238E27FC236}">
                <a16:creationId xmlns:a16="http://schemas.microsoft.com/office/drawing/2014/main" id="{85CADC7D-63AB-C165-E873-22C45A74B0F8}"/>
              </a:ext>
            </a:extLst>
          </p:cNvPr>
          <p:cNvSpPr/>
          <p:nvPr/>
        </p:nvSpPr>
        <p:spPr>
          <a:xfrm>
            <a:off x="4165600" y="2741432"/>
            <a:ext cx="1467556" cy="2236968"/>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TR"/>
          </a:p>
        </p:txBody>
      </p:sp>
    </p:spTree>
    <p:extLst>
      <p:ext uri="{BB962C8B-B14F-4D97-AF65-F5344CB8AC3E}">
        <p14:creationId xmlns:p14="http://schemas.microsoft.com/office/powerpoint/2010/main" val="28280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PiM Operations Controller (POC)</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TextBox 4">
            <a:extLst>
              <a:ext uri="{FF2B5EF4-FFF2-40B4-BE49-F238E27FC236}">
                <a16:creationId xmlns:a16="http://schemas.microsoft.com/office/drawing/2014/main" id="{577F8715-1F3B-D9FA-1527-C3F027363AD3}"/>
              </a:ext>
            </a:extLst>
          </p:cNvPr>
          <p:cNvSpPr txBox="1"/>
          <p:nvPr/>
        </p:nvSpPr>
        <p:spPr>
          <a:xfrm>
            <a:off x="1780390" y="1349344"/>
            <a:ext cx="6605195" cy="369332"/>
          </a:xfrm>
          <a:prstGeom prst="rect">
            <a:avLst/>
          </a:prstGeom>
          <a:solidFill>
            <a:schemeClr val="accent6">
              <a:lumMod val="60000"/>
              <a:lumOff val="40000"/>
            </a:schemeClr>
          </a:solidFill>
          <a:ln w="38100">
            <a:solidFill>
              <a:schemeClr val="accent6"/>
            </a:solidFill>
          </a:ln>
        </p:spPr>
        <p:txBody>
          <a:bodyPr wrap="square" rtlCol="0">
            <a:spAutoFit/>
          </a:bodyPr>
          <a:lstStyle/>
          <a:p>
            <a:pPr algn="ctr"/>
            <a:r>
              <a:rPr lang="en-TR" b="1" dirty="0">
                <a:solidFill>
                  <a:schemeClr val="bg1"/>
                </a:solidFill>
                <a:latin typeface="Cambria" panose="02040503050406030204" pitchFamily="18" charset="0"/>
              </a:rPr>
              <a:t>Decode &amp; execute PiDRAM instructions (e.g., in-DRAM copy)</a:t>
            </a:r>
          </a:p>
        </p:txBody>
      </p:sp>
      <p:sp>
        <p:nvSpPr>
          <p:cNvPr id="6" name="TextBox 5">
            <a:extLst>
              <a:ext uri="{FF2B5EF4-FFF2-40B4-BE49-F238E27FC236}">
                <a16:creationId xmlns:a16="http://schemas.microsoft.com/office/drawing/2014/main" id="{9CB537F0-7FFD-B746-461C-D8EF17A7CCCD}"/>
              </a:ext>
            </a:extLst>
          </p:cNvPr>
          <p:cNvSpPr txBox="1"/>
          <p:nvPr/>
        </p:nvSpPr>
        <p:spPr>
          <a:xfrm>
            <a:off x="1780390" y="1899436"/>
            <a:ext cx="6605194" cy="369332"/>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TR" b="1" dirty="0">
                <a:solidFill>
                  <a:schemeClr val="bg1"/>
                </a:solidFill>
                <a:latin typeface="Cambria" panose="02040503050406030204" pitchFamily="18" charset="0"/>
              </a:rPr>
              <a:t>Receive instructions over memory-mapped interface</a:t>
            </a:r>
          </a:p>
        </p:txBody>
      </p:sp>
      <p:sp>
        <p:nvSpPr>
          <p:cNvPr id="7" name="Rectangle 6">
            <a:extLst>
              <a:ext uri="{FF2B5EF4-FFF2-40B4-BE49-F238E27FC236}">
                <a16:creationId xmlns:a16="http://schemas.microsoft.com/office/drawing/2014/main" id="{9166713D-2150-5D16-2D7D-54341E649056}"/>
              </a:ext>
            </a:extLst>
          </p:cNvPr>
          <p:cNvSpPr/>
          <p:nvPr/>
        </p:nvSpPr>
        <p:spPr>
          <a:xfrm>
            <a:off x="0" y="3872752"/>
            <a:ext cx="4012602"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 name="Rectangle 7">
            <a:extLst>
              <a:ext uri="{FF2B5EF4-FFF2-40B4-BE49-F238E27FC236}">
                <a16:creationId xmlns:a16="http://schemas.microsoft.com/office/drawing/2014/main" id="{92FD5F11-9071-8532-6F09-5B3991AB017B}"/>
              </a:ext>
            </a:extLst>
          </p:cNvPr>
          <p:cNvSpPr/>
          <p:nvPr/>
        </p:nvSpPr>
        <p:spPr>
          <a:xfrm>
            <a:off x="5735622" y="3872752"/>
            <a:ext cx="3404764"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TextBox 8">
            <a:extLst>
              <a:ext uri="{FF2B5EF4-FFF2-40B4-BE49-F238E27FC236}">
                <a16:creationId xmlns:a16="http://schemas.microsoft.com/office/drawing/2014/main" id="{7E0A22ED-1682-A234-607D-282253DAF671}"/>
              </a:ext>
            </a:extLst>
          </p:cNvPr>
          <p:cNvSpPr txBox="1"/>
          <p:nvPr/>
        </p:nvSpPr>
        <p:spPr>
          <a:xfrm>
            <a:off x="1780390" y="2500747"/>
            <a:ext cx="6605194" cy="646331"/>
          </a:xfrm>
          <a:prstGeom prst="rect">
            <a:avLst/>
          </a:prstGeom>
          <a:solidFill>
            <a:schemeClr val="bg1">
              <a:lumMod val="65000"/>
            </a:schemeClr>
          </a:solidFill>
          <a:ln w="38100">
            <a:solidFill>
              <a:schemeClr val="tx1"/>
            </a:solidFill>
          </a:ln>
        </p:spPr>
        <p:txBody>
          <a:bodyPr wrap="square" rtlCol="0">
            <a:spAutoFit/>
          </a:bodyPr>
          <a:lstStyle/>
          <a:p>
            <a:pPr algn="ctr"/>
            <a:r>
              <a:rPr lang="en-TR" b="1" dirty="0">
                <a:solidFill>
                  <a:schemeClr val="bg1"/>
                </a:solidFill>
                <a:latin typeface="Cambria" panose="02040503050406030204" pitchFamily="18" charset="0"/>
              </a:rPr>
              <a:t>Simple interface to the PiDRAM memory controller</a:t>
            </a:r>
            <a:br>
              <a:rPr lang="en-TR" b="1" dirty="0">
                <a:solidFill>
                  <a:schemeClr val="bg1"/>
                </a:solidFill>
                <a:latin typeface="Cambria" panose="02040503050406030204" pitchFamily="18" charset="0"/>
              </a:rPr>
            </a:br>
            <a:r>
              <a:rPr lang="en-TR" b="1" dirty="0">
                <a:solidFill>
                  <a:schemeClr val="bg1"/>
                </a:solidFill>
                <a:latin typeface="Cambria" panose="02040503050406030204" pitchFamily="18" charset="0"/>
              </a:rPr>
              <a:t>(i) send request, (ii) wait until completion, (iii) read results</a:t>
            </a:r>
          </a:p>
        </p:txBody>
      </p:sp>
      <p:sp>
        <p:nvSpPr>
          <p:cNvPr id="10" name="Oval 9">
            <a:extLst>
              <a:ext uri="{FF2B5EF4-FFF2-40B4-BE49-F238E27FC236}">
                <a16:creationId xmlns:a16="http://schemas.microsoft.com/office/drawing/2014/main" id="{61D29885-22A7-CD9C-374A-231F41227D75}"/>
              </a:ext>
            </a:extLst>
          </p:cNvPr>
          <p:cNvSpPr/>
          <p:nvPr/>
        </p:nvSpPr>
        <p:spPr>
          <a:xfrm>
            <a:off x="3911173" y="4533580"/>
            <a:ext cx="499462" cy="128323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2" name="Curved Connector 11">
            <a:extLst>
              <a:ext uri="{FF2B5EF4-FFF2-40B4-BE49-F238E27FC236}">
                <a16:creationId xmlns:a16="http://schemas.microsoft.com/office/drawing/2014/main" id="{62BEF3B1-21A9-0E7B-2313-0C41546BF6F7}"/>
              </a:ext>
            </a:extLst>
          </p:cNvPr>
          <p:cNvCxnSpPr>
            <a:stCxn id="10" idx="2"/>
            <a:endCxn id="6" idx="1"/>
          </p:cNvCxnSpPr>
          <p:nvPr/>
        </p:nvCxnSpPr>
        <p:spPr>
          <a:xfrm rot="10800000">
            <a:off x="1780391" y="2084103"/>
            <a:ext cx="2130783" cy="3091095"/>
          </a:xfrm>
          <a:prstGeom prst="curvedConnector3">
            <a:avLst>
              <a:gd name="adj1" fmla="val 110728"/>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692B31-6DB6-4BA8-4992-C5565FD45130}"/>
              </a:ext>
            </a:extLst>
          </p:cNvPr>
          <p:cNvSpPr/>
          <p:nvPr/>
        </p:nvSpPr>
        <p:spPr>
          <a:xfrm>
            <a:off x="5399186" y="4672453"/>
            <a:ext cx="499462" cy="8820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5" name="Curved Connector 14">
            <a:extLst>
              <a:ext uri="{FF2B5EF4-FFF2-40B4-BE49-F238E27FC236}">
                <a16:creationId xmlns:a16="http://schemas.microsoft.com/office/drawing/2014/main" id="{F661315A-7F5F-66A8-F6F0-79FA92C4ECB1}"/>
              </a:ext>
            </a:extLst>
          </p:cNvPr>
          <p:cNvCxnSpPr>
            <a:stCxn id="13" idx="6"/>
            <a:endCxn id="9" idx="3"/>
          </p:cNvCxnSpPr>
          <p:nvPr/>
        </p:nvCxnSpPr>
        <p:spPr>
          <a:xfrm flipV="1">
            <a:off x="5898648" y="2823913"/>
            <a:ext cx="2486936" cy="2289571"/>
          </a:xfrm>
          <a:prstGeom prst="curvedConnector3">
            <a:avLst>
              <a:gd name="adj1" fmla="val 1091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PiDRAM Memory Controller</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59B182F6-272F-E815-9D76-980C58CBD882}"/>
              </a:ext>
            </a:extLst>
          </p:cNvPr>
          <p:cNvSpPr/>
          <p:nvPr/>
        </p:nvSpPr>
        <p:spPr>
          <a:xfrm>
            <a:off x="-1" y="3872752"/>
            <a:ext cx="562494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089D2ED5-5289-1006-22B0-CEDE8FA3C04C}"/>
              </a:ext>
            </a:extLst>
          </p:cNvPr>
          <p:cNvSpPr/>
          <p:nvPr/>
        </p:nvSpPr>
        <p:spPr>
          <a:xfrm>
            <a:off x="8395855" y="3867374"/>
            <a:ext cx="744532"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D47930B2-DC96-F8A1-CE7B-EB3EA2316B6C}"/>
              </a:ext>
            </a:extLst>
          </p:cNvPr>
          <p:cNvSpPr txBox="1"/>
          <p:nvPr/>
        </p:nvSpPr>
        <p:spPr>
          <a:xfrm>
            <a:off x="1421476" y="1133213"/>
            <a:ext cx="7506065" cy="369332"/>
          </a:xfrm>
          <a:prstGeom prst="rect">
            <a:avLst/>
          </a:prstGeom>
          <a:solidFill>
            <a:schemeClr val="accent6">
              <a:lumMod val="60000"/>
              <a:lumOff val="40000"/>
            </a:schemeClr>
          </a:solidFill>
          <a:ln w="38100">
            <a:solidFill>
              <a:schemeClr val="accent6"/>
            </a:solidFill>
          </a:ln>
        </p:spPr>
        <p:txBody>
          <a:bodyPr wrap="square" rtlCol="0">
            <a:spAutoFit/>
          </a:bodyPr>
          <a:lstStyle/>
          <a:p>
            <a:pPr algn="ctr"/>
            <a:r>
              <a:rPr lang="en-US" b="1" dirty="0">
                <a:solidFill>
                  <a:schemeClr val="bg1"/>
                </a:solidFill>
                <a:latin typeface="Cambria" panose="02040503050406030204" pitchFamily="18" charset="0"/>
              </a:rPr>
              <a:t>Perform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 by violating DRAM timing parameters</a:t>
            </a:r>
            <a:endParaRPr lang="en-TR"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C6E9F801-B517-A91A-7B09-41405B44DFBC}"/>
              </a:ext>
            </a:extLst>
          </p:cNvPr>
          <p:cNvSpPr txBox="1"/>
          <p:nvPr/>
        </p:nvSpPr>
        <p:spPr>
          <a:xfrm>
            <a:off x="1421476" y="1620545"/>
            <a:ext cx="7506065" cy="646331"/>
          </a:xfrm>
          <a:prstGeom prst="rect">
            <a:avLst/>
          </a:prstGeom>
          <a:solidFill>
            <a:srgbClr val="FFC50D"/>
          </a:solidFill>
          <a:ln w="38100">
            <a:solidFill>
              <a:schemeClr val="accent4">
                <a:lumMod val="75000"/>
              </a:schemeClr>
            </a:solidFill>
          </a:ln>
        </p:spPr>
        <p:txBody>
          <a:bodyPr wrap="square" rtlCol="0">
            <a:spAutoFit/>
          </a:bodyPr>
          <a:lstStyle/>
          <a:p>
            <a:pPr algn="ctr"/>
            <a:r>
              <a:rPr lang="en-US" b="1" dirty="0">
                <a:solidFill>
                  <a:schemeClr val="bg1"/>
                </a:solidFill>
                <a:latin typeface="Cambria" panose="02040503050406030204" pitchFamily="18" charset="0"/>
              </a:rPr>
              <a:t>Support conventional memory operations (e.g., LOAD/STORE)</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One state machine per operation (e.g., LOAD/STORE, in-DRAM copy)</a:t>
            </a:r>
            <a:endParaRPr lang="en-TR" b="1" dirty="0">
              <a:solidFill>
                <a:schemeClr val="bg1"/>
              </a:solidFill>
              <a:latin typeface="Cambria" panose="02040503050406030204" pitchFamily="18" charset="0"/>
            </a:endParaRPr>
          </a:p>
        </p:txBody>
      </p:sp>
      <p:sp>
        <p:nvSpPr>
          <p:cNvPr id="3" name="Oval 2">
            <a:extLst>
              <a:ext uri="{FF2B5EF4-FFF2-40B4-BE49-F238E27FC236}">
                <a16:creationId xmlns:a16="http://schemas.microsoft.com/office/drawing/2014/main" id="{AC3E2D25-C9CD-0891-642A-11FA9E3A0A50}"/>
              </a:ext>
            </a:extLst>
          </p:cNvPr>
          <p:cNvSpPr/>
          <p:nvPr/>
        </p:nvSpPr>
        <p:spPr>
          <a:xfrm>
            <a:off x="5935287" y="4705004"/>
            <a:ext cx="1147157" cy="1105592"/>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0" name="Connector: Curved 9">
            <a:extLst>
              <a:ext uri="{FF2B5EF4-FFF2-40B4-BE49-F238E27FC236}">
                <a16:creationId xmlns:a16="http://schemas.microsoft.com/office/drawing/2014/main" id="{07FB8D7D-EF1E-BCC1-87F2-FC99EA549F81}"/>
              </a:ext>
            </a:extLst>
          </p:cNvPr>
          <p:cNvCxnSpPr>
            <a:cxnSpLocks/>
            <a:stCxn id="3" idx="2"/>
            <a:endCxn id="8" idx="1"/>
          </p:cNvCxnSpPr>
          <p:nvPr/>
        </p:nvCxnSpPr>
        <p:spPr>
          <a:xfrm rot="10800000">
            <a:off x="1421477" y="1943712"/>
            <a:ext cx="4513811" cy="3314089"/>
          </a:xfrm>
          <a:prstGeom prst="curvedConnector3">
            <a:avLst>
              <a:gd name="adj1" fmla="val 115009"/>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D0C493-1DF7-4547-FE6E-8396120D6951}"/>
              </a:ext>
            </a:extLst>
          </p:cNvPr>
          <p:cNvSpPr txBox="1"/>
          <p:nvPr/>
        </p:nvSpPr>
        <p:spPr>
          <a:xfrm>
            <a:off x="2019994" y="2434621"/>
            <a:ext cx="6824420" cy="369332"/>
          </a:xfrm>
          <a:prstGeom prst="rect">
            <a:avLst/>
          </a:prstGeom>
          <a:solidFill>
            <a:schemeClr val="accent3">
              <a:lumMod val="20000"/>
              <a:lumOff val="80000"/>
            </a:schemeClr>
          </a:solidFill>
          <a:ln w="38100">
            <a:solidFill>
              <a:srgbClr val="7030A0"/>
            </a:solidFill>
          </a:ln>
        </p:spPr>
        <p:txBody>
          <a:bodyPr wrap="square" rtlCol="0">
            <a:spAutoFit/>
          </a:bodyPr>
          <a:lstStyle/>
          <a:p>
            <a:pPr algn="ctr"/>
            <a:r>
              <a:rPr lang="en-US" b="1" dirty="0">
                <a:latin typeface="Cambria" panose="02040503050406030204" pitchFamily="18" charset="0"/>
              </a:rPr>
              <a:t>Easily replicate a state machine to implement a new operation</a:t>
            </a:r>
            <a:endParaRPr lang="en-TR" b="1" dirty="0">
              <a:latin typeface="Cambria" panose="02040503050406030204" pitchFamily="18" charset="0"/>
            </a:endParaRPr>
          </a:p>
        </p:txBody>
      </p:sp>
      <p:sp>
        <p:nvSpPr>
          <p:cNvPr id="15" name="Star: 4 Points 14">
            <a:extLst>
              <a:ext uri="{FF2B5EF4-FFF2-40B4-BE49-F238E27FC236}">
                <a16:creationId xmlns:a16="http://schemas.microsoft.com/office/drawing/2014/main" id="{A4C51626-8744-3D40-47C2-64928D5B3F33}"/>
              </a:ext>
            </a:extLst>
          </p:cNvPr>
          <p:cNvSpPr/>
          <p:nvPr/>
        </p:nvSpPr>
        <p:spPr>
          <a:xfrm>
            <a:off x="1421477" y="2434621"/>
            <a:ext cx="340822" cy="380735"/>
          </a:xfrm>
          <a:prstGeom prst="star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Oval 15">
            <a:extLst>
              <a:ext uri="{FF2B5EF4-FFF2-40B4-BE49-F238E27FC236}">
                <a16:creationId xmlns:a16="http://schemas.microsoft.com/office/drawing/2014/main" id="{99A7A5EA-F718-295F-33D0-802908CF4619}"/>
              </a:ext>
            </a:extLst>
          </p:cNvPr>
          <p:cNvSpPr/>
          <p:nvPr/>
        </p:nvSpPr>
        <p:spPr>
          <a:xfrm>
            <a:off x="7159219" y="4356042"/>
            <a:ext cx="638119" cy="156957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224541FB-0D4A-572C-BE21-CE1D852837BE}"/>
              </a:ext>
            </a:extLst>
          </p:cNvPr>
          <p:cNvSpPr txBox="1"/>
          <p:nvPr/>
        </p:nvSpPr>
        <p:spPr>
          <a:xfrm>
            <a:off x="1421477" y="2953762"/>
            <a:ext cx="7506065" cy="646331"/>
          </a:xfrm>
          <a:prstGeom prst="rect">
            <a:avLst/>
          </a:prstGeom>
          <a:solidFill>
            <a:srgbClr val="FFC50D"/>
          </a:solidFill>
          <a:ln w="38100">
            <a:solidFill>
              <a:schemeClr val="accent4">
                <a:lumMod val="75000"/>
              </a:schemeClr>
            </a:solidFill>
          </a:ln>
        </p:spPr>
        <p:txBody>
          <a:bodyPr wrap="square" rtlCol="0">
            <a:spAutoFit/>
          </a:bodyPr>
          <a:lstStyle/>
          <a:p>
            <a:pPr algn="ctr"/>
            <a:r>
              <a:rPr lang="en-US" b="1" dirty="0">
                <a:solidFill>
                  <a:schemeClr val="bg1"/>
                </a:solidFill>
                <a:latin typeface="Cambria" panose="02040503050406030204" pitchFamily="18" charset="0"/>
              </a:rPr>
              <a:t>Controls the physical DDR3 interface</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Receives commands from command scheduler &amp; operates DDR3 pins</a:t>
            </a:r>
            <a:endParaRPr lang="en-TR" b="1" dirty="0">
              <a:solidFill>
                <a:schemeClr val="bg1"/>
              </a:solidFill>
              <a:latin typeface="Cambria" panose="02040503050406030204" pitchFamily="18" charset="0"/>
            </a:endParaRPr>
          </a:p>
        </p:txBody>
      </p:sp>
      <p:cxnSp>
        <p:nvCxnSpPr>
          <p:cNvPr id="18" name="Connector: Curved 17">
            <a:extLst>
              <a:ext uri="{FF2B5EF4-FFF2-40B4-BE49-F238E27FC236}">
                <a16:creationId xmlns:a16="http://schemas.microsoft.com/office/drawing/2014/main" id="{252AFA30-B6C3-88EA-6E85-FDEEDB39935F}"/>
              </a:ext>
            </a:extLst>
          </p:cNvPr>
          <p:cNvCxnSpPr>
            <a:cxnSpLocks/>
            <a:stCxn id="16" idx="6"/>
            <a:endCxn id="17" idx="3"/>
          </p:cNvCxnSpPr>
          <p:nvPr/>
        </p:nvCxnSpPr>
        <p:spPr>
          <a:xfrm flipV="1">
            <a:off x="7797338" y="3276928"/>
            <a:ext cx="1130204" cy="1863902"/>
          </a:xfrm>
          <a:prstGeom prst="curvedConnector3">
            <a:avLst>
              <a:gd name="adj1" fmla="val 113484"/>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PiM Operations Library (pimolib)</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B441D57-AE03-6155-D0CA-3B6708703164}"/>
              </a:ext>
            </a:extLst>
          </p:cNvPr>
          <p:cNvSpPr/>
          <p:nvPr/>
        </p:nvSpPr>
        <p:spPr>
          <a:xfrm>
            <a:off x="4081549" y="3872752"/>
            <a:ext cx="5062451"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14B7A265-64D6-85D1-B372-25A7A9E81704}"/>
              </a:ext>
            </a:extLst>
          </p:cNvPr>
          <p:cNvSpPr/>
          <p:nvPr/>
        </p:nvSpPr>
        <p:spPr>
          <a:xfrm>
            <a:off x="0" y="3872753"/>
            <a:ext cx="2635136" cy="1156448"/>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0827A0DF-C80B-4B59-589F-5A042CD646B1}"/>
              </a:ext>
            </a:extLst>
          </p:cNvPr>
          <p:cNvSpPr txBox="1"/>
          <p:nvPr/>
        </p:nvSpPr>
        <p:spPr>
          <a:xfrm>
            <a:off x="157941" y="1159858"/>
            <a:ext cx="7506065"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Contains customizable functions that interface with the POC</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Software interface for performing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a:t>
            </a:r>
            <a:endParaRPr lang="en-TR" b="1" dirty="0">
              <a:solidFill>
                <a:schemeClr val="bg1"/>
              </a:solidFill>
              <a:latin typeface="Cambria" panose="02040503050406030204" pitchFamily="18" charset="0"/>
            </a:endParaRPr>
          </a:p>
        </p:txBody>
      </p:sp>
      <p:sp>
        <p:nvSpPr>
          <p:cNvPr id="3" name="Oval 2">
            <a:extLst>
              <a:ext uri="{FF2B5EF4-FFF2-40B4-BE49-F238E27FC236}">
                <a16:creationId xmlns:a16="http://schemas.microsoft.com/office/drawing/2014/main" id="{77111666-DE8E-6B04-B2FF-C303D9C15FA4}"/>
              </a:ext>
            </a:extLst>
          </p:cNvPr>
          <p:cNvSpPr/>
          <p:nvPr/>
        </p:nvSpPr>
        <p:spPr>
          <a:xfrm>
            <a:off x="75991" y="5527964"/>
            <a:ext cx="2559145" cy="44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93162410-2A0B-D19F-25B2-BE4F900DF41B}"/>
              </a:ext>
            </a:extLst>
          </p:cNvPr>
          <p:cNvSpPr/>
          <p:nvPr/>
        </p:nvSpPr>
        <p:spPr>
          <a:xfrm>
            <a:off x="2754300" y="4869721"/>
            <a:ext cx="1208085" cy="845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E8C321E0-BD2B-87F8-7A44-7467FC9B01B3}"/>
              </a:ext>
            </a:extLst>
          </p:cNvPr>
          <p:cNvSpPr txBox="1"/>
          <p:nvPr/>
        </p:nvSpPr>
        <p:spPr>
          <a:xfrm>
            <a:off x="157940" y="1958064"/>
            <a:ext cx="7506065" cy="369332"/>
          </a:xfrm>
          <a:prstGeom prst="rect">
            <a:avLst/>
          </a:prstGeom>
          <a:solidFill>
            <a:srgbClr val="FF0101"/>
          </a:solidFill>
          <a:ln w="38100">
            <a:solidFill>
              <a:srgbClr val="C00000"/>
            </a:solidFill>
          </a:ln>
        </p:spPr>
        <p:txBody>
          <a:bodyPr wrap="square" rtlCol="0">
            <a:spAutoFit/>
          </a:bodyPr>
          <a:lstStyle/>
          <a:p>
            <a:pPr algn="ctr"/>
            <a:r>
              <a:rPr lang="en-US" b="1" dirty="0">
                <a:solidFill>
                  <a:schemeClr val="bg1"/>
                </a:solidFill>
                <a:latin typeface="Cambria" panose="02040503050406030204" pitchFamily="18" charset="0"/>
              </a:rPr>
              <a:t>Executes LOAD &amp; STORE requests to communicate with the POC</a:t>
            </a:r>
            <a:endParaRPr lang="en-TR" b="1" dirty="0">
              <a:solidFill>
                <a:schemeClr val="bg1"/>
              </a:solidFill>
              <a:latin typeface="Cambria" panose="02040503050406030204" pitchFamily="18" charset="0"/>
            </a:endParaRPr>
          </a:p>
        </p:txBody>
      </p:sp>
      <p:cxnSp>
        <p:nvCxnSpPr>
          <p:cNvPr id="11" name="Connector: Curved 10">
            <a:extLst>
              <a:ext uri="{FF2B5EF4-FFF2-40B4-BE49-F238E27FC236}">
                <a16:creationId xmlns:a16="http://schemas.microsoft.com/office/drawing/2014/main" id="{FD8F7BFB-FE8F-4504-5F1D-2B491AAAE475}"/>
              </a:ext>
            </a:extLst>
          </p:cNvPr>
          <p:cNvCxnSpPr>
            <a:stCxn id="3" idx="0"/>
            <a:endCxn id="9" idx="1"/>
          </p:cNvCxnSpPr>
          <p:nvPr/>
        </p:nvCxnSpPr>
        <p:spPr>
          <a:xfrm rot="16200000" flipV="1">
            <a:off x="-935865" y="3236535"/>
            <a:ext cx="3385234" cy="1197624"/>
          </a:xfrm>
          <a:prstGeom prst="curvedConnector4">
            <a:avLst>
              <a:gd name="adj1" fmla="val 47272"/>
              <a:gd name="adj2" fmla="val 11135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D20C87C0-FA9A-1CCD-61B0-EA7A07945D01}"/>
              </a:ext>
            </a:extLst>
          </p:cNvPr>
          <p:cNvCxnSpPr>
            <a:cxnSpLocks/>
            <a:stCxn id="8" idx="6"/>
            <a:endCxn id="9" idx="3"/>
          </p:cNvCxnSpPr>
          <p:nvPr/>
        </p:nvCxnSpPr>
        <p:spPr>
          <a:xfrm flipV="1">
            <a:off x="3962385" y="2142730"/>
            <a:ext cx="3701620" cy="3149664"/>
          </a:xfrm>
          <a:prstGeom prst="curvedConnector3">
            <a:avLst>
              <a:gd name="adj1" fmla="val 11718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Custom Supervisor Software</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FEBF0FC-654C-06B8-0C9E-CF62274C5085}"/>
              </a:ext>
            </a:extLst>
          </p:cNvPr>
          <p:cNvSpPr/>
          <p:nvPr/>
        </p:nvSpPr>
        <p:spPr>
          <a:xfrm>
            <a:off x="2668385" y="3872752"/>
            <a:ext cx="647561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E30FA2E8-A5AE-4C70-C233-0A80DF4DFD12}"/>
              </a:ext>
            </a:extLst>
          </p:cNvPr>
          <p:cNvSpPr/>
          <p:nvPr/>
        </p:nvSpPr>
        <p:spPr>
          <a:xfrm>
            <a:off x="0" y="5312515"/>
            <a:ext cx="2668386" cy="618481"/>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E2C2E7D3-B62A-2DBC-47CA-BCC18F2EEE06}"/>
              </a:ext>
            </a:extLst>
          </p:cNvPr>
          <p:cNvSpPr txBox="1"/>
          <p:nvPr/>
        </p:nvSpPr>
        <p:spPr>
          <a:xfrm>
            <a:off x="182879" y="1418008"/>
            <a:ext cx="8246226" cy="369332"/>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Exposes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 to the user application via system calls</a:t>
            </a:r>
            <a:endParaRPr lang="en-TR"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635A7A11-3461-EC46-9916-C868B8034BDA}"/>
              </a:ext>
            </a:extLst>
          </p:cNvPr>
          <p:cNvSpPr txBox="1"/>
          <p:nvPr/>
        </p:nvSpPr>
        <p:spPr>
          <a:xfrm>
            <a:off x="182879" y="1926329"/>
            <a:ext cx="8246226"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Contains the necessary OS primitives to develop end-to-end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techniques</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(e.g., memory management and allocation for </a:t>
            </a:r>
            <a:r>
              <a:rPr lang="en-US" b="1" dirty="0" err="1">
                <a:solidFill>
                  <a:schemeClr val="bg1"/>
                </a:solidFill>
                <a:latin typeface="Cambria" panose="02040503050406030204" pitchFamily="18" charset="0"/>
              </a:rPr>
              <a:t>RowClone</a:t>
            </a:r>
            <a:r>
              <a:rPr lang="en-US" b="1" dirty="0">
                <a:solidFill>
                  <a:schemeClr val="bg1"/>
                </a:solidFill>
                <a:latin typeface="Cambria" panose="02040503050406030204" pitchFamily="18" charset="0"/>
              </a:rPr>
              <a:t>)</a:t>
            </a:r>
            <a:endParaRPr lang="en-TR"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27267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77861" y="1619548"/>
            <a:ext cx="8183880" cy="624006"/>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9" name="Rectangle 8">
            <a:extLst>
              <a:ext uri="{FF2B5EF4-FFF2-40B4-BE49-F238E27FC236}">
                <a16:creationId xmlns:a16="http://schemas.microsoft.com/office/drawing/2014/main" id="{4DB997D0-7308-0F7D-67D3-BBE8F08CBAE0}"/>
              </a:ext>
            </a:extLst>
          </p:cNvPr>
          <p:cNvSpPr/>
          <p:nvPr/>
        </p:nvSpPr>
        <p:spPr>
          <a:xfrm>
            <a:off x="0" y="4933950"/>
            <a:ext cx="2668386" cy="99704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Rectangle 9">
            <a:extLst>
              <a:ext uri="{FF2B5EF4-FFF2-40B4-BE49-F238E27FC236}">
                <a16:creationId xmlns:a16="http://schemas.microsoft.com/office/drawing/2014/main" id="{14E0E6F4-5F0C-3AF7-5CC7-8F316573EF29}"/>
              </a:ext>
            </a:extLst>
          </p:cNvPr>
          <p:cNvSpPr/>
          <p:nvPr/>
        </p:nvSpPr>
        <p:spPr>
          <a:xfrm>
            <a:off x="2668385" y="3866811"/>
            <a:ext cx="6395227"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TextBox 11">
            <a:extLst>
              <a:ext uri="{FF2B5EF4-FFF2-40B4-BE49-F238E27FC236}">
                <a16:creationId xmlns:a16="http://schemas.microsoft.com/office/drawing/2014/main" id="{CEF0D831-3825-FF76-BF1C-54419C0E8D87}"/>
              </a:ext>
            </a:extLst>
          </p:cNvPr>
          <p:cNvSpPr txBox="1"/>
          <p:nvPr/>
        </p:nvSpPr>
        <p:spPr>
          <a:xfrm>
            <a:off x="0" y="998220"/>
            <a:ext cx="9143999" cy="369332"/>
          </a:xfrm>
          <a:prstGeom prst="rect">
            <a:avLst/>
          </a:prstGeom>
          <a:noFill/>
        </p:spPr>
        <p:txBody>
          <a:bodyPr wrap="square" rtlCol="0">
            <a:spAutoFit/>
          </a:bodyPr>
          <a:lstStyle/>
          <a:p>
            <a:pPr algn="ctr"/>
            <a:r>
              <a:rPr lang="en-US" dirty="0">
                <a:solidFill>
                  <a:srgbClr val="C00000"/>
                </a:solidFill>
                <a:latin typeface="Courier New" panose="02070309020205020404" pitchFamily="49" charset="0"/>
                <a:ea typeface="Cambria" panose="02040503050406030204" pitchFamily="18" charset="0"/>
                <a:cs typeface="Courier New" panose="02070309020205020404" pitchFamily="49" charset="0"/>
              </a:rPr>
              <a:t>Copy()</a:t>
            </a:r>
            <a:r>
              <a:rPr lang="en-US" dirty="0">
                <a:latin typeface="Cambria" panose="02040503050406030204" pitchFamily="18" charset="0"/>
                <a:ea typeface="Cambria" panose="02040503050406030204" pitchFamily="18" charset="0"/>
              </a:rPr>
              <a:t> function called by the user to perform a </a:t>
            </a:r>
            <a:r>
              <a:rPr lang="en-US" dirty="0" err="1">
                <a:solidFill>
                  <a:srgbClr val="C00000"/>
                </a:solidFill>
                <a:latin typeface="Cambria" panose="02040503050406030204" pitchFamily="18" charset="0"/>
                <a:ea typeface="Cambria" panose="02040503050406030204" pitchFamily="18" charset="0"/>
              </a:rPr>
              <a:t>RowClone</a:t>
            </a:r>
            <a:r>
              <a:rPr lang="en-US" dirty="0">
                <a:solidFill>
                  <a:srgbClr val="C00000"/>
                </a:solidFill>
                <a:latin typeface="Cambria" panose="02040503050406030204" pitchFamily="18" charset="0"/>
                <a:ea typeface="Cambria" panose="02040503050406030204" pitchFamily="18" charset="0"/>
              </a:rPr>
              <a:t>-Copy</a:t>
            </a:r>
            <a:r>
              <a:rPr lang="en-US" dirty="0">
                <a:latin typeface="Cambria" panose="02040503050406030204" pitchFamily="18" charset="0"/>
                <a:ea typeface="Cambria" panose="02040503050406030204" pitchFamily="18" charset="0"/>
              </a:rPr>
              <a:t> operation in DRAM</a:t>
            </a:r>
            <a:endParaRPr lang="en-CH" dirty="0">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C841EE5A-AC6E-ED28-3F20-0DAD143BB2B3}"/>
              </a:ext>
            </a:extLst>
          </p:cNvPr>
          <p:cNvSpPr/>
          <p:nvPr/>
        </p:nvSpPr>
        <p:spPr>
          <a:xfrm>
            <a:off x="601980" y="1699260"/>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5320" y="1669132"/>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074420" y="1719145"/>
            <a:ext cx="7078980"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Application makes a system call:</a:t>
            </a:r>
            <a:r>
              <a:rPr lang="en-US" sz="2000" dirty="0">
                <a:latin typeface="Cambria" panose="02040503050406030204" pitchFamily="18" charset="0"/>
                <a:ea typeface="Cambria" panose="02040503050406030204" pitchFamily="18" charset="0"/>
              </a:rPr>
              <a:t> </a:t>
            </a:r>
            <a:r>
              <a:rPr lang="en-US" sz="2000" b="1" dirty="0">
                <a:solidFill>
                  <a:srgbClr val="C00000"/>
                </a:solidFill>
                <a:latin typeface="Courier New" panose="02070309020205020404" pitchFamily="49" charset="0"/>
                <a:cs typeface="Courier New" panose="02070309020205020404" pitchFamily="49" charset="0"/>
              </a:rPr>
              <a:t>Copy(A, B, N bytes)</a:t>
            </a:r>
            <a:endParaRPr lang="en-CH" sz="2000" b="1" dirty="0"/>
          </a:p>
        </p:txBody>
      </p:sp>
      <p:sp>
        <p:nvSpPr>
          <p:cNvPr id="17" name="Rectangle: Rounded Corners 16">
            <a:extLst>
              <a:ext uri="{FF2B5EF4-FFF2-40B4-BE49-F238E27FC236}">
                <a16:creationId xmlns:a16="http://schemas.microsoft.com/office/drawing/2014/main" id="{0C2D0A97-8E4F-E378-3BF4-59BA1E619FAD}"/>
              </a:ext>
            </a:extLst>
          </p:cNvPr>
          <p:cNvSpPr/>
          <p:nvPr/>
        </p:nvSpPr>
        <p:spPr>
          <a:xfrm>
            <a:off x="477861" y="2374775"/>
            <a:ext cx="8183880" cy="624006"/>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Oval 17">
            <a:extLst>
              <a:ext uri="{FF2B5EF4-FFF2-40B4-BE49-F238E27FC236}">
                <a16:creationId xmlns:a16="http://schemas.microsoft.com/office/drawing/2014/main" id="{F09BED02-E463-1CF3-7449-14BFAA6D0F04}"/>
              </a:ext>
            </a:extLst>
          </p:cNvPr>
          <p:cNvSpPr/>
          <p:nvPr/>
        </p:nvSpPr>
        <p:spPr>
          <a:xfrm>
            <a:off x="601980" y="2454487"/>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A2438114-E797-EE79-B40D-12CB61A7621D}"/>
              </a:ext>
            </a:extLst>
          </p:cNvPr>
          <p:cNvSpPr txBox="1"/>
          <p:nvPr/>
        </p:nvSpPr>
        <p:spPr>
          <a:xfrm>
            <a:off x="655320" y="2424359"/>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DA7F2D70-4A88-E0BE-B16E-E2ED49A95ABA}"/>
              </a:ext>
            </a:extLst>
          </p:cNvPr>
          <p:cNvSpPr txBox="1"/>
          <p:nvPr/>
        </p:nvSpPr>
        <p:spPr>
          <a:xfrm>
            <a:off x="1078573" y="2479222"/>
            <a:ext cx="7481742"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Custom Supervisor Software calls the </a:t>
            </a:r>
            <a:r>
              <a:rPr lang="en-US" sz="2000" b="1" dirty="0">
                <a:solidFill>
                  <a:srgbClr val="C00000"/>
                </a:solidFill>
                <a:latin typeface="Courier New" panose="02070309020205020404" pitchFamily="49" charset="0"/>
                <a:ea typeface="Cambria" panose="02040503050406030204" pitchFamily="18" charset="0"/>
                <a:cs typeface="Courier New" panose="02070309020205020404" pitchFamily="49" charset="0"/>
              </a:rPr>
              <a:t>Copy()</a:t>
            </a:r>
            <a:r>
              <a:rPr lang="en-US" sz="2000" b="1" dirty="0">
                <a:solidFill>
                  <a:schemeClr val="bg1"/>
                </a:solidFill>
                <a:latin typeface="Cambria" panose="02040503050406030204" pitchFamily="18" charset="0"/>
                <a:ea typeface="Cambria" panose="02040503050406030204" pitchFamily="18" charset="0"/>
              </a:rPr>
              <a:t> </a:t>
            </a:r>
            <a:r>
              <a:rPr lang="en-US" sz="2000" b="1" dirty="0" err="1">
                <a:solidFill>
                  <a:schemeClr val="bg1"/>
                </a:solidFill>
                <a:latin typeface="Cambria" panose="02040503050406030204" pitchFamily="18" charset="0"/>
                <a:ea typeface="Cambria" panose="02040503050406030204" pitchFamily="18" charset="0"/>
              </a:rPr>
              <a:t>pimolib</a:t>
            </a:r>
            <a:r>
              <a:rPr lang="en-US" sz="2000" b="1" dirty="0">
                <a:solidFill>
                  <a:schemeClr val="bg1"/>
                </a:solidFill>
                <a:latin typeface="Cambria" panose="02040503050406030204" pitchFamily="18" charset="0"/>
                <a:ea typeface="Cambria" panose="02040503050406030204" pitchFamily="18" charset="0"/>
              </a:rPr>
              <a:t> function</a:t>
            </a:r>
            <a:endParaRPr lang="en-CH" sz="2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431BA6E1-718C-6B0E-303F-5433246CA3C8}"/>
              </a:ext>
            </a:extLst>
          </p:cNvPr>
          <p:cNvSpPr/>
          <p:nvPr/>
        </p:nvSpPr>
        <p:spPr>
          <a:xfrm>
            <a:off x="1704108" y="3178422"/>
            <a:ext cx="1928553" cy="374073"/>
          </a:xfrm>
          <a:prstGeom prst="roundRect">
            <a:avLst>
              <a:gd name="adj" fmla="val 50000"/>
            </a:avLst>
          </a:prstGeom>
          <a:solidFill>
            <a:srgbClr val="C00000">
              <a:alpha val="60000"/>
            </a:srgb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New" panose="02070309020205020404" pitchFamily="49" charset="0"/>
                <a:cs typeface="Courier New" panose="02070309020205020404" pitchFamily="49" charset="0"/>
              </a:rPr>
              <a:t>Copy (S, D)</a:t>
            </a:r>
            <a:endParaRPr lang="en-CH" b="1" dirty="0">
              <a:latin typeface="Courier New" panose="02070309020205020404" pitchFamily="49" charset="0"/>
              <a:cs typeface="Courier New" panose="02070309020205020404" pitchFamily="49" charset="0"/>
            </a:endParaRPr>
          </a:p>
        </p:txBody>
      </p:sp>
      <p:sp>
        <p:nvSpPr>
          <p:cNvPr id="22" name="TextBox 21">
            <a:extLst>
              <a:ext uri="{FF2B5EF4-FFF2-40B4-BE49-F238E27FC236}">
                <a16:creationId xmlns:a16="http://schemas.microsoft.com/office/drawing/2014/main" id="{04853BE4-13FE-C8FE-E22B-66A6C20F9F66}"/>
              </a:ext>
            </a:extLst>
          </p:cNvPr>
          <p:cNvSpPr txBox="1"/>
          <p:nvPr/>
        </p:nvSpPr>
        <p:spPr>
          <a:xfrm>
            <a:off x="3840478" y="3053644"/>
            <a:ext cx="3167149" cy="646331"/>
          </a:xfrm>
          <a:prstGeom prst="rect">
            <a:avLst/>
          </a:prstGeom>
          <a:noFill/>
        </p:spPr>
        <p:txBody>
          <a:bodyPr wrap="square" rtlCol="0">
            <a:spAutoFit/>
          </a:bodyPr>
          <a:lstStyle/>
          <a:p>
            <a:r>
              <a:rPr lang="en-US" b="1" dirty="0">
                <a:latin typeface="Courier New" panose="02070309020205020404" pitchFamily="49" charset="0"/>
                <a:ea typeface="Cambria" panose="02040503050406030204" pitchFamily="18" charset="0"/>
                <a:cs typeface="Courier New" panose="02070309020205020404" pitchFamily="49" charset="0"/>
              </a:rPr>
              <a:t>S:</a:t>
            </a:r>
            <a:r>
              <a:rPr lang="en-US" dirty="0">
                <a:latin typeface="Cambria" panose="02040503050406030204" pitchFamily="18" charset="0"/>
                <a:ea typeface="Cambria" panose="02040503050406030204" pitchFamily="18" charset="0"/>
              </a:rPr>
              <a:t> source DRAM row</a:t>
            </a:r>
          </a:p>
          <a:p>
            <a:r>
              <a:rPr lang="en-US" b="1" dirty="0">
                <a:latin typeface="Courier New" panose="02070309020205020404" pitchFamily="49" charset="0"/>
                <a:ea typeface="Cambria" panose="02040503050406030204" pitchFamily="18" charset="0"/>
                <a:cs typeface="Courier New" panose="02070309020205020404" pitchFamily="49" charset="0"/>
              </a:rPr>
              <a:t>D:</a:t>
            </a:r>
            <a:r>
              <a:rPr lang="en-US" dirty="0">
                <a:latin typeface="Cambria" panose="02040503050406030204" pitchFamily="18" charset="0"/>
                <a:ea typeface="Cambria" panose="02040503050406030204" pitchFamily="18" charset="0"/>
              </a:rPr>
              <a:t> destination DRAM row</a:t>
            </a:r>
            <a:endParaRPr lang="en-CH"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39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3" grpId="0" animBg="1"/>
      <p:bldP spid="14" grpId="0"/>
      <p:bldP spid="15" grpId="0"/>
      <p:bldP spid="17" grpId="0" animBg="1"/>
      <p:bldP spid="18" grpId="0" animBg="1"/>
      <p:bldP spid="19" grpId="0"/>
      <p:bldP spid="20" grpId="0"/>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0" name="Rectangle 9">
            <a:extLst>
              <a:ext uri="{FF2B5EF4-FFF2-40B4-BE49-F238E27FC236}">
                <a16:creationId xmlns:a16="http://schemas.microsoft.com/office/drawing/2014/main" id="{14E0E6F4-5F0C-3AF7-5CC7-8F316573EF29}"/>
              </a:ext>
            </a:extLst>
          </p:cNvPr>
          <p:cNvSpPr/>
          <p:nvPr/>
        </p:nvSpPr>
        <p:spPr>
          <a:xfrm>
            <a:off x="5707380" y="3866811"/>
            <a:ext cx="3356232"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3</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076618" y="1071801"/>
            <a:ext cx="7585123" cy="400110"/>
          </a:xfrm>
          <a:prstGeom prst="rect">
            <a:avLst/>
          </a:prstGeom>
          <a:noFill/>
        </p:spPr>
        <p:txBody>
          <a:bodyPr wrap="square" rtlCol="0">
            <a:spAutoFit/>
          </a:bodyPr>
          <a:lstStyle/>
          <a:p>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r>
              <a:rPr lang="en-US" sz="2000" b="1" dirty="0">
                <a:solidFill>
                  <a:schemeClr val="bg1"/>
                </a:solidFill>
                <a:latin typeface="Cambria" panose="02040503050406030204" pitchFamily="18" charset="0"/>
                <a:ea typeface="Cambria" panose="02040503050406030204" pitchFamily="18" charset="0"/>
              </a:rPr>
              <a:t> executes two store instructions in the CPU</a:t>
            </a:r>
            <a:endParaRPr lang="en-CH" sz="2000" b="1" dirty="0"/>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37160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5" name="Rectangle 24">
            <a:extLst>
              <a:ext uri="{FF2B5EF4-FFF2-40B4-BE49-F238E27FC236}">
                <a16:creationId xmlns:a16="http://schemas.microsoft.com/office/drawing/2014/main" id="{7BFD0AA6-E799-678A-E87F-47664BA90BDB}"/>
              </a:ext>
            </a:extLst>
          </p:cNvPr>
          <p:cNvSpPr/>
          <p:nvPr/>
        </p:nvSpPr>
        <p:spPr>
          <a:xfrm>
            <a:off x="4064924" y="3865965"/>
            <a:ext cx="1642456" cy="833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064924" y="5080000"/>
            <a:ext cx="1642456" cy="850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7" name="Rectangle 26">
            <a:extLst>
              <a:ext uri="{FF2B5EF4-FFF2-40B4-BE49-F238E27FC236}">
                <a16:creationId xmlns:a16="http://schemas.microsoft.com/office/drawing/2014/main" id="{42A5BFF5-0C19-99C9-57D4-5622660CEC15}"/>
              </a:ext>
            </a:extLst>
          </p:cNvPr>
          <p:cNvSpPr/>
          <p:nvPr/>
        </p:nvSpPr>
        <p:spPr>
          <a:xfrm>
            <a:off x="4174462" y="4624388"/>
            <a:ext cx="197513"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8" name="Rectangle 27">
            <a:extLst>
              <a:ext uri="{FF2B5EF4-FFF2-40B4-BE49-F238E27FC236}">
                <a16:creationId xmlns:a16="http://schemas.microsoft.com/office/drawing/2014/main" id="{6A7904D4-B68E-2C73-D2CD-66E1FCE57530}"/>
              </a:ext>
            </a:extLst>
          </p:cNvPr>
          <p:cNvSpPr/>
          <p:nvPr/>
        </p:nvSpPr>
        <p:spPr>
          <a:xfrm>
            <a:off x="4702175" y="4995001"/>
            <a:ext cx="177799" cy="15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9" name="Rectangle 28">
            <a:extLst>
              <a:ext uri="{FF2B5EF4-FFF2-40B4-BE49-F238E27FC236}">
                <a16:creationId xmlns:a16="http://schemas.microsoft.com/office/drawing/2014/main" id="{254A0454-6B4E-1AB2-6D53-EB1F59D9AFCA}"/>
              </a:ext>
            </a:extLst>
          </p:cNvPr>
          <p:cNvSpPr/>
          <p:nvPr/>
        </p:nvSpPr>
        <p:spPr>
          <a:xfrm>
            <a:off x="5422900" y="4966696"/>
            <a:ext cx="208051" cy="15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0" name="Rectangle 29">
            <a:extLst>
              <a:ext uri="{FF2B5EF4-FFF2-40B4-BE49-F238E27FC236}">
                <a16:creationId xmlns:a16="http://schemas.microsoft.com/office/drawing/2014/main" id="{971F1520-99A5-8EE4-8115-967F5675159B}"/>
              </a:ext>
            </a:extLst>
          </p:cNvPr>
          <p:cNvSpPr/>
          <p:nvPr/>
        </p:nvSpPr>
        <p:spPr>
          <a:xfrm>
            <a:off x="4064924" y="4699371"/>
            <a:ext cx="1642456" cy="400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1" name="Rectangle: Rounded Corners 30">
            <a:extLst>
              <a:ext uri="{FF2B5EF4-FFF2-40B4-BE49-F238E27FC236}">
                <a16:creationId xmlns:a16="http://schemas.microsoft.com/office/drawing/2014/main" id="{9107FBCB-180A-9FB0-2260-E1534B78CAA5}"/>
              </a:ext>
            </a:extLst>
          </p:cNvPr>
          <p:cNvSpPr/>
          <p:nvPr/>
        </p:nvSpPr>
        <p:spPr>
          <a:xfrm>
            <a:off x="480059" y="1721809"/>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Oval 31">
            <a:extLst>
              <a:ext uri="{FF2B5EF4-FFF2-40B4-BE49-F238E27FC236}">
                <a16:creationId xmlns:a16="http://schemas.microsoft.com/office/drawing/2014/main" id="{CFDE1336-AC4F-05DD-0244-CF1251504A03}"/>
              </a:ext>
            </a:extLst>
          </p:cNvPr>
          <p:cNvSpPr/>
          <p:nvPr/>
        </p:nvSpPr>
        <p:spPr>
          <a:xfrm>
            <a:off x="604178" y="1801521"/>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0D74A398-777D-AB70-EAEB-9A4CE61ACCC5}"/>
              </a:ext>
            </a:extLst>
          </p:cNvPr>
          <p:cNvSpPr txBox="1"/>
          <p:nvPr/>
        </p:nvSpPr>
        <p:spPr>
          <a:xfrm>
            <a:off x="657518" y="1771393"/>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4</a:t>
            </a:r>
            <a:endParaRPr lang="en-CH" sz="2400" b="1"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EA7B36-4A9F-FBC6-AF2E-25E4F5CA15BC}"/>
              </a:ext>
            </a:extLst>
          </p:cNvPr>
          <p:cNvSpPr txBox="1"/>
          <p:nvPr/>
        </p:nvSpPr>
        <p:spPr>
          <a:xfrm>
            <a:off x="1076616" y="1836795"/>
            <a:ext cx="770924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The first store updates the </a:t>
            </a:r>
            <a:r>
              <a:rPr lang="en-US" sz="2000" b="1" i="1" dirty="0">
                <a:solidFill>
                  <a:schemeClr val="bg1"/>
                </a:solidFill>
                <a:latin typeface="Cambria" panose="02040503050406030204" pitchFamily="18" charset="0"/>
                <a:ea typeface="Cambria" panose="02040503050406030204" pitchFamily="18" charset="0"/>
              </a:rPr>
              <a:t>instruction</a:t>
            </a:r>
            <a:r>
              <a:rPr lang="en-US" sz="2000" b="1" dirty="0">
                <a:solidFill>
                  <a:schemeClr val="bg1"/>
                </a:solidFill>
                <a:latin typeface="Cambria" panose="02040503050406030204" pitchFamily="18" charset="0"/>
                <a:ea typeface="Cambria" panose="02040503050406030204" pitchFamily="18" charset="0"/>
              </a:rPr>
              <a:t> register with </a:t>
            </a:r>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endParaRPr lang="en-CH"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endParaRPr>
          </a:p>
        </p:txBody>
      </p:sp>
      <p:sp>
        <p:nvSpPr>
          <p:cNvPr id="35" name="Rectangle: Rounded Corners 34">
            <a:extLst>
              <a:ext uri="{FF2B5EF4-FFF2-40B4-BE49-F238E27FC236}">
                <a16:creationId xmlns:a16="http://schemas.microsoft.com/office/drawing/2014/main" id="{99A3785C-8087-988B-47DE-BC6D13887C17}"/>
              </a:ext>
            </a:extLst>
          </p:cNvPr>
          <p:cNvSpPr/>
          <p:nvPr/>
        </p:nvSpPr>
        <p:spPr>
          <a:xfrm>
            <a:off x="480059" y="2469102"/>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Oval 35">
            <a:extLst>
              <a:ext uri="{FF2B5EF4-FFF2-40B4-BE49-F238E27FC236}">
                <a16:creationId xmlns:a16="http://schemas.microsoft.com/office/drawing/2014/main" id="{E56F8748-1B8B-977C-74B0-4C620E2D3067}"/>
              </a:ext>
            </a:extLst>
          </p:cNvPr>
          <p:cNvSpPr/>
          <p:nvPr/>
        </p:nvSpPr>
        <p:spPr>
          <a:xfrm>
            <a:off x="604178" y="254881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15EF9348-196A-586E-B8DF-278BBCEBB3D5}"/>
              </a:ext>
            </a:extLst>
          </p:cNvPr>
          <p:cNvSpPr txBox="1"/>
          <p:nvPr/>
        </p:nvSpPr>
        <p:spPr>
          <a:xfrm>
            <a:off x="657518" y="2518686"/>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5</a:t>
            </a:r>
            <a:endParaRPr lang="en-CH" sz="2400" b="1" dirty="0">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49D16CD4-62E7-3D34-35CA-A26DFAA09B0A}"/>
              </a:ext>
            </a:extLst>
          </p:cNvPr>
          <p:cNvSpPr txBox="1"/>
          <p:nvPr/>
        </p:nvSpPr>
        <p:spPr>
          <a:xfrm>
            <a:off x="1076616" y="2584088"/>
            <a:ext cx="770924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The second store sets the “Start” flag in the </a:t>
            </a:r>
            <a:r>
              <a:rPr lang="en-US" sz="2000" b="1" i="1" dirty="0">
                <a:solidFill>
                  <a:schemeClr val="bg1"/>
                </a:solidFill>
                <a:latin typeface="Cambria" panose="02040503050406030204" pitchFamily="18" charset="0"/>
                <a:ea typeface="Cambria" panose="02040503050406030204" pitchFamily="18" charset="0"/>
              </a:rPr>
              <a:t>flag</a:t>
            </a:r>
            <a:r>
              <a:rPr lang="en-US" sz="2000" b="1" dirty="0">
                <a:solidFill>
                  <a:schemeClr val="bg1"/>
                </a:solidFill>
                <a:latin typeface="Cambria" panose="02040503050406030204" pitchFamily="18" charset="0"/>
                <a:ea typeface="Cambria" panose="02040503050406030204" pitchFamily="18" charset="0"/>
              </a:rPr>
              <a:t> register</a:t>
            </a:r>
            <a:endParaRPr lang="en-CH"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endParaRPr>
          </a:p>
        </p:txBody>
      </p:sp>
      <p:sp>
        <p:nvSpPr>
          <p:cNvPr id="3" name="Rectangle 2">
            <a:extLst>
              <a:ext uri="{FF2B5EF4-FFF2-40B4-BE49-F238E27FC236}">
                <a16:creationId xmlns:a16="http://schemas.microsoft.com/office/drawing/2014/main" id="{9A9B2C6E-85EC-ED4C-05F4-4B3EE48F7198}"/>
              </a:ext>
            </a:extLst>
          </p:cNvPr>
          <p:cNvSpPr/>
          <p:nvPr/>
        </p:nvSpPr>
        <p:spPr>
          <a:xfrm>
            <a:off x="2801274" y="3461372"/>
            <a:ext cx="324196" cy="247268"/>
          </a:xfrm>
          <a:prstGeom prst="rect">
            <a:avLst/>
          </a:prstGeom>
          <a:solidFill>
            <a:schemeClr val="accent4">
              <a:lumMod val="60000"/>
              <a:lumOff val="40000"/>
            </a:schemeClr>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1</a:t>
            </a:r>
            <a:endParaRPr lang="en-CH" b="1" dirty="0">
              <a:solidFill>
                <a:schemeClr val="tx1"/>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30761E50-4C4F-C1FC-1053-7108B73BF681}"/>
              </a:ext>
            </a:extLst>
          </p:cNvPr>
          <p:cNvSpPr txBox="1"/>
          <p:nvPr/>
        </p:nvSpPr>
        <p:spPr>
          <a:xfrm>
            <a:off x="2396780" y="3065459"/>
            <a:ext cx="1183984"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Start (S)</a:t>
            </a:r>
            <a:endParaRPr lang="en-CH" sz="2000" b="1" dirty="0">
              <a:latin typeface="Courier New" panose="02070309020205020404" pitchFamily="49" charset="0"/>
              <a:ea typeface="Cambria" panose="02040503050406030204" pitchFamily="18" charset="0"/>
              <a:cs typeface="Courier New" panose="02070309020205020404" pitchFamily="49" charset="0"/>
            </a:endParaRPr>
          </a:p>
        </p:txBody>
      </p:sp>
      <p:sp>
        <p:nvSpPr>
          <p:cNvPr id="4" name="TextBox 3">
            <a:extLst>
              <a:ext uri="{FF2B5EF4-FFF2-40B4-BE49-F238E27FC236}">
                <a16:creationId xmlns:a16="http://schemas.microsoft.com/office/drawing/2014/main" id="{0E8D242C-4787-80C3-8796-3532219EC1ED}"/>
              </a:ext>
            </a:extLst>
          </p:cNvPr>
          <p:cNvSpPr txBox="1"/>
          <p:nvPr/>
        </p:nvSpPr>
        <p:spPr>
          <a:xfrm>
            <a:off x="3529964" y="3284507"/>
            <a:ext cx="374650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Start the execution of </a:t>
            </a:r>
            <a:r>
              <a:rPr lang="en-US" dirty="0" err="1">
                <a:latin typeface="Cambria" panose="02040503050406030204" pitchFamily="18" charset="0"/>
                <a:ea typeface="Cambria" panose="02040503050406030204" pitchFamily="18" charset="0"/>
              </a:rPr>
              <a:t>PiM</a:t>
            </a:r>
            <a:r>
              <a:rPr lang="en-US" dirty="0">
                <a:latin typeface="Cambria" panose="02040503050406030204" pitchFamily="18" charset="0"/>
                <a:ea typeface="Cambria" panose="02040503050406030204" pitchFamily="18" charset="0"/>
              </a:rPr>
              <a:t> operation</a:t>
            </a:r>
            <a:endParaRPr lang="en-CH"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1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31" grpId="0" animBg="1"/>
      <p:bldP spid="32" grpId="0" animBg="1"/>
      <p:bldP spid="33" grpId="0"/>
      <p:bldP spid="34" grpId="0"/>
      <p:bldP spid="35" grpId="0" animBg="1"/>
      <p:bldP spid="36" grpId="0" animBg="1"/>
      <p:bldP spid="37" grpId="0"/>
      <p:bldP spid="38" grpId="0"/>
      <p:bldP spid="3" grpId="0" animBg="1"/>
      <p:bldP spid="40"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C55A8-F7CF-4984-A1C7-0D1BFCF0D12E}"/>
              </a:ext>
            </a:extLst>
          </p:cNvPr>
          <p:cNvSpPr>
            <a:spLocks noGrp="1"/>
          </p:cNvSpPr>
          <p:nvPr>
            <p:ph type="title"/>
          </p:nvPr>
        </p:nvSpPr>
        <p:spPr/>
        <p:txBody>
          <a:bodyPr>
            <a:noAutofit/>
          </a:bodyPr>
          <a:lstStyle/>
          <a:p>
            <a:r>
              <a:rPr lang="en-US" sz="5600" dirty="0"/>
              <a:t>Executive Summary</a:t>
            </a:r>
            <a:endParaRPr lang="tr-TR" sz="5600" dirty="0"/>
          </a:p>
        </p:txBody>
      </p:sp>
      <p:sp>
        <p:nvSpPr>
          <p:cNvPr id="3" name="İçerik Yer Tutucusu 2">
            <a:extLst>
              <a:ext uri="{FF2B5EF4-FFF2-40B4-BE49-F238E27FC236}">
                <a16:creationId xmlns:a16="http://schemas.microsoft.com/office/drawing/2014/main" id="{E754E5C6-8092-46E1-A98C-201D5F079040}"/>
              </a:ext>
            </a:extLst>
          </p:cNvPr>
          <p:cNvSpPr>
            <a:spLocks noGrp="1"/>
          </p:cNvSpPr>
          <p:nvPr>
            <p:ph idx="1"/>
          </p:nvPr>
        </p:nvSpPr>
        <p:spPr>
          <a:xfrm>
            <a:off x="118457" y="998483"/>
            <a:ext cx="8907087" cy="5623034"/>
          </a:xfrm>
        </p:spPr>
        <p:txBody>
          <a:bodyPr>
            <a:normAutofit lnSpcReduction="10000"/>
          </a:bodyPr>
          <a:lstStyle/>
          <a:p>
            <a:pPr marL="0" indent="0">
              <a:spcBef>
                <a:spcPts val="600"/>
              </a:spcBef>
              <a:buNone/>
            </a:pPr>
            <a:r>
              <a:rPr lang="en-US" sz="1800" b="1" dirty="0">
                <a:solidFill>
                  <a:srgbClr val="7030A0"/>
                </a:solidFill>
              </a:rPr>
              <a:t>Motivation: </a:t>
            </a:r>
            <a:r>
              <a:rPr lang="en-US" sz="1800" dirty="0">
                <a:solidFill>
                  <a:srgbClr val="7030A0"/>
                </a:solidFill>
              </a:rPr>
              <a:t>Commodity DRAM based </a:t>
            </a:r>
            <a:r>
              <a:rPr lang="en-US" sz="1800" dirty="0" err="1">
                <a:solidFill>
                  <a:srgbClr val="7030A0"/>
                </a:solidFill>
              </a:rPr>
              <a:t>PiM</a:t>
            </a:r>
            <a:r>
              <a:rPr lang="en-US" sz="1800" dirty="0">
                <a:solidFill>
                  <a:srgbClr val="7030A0"/>
                </a:solidFill>
              </a:rPr>
              <a:t> </a:t>
            </a:r>
            <a:r>
              <a:rPr lang="en-US" sz="1800" dirty="0"/>
              <a:t>techniques improve the </a:t>
            </a:r>
            <a:r>
              <a:rPr lang="en-US" sz="1800" dirty="0">
                <a:solidFill>
                  <a:srgbClr val="7030A0"/>
                </a:solidFill>
              </a:rPr>
              <a:t>performance </a:t>
            </a:r>
            <a:br>
              <a:rPr lang="en-US" sz="1800" dirty="0">
                <a:solidFill>
                  <a:srgbClr val="7030A0"/>
                </a:solidFill>
              </a:rPr>
            </a:br>
            <a:r>
              <a:rPr lang="en-US" sz="1800" dirty="0"/>
              <a:t>and </a:t>
            </a:r>
            <a:r>
              <a:rPr lang="en-US" sz="1800" dirty="0">
                <a:solidFill>
                  <a:srgbClr val="7030A0"/>
                </a:solidFill>
              </a:rPr>
              <a:t>energy efficiency </a:t>
            </a:r>
            <a:r>
              <a:rPr lang="en-US" sz="1800" dirty="0"/>
              <a:t>of computing systems at </a:t>
            </a:r>
            <a:r>
              <a:rPr lang="en-US" sz="1800" dirty="0">
                <a:solidFill>
                  <a:srgbClr val="7030A0"/>
                </a:solidFill>
              </a:rPr>
              <a:t>no additional DRAM hardware </a:t>
            </a:r>
            <a:r>
              <a:rPr lang="en-US" sz="1800" dirty="0"/>
              <a:t>cost</a:t>
            </a:r>
          </a:p>
          <a:p>
            <a:pPr marL="0" indent="0">
              <a:spcBef>
                <a:spcPts val="600"/>
              </a:spcBef>
              <a:buNone/>
            </a:pPr>
            <a:r>
              <a:rPr lang="en-US" sz="1800" b="1" dirty="0">
                <a:solidFill>
                  <a:srgbClr val="C00000"/>
                </a:solidFill>
              </a:rPr>
              <a:t>Problem: </a:t>
            </a:r>
            <a:r>
              <a:rPr lang="en-US" sz="1800" dirty="0">
                <a:solidFill>
                  <a:srgbClr val="C00000"/>
                </a:solidFill>
              </a:rPr>
              <a:t>Challenges of integrating</a:t>
            </a:r>
            <a:r>
              <a:rPr lang="en-US" sz="1800" dirty="0"/>
              <a:t> these </a:t>
            </a:r>
            <a:r>
              <a:rPr lang="en-US" sz="1800" dirty="0" err="1"/>
              <a:t>PiM</a:t>
            </a:r>
            <a:r>
              <a:rPr lang="en-US" sz="1800" dirty="0"/>
              <a:t> techniques into </a:t>
            </a:r>
            <a:r>
              <a:rPr lang="en-US" sz="1800" dirty="0">
                <a:solidFill>
                  <a:srgbClr val="C00000"/>
                </a:solidFill>
              </a:rPr>
              <a:t>real systems </a:t>
            </a:r>
            <a:r>
              <a:rPr lang="en-US" sz="1800" dirty="0"/>
              <a:t>are not solved</a:t>
            </a:r>
          </a:p>
          <a:p>
            <a:pPr marL="0" indent="0">
              <a:spcBef>
                <a:spcPts val="300"/>
              </a:spcBef>
              <a:buNone/>
            </a:pPr>
            <a:r>
              <a:rPr lang="en-US" sz="1800" dirty="0"/>
              <a:t>General-purpose computing systems, special-purpose testing platforms, and </a:t>
            </a:r>
            <a:br>
              <a:rPr lang="en-US" sz="1800" dirty="0"/>
            </a:br>
            <a:r>
              <a:rPr lang="en-US" sz="1800" dirty="0"/>
              <a:t>system simulators </a:t>
            </a:r>
            <a:r>
              <a:rPr lang="en-US" sz="1800" i="1" dirty="0">
                <a:solidFill>
                  <a:srgbClr val="C00000"/>
                </a:solidFill>
              </a:rPr>
              <a:t>cannot</a:t>
            </a:r>
            <a:r>
              <a:rPr lang="en-US" sz="1800" dirty="0"/>
              <a:t> be used to </a:t>
            </a:r>
            <a:r>
              <a:rPr lang="en-US" sz="1800" dirty="0">
                <a:solidFill>
                  <a:srgbClr val="C00000"/>
                </a:solidFill>
              </a:rPr>
              <a:t>efficiently study system integration challenges</a:t>
            </a:r>
            <a:endParaRPr lang="en-US" sz="1800" i="1" dirty="0">
              <a:solidFill>
                <a:srgbClr val="C00000"/>
              </a:solidFill>
            </a:endParaRPr>
          </a:p>
          <a:p>
            <a:pPr marL="0" indent="0">
              <a:buNone/>
            </a:pPr>
            <a:r>
              <a:rPr lang="en-US" sz="1800" b="1" dirty="0">
                <a:solidFill>
                  <a:srgbClr val="00B050"/>
                </a:solidFill>
              </a:rPr>
              <a:t>Goal:</a:t>
            </a:r>
            <a:r>
              <a:rPr lang="en-US" sz="1800" b="1" dirty="0">
                <a:solidFill>
                  <a:schemeClr val="accent4"/>
                </a:solidFill>
              </a:rPr>
              <a:t> </a:t>
            </a:r>
            <a:r>
              <a:rPr lang="en-US" sz="1800" dirty="0"/>
              <a:t>Design and implement a </a:t>
            </a:r>
            <a:r>
              <a:rPr lang="en-US" sz="1800" dirty="0">
                <a:solidFill>
                  <a:srgbClr val="00B050"/>
                </a:solidFill>
              </a:rPr>
              <a:t>flexible framework </a:t>
            </a:r>
            <a:r>
              <a:rPr lang="en-US" sz="1800" dirty="0"/>
              <a:t>that can be used to:</a:t>
            </a:r>
          </a:p>
          <a:p>
            <a:pPr marL="0">
              <a:lnSpc>
                <a:spcPct val="100000"/>
              </a:lnSpc>
              <a:spcBef>
                <a:spcPts val="300"/>
              </a:spcBef>
            </a:pPr>
            <a:r>
              <a:rPr lang="en-US" sz="1800" dirty="0"/>
              <a:t>solve </a:t>
            </a:r>
            <a:r>
              <a:rPr lang="en-US" sz="1800" dirty="0">
                <a:solidFill>
                  <a:srgbClr val="00B050"/>
                </a:solidFill>
              </a:rPr>
              <a:t>system integration challenges </a:t>
            </a:r>
          </a:p>
          <a:p>
            <a:pPr marL="0">
              <a:lnSpc>
                <a:spcPct val="100000"/>
              </a:lnSpc>
              <a:spcBef>
                <a:spcPts val="300"/>
              </a:spcBef>
            </a:pPr>
            <a:r>
              <a:rPr lang="en-US" sz="1800" dirty="0"/>
              <a:t>analyze </a:t>
            </a:r>
            <a:r>
              <a:rPr lang="en-US" sz="1800" dirty="0">
                <a:solidFill>
                  <a:srgbClr val="00B050"/>
                </a:solidFill>
              </a:rPr>
              <a:t>trade-offs of end-to-end implementations </a:t>
            </a:r>
            <a:br>
              <a:rPr lang="en-US" sz="1800" dirty="0">
                <a:solidFill>
                  <a:srgbClr val="00B050"/>
                </a:solidFill>
              </a:rPr>
            </a:br>
            <a:r>
              <a:rPr lang="en-US" sz="1800" dirty="0">
                <a:solidFill>
                  <a:schemeClr val="accent4"/>
                </a:solidFill>
              </a:rPr>
              <a:t>     </a:t>
            </a:r>
            <a:r>
              <a:rPr lang="en-US" sz="1800" dirty="0"/>
              <a:t>of commodity DRAM-based-</a:t>
            </a:r>
            <a:r>
              <a:rPr lang="en-US" sz="1800" dirty="0" err="1"/>
              <a:t>PiM</a:t>
            </a:r>
            <a:r>
              <a:rPr lang="en-US" sz="1800" dirty="0"/>
              <a:t> techniques</a:t>
            </a:r>
          </a:p>
          <a:p>
            <a:pPr marL="0" indent="0">
              <a:buNone/>
            </a:pPr>
            <a:r>
              <a:rPr lang="en-US" sz="1800" b="1" dirty="0">
                <a:solidFill>
                  <a:schemeClr val="accent1"/>
                </a:solidFill>
              </a:rPr>
              <a:t>Key idea: </a:t>
            </a:r>
            <a:r>
              <a:rPr lang="en-US" sz="1800" b="1" dirty="0" err="1">
                <a:solidFill>
                  <a:schemeClr val="accent1"/>
                </a:solidFill>
              </a:rPr>
              <a:t>PiDRAM</a:t>
            </a:r>
            <a:r>
              <a:rPr lang="en-US" sz="1800" dirty="0">
                <a:solidFill>
                  <a:schemeClr val="accent1"/>
                </a:solidFill>
              </a:rPr>
              <a:t>,</a:t>
            </a:r>
            <a:r>
              <a:rPr lang="en-US" sz="1800" b="1" dirty="0">
                <a:solidFill>
                  <a:schemeClr val="accent1"/>
                </a:solidFill>
              </a:rPr>
              <a:t> </a:t>
            </a:r>
            <a:r>
              <a:rPr lang="en-US" sz="1800" dirty="0">
                <a:solidFill>
                  <a:schemeClr val="accent1"/>
                </a:solidFill>
              </a:rPr>
              <a:t>an</a:t>
            </a:r>
            <a:r>
              <a:rPr lang="en-US" sz="1800" b="1" dirty="0">
                <a:solidFill>
                  <a:schemeClr val="accent1"/>
                </a:solidFill>
              </a:rPr>
              <a:t> </a:t>
            </a:r>
            <a:r>
              <a:rPr lang="en-US" sz="1800" dirty="0">
                <a:solidFill>
                  <a:schemeClr val="accent1"/>
                </a:solidFill>
              </a:rPr>
              <a:t>FPGA-based</a:t>
            </a:r>
            <a:r>
              <a:rPr lang="en-US" sz="1800" dirty="0"/>
              <a:t> framework that enables:</a:t>
            </a:r>
            <a:endParaRPr lang="en-US" sz="1800" b="1" dirty="0">
              <a:solidFill>
                <a:schemeClr val="accent1"/>
              </a:solidFill>
            </a:endParaRPr>
          </a:p>
          <a:p>
            <a:pPr>
              <a:spcBef>
                <a:spcPts val="300"/>
              </a:spcBef>
            </a:pPr>
            <a:r>
              <a:rPr lang="en-US" sz="1800" dirty="0"/>
              <a:t>system integration studies</a:t>
            </a:r>
          </a:p>
          <a:p>
            <a:pPr>
              <a:spcBef>
                <a:spcPts val="300"/>
              </a:spcBef>
            </a:pPr>
            <a:r>
              <a:rPr lang="en-US" sz="1800" dirty="0"/>
              <a:t>end-to-end evaluations of </a:t>
            </a:r>
            <a:r>
              <a:rPr lang="en-US" sz="1800" dirty="0">
                <a:solidFill>
                  <a:schemeClr val="accent1"/>
                </a:solidFill>
              </a:rPr>
              <a:t>PIM techniques </a:t>
            </a:r>
            <a:r>
              <a:rPr lang="en-US" sz="1800" dirty="0"/>
              <a:t>using </a:t>
            </a:r>
            <a:r>
              <a:rPr lang="en-US" sz="1800" dirty="0">
                <a:solidFill>
                  <a:schemeClr val="accent1"/>
                </a:solidFill>
              </a:rPr>
              <a:t>real unmodified </a:t>
            </a:r>
            <a:r>
              <a:rPr lang="en-US" sz="1800" dirty="0"/>
              <a:t>DRAM chips</a:t>
            </a:r>
            <a:endParaRPr lang="en-US" sz="1100" dirty="0"/>
          </a:p>
          <a:p>
            <a:pPr marL="0" indent="0">
              <a:spcBef>
                <a:spcPts val="300"/>
              </a:spcBef>
              <a:buNone/>
            </a:pPr>
            <a:endParaRPr lang="en-US" sz="100" dirty="0"/>
          </a:p>
          <a:p>
            <a:pPr marL="0" indent="0">
              <a:spcBef>
                <a:spcPts val="300"/>
              </a:spcBef>
              <a:buNone/>
            </a:pPr>
            <a:r>
              <a:rPr lang="en-US" sz="1800" b="1" dirty="0">
                <a:solidFill>
                  <a:schemeClr val="accent6"/>
                </a:solidFill>
              </a:rPr>
              <a:t>Evaluation:</a:t>
            </a:r>
            <a:r>
              <a:rPr lang="en-US" sz="1800" b="1" dirty="0"/>
              <a:t> </a:t>
            </a:r>
            <a:r>
              <a:rPr lang="en-US" sz="1800" dirty="0"/>
              <a:t>End-to-end integration of </a:t>
            </a:r>
            <a:r>
              <a:rPr lang="en-US" sz="1800" dirty="0">
                <a:solidFill>
                  <a:schemeClr val="accent6"/>
                </a:solidFill>
              </a:rPr>
              <a:t>two </a:t>
            </a:r>
            <a:r>
              <a:rPr lang="en-US" sz="1800" dirty="0" err="1">
                <a:solidFill>
                  <a:schemeClr val="accent6"/>
                </a:solidFill>
              </a:rPr>
              <a:t>PiM</a:t>
            </a:r>
            <a:r>
              <a:rPr lang="en-US" sz="1800" dirty="0">
                <a:solidFill>
                  <a:schemeClr val="accent6"/>
                </a:solidFill>
              </a:rPr>
              <a:t> techniques</a:t>
            </a:r>
            <a:r>
              <a:rPr lang="en-US" sz="1800" dirty="0"/>
              <a:t> on </a:t>
            </a:r>
            <a:r>
              <a:rPr lang="en-US" sz="1800" dirty="0" err="1"/>
              <a:t>PiDRAM’s</a:t>
            </a:r>
            <a:r>
              <a:rPr lang="en-US" sz="1800" dirty="0"/>
              <a:t> </a:t>
            </a:r>
            <a:r>
              <a:rPr lang="en-US" sz="1800" dirty="0">
                <a:solidFill>
                  <a:schemeClr val="accent6"/>
                </a:solidFill>
              </a:rPr>
              <a:t>FPGA prototype</a:t>
            </a:r>
          </a:p>
          <a:p>
            <a:pPr marL="0" indent="0">
              <a:spcBef>
                <a:spcPts val="300"/>
              </a:spcBef>
              <a:buNone/>
            </a:pPr>
            <a:endParaRPr lang="en-US" sz="300" b="1" dirty="0">
              <a:solidFill>
                <a:schemeClr val="accent6"/>
              </a:solidFill>
            </a:endParaRPr>
          </a:p>
          <a:p>
            <a:pPr marL="0" indent="0">
              <a:spcBef>
                <a:spcPts val="300"/>
              </a:spcBef>
              <a:buNone/>
            </a:pPr>
            <a:r>
              <a:rPr lang="en-US" sz="1800" b="1" dirty="0">
                <a:solidFill>
                  <a:schemeClr val="accent5"/>
                </a:solidFill>
              </a:rPr>
              <a:t>Case Study #1 – </a:t>
            </a:r>
            <a:r>
              <a:rPr lang="en-US" sz="1800" b="1" dirty="0" err="1">
                <a:solidFill>
                  <a:schemeClr val="accent5"/>
                </a:solidFill>
              </a:rPr>
              <a:t>RowClone</a:t>
            </a:r>
            <a:r>
              <a:rPr lang="en-US" sz="1800" b="1" dirty="0">
                <a:solidFill>
                  <a:schemeClr val="accent5"/>
                </a:solidFill>
              </a:rPr>
              <a:t>:</a:t>
            </a:r>
            <a:r>
              <a:rPr lang="en-US" sz="1800" dirty="0"/>
              <a:t> In-DRAM bulk data copy operations</a:t>
            </a:r>
          </a:p>
          <a:p>
            <a:pPr>
              <a:spcBef>
                <a:spcPts val="300"/>
              </a:spcBef>
            </a:pPr>
            <a:r>
              <a:rPr lang="en-US" sz="1800" dirty="0"/>
              <a:t> </a:t>
            </a:r>
            <a:r>
              <a:rPr lang="en-US" sz="1800" dirty="0">
                <a:solidFill>
                  <a:schemeClr val="accent5"/>
                </a:solidFill>
              </a:rPr>
              <a:t>119x speedup </a:t>
            </a:r>
            <a:r>
              <a:rPr lang="en-US" sz="1800" dirty="0"/>
              <a:t>for copy operations compared to CPU-copy </a:t>
            </a:r>
            <a:r>
              <a:rPr lang="en-US" sz="1800" dirty="0">
                <a:solidFill>
                  <a:schemeClr val="accent5"/>
                </a:solidFill>
              </a:rPr>
              <a:t>with system support</a:t>
            </a:r>
          </a:p>
          <a:p>
            <a:pPr>
              <a:spcBef>
                <a:spcPts val="300"/>
              </a:spcBef>
            </a:pPr>
            <a:r>
              <a:rPr lang="en-US" sz="1800" dirty="0"/>
              <a:t> </a:t>
            </a:r>
            <a:r>
              <a:rPr lang="en-US" sz="1800" dirty="0">
                <a:solidFill>
                  <a:schemeClr val="accent5"/>
                </a:solidFill>
              </a:rPr>
              <a:t>198 lines of Verilog </a:t>
            </a:r>
            <a:r>
              <a:rPr lang="en-US" sz="1800" dirty="0"/>
              <a:t>and </a:t>
            </a:r>
            <a:r>
              <a:rPr lang="en-US" sz="1800" dirty="0">
                <a:solidFill>
                  <a:schemeClr val="accent5"/>
                </a:solidFill>
              </a:rPr>
              <a:t>565 lines of C++ </a:t>
            </a:r>
            <a:r>
              <a:rPr lang="en-US" sz="1800" dirty="0"/>
              <a:t>code over </a:t>
            </a:r>
            <a:r>
              <a:rPr lang="en-US" sz="1800" dirty="0" err="1"/>
              <a:t>PiDRAM’s</a:t>
            </a:r>
            <a:r>
              <a:rPr lang="en-US" sz="1800" dirty="0"/>
              <a:t> </a:t>
            </a:r>
            <a:r>
              <a:rPr lang="en-US" sz="1800" dirty="0">
                <a:solidFill>
                  <a:schemeClr val="accent5"/>
                </a:solidFill>
              </a:rPr>
              <a:t>flexible</a:t>
            </a:r>
            <a:r>
              <a:rPr lang="en-US" sz="1800" dirty="0"/>
              <a:t> codebase</a:t>
            </a:r>
          </a:p>
          <a:p>
            <a:pPr marL="0" indent="0">
              <a:spcBef>
                <a:spcPts val="300"/>
              </a:spcBef>
              <a:buNone/>
            </a:pPr>
            <a:endParaRPr lang="en-US" sz="300" dirty="0"/>
          </a:p>
          <a:p>
            <a:pPr marL="0" indent="0">
              <a:spcBef>
                <a:spcPts val="300"/>
              </a:spcBef>
              <a:buNone/>
            </a:pPr>
            <a:r>
              <a:rPr lang="en-US" sz="1800" b="1" dirty="0">
                <a:solidFill>
                  <a:schemeClr val="accent2"/>
                </a:solidFill>
              </a:rPr>
              <a:t>Case Study #2 – D-</a:t>
            </a:r>
            <a:r>
              <a:rPr lang="en-US" sz="1800" b="1" dirty="0" err="1">
                <a:solidFill>
                  <a:schemeClr val="accent2"/>
                </a:solidFill>
              </a:rPr>
              <a:t>RaNGe</a:t>
            </a:r>
            <a:r>
              <a:rPr lang="en-US" sz="1800" b="1" dirty="0">
                <a:solidFill>
                  <a:schemeClr val="accent2"/>
                </a:solidFill>
              </a:rPr>
              <a:t>:</a:t>
            </a:r>
            <a:r>
              <a:rPr lang="en-US" sz="1800" dirty="0"/>
              <a:t> DRAM-based random number generation technique</a:t>
            </a:r>
          </a:p>
          <a:p>
            <a:pPr>
              <a:spcBef>
                <a:spcPts val="300"/>
              </a:spcBef>
            </a:pPr>
            <a:r>
              <a:rPr lang="en-US" sz="1800" dirty="0"/>
              <a:t> </a:t>
            </a:r>
            <a:r>
              <a:rPr lang="en-US" sz="1800" dirty="0">
                <a:solidFill>
                  <a:schemeClr val="accent2"/>
                </a:solidFill>
              </a:rPr>
              <a:t>8.30 Mb/s</a:t>
            </a:r>
            <a:r>
              <a:rPr lang="en-US" sz="1800" dirty="0">
                <a:solidFill>
                  <a:schemeClr val="accent5"/>
                </a:solidFill>
              </a:rPr>
              <a:t> </a:t>
            </a:r>
            <a:r>
              <a:rPr lang="en-US" sz="1800" dirty="0"/>
              <a:t>true random number generator (TRNG) </a:t>
            </a:r>
            <a:r>
              <a:rPr lang="en-US" sz="1800" dirty="0">
                <a:solidFill>
                  <a:schemeClr val="accent2"/>
                </a:solidFill>
              </a:rPr>
              <a:t>throughput, 220 ns</a:t>
            </a:r>
            <a:r>
              <a:rPr lang="en-US" sz="1800" dirty="0">
                <a:solidFill>
                  <a:schemeClr val="accent5"/>
                </a:solidFill>
              </a:rPr>
              <a:t> </a:t>
            </a:r>
            <a:r>
              <a:rPr lang="en-US" sz="1800" dirty="0"/>
              <a:t>TRNG latency</a:t>
            </a:r>
          </a:p>
          <a:p>
            <a:pPr>
              <a:spcBef>
                <a:spcPts val="300"/>
              </a:spcBef>
            </a:pPr>
            <a:r>
              <a:rPr lang="en-US" sz="1800" dirty="0"/>
              <a:t> </a:t>
            </a:r>
            <a:r>
              <a:rPr lang="en-US" sz="1800" dirty="0">
                <a:solidFill>
                  <a:schemeClr val="accent2"/>
                </a:solidFill>
              </a:rPr>
              <a:t>190 lines of Verilog </a:t>
            </a:r>
            <a:r>
              <a:rPr lang="en-US" sz="1800" dirty="0"/>
              <a:t>and </a:t>
            </a:r>
            <a:r>
              <a:rPr lang="en-US" sz="1800" dirty="0">
                <a:solidFill>
                  <a:schemeClr val="accent2"/>
                </a:solidFill>
              </a:rPr>
              <a:t>78 lines of C++</a:t>
            </a:r>
            <a:r>
              <a:rPr lang="en-US" sz="1800" dirty="0">
                <a:solidFill>
                  <a:schemeClr val="accent5"/>
                </a:solidFill>
              </a:rPr>
              <a:t> </a:t>
            </a:r>
            <a:r>
              <a:rPr lang="en-US" sz="1800" dirty="0"/>
              <a:t>code over </a:t>
            </a:r>
            <a:r>
              <a:rPr lang="en-US" sz="1800" dirty="0" err="1"/>
              <a:t>PiDRAM’s</a:t>
            </a:r>
            <a:r>
              <a:rPr lang="en-US" sz="1800" dirty="0"/>
              <a:t> </a:t>
            </a:r>
            <a:r>
              <a:rPr lang="en-US" sz="1800" dirty="0">
                <a:solidFill>
                  <a:schemeClr val="accent2"/>
                </a:solidFill>
              </a:rPr>
              <a:t>flexible</a:t>
            </a:r>
            <a:r>
              <a:rPr lang="en-US" sz="1800" dirty="0"/>
              <a:t> codebase</a:t>
            </a:r>
          </a:p>
        </p:txBody>
      </p:sp>
      <p:sp>
        <p:nvSpPr>
          <p:cNvPr id="4" name="TextBox 3">
            <a:extLst>
              <a:ext uri="{FF2B5EF4-FFF2-40B4-BE49-F238E27FC236}">
                <a16:creationId xmlns:a16="http://schemas.microsoft.com/office/drawing/2014/main" id="{565366A6-2B1D-2EE5-15C2-7EBFF3B69CA2}"/>
              </a:ext>
            </a:extLst>
          </p:cNvPr>
          <p:cNvSpPr txBox="1"/>
          <p:nvPr/>
        </p:nvSpPr>
        <p:spPr>
          <a:xfrm>
            <a:off x="3047999" y="6436851"/>
            <a:ext cx="5387629" cy="369332"/>
          </a:xfrm>
          <a:prstGeom prst="rect">
            <a:avLst/>
          </a:prstGeom>
          <a:noFill/>
        </p:spPr>
        <p:txBody>
          <a:bodyPr wrap="none" rtlCol="0">
            <a:spAutoFit/>
          </a:bodyPr>
          <a:lstStyle/>
          <a:p>
            <a:r>
              <a:rPr lang="en-TR" b="1" dirty="0">
                <a:latin typeface="Cambria" panose="02040503050406030204" pitchFamily="18" charset="0"/>
              </a:rPr>
              <a:t>PiDRAM: </a:t>
            </a:r>
            <a:r>
              <a:rPr lang="en-US" dirty="0">
                <a:latin typeface="Cambria" panose="02040503050406030204" pitchFamily="18" charset="0"/>
              </a:rPr>
              <a:t>https://</a:t>
            </a:r>
            <a:r>
              <a:rPr lang="en-US" dirty="0" err="1">
                <a:latin typeface="Cambria" panose="02040503050406030204" pitchFamily="18" charset="0"/>
              </a:rPr>
              <a:t>github.com</a:t>
            </a:r>
            <a:r>
              <a:rPr lang="en-US" dirty="0">
                <a:latin typeface="Cambria" panose="02040503050406030204" pitchFamily="18" charset="0"/>
              </a:rPr>
              <a:t>/CMU-SAFARI/</a:t>
            </a:r>
            <a:r>
              <a:rPr lang="en-US" dirty="0" err="1">
                <a:latin typeface="Cambria" panose="02040503050406030204" pitchFamily="18" charset="0"/>
              </a:rPr>
              <a:t>PiDRAM</a:t>
            </a:r>
            <a:endParaRPr lang="en-TR" dirty="0">
              <a:latin typeface="Cambria" panose="02040503050406030204" pitchFamily="18" charset="0"/>
            </a:endParaRPr>
          </a:p>
        </p:txBody>
      </p:sp>
    </p:spTree>
    <p:extLst>
      <p:ext uri="{BB962C8B-B14F-4D97-AF65-F5344CB8AC3E}">
        <p14:creationId xmlns:p14="http://schemas.microsoft.com/office/powerpoint/2010/main" val="22397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0" name="Rectangle 9">
            <a:extLst>
              <a:ext uri="{FF2B5EF4-FFF2-40B4-BE49-F238E27FC236}">
                <a16:creationId xmlns:a16="http://schemas.microsoft.com/office/drawing/2014/main" id="{14E0E6F4-5F0C-3AF7-5CC7-8F316573EF29}"/>
              </a:ext>
            </a:extLst>
          </p:cNvPr>
          <p:cNvSpPr/>
          <p:nvPr/>
        </p:nvSpPr>
        <p:spPr>
          <a:xfrm>
            <a:off x="7762875" y="3866811"/>
            <a:ext cx="1300737"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6</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129959" y="1076651"/>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Courier New" panose="02070309020205020404" pitchFamily="49" charset="0"/>
              </a:rPr>
              <a:t>POC instructs the memory controller to perform </a:t>
            </a:r>
            <a:r>
              <a:rPr lang="en-US" sz="2000" b="1" dirty="0" err="1">
                <a:latin typeface="Cambria" panose="02040503050406030204" pitchFamily="18" charset="0"/>
                <a:ea typeface="Cambria" panose="02040503050406030204" pitchFamily="18" charset="0"/>
                <a:cs typeface="Courier New" panose="02070309020205020404" pitchFamily="49" charset="0"/>
              </a:rPr>
              <a:t>RowClone</a:t>
            </a:r>
            <a:endParaRPr lang="en-CH" sz="2000" b="1" dirty="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37160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064924" y="5237016"/>
            <a:ext cx="1642456"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8" name="Rectangle 27">
            <a:extLst>
              <a:ext uri="{FF2B5EF4-FFF2-40B4-BE49-F238E27FC236}">
                <a16:creationId xmlns:a16="http://schemas.microsoft.com/office/drawing/2014/main" id="{6A7904D4-B68E-2C73-D2CD-66E1FCE57530}"/>
              </a:ext>
            </a:extLst>
          </p:cNvPr>
          <p:cNvSpPr/>
          <p:nvPr/>
        </p:nvSpPr>
        <p:spPr>
          <a:xfrm>
            <a:off x="4702175" y="4995000"/>
            <a:ext cx="177799" cy="186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9" name="Rectangle 28">
            <a:extLst>
              <a:ext uri="{FF2B5EF4-FFF2-40B4-BE49-F238E27FC236}">
                <a16:creationId xmlns:a16="http://schemas.microsoft.com/office/drawing/2014/main" id="{254A0454-6B4E-1AB2-6D53-EB1F59D9AFCA}"/>
              </a:ext>
            </a:extLst>
          </p:cNvPr>
          <p:cNvSpPr/>
          <p:nvPr/>
        </p:nvSpPr>
        <p:spPr>
          <a:xfrm>
            <a:off x="5419726" y="4966696"/>
            <a:ext cx="211226" cy="21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9" name="Rectangle 38">
            <a:extLst>
              <a:ext uri="{FF2B5EF4-FFF2-40B4-BE49-F238E27FC236}">
                <a16:creationId xmlns:a16="http://schemas.microsoft.com/office/drawing/2014/main" id="{5D7AC0C5-FB79-725E-8EEC-D8F07A8A6557}"/>
              </a:ext>
            </a:extLst>
          </p:cNvPr>
          <p:cNvSpPr/>
          <p:nvPr/>
        </p:nvSpPr>
        <p:spPr>
          <a:xfrm>
            <a:off x="7068413" y="4966696"/>
            <a:ext cx="208051" cy="289558"/>
          </a:xfrm>
          <a:prstGeom prst="rect">
            <a:avLst/>
          </a:prstGeom>
          <a:solidFill>
            <a:srgbClr val="EAF3E3"/>
          </a:solidFill>
          <a:ln>
            <a:solidFill>
              <a:srgbClr val="EAF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1" name="Rectangle: Rounded Corners 40">
            <a:extLst>
              <a:ext uri="{FF2B5EF4-FFF2-40B4-BE49-F238E27FC236}">
                <a16:creationId xmlns:a16="http://schemas.microsoft.com/office/drawing/2014/main" id="{D2273D3F-A7B2-1CA4-EC82-0B3B7226FE61}"/>
              </a:ext>
            </a:extLst>
          </p:cNvPr>
          <p:cNvSpPr/>
          <p:nvPr/>
        </p:nvSpPr>
        <p:spPr>
          <a:xfrm>
            <a:off x="480060" y="1733310"/>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Oval 41">
            <a:extLst>
              <a:ext uri="{FF2B5EF4-FFF2-40B4-BE49-F238E27FC236}">
                <a16:creationId xmlns:a16="http://schemas.microsoft.com/office/drawing/2014/main" id="{F3BEE827-B105-D811-50CD-366B5DCB14FA}"/>
              </a:ext>
            </a:extLst>
          </p:cNvPr>
          <p:cNvSpPr/>
          <p:nvPr/>
        </p:nvSpPr>
        <p:spPr>
          <a:xfrm>
            <a:off x="604179" y="1813022"/>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7DEE295D-3012-E683-8091-573382E142A3}"/>
              </a:ext>
            </a:extLst>
          </p:cNvPr>
          <p:cNvSpPr txBox="1"/>
          <p:nvPr/>
        </p:nvSpPr>
        <p:spPr>
          <a:xfrm>
            <a:off x="657519" y="1782894"/>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7</a:t>
            </a:r>
            <a:endParaRPr lang="en-CH" sz="2400" b="1"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7BE440AD-0788-BAFE-0B0E-024215D481BC}"/>
              </a:ext>
            </a:extLst>
          </p:cNvPr>
          <p:cNvSpPr txBox="1"/>
          <p:nvPr/>
        </p:nvSpPr>
        <p:spPr>
          <a:xfrm>
            <a:off x="1129959" y="1837757"/>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POC resets the “Start” flag, and sets the “Ack” flag</a:t>
            </a:r>
            <a:endParaRPr lang="en-CH" sz="2000" b="1"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1C2B9417-B5AF-F1D8-62DF-4870D4ABB64F}"/>
              </a:ext>
            </a:extLst>
          </p:cNvPr>
          <p:cNvSpPr/>
          <p:nvPr/>
        </p:nvSpPr>
        <p:spPr>
          <a:xfrm>
            <a:off x="4077394" y="5036991"/>
            <a:ext cx="1642456"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6" name="Rectangle: Rounded Corners 45">
            <a:extLst>
              <a:ext uri="{FF2B5EF4-FFF2-40B4-BE49-F238E27FC236}">
                <a16:creationId xmlns:a16="http://schemas.microsoft.com/office/drawing/2014/main" id="{624FF06A-0ABD-13F9-753A-FEA028577202}"/>
              </a:ext>
            </a:extLst>
          </p:cNvPr>
          <p:cNvSpPr/>
          <p:nvPr/>
        </p:nvSpPr>
        <p:spPr>
          <a:xfrm>
            <a:off x="480060" y="247941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Oval 46">
            <a:extLst>
              <a:ext uri="{FF2B5EF4-FFF2-40B4-BE49-F238E27FC236}">
                <a16:creationId xmlns:a16="http://schemas.microsoft.com/office/drawing/2014/main" id="{503B8226-7823-70E5-A3A3-0D4256424265}"/>
              </a:ext>
            </a:extLst>
          </p:cNvPr>
          <p:cNvSpPr/>
          <p:nvPr/>
        </p:nvSpPr>
        <p:spPr>
          <a:xfrm>
            <a:off x="604179" y="255912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id="{355C4F94-07E1-6610-2905-A58CD7137958}"/>
              </a:ext>
            </a:extLst>
          </p:cNvPr>
          <p:cNvSpPr txBox="1"/>
          <p:nvPr/>
        </p:nvSpPr>
        <p:spPr>
          <a:xfrm>
            <a:off x="657519" y="252899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8</a:t>
            </a:r>
            <a:endParaRPr lang="en-CH" sz="2400" b="1"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E4F92F09-1C6A-D1AB-8D5A-E9573C1034A7}"/>
              </a:ext>
            </a:extLst>
          </p:cNvPr>
          <p:cNvSpPr txBox="1"/>
          <p:nvPr/>
        </p:nvSpPr>
        <p:spPr>
          <a:xfrm>
            <a:off x="1129958" y="2431871"/>
            <a:ext cx="7585123" cy="707886"/>
          </a:xfrm>
          <a:prstGeom prst="rect">
            <a:avLst/>
          </a:prstGeom>
          <a:noFill/>
        </p:spPr>
        <p:txBody>
          <a:bodyPr wrap="square" rtlCol="0">
            <a:spAutoFit/>
          </a:bodyPr>
          <a:lstStyle/>
          <a:p>
            <a:r>
              <a:rPr lang="en-US" sz="2000" b="1" dirty="0" err="1">
                <a:latin typeface="Cambria" panose="02040503050406030204" pitchFamily="18" charset="0"/>
                <a:ea typeface="Cambria" panose="02040503050406030204" pitchFamily="18" charset="0"/>
              </a:rPr>
              <a:t>PiDRAM</a:t>
            </a:r>
            <a:r>
              <a:rPr lang="en-US" sz="2000" b="1" dirty="0">
                <a:latin typeface="Cambria" panose="02040503050406030204" pitchFamily="18" charset="0"/>
                <a:ea typeface="Cambria" panose="02040503050406030204" pitchFamily="18" charset="0"/>
              </a:rPr>
              <a:t> memory controller issues commands </a:t>
            </a:r>
            <a:br>
              <a:rPr lang="en-US" sz="2000" b="1" dirty="0">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with violated timing parameters to the DDR3 module</a:t>
            </a:r>
            <a:endParaRPr lang="en-CH"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1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9" grpId="0" animBg="1"/>
      <p:bldP spid="41" grpId="0" animBg="1"/>
      <p:bldP spid="42" grpId="0" animBg="1"/>
      <p:bldP spid="43" grpId="0"/>
      <p:bldP spid="44" grpId="0"/>
      <p:bldP spid="45" grpId="0" animBg="1"/>
      <p:bldP spid="46" grpId="0" animBg="1"/>
      <p:bldP spid="47" grpId="0" animBg="1"/>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9</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129959" y="1076651"/>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Courier New" panose="02070309020205020404" pitchFamily="49" charset="0"/>
              </a:rPr>
              <a:t>The memory controller sets the “Fin.” flag</a:t>
            </a:r>
            <a:endParaRPr lang="en-CH" sz="2000" b="1" dirty="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52625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219574" y="5237016"/>
            <a:ext cx="1487805"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ectangle: Rounded Corners 23">
            <a:extLst>
              <a:ext uri="{FF2B5EF4-FFF2-40B4-BE49-F238E27FC236}">
                <a16:creationId xmlns:a16="http://schemas.microsoft.com/office/drawing/2014/main" id="{A097A15F-8675-E066-8F8E-618D1222F360}"/>
              </a:ext>
            </a:extLst>
          </p:cNvPr>
          <p:cNvSpPr/>
          <p:nvPr/>
        </p:nvSpPr>
        <p:spPr>
          <a:xfrm>
            <a:off x="481159" y="1744292"/>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317A10AA-C6C7-F72B-61B3-7B7605FB47A7}"/>
              </a:ext>
            </a:extLst>
          </p:cNvPr>
          <p:cNvSpPr/>
          <p:nvPr/>
        </p:nvSpPr>
        <p:spPr>
          <a:xfrm>
            <a:off x="605278" y="182400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0F8B222-AE89-3031-7760-803038398073}"/>
              </a:ext>
            </a:extLst>
          </p:cNvPr>
          <p:cNvSpPr txBox="1"/>
          <p:nvPr/>
        </p:nvSpPr>
        <p:spPr>
          <a:xfrm>
            <a:off x="585423" y="181311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10</a:t>
            </a:r>
            <a:endParaRPr lang="en-CH" sz="24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DBBFB469-D5AE-9E50-63EC-C0DA1252562F}"/>
              </a:ext>
            </a:extLst>
          </p:cNvPr>
          <p:cNvSpPr txBox="1"/>
          <p:nvPr/>
        </p:nvSpPr>
        <p:spPr>
          <a:xfrm>
            <a:off x="1067094" y="1694669"/>
            <a:ext cx="7585123" cy="707886"/>
          </a:xfrm>
          <a:prstGeom prst="rect">
            <a:avLst/>
          </a:prstGeom>
          <a:noFill/>
        </p:spPr>
        <p:txBody>
          <a:bodyPr wrap="square" rtlCol="0">
            <a:spAutoFit/>
          </a:bodyPr>
          <a:lstStyle/>
          <a:p>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r>
              <a:rPr lang="en-US" sz="2000" b="1" dirty="0">
                <a:solidFill>
                  <a:schemeClr val="bg1"/>
                </a:solidFill>
                <a:latin typeface="Cambria" panose="02040503050406030204" pitchFamily="18" charset="0"/>
                <a:ea typeface="Cambria" panose="02040503050406030204" pitchFamily="18" charset="0"/>
              </a:rPr>
              <a:t> periodically checks either “Ack” or “Fin.” flags</a:t>
            </a:r>
            <a:br>
              <a:rPr lang="en-US" sz="2000" b="1" dirty="0">
                <a:solidFill>
                  <a:schemeClr val="bg1"/>
                </a:solidFill>
                <a:latin typeface="Cambria" panose="02040503050406030204" pitchFamily="18" charset="0"/>
                <a:ea typeface="Cambria" panose="02040503050406030204" pitchFamily="18" charset="0"/>
              </a:rPr>
            </a:br>
            <a:r>
              <a:rPr lang="en-US" sz="2000" b="1" dirty="0">
                <a:solidFill>
                  <a:schemeClr val="bg1"/>
                </a:solidFill>
                <a:latin typeface="Cambria" panose="02040503050406030204" pitchFamily="18" charset="0"/>
                <a:ea typeface="Cambria" panose="02040503050406030204" pitchFamily="18" charset="0"/>
              </a:rPr>
              <a:t>using LOAD instructions</a:t>
            </a:r>
            <a:endParaRPr lang="en-CH" sz="2000" b="1" dirty="0"/>
          </a:p>
        </p:txBody>
      </p:sp>
      <p:sp>
        <p:nvSpPr>
          <p:cNvPr id="31" name="Rectangle: Rounded Corners 30">
            <a:extLst>
              <a:ext uri="{FF2B5EF4-FFF2-40B4-BE49-F238E27FC236}">
                <a16:creationId xmlns:a16="http://schemas.microsoft.com/office/drawing/2014/main" id="{DD3A30D8-88E6-A4AC-5FEC-1F4C265C99BC}"/>
              </a:ext>
            </a:extLst>
          </p:cNvPr>
          <p:cNvSpPr/>
          <p:nvPr/>
        </p:nvSpPr>
        <p:spPr>
          <a:xfrm>
            <a:off x="1076619" y="2509256"/>
            <a:ext cx="7575598"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urier New" panose="02070309020205020404" pitchFamily="49" charset="0"/>
                <a:ea typeface="Cambria" panose="02040503050406030204" pitchFamily="18" charset="0"/>
                <a:cs typeface="Courier New" panose="02070309020205020404" pitchFamily="49" charset="0"/>
              </a:rPr>
              <a:t>Copy(S, D)</a:t>
            </a:r>
            <a:r>
              <a:rPr lang="en-US" sz="2000" b="1" dirty="0">
                <a:latin typeface="Cambria" panose="02040503050406030204" pitchFamily="18" charset="0"/>
                <a:ea typeface="Cambria" panose="02040503050406030204" pitchFamily="18" charset="0"/>
              </a:rPr>
              <a:t>returns when the periodically checked flag is set</a:t>
            </a:r>
            <a:endParaRPr lang="en-CH"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41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p:bldP spid="30" grpId="0"/>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7" name="Rectangle 16">
            <a:extLst>
              <a:ext uri="{FF2B5EF4-FFF2-40B4-BE49-F238E27FC236}">
                <a16:creationId xmlns:a16="http://schemas.microsoft.com/office/drawing/2014/main" id="{193C2DF2-AA00-0CA0-825D-D4D4819B726C}"/>
              </a:ext>
            </a:extLst>
          </p:cNvPr>
          <p:cNvSpPr/>
          <p:nvPr/>
        </p:nvSpPr>
        <p:spPr>
          <a:xfrm>
            <a:off x="5707379" y="3872752"/>
            <a:ext cx="3436621"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8" name="Rectangle 17">
            <a:extLst>
              <a:ext uri="{FF2B5EF4-FFF2-40B4-BE49-F238E27FC236}">
                <a16:creationId xmlns:a16="http://schemas.microsoft.com/office/drawing/2014/main" id="{0ED289C0-70A1-BDDA-A086-547D4E468AC5}"/>
              </a:ext>
            </a:extLst>
          </p:cNvPr>
          <p:cNvSpPr/>
          <p:nvPr/>
        </p:nvSpPr>
        <p:spPr>
          <a:xfrm>
            <a:off x="1" y="3872752"/>
            <a:ext cx="4295774"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9" name="Rectangle 18">
            <a:extLst>
              <a:ext uri="{FF2B5EF4-FFF2-40B4-BE49-F238E27FC236}">
                <a16:creationId xmlns:a16="http://schemas.microsoft.com/office/drawing/2014/main" id="{A9CB281B-5DB4-1875-ED79-BFDF5C944CA8}"/>
              </a:ext>
            </a:extLst>
          </p:cNvPr>
          <p:cNvSpPr/>
          <p:nvPr/>
        </p:nvSpPr>
        <p:spPr>
          <a:xfrm>
            <a:off x="4295774" y="3872752"/>
            <a:ext cx="1411605" cy="1329450"/>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ectangle 19">
            <a:extLst>
              <a:ext uri="{FF2B5EF4-FFF2-40B4-BE49-F238E27FC236}">
                <a16:creationId xmlns:a16="http://schemas.microsoft.com/office/drawing/2014/main" id="{AFD3A1EF-7754-D382-5C3F-27D46A54D8A6}"/>
              </a:ext>
            </a:extLst>
          </p:cNvPr>
          <p:cNvSpPr/>
          <p:nvPr/>
        </p:nvSpPr>
        <p:spPr>
          <a:xfrm>
            <a:off x="4295775" y="5667375"/>
            <a:ext cx="1411604" cy="27159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ectangle: Rounded Corners 21">
            <a:extLst>
              <a:ext uri="{FF2B5EF4-FFF2-40B4-BE49-F238E27FC236}">
                <a16:creationId xmlns:a16="http://schemas.microsoft.com/office/drawing/2014/main" id="{966410D4-6E73-F4EA-2701-030E347968D8}"/>
              </a:ext>
            </a:extLst>
          </p:cNvPr>
          <p:cNvSpPr/>
          <p:nvPr/>
        </p:nvSpPr>
        <p:spPr>
          <a:xfrm>
            <a:off x="743453" y="1555074"/>
            <a:ext cx="7585123" cy="683594"/>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C49160D7-A030-1C74-8D47-F63B86C8028A}"/>
              </a:ext>
            </a:extLst>
          </p:cNvPr>
          <p:cNvSpPr txBox="1"/>
          <p:nvPr/>
        </p:nvSpPr>
        <p:spPr>
          <a:xfrm>
            <a:off x="779438" y="1530782"/>
            <a:ext cx="7585123" cy="707886"/>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Data Register is not used in </a:t>
            </a:r>
            <a:r>
              <a:rPr lang="en-US" sz="2000" b="1" dirty="0" err="1">
                <a:latin typeface="Cambria" panose="02040503050406030204" pitchFamily="18" charset="0"/>
                <a:ea typeface="Cambria" panose="02040503050406030204" pitchFamily="18" charset="0"/>
              </a:rPr>
              <a:t>RowClone</a:t>
            </a:r>
            <a:r>
              <a:rPr lang="en-US" sz="2000" b="1" dirty="0">
                <a:latin typeface="Cambria" panose="02040503050406030204" pitchFamily="18" charset="0"/>
                <a:ea typeface="Cambria" panose="02040503050406030204" pitchFamily="18" charset="0"/>
              </a:rPr>
              <a:t> operations</a:t>
            </a:r>
            <a:br>
              <a:rPr lang="en-US" sz="2000" b="1" dirty="0">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because the result is stored </a:t>
            </a:r>
            <a:r>
              <a:rPr lang="en-US" sz="2000" b="1" i="1" dirty="0">
                <a:latin typeface="Cambria" panose="02040503050406030204" pitchFamily="18" charset="0"/>
                <a:ea typeface="Cambria" panose="02040503050406030204" pitchFamily="18" charset="0"/>
              </a:rPr>
              <a:t>in memory</a:t>
            </a:r>
            <a:endParaRPr lang="en-CH" sz="2000" b="1" i="1" dirty="0">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9C7C2690-399B-05CD-2B3E-1DC6A3386638}"/>
              </a:ext>
            </a:extLst>
          </p:cNvPr>
          <p:cNvSpPr/>
          <p:nvPr/>
        </p:nvSpPr>
        <p:spPr>
          <a:xfrm>
            <a:off x="779438" y="2438514"/>
            <a:ext cx="7585123" cy="546734"/>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ea typeface="Cambria" panose="02040503050406030204" pitchFamily="18" charset="0"/>
              </a:rPr>
              <a:t>It is used to read true random numbers generated by D-</a:t>
            </a:r>
            <a:r>
              <a:rPr lang="en-US" sz="2000" b="1" dirty="0" err="1">
                <a:solidFill>
                  <a:schemeClr val="tx1"/>
                </a:solidFill>
                <a:latin typeface="Cambria" panose="02040503050406030204" pitchFamily="18" charset="0"/>
                <a:ea typeface="Cambria" panose="02040503050406030204" pitchFamily="18" charset="0"/>
              </a:rPr>
              <a:t>RaNGe</a:t>
            </a:r>
            <a:endParaRPr lang="en-CH" sz="20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6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US" dirty="0" err="1"/>
              <a:t>PiDRAM</a:t>
            </a:r>
            <a:r>
              <a:rPr lang="en-US" dirty="0"/>
              <a:t> Components Summary</a:t>
            </a:r>
            <a:endParaRPr lang="en-TR" dirty="0"/>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0120" y="3156983"/>
            <a:ext cx="8986838" cy="2155063"/>
          </a:xfrm>
          <a:prstGeom prst="rect">
            <a:avLst/>
          </a:prstGeom>
        </p:spPr>
      </p:pic>
      <p:sp>
        <p:nvSpPr>
          <p:cNvPr id="5" name="Rectangle 4">
            <a:extLst>
              <a:ext uri="{FF2B5EF4-FFF2-40B4-BE49-F238E27FC236}">
                <a16:creationId xmlns:a16="http://schemas.microsoft.com/office/drawing/2014/main" id="{CFEBF0FC-654C-06B8-0C9E-CF62274C5085}"/>
              </a:ext>
            </a:extLst>
          </p:cNvPr>
          <p:cNvSpPr/>
          <p:nvPr/>
        </p:nvSpPr>
        <p:spPr>
          <a:xfrm>
            <a:off x="2661732" y="3210770"/>
            <a:ext cx="1388226"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Rectangle 8">
            <a:extLst>
              <a:ext uri="{FF2B5EF4-FFF2-40B4-BE49-F238E27FC236}">
                <a16:creationId xmlns:a16="http://schemas.microsoft.com/office/drawing/2014/main" id="{7790E120-AD1D-7408-0EFD-C258AD5226BF}"/>
              </a:ext>
            </a:extLst>
          </p:cNvPr>
          <p:cNvSpPr/>
          <p:nvPr/>
        </p:nvSpPr>
        <p:spPr>
          <a:xfrm>
            <a:off x="-6654" y="3210770"/>
            <a:ext cx="2668386" cy="458179"/>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Rectangle 9">
            <a:extLst>
              <a:ext uri="{FF2B5EF4-FFF2-40B4-BE49-F238E27FC236}">
                <a16:creationId xmlns:a16="http://schemas.microsoft.com/office/drawing/2014/main" id="{F5A05D74-7170-E406-C4CD-511900FA8933}"/>
              </a:ext>
            </a:extLst>
          </p:cNvPr>
          <p:cNvSpPr/>
          <p:nvPr/>
        </p:nvSpPr>
        <p:spPr>
          <a:xfrm>
            <a:off x="8372575" y="3210770"/>
            <a:ext cx="77142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TextBox 11">
            <a:extLst>
              <a:ext uri="{FF2B5EF4-FFF2-40B4-BE49-F238E27FC236}">
                <a16:creationId xmlns:a16="http://schemas.microsoft.com/office/drawing/2014/main" id="{96061D16-5850-F236-0F59-DCF224413BFA}"/>
              </a:ext>
            </a:extLst>
          </p:cNvPr>
          <p:cNvSpPr txBox="1"/>
          <p:nvPr/>
        </p:nvSpPr>
        <p:spPr>
          <a:xfrm>
            <a:off x="-85327" y="2233935"/>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Four key components orchestrate </a:t>
            </a:r>
            <a:r>
              <a:rPr lang="en-US" sz="2400" b="1" dirty="0" err="1">
                <a:solidFill>
                  <a:schemeClr val="bg1"/>
                </a:solidFill>
                <a:latin typeface="Cambria" panose="02040503050406030204" pitchFamily="18" charset="0"/>
              </a:rPr>
              <a:t>PiM</a:t>
            </a:r>
            <a:r>
              <a:rPr lang="en-US" sz="2400" b="1" dirty="0">
                <a:solidFill>
                  <a:schemeClr val="bg1"/>
                </a:solidFill>
                <a:latin typeface="Cambria" panose="02040503050406030204" pitchFamily="18" charset="0"/>
              </a:rPr>
              <a:t> operation execution</a:t>
            </a:r>
            <a:endParaRPr lang="en-TR"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86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33EA0F-091D-4238-BEC0-9BCD9AF5DC94}"/>
              </a:ext>
            </a:extLst>
          </p:cNvPr>
          <p:cNvSpPr>
            <a:spLocks noGrp="1"/>
          </p:cNvSpPr>
          <p:nvPr>
            <p:ph type="title"/>
          </p:nvPr>
        </p:nvSpPr>
        <p:spPr/>
        <p:txBody>
          <a:bodyPr>
            <a:noAutofit/>
          </a:bodyPr>
          <a:lstStyle/>
          <a:p>
            <a:r>
              <a:rPr lang="en-US" dirty="0" err="1"/>
              <a:t>PiDRAM’s</a:t>
            </a:r>
            <a:r>
              <a:rPr lang="en-US" dirty="0"/>
              <a:t> FPGA Prototype</a:t>
            </a:r>
            <a:endParaRPr lang="tr-TR" dirty="0"/>
          </a:p>
        </p:txBody>
      </p:sp>
      <p:pic>
        <p:nvPicPr>
          <p:cNvPr id="4" name="Picture 3">
            <a:extLst>
              <a:ext uri="{FF2B5EF4-FFF2-40B4-BE49-F238E27FC236}">
                <a16:creationId xmlns:a16="http://schemas.microsoft.com/office/drawing/2014/main" id="{7D098047-9A60-DB3E-74C0-A947CA4B28B9}"/>
              </a:ext>
            </a:extLst>
          </p:cNvPr>
          <p:cNvPicPr>
            <a:picLocks noChangeAspect="1"/>
          </p:cNvPicPr>
          <p:nvPr/>
        </p:nvPicPr>
        <p:blipFill>
          <a:blip r:embed="rId3"/>
          <a:stretch>
            <a:fillRect/>
          </a:stretch>
        </p:blipFill>
        <p:spPr>
          <a:xfrm>
            <a:off x="1020718" y="2335878"/>
            <a:ext cx="7102564" cy="3604702"/>
          </a:xfrm>
          <a:prstGeom prst="rect">
            <a:avLst/>
          </a:prstGeom>
        </p:spPr>
      </p:pic>
      <p:sp>
        <p:nvSpPr>
          <p:cNvPr id="5" name="TextBox 4">
            <a:extLst>
              <a:ext uri="{FF2B5EF4-FFF2-40B4-BE49-F238E27FC236}">
                <a16:creationId xmlns:a16="http://schemas.microsoft.com/office/drawing/2014/main" id="{A6BEDD83-DDC2-6BB3-D6E9-D407FE9A7E32}"/>
              </a:ext>
            </a:extLst>
          </p:cNvPr>
          <p:cNvSpPr txBox="1"/>
          <p:nvPr/>
        </p:nvSpPr>
        <p:spPr>
          <a:xfrm>
            <a:off x="321073" y="933435"/>
            <a:ext cx="8495549" cy="1241365"/>
          </a:xfrm>
          <a:prstGeom prst="rect">
            <a:avLst/>
          </a:prstGeom>
          <a:noFill/>
        </p:spPr>
        <p:txBody>
          <a:bodyPr wrap="square" rtlCol="0">
            <a:spAutoFit/>
          </a:bodyPr>
          <a:lstStyle/>
          <a:p>
            <a:pPr>
              <a:spcBef>
                <a:spcPts val="400"/>
              </a:spcBef>
            </a:pPr>
            <a:r>
              <a:rPr lang="en-US" sz="2800" dirty="0">
                <a:solidFill>
                  <a:schemeClr val="accent5"/>
                </a:solidFill>
                <a:latin typeface="Cambria" panose="02040503050406030204" pitchFamily="18" charset="0"/>
                <a:ea typeface="Cambria" panose="02040503050406030204" pitchFamily="18" charset="0"/>
              </a:rPr>
              <a:t>Full system prototype </a:t>
            </a:r>
            <a:r>
              <a:rPr lang="en-US" sz="2800" dirty="0">
                <a:latin typeface="Cambria" panose="02040503050406030204" pitchFamily="18" charset="0"/>
                <a:ea typeface="Cambria" panose="02040503050406030204" pitchFamily="18" charset="0"/>
              </a:rPr>
              <a:t>on Xilinx ZC706 FPGA board</a:t>
            </a:r>
          </a:p>
          <a:p>
            <a:pPr marL="285750" indent="-285750">
              <a:spcBef>
                <a:spcPts val="400"/>
              </a:spcBef>
              <a:buFont typeface="Arial" panose="020B0604020202020204" pitchFamily="34" charset="0"/>
              <a:buChar char="•"/>
            </a:pPr>
            <a:r>
              <a:rPr lang="en-US" sz="2000" b="1" dirty="0">
                <a:latin typeface="Cambria" panose="02040503050406030204" pitchFamily="18" charset="0"/>
                <a:ea typeface="Cambria" panose="02040503050406030204" pitchFamily="18" charset="0"/>
              </a:rPr>
              <a:t>RISC-V System: </a:t>
            </a:r>
            <a:r>
              <a:rPr lang="en-US" sz="2000" dirty="0">
                <a:latin typeface="Cambria" panose="02040503050406030204" pitchFamily="18" charset="0"/>
                <a:ea typeface="Cambria" panose="02040503050406030204" pitchFamily="18" charset="0"/>
              </a:rPr>
              <a:t>In-order, pipelined RISC-V Rocket CPU core, L1D/I$, TLB</a:t>
            </a:r>
          </a:p>
          <a:p>
            <a:pPr marL="285750" indent="-285750">
              <a:spcBef>
                <a:spcPts val="400"/>
              </a:spcBef>
              <a:buFont typeface="Arial" panose="020B0604020202020204" pitchFamily="34" charset="0"/>
              <a:buChar char="•"/>
            </a:pPr>
            <a:r>
              <a:rPr lang="en-US" sz="2000" b="1" dirty="0" err="1">
                <a:latin typeface="Cambria" panose="02040503050406030204" pitchFamily="18" charset="0"/>
                <a:ea typeface="Cambria" panose="02040503050406030204" pitchFamily="18" charset="0"/>
              </a:rPr>
              <a:t>PiM</a:t>
            </a:r>
            <a:r>
              <a:rPr lang="en-US" sz="2000" b="1" dirty="0">
                <a:latin typeface="Cambria" panose="02040503050406030204" pitchFamily="18" charset="0"/>
                <a:ea typeface="Cambria" panose="02040503050406030204" pitchFamily="18" charset="0"/>
              </a:rPr>
              <a:t>-Enabled DIMM (Commodity):</a:t>
            </a:r>
            <a:r>
              <a:rPr lang="en-US" sz="2000" dirty="0">
                <a:latin typeface="Cambria" panose="02040503050406030204" pitchFamily="18" charset="0"/>
                <a:ea typeface="Cambria" panose="02040503050406030204" pitchFamily="18" charset="0"/>
              </a:rPr>
              <a:t> Micron MT8JTF12864, 1 GiB, 8 banks</a:t>
            </a:r>
            <a:endParaRPr lang="en-CH"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546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b="1" dirty="0"/>
              <a:t>Case Stud</a:t>
            </a:r>
            <a:r>
              <a:rPr lang="en-US" b="1" dirty="0" err="1"/>
              <a:t>ies</a:t>
            </a:r>
            <a:endParaRPr lang="en-US" b="1" dirty="0"/>
          </a:p>
          <a:p>
            <a:pPr marL="457200" lvl="1" indent="0">
              <a:buNone/>
            </a:pPr>
            <a:r>
              <a:rPr lang="en-US" b="1" dirty="0"/>
              <a:t>Case Study #1 – </a:t>
            </a:r>
            <a:r>
              <a:rPr lang="en-US" b="1" dirty="0" err="1"/>
              <a:t>RowClone</a:t>
            </a:r>
            <a:br>
              <a:rPr lang="en-US" dirty="0"/>
            </a:br>
            <a:r>
              <a:rPr lang="en-US" dirty="0"/>
              <a:t>Case Study #2 – D-</a:t>
            </a:r>
            <a:r>
              <a:rPr lang="en-US" dirty="0" err="1"/>
              <a:t>RaNGe</a:t>
            </a:r>
            <a:endParaRPr lang="en-TR" dirty="0"/>
          </a:p>
          <a:p>
            <a:pPr marL="0" indent="0">
              <a:buNone/>
            </a:pPr>
            <a:r>
              <a:rPr lang="en-TR" dirty="0"/>
              <a:t>Conclusion</a:t>
            </a:r>
          </a:p>
        </p:txBody>
      </p:sp>
    </p:spTree>
    <p:extLst>
      <p:ext uri="{BB962C8B-B14F-4D97-AF65-F5344CB8AC3E}">
        <p14:creationId xmlns:p14="http://schemas.microsoft.com/office/powerpoint/2010/main" val="22733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16C3-D8AE-095D-099A-BCD6EB20AC33}"/>
              </a:ext>
            </a:extLst>
          </p:cNvPr>
          <p:cNvSpPr>
            <a:spLocks noGrp="1"/>
          </p:cNvSpPr>
          <p:nvPr>
            <p:ph type="title"/>
          </p:nvPr>
        </p:nvSpPr>
        <p:spPr/>
        <p:txBody>
          <a:bodyPr/>
          <a:lstStyle/>
          <a:p>
            <a:r>
              <a:rPr lang="en-US" dirty="0" err="1"/>
              <a:t>RowClone</a:t>
            </a:r>
            <a:r>
              <a:rPr lang="en-US" dirty="0"/>
              <a:t> Implementation</a:t>
            </a:r>
            <a:endParaRPr lang="en-CH" dirty="0"/>
          </a:p>
        </p:txBody>
      </p:sp>
      <p:sp>
        <p:nvSpPr>
          <p:cNvPr id="3" name="Content Placeholder 2">
            <a:extLst>
              <a:ext uri="{FF2B5EF4-FFF2-40B4-BE49-F238E27FC236}">
                <a16:creationId xmlns:a16="http://schemas.microsoft.com/office/drawing/2014/main" id="{E27B7E46-8110-674E-739A-E762048EC558}"/>
              </a:ext>
            </a:extLst>
          </p:cNvPr>
          <p:cNvSpPr>
            <a:spLocks noGrp="1"/>
          </p:cNvSpPr>
          <p:nvPr>
            <p:ph idx="1"/>
          </p:nvPr>
        </p:nvSpPr>
        <p:spPr>
          <a:xfrm>
            <a:off x="1122219" y="4095707"/>
            <a:ext cx="7941394" cy="2314370"/>
          </a:xfrm>
        </p:spPr>
        <p:txBody>
          <a:bodyPr/>
          <a:lstStyle/>
          <a:p>
            <a:pPr marL="0" indent="0">
              <a:buNone/>
            </a:pPr>
            <a:r>
              <a:rPr lang="en-US" sz="2800" dirty="0"/>
              <a:t>Extend the </a:t>
            </a:r>
            <a:r>
              <a:rPr lang="en-US" sz="2800" dirty="0" err="1"/>
              <a:t>PiDRAM</a:t>
            </a:r>
            <a:r>
              <a:rPr lang="en-US" sz="2800" dirty="0"/>
              <a:t> memory controller</a:t>
            </a:r>
            <a:br>
              <a:rPr lang="en-US" sz="2800" dirty="0"/>
            </a:br>
            <a:r>
              <a:rPr lang="en-US" sz="2800" dirty="0"/>
              <a:t>to support the DRAM command sequence</a:t>
            </a:r>
            <a:endParaRPr lang="en-US" sz="100" dirty="0"/>
          </a:p>
          <a:p>
            <a:pPr marL="0" indent="0">
              <a:buNone/>
            </a:pPr>
            <a:r>
              <a:rPr lang="en-US" sz="2800" dirty="0"/>
              <a:t>Expose the operation to </a:t>
            </a:r>
            <a:r>
              <a:rPr lang="en-US" sz="2800" dirty="0" err="1"/>
              <a:t>pimolib</a:t>
            </a:r>
            <a:r>
              <a:rPr lang="en-US" sz="2800" dirty="0"/>
              <a:t> </a:t>
            </a:r>
            <a:br>
              <a:rPr lang="en-US" sz="2800" dirty="0"/>
            </a:br>
            <a:r>
              <a:rPr lang="en-US" sz="2800" dirty="0"/>
              <a:t>by implementing the </a:t>
            </a:r>
            <a:r>
              <a:rPr lang="en-US" sz="2800" dirty="0">
                <a:latin typeface="Courier New" panose="02070309020205020404" pitchFamily="49" charset="0"/>
                <a:cs typeface="Courier New" panose="02070309020205020404" pitchFamily="49" charset="0"/>
              </a:rPr>
              <a:t>copy()</a:t>
            </a:r>
            <a:r>
              <a:rPr lang="en-US" sz="2800" dirty="0"/>
              <a:t> </a:t>
            </a:r>
            <a:r>
              <a:rPr lang="en-US" sz="2800" dirty="0" err="1"/>
              <a:t>PiDRAM</a:t>
            </a:r>
            <a:r>
              <a:rPr lang="en-US" sz="2800" dirty="0"/>
              <a:t> instruction</a:t>
            </a:r>
            <a:endParaRPr lang="en-CH" sz="2800" dirty="0"/>
          </a:p>
        </p:txBody>
      </p:sp>
      <p:sp>
        <p:nvSpPr>
          <p:cNvPr id="16" name="Oval 15">
            <a:extLst>
              <a:ext uri="{FF2B5EF4-FFF2-40B4-BE49-F238E27FC236}">
                <a16:creationId xmlns:a16="http://schemas.microsoft.com/office/drawing/2014/main" id="{7770BD6B-4D4C-DE26-BDA4-CBE25CA49604}"/>
              </a:ext>
            </a:extLst>
          </p:cNvPr>
          <p:cNvSpPr/>
          <p:nvPr/>
        </p:nvSpPr>
        <p:spPr>
          <a:xfrm>
            <a:off x="479345" y="428067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3B47E0B-5234-3C31-E1D1-F1D4F6938A0D}"/>
              </a:ext>
            </a:extLst>
          </p:cNvPr>
          <p:cNvSpPr txBox="1"/>
          <p:nvPr/>
        </p:nvSpPr>
        <p:spPr>
          <a:xfrm>
            <a:off x="532685" y="425055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D16590E5-6013-F84D-AE8D-78B85624A826}"/>
              </a:ext>
            </a:extLst>
          </p:cNvPr>
          <p:cNvSpPr/>
          <p:nvPr/>
        </p:nvSpPr>
        <p:spPr>
          <a:xfrm>
            <a:off x="479345" y="5120587"/>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BABC576-095F-5527-069A-2F1C170F63AE}"/>
              </a:ext>
            </a:extLst>
          </p:cNvPr>
          <p:cNvSpPr txBox="1"/>
          <p:nvPr/>
        </p:nvSpPr>
        <p:spPr>
          <a:xfrm>
            <a:off x="532685" y="5090459"/>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C1AFB899-72B6-8193-94A7-A7E396007617}"/>
              </a:ext>
            </a:extLst>
          </p:cNvPr>
          <p:cNvSpPr/>
          <p:nvPr/>
        </p:nvSpPr>
        <p:spPr>
          <a:xfrm>
            <a:off x="1977220" y="5914506"/>
            <a:ext cx="5185162" cy="452869"/>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mbria" panose="02040503050406030204" pitchFamily="18" charset="0"/>
                <a:ea typeface="Cambria" panose="02040503050406030204" pitchFamily="18" charset="0"/>
              </a:rPr>
              <a:t>Only 198 lines of Verilog code</a:t>
            </a:r>
            <a:endParaRPr lang="en-CH" sz="2400" b="1" dirty="0">
              <a:solidFill>
                <a:schemeClr val="bg1"/>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F267EA0E-8DCD-8E11-1B0A-8F38AE56490D}"/>
              </a:ext>
            </a:extLst>
          </p:cNvPr>
          <p:cNvSpPr/>
          <p:nvPr/>
        </p:nvSpPr>
        <p:spPr>
          <a:xfrm>
            <a:off x="0" y="2553222"/>
            <a:ext cx="9144000" cy="1437456"/>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2" name="Rectangle 21">
            <a:extLst>
              <a:ext uri="{FF2B5EF4-FFF2-40B4-BE49-F238E27FC236}">
                <a16:creationId xmlns:a16="http://schemas.microsoft.com/office/drawing/2014/main" id="{36A36DEC-43B2-436B-6800-246F35B989DD}"/>
              </a:ext>
            </a:extLst>
          </p:cNvPr>
          <p:cNvSpPr/>
          <p:nvPr/>
        </p:nvSpPr>
        <p:spPr>
          <a:xfrm>
            <a:off x="2199" y="978422"/>
            <a:ext cx="9144000" cy="1473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4" name="Dikdörtgen: Köşeleri Yuvarlatılmış 4">
            <a:extLst>
              <a:ext uri="{FF2B5EF4-FFF2-40B4-BE49-F238E27FC236}">
                <a16:creationId xmlns:a16="http://schemas.microsoft.com/office/drawing/2014/main" id="{9929CDAF-E8EF-A1E4-BD29-9C0C1119596F}"/>
              </a:ext>
            </a:extLst>
          </p:cNvPr>
          <p:cNvSpPr/>
          <p:nvPr/>
        </p:nvSpPr>
        <p:spPr>
          <a:xfrm>
            <a:off x="1028973" y="1096955"/>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25" name="Dikdörtgen: Köşeleri Yuvarlatılmış 4">
            <a:extLst>
              <a:ext uri="{FF2B5EF4-FFF2-40B4-BE49-F238E27FC236}">
                <a16:creationId xmlns:a16="http://schemas.microsoft.com/office/drawing/2014/main" id="{A6FC27E7-85CF-EC36-A509-14FE4E678003}"/>
              </a:ext>
            </a:extLst>
          </p:cNvPr>
          <p:cNvSpPr/>
          <p:nvPr/>
        </p:nvSpPr>
        <p:spPr>
          <a:xfrm>
            <a:off x="4574199" y="1096956"/>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26" name="Straight Arrow Connector 25">
            <a:extLst>
              <a:ext uri="{FF2B5EF4-FFF2-40B4-BE49-F238E27FC236}">
                <a16:creationId xmlns:a16="http://schemas.microsoft.com/office/drawing/2014/main" id="{789B544C-3642-FBDF-398D-84268F81DFA0}"/>
              </a:ext>
            </a:extLst>
          </p:cNvPr>
          <p:cNvCxnSpPr>
            <a:cxnSpLocks/>
            <a:stCxn id="24" idx="3"/>
            <a:endCxn id="25" idx="1"/>
          </p:cNvCxnSpPr>
          <p:nvPr/>
        </p:nvCxnSpPr>
        <p:spPr>
          <a:xfrm>
            <a:off x="2574549" y="1448799"/>
            <a:ext cx="19996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5F8640-31E0-0983-118F-C594369B1C84}"/>
              </a:ext>
            </a:extLst>
          </p:cNvPr>
          <p:cNvCxnSpPr>
            <a:cxnSpLocks/>
            <a:stCxn id="25" idx="3"/>
            <a:endCxn id="28" idx="1"/>
          </p:cNvCxnSpPr>
          <p:nvPr/>
        </p:nvCxnSpPr>
        <p:spPr>
          <a:xfrm flipV="1">
            <a:off x="6119776" y="1446860"/>
            <a:ext cx="1290964" cy="1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Dikdörtgen: Köşeleri Yuvarlatılmış 4">
            <a:extLst>
              <a:ext uri="{FF2B5EF4-FFF2-40B4-BE49-F238E27FC236}">
                <a16:creationId xmlns:a16="http://schemas.microsoft.com/office/drawing/2014/main" id="{B52645EA-2DC6-55D4-8FA7-B81E09198AE6}"/>
              </a:ext>
            </a:extLst>
          </p:cNvPr>
          <p:cNvSpPr/>
          <p:nvPr/>
        </p:nvSpPr>
        <p:spPr>
          <a:xfrm>
            <a:off x="7410740" y="1111016"/>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29" name="Dikdörtgen: Köşeleri Yuvarlatılmış 4">
            <a:extLst>
              <a:ext uri="{FF2B5EF4-FFF2-40B4-BE49-F238E27FC236}">
                <a16:creationId xmlns:a16="http://schemas.microsoft.com/office/drawing/2014/main" id="{5852822F-C8DF-8660-BEFE-C2A7EB9C9909}"/>
              </a:ext>
            </a:extLst>
          </p:cNvPr>
          <p:cNvSpPr/>
          <p:nvPr/>
        </p:nvSpPr>
        <p:spPr>
          <a:xfrm>
            <a:off x="1028973" y="2711265"/>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30" name="Dikdörtgen: Köşeleri Yuvarlatılmış 4">
            <a:extLst>
              <a:ext uri="{FF2B5EF4-FFF2-40B4-BE49-F238E27FC236}">
                <a16:creationId xmlns:a16="http://schemas.microsoft.com/office/drawing/2014/main" id="{880F3CFA-68A6-519F-7F5D-EC7D9ABA4B32}"/>
              </a:ext>
            </a:extLst>
          </p:cNvPr>
          <p:cNvSpPr/>
          <p:nvPr/>
        </p:nvSpPr>
        <p:spPr>
          <a:xfrm>
            <a:off x="3205630" y="2711265"/>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31" name="Straight Arrow Connector 30">
            <a:extLst>
              <a:ext uri="{FF2B5EF4-FFF2-40B4-BE49-F238E27FC236}">
                <a16:creationId xmlns:a16="http://schemas.microsoft.com/office/drawing/2014/main" id="{C99CDE3B-7A4D-272B-66D9-9FBC697CE7C5}"/>
              </a:ext>
            </a:extLst>
          </p:cNvPr>
          <p:cNvCxnSpPr>
            <a:cxnSpLocks/>
            <a:stCxn id="29" idx="3"/>
            <a:endCxn id="30" idx="1"/>
          </p:cNvCxnSpPr>
          <p:nvPr/>
        </p:nvCxnSpPr>
        <p:spPr>
          <a:xfrm>
            <a:off x="2574549" y="3063109"/>
            <a:ext cx="6310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6202DFC-7D9C-EC50-7A48-FAD085AF3544}"/>
              </a:ext>
            </a:extLst>
          </p:cNvPr>
          <p:cNvCxnSpPr>
            <a:cxnSpLocks/>
            <a:stCxn id="30" idx="3"/>
            <a:endCxn id="33" idx="1"/>
          </p:cNvCxnSpPr>
          <p:nvPr/>
        </p:nvCxnSpPr>
        <p:spPr>
          <a:xfrm flipV="1">
            <a:off x="4751207" y="3063108"/>
            <a:ext cx="63108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Dikdörtgen: Köşeleri Yuvarlatılmış 4">
            <a:extLst>
              <a:ext uri="{FF2B5EF4-FFF2-40B4-BE49-F238E27FC236}">
                <a16:creationId xmlns:a16="http://schemas.microsoft.com/office/drawing/2014/main" id="{DEDE0D5B-574C-6FEB-61C0-4DD4B9F93F3A}"/>
              </a:ext>
            </a:extLst>
          </p:cNvPr>
          <p:cNvSpPr/>
          <p:nvPr/>
        </p:nvSpPr>
        <p:spPr>
          <a:xfrm>
            <a:off x="5382288" y="2727264"/>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34" name="TextBox 33">
            <a:extLst>
              <a:ext uri="{FF2B5EF4-FFF2-40B4-BE49-F238E27FC236}">
                <a16:creationId xmlns:a16="http://schemas.microsoft.com/office/drawing/2014/main" id="{CFD443E0-EA1B-F032-F26D-7DA5E0DF16FF}"/>
              </a:ext>
            </a:extLst>
          </p:cNvPr>
          <p:cNvSpPr txBox="1"/>
          <p:nvPr/>
        </p:nvSpPr>
        <p:spPr>
          <a:xfrm rot="16200000">
            <a:off x="-516798" y="1432985"/>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Standard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35" name="TextBox 34">
            <a:extLst>
              <a:ext uri="{FF2B5EF4-FFF2-40B4-BE49-F238E27FC236}">
                <a16:creationId xmlns:a16="http://schemas.microsoft.com/office/drawing/2014/main" id="{0CD4826A-8AE0-EB76-9CF4-2F65DE3A3AB5}"/>
              </a:ext>
            </a:extLst>
          </p:cNvPr>
          <p:cNvSpPr txBox="1"/>
          <p:nvPr/>
        </p:nvSpPr>
        <p:spPr>
          <a:xfrm>
            <a:off x="1735043" y="1893053"/>
            <a:ext cx="6472660" cy="461665"/>
          </a:xfrm>
          <a:prstGeom prst="rect">
            <a:avLst/>
          </a:prstGeom>
          <a:noFill/>
        </p:spPr>
        <p:txBody>
          <a:bodyPr wrap="square" rtlCol="0">
            <a:spAutoFit/>
          </a:bodyPr>
          <a:lstStyle/>
          <a:p>
            <a:pPr algn="ctr"/>
            <a:r>
              <a:rPr lang="en-TR" sz="2400" i="1" dirty="0">
                <a:latin typeface="Cambria" panose="02040503050406030204" pitchFamily="18" charset="0"/>
              </a:rPr>
              <a:t>“activate row S, </a:t>
            </a:r>
            <a:r>
              <a:rPr lang="en-TR" sz="2400" i="1" dirty="0">
                <a:solidFill>
                  <a:schemeClr val="accent5"/>
                </a:solidFill>
                <a:latin typeface="Cambria" panose="02040503050406030204" pitchFamily="18" charset="0"/>
              </a:rPr>
              <a:t>precharge</a:t>
            </a:r>
            <a:r>
              <a:rPr lang="en-TR" sz="2400" i="1" dirty="0">
                <a:latin typeface="Cambria" panose="02040503050406030204" pitchFamily="18" charset="0"/>
              </a:rPr>
              <a:t>, then activate row D”</a:t>
            </a:r>
          </a:p>
        </p:txBody>
      </p:sp>
      <p:sp>
        <p:nvSpPr>
          <p:cNvPr id="36" name="TextBox 35">
            <a:extLst>
              <a:ext uri="{FF2B5EF4-FFF2-40B4-BE49-F238E27FC236}">
                <a16:creationId xmlns:a16="http://schemas.microsoft.com/office/drawing/2014/main" id="{2B9A28ED-C5B3-F0D9-F4F9-41A10C754775}"/>
              </a:ext>
            </a:extLst>
          </p:cNvPr>
          <p:cNvSpPr txBox="1"/>
          <p:nvPr/>
        </p:nvSpPr>
        <p:spPr>
          <a:xfrm>
            <a:off x="2292326" y="3463173"/>
            <a:ext cx="5358094" cy="461665"/>
          </a:xfrm>
          <a:prstGeom prst="rect">
            <a:avLst/>
          </a:prstGeom>
          <a:noFill/>
        </p:spPr>
        <p:txBody>
          <a:bodyPr wrap="square" rtlCol="0">
            <a:spAutoFit/>
          </a:bodyPr>
          <a:lstStyle/>
          <a:p>
            <a:pPr algn="ctr"/>
            <a:r>
              <a:rPr lang="en-TR" sz="2400" i="1" dirty="0">
                <a:latin typeface="Cambria" panose="02040503050406030204" pitchFamily="18" charset="0"/>
              </a:rPr>
              <a:t>“activate row S, then activate row D”</a:t>
            </a:r>
          </a:p>
        </p:txBody>
      </p:sp>
      <p:sp>
        <p:nvSpPr>
          <p:cNvPr id="37" name="TextBox 36">
            <a:extLst>
              <a:ext uri="{FF2B5EF4-FFF2-40B4-BE49-F238E27FC236}">
                <a16:creationId xmlns:a16="http://schemas.microsoft.com/office/drawing/2014/main" id="{5D7ABCC2-46C4-E3DA-C137-B3ECDECB8BA1}"/>
              </a:ext>
            </a:extLst>
          </p:cNvPr>
          <p:cNvSpPr txBox="1"/>
          <p:nvPr/>
        </p:nvSpPr>
        <p:spPr>
          <a:xfrm rot="16200000">
            <a:off x="-531911" y="2991666"/>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Violated</a:t>
            </a:r>
            <a:br>
              <a:rPr lang="en-TR" sz="1600" b="1" dirty="0">
                <a:latin typeface="Cambria" panose="02040503050406030204" pitchFamily="18" charset="0"/>
              </a:rPr>
            </a:br>
            <a:r>
              <a:rPr lang="en-TR" sz="1600" b="1" dirty="0">
                <a:latin typeface="Cambria" panose="02040503050406030204" pitchFamily="18" charset="0"/>
              </a:rPr>
              <a:t>DRAM Timings</a:t>
            </a:r>
          </a:p>
        </p:txBody>
      </p:sp>
    </p:spTree>
    <p:extLst>
      <p:ext uri="{BB962C8B-B14F-4D97-AF65-F5344CB8AC3E}">
        <p14:creationId xmlns:p14="http://schemas.microsoft.com/office/powerpoint/2010/main" val="42744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1F17-6AAA-67F5-4C2A-625D8B64A8A7}"/>
              </a:ext>
            </a:extLst>
          </p:cNvPr>
          <p:cNvSpPr>
            <a:spLocks noGrp="1"/>
          </p:cNvSpPr>
          <p:nvPr>
            <p:ph type="title"/>
          </p:nvPr>
        </p:nvSpPr>
        <p:spPr/>
        <p:txBody>
          <a:bodyPr/>
          <a:lstStyle/>
          <a:p>
            <a:r>
              <a:rPr lang="en-US" dirty="0" err="1"/>
              <a:t>RowClone</a:t>
            </a:r>
            <a:r>
              <a:rPr lang="en-US" dirty="0"/>
              <a:t> System Integration</a:t>
            </a:r>
            <a:endParaRPr lang="en-CH" dirty="0"/>
          </a:p>
        </p:txBody>
      </p:sp>
      <p:sp>
        <p:nvSpPr>
          <p:cNvPr id="3" name="Content Placeholder 2">
            <a:extLst>
              <a:ext uri="{FF2B5EF4-FFF2-40B4-BE49-F238E27FC236}">
                <a16:creationId xmlns:a16="http://schemas.microsoft.com/office/drawing/2014/main" id="{B75DEA0F-8C70-0051-AC54-3BFE905BB49C}"/>
              </a:ext>
            </a:extLst>
          </p:cNvPr>
          <p:cNvSpPr>
            <a:spLocks noGrp="1"/>
          </p:cNvSpPr>
          <p:nvPr>
            <p:ph idx="1"/>
          </p:nvPr>
        </p:nvSpPr>
        <p:spPr>
          <a:xfrm>
            <a:off x="75991" y="1762297"/>
            <a:ext cx="8987622" cy="4647779"/>
          </a:xfrm>
        </p:spPr>
        <p:txBody>
          <a:bodyPr/>
          <a:lstStyle/>
          <a:p>
            <a:pPr marL="0" indent="0">
              <a:buNone/>
            </a:pPr>
            <a:r>
              <a:rPr lang="en-US" sz="2400" dirty="0"/>
              <a:t>Identify two </a:t>
            </a:r>
            <a:r>
              <a:rPr lang="en-US" sz="2400" dirty="0">
                <a:solidFill>
                  <a:schemeClr val="accent5"/>
                </a:solidFill>
              </a:rPr>
              <a:t>challenges</a:t>
            </a:r>
            <a:r>
              <a:rPr lang="en-US" sz="2400" dirty="0"/>
              <a:t> in end-to-end </a:t>
            </a:r>
            <a:r>
              <a:rPr lang="en-US" sz="2400" dirty="0" err="1"/>
              <a:t>RowClone</a:t>
            </a:r>
            <a:endParaRPr lang="en-CH" sz="2400" dirty="0"/>
          </a:p>
        </p:txBody>
      </p:sp>
      <p:sp>
        <p:nvSpPr>
          <p:cNvPr id="4" name="Oval 3">
            <a:extLst>
              <a:ext uri="{FF2B5EF4-FFF2-40B4-BE49-F238E27FC236}">
                <a16:creationId xmlns:a16="http://schemas.microsoft.com/office/drawing/2014/main" id="{B3BCC34B-C0B7-222E-C4EA-009615155B19}"/>
              </a:ext>
            </a:extLst>
          </p:cNvPr>
          <p:cNvSpPr/>
          <p:nvPr/>
        </p:nvSpPr>
        <p:spPr>
          <a:xfrm>
            <a:off x="1140181" y="29337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904A7FD-D830-F30B-2656-7CD3112507F4}"/>
              </a:ext>
            </a:extLst>
          </p:cNvPr>
          <p:cNvSpPr txBox="1"/>
          <p:nvPr/>
        </p:nvSpPr>
        <p:spPr>
          <a:xfrm>
            <a:off x="1193521" y="29035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F8FE7D9D-2DBB-EF20-F6CD-791ED4245C3C}"/>
              </a:ext>
            </a:extLst>
          </p:cNvPr>
          <p:cNvSpPr txBox="1"/>
          <p:nvPr/>
        </p:nvSpPr>
        <p:spPr>
          <a:xfrm>
            <a:off x="1665961" y="2900069"/>
            <a:ext cx="770782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Memory allocation (intra-subarray operation)</a:t>
            </a:r>
            <a:endParaRPr lang="en-CH" sz="2400" dirty="0">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4209E399-998C-94AF-2319-9C4F68E9A323}"/>
              </a:ext>
            </a:extLst>
          </p:cNvPr>
          <p:cNvSpPr/>
          <p:nvPr/>
        </p:nvSpPr>
        <p:spPr>
          <a:xfrm>
            <a:off x="1298325" y="392822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2BCA176-D81A-6F80-0B1B-450B982157AD}"/>
              </a:ext>
            </a:extLst>
          </p:cNvPr>
          <p:cNvSpPr txBox="1"/>
          <p:nvPr/>
        </p:nvSpPr>
        <p:spPr>
          <a:xfrm>
            <a:off x="1351665" y="389810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6F6EC1A-C7F8-09CB-4BBC-9D7C8E2C3DDE}"/>
              </a:ext>
            </a:extLst>
          </p:cNvPr>
          <p:cNvSpPr txBox="1"/>
          <p:nvPr/>
        </p:nvSpPr>
        <p:spPr>
          <a:xfrm>
            <a:off x="1824105" y="3894589"/>
            <a:ext cx="688332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Memory coherency (computation in DRAM)</a:t>
            </a:r>
            <a:endParaRPr lang="en-CH" sz="2400"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B1CB7ECD-9BF6-E2F2-8A36-26510FAFDF4E}"/>
              </a:ext>
            </a:extLst>
          </p:cNvPr>
          <p:cNvSpPr/>
          <p:nvPr/>
        </p:nvSpPr>
        <p:spPr>
          <a:xfrm>
            <a:off x="299258" y="2660073"/>
            <a:ext cx="8582738" cy="939338"/>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902F3B37-1996-EF73-20F2-FD386429F2AD}"/>
              </a:ext>
            </a:extLst>
          </p:cNvPr>
          <p:cNvSpPr txBox="1"/>
          <p:nvPr/>
        </p:nvSpPr>
        <p:spPr>
          <a:xfrm>
            <a:off x="1431746" y="4497187"/>
            <a:ext cx="6276109" cy="646331"/>
          </a:xfrm>
          <a:prstGeom prst="rect">
            <a:avLst/>
          </a:prstGeom>
          <a:noFill/>
        </p:spPr>
        <p:txBody>
          <a:bodyPr wrap="square" rtlCol="0">
            <a:spAutoFit/>
          </a:bodyPr>
          <a:lstStyle/>
          <a:p>
            <a:pPr algn="ctr"/>
            <a:r>
              <a:rPr lang="en-US" dirty="0">
                <a:solidFill>
                  <a:schemeClr val="accent5"/>
                </a:solidFill>
                <a:latin typeface="Cambria" panose="02040503050406030204" pitchFamily="18" charset="0"/>
                <a:ea typeface="Cambria" panose="02040503050406030204" pitchFamily="18" charset="0"/>
              </a:rPr>
              <a:t>Implement CLFLUSH instruction </a:t>
            </a:r>
            <a:r>
              <a:rPr lang="en-US" dirty="0">
                <a:latin typeface="Cambria" panose="02040503050406030204" pitchFamily="18" charset="0"/>
                <a:ea typeface="Cambria" panose="02040503050406030204" pitchFamily="18" charset="0"/>
              </a:rPr>
              <a:t>in the RISC-V CPU</a:t>
            </a:r>
            <a:br>
              <a:rPr lang="en-US" dirty="0">
                <a:latin typeface="Cambria" panose="02040503050406030204" pitchFamily="18" charset="0"/>
                <a:ea typeface="Cambria" panose="02040503050406030204" pitchFamily="18" charset="0"/>
              </a:rPr>
            </a:br>
            <a:r>
              <a:rPr lang="en-US" dirty="0">
                <a:solidFill>
                  <a:schemeClr val="accent5"/>
                </a:solidFill>
                <a:latin typeface="Cambria" panose="02040503050406030204" pitchFamily="18" charset="0"/>
                <a:ea typeface="Cambria" panose="02040503050406030204" pitchFamily="18" charset="0"/>
              </a:rPr>
              <a:t>Evict</a:t>
            </a:r>
            <a:r>
              <a:rPr lang="en-US" dirty="0">
                <a:latin typeface="Cambria" panose="02040503050406030204" pitchFamily="18" charset="0"/>
                <a:ea typeface="Cambria" panose="02040503050406030204" pitchFamily="18" charset="0"/>
              </a:rPr>
              <a:t> a cache block from the </a:t>
            </a:r>
            <a:r>
              <a:rPr lang="en-US" dirty="0">
                <a:solidFill>
                  <a:schemeClr val="accent5"/>
                </a:solidFill>
                <a:latin typeface="Cambria" panose="02040503050406030204" pitchFamily="18" charset="0"/>
                <a:ea typeface="Cambria" panose="02040503050406030204" pitchFamily="18" charset="0"/>
              </a:rPr>
              <a:t>CPU caches to the DRAM module</a:t>
            </a:r>
            <a:endParaRPr lang="en-CH" dirty="0">
              <a:solidFill>
                <a:schemeClr val="accent5"/>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93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129540" y="1633259"/>
            <a:ext cx="4680065" cy="3433348"/>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803255" y="3429000"/>
            <a:ext cx="4135811" cy="1637607"/>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Granularity: </a:t>
            </a:r>
            <a:r>
              <a:rPr lang="en-US" sz="2000" b="1" dirty="0">
                <a:latin typeface="Cambria" panose="02040503050406030204" pitchFamily="18" charset="0"/>
                <a:ea typeface="Cambria" panose="02040503050406030204" pitchFamily="18" charset="0"/>
              </a:rPr>
              <a:t>Operands must occupy DRAM rows fully</a:t>
            </a:r>
            <a:endParaRPr lang="en-CH" sz="20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323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831310" y="1633259"/>
            <a:ext cx="4161447" cy="3433348"/>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1607" y="3429000"/>
            <a:ext cx="4389703" cy="1637607"/>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Alignment: </a:t>
            </a:r>
            <a:r>
              <a:rPr lang="en-US" sz="2000" b="1" dirty="0">
                <a:solidFill>
                  <a:schemeClr val="bg1"/>
                </a:solidFill>
                <a:latin typeface="Cambria" panose="02040503050406030204" pitchFamily="18" charset="0"/>
                <a:ea typeface="Cambria" panose="02040503050406030204" pitchFamily="18" charset="0"/>
              </a:rPr>
              <a:t>Operands must be placed at the same offset</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67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b="1" dirty="0"/>
              <a:t>Background</a:t>
            </a:r>
          </a:p>
          <a:p>
            <a:pPr marL="457200" lvl="1" indent="0">
              <a:buNone/>
            </a:pPr>
            <a:r>
              <a:rPr lang="en-TR" b="1" dirty="0"/>
              <a:t>Commodity DRAM Based PiM Techniques</a:t>
            </a:r>
          </a:p>
          <a:p>
            <a:pPr marL="0" indent="0">
              <a:buNone/>
            </a:pPr>
            <a:r>
              <a:rPr lang="en-TR" dirty="0"/>
              <a:t>PiDRAM</a:t>
            </a:r>
          </a:p>
          <a:p>
            <a:pPr marL="457200" lvl="1" indent="0">
              <a:buNone/>
            </a:pPr>
            <a:r>
              <a:rPr lang="en-TR" dirty="0"/>
              <a:t>Overview</a:t>
            </a:r>
          </a:p>
          <a:p>
            <a:pPr marL="457200" lvl="1" indent="0">
              <a:buNone/>
            </a:pPr>
            <a:r>
              <a:rPr lang="en-TR" dirty="0"/>
              <a:t>Hardware &amp; Software Components</a:t>
            </a:r>
          </a:p>
          <a:p>
            <a:pPr marL="457200" lvl="1" indent="0">
              <a:buNone/>
            </a:pPr>
            <a:r>
              <a:rPr lang="en-TR" dirty="0"/>
              <a:t>FPGA Prototype</a:t>
            </a:r>
          </a:p>
          <a:p>
            <a:pPr marL="0" indent="0">
              <a:buNone/>
            </a:pPr>
            <a:r>
              <a:rPr lang="en-TR" dirty="0"/>
              <a:t>Case Stud</a:t>
            </a:r>
            <a:r>
              <a:rPr lang="en-US" dirty="0" err="1"/>
              <a:t>ies</a:t>
            </a:r>
            <a:endParaRPr lang="en-US" dirty="0"/>
          </a:p>
          <a:p>
            <a:pPr marL="457200" lvl="1" indent="0">
              <a:buNone/>
            </a:pPr>
            <a:r>
              <a:rPr lang="en-US" dirty="0"/>
              <a:t>Case Study #1 – </a:t>
            </a:r>
            <a:r>
              <a:rPr lang="en-US" dirty="0" err="1"/>
              <a:t>RowClone</a:t>
            </a:r>
            <a:br>
              <a:rPr lang="en-US" dirty="0"/>
            </a:br>
            <a:r>
              <a:rPr lang="en-US" dirty="0"/>
              <a:t>Case Study #2 – D-</a:t>
            </a:r>
            <a:r>
              <a:rPr lang="en-US" dirty="0" err="1"/>
              <a:t>RaNGe</a:t>
            </a:r>
            <a:endParaRPr lang="en-TR" dirty="0"/>
          </a:p>
          <a:p>
            <a:pPr marL="0" indent="0">
              <a:buNone/>
            </a:pPr>
            <a:r>
              <a:rPr lang="en-TR" dirty="0"/>
              <a:t>Conclusion</a:t>
            </a:r>
          </a:p>
        </p:txBody>
      </p:sp>
    </p:spTree>
    <p:extLst>
      <p:ext uri="{BB962C8B-B14F-4D97-AF65-F5344CB8AC3E}">
        <p14:creationId xmlns:p14="http://schemas.microsoft.com/office/powerpoint/2010/main" val="195687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758947" y="3441026"/>
            <a:ext cx="4161447" cy="1552889"/>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7438" y="1615217"/>
            <a:ext cx="3772137" cy="1825810"/>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Mapping: </a:t>
            </a:r>
            <a:r>
              <a:rPr lang="en-US" sz="2000" b="1" dirty="0">
                <a:solidFill>
                  <a:schemeClr val="bg1"/>
                </a:solidFill>
                <a:latin typeface="Cambria" panose="02040503050406030204" pitchFamily="18" charset="0"/>
                <a:ea typeface="Cambria" panose="02040503050406030204" pitchFamily="18" charset="0"/>
              </a:rPr>
              <a:t>Operands must be placed in the same subarray</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3</a:t>
            </a:r>
            <a:endParaRPr lang="en-CH" sz="2400"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F0C039B9-8608-CFB9-3A8A-4B9790A21C2C}"/>
              </a:ext>
            </a:extLst>
          </p:cNvPr>
          <p:cNvSpPr/>
          <p:nvPr/>
        </p:nvSpPr>
        <p:spPr>
          <a:xfrm>
            <a:off x="4219575" y="1615218"/>
            <a:ext cx="539372" cy="1330134"/>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0154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47438" y="3429000"/>
            <a:ext cx="4324587" cy="1552889"/>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7438" y="1615217"/>
            <a:ext cx="8183880" cy="1825810"/>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1952625" y="5290396"/>
            <a:ext cx="5185162" cy="624006"/>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Satisfies all three requirements</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2072810" y="537767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2126150" y="5347546"/>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4</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0078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8DA-286F-7DCD-1592-15D05DC866F2}"/>
              </a:ext>
            </a:extLst>
          </p:cNvPr>
          <p:cNvSpPr>
            <a:spLocks noGrp="1"/>
          </p:cNvSpPr>
          <p:nvPr>
            <p:ph type="title"/>
          </p:nvPr>
        </p:nvSpPr>
        <p:spPr/>
        <p:txBody>
          <a:bodyPr/>
          <a:lstStyle/>
          <a:p>
            <a:r>
              <a:rPr lang="en-US" dirty="0" err="1"/>
              <a:t>RowClone</a:t>
            </a:r>
            <a:r>
              <a:rPr lang="en-US" dirty="0"/>
              <a:t> Memory Allocation (II)</a:t>
            </a:r>
            <a:endParaRPr lang="en-CH" dirty="0"/>
          </a:p>
        </p:txBody>
      </p:sp>
      <p:sp>
        <p:nvSpPr>
          <p:cNvPr id="3" name="Content Placeholder 2">
            <a:extLst>
              <a:ext uri="{FF2B5EF4-FFF2-40B4-BE49-F238E27FC236}">
                <a16:creationId xmlns:a16="http://schemas.microsoft.com/office/drawing/2014/main" id="{F8886E2E-2493-E6F8-1EDC-128A1EE453EC}"/>
              </a:ext>
            </a:extLst>
          </p:cNvPr>
          <p:cNvSpPr>
            <a:spLocks noGrp="1"/>
          </p:cNvSpPr>
          <p:nvPr>
            <p:ph idx="1"/>
          </p:nvPr>
        </p:nvSpPr>
        <p:spPr>
          <a:xfrm>
            <a:off x="75991" y="982133"/>
            <a:ext cx="8987622" cy="5427945"/>
          </a:xfrm>
        </p:spPr>
        <p:txBody>
          <a:bodyPr lIns="0" tIns="0" rIns="0" bIns="0"/>
          <a:lstStyle/>
          <a:p>
            <a:pPr marL="0" indent="0">
              <a:buNone/>
            </a:pPr>
            <a:r>
              <a:rPr lang="en-US" sz="2200" dirty="0"/>
              <a:t>Implement a </a:t>
            </a:r>
            <a:r>
              <a:rPr lang="en-US" sz="2200" dirty="0">
                <a:solidFill>
                  <a:schemeClr val="accent5"/>
                </a:solidFill>
              </a:rPr>
              <a:t>new memory allocation function</a:t>
            </a:r>
            <a:br>
              <a:rPr lang="en-US" sz="2200" dirty="0">
                <a:solidFill>
                  <a:schemeClr val="accent5"/>
                </a:solidFill>
              </a:rPr>
            </a:br>
            <a:r>
              <a:rPr lang="en-US" sz="2200" dirty="0"/>
              <a:t>to </a:t>
            </a:r>
            <a:r>
              <a:rPr lang="en-US" sz="2200" dirty="0">
                <a:solidFill>
                  <a:schemeClr val="accent5"/>
                </a:solidFill>
              </a:rPr>
              <a:t>overcome</a:t>
            </a:r>
            <a:r>
              <a:rPr lang="en-US" sz="2200" dirty="0"/>
              <a:t> the memory allocation challenges</a:t>
            </a:r>
            <a:endParaRPr lang="en-US" sz="2200" dirty="0">
              <a:solidFill>
                <a:schemeClr val="accent5"/>
              </a:solidFill>
            </a:endParaRPr>
          </a:p>
          <a:p>
            <a:pPr marL="0" indent="0">
              <a:buNone/>
            </a:pPr>
            <a:endParaRPr lang="en-US" sz="100" dirty="0"/>
          </a:p>
          <a:p>
            <a:pPr marL="0" indent="0">
              <a:buNone/>
            </a:pPr>
            <a:r>
              <a:rPr lang="en-US" sz="2200" b="1" dirty="0">
                <a:solidFill>
                  <a:srgbClr val="00B050"/>
                </a:solidFill>
              </a:rPr>
              <a:t>Goal:</a:t>
            </a:r>
            <a:r>
              <a:rPr lang="en-US" sz="2200" dirty="0"/>
              <a:t> Allocate </a:t>
            </a:r>
            <a:r>
              <a:rPr lang="en-US" sz="2200" dirty="0">
                <a:solidFill>
                  <a:srgbClr val="00B050"/>
                </a:solidFill>
              </a:rPr>
              <a:t>virtual memory pages </a:t>
            </a:r>
            <a:r>
              <a:rPr lang="en-US" sz="2200" dirty="0"/>
              <a:t>that are </a:t>
            </a:r>
            <a:br>
              <a:rPr lang="en-US" sz="2200" dirty="0"/>
            </a:br>
            <a:r>
              <a:rPr lang="en-US" sz="2200" dirty="0">
                <a:solidFill>
                  <a:srgbClr val="00B050"/>
                </a:solidFill>
              </a:rPr>
              <a:t>mapped to the same DRAM subarray </a:t>
            </a:r>
            <a:r>
              <a:rPr lang="en-US" sz="2200" dirty="0"/>
              <a:t>and</a:t>
            </a:r>
            <a:r>
              <a:rPr lang="en-US" sz="2200" dirty="0">
                <a:solidFill>
                  <a:schemeClr val="accent4"/>
                </a:solidFill>
              </a:rPr>
              <a:t> </a:t>
            </a:r>
            <a:r>
              <a:rPr lang="en-US" sz="2200" dirty="0">
                <a:solidFill>
                  <a:srgbClr val="00B050"/>
                </a:solidFill>
              </a:rPr>
              <a:t>aligned with each other</a:t>
            </a:r>
          </a:p>
          <a:p>
            <a:pPr marL="0" indent="0">
              <a:buNone/>
            </a:pPr>
            <a:endParaRPr lang="en-US" sz="1400" dirty="0">
              <a:solidFill>
                <a:schemeClr val="accent4"/>
              </a:solidFill>
            </a:endParaRPr>
          </a:p>
        </p:txBody>
      </p:sp>
      <p:sp>
        <p:nvSpPr>
          <p:cNvPr id="4" name="Rectangle: Rounded Corners 3">
            <a:extLst>
              <a:ext uri="{FF2B5EF4-FFF2-40B4-BE49-F238E27FC236}">
                <a16:creationId xmlns:a16="http://schemas.microsoft.com/office/drawing/2014/main" id="{651B6EB0-3C65-8087-2A15-F340BCA45A17}"/>
              </a:ext>
            </a:extLst>
          </p:cNvPr>
          <p:cNvSpPr/>
          <p:nvPr/>
        </p:nvSpPr>
        <p:spPr>
          <a:xfrm>
            <a:off x="677246" y="2693848"/>
            <a:ext cx="7785110" cy="92333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virtual_address</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 </a:t>
            </a:r>
            <a:r>
              <a:rPr lang="en-US" sz="1900" b="1"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alloc_align</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size, </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id)</a:t>
            </a:r>
            <a:b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size:</a:t>
            </a:r>
            <a:r>
              <a:rPr lang="en-US" sz="1900" b="1" dirty="0">
                <a:solidFill>
                  <a:schemeClr val="tx1">
                    <a:lumMod val="95000"/>
                    <a:lumOff val="5000"/>
                  </a:schemeClr>
                </a:solidFill>
                <a:latin typeface="Cambria" panose="02040503050406030204" pitchFamily="18" charset="0"/>
                <a:ea typeface="Cambria" panose="02040503050406030204" pitchFamily="18"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 of bytes allocated</a:t>
            </a:r>
            <a:br>
              <a:rPr lang="en-US" sz="1900" b="1" dirty="0">
                <a:solidFill>
                  <a:schemeClr val="tx1">
                    <a:lumMod val="95000"/>
                    <a:lumOff val="5000"/>
                  </a:schemeClr>
                </a:solidFill>
                <a:latin typeface="Cambria" panose="02040503050406030204" pitchFamily="18" charset="0"/>
                <a:ea typeface="Cambria" panose="02040503050406030204" pitchFamily="18"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id:</a:t>
            </a:r>
            <a:r>
              <a:rPr lang="en-US" sz="1900" b="1" dirty="0">
                <a:solidFill>
                  <a:schemeClr val="tx1">
                    <a:lumMod val="95000"/>
                    <a:lumOff val="5000"/>
                  </a:schemeClr>
                </a:solidFill>
                <a:latin typeface="Cambria" panose="02040503050406030204" pitchFamily="18" charset="0"/>
                <a:ea typeface="Cambria" panose="02040503050406030204" pitchFamily="18" charset="0"/>
                <a:cs typeface="Courier New" panose="02070309020205020404" pitchFamily="49"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allocations with the same id go to the same subarray</a:t>
            </a:r>
            <a:endParaRPr lang="en-CH" sz="1900"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7E10F6C-2E79-68A4-7EAC-347B5BE3F93E}"/>
              </a:ext>
            </a:extLst>
          </p:cNvPr>
          <p:cNvSpPr txBox="1"/>
          <p:nvPr/>
        </p:nvSpPr>
        <p:spPr>
          <a:xfrm>
            <a:off x="257483" y="4125141"/>
            <a:ext cx="2084397" cy="923330"/>
          </a:xfrm>
          <a:prstGeom prst="rect">
            <a:avLst/>
          </a:prstGeom>
          <a:noFill/>
          <a:ln w="28575">
            <a:solidFill>
              <a:srgbClr val="787878"/>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6" name="Dikdörtgen: Köşeleri Yuvarlatılmış 4">
            <a:extLst>
              <a:ext uri="{FF2B5EF4-FFF2-40B4-BE49-F238E27FC236}">
                <a16:creationId xmlns:a16="http://schemas.microsoft.com/office/drawing/2014/main" id="{F16B2FF4-1E31-F98F-38AC-5FCA392571DA}"/>
              </a:ext>
            </a:extLst>
          </p:cNvPr>
          <p:cNvSpPr/>
          <p:nvPr/>
        </p:nvSpPr>
        <p:spPr>
          <a:xfrm>
            <a:off x="3667516" y="3961339"/>
            <a:ext cx="1685825" cy="1262660"/>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800" b="1" dirty="0">
                <a:latin typeface="Cambria" panose="02040503050406030204" pitchFamily="18" charset="0"/>
              </a:rPr>
              <a:t>Subarray</a:t>
            </a:r>
            <a:br>
              <a:rPr lang="en-US" sz="2800" b="1" dirty="0">
                <a:latin typeface="Cambria" panose="02040503050406030204" pitchFamily="18" charset="0"/>
              </a:rPr>
            </a:br>
            <a:r>
              <a:rPr lang="en-US" sz="2800" b="1" dirty="0">
                <a:latin typeface="Cambria" panose="02040503050406030204" pitchFamily="18" charset="0"/>
              </a:rPr>
              <a:t>Mapping</a:t>
            </a:r>
            <a:br>
              <a:rPr lang="en-US" sz="2800" b="1" dirty="0">
                <a:latin typeface="Cambria" panose="02040503050406030204" pitchFamily="18" charset="0"/>
              </a:rPr>
            </a:br>
            <a:r>
              <a:rPr lang="en-US" sz="2800" b="1" dirty="0">
                <a:latin typeface="Cambria" panose="02040503050406030204" pitchFamily="18" charset="0"/>
              </a:rPr>
              <a:t>Table</a:t>
            </a:r>
          </a:p>
        </p:txBody>
      </p:sp>
      <p:cxnSp>
        <p:nvCxnSpPr>
          <p:cNvPr id="7" name="Straight Arrow Connector 6">
            <a:extLst>
              <a:ext uri="{FF2B5EF4-FFF2-40B4-BE49-F238E27FC236}">
                <a16:creationId xmlns:a16="http://schemas.microsoft.com/office/drawing/2014/main" id="{4D28DA1A-11EF-CB9D-F8CE-6DFDD97C89ED}"/>
              </a:ext>
            </a:extLst>
          </p:cNvPr>
          <p:cNvCxnSpPr>
            <a:cxnSpLocks/>
          </p:cNvCxnSpPr>
          <p:nvPr/>
        </p:nvCxnSpPr>
        <p:spPr>
          <a:xfrm>
            <a:off x="2508718" y="4600246"/>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C30CFDE-0ED2-4F40-DD70-B750735CC84A}"/>
              </a:ext>
            </a:extLst>
          </p:cNvPr>
          <p:cNvCxnSpPr>
            <a:cxnSpLocks/>
          </p:cNvCxnSpPr>
          <p:nvPr/>
        </p:nvCxnSpPr>
        <p:spPr>
          <a:xfrm>
            <a:off x="5481075" y="4600246"/>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kdörtgen: Köşeleri Yuvarlatılmış 4">
            <a:extLst>
              <a:ext uri="{FF2B5EF4-FFF2-40B4-BE49-F238E27FC236}">
                <a16:creationId xmlns:a16="http://schemas.microsoft.com/office/drawing/2014/main" id="{BB9FB303-5F5A-C56C-F857-0A23307D39F2}"/>
              </a:ext>
            </a:extLst>
          </p:cNvPr>
          <p:cNvSpPr/>
          <p:nvPr/>
        </p:nvSpPr>
        <p:spPr>
          <a:xfrm>
            <a:off x="6707608" y="4058921"/>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latin typeface="Cambria" panose="02040503050406030204" pitchFamily="18" charset="0"/>
              </a:rPr>
              <a:t>Page</a:t>
            </a:r>
            <a:br>
              <a:rPr lang="en-US" sz="2800" b="1" dirty="0">
                <a:latin typeface="Cambria" panose="02040503050406030204" pitchFamily="18" charset="0"/>
              </a:rPr>
            </a:br>
            <a:r>
              <a:rPr lang="en-US" sz="2800" b="1" dirty="0">
                <a:latin typeface="Cambria" panose="02040503050406030204" pitchFamily="18" charset="0"/>
              </a:rPr>
              <a:t>Table</a:t>
            </a:r>
          </a:p>
        </p:txBody>
      </p:sp>
      <p:sp>
        <p:nvSpPr>
          <p:cNvPr id="10" name="Oval 9">
            <a:extLst>
              <a:ext uri="{FF2B5EF4-FFF2-40B4-BE49-F238E27FC236}">
                <a16:creationId xmlns:a16="http://schemas.microsoft.com/office/drawing/2014/main" id="{BEAF541C-CBC2-043A-A003-4D97FDEB00CF}"/>
              </a:ext>
            </a:extLst>
          </p:cNvPr>
          <p:cNvSpPr/>
          <p:nvPr/>
        </p:nvSpPr>
        <p:spPr>
          <a:xfrm>
            <a:off x="271654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5128A53-E9D7-FCE4-F7E8-5930C205B486}"/>
              </a:ext>
            </a:extLst>
          </p:cNvPr>
          <p:cNvSpPr txBox="1"/>
          <p:nvPr/>
        </p:nvSpPr>
        <p:spPr>
          <a:xfrm>
            <a:off x="276988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17FA0CEB-E22A-983B-ED0A-9F3CCAF66967}"/>
              </a:ext>
            </a:extLst>
          </p:cNvPr>
          <p:cNvSpPr/>
          <p:nvPr/>
        </p:nvSpPr>
        <p:spPr>
          <a:xfrm>
            <a:off x="578583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A008063-A979-1188-D0B5-04145B0F2315}"/>
              </a:ext>
            </a:extLst>
          </p:cNvPr>
          <p:cNvSpPr txBox="1"/>
          <p:nvPr/>
        </p:nvSpPr>
        <p:spPr>
          <a:xfrm>
            <a:off x="583917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0BA2F66-CF53-E075-6586-A7360E2F3EB1}"/>
              </a:ext>
            </a:extLst>
          </p:cNvPr>
          <p:cNvSpPr txBox="1"/>
          <p:nvPr/>
        </p:nvSpPr>
        <p:spPr>
          <a:xfrm>
            <a:off x="1836558" y="5374784"/>
            <a:ext cx="5926663"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Get </a:t>
            </a:r>
            <a:r>
              <a:rPr lang="en-US" dirty="0">
                <a:solidFill>
                  <a:srgbClr val="00B0F0"/>
                </a:solidFill>
                <a:latin typeface="Cambria" panose="02040503050406030204" pitchFamily="18" charset="0"/>
                <a:ea typeface="Cambria" panose="02040503050406030204" pitchFamily="18" charset="0"/>
              </a:rPr>
              <a:t>physical address </a:t>
            </a:r>
            <a:r>
              <a:rPr lang="en-US" dirty="0">
                <a:latin typeface="Cambria" panose="02040503050406030204" pitchFamily="18" charset="0"/>
                <a:ea typeface="Cambria" panose="02040503050406030204" pitchFamily="18" charset="0"/>
              </a:rPr>
              <a:t>pointing to a </a:t>
            </a:r>
            <a:r>
              <a:rPr lang="en-US" dirty="0">
                <a:solidFill>
                  <a:srgbClr val="00B0F0"/>
                </a:solidFill>
                <a:latin typeface="Cambria" panose="02040503050406030204" pitchFamily="18" charset="0"/>
                <a:ea typeface="Cambria" panose="02040503050406030204" pitchFamily="18" charset="0"/>
              </a:rPr>
              <a:t>DRAM row in subarray 0</a:t>
            </a:r>
            <a:endParaRPr lang="en-CH" dirty="0">
              <a:solidFill>
                <a:srgbClr val="00B0F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AD32DC4-8178-3E39-4553-E012E0E2E332}"/>
              </a:ext>
            </a:extLst>
          </p:cNvPr>
          <p:cNvSpPr txBox="1"/>
          <p:nvPr/>
        </p:nvSpPr>
        <p:spPr>
          <a:xfrm>
            <a:off x="1824638" y="5916761"/>
            <a:ext cx="5926662" cy="369332"/>
          </a:xfrm>
          <a:prstGeom prst="rect">
            <a:avLst/>
          </a:prstGeom>
          <a:noFill/>
        </p:spPr>
        <p:txBody>
          <a:bodyPr wrap="square" rtlCol="0">
            <a:spAutoFit/>
          </a:bodyPr>
          <a:lstStyle/>
          <a:p>
            <a:r>
              <a:rPr lang="en-US" dirty="0">
                <a:solidFill>
                  <a:srgbClr val="00B0F0"/>
                </a:solidFill>
                <a:latin typeface="Cambria" panose="02040503050406030204" pitchFamily="18" charset="0"/>
                <a:ea typeface="Cambria" panose="02040503050406030204" pitchFamily="18" charset="0"/>
              </a:rPr>
              <a:t>Update</a:t>
            </a:r>
            <a:r>
              <a:rPr lang="en-US" dirty="0">
                <a:latin typeface="Cambria" panose="02040503050406030204" pitchFamily="18" charset="0"/>
                <a:ea typeface="Cambria" panose="02040503050406030204" pitchFamily="18" charset="0"/>
              </a:rPr>
              <a:t> the </a:t>
            </a:r>
            <a:r>
              <a:rPr lang="en-US" dirty="0">
                <a:solidFill>
                  <a:srgbClr val="00B0F0"/>
                </a:solidFill>
                <a:latin typeface="Cambria" panose="02040503050406030204" pitchFamily="18" charset="0"/>
                <a:ea typeface="Cambria" panose="02040503050406030204" pitchFamily="18" charset="0"/>
              </a:rPr>
              <a:t>page table </a:t>
            </a:r>
            <a:r>
              <a:rPr lang="en-US" dirty="0">
                <a:latin typeface="Cambria" panose="02040503050406030204" pitchFamily="18" charset="0"/>
                <a:ea typeface="Cambria" panose="02040503050406030204" pitchFamily="18" charset="0"/>
              </a:rPr>
              <a:t>to </a:t>
            </a:r>
            <a:r>
              <a:rPr lang="en-US" dirty="0">
                <a:solidFill>
                  <a:srgbClr val="00B0F0"/>
                </a:solidFill>
                <a:latin typeface="Cambria" panose="02040503050406030204" pitchFamily="18" charset="0"/>
                <a:ea typeface="Cambria" panose="02040503050406030204" pitchFamily="18" charset="0"/>
              </a:rPr>
              <a:t>map</a:t>
            </a:r>
            <a:r>
              <a:rPr lang="en-US" dirty="0">
                <a:latin typeface="Cambria" panose="02040503050406030204" pitchFamily="18" charset="0"/>
                <a:ea typeface="Cambria" panose="02040503050406030204" pitchFamily="18" charset="0"/>
              </a:rPr>
              <a:t> </a:t>
            </a:r>
            <a:r>
              <a:rPr lang="en-US" dirty="0">
                <a:solidFill>
                  <a:srgbClr val="00B0F0"/>
                </a:solidFill>
                <a:latin typeface="Cambria" panose="02040503050406030204" pitchFamily="18" charset="0"/>
                <a:ea typeface="Cambria" panose="02040503050406030204" pitchFamily="18" charset="0"/>
              </a:rPr>
              <a:t>virtual address </a:t>
            </a:r>
            <a:r>
              <a:rPr lang="en-US" dirty="0">
                <a:latin typeface="Cambria" panose="02040503050406030204" pitchFamily="18" charset="0"/>
                <a:ea typeface="Cambria" panose="02040503050406030204" pitchFamily="18" charset="0"/>
              </a:rPr>
              <a:t>to subarray 0</a:t>
            </a:r>
            <a:endParaRPr lang="en-CH"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AB215E7-7A01-AD94-AC4E-94E8DB87664D}"/>
              </a:ext>
            </a:extLst>
          </p:cNvPr>
          <p:cNvSpPr/>
          <p:nvPr/>
        </p:nvSpPr>
        <p:spPr>
          <a:xfrm>
            <a:off x="1173618" y="533586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458B0E7-3A68-FF19-9179-1D298AECECD1}"/>
              </a:ext>
            </a:extLst>
          </p:cNvPr>
          <p:cNvSpPr txBox="1"/>
          <p:nvPr/>
        </p:nvSpPr>
        <p:spPr>
          <a:xfrm>
            <a:off x="1226958" y="530574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8334C392-F571-044C-9E77-19DD84890176}"/>
              </a:ext>
            </a:extLst>
          </p:cNvPr>
          <p:cNvSpPr/>
          <p:nvPr/>
        </p:nvSpPr>
        <p:spPr>
          <a:xfrm>
            <a:off x="1173618" y="589035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EAFC900-407B-ED0E-0672-D28CF33B2421}"/>
              </a:ext>
            </a:extLst>
          </p:cNvPr>
          <p:cNvSpPr txBox="1"/>
          <p:nvPr/>
        </p:nvSpPr>
        <p:spPr>
          <a:xfrm>
            <a:off x="1226958" y="586022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48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p:bldP spid="12" grpId="0" animBg="1"/>
      <p:bldP spid="13" grpId="0"/>
      <p:bldP spid="14" grpId="0"/>
      <p:bldP spid="15" grpId="0"/>
      <p:bldP spid="16" grpId="0" animBg="1"/>
      <p:bldP spid="17" grpId="0"/>
      <p:bldP spid="1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8DA-286F-7DCD-1592-15D05DC866F2}"/>
              </a:ext>
            </a:extLst>
          </p:cNvPr>
          <p:cNvSpPr>
            <a:spLocks noGrp="1"/>
          </p:cNvSpPr>
          <p:nvPr>
            <p:ph type="title"/>
          </p:nvPr>
        </p:nvSpPr>
        <p:spPr/>
        <p:txBody>
          <a:bodyPr/>
          <a:lstStyle/>
          <a:p>
            <a:r>
              <a:rPr lang="en-US" dirty="0" err="1"/>
              <a:t>RowClone</a:t>
            </a:r>
            <a:r>
              <a:rPr lang="en-US" dirty="0"/>
              <a:t> Memory Allocation (II)</a:t>
            </a:r>
            <a:endParaRPr lang="en-CH" dirty="0"/>
          </a:p>
        </p:txBody>
      </p:sp>
      <p:sp>
        <p:nvSpPr>
          <p:cNvPr id="3" name="Content Placeholder 2">
            <a:extLst>
              <a:ext uri="{FF2B5EF4-FFF2-40B4-BE49-F238E27FC236}">
                <a16:creationId xmlns:a16="http://schemas.microsoft.com/office/drawing/2014/main" id="{F8886E2E-2493-E6F8-1EDC-128A1EE453EC}"/>
              </a:ext>
            </a:extLst>
          </p:cNvPr>
          <p:cNvSpPr>
            <a:spLocks noGrp="1"/>
          </p:cNvSpPr>
          <p:nvPr>
            <p:ph idx="1"/>
          </p:nvPr>
        </p:nvSpPr>
        <p:spPr>
          <a:xfrm>
            <a:off x="75991" y="982133"/>
            <a:ext cx="8987622" cy="5427945"/>
          </a:xfrm>
        </p:spPr>
        <p:txBody>
          <a:bodyPr lIns="0" tIns="0" rIns="0" bIns="0"/>
          <a:lstStyle/>
          <a:p>
            <a:pPr marL="0" indent="0">
              <a:buNone/>
            </a:pPr>
            <a:r>
              <a:rPr lang="en-US" sz="2200" dirty="0"/>
              <a:t>Implement a </a:t>
            </a:r>
            <a:r>
              <a:rPr lang="en-US" sz="2200" dirty="0">
                <a:solidFill>
                  <a:schemeClr val="accent5"/>
                </a:solidFill>
              </a:rPr>
              <a:t>new memory allocation function</a:t>
            </a:r>
            <a:br>
              <a:rPr lang="en-US" sz="2200" dirty="0">
                <a:solidFill>
                  <a:schemeClr val="accent5"/>
                </a:solidFill>
              </a:rPr>
            </a:br>
            <a:r>
              <a:rPr lang="en-US" sz="2200" dirty="0"/>
              <a:t>to </a:t>
            </a:r>
            <a:r>
              <a:rPr lang="en-US" sz="2200" dirty="0">
                <a:solidFill>
                  <a:schemeClr val="accent5"/>
                </a:solidFill>
              </a:rPr>
              <a:t>overcome</a:t>
            </a:r>
            <a:r>
              <a:rPr lang="en-US" sz="2200" dirty="0"/>
              <a:t> the memory allocation challenges</a:t>
            </a:r>
            <a:endParaRPr lang="en-US" sz="2200" dirty="0">
              <a:solidFill>
                <a:schemeClr val="accent5"/>
              </a:solidFill>
            </a:endParaRPr>
          </a:p>
          <a:p>
            <a:pPr marL="0" indent="0">
              <a:buNone/>
            </a:pPr>
            <a:endParaRPr lang="en-US" sz="100" dirty="0"/>
          </a:p>
          <a:p>
            <a:pPr marL="0" indent="0">
              <a:buNone/>
            </a:pPr>
            <a:r>
              <a:rPr lang="en-US" sz="2200" b="1" dirty="0">
                <a:solidFill>
                  <a:srgbClr val="00B050"/>
                </a:solidFill>
              </a:rPr>
              <a:t>Goal:</a:t>
            </a:r>
            <a:r>
              <a:rPr lang="en-US" sz="2200" dirty="0"/>
              <a:t> Allocate </a:t>
            </a:r>
            <a:r>
              <a:rPr lang="en-US" sz="2200" dirty="0">
                <a:solidFill>
                  <a:srgbClr val="00B050"/>
                </a:solidFill>
              </a:rPr>
              <a:t>virtual memory pages </a:t>
            </a:r>
            <a:r>
              <a:rPr lang="en-US" sz="2200" dirty="0"/>
              <a:t>that are </a:t>
            </a:r>
            <a:br>
              <a:rPr lang="en-US" sz="2200" dirty="0"/>
            </a:br>
            <a:r>
              <a:rPr lang="en-US" sz="2200" dirty="0">
                <a:solidFill>
                  <a:srgbClr val="00B050"/>
                </a:solidFill>
              </a:rPr>
              <a:t>mapped to the same DRAM subarray </a:t>
            </a:r>
            <a:r>
              <a:rPr lang="en-US" sz="2200" dirty="0"/>
              <a:t>and</a:t>
            </a:r>
            <a:r>
              <a:rPr lang="en-US" sz="2200" dirty="0">
                <a:solidFill>
                  <a:schemeClr val="accent4"/>
                </a:solidFill>
              </a:rPr>
              <a:t> </a:t>
            </a:r>
            <a:r>
              <a:rPr lang="en-US" sz="2200" dirty="0">
                <a:solidFill>
                  <a:srgbClr val="00B050"/>
                </a:solidFill>
              </a:rPr>
              <a:t>aligned with each other</a:t>
            </a:r>
          </a:p>
          <a:p>
            <a:pPr marL="0" indent="0">
              <a:buNone/>
            </a:pPr>
            <a:endParaRPr lang="en-US" sz="1400" dirty="0">
              <a:solidFill>
                <a:schemeClr val="accent4"/>
              </a:solidFill>
            </a:endParaRPr>
          </a:p>
        </p:txBody>
      </p:sp>
      <p:sp>
        <p:nvSpPr>
          <p:cNvPr id="4" name="Rectangle: Rounded Corners 3">
            <a:extLst>
              <a:ext uri="{FF2B5EF4-FFF2-40B4-BE49-F238E27FC236}">
                <a16:creationId xmlns:a16="http://schemas.microsoft.com/office/drawing/2014/main" id="{651B6EB0-3C65-8087-2A15-F340BCA45A17}"/>
              </a:ext>
            </a:extLst>
          </p:cNvPr>
          <p:cNvSpPr/>
          <p:nvPr/>
        </p:nvSpPr>
        <p:spPr>
          <a:xfrm>
            <a:off x="677246" y="2693848"/>
            <a:ext cx="7785110" cy="92333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virtual_address</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 </a:t>
            </a:r>
            <a:r>
              <a:rPr lang="en-US" sz="1900" b="1"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alloc_align</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size, </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id)</a:t>
            </a:r>
            <a:b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size:</a:t>
            </a:r>
            <a:r>
              <a:rPr lang="en-US" sz="1900" b="1" dirty="0">
                <a:solidFill>
                  <a:schemeClr val="tx1">
                    <a:lumMod val="95000"/>
                    <a:lumOff val="5000"/>
                  </a:schemeClr>
                </a:solidFill>
                <a:latin typeface="Cambria" panose="02040503050406030204" pitchFamily="18" charset="0"/>
                <a:ea typeface="Cambria" panose="02040503050406030204" pitchFamily="18"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 of bytes allocated</a:t>
            </a:r>
            <a:br>
              <a:rPr lang="en-US" sz="1900" b="1" dirty="0">
                <a:solidFill>
                  <a:schemeClr val="tx1">
                    <a:lumMod val="95000"/>
                    <a:lumOff val="5000"/>
                  </a:schemeClr>
                </a:solidFill>
                <a:latin typeface="Cambria" panose="02040503050406030204" pitchFamily="18" charset="0"/>
                <a:ea typeface="Cambria" panose="02040503050406030204" pitchFamily="18"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id:</a:t>
            </a:r>
            <a:r>
              <a:rPr lang="en-US" sz="1900" b="1" dirty="0">
                <a:solidFill>
                  <a:schemeClr val="tx1">
                    <a:lumMod val="95000"/>
                    <a:lumOff val="5000"/>
                  </a:schemeClr>
                </a:solidFill>
                <a:latin typeface="Cambria" panose="02040503050406030204" pitchFamily="18" charset="0"/>
                <a:ea typeface="Cambria" panose="02040503050406030204" pitchFamily="18" charset="0"/>
                <a:cs typeface="Courier New" panose="02070309020205020404" pitchFamily="49"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allocations with the same id go to the same subarray</a:t>
            </a:r>
            <a:endParaRPr lang="en-CH" sz="1900"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7E10F6C-2E79-68A4-7EAC-347B5BE3F93E}"/>
              </a:ext>
            </a:extLst>
          </p:cNvPr>
          <p:cNvSpPr txBox="1"/>
          <p:nvPr/>
        </p:nvSpPr>
        <p:spPr>
          <a:xfrm>
            <a:off x="257483" y="4125141"/>
            <a:ext cx="2084397" cy="923330"/>
          </a:xfrm>
          <a:prstGeom prst="rect">
            <a:avLst/>
          </a:prstGeom>
          <a:noFill/>
          <a:ln w="28575">
            <a:solidFill>
              <a:srgbClr val="787878"/>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6" name="Dikdörtgen: Köşeleri Yuvarlatılmış 4">
            <a:extLst>
              <a:ext uri="{FF2B5EF4-FFF2-40B4-BE49-F238E27FC236}">
                <a16:creationId xmlns:a16="http://schemas.microsoft.com/office/drawing/2014/main" id="{F16B2FF4-1E31-F98F-38AC-5FCA392571DA}"/>
              </a:ext>
            </a:extLst>
          </p:cNvPr>
          <p:cNvSpPr/>
          <p:nvPr/>
        </p:nvSpPr>
        <p:spPr>
          <a:xfrm>
            <a:off x="3667516" y="3961339"/>
            <a:ext cx="1685825" cy="1262660"/>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800" b="1" dirty="0">
                <a:latin typeface="Cambria" panose="02040503050406030204" pitchFamily="18" charset="0"/>
              </a:rPr>
              <a:t>Subarray</a:t>
            </a:r>
            <a:br>
              <a:rPr lang="en-US" sz="2800" b="1" dirty="0">
                <a:latin typeface="Cambria" panose="02040503050406030204" pitchFamily="18" charset="0"/>
              </a:rPr>
            </a:br>
            <a:r>
              <a:rPr lang="en-US" sz="2800" b="1" dirty="0">
                <a:latin typeface="Cambria" panose="02040503050406030204" pitchFamily="18" charset="0"/>
              </a:rPr>
              <a:t>Mapping</a:t>
            </a:r>
            <a:br>
              <a:rPr lang="en-US" sz="2800" b="1" dirty="0">
                <a:latin typeface="Cambria" panose="02040503050406030204" pitchFamily="18" charset="0"/>
              </a:rPr>
            </a:br>
            <a:r>
              <a:rPr lang="en-US" sz="2800" b="1" dirty="0">
                <a:latin typeface="Cambria" panose="02040503050406030204" pitchFamily="18" charset="0"/>
              </a:rPr>
              <a:t>Table</a:t>
            </a:r>
          </a:p>
        </p:txBody>
      </p:sp>
      <p:cxnSp>
        <p:nvCxnSpPr>
          <p:cNvPr id="7" name="Straight Arrow Connector 6">
            <a:extLst>
              <a:ext uri="{FF2B5EF4-FFF2-40B4-BE49-F238E27FC236}">
                <a16:creationId xmlns:a16="http://schemas.microsoft.com/office/drawing/2014/main" id="{4D28DA1A-11EF-CB9D-F8CE-6DFDD97C89ED}"/>
              </a:ext>
            </a:extLst>
          </p:cNvPr>
          <p:cNvCxnSpPr>
            <a:cxnSpLocks/>
          </p:cNvCxnSpPr>
          <p:nvPr/>
        </p:nvCxnSpPr>
        <p:spPr>
          <a:xfrm>
            <a:off x="2508718" y="4600246"/>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C30CFDE-0ED2-4F40-DD70-B750735CC84A}"/>
              </a:ext>
            </a:extLst>
          </p:cNvPr>
          <p:cNvCxnSpPr>
            <a:cxnSpLocks/>
          </p:cNvCxnSpPr>
          <p:nvPr/>
        </p:nvCxnSpPr>
        <p:spPr>
          <a:xfrm>
            <a:off x="5481075" y="4600246"/>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kdörtgen: Köşeleri Yuvarlatılmış 4">
            <a:extLst>
              <a:ext uri="{FF2B5EF4-FFF2-40B4-BE49-F238E27FC236}">
                <a16:creationId xmlns:a16="http://schemas.microsoft.com/office/drawing/2014/main" id="{BB9FB303-5F5A-C56C-F857-0A23307D39F2}"/>
              </a:ext>
            </a:extLst>
          </p:cNvPr>
          <p:cNvSpPr/>
          <p:nvPr/>
        </p:nvSpPr>
        <p:spPr>
          <a:xfrm>
            <a:off x="6707608" y="4058921"/>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latin typeface="Cambria" panose="02040503050406030204" pitchFamily="18" charset="0"/>
              </a:rPr>
              <a:t>Page</a:t>
            </a:r>
            <a:br>
              <a:rPr lang="en-US" sz="2800" b="1" dirty="0">
                <a:latin typeface="Cambria" panose="02040503050406030204" pitchFamily="18" charset="0"/>
              </a:rPr>
            </a:br>
            <a:r>
              <a:rPr lang="en-US" sz="2800" b="1" dirty="0">
                <a:latin typeface="Cambria" panose="02040503050406030204" pitchFamily="18" charset="0"/>
              </a:rPr>
              <a:t>Table</a:t>
            </a:r>
          </a:p>
        </p:txBody>
      </p:sp>
      <p:sp>
        <p:nvSpPr>
          <p:cNvPr id="10" name="Oval 9">
            <a:extLst>
              <a:ext uri="{FF2B5EF4-FFF2-40B4-BE49-F238E27FC236}">
                <a16:creationId xmlns:a16="http://schemas.microsoft.com/office/drawing/2014/main" id="{BEAF541C-CBC2-043A-A003-4D97FDEB00CF}"/>
              </a:ext>
            </a:extLst>
          </p:cNvPr>
          <p:cNvSpPr/>
          <p:nvPr/>
        </p:nvSpPr>
        <p:spPr>
          <a:xfrm>
            <a:off x="271654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5128A53-E9D7-FCE4-F7E8-5930C205B486}"/>
              </a:ext>
            </a:extLst>
          </p:cNvPr>
          <p:cNvSpPr txBox="1"/>
          <p:nvPr/>
        </p:nvSpPr>
        <p:spPr>
          <a:xfrm>
            <a:off x="276988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17FA0CEB-E22A-983B-ED0A-9F3CCAF66967}"/>
              </a:ext>
            </a:extLst>
          </p:cNvPr>
          <p:cNvSpPr/>
          <p:nvPr/>
        </p:nvSpPr>
        <p:spPr>
          <a:xfrm>
            <a:off x="578583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A008063-A979-1188-D0B5-04145B0F2315}"/>
              </a:ext>
            </a:extLst>
          </p:cNvPr>
          <p:cNvSpPr txBox="1"/>
          <p:nvPr/>
        </p:nvSpPr>
        <p:spPr>
          <a:xfrm>
            <a:off x="583917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0BA2F66-CF53-E075-6586-A7360E2F3EB1}"/>
              </a:ext>
            </a:extLst>
          </p:cNvPr>
          <p:cNvSpPr txBox="1"/>
          <p:nvPr/>
        </p:nvSpPr>
        <p:spPr>
          <a:xfrm>
            <a:off x="1836558" y="5374784"/>
            <a:ext cx="5926663"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Get </a:t>
            </a:r>
            <a:r>
              <a:rPr lang="en-US" dirty="0">
                <a:solidFill>
                  <a:srgbClr val="00B0F0"/>
                </a:solidFill>
                <a:latin typeface="Cambria" panose="02040503050406030204" pitchFamily="18" charset="0"/>
                <a:ea typeface="Cambria" panose="02040503050406030204" pitchFamily="18" charset="0"/>
              </a:rPr>
              <a:t>physical address </a:t>
            </a:r>
            <a:r>
              <a:rPr lang="en-US" dirty="0">
                <a:latin typeface="Cambria" panose="02040503050406030204" pitchFamily="18" charset="0"/>
                <a:ea typeface="Cambria" panose="02040503050406030204" pitchFamily="18" charset="0"/>
              </a:rPr>
              <a:t>pointing to a </a:t>
            </a:r>
            <a:r>
              <a:rPr lang="en-US" dirty="0">
                <a:solidFill>
                  <a:srgbClr val="00B0F0"/>
                </a:solidFill>
                <a:latin typeface="Cambria" panose="02040503050406030204" pitchFamily="18" charset="0"/>
                <a:ea typeface="Cambria" panose="02040503050406030204" pitchFamily="18" charset="0"/>
              </a:rPr>
              <a:t>DRAM row in subarray 0</a:t>
            </a:r>
            <a:endParaRPr lang="en-CH" dirty="0">
              <a:solidFill>
                <a:srgbClr val="00B0F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AD32DC4-8178-3E39-4553-E012E0E2E332}"/>
              </a:ext>
            </a:extLst>
          </p:cNvPr>
          <p:cNvSpPr txBox="1"/>
          <p:nvPr/>
        </p:nvSpPr>
        <p:spPr>
          <a:xfrm>
            <a:off x="1824638" y="5916761"/>
            <a:ext cx="5926662" cy="369332"/>
          </a:xfrm>
          <a:prstGeom prst="rect">
            <a:avLst/>
          </a:prstGeom>
          <a:noFill/>
        </p:spPr>
        <p:txBody>
          <a:bodyPr wrap="square" rtlCol="0">
            <a:spAutoFit/>
          </a:bodyPr>
          <a:lstStyle/>
          <a:p>
            <a:r>
              <a:rPr lang="en-US" dirty="0">
                <a:solidFill>
                  <a:srgbClr val="00B0F0"/>
                </a:solidFill>
                <a:latin typeface="Cambria" panose="02040503050406030204" pitchFamily="18" charset="0"/>
                <a:ea typeface="Cambria" panose="02040503050406030204" pitchFamily="18" charset="0"/>
              </a:rPr>
              <a:t>Update</a:t>
            </a:r>
            <a:r>
              <a:rPr lang="en-US" dirty="0">
                <a:latin typeface="Cambria" panose="02040503050406030204" pitchFamily="18" charset="0"/>
                <a:ea typeface="Cambria" panose="02040503050406030204" pitchFamily="18" charset="0"/>
              </a:rPr>
              <a:t> the </a:t>
            </a:r>
            <a:r>
              <a:rPr lang="en-US" dirty="0">
                <a:solidFill>
                  <a:srgbClr val="00B0F0"/>
                </a:solidFill>
                <a:latin typeface="Cambria" panose="02040503050406030204" pitchFamily="18" charset="0"/>
                <a:ea typeface="Cambria" panose="02040503050406030204" pitchFamily="18" charset="0"/>
              </a:rPr>
              <a:t>page table </a:t>
            </a:r>
            <a:r>
              <a:rPr lang="en-US" dirty="0">
                <a:latin typeface="Cambria" panose="02040503050406030204" pitchFamily="18" charset="0"/>
                <a:ea typeface="Cambria" panose="02040503050406030204" pitchFamily="18" charset="0"/>
              </a:rPr>
              <a:t>to </a:t>
            </a:r>
            <a:r>
              <a:rPr lang="en-US" dirty="0">
                <a:solidFill>
                  <a:srgbClr val="00B0F0"/>
                </a:solidFill>
                <a:latin typeface="Cambria" panose="02040503050406030204" pitchFamily="18" charset="0"/>
                <a:ea typeface="Cambria" panose="02040503050406030204" pitchFamily="18" charset="0"/>
              </a:rPr>
              <a:t>map</a:t>
            </a:r>
            <a:r>
              <a:rPr lang="en-US" dirty="0">
                <a:latin typeface="Cambria" panose="02040503050406030204" pitchFamily="18" charset="0"/>
                <a:ea typeface="Cambria" panose="02040503050406030204" pitchFamily="18" charset="0"/>
              </a:rPr>
              <a:t> </a:t>
            </a:r>
            <a:r>
              <a:rPr lang="en-US" dirty="0">
                <a:solidFill>
                  <a:srgbClr val="00B0F0"/>
                </a:solidFill>
                <a:latin typeface="Cambria" panose="02040503050406030204" pitchFamily="18" charset="0"/>
                <a:ea typeface="Cambria" panose="02040503050406030204" pitchFamily="18" charset="0"/>
              </a:rPr>
              <a:t>virtual address </a:t>
            </a:r>
            <a:r>
              <a:rPr lang="en-US" dirty="0">
                <a:latin typeface="Cambria" panose="02040503050406030204" pitchFamily="18" charset="0"/>
                <a:ea typeface="Cambria" panose="02040503050406030204" pitchFamily="18" charset="0"/>
              </a:rPr>
              <a:t>to subarray 0</a:t>
            </a:r>
            <a:endParaRPr lang="en-CH"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AB215E7-7A01-AD94-AC4E-94E8DB87664D}"/>
              </a:ext>
            </a:extLst>
          </p:cNvPr>
          <p:cNvSpPr/>
          <p:nvPr/>
        </p:nvSpPr>
        <p:spPr>
          <a:xfrm>
            <a:off x="1173618" y="533586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458B0E7-3A68-FF19-9179-1D298AECECD1}"/>
              </a:ext>
            </a:extLst>
          </p:cNvPr>
          <p:cNvSpPr txBox="1"/>
          <p:nvPr/>
        </p:nvSpPr>
        <p:spPr>
          <a:xfrm>
            <a:off x="1226958" y="530574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8334C392-F571-044C-9E77-19DD84890176}"/>
              </a:ext>
            </a:extLst>
          </p:cNvPr>
          <p:cNvSpPr/>
          <p:nvPr/>
        </p:nvSpPr>
        <p:spPr>
          <a:xfrm>
            <a:off x="1173618" y="589035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EAFC900-407B-ED0E-0672-D28CF33B2421}"/>
              </a:ext>
            </a:extLst>
          </p:cNvPr>
          <p:cNvSpPr txBox="1"/>
          <p:nvPr/>
        </p:nvSpPr>
        <p:spPr>
          <a:xfrm>
            <a:off x="1226958" y="586022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9AE665C3-180E-5D97-4A22-E8D86DEAAC39}"/>
              </a:ext>
            </a:extLst>
          </p:cNvPr>
          <p:cNvSpPr/>
          <p:nvPr/>
        </p:nvSpPr>
        <p:spPr>
          <a:xfrm>
            <a:off x="0" y="858148"/>
            <a:ext cx="9144000" cy="59998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0" name="Content Placeholder 2">
            <a:extLst>
              <a:ext uri="{FF2B5EF4-FFF2-40B4-BE49-F238E27FC236}">
                <a16:creationId xmlns:a16="http://schemas.microsoft.com/office/drawing/2014/main" id="{494637F7-2AEB-47D7-F73B-6CB62A8EC96C}"/>
              </a:ext>
            </a:extLst>
          </p:cNvPr>
          <p:cNvSpPr txBox="1">
            <a:spLocks/>
          </p:cNvSpPr>
          <p:nvPr/>
        </p:nvSpPr>
        <p:spPr>
          <a:xfrm>
            <a:off x="0" y="1286013"/>
            <a:ext cx="9160615" cy="741873"/>
          </a:xfrm>
          <a:prstGeom prst="rect">
            <a:avLst/>
          </a:prstGeom>
          <a:solidFill>
            <a:schemeClr val="bg1">
              <a:lumMod val="85000"/>
            </a:schemeClr>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hlinkClick r:id="rId3"/>
              </a:rPr>
              <a:t>https://arxiv.org/abs/2111.00082</a:t>
            </a:r>
            <a:r>
              <a:rPr lang="en-US" i="1" dirty="0"/>
              <a:t> </a:t>
            </a:r>
            <a:endParaRPr lang="en-CH" i="1" dirty="0"/>
          </a:p>
        </p:txBody>
      </p:sp>
    </p:spTree>
    <p:extLst>
      <p:ext uri="{BB962C8B-B14F-4D97-AF65-F5344CB8AC3E}">
        <p14:creationId xmlns:p14="http://schemas.microsoft.com/office/powerpoint/2010/main" val="1359617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442F-CE2B-6E4B-06FB-8789A0A6B526}"/>
              </a:ext>
            </a:extLst>
          </p:cNvPr>
          <p:cNvSpPr>
            <a:spLocks noGrp="1"/>
          </p:cNvSpPr>
          <p:nvPr>
            <p:ph type="title"/>
          </p:nvPr>
        </p:nvSpPr>
        <p:spPr/>
        <p:txBody>
          <a:bodyPr/>
          <a:lstStyle/>
          <a:p>
            <a:r>
              <a:rPr lang="en-US" dirty="0"/>
              <a:t>Evaluation: Methodology</a:t>
            </a:r>
            <a:endParaRPr lang="en-CH" dirty="0"/>
          </a:p>
        </p:txBody>
      </p:sp>
      <p:sp>
        <p:nvSpPr>
          <p:cNvPr id="6" name="Content Placeholder 2">
            <a:extLst>
              <a:ext uri="{FF2B5EF4-FFF2-40B4-BE49-F238E27FC236}">
                <a16:creationId xmlns:a16="http://schemas.microsoft.com/office/drawing/2014/main" id="{BD87D5D0-005F-E4DD-6AE0-F40214595912}"/>
              </a:ext>
            </a:extLst>
          </p:cNvPr>
          <p:cNvSpPr txBox="1">
            <a:spLocks/>
          </p:cNvSpPr>
          <p:nvPr/>
        </p:nvSpPr>
        <p:spPr>
          <a:xfrm>
            <a:off x="155488" y="3429000"/>
            <a:ext cx="8815517" cy="275782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TR" sz="2400" b="1" dirty="0"/>
              <a:t>Microbenchmarks</a:t>
            </a:r>
          </a:p>
          <a:p>
            <a:pPr marL="0" indent="0">
              <a:buFont typeface="Arial" panose="020B0604020202020204" pitchFamily="34" charset="0"/>
              <a:buNone/>
            </a:pPr>
            <a:r>
              <a:rPr lang="en-TR" sz="2200" dirty="0"/>
              <a:t>  CPU-Copy</a:t>
            </a:r>
            <a:r>
              <a:rPr lang="en-US" sz="2200" dirty="0"/>
              <a:t> (using </a:t>
            </a:r>
            <a:r>
              <a:rPr lang="en-US" sz="2200" dirty="0">
                <a:solidFill>
                  <a:schemeClr val="accent2"/>
                </a:solidFill>
              </a:rPr>
              <a:t>LOAD/STORE </a:t>
            </a:r>
            <a:r>
              <a:rPr lang="en-US" sz="2200" dirty="0"/>
              <a:t>instructions)</a:t>
            </a:r>
          </a:p>
          <a:p>
            <a:pPr marL="0" indent="0">
              <a:buFont typeface="Arial" panose="020B0604020202020204" pitchFamily="34" charset="0"/>
              <a:buNone/>
            </a:pPr>
            <a:r>
              <a:rPr lang="en-US" sz="2200" dirty="0"/>
              <a:t>  </a:t>
            </a:r>
            <a:r>
              <a:rPr lang="en-TR" sz="2200" dirty="0"/>
              <a:t>RowClone-Copy</a:t>
            </a:r>
            <a:r>
              <a:rPr lang="en-US" sz="2200" dirty="0"/>
              <a:t> (using </a:t>
            </a:r>
            <a:r>
              <a:rPr lang="en-US" sz="2200" dirty="0">
                <a:solidFill>
                  <a:schemeClr val="accent2"/>
                </a:solidFill>
              </a:rPr>
              <a:t>in-DRAM copy </a:t>
            </a:r>
            <a:r>
              <a:rPr lang="en-US" sz="2200" dirty="0"/>
              <a:t>operations) </a:t>
            </a:r>
            <a:r>
              <a:rPr lang="en-US" sz="2200" dirty="0">
                <a:solidFill>
                  <a:schemeClr val="accent2"/>
                </a:solidFill>
              </a:rPr>
              <a:t>with and without CLFLUSH</a:t>
            </a:r>
            <a:endParaRPr lang="en-TR" sz="2200" dirty="0">
              <a:solidFill>
                <a:schemeClr val="accent2"/>
              </a:solidFill>
            </a:endParaRPr>
          </a:p>
          <a:p>
            <a:pPr marL="0" indent="0">
              <a:buFont typeface="Arial" panose="020B0604020202020204" pitchFamily="34" charset="0"/>
              <a:buNone/>
            </a:pPr>
            <a:r>
              <a:rPr lang="en-US" sz="2400" b="1" dirty="0"/>
              <a:t>Copy/Initialization Heavy Workloads</a:t>
            </a:r>
          </a:p>
          <a:p>
            <a:pPr marL="0" indent="0">
              <a:buFont typeface="Arial" panose="020B0604020202020204" pitchFamily="34" charset="0"/>
              <a:buNone/>
            </a:pPr>
            <a:r>
              <a:rPr lang="en-US" sz="2200" dirty="0"/>
              <a:t>  </a:t>
            </a:r>
            <a:r>
              <a:rPr lang="en-US" sz="2200" dirty="0" err="1"/>
              <a:t>forkbench</a:t>
            </a:r>
            <a:r>
              <a:rPr lang="en-US" sz="2200" dirty="0"/>
              <a:t> (copy)</a:t>
            </a:r>
          </a:p>
          <a:p>
            <a:pPr marL="0" indent="0">
              <a:buNone/>
            </a:pPr>
            <a:r>
              <a:rPr lang="en-US" sz="2200" dirty="0"/>
              <a:t>  compile (initialization)</a:t>
            </a:r>
          </a:p>
          <a:p>
            <a:pPr marL="0" indent="0">
              <a:buFont typeface="Arial" panose="020B0604020202020204" pitchFamily="34" charset="0"/>
              <a:buNone/>
            </a:pPr>
            <a:r>
              <a:rPr lang="en-TR" sz="2400" b="1" dirty="0"/>
              <a:t>SPEC2006</a:t>
            </a:r>
            <a:r>
              <a:rPr lang="en-US" sz="2400" b="1" dirty="0"/>
              <a:t> </a:t>
            </a:r>
            <a:r>
              <a:rPr lang="en-TR" sz="2400" b="1" dirty="0"/>
              <a:t>libquantum</a:t>
            </a:r>
            <a:r>
              <a:rPr lang="en-US" sz="2400" b="1" dirty="0"/>
              <a:t>:</a:t>
            </a:r>
            <a:r>
              <a:rPr lang="en-US" sz="2400" dirty="0"/>
              <a:t> replace “</a:t>
            </a:r>
            <a:r>
              <a:rPr lang="en-US" sz="2400" dirty="0" err="1"/>
              <a:t>calloc</a:t>
            </a:r>
            <a:r>
              <a:rPr lang="en-US" sz="2400" dirty="0"/>
              <a:t>()” with in-DRAM initialization</a:t>
            </a:r>
          </a:p>
          <a:p>
            <a:pPr marL="0" indent="0">
              <a:buFont typeface="Arial" panose="020B0604020202020204" pitchFamily="34" charset="0"/>
              <a:buNone/>
            </a:pPr>
            <a:endParaRPr lang="en-TR" sz="2400" dirty="0"/>
          </a:p>
        </p:txBody>
      </p:sp>
      <p:pic>
        <p:nvPicPr>
          <p:cNvPr id="7" name="Picture 6">
            <a:extLst>
              <a:ext uri="{FF2B5EF4-FFF2-40B4-BE49-F238E27FC236}">
                <a16:creationId xmlns:a16="http://schemas.microsoft.com/office/drawing/2014/main" id="{15CDD588-BEDE-86CB-EA94-037762E752CA}"/>
              </a:ext>
            </a:extLst>
          </p:cNvPr>
          <p:cNvPicPr>
            <a:picLocks noChangeAspect="1"/>
          </p:cNvPicPr>
          <p:nvPr/>
        </p:nvPicPr>
        <p:blipFill>
          <a:blip r:embed="rId3"/>
          <a:stretch>
            <a:fillRect/>
          </a:stretch>
        </p:blipFill>
        <p:spPr>
          <a:xfrm>
            <a:off x="690890" y="1219140"/>
            <a:ext cx="7532312" cy="1995371"/>
          </a:xfrm>
          <a:prstGeom prst="rect">
            <a:avLst/>
          </a:prstGeom>
        </p:spPr>
      </p:pic>
      <p:sp>
        <p:nvSpPr>
          <p:cNvPr id="3" name="Rectangle 2">
            <a:extLst>
              <a:ext uri="{FF2B5EF4-FFF2-40B4-BE49-F238E27FC236}">
                <a16:creationId xmlns:a16="http://schemas.microsoft.com/office/drawing/2014/main" id="{F63C81F1-79F6-828B-24AC-64AE947027D2}"/>
              </a:ext>
            </a:extLst>
          </p:cNvPr>
          <p:cNvSpPr/>
          <p:nvPr/>
        </p:nvSpPr>
        <p:spPr>
          <a:xfrm>
            <a:off x="5981075" y="2518348"/>
            <a:ext cx="1603948" cy="524655"/>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TR"/>
          </a:p>
        </p:txBody>
      </p:sp>
      <p:sp>
        <p:nvSpPr>
          <p:cNvPr id="4" name="TextBox 3">
            <a:extLst>
              <a:ext uri="{FF2B5EF4-FFF2-40B4-BE49-F238E27FC236}">
                <a16:creationId xmlns:a16="http://schemas.microsoft.com/office/drawing/2014/main" id="{E5D5F26B-1A12-C1CE-B1BC-E3B6C3B4D774}"/>
              </a:ext>
            </a:extLst>
          </p:cNvPr>
          <p:cNvSpPr txBox="1"/>
          <p:nvPr/>
        </p:nvSpPr>
        <p:spPr>
          <a:xfrm>
            <a:off x="4670303" y="3049716"/>
            <a:ext cx="4225492" cy="830997"/>
          </a:xfrm>
          <a:prstGeom prst="rect">
            <a:avLst/>
          </a:prstGeom>
          <a:noFill/>
        </p:spPr>
        <p:txBody>
          <a:bodyPr wrap="square" rtlCol="0">
            <a:spAutoFit/>
          </a:bodyPr>
          <a:lstStyle/>
          <a:p>
            <a:pPr algn="ctr"/>
            <a:r>
              <a:rPr lang="en-US" sz="2400" dirty="0">
                <a:solidFill>
                  <a:schemeClr val="accent2"/>
                </a:solidFill>
                <a:latin typeface="Cambria" panose="02040503050406030204" pitchFamily="18" charset="0"/>
              </a:rPr>
              <a:t>i</a:t>
            </a:r>
            <a:r>
              <a:rPr lang="en-TR" sz="2400" dirty="0">
                <a:solidFill>
                  <a:schemeClr val="accent2"/>
                </a:solidFill>
                <a:latin typeface="Cambria" panose="02040503050406030204" pitchFamily="18" charset="0"/>
              </a:rPr>
              <a:t>n-DRAM copy/initialization granularity</a:t>
            </a:r>
          </a:p>
        </p:txBody>
      </p:sp>
    </p:spTree>
    <p:extLst>
      <p:ext uri="{BB962C8B-B14F-4D97-AF65-F5344CB8AC3E}">
        <p14:creationId xmlns:p14="http://schemas.microsoft.com/office/powerpoint/2010/main" val="382262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4A71-19F9-9749-9FC4-F9ED50A72BD2}"/>
              </a:ext>
            </a:extLst>
          </p:cNvPr>
          <p:cNvSpPr>
            <a:spLocks noGrp="1"/>
          </p:cNvSpPr>
          <p:nvPr>
            <p:ph type="title"/>
          </p:nvPr>
        </p:nvSpPr>
        <p:spPr/>
        <p:txBody>
          <a:bodyPr>
            <a:noAutofit/>
          </a:bodyPr>
          <a:lstStyle/>
          <a:p>
            <a:r>
              <a:rPr lang="en-US" sz="2800" dirty="0"/>
              <a:t>Microbenchmark Copy/Initialization </a:t>
            </a:r>
            <a:br>
              <a:rPr lang="en-US" sz="2800" dirty="0"/>
            </a:br>
            <a:r>
              <a:rPr lang="en-US" sz="2800" dirty="0"/>
              <a:t>Throughput Improvement</a:t>
            </a:r>
            <a:endParaRPr lang="en-TR" sz="2800" dirty="0"/>
          </a:p>
        </p:txBody>
      </p:sp>
      <p:pic>
        <p:nvPicPr>
          <p:cNvPr id="9" name="Content Placeholder 8">
            <a:extLst>
              <a:ext uri="{FF2B5EF4-FFF2-40B4-BE49-F238E27FC236}">
                <a16:creationId xmlns:a16="http://schemas.microsoft.com/office/drawing/2014/main" id="{E051C46A-9C47-674C-AE42-9B3CBB0D11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75130" y="1331302"/>
            <a:ext cx="7576103" cy="3398821"/>
          </a:xfrm>
          <a:prstGeom prst="rect">
            <a:avLst/>
          </a:prstGeom>
        </p:spPr>
      </p:pic>
      <p:sp>
        <p:nvSpPr>
          <p:cNvPr id="7" name="Rectangle 6">
            <a:extLst>
              <a:ext uri="{FF2B5EF4-FFF2-40B4-BE49-F238E27FC236}">
                <a16:creationId xmlns:a16="http://schemas.microsoft.com/office/drawing/2014/main" id="{9A61C9F5-2C65-CE47-82B8-2FB7FC48B9D5}"/>
              </a:ext>
            </a:extLst>
          </p:cNvPr>
          <p:cNvSpPr/>
          <p:nvPr/>
        </p:nvSpPr>
        <p:spPr>
          <a:xfrm>
            <a:off x="-149902" y="4930515"/>
            <a:ext cx="9426168"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In-DRAM Copy and Initialization </a:t>
            </a:r>
            <a:br>
              <a:rPr lang="en-US" sz="2800" b="1" dirty="0">
                <a:latin typeface="Cambria" panose="02040503050406030204" pitchFamily="18" charset="0"/>
              </a:rPr>
            </a:br>
            <a:r>
              <a:rPr lang="en-TR" sz="2800" b="1" dirty="0">
                <a:latin typeface="Cambria" panose="02040503050406030204" pitchFamily="18" charset="0"/>
              </a:rPr>
              <a:t>improve throughput by 119x and 89x, respectively</a:t>
            </a:r>
          </a:p>
        </p:txBody>
      </p:sp>
    </p:spTree>
    <p:extLst>
      <p:ext uri="{BB962C8B-B14F-4D97-AF65-F5344CB8AC3E}">
        <p14:creationId xmlns:p14="http://schemas.microsoft.com/office/powerpoint/2010/main" val="1641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4A71-19F9-9749-9FC4-F9ED50A72BD2}"/>
              </a:ext>
            </a:extLst>
          </p:cNvPr>
          <p:cNvSpPr>
            <a:spLocks noGrp="1"/>
          </p:cNvSpPr>
          <p:nvPr>
            <p:ph type="title"/>
          </p:nvPr>
        </p:nvSpPr>
        <p:spPr/>
        <p:txBody>
          <a:bodyPr>
            <a:noAutofit/>
          </a:bodyPr>
          <a:lstStyle/>
          <a:p>
            <a:r>
              <a:rPr lang="en-TR" dirty="0"/>
              <a:t>CLFLUSH Overhead</a:t>
            </a:r>
          </a:p>
        </p:txBody>
      </p:sp>
      <p:sp>
        <p:nvSpPr>
          <p:cNvPr id="7" name="Rectangle 6">
            <a:extLst>
              <a:ext uri="{FF2B5EF4-FFF2-40B4-BE49-F238E27FC236}">
                <a16:creationId xmlns:a16="http://schemas.microsoft.com/office/drawing/2014/main" id="{9A61C9F5-2C65-CE47-82B8-2FB7FC48B9D5}"/>
              </a:ext>
            </a:extLst>
          </p:cNvPr>
          <p:cNvSpPr/>
          <p:nvPr/>
        </p:nvSpPr>
        <p:spPr>
          <a:xfrm>
            <a:off x="-152400" y="4369200"/>
            <a:ext cx="9527822"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3200" b="1" dirty="0">
                <a:latin typeface="Cambria" panose="02040503050406030204" pitchFamily="18" charset="0"/>
              </a:rPr>
              <a:t>CLFLUSH dramatically reduces </a:t>
            </a:r>
            <a:br>
              <a:rPr lang="en-US" sz="3200" b="1" dirty="0">
                <a:latin typeface="Cambria" panose="02040503050406030204" pitchFamily="18" charset="0"/>
              </a:rPr>
            </a:br>
            <a:r>
              <a:rPr lang="en-TR" sz="3200" b="1" dirty="0">
                <a:latin typeface="Cambria" panose="02040503050406030204" pitchFamily="18" charset="0"/>
              </a:rPr>
              <a:t>the potential</a:t>
            </a:r>
            <a:r>
              <a:rPr lang="en-US" sz="3200" b="1" dirty="0">
                <a:latin typeface="Cambria" panose="02040503050406030204" pitchFamily="18" charset="0"/>
              </a:rPr>
              <a:t> throughput</a:t>
            </a:r>
            <a:r>
              <a:rPr lang="en-TR" sz="3200" b="1" dirty="0">
                <a:latin typeface="Cambria" panose="02040503050406030204" pitchFamily="18" charset="0"/>
              </a:rPr>
              <a:t> improvement</a:t>
            </a:r>
          </a:p>
        </p:txBody>
      </p:sp>
      <p:pic>
        <p:nvPicPr>
          <p:cNvPr id="10" name="Picture 9">
            <a:extLst>
              <a:ext uri="{FF2B5EF4-FFF2-40B4-BE49-F238E27FC236}">
                <a16:creationId xmlns:a16="http://schemas.microsoft.com/office/drawing/2014/main" id="{379602EB-EBE7-6747-8EB1-304C230531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5645" y="1525642"/>
            <a:ext cx="6775074" cy="2624361"/>
          </a:xfrm>
          <a:prstGeom prst="rect">
            <a:avLst/>
          </a:prstGeom>
        </p:spPr>
      </p:pic>
      <p:sp>
        <p:nvSpPr>
          <p:cNvPr id="3" name="Rectangle 2">
            <a:extLst>
              <a:ext uri="{FF2B5EF4-FFF2-40B4-BE49-F238E27FC236}">
                <a16:creationId xmlns:a16="http://schemas.microsoft.com/office/drawing/2014/main" id="{3E24F00A-63E0-47C2-571F-4D99CBD3CB91}"/>
              </a:ext>
            </a:extLst>
          </p:cNvPr>
          <p:cNvSpPr/>
          <p:nvPr/>
        </p:nvSpPr>
        <p:spPr>
          <a:xfrm>
            <a:off x="6694311" y="1525642"/>
            <a:ext cx="1303867" cy="231822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 name="Rectangle 3">
            <a:extLst>
              <a:ext uri="{FF2B5EF4-FFF2-40B4-BE49-F238E27FC236}">
                <a16:creationId xmlns:a16="http://schemas.microsoft.com/office/drawing/2014/main" id="{28F18345-BDAB-BAB3-F718-93C061CA440C}"/>
              </a:ext>
            </a:extLst>
          </p:cNvPr>
          <p:cNvSpPr/>
          <p:nvPr/>
        </p:nvSpPr>
        <p:spPr>
          <a:xfrm>
            <a:off x="2116667" y="1525642"/>
            <a:ext cx="1303867" cy="231822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171695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E5D3-B9FE-1726-7BFC-55ABED17736D}"/>
              </a:ext>
            </a:extLst>
          </p:cNvPr>
          <p:cNvSpPr>
            <a:spLocks noGrp="1"/>
          </p:cNvSpPr>
          <p:nvPr>
            <p:ph type="title"/>
          </p:nvPr>
        </p:nvSpPr>
        <p:spPr/>
        <p:txBody>
          <a:bodyPr/>
          <a:lstStyle/>
          <a:p>
            <a:r>
              <a:rPr lang="en-US" dirty="0"/>
              <a:t>Other Workloads</a:t>
            </a:r>
            <a:endParaRPr lang="en-CH" dirty="0"/>
          </a:p>
        </p:txBody>
      </p:sp>
      <p:sp>
        <p:nvSpPr>
          <p:cNvPr id="3" name="Content Placeholder 2">
            <a:extLst>
              <a:ext uri="{FF2B5EF4-FFF2-40B4-BE49-F238E27FC236}">
                <a16:creationId xmlns:a16="http://schemas.microsoft.com/office/drawing/2014/main" id="{F1A9A438-2C4E-B3F6-3BE9-C79206AE2586}"/>
              </a:ext>
            </a:extLst>
          </p:cNvPr>
          <p:cNvSpPr>
            <a:spLocks noGrp="1"/>
          </p:cNvSpPr>
          <p:nvPr>
            <p:ph idx="1"/>
          </p:nvPr>
        </p:nvSpPr>
        <p:spPr/>
        <p:txBody>
          <a:bodyPr/>
          <a:lstStyle/>
          <a:p>
            <a:pPr marL="0" indent="0">
              <a:buFont typeface="Arial" panose="020B0604020202020204" pitchFamily="34" charset="0"/>
              <a:buNone/>
            </a:pPr>
            <a:r>
              <a:rPr lang="en-US" sz="2400" b="1" dirty="0" err="1"/>
              <a:t>forkbench</a:t>
            </a:r>
            <a:r>
              <a:rPr lang="en-US" sz="2400" b="1" dirty="0"/>
              <a:t> (copy-heavy workload)</a:t>
            </a:r>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1200" b="1" dirty="0"/>
          </a:p>
          <a:p>
            <a:pPr marL="0" indent="0">
              <a:buFont typeface="Arial" panose="020B0604020202020204" pitchFamily="34" charset="0"/>
              <a:buNone/>
            </a:pPr>
            <a:r>
              <a:rPr lang="en-US" sz="2400" b="1" dirty="0"/>
              <a:t>compile (initialization-heavy workload)</a:t>
            </a:r>
          </a:p>
          <a:p>
            <a:r>
              <a:rPr lang="en-US" sz="2400" dirty="0"/>
              <a:t>9% execution time reduction by in-DRAM initialization</a:t>
            </a:r>
          </a:p>
          <a:p>
            <a:pPr lvl="1"/>
            <a:r>
              <a:rPr lang="en-US" sz="1800" dirty="0"/>
              <a:t>17% of compile’s execution time is spent on initialization</a:t>
            </a:r>
            <a:endParaRPr lang="en-US" sz="2400" b="1" dirty="0"/>
          </a:p>
          <a:p>
            <a:pPr marL="0" indent="0">
              <a:buFont typeface="Arial" panose="020B0604020202020204" pitchFamily="34" charset="0"/>
              <a:buNone/>
            </a:pPr>
            <a:r>
              <a:rPr lang="en-TR" sz="2400" b="1" dirty="0"/>
              <a:t>SPEC2006</a:t>
            </a:r>
            <a:r>
              <a:rPr lang="en-US" sz="2400" b="1" dirty="0"/>
              <a:t> </a:t>
            </a:r>
            <a:r>
              <a:rPr lang="en-TR" sz="2400" b="1" dirty="0"/>
              <a:t>libquantum</a:t>
            </a:r>
            <a:endParaRPr lang="en-US" sz="2400" b="1" dirty="0"/>
          </a:p>
          <a:p>
            <a:r>
              <a:rPr lang="en-US" sz="2400" dirty="0"/>
              <a:t>1.3% end-to-end execution time reduction</a:t>
            </a:r>
          </a:p>
          <a:p>
            <a:pPr lvl="1"/>
            <a:r>
              <a:rPr lang="en-US" sz="1800" dirty="0"/>
              <a:t>2.3% of </a:t>
            </a:r>
            <a:r>
              <a:rPr lang="en-US" sz="1800" dirty="0" err="1"/>
              <a:t>libquantum’s</a:t>
            </a:r>
            <a:r>
              <a:rPr lang="en-US" sz="1800" dirty="0"/>
              <a:t> time is spent on initialization</a:t>
            </a:r>
          </a:p>
        </p:txBody>
      </p:sp>
      <p:pic>
        <p:nvPicPr>
          <p:cNvPr id="7" name="Picture 6">
            <a:extLst>
              <a:ext uri="{FF2B5EF4-FFF2-40B4-BE49-F238E27FC236}">
                <a16:creationId xmlns:a16="http://schemas.microsoft.com/office/drawing/2014/main" id="{5642207C-587B-6019-EB25-105C5C7E1F4B}"/>
              </a:ext>
            </a:extLst>
          </p:cNvPr>
          <p:cNvPicPr>
            <a:picLocks noChangeAspect="1"/>
          </p:cNvPicPr>
          <p:nvPr/>
        </p:nvPicPr>
        <p:blipFill>
          <a:blip r:embed="rId3"/>
          <a:stretch>
            <a:fillRect/>
          </a:stretch>
        </p:blipFill>
        <p:spPr>
          <a:xfrm>
            <a:off x="400968" y="1417864"/>
            <a:ext cx="8328448" cy="2588400"/>
          </a:xfrm>
          <a:prstGeom prst="rect">
            <a:avLst/>
          </a:prstGeom>
        </p:spPr>
      </p:pic>
      <p:cxnSp>
        <p:nvCxnSpPr>
          <p:cNvPr id="5" name="Straight Arrow Connector 4">
            <a:extLst>
              <a:ext uri="{FF2B5EF4-FFF2-40B4-BE49-F238E27FC236}">
                <a16:creationId xmlns:a16="http://schemas.microsoft.com/office/drawing/2014/main" id="{DD0D115D-1816-D635-40D8-14CDB3F0FFD0}"/>
              </a:ext>
            </a:extLst>
          </p:cNvPr>
          <p:cNvCxnSpPr/>
          <p:nvPr/>
        </p:nvCxnSpPr>
        <p:spPr>
          <a:xfrm>
            <a:off x="1230488" y="3588532"/>
            <a:ext cx="621453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5B08B6-C926-7F91-F154-B14CDFBFCEA3}"/>
              </a:ext>
            </a:extLst>
          </p:cNvPr>
          <p:cNvSpPr txBox="1"/>
          <p:nvPr/>
        </p:nvSpPr>
        <p:spPr>
          <a:xfrm>
            <a:off x="7436341" y="3080700"/>
            <a:ext cx="1676400" cy="1015663"/>
          </a:xfrm>
          <a:prstGeom prst="rect">
            <a:avLst/>
          </a:prstGeom>
          <a:noFill/>
          <a:ln w="38100">
            <a:solidFill>
              <a:schemeClr val="accent1"/>
            </a:solidFill>
          </a:ln>
        </p:spPr>
        <p:txBody>
          <a:bodyPr wrap="square" rtlCol="0">
            <a:spAutoFit/>
          </a:bodyPr>
          <a:lstStyle/>
          <a:p>
            <a:r>
              <a:rPr lang="en-TR" sz="2000" dirty="0">
                <a:latin typeface="Cambria" panose="02040503050406030204" pitchFamily="18" charset="0"/>
              </a:rPr>
              <a:t>Performance</a:t>
            </a:r>
            <a:br>
              <a:rPr lang="en-TR" sz="2000" dirty="0">
                <a:latin typeface="Cambria" panose="02040503050406030204" pitchFamily="18" charset="0"/>
              </a:rPr>
            </a:br>
            <a:r>
              <a:rPr lang="en-TR" sz="2000" dirty="0">
                <a:latin typeface="Cambria" panose="02040503050406030204" pitchFamily="18" charset="0"/>
              </a:rPr>
              <a:t>improvement</a:t>
            </a:r>
            <a:br>
              <a:rPr lang="en-TR" sz="2000" dirty="0">
                <a:latin typeface="Cambria" panose="02040503050406030204" pitchFamily="18" charset="0"/>
              </a:rPr>
            </a:br>
            <a:r>
              <a:rPr lang="en-TR" sz="2000" b="1" dirty="0">
                <a:solidFill>
                  <a:schemeClr val="accent1"/>
                </a:solidFill>
                <a:latin typeface="Cambria" panose="02040503050406030204" pitchFamily="18" charset="0"/>
              </a:rPr>
              <a:t>increases</a:t>
            </a:r>
          </a:p>
        </p:txBody>
      </p:sp>
    </p:spTree>
    <p:extLst>
      <p:ext uri="{BB962C8B-B14F-4D97-AF65-F5344CB8AC3E}">
        <p14:creationId xmlns:p14="http://schemas.microsoft.com/office/powerpoint/2010/main" val="41720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dirty="0">
                <a:solidFill>
                  <a:schemeClr val="bg2">
                    <a:lumMod val="50000"/>
                  </a:schemeClr>
                </a:solidFill>
              </a:rPr>
              <a:t>Case Stud</a:t>
            </a:r>
            <a:r>
              <a:rPr lang="en-US" dirty="0" err="1">
                <a:solidFill>
                  <a:schemeClr val="bg2">
                    <a:lumMod val="50000"/>
                  </a:schemeClr>
                </a:solidFill>
              </a:rPr>
              <a:t>ies</a:t>
            </a:r>
            <a:endParaRPr lang="en-US" dirty="0">
              <a:solidFill>
                <a:schemeClr val="bg2">
                  <a:lumMod val="50000"/>
                </a:schemeClr>
              </a:solidFill>
            </a:endParaRPr>
          </a:p>
          <a:p>
            <a:pPr marL="457200" lvl="1" indent="0">
              <a:buNone/>
            </a:pPr>
            <a:r>
              <a:rPr lang="en-US" dirty="0">
                <a:solidFill>
                  <a:schemeClr val="bg2">
                    <a:lumMod val="50000"/>
                  </a:schemeClr>
                </a:solidFill>
              </a:rPr>
              <a:t>Case Study #1 – </a:t>
            </a:r>
            <a:r>
              <a:rPr lang="en-US" dirty="0" err="1">
                <a:solidFill>
                  <a:schemeClr val="bg2">
                    <a:lumMod val="50000"/>
                  </a:schemeClr>
                </a:solidFill>
              </a:rPr>
              <a:t>RowClone</a:t>
            </a:r>
            <a:br>
              <a:rPr lang="en-US" dirty="0"/>
            </a:br>
            <a:r>
              <a:rPr lang="en-US" b="1" dirty="0"/>
              <a:t>Case Study #2 – D-</a:t>
            </a:r>
            <a:r>
              <a:rPr lang="en-US" b="1" dirty="0" err="1"/>
              <a:t>RaNGe</a:t>
            </a:r>
            <a:endParaRPr lang="en-TR" b="1" dirty="0">
              <a:solidFill>
                <a:schemeClr val="bg2">
                  <a:lumMod val="50000"/>
                </a:schemeClr>
              </a:solidFill>
            </a:endParaRPr>
          </a:p>
          <a:p>
            <a:pPr marL="0" indent="0">
              <a:buNone/>
            </a:pPr>
            <a:r>
              <a:rPr lang="en-TR" dirty="0"/>
              <a:t>Conclusion</a:t>
            </a:r>
          </a:p>
        </p:txBody>
      </p:sp>
    </p:spTree>
    <p:extLst>
      <p:ext uri="{BB962C8B-B14F-4D97-AF65-F5344CB8AC3E}">
        <p14:creationId xmlns:p14="http://schemas.microsoft.com/office/powerpoint/2010/main" val="275681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973384" y="2362045"/>
            <a:ext cx="383855" cy="2265404"/>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bg1">
                    <a:lumMod val="65000"/>
                  </a:schemeClr>
                </a:solidFill>
              </a:rPr>
              <a:t>Row Decoder</a:t>
            </a:r>
          </a:p>
        </p:txBody>
      </p:sp>
      <p:sp>
        <p:nvSpPr>
          <p:cNvPr id="2" name="Title 1"/>
          <p:cNvSpPr>
            <a:spLocks noGrp="1"/>
          </p:cNvSpPr>
          <p:nvPr>
            <p:ph type="title"/>
          </p:nvPr>
        </p:nvSpPr>
        <p:spPr/>
        <p:txBody>
          <a:bodyPr/>
          <a:lstStyle/>
          <a:p>
            <a:r>
              <a:rPr lang="en-US" sz="4000" dirty="0"/>
              <a:t>Recall: D-</a:t>
            </a:r>
            <a:r>
              <a:rPr lang="en-US" sz="4000" dirty="0" err="1"/>
              <a:t>RaNGe</a:t>
            </a:r>
            <a:r>
              <a:rPr lang="en-US" sz="4000" dirty="0"/>
              <a:t> Key Idea</a:t>
            </a:r>
            <a:endParaRPr lang="en-US" sz="4000" b="1" dirty="0"/>
          </a:p>
        </p:txBody>
      </p:sp>
      <p:grpSp>
        <p:nvGrpSpPr>
          <p:cNvPr id="71" name="Group 70"/>
          <p:cNvGrpSpPr/>
          <p:nvPr/>
        </p:nvGrpSpPr>
        <p:grpSpPr>
          <a:xfrm>
            <a:off x="1355454" y="2084479"/>
            <a:ext cx="6756400" cy="2832850"/>
            <a:chOff x="1094298" y="3173501"/>
            <a:chExt cx="7281509" cy="3227302"/>
          </a:xfrm>
        </p:grpSpPr>
        <p:cxnSp>
          <p:nvCxnSpPr>
            <p:cNvPr id="59" name="Straight Connector 58"/>
            <p:cNvCxnSpPr/>
            <p:nvPr/>
          </p:nvCxnSpPr>
          <p:spPr>
            <a:xfrm>
              <a:off x="1107985" y="4740572"/>
              <a:ext cx="7267822"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96222" y="5677428"/>
              <a:ext cx="7276813" cy="619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94298" y="3778425"/>
              <a:ext cx="7278737" cy="468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17"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03811"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16822"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62983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24916"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584139"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70329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20500" y="3301777"/>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33523"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09328" y="4252038"/>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14717" y="3299015"/>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65817"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81960" y="3343836"/>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78840" y="4303065"/>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65397" y="5256087"/>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82973" y="5265051"/>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33585" y="3355569"/>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24086" y="4365802"/>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215805" y="5318837"/>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09942" y="3415542"/>
              <a:ext cx="735945" cy="735109"/>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031C"/>
                </a:solidFill>
              </a:endParaRPr>
            </a:p>
          </p:txBody>
        </p:sp>
        <p:sp>
          <p:nvSpPr>
            <p:cNvPr id="48" name="Oval 47"/>
            <p:cNvSpPr/>
            <p:nvPr/>
          </p:nvSpPr>
          <p:spPr>
            <a:xfrm>
              <a:off x="4247154" y="3433471"/>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263068" y="437478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95363" y="438373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2129" y="441434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71114" y="536460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70956" y="3470274"/>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4372" y="4446499"/>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10449" y="5408484"/>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34916" y="912942"/>
            <a:ext cx="3209309" cy="2294525"/>
            <a:chOff x="38495" y="3075853"/>
            <a:chExt cx="3209309" cy="2294525"/>
          </a:xfrm>
          <a:solidFill>
            <a:schemeClr val="bg2"/>
          </a:solidFill>
        </p:grpSpPr>
        <p:sp>
          <p:nvSpPr>
            <p:cNvPr id="72" name="TextBox 71"/>
            <p:cNvSpPr txBox="1"/>
            <p:nvPr/>
          </p:nvSpPr>
          <p:spPr>
            <a:xfrm>
              <a:off x="38495" y="3075853"/>
              <a:ext cx="3209309" cy="1015663"/>
            </a:xfrm>
            <a:prstGeom prst="rect">
              <a:avLst/>
            </a:prstGeom>
            <a:grpFill/>
            <a:ln>
              <a:solidFill>
                <a:srgbClr val="C00000"/>
              </a:solidFill>
            </a:ln>
          </p:spPr>
          <p:txBody>
            <a:bodyPr wrap="square" rtlCol="0">
              <a:spAutoFit/>
            </a:bodyPr>
            <a:lstStyle/>
            <a:p>
              <a:r>
                <a:rPr lang="en-US" sz="2000" b="1" dirty="0">
                  <a:solidFill>
                    <a:srgbClr val="980616"/>
                  </a:solidFill>
                  <a:latin typeface="Cambria" charset="0"/>
                  <a:ea typeface="Cambria" charset="0"/>
                  <a:cs typeface="Cambria" charset="0"/>
                </a:rPr>
                <a:t>High % chance to fail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with reduced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access latency</a:t>
              </a:r>
              <a:endParaRPr lang="en-US" sz="2000" b="1" baseline="-25000" dirty="0">
                <a:solidFill>
                  <a:srgbClr val="980616"/>
                </a:solidFill>
                <a:latin typeface="Cambria" charset="0"/>
                <a:ea typeface="Cambria" charset="0"/>
                <a:cs typeface="Cambria" charset="0"/>
              </a:endParaRPr>
            </a:p>
          </p:txBody>
        </p:sp>
        <p:cxnSp>
          <p:nvCxnSpPr>
            <p:cNvPr id="75" name="Straight Arrow Connector 74"/>
            <p:cNvCxnSpPr>
              <a:cxnSpLocks/>
            </p:cNvCxnSpPr>
            <p:nvPr/>
          </p:nvCxnSpPr>
          <p:spPr>
            <a:xfrm>
              <a:off x="1176381" y="4100206"/>
              <a:ext cx="516508" cy="1270172"/>
            </a:xfrm>
            <a:prstGeom prst="straightConnector1">
              <a:avLst/>
            </a:prstGeom>
            <a:grpFill/>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979166" y="932691"/>
            <a:ext cx="3034798" cy="2944155"/>
            <a:chOff x="6224709" y="3101424"/>
            <a:chExt cx="3034798" cy="2944155"/>
          </a:xfrm>
        </p:grpSpPr>
        <p:sp>
          <p:nvSpPr>
            <p:cNvPr id="73" name="TextBox 72"/>
            <p:cNvSpPr txBox="1"/>
            <p:nvPr/>
          </p:nvSpPr>
          <p:spPr>
            <a:xfrm>
              <a:off x="6224709" y="3101424"/>
              <a:ext cx="3034798" cy="1015663"/>
            </a:xfrm>
            <a:prstGeom prst="rect">
              <a:avLst/>
            </a:prstGeom>
            <a:solidFill>
              <a:schemeClr val="bg2"/>
            </a:solidFill>
            <a:ln>
              <a:solidFill>
                <a:schemeClr val="accent6"/>
              </a:solidFill>
            </a:ln>
          </p:spPr>
          <p:txBody>
            <a:bodyPr wrap="square" rtlCol="0">
              <a:spAutoFit/>
            </a:bodyPr>
            <a:lstStyle/>
            <a:p>
              <a:r>
                <a:rPr lang="en-US" sz="2000" b="1" dirty="0">
                  <a:solidFill>
                    <a:schemeClr val="accent6">
                      <a:lumMod val="75000"/>
                    </a:schemeClr>
                  </a:solidFill>
                  <a:latin typeface="Cambria" charset="0"/>
                  <a:ea typeface="Cambria" charset="0"/>
                  <a:cs typeface="Cambria" charset="0"/>
                </a:rPr>
                <a:t>Low % chance to fail with reduced </a:t>
              </a:r>
              <a:br>
                <a:rPr lang="en-US" sz="2000" b="1" dirty="0">
                  <a:solidFill>
                    <a:schemeClr val="accent6">
                      <a:lumMod val="75000"/>
                    </a:schemeClr>
                  </a:solidFill>
                  <a:latin typeface="Cambria" charset="0"/>
                  <a:ea typeface="Cambria" charset="0"/>
                  <a:cs typeface="Cambria" charset="0"/>
                </a:rPr>
              </a:br>
              <a:r>
                <a:rPr lang="en-US" sz="2000" b="1" dirty="0">
                  <a:solidFill>
                    <a:schemeClr val="accent6">
                      <a:lumMod val="75000"/>
                    </a:schemeClr>
                  </a:solidFill>
                  <a:latin typeface="Cambria" charset="0"/>
                  <a:ea typeface="Cambria" charset="0"/>
                  <a:cs typeface="Cambria" charset="0"/>
                </a:rPr>
                <a:t>access latency</a:t>
              </a:r>
              <a:endParaRPr lang="en-US" sz="2000" b="1" baseline="-25000" dirty="0">
                <a:solidFill>
                  <a:schemeClr val="accent6">
                    <a:lumMod val="75000"/>
                  </a:schemeClr>
                </a:solidFill>
                <a:latin typeface="Cambria" charset="0"/>
                <a:ea typeface="Cambria" charset="0"/>
                <a:cs typeface="Cambria" charset="0"/>
              </a:endParaRPr>
            </a:p>
          </p:txBody>
        </p:sp>
        <p:cxnSp>
          <p:nvCxnSpPr>
            <p:cNvPr id="79" name="Straight Arrow Connector 78"/>
            <p:cNvCxnSpPr>
              <a:cxnSpLocks/>
            </p:cNvCxnSpPr>
            <p:nvPr/>
          </p:nvCxnSpPr>
          <p:spPr>
            <a:xfrm flipH="1">
              <a:off x="6835142" y="4091106"/>
              <a:ext cx="280385" cy="1954473"/>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29150" y="4816991"/>
            <a:ext cx="6388029" cy="329754"/>
            <a:chOff x="1350046" y="6424274"/>
            <a:chExt cx="6388029" cy="329754"/>
          </a:xfrm>
        </p:grpSpPr>
        <p:sp>
          <p:nvSpPr>
            <p:cNvPr id="95" name="Rounded Rectangle 94"/>
            <p:cNvSpPr/>
            <p:nvPr/>
          </p:nvSpPr>
          <p:spPr>
            <a:xfrm>
              <a:off x="6835928" y="6424274"/>
              <a:ext cx="90214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6" name="Rounded Rectangle 95"/>
            <p:cNvSpPr/>
            <p:nvPr/>
          </p:nvSpPr>
          <p:spPr>
            <a:xfrm>
              <a:off x="5908916" y="643014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7" name="Rounded Rectangle 96"/>
            <p:cNvSpPr/>
            <p:nvPr/>
          </p:nvSpPr>
          <p:spPr>
            <a:xfrm>
              <a:off x="4988210" y="6437525"/>
              <a:ext cx="92070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8" name="Rounded Rectangle 97"/>
            <p:cNvSpPr/>
            <p:nvPr/>
          </p:nvSpPr>
          <p:spPr>
            <a:xfrm>
              <a:off x="4055208" y="643752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9" name="Rounded Rectangle 98"/>
            <p:cNvSpPr/>
            <p:nvPr/>
          </p:nvSpPr>
          <p:spPr>
            <a:xfrm>
              <a:off x="3190941" y="6437525"/>
              <a:ext cx="87687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0" name="Rounded Rectangle 99"/>
            <p:cNvSpPr/>
            <p:nvPr/>
          </p:nvSpPr>
          <p:spPr>
            <a:xfrm>
              <a:off x="2256841" y="6437525"/>
              <a:ext cx="940181"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1" name="Rounded Rectangle 100"/>
            <p:cNvSpPr/>
            <p:nvPr/>
          </p:nvSpPr>
          <p:spPr>
            <a:xfrm>
              <a:off x="1350046" y="6437525"/>
              <a:ext cx="911892"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grpSp>
      <p:grpSp>
        <p:nvGrpSpPr>
          <p:cNvPr id="5" name="Group 4">
            <a:extLst>
              <a:ext uri="{FF2B5EF4-FFF2-40B4-BE49-F238E27FC236}">
                <a16:creationId xmlns:a16="http://schemas.microsoft.com/office/drawing/2014/main" id="{2C4C5B6C-9BA3-A04F-8A60-43A0C908FB9B}"/>
              </a:ext>
            </a:extLst>
          </p:cNvPr>
          <p:cNvGrpSpPr/>
          <p:nvPr/>
        </p:nvGrpSpPr>
        <p:grpSpPr>
          <a:xfrm>
            <a:off x="2309041" y="5330483"/>
            <a:ext cx="5068236" cy="103792"/>
            <a:chOff x="2307427" y="6612305"/>
            <a:chExt cx="5068236" cy="103792"/>
          </a:xfrm>
        </p:grpSpPr>
        <p:sp>
          <p:nvSpPr>
            <p:cNvPr id="4" name="Rectangle 3">
              <a:extLst>
                <a:ext uri="{FF2B5EF4-FFF2-40B4-BE49-F238E27FC236}">
                  <a16:creationId xmlns:a16="http://schemas.microsoft.com/office/drawing/2014/main" id="{75F95DD5-DC73-F64C-AA51-89D6172AAEF3}"/>
                </a:ext>
              </a:extLst>
            </p:cNvPr>
            <p:cNvSpPr/>
            <p:nvPr/>
          </p:nvSpPr>
          <p:spPr>
            <a:xfrm>
              <a:off x="6595769" y="6633205"/>
              <a:ext cx="779894" cy="82892"/>
            </a:xfrm>
            <a:prstGeom prst="rect">
              <a:avLst/>
            </a:prstGeom>
            <a:solidFill>
              <a:srgbClr val="3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975770-E212-9949-B2F0-8E79FF4E3547}"/>
                </a:ext>
              </a:extLst>
            </p:cNvPr>
            <p:cNvSpPr/>
            <p:nvPr/>
          </p:nvSpPr>
          <p:spPr>
            <a:xfrm>
              <a:off x="4004137" y="6617139"/>
              <a:ext cx="779894" cy="82892"/>
            </a:xfrm>
            <a:prstGeom prst="rect">
              <a:avLst/>
            </a:prstGeom>
            <a:solidFill>
              <a:srgbClr val="FF7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DC7BDC8-12CB-8D40-A233-4B19A449C209}"/>
                </a:ext>
              </a:extLst>
            </p:cNvPr>
            <p:cNvSpPr/>
            <p:nvPr/>
          </p:nvSpPr>
          <p:spPr>
            <a:xfrm>
              <a:off x="5735330" y="6627511"/>
              <a:ext cx="779894" cy="82892"/>
            </a:xfrm>
            <a:prstGeom prst="rect">
              <a:avLst/>
            </a:prstGeom>
            <a:solidFill>
              <a:srgbClr val="BC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5E306EC-C7A5-9746-9922-16366391CA42}"/>
                </a:ext>
              </a:extLst>
            </p:cNvPr>
            <p:cNvSpPr/>
            <p:nvPr/>
          </p:nvSpPr>
          <p:spPr>
            <a:xfrm>
              <a:off x="4899059" y="6622906"/>
              <a:ext cx="779894" cy="82892"/>
            </a:xfrm>
            <a:prstGeom prst="rect">
              <a:avLst/>
            </a:prstGeom>
            <a:solidFill>
              <a:srgbClr val="FFE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B01045-B4A8-0C41-81EA-5B1AC53E6D57}"/>
                </a:ext>
              </a:extLst>
            </p:cNvPr>
            <p:cNvSpPr/>
            <p:nvPr/>
          </p:nvSpPr>
          <p:spPr>
            <a:xfrm>
              <a:off x="3143698" y="6616199"/>
              <a:ext cx="779894" cy="77626"/>
            </a:xfrm>
            <a:prstGeom prst="rect">
              <a:avLst/>
            </a:prstGeom>
            <a:solidFill>
              <a:srgbClr val="E00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9DD5ED-E5E4-5245-B630-A6D57BBF0111}"/>
                </a:ext>
              </a:extLst>
            </p:cNvPr>
            <p:cNvSpPr/>
            <p:nvPr/>
          </p:nvSpPr>
          <p:spPr>
            <a:xfrm>
              <a:off x="2307427" y="6612305"/>
              <a:ext cx="779894" cy="77626"/>
            </a:xfrm>
            <a:prstGeom prst="rect">
              <a:avLst/>
            </a:prstGeom>
            <a:solidFill>
              <a:srgbClr val="930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020E"/>
                </a:solidFill>
              </a:endParaRPr>
            </a:p>
          </p:txBody>
        </p:sp>
      </p:grpSp>
      <p:sp>
        <p:nvSpPr>
          <p:cNvPr id="62" name="TextBox 61">
            <a:extLst>
              <a:ext uri="{FF2B5EF4-FFF2-40B4-BE49-F238E27FC236}">
                <a16:creationId xmlns:a16="http://schemas.microsoft.com/office/drawing/2014/main" id="{A3359ED3-6B29-A3FE-F0F5-FC8173F31124}"/>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3" name="TextBox 2">
            <a:extLst>
              <a:ext uri="{FF2B5EF4-FFF2-40B4-BE49-F238E27FC236}">
                <a16:creationId xmlns:a16="http://schemas.microsoft.com/office/drawing/2014/main" id="{250FCFCF-AF32-0579-04D4-EFAFE7EE0270}"/>
              </a:ext>
            </a:extLst>
          </p:cNvPr>
          <p:cNvSpPr txBox="1"/>
          <p:nvPr/>
        </p:nvSpPr>
        <p:spPr>
          <a:xfrm>
            <a:off x="-88990" y="5786642"/>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Commodity DRAM chips can </a:t>
            </a:r>
            <a:r>
              <a:rPr lang="en-US" sz="2400" b="1" i="1" dirty="0">
                <a:solidFill>
                  <a:schemeClr val="bg1"/>
                </a:solidFill>
                <a:latin typeface="Cambria" panose="02040503050406030204" pitchFamily="18" charset="0"/>
              </a:rPr>
              <a:t>already </a:t>
            </a:r>
            <a:r>
              <a:rPr lang="en-US" sz="2400" b="1" dirty="0">
                <a:solidFill>
                  <a:schemeClr val="bg1"/>
                </a:solidFill>
                <a:latin typeface="Cambria" panose="02040503050406030204" pitchFamily="18" charset="0"/>
              </a:rPr>
              <a:t>perform</a:t>
            </a:r>
            <a:r>
              <a:rPr lang="en-US" sz="2400" b="1" i="1" dirty="0">
                <a:solidFill>
                  <a:schemeClr val="bg1"/>
                </a:solidFill>
                <a:latin typeface="Cambria" panose="02040503050406030204" pitchFamily="18" charset="0"/>
              </a:rPr>
              <a:t> </a:t>
            </a:r>
            <a:r>
              <a:rPr lang="en-US" sz="2400" b="1" dirty="0">
                <a:solidFill>
                  <a:schemeClr val="bg1"/>
                </a:solidFill>
                <a:latin typeface="Cambria" panose="02040503050406030204" pitchFamily="18" charset="0"/>
              </a:rPr>
              <a:t>D-</a:t>
            </a:r>
            <a:r>
              <a:rPr lang="en-US" sz="2400" b="1" dirty="0" err="1">
                <a:solidFill>
                  <a:schemeClr val="bg1"/>
                </a:solidFill>
                <a:latin typeface="Cambria" panose="02040503050406030204" pitchFamily="18" charset="0"/>
              </a:rPr>
              <a:t>RaNGe</a:t>
            </a:r>
            <a:endParaRPr lang="en-TR" sz="2400" b="1" dirty="0">
              <a:solidFill>
                <a:schemeClr val="bg1"/>
              </a:solidFill>
              <a:latin typeface="Cambria" panose="02040503050406030204" pitchFamily="18" charset="0"/>
            </a:endParaRPr>
          </a:p>
        </p:txBody>
      </p:sp>
      <p:cxnSp>
        <p:nvCxnSpPr>
          <p:cNvPr id="8" name="Straight Arrow Connector 7">
            <a:extLst>
              <a:ext uri="{FF2B5EF4-FFF2-40B4-BE49-F238E27FC236}">
                <a16:creationId xmlns:a16="http://schemas.microsoft.com/office/drawing/2014/main" id="{754D0172-C74A-BB46-02C6-C38709B2B0FE}"/>
              </a:ext>
            </a:extLst>
          </p:cNvPr>
          <p:cNvCxnSpPr>
            <a:cxnSpLocks/>
          </p:cNvCxnSpPr>
          <p:nvPr/>
        </p:nvCxnSpPr>
        <p:spPr>
          <a:xfrm>
            <a:off x="4326643" y="1766951"/>
            <a:ext cx="136461" cy="137984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2" name="TextBox 11">
            <a:extLst>
              <a:ext uri="{FF2B5EF4-FFF2-40B4-BE49-F238E27FC236}">
                <a16:creationId xmlns:a16="http://schemas.microsoft.com/office/drawing/2014/main" id="{D955F7E7-A0F7-854B-A91B-4F4843EDB112}"/>
              </a:ext>
            </a:extLst>
          </p:cNvPr>
          <p:cNvSpPr txBox="1"/>
          <p:nvPr/>
        </p:nvSpPr>
        <p:spPr>
          <a:xfrm>
            <a:off x="3665550" y="938822"/>
            <a:ext cx="1898351" cy="830997"/>
          </a:xfrm>
          <a:prstGeom prst="rect">
            <a:avLst/>
          </a:prstGeom>
          <a:solidFill>
            <a:schemeClr val="bg2"/>
          </a:solidFill>
          <a:ln>
            <a:solidFill>
              <a:schemeClr val="accent4"/>
            </a:solidFill>
          </a:ln>
        </p:spPr>
        <p:txBody>
          <a:bodyPr wrap="square" rtlCol="0">
            <a:spAutoFit/>
          </a:bodyPr>
          <a:lstStyle/>
          <a:p>
            <a:r>
              <a:rPr lang="en-US" sz="2400" b="1" dirty="0">
                <a:solidFill>
                  <a:schemeClr val="accent2"/>
                </a:solidFill>
                <a:latin typeface="Cambria" charset="0"/>
                <a:ea typeface="Cambria" charset="0"/>
                <a:cs typeface="Cambria" charset="0"/>
              </a:rPr>
              <a:t>50% chance to fail</a:t>
            </a:r>
            <a:endParaRPr lang="en-US" sz="2400" b="1" baseline="-25000" dirty="0">
              <a:solidFill>
                <a:schemeClr val="accent2"/>
              </a:solidFill>
              <a:latin typeface="Cambria" charset="0"/>
              <a:ea typeface="Cambria" charset="0"/>
              <a:cs typeface="Cambria" charset="0"/>
            </a:endParaRPr>
          </a:p>
        </p:txBody>
      </p:sp>
    </p:spTree>
    <p:extLst>
      <p:ext uri="{BB962C8B-B14F-4D97-AF65-F5344CB8AC3E}">
        <p14:creationId xmlns:p14="http://schemas.microsoft.com/office/powerpoint/2010/main" val="254109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1" y="11099"/>
            <a:ext cx="8987621" cy="845493"/>
          </a:xfrm>
        </p:spPr>
        <p:txBody>
          <a:bodyPr>
            <a:noAutofit/>
          </a:bodyPr>
          <a:lstStyle/>
          <a:p>
            <a:r>
              <a:rPr lang="en-US" sz="4300" dirty="0"/>
              <a:t>Processing-in-Memory Techniques</a:t>
            </a:r>
          </a:p>
        </p:txBody>
      </p:sp>
      <p:sp>
        <p:nvSpPr>
          <p:cNvPr id="3" name="Content Placeholder 2"/>
          <p:cNvSpPr>
            <a:spLocks noGrp="1"/>
          </p:cNvSpPr>
          <p:nvPr>
            <p:ph idx="1"/>
          </p:nvPr>
        </p:nvSpPr>
        <p:spPr>
          <a:xfrm>
            <a:off x="0" y="931332"/>
            <a:ext cx="9144000" cy="6908801"/>
          </a:xfrm>
        </p:spPr>
        <p:txBody>
          <a:bodyPr>
            <a:normAutofit/>
          </a:bodyPr>
          <a:lstStyle/>
          <a:p>
            <a:pPr marL="0" indent="0">
              <a:buNone/>
            </a:pPr>
            <a:r>
              <a:rPr lang="en-US" sz="2700" dirty="0"/>
              <a:t>Use operational principles of </a:t>
            </a:r>
            <a:r>
              <a:rPr lang="en-US" sz="2700" dirty="0">
                <a:solidFill>
                  <a:srgbClr val="00B0F0"/>
                </a:solidFill>
              </a:rPr>
              <a:t>memory</a:t>
            </a:r>
            <a:br>
              <a:rPr lang="en-US" sz="2700" dirty="0"/>
            </a:br>
            <a:r>
              <a:rPr lang="en-US" sz="2700" dirty="0"/>
              <a:t>to perform </a:t>
            </a:r>
            <a:r>
              <a:rPr lang="en-US" sz="2700" dirty="0">
                <a:solidFill>
                  <a:srgbClr val="00B0F0"/>
                </a:solidFill>
              </a:rPr>
              <a:t>bulk data movement </a:t>
            </a:r>
            <a:r>
              <a:rPr lang="en-US" sz="2700" dirty="0"/>
              <a:t>and</a:t>
            </a:r>
            <a:r>
              <a:rPr lang="en-US" sz="2700" dirty="0">
                <a:solidFill>
                  <a:srgbClr val="0000FF"/>
                </a:solidFill>
              </a:rPr>
              <a:t> </a:t>
            </a:r>
            <a:r>
              <a:rPr lang="en-US" sz="2700" dirty="0">
                <a:solidFill>
                  <a:srgbClr val="00B0F0"/>
                </a:solidFill>
              </a:rPr>
              <a:t>computation</a:t>
            </a:r>
          </a:p>
          <a:p>
            <a:pPr marL="0" indent="0">
              <a:buNone/>
            </a:pPr>
            <a:endParaRPr lang="en-US" dirty="0"/>
          </a:p>
          <a:p>
            <a:pPr marL="0" indent="0">
              <a:buNone/>
            </a:pPr>
            <a:r>
              <a:rPr lang="en-US" sz="2700" dirty="0">
                <a:solidFill>
                  <a:srgbClr val="00B0F0"/>
                </a:solidFill>
              </a:rPr>
              <a:t>Commodity DRAM chips </a:t>
            </a:r>
            <a:r>
              <a:rPr lang="en-US" sz="2700" dirty="0"/>
              <a:t>can </a:t>
            </a:r>
            <a:r>
              <a:rPr lang="en-US" sz="2700" dirty="0">
                <a:solidFill>
                  <a:srgbClr val="00B0F0"/>
                </a:solidFill>
              </a:rPr>
              <a:t>already</a:t>
            </a:r>
            <a:r>
              <a:rPr lang="en-US" sz="2700" dirty="0"/>
              <a:t> perform:</a:t>
            </a:r>
            <a:br>
              <a:rPr lang="en-US" sz="2700" dirty="0"/>
            </a:br>
            <a:endParaRPr lang="en-US" sz="2700" dirty="0"/>
          </a:p>
          <a:p>
            <a:pPr marL="342900" indent="-342900">
              <a:buAutoNum type="arabicParenR"/>
            </a:pPr>
            <a:r>
              <a:rPr lang="en-US" sz="2700" b="1" dirty="0"/>
              <a:t> Row-copy: </a:t>
            </a:r>
            <a:r>
              <a:rPr lang="en-US" sz="2700" dirty="0"/>
              <a:t>In-DRAM bulk data copy </a:t>
            </a:r>
            <a:br>
              <a:rPr lang="en-US" sz="2700" dirty="0"/>
            </a:br>
            <a:r>
              <a:rPr lang="en-US" sz="2700" dirty="0"/>
              <a:t>(or initialization) at DRAM </a:t>
            </a:r>
            <a:r>
              <a:rPr lang="en-US" sz="2700" dirty="0">
                <a:solidFill>
                  <a:srgbClr val="00B0F0"/>
                </a:solidFill>
              </a:rPr>
              <a:t>row granularity</a:t>
            </a:r>
          </a:p>
          <a:p>
            <a:pPr marL="342900" indent="-342900">
              <a:buAutoNum type="arabicParenR"/>
            </a:pPr>
            <a:endParaRPr lang="en-US" sz="1100" dirty="0"/>
          </a:p>
          <a:p>
            <a:pPr marL="342900" indent="-342900">
              <a:buAutoNum type="arabicParenR"/>
            </a:pPr>
            <a:r>
              <a:rPr lang="en-US" sz="2700" b="1" dirty="0"/>
              <a:t> </a:t>
            </a:r>
            <a:r>
              <a:rPr lang="en-US" sz="2700" dirty="0"/>
              <a:t>True random number generation</a:t>
            </a:r>
            <a:br>
              <a:rPr lang="en-US" sz="2000" b="1" dirty="0"/>
            </a:br>
            <a:endParaRPr lang="en-US" sz="1800" b="1" dirty="0"/>
          </a:p>
          <a:p>
            <a:pPr marL="342900" indent="-342900">
              <a:buAutoNum type="arabicParenR"/>
            </a:pPr>
            <a:r>
              <a:rPr lang="en-US" sz="2700" b="1" dirty="0"/>
              <a:t> </a:t>
            </a:r>
            <a:r>
              <a:rPr lang="en-US" sz="2700" dirty="0"/>
              <a:t>Physical </a:t>
            </a:r>
            <a:r>
              <a:rPr lang="en-US" sz="2700" dirty="0" err="1"/>
              <a:t>uncloneable</a:t>
            </a:r>
            <a:r>
              <a:rPr lang="en-US" sz="2700" dirty="0"/>
              <a:t> functions</a:t>
            </a:r>
          </a:p>
          <a:p>
            <a:pPr marL="342900" indent="-342900">
              <a:buAutoNum type="arabicParenR"/>
            </a:pPr>
            <a:endParaRPr lang="en-US" sz="1100" b="1" dirty="0"/>
          </a:p>
          <a:p>
            <a:pPr marL="342900" indent="-342900">
              <a:buAutoNum type="arabicParenR"/>
            </a:pPr>
            <a:r>
              <a:rPr lang="en-US" sz="2700" b="1" dirty="0"/>
              <a:t> </a:t>
            </a:r>
            <a:r>
              <a:rPr lang="en-US" sz="2700" dirty="0"/>
              <a:t>Majority operation</a:t>
            </a:r>
            <a:br>
              <a:rPr lang="en-US" sz="2700" b="1" dirty="0"/>
            </a:br>
            <a:br>
              <a:rPr lang="en-US" sz="2700" b="1" dirty="0"/>
            </a:br>
            <a:endParaRPr lang="en-US" b="1" dirty="0"/>
          </a:p>
          <a:p>
            <a:pPr lvl="2"/>
            <a:endParaRPr lang="en-US" dirty="0"/>
          </a:p>
        </p:txBody>
      </p:sp>
      <p:sp>
        <p:nvSpPr>
          <p:cNvPr id="5" name="TextBox 4">
            <a:extLst>
              <a:ext uri="{FF2B5EF4-FFF2-40B4-BE49-F238E27FC236}">
                <a16:creationId xmlns:a16="http://schemas.microsoft.com/office/drawing/2014/main" id="{8804EE31-D991-CDBA-CFD5-F8C4D75C6E94}"/>
              </a:ext>
            </a:extLst>
          </p:cNvPr>
          <p:cNvSpPr txBox="1"/>
          <p:nvPr/>
        </p:nvSpPr>
        <p:spPr>
          <a:xfrm>
            <a:off x="4649611" y="3059668"/>
            <a:ext cx="4690534" cy="369332"/>
          </a:xfrm>
          <a:prstGeom prst="rect">
            <a:avLst/>
          </a:prstGeom>
          <a:noFill/>
        </p:spPr>
        <p:txBody>
          <a:bodyPr wrap="square">
            <a:spAutoFit/>
          </a:bodyPr>
          <a:lstStyle/>
          <a:p>
            <a:r>
              <a:rPr lang="en-US" b="1" dirty="0">
                <a:solidFill>
                  <a:srgbClr val="7030A0"/>
                </a:solidFill>
                <a:latin typeface="Cambria" panose="02040503050406030204" pitchFamily="18" charset="0"/>
              </a:rPr>
              <a:t>[Gao+, MICRO’19]-[Gao+, MICRO’22]</a:t>
            </a:r>
            <a:endParaRPr lang="en-TR" dirty="0">
              <a:latin typeface="Cambria" panose="02040503050406030204" pitchFamily="18" charset="0"/>
            </a:endParaRPr>
          </a:p>
        </p:txBody>
      </p:sp>
      <p:sp>
        <p:nvSpPr>
          <p:cNvPr id="7" name="TextBox 6">
            <a:extLst>
              <a:ext uri="{FF2B5EF4-FFF2-40B4-BE49-F238E27FC236}">
                <a16:creationId xmlns:a16="http://schemas.microsoft.com/office/drawing/2014/main" id="{8E63671B-BF9C-A187-56FA-FAFA62E188DA}"/>
              </a:ext>
            </a:extLst>
          </p:cNvPr>
          <p:cNvSpPr txBox="1"/>
          <p:nvPr/>
        </p:nvSpPr>
        <p:spPr>
          <a:xfrm>
            <a:off x="4610100" y="4143022"/>
            <a:ext cx="5081410" cy="646331"/>
          </a:xfrm>
          <a:prstGeom prst="rect">
            <a:avLst/>
          </a:prstGeom>
          <a:noFill/>
        </p:spPr>
        <p:txBody>
          <a:bodyPr wrap="square">
            <a:spAutoFit/>
          </a:bodyPr>
          <a:lstStyle/>
          <a:p>
            <a:r>
              <a:rPr lang="en-US" b="1" dirty="0">
                <a:solidFill>
                  <a:srgbClr val="7030A0"/>
                </a:solidFill>
                <a:latin typeface="Cambria" panose="02040503050406030204" pitchFamily="18" charset="0"/>
                <a:ea typeface="Cambria" panose="02040503050406030204" pitchFamily="18" charset="0"/>
              </a:rPr>
              <a:t>(e.g., [Kim+, HPCA’19]-[Olgun+, ISCA’21])</a:t>
            </a:r>
          </a:p>
          <a:p>
            <a:endParaRPr lang="en-US" b="1" dirty="0">
              <a:solidFill>
                <a:srgbClr val="7030A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14412725-9178-613B-25AE-727DF19C5D9F}"/>
              </a:ext>
            </a:extLst>
          </p:cNvPr>
          <p:cNvSpPr txBox="1"/>
          <p:nvPr/>
        </p:nvSpPr>
        <p:spPr>
          <a:xfrm>
            <a:off x="4610100" y="4964247"/>
            <a:ext cx="2593576" cy="646331"/>
          </a:xfrm>
          <a:prstGeom prst="rect">
            <a:avLst/>
          </a:prstGeom>
          <a:noFill/>
        </p:spPr>
        <p:txBody>
          <a:bodyPr wrap="square">
            <a:spAutoFit/>
          </a:bodyPr>
          <a:lstStyle/>
          <a:p>
            <a:r>
              <a:rPr lang="en-US" b="1" dirty="0">
                <a:solidFill>
                  <a:srgbClr val="7030A0"/>
                </a:solidFill>
                <a:latin typeface="Cambria" panose="02040503050406030204" pitchFamily="18" charset="0"/>
                <a:ea typeface="Cambria" panose="02040503050406030204" pitchFamily="18" charset="0"/>
              </a:rPr>
              <a:t>(e.g., [Kim+, HPCA’18])</a:t>
            </a:r>
          </a:p>
          <a:p>
            <a:endParaRPr lang="en-US" b="1" dirty="0">
              <a:solidFill>
                <a:srgbClr val="7030A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1291389-0A5C-D1E4-5F6E-D9D81B010F10}"/>
              </a:ext>
            </a:extLst>
          </p:cNvPr>
          <p:cNvSpPr txBox="1"/>
          <p:nvPr/>
        </p:nvSpPr>
        <p:spPr>
          <a:xfrm>
            <a:off x="3136900" y="5750133"/>
            <a:ext cx="4066776" cy="369332"/>
          </a:xfrm>
          <a:prstGeom prst="rect">
            <a:avLst/>
          </a:prstGeom>
          <a:noFill/>
        </p:spPr>
        <p:txBody>
          <a:bodyPr wrap="square">
            <a:spAutoFit/>
          </a:bodyPr>
          <a:lstStyle/>
          <a:p>
            <a:r>
              <a:rPr lang="en-US" b="1" dirty="0">
                <a:solidFill>
                  <a:srgbClr val="7030A0"/>
                </a:solidFill>
                <a:latin typeface="Cambria" panose="02040503050406030204" pitchFamily="18" charset="0"/>
              </a:rPr>
              <a:t>[Gao+, MICRO’19]-[Gao+, MICRO’22]</a:t>
            </a:r>
            <a:endParaRPr lang="en-TR" dirty="0">
              <a:latin typeface="Cambria" panose="02040503050406030204" pitchFamily="18" charset="0"/>
            </a:endParaRPr>
          </a:p>
        </p:txBody>
      </p:sp>
      <p:sp>
        <p:nvSpPr>
          <p:cNvPr id="12" name="TextBox 11">
            <a:extLst>
              <a:ext uri="{FF2B5EF4-FFF2-40B4-BE49-F238E27FC236}">
                <a16:creationId xmlns:a16="http://schemas.microsoft.com/office/drawing/2014/main" id="{53A3D645-20DB-55BC-C19E-2A5226308C56}"/>
              </a:ext>
            </a:extLst>
          </p:cNvPr>
          <p:cNvSpPr txBox="1"/>
          <p:nvPr/>
        </p:nvSpPr>
        <p:spPr>
          <a:xfrm>
            <a:off x="9307689" y="6039556"/>
            <a:ext cx="184731" cy="369332"/>
          </a:xfrm>
          <a:prstGeom prst="rect">
            <a:avLst/>
          </a:prstGeom>
          <a:noFill/>
        </p:spPr>
        <p:txBody>
          <a:bodyPr wrap="none" rtlCol="0">
            <a:spAutoFit/>
          </a:bodyPr>
          <a:lstStyle/>
          <a:p>
            <a:endParaRPr lang="en-TR" dirty="0"/>
          </a:p>
        </p:txBody>
      </p:sp>
      <p:sp>
        <p:nvSpPr>
          <p:cNvPr id="13" name="Rectangle 12">
            <a:extLst>
              <a:ext uri="{FF2B5EF4-FFF2-40B4-BE49-F238E27FC236}">
                <a16:creationId xmlns:a16="http://schemas.microsoft.com/office/drawing/2014/main" id="{A6DF767E-08AB-A618-5270-4B50852D4596}"/>
              </a:ext>
            </a:extLst>
          </p:cNvPr>
          <p:cNvSpPr/>
          <p:nvPr/>
        </p:nvSpPr>
        <p:spPr>
          <a:xfrm>
            <a:off x="0" y="3014133"/>
            <a:ext cx="9144000" cy="1950114"/>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TR"/>
          </a:p>
        </p:txBody>
      </p:sp>
      <p:sp>
        <p:nvSpPr>
          <p:cNvPr id="14" name="Rectangle 13">
            <a:extLst>
              <a:ext uri="{FF2B5EF4-FFF2-40B4-BE49-F238E27FC236}">
                <a16:creationId xmlns:a16="http://schemas.microsoft.com/office/drawing/2014/main" id="{36DE407D-B532-85BA-CA84-006A3588C539}"/>
              </a:ext>
            </a:extLst>
          </p:cNvPr>
          <p:cNvSpPr/>
          <p:nvPr/>
        </p:nvSpPr>
        <p:spPr>
          <a:xfrm>
            <a:off x="0" y="870860"/>
            <a:ext cx="9144000" cy="1551493"/>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5" name="Rectangle 14">
            <a:extLst>
              <a:ext uri="{FF2B5EF4-FFF2-40B4-BE49-F238E27FC236}">
                <a16:creationId xmlns:a16="http://schemas.microsoft.com/office/drawing/2014/main" id="{25408564-9C8C-9560-5320-C1749FBD044B}"/>
              </a:ext>
            </a:extLst>
          </p:cNvPr>
          <p:cNvSpPr/>
          <p:nvPr/>
        </p:nvSpPr>
        <p:spPr>
          <a:xfrm>
            <a:off x="0" y="4974387"/>
            <a:ext cx="9144000" cy="1434502"/>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7346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t>D-</a:t>
            </a:r>
            <a:r>
              <a:rPr lang="en-US" sz="4100" b="1" dirty="0" err="1"/>
              <a:t>RaNGe</a:t>
            </a:r>
            <a:r>
              <a:rPr lang="en-US" sz="4100" b="1" dirty="0"/>
              <a:t> Implementation</a:t>
            </a:r>
          </a:p>
        </p:txBody>
      </p:sp>
      <p:sp>
        <p:nvSpPr>
          <p:cNvPr id="3" name="Content Placeholder 2"/>
          <p:cNvSpPr>
            <a:spLocks noGrp="1"/>
          </p:cNvSpPr>
          <p:nvPr>
            <p:ph idx="1"/>
          </p:nvPr>
        </p:nvSpPr>
        <p:spPr>
          <a:xfrm>
            <a:off x="304799" y="1270000"/>
            <a:ext cx="8758813" cy="4899152"/>
          </a:xfrm>
        </p:spPr>
        <p:txBody>
          <a:bodyPr/>
          <a:lstStyle/>
          <a:p>
            <a:pPr marL="0" indent="0">
              <a:buNone/>
            </a:pPr>
            <a:r>
              <a:rPr lang="en-US" sz="2800" dirty="0"/>
              <a:t>Identify </a:t>
            </a:r>
            <a:r>
              <a:rPr lang="en-US" sz="2800" dirty="0">
                <a:solidFill>
                  <a:schemeClr val="accent1"/>
                </a:solidFill>
              </a:rPr>
              <a:t>four DRAM cells </a:t>
            </a:r>
            <a:r>
              <a:rPr lang="en-US" sz="2800" dirty="0"/>
              <a:t>that fail </a:t>
            </a:r>
            <a:br>
              <a:rPr lang="en-US" sz="2800" dirty="0"/>
            </a:br>
            <a:r>
              <a:rPr lang="en-US" sz="2800" dirty="0"/>
              <a:t>randomly in a cache block</a:t>
            </a:r>
          </a:p>
          <a:p>
            <a:pPr marL="0" indent="0">
              <a:buNone/>
            </a:pPr>
            <a:endParaRPr lang="en-US" sz="3200" dirty="0"/>
          </a:p>
        </p:txBody>
      </p:sp>
      <p:sp>
        <p:nvSpPr>
          <p:cNvPr id="37" name="TextBox 36"/>
          <p:cNvSpPr txBox="1"/>
          <p:nvPr/>
        </p:nvSpPr>
        <p:spPr>
          <a:xfrm rot="10800000" flipV="1">
            <a:off x="4569802" y="7459886"/>
            <a:ext cx="7022019" cy="646331"/>
          </a:xfrm>
          <a:prstGeom prst="rect">
            <a:avLst/>
          </a:prstGeom>
          <a:noFill/>
        </p:spPr>
        <p:txBody>
          <a:bodyPr wrap="square" rtlCol="0">
            <a:spAutoFit/>
          </a:bodyPr>
          <a:lstStyle/>
          <a:p>
            <a:r>
              <a:rPr lang="en-US" sz="3600" b="1" dirty="0"/>
              <a:t>1  0  1  0  1  0  0  1  0  0</a:t>
            </a:r>
          </a:p>
        </p:txBody>
      </p:sp>
      <p:sp>
        <p:nvSpPr>
          <p:cNvPr id="5" name="TextBox 4">
            <a:extLst>
              <a:ext uri="{FF2B5EF4-FFF2-40B4-BE49-F238E27FC236}">
                <a16:creationId xmlns:a16="http://schemas.microsoft.com/office/drawing/2014/main" id="{F61C66D9-AD08-C445-A5B2-6EFF95C08E7D}"/>
              </a:ext>
            </a:extLst>
          </p:cNvPr>
          <p:cNvSpPr txBox="1"/>
          <p:nvPr/>
        </p:nvSpPr>
        <p:spPr>
          <a:xfrm rot="10800000" flipV="1">
            <a:off x="-4689862" y="5059430"/>
            <a:ext cx="7341621" cy="646331"/>
          </a:xfrm>
          <a:prstGeom prst="rect">
            <a:avLst/>
          </a:prstGeom>
          <a:noFill/>
        </p:spPr>
        <p:txBody>
          <a:bodyPr wrap="square" rtlCol="0">
            <a:spAutoFit/>
          </a:bodyPr>
          <a:lstStyle/>
          <a:p>
            <a:r>
              <a:rPr lang="en-US" sz="3600" b="1" dirty="0"/>
              <a:t>1  0010110100110011101000110101</a:t>
            </a:r>
          </a:p>
        </p:txBody>
      </p:sp>
      <p:cxnSp>
        <p:nvCxnSpPr>
          <p:cNvPr id="6" name="Straight Connector 5">
            <a:extLst>
              <a:ext uri="{FF2B5EF4-FFF2-40B4-BE49-F238E27FC236}">
                <a16:creationId xmlns:a16="http://schemas.microsoft.com/office/drawing/2014/main" id="{5DA6977D-B9BD-874A-A4C8-422D96A795F4}"/>
              </a:ext>
            </a:extLst>
          </p:cNvPr>
          <p:cNvCxnSpPr/>
          <p:nvPr/>
        </p:nvCxnSpPr>
        <p:spPr>
          <a:xfrm flipV="1">
            <a:off x="1688997" y="3679514"/>
            <a:ext cx="2343" cy="141642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1523D8-D826-7D45-9C2E-BC9164326CC3}"/>
              </a:ext>
            </a:extLst>
          </p:cNvPr>
          <p:cNvCxnSpPr/>
          <p:nvPr/>
        </p:nvCxnSpPr>
        <p:spPr>
          <a:xfrm flipH="1">
            <a:off x="970597" y="4387724"/>
            <a:ext cx="1436800" cy="684"/>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181A887-58D5-CA42-9F46-3B2070AB82B7}"/>
              </a:ext>
            </a:extLst>
          </p:cNvPr>
          <p:cNvSpPr/>
          <p:nvPr/>
        </p:nvSpPr>
        <p:spPr>
          <a:xfrm>
            <a:off x="1226709" y="3985414"/>
            <a:ext cx="880470" cy="834117"/>
          </a:xfrm>
          <a:prstGeom prst="ellipse">
            <a:avLst/>
          </a:prstGeom>
          <a:solidFill>
            <a:srgbClr val="70AD47"/>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0" name="Rectangle 9">
            <a:extLst>
              <a:ext uri="{FF2B5EF4-FFF2-40B4-BE49-F238E27FC236}">
                <a16:creationId xmlns:a16="http://schemas.microsoft.com/office/drawing/2014/main" id="{339ACC74-923F-E846-8FB2-177F9D4C01E4}"/>
              </a:ext>
            </a:extLst>
          </p:cNvPr>
          <p:cNvSpPr/>
          <p:nvPr/>
        </p:nvSpPr>
        <p:spPr>
          <a:xfrm>
            <a:off x="-1144304" y="5046512"/>
            <a:ext cx="2116991" cy="611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774BDD-FCD8-DA4F-9F24-4563B43D6671}"/>
              </a:ext>
            </a:extLst>
          </p:cNvPr>
          <p:cNvSpPr txBox="1"/>
          <p:nvPr/>
        </p:nvSpPr>
        <p:spPr>
          <a:xfrm>
            <a:off x="690935" y="3035470"/>
            <a:ext cx="1996124" cy="646331"/>
          </a:xfrm>
          <a:prstGeom prst="rect">
            <a:avLst/>
          </a:prstGeom>
          <a:noFill/>
        </p:spPr>
        <p:txBody>
          <a:bodyPr wrap="none" rtlCol="0">
            <a:spAutoFit/>
          </a:bodyPr>
          <a:lstStyle/>
          <a:p>
            <a:r>
              <a:rPr lang="en-US" sz="3600" b="1" dirty="0">
                <a:solidFill>
                  <a:schemeClr val="accent5"/>
                </a:solidFill>
                <a:latin typeface="Cambria" panose="02040503050406030204" pitchFamily="18" charset="0"/>
              </a:rPr>
              <a:t>RNG Cell</a:t>
            </a:r>
          </a:p>
        </p:txBody>
      </p:sp>
      <p:sp>
        <p:nvSpPr>
          <p:cNvPr id="9" name="Rounded Rectangle 8">
            <a:extLst>
              <a:ext uri="{FF2B5EF4-FFF2-40B4-BE49-F238E27FC236}">
                <a16:creationId xmlns:a16="http://schemas.microsoft.com/office/drawing/2014/main" id="{25904779-A397-5D4B-A5E7-694CACF58D28}"/>
              </a:ext>
            </a:extLst>
          </p:cNvPr>
          <p:cNvSpPr/>
          <p:nvPr/>
        </p:nvSpPr>
        <p:spPr>
          <a:xfrm>
            <a:off x="970597" y="5085685"/>
            <a:ext cx="1436800" cy="58419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bg1">
                    <a:lumMod val="65000"/>
                  </a:schemeClr>
                </a:solidFill>
              </a:rPr>
              <a:t>SA</a:t>
            </a:r>
            <a:endParaRPr lang="en-US" b="1" dirty="0">
              <a:solidFill>
                <a:schemeClr val="bg1">
                  <a:lumMod val="65000"/>
                </a:schemeClr>
              </a:solidFill>
            </a:endParaRPr>
          </a:p>
        </p:txBody>
      </p:sp>
      <p:sp>
        <p:nvSpPr>
          <p:cNvPr id="13" name="TextBox 12">
            <a:extLst>
              <a:ext uri="{FF2B5EF4-FFF2-40B4-BE49-F238E27FC236}">
                <a16:creationId xmlns:a16="http://schemas.microsoft.com/office/drawing/2014/main" id="{1974BC04-A3B8-959B-EFE8-0761DE095AE5}"/>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Tree>
    <p:extLst>
      <p:ext uri="{BB962C8B-B14F-4D97-AF65-F5344CB8AC3E}">
        <p14:creationId xmlns:p14="http://schemas.microsoft.com/office/powerpoint/2010/main" val="200978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1.66667E-6 -2.22222E-6 L 0.64167 -0.00231 " pathEditMode="relative" rAng="0" ptsTypes="AA">
                                      <p:cBhvr>
                                        <p:cTn id="24" dur="2000" fill="hold"/>
                                        <p:tgtEl>
                                          <p:spTgt spid="5"/>
                                        </p:tgtEl>
                                        <p:attrNameLst>
                                          <p:attrName>ppt_x</p:attrName>
                                          <p:attrName>ppt_y</p:attrName>
                                        </p:attrNameLst>
                                      </p:cBhvr>
                                      <p:rCtr x="32083"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P spid="8" grpId="0" animBg="1"/>
      <p:bldP spid="10" grpId="0" animBg="1"/>
      <p:bldP spid="4"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t>D-</a:t>
            </a:r>
            <a:r>
              <a:rPr lang="en-US" sz="4100" b="1" dirty="0" err="1"/>
              <a:t>RaNGe</a:t>
            </a:r>
            <a:r>
              <a:rPr lang="en-US" sz="4100" b="1" dirty="0"/>
              <a:t> Implementation</a:t>
            </a:r>
          </a:p>
        </p:txBody>
      </p:sp>
      <p:sp>
        <p:nvSpPr>
          <p:cNvPr id="12" name="Content Placeholder 11">
            <a:extLst>
              <a:ext uri="{FF2B5EF4-FFF2-40B4-BE49-F238E27FC236}">
                <a16:creationId xmlns:a16="http://schemas.microsoft.com/office/drawing/2014/main" id="{5654672E-FFA0-D8F2-1277-BFBB854B92DC}"/>
              </a:ext>
            </a:extLst>
          </p:cNvPr>
          <p:cNvSpPr>
            <a:spLocks noGrp="1"/>
          </p:cNvSpPr>
          <p:nvPr>
            <p:ph idx="1"/>
          </p:nvPr>
        </p:nvSpPr>
        <p:spPr>
          <a:xfrm>
            <a:off x="75991" y="1504951"/>
            <a:ext cx="8987622" cy="4905126"/>
          </a:xfrm>
        </p:spPr>
        <p:txBody>
          <a:bodyPr/>
          <a:lstStyle/>
          <a:p>
            <a:pPr marL="0" indent="0">
              <a:buNone/>
            </a:pPr>
            <a:r>
              <a:rPr lang="en-US" sz="2800" dirty="0">
                <a:solidFill>
                  <a:schemeClr val="accent5"/>
                </a:solidFill>
              </a:rPr>
              <a:t>Periodically generate </a:t>
            </a:r>
            <a:r>
              <a:rPr lang="en-US" sz="2800" dirty="0"/>
              <a:t>true random numbers</a:t>
            </a:r>
            <a:br>
              <a:rPr lang="en-US" sz="2800" dirty="0"/>
            </a:br>
            <a:r>
              <a:rPr lang="en-US" sz="2800" dirty="0"/>
              <a:t>by accessing the identified cache block</a:t>
            </a:r>
          </a:p>
          <a:p>
            <a:r>
              <a:rPr lang="en-US" sz="2800" dirty="0"/>
              <a:t> </a:t>
            </a:r>
            <a:r>
              <a:rPr lang="en-US" sz="2800" dirty="0">
                <a:solidFill>
                  <a:srgbClr val="FF0000"/>
                </a:solidFill>
              </a:rPr>
              <a:t>Reduce</a:t>
            </a:r>
            <a:r>
              <a:rPr lang="en-US" sz="2800" dirty="0"/>
              <a:t> access latency</a:t>
            </a:r>
          </a:p>
          <a:p>
            <a:r>
              <a:rPr lang="en-US" sz="2800" dirty="0"/>
              <a:t> 1 KiB </a:t>
            </a:r>
            <a:r>
              <a:rPr lang="en-US" sz="2800" dirty="0">
                <a:solidFill>
                  <a:schemeClr val="accent5"/>
                </a:solidFill>
              </a:rPr>
              <a:t>random number buffer </a:t>
            </a:r>
            <a:r>
              <a:rPr lang="en-US" sz="2800" dirty="0"/>
              <a:t>in POC</a:t>
            </a:r>
          </a:p>
          <a:p>
            <a:r>
              <a:rPr lang="en-US" sz="2800" dirty="0"/>
              <a:t> Programmers read random numbers from the </a:t>
            </a:r>
            <a:br>
              <a:rPr lang="en-US" sz="2800" dirty="0"/>
            </a:br>
            <a:r>
              <a:rPr lang="en-US" sz="2800" dirty="0"/>
              <a:t> </a:t>
            </a:r>
            <a:r>
              <a:rPr lang="en-US" sz="2800" i="1" dirty="0"/>
              <a:t>data register </a:t>
            </a:r>
            <a:r>
              <a:rPr lang="en-US" sz="2800" dirty="0"/>
              <a:t>using</a:t>
            </a:r>
            <a:r>
              <a:rPr lang="en-US" sz="2800" i="1" dirty="0"/>
              <a:t> </a:t>
            </a:r>
            <a:r>
              <a:rPr lang="en-US" sz="2800" dirty="0"/>
              <a:t>the </a:t>
            </a:r>
            <a:r>
              <a:rPr lang="en-US" sz="2800" b="1" dirty="0" err="1">
                <a:solidFill>
                  <a:schemeClr val="accent5"/>
                </a:solidFill>
                <a:latin typeface="Courier New" panose="02070309020205020404" pitchFamily="49" charset="0"/>
                <a:cs typeface="Courier New" panose="02070309020205020404" pitchFamily="49" charset="0"/>
              </a:rPr>
              <a:t>rand_dram</a:t>
            </a:r>
            <a:r>
              <a:rPr lang="en-US" sz="2800" b="1" dirty="0">
                <a:solidFill>
                  <a:schemeClr val="accent5"/>
                </a:solidFill>
                <a:latin typeface="Courier New" panose="02070309020205020404" pitchFamily="49" charset="0"/>
                <a:cs typeface="Courier New" panose="02070309020205020404" pitchFamily="49" charset="0"/>
              </a:rPr>
              <a:t>()</a:t>
            </a:r>
            <a:r>
              <a:rPr lang="en-US" sz="2800" b="1" dirty="0">
                <a:solidFill>
                  <a:schemeClr val="accent5"/>
                </a:solidFill>
              </a:rPr>
              <a:t> </a:t>
            </a:r>
            <a:r>
              <a:rPr lang="en-US" sz="2800" dirty="0"/>
              <a:t>function call</a:t>
            </a:r>
          </a:p>
        </p:txBody>
      </p:sp>
      <p:sp>
        <p:nvSpPr>
          <p:cNvPr id="15" name="Rectangle: Rounded Corners 14">
            <a:extLst>
              <a:ext uri="{FF2B5EF4-FFF2-40B4-BE49-F238E27FC236}">
                <a16:creationId xmlns:a16="http://schemas.microsoft.com/office/drawing/2014/main" id="{B34B23B9-F0B1-3257-DF76-FF86FACD6FB7}"/>
              </a:ext>
            </a:extLst>
          </p:cNvPr>
          <p:cNvSpPr/>
          <p:nvPr/>
        </p:nvSpPr>
        <p:spPr>
          <a:xfrm>
            <a:off x="477861" y="4393145"/>
            <a:ext cx="8183880" cy="102658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panose="02040503050406030204" pitchFamily="18" charset="0"/>
                <a:ea typeface="Cambria" panose="02040503050406030204" pitchFamily="18" charset="0"/>
              </a:rPr>
              <a:t>190 lines of Verilog code</a:t>
            </a:r>
            <a:br>
              <a:rPr lang="en-US" sz="2800" b="1" dirty="0">
                <a:solidFill>
                  <a:schemeClr val="bg1"/>
                </a:solidFill>
                <a:latin typeface="Cambria" panose="02040503050406030204" pitchFamily="18" charset="0"/>
                <a:ea typeface="Cambria" panose="02040503050406030204" pitchFamily="18" charset="0"/>
              </a:rPr>
            </a:br>
            <a:r>
              <a:rPr lang="en-US" sz="2800" b="1" dirty="0">
                <a:solidFill>
                  <a:schemeClr val="bg1"/>
                </a:solidFill>
                <a:latin typeface="Cambria" panose="02040503050406030204" pitchFamily="18" charset="0"/>
                <a:ea typeface="Cambria" panose="02040503050406030204" pitchFamily="18" charset="0"/>
              </a:rPr>
              <a:t>74 lines of C++ code</a:t>
            </a:r>
            <a:endParaRPr lang="en-CH" sz="2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055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66CA-4BE3-6E48-A23E-0CE8F1DBB8EE}"/>
              </a:ext>
            </a:extLst>
          </p:cNvPr>
          <p:cNvSpPr>
            <a:spLocks noGrp="1"/>
          </p:cNvSpPr>
          <p:nvPr>
            <p:ph type="title"/>
          </p:nvPr>
        </p:nvSpPr>
        <p:spPr/>
        <p:txBody>
          <a:bodyPr>
            <a:noAutofit/>
          </a:bodyPr>
          <a:lstStyle/>
          <a:p>
            <a:r>
              <a:rPr lang="en-TR" dirty="0"/>
              <a:t>Evaluation</a:t>
            </a:r>
          </a:p>
        </p:txBody>
      </p:sp>
      <p:sp>
        <p:nvSpPr>
          <p:cNvPr id="3" name="Content Placeholder 2">
            <a:extLst>
              <a:ext uri="{FF2B5EF4-FFF2-40B4-BE49-F238E27FC236}">
                <a16:creationId xmlns:a16="http://schemas.microsoft.com/office/drawing/2014/main" id="{75664D1A-7374-E749-A5F8-04680D377C85}"/>
              </a:ext>
            </a:extLst>
          </p:cNvPr>
          <p:cNvSpPr>
            <a:spLocks noGrp="1"/>
          </p:cNvSpPr>
          <p:nvPr>
            <p:ph idx="1"/>
          </p:nvPr>
        </p:nvSpPr>
        <p:spPr/>
        <p:txBody>
          <a:bodyPr/>
          <a:lstStyle/>
          <a:p>
            <a:pPr marL="0" indent="0">
              <a:buNone/>
            </a:pPr>
            <a:r>
              <a:rPr lang="en-TR" b="1" dirty="0"/>
              <a:t>Methodology: </a:t>
            </a:r>
            <a:r>
              <a:rPr lang="en-US" dirty="0"/>
              <a:t>M</a:t>
            </a:r>
            <a:r>
              <a:rPr lang="en-TR" dirty="0"/>
              <a:t>icrobenchmark </a:t>
            </a:r>
            <a:br>
              <a:rPr lang="en-TR" dirty="0"/>
            </a:br>
            <a:r>
              <a:rPr lang="en-TR" dirty="0"/>
              <a:t>that </a:t>
            </a:r>
            <a:r>
              <a:rPr lang="en-US" dirty="0"/>
              <a:t>reads </a:t>
            </a:r>
            <a:r>
              <a:rPr lang="en-TR" dirty="0"/>
              <a:t>true random numbers</a:t>
            </a:r>
          </a:p>
        </p:txBody>
      </p:sp>
      <p:pic>
        <p:nvPicPr>
          <p:cNvPr id="5" name="Picture 4">
            <a:extLst>
              <a:ext uri="{FF2B5EF4-FFF2-40B4-BE49-F238E27FC236}">
                <a16:creationId xmlns:a16="http://schemas.microsoft.com/office/drawing/2014/main" id="{195079D5-C22B-A34E-AF9C-70ACC9E5A6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0369" y="2024918"/>
            <a:ext cx="6458864" cy="2655764"/>
          </a:xfrm>
          <a:prstGeom prst="rect">
            <a:avLst/>
          </a:prstGeom>
        </p:spPr>
      </p:pic>
      <p:sp>
        <p:nvSpPr>
          <p:cNvPr id="7" name="Rectangle 6">
            <a:extLst>
              <a:ext uri="{FF2B5EF4-FFF2-40B4-BE49-F238E27FC236}">
                <a16:creationId xmlns:a16="http://schemas.microsoft.com/office/drawing/2014/main" id="{B89BC88D-0B1E-4449-BD95-E86477503EE2}"/>
              </a:ext>
            </a:extLst>
          </p:cNvPr>
          <p:cNvSpPr/>
          <p:nvPr/>
        </p:nvSpPr>
        <p:spPr>
          <a:xfrm>
            <a:off x="-180622" y="4756882"/>
            <a:ext cx="9505244"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3600" b="1" dirty="0"/>
              <a:t>PiDRAM’s D-RaNGe generates true random numbers at </a:t>
            </a:r>
            <a:r>
              <a:rPr lang="en-US" sz="3600" b="1" dirty="0"/>
              <a:t>8</a:t>
            </a:r>
            <a:r>
              <a:rPr lang="en-TR" sz="3600" b="1" dirty="0"/>
              <a:t>.</a:t>
            </a:r>
            <a:r>
              <a:rPr lang="en-US" sz="3600" b="1" dirty="0"/>
              <a:t>30</a:t>
            </a:r>
            <a:r>
              <a:rPr lang="en-TR" sz="3600" b="1" dirty="0"/>
              <a:t> Mb/s throughput</a:t>
            </a:r>
          </a:p>
        </p:txBody>
      </p:sp>
    </p:spTree>
    <p:extLst>
      <p:ext uri="{BB962C8B-B14F-4D97-AF65-F5344CB8AC3E}">
        <p14:creationId xmlns:p14="http://schemas.microsoft.com/office/powerpoint/2010/main" val="612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dirty="0">
                <a:solidFill>
                  <a:schemeClr val="bg2">
                    <a:lumMod val="50000"/>
                  </a:schemeClr>
                </a:solidFill>
              </a:rPr>
              <a:t>Case Stud</a:t>
            </a:r>
            <a:r>
              <a:rPr lang="en-US" dirty="0" err="1">
                <a:solidFill>
                  <a:schemeClr val="bg2">
                    <a:lumMod val="50000"/>
                  </a:schemeClr>
                </a:solidFill>
              </a:rPr>
              <a:t>ies</a:t>
            </a:r>
            <a:endParaRPr lang="en-US" dirty="0">
              <a:solidFill>
                <a:schemeClr val="bg2">
                  <a:lumMod val="50000"/>
                </a:schemeClr>
              </a:solidFill>
            </a:endParaRPr>
          </a:p>
          <a:p>
            <a:pPr marL="457200" lvl="1" indent="0">
              <a:buNone/>
            </a:pPr>
            <a:r>
              <a:rPr lang="en-US" dirty="0">
                <a:solidFill>
                  <a:schemeClr val="bg2">
                    <a:lumMod val="50000"/>
                  </a:schemeClr>
                </a:solidFill>
              </a:rPr>
              <a:t>Case Study #1 – </a:t>
            </a:r>
            <a:r>
              <a:rPr lang="en-US" dirty="0" err="1">
                <a:solidFill>
                  <a:schemeClr val="bg2">
                    <a:lumMod val="50000"/>
                  </a:schemeClr>
                </a:solidFill>
              </a:rPr>
              <a:t>RowClone</a:t>
            </a:r>
            <a:br>
              <a:rPr lang="en-US" dirty="0">
                <a:solidFill>
                  <a:schemeClr val="bg2">
                    <a:lumMod val="50000"/>
                  </a:schemeClr>
                </a:solidFill>
              </a:rPr>
            </a:br>
            <a:r>
              <a:rPr lang="en-US" dirty="0">
                <a:solidFill>
                  <a:schemeClr val="bg2">
                    <a:lumMod val="50000"/>
                  </a:schemeClr>
                </a:solidFill>
              </a:rPr>
              <a:t>Case Study #2 – D-</a:t>
            </a:r>
            <a:r>
              <a:rPr lang="en-US" dirty="0" err="1">
                <a:solidFill>
                  <a:schemeClr val="bg2">
                    <a:lumMod val="50000"/>
                  </a:schemeClr>
                </a:solidFill>
              </a:rPr>
              <a:t>RaNGe</a:t>
            </a:r>
            <a:endParaRPr lang="en-TR" dirty="0">
              <a:solidFill>
                <a:schemeClr val="bg2">
                  <a:lumMod val="50000"/>
                </a:schemeClr>
              </a:solidFill>
            </a:endParaRPr>
          </a:p>
          <a:p>
            <a:pPr marL="0" indent="0">
              <a:buNone/>
            </a:pPr>
            <a:r>
              <a:rPr lang="en-TR" b="1" dirty="0"/>
              <a:t>Conclusion</a:t>
            </a:r>
          </a:p>
        </p:txBody>
      </p:sp>
    </p:spTree>
    <p:extLst>
      <p:ext uri="{BB962C8B-B14F-4D97-AF65-F5344CB8AC3E}">
        <p14:creationId xmlns:p14="http://schemas.microsoft.com/office/powerpoint/2010/main" val="160294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C55A8-F7CF-4984-A1C7-0D1BFCF0D12E}"/>
              </a:ext>
            </a:extLst>
          </p:cNvPr>
          <p:cNvSpPr>
            <a:spLocks noGrp="1"/>
          </p:cNvSpPr>
          <p:nvPr>
            <p:ph type="title"/>
          </p:nvPr>
        </p:nvSpPr>
        <p:spPr/>
        <p:txBody>
          <a:bodyPr>
            <a:noAutofit/>
          </a:bodyPr>
          <a:lstStyle/>
          <a:p>
            <a:r>
              <a:rPr lang="en-US" sz="5600" dirty="0"/>
              <a:t>Executive Summary</a:t>
            </a:r>
            <a:endParaRPr lang="tr-TR" sz="5600" dirty="0"/>
          </a:p>
        </p:txBody>
      </p:sp>
      <p:sp>
        <p:nvSpPr>
          <p:cNvPr id="3" name="İçerik Yer Tutucusu 2">
            <a:extLst>
              <a:ext uri="{FF2B5EF4-FFF2-40B4-BE49-F238E27FC236}">
                <a16:creationId xmlns:a16="http://schemas.microsoft.com/office/drawing/2014/main" id="{E754E5C6-8092-46E1-A98C-201D5F079040}"/>
              </a:ext>
            </a:extLst>
          </p:cNvPr>
          <p:cNvSpPr>
            <a:spLocks noGrp="1"/>
          </p:cNvSpPr>
          <p:nvPr>
            <p:ph idx="1"/>
          </p:nvPr>
        </p:nvSpPr>
        <p:spPr>
          <a:xfrm>
            <a:off x="118457" y="998483"/>
            <a:ext cx="8907087" cy="5623034"/>
          </a:xfrm>
        </p:spPr>
        <p:txBody>
          <a:bodyPr>
            <a:normAutofit lnSpcReduction="10000"/>
          </a:bodyPr>
          <a:lstStyle/>
          <a:p>
            <a:pPr marL="0" indent="0">
              <a:spcBef>
                <a:spcPts val="600"/>
              </a:spcBef>
              <a:buNone/>
            </a:pPr>
            <a:r>
              <a:rPr lang="en-US" sz="1800" b="1" dirty="0">
                <a:solidFill>
                  <a:srgbClr val="7030A0"/>
                </a:solidFill>
              </a:rPr>
              <a:t>Motivation: </a:t>
            </a:r>
            <a:r>
              <a:rPr lang="en-US" sz="1800" dirty="0">
                <a:solidFill>
                  <a:srgbClr val="7030A0"/>
                </a:solidFill>
              </a:rPr>
              <a:t>Commodity DRAM based </a:t>
            </a:r>
            <a:r>
              <a:rPr lang="en-US" sz="1800" dirty="0" err="1">
                <a:solidFill>
                  <a:srgbClr val="7030A0"/>
                </a:solidFill>
              </a:rPr>
              <a:t>PiM</a:t>
            </a:r>
            <a:r>
              <a:rPr lang="en-US" sz="1800" dirty="0">
                <a:solidFill>
                  <a:srgbClr val="7030A0"/>
                </a:solidFill>
              </a:rPr>
              <a:t> </a:t>
            </a:r>
            <a:r>
              <a:rPr lang="en-US" sz="1800" dirty="0"/>
              <a:t>techniques improve the </a:t>
            </a:r>
            <a:r>
              <a:rPr lang="en-US" sz="1800" dirty="0">
                <a:solidFill>
                  <a:srgbClr val="7030A0"/>
                </a:solidFill>
              </a:rPr>
              <a:t>performance </a:t>
            </a:r>
            <a:br>
              <a:rPr lang="en-US" sz="1800" dirty="0">
                <a:solidFill>
                  <a:srgbClr val="7030A0"/>
                </a:solidFill>
              </a:rPr>
            </a:br>
            <a:r>
              <a:rPr lang="en-US" sz="1800" dirty="0"/>
              <a:t>and </a:t>
            </a:r>
            <a:r>
              <a:rPr lang="en-US" sz="1800" dirty="0">
                <a:solidFill>
                  <a:srgbClr val="7030A0"/>
                </a:solidFill>
              </a:rPr>
              <a:t>energy efficiency </a:t>
            </a:r>
            <a:r>
              <a:rPr lang="en-US" sz="1800" dirty="0"/>
              <a:t>of computing systems at </a:t>
            </a:r>
            <a:r>
              <a:rPr lang="en-US" sz="1800" dirty="0">
                <a:solidFill>
                  <a:srgbClr val="7030A0"/>
                </a:solidFill>
              </a:rPr>
              <a:t>no additional DRAM hardware </a:t>
            </a:r>
            <a:r>
              <a:rPr lang="en-US" sz="1800" dirty="0"/>
              <a:t>cost</a:t>
            </a:r>
          </a:p>
          <a:p>
            <a:pPr marL="0" indent="0">
              <a:spcBef>
                <a:spcPts val="600"/>
              </a:spcBef>
              <a:buNone/>
            </a:pPr>
            <a:r>
              <a:rPr lang="en-US" sz="1800" b="1" dirty="0">
                <a:solidFill>
                  <a:srgbClr val="C00000"/>
                </a:solidFill>
              </a:rPr>
              <a:t>Problem: </a:t>
            </a:r>
            <a:r>
              <a:rPr lang="en-US" sz="1800" dirty="0">
                <a:solidFill>
                  <a:srgbClr val="C00000"/>
                </a:solidFill>
              </a:rPr>
              <a:t>Challenges of integrating</a:t>
            </a:r>
            <a:r>
              <a:rPr lang="en-US" sz="1800" dirty="0"/>
              <a:t> these </a:t>
            </a:r>
            <a:r>
              <a:rPr lang="en-US" sz="1800" dirty="0" err="1"/>
              <a:t>PiM</a:t>
            </a:r>
            <a:r>
              <a:rPr lang="en-US" sz="1800" dirty="0"/>
              <a:t> techniques into </a:t>
            </a:r>
            <a:r>
              <a:rPr lang="en-US" sz="1800" dirty="0">
                <a:solidFill>
                  <a:srgbClr val="C00000"/>
                </a:solidFill>
              </a:rPr>
              <a:t>real systems </a:t>
            </a:r>
            <a:r>
              <a:rPr lang="en-US" sz="1800" dirty="0"/>
              <a:t>are not solved</a:t>
            </a:r>
          </a:p>
          <a:p>
            <a:pPr marL="0" indent="0">
              <a:spcBef>
                <a:spcPts val="300"/>
              </a:spcBef>
              <a:buNone/>
            </a:pPr>
            <a:r>
              <a:rPr lang="en-US" sz="1800" dirty="0"/>
              <a:t>General-purpose computing systems, special-purpose testing platforms, and </a:t>
            </a:r>
            <a:br>
              <a:rPr lang="en-US" sz="1800" dirty="0"/>
            </a:br>
            <a:r>
              <a:rPr lang="en-US" sz="1800" dirty="0"/>
              <a:t>system simulators </a:t>
            </a:r>
            <a:r>
              <a:rPr lang="en-US" sz="1800" i="1" dirty="0">
                <a:solidFill>
                  <a:srgbClr val="C00000"/>
                </a:solidFill>
              </a:rPr>
              <a:t>cannot</a:t>
            </a:r>
            <a:r>
              <a:rPr lang="en-US" sz="1800" dirty="0"/>
              <a:t> be used to </a:t>
            </a:r>
            <a:r>
              <a:rPr lang="en-US" sz="1800" dirty="0">
                <a:solidFill>
                  <a:srgbClr val="C00000"/>
                </a:solidFill>
              </a:rPr>
              <a:t>efficiently study system integration challenges</a:t>
            </a:r>
            <a:endParaRPr lang="en-US" sz="1800" i="1" dirty="0">
              <a:solidFill>
                <a:srgbClr val="C00000"/>
              </a:solidFill>
            </a:endParaRPr>
          </a:p>
          <a:p>
            <a:pPr marL="0" indent="0">
              <a:buNone/>
            </a:pPr>
            <a:r>
              <a:rPr lang="en-US" sz="1800" b="1" dirty="0">
                <a:solidFill>
                  <a:srgbClr val="00B050"/>
                </a:solidFill>
              </a:rPr>
              <a:t>Goal:</a:t>
            </a:r>
            <a:r>
              <a:rPr lang="en-US" sz="1800" b="1" dirty="0">
                <a:solidFill>
                  <a:schemeClr val="accent4"/>
                </a:solidFill>
              </a:rPr>
              <a:t> </a:t>
            </a:r>
            <a:r>
              <a:rPr lang="en-US" sz="1800" dirty="0"/>
              <a:t>Design and implement a </a:t>
            </a:r>
            <a:r>
              <a:rPr lang="en-US" sz="1800" dirty="0">
                <a:solidFill>
                  <a:srgbClr val="00B050"/>
                </a:solidFill>
              </a:rPr>
              <a:t>flexible framework </a:t>
            </a:r>
            <a:r>
              <a:rPr lang="en-US" sz="1800" dirty="0"/>
              <a:t>that can be used to:</a:t>
            </a:r>
          </a:p>
          <a:p>
            <a:pPr marL="0">
              <a:lnSpc>
                <a:spcPct val="100000"/>
              </a:lnSpc>
              <a:spcBef>
                <a:spcPts val="300"/>
              </a:spcBef>
            </a:pPr>
            <a:r>
              <a:rPr lang="en-US" sz="1800" dirty="0"/>
              <a:t>solve </a:t>
            </a:r>
            <a:r>
              <a:rPr lang="en-US" sz="1800" dirty="0">
                <a:solidFill>
                  <a:srgbClr val="00B050"/>
                </a:solidFill>
              </a:rPr>
              <a:t>system integration challenges </a:t>
            </a:r>
          </a:p>
          <a:p>
            <a:pPr marL="0">
              <a:lnSpc>
                <a:spcPct val="100000"/>
              </a:lnSpc>
              <a:spcBef>
                <a:spcPts val="300"/>
              </a:spcBef>
            </a:pPr>
            <a:r>
              <a:rPr lang="en-US" sz="1800" dirty="0"/>
              <a:t>analyze </a:t>
            </a:r>
            <a:r>
              <a:rPr lang="en-US" sz="1800" dirty="0">
                <a:solidFill>
                  <a:srgbClr val="00B050"/>
                </a:solidFill>
              </a:rPr>
              <a:t>trade-offs of end-to-end implementations </a:t>
            </a:r>
            <a:br>
              <a:rPr lang="en-US" sz="1800" dirty="0">
                <a:solidFill>
                  <a:srgbClr val="00B050"/>
                </a:solidFill>
              </a:rPr>
            </a:br>
            <a:r>
              <a:rPr lang="en-US" sz="1800" dirty="0">
                <a:solidFill>
                  <a:schemeClr val="accent4"/>
                </a:solidFill>
              </a:rPr>
              <a:t>     </a:t>
            </a:r>
            <a:r>
              <a:rPr lang="en-US" sz="1800" dirty="0"/>
              <a:t>of commodity DRAM-based-</a:t>
            </a:r>
            <a:r>
              <a:rPr lang="en-US" sz="1800" dirty="0" err="1"/>
              <a:t>PiM</a:t>
            </a:r>
            <a:r>
              <a:rPr lang="en-US" sz="1800" dirty="0"/>
              <a:t> techniques</a:t>
            </a:r>
          </a:p>
          <a:p>
            <a:pPr marL="0" indent="0">
              <a:buNone/>
            </a:pPr>
            <a:r>
              <a:rPr lang="en-US" sz="1800" b="1" dirty="0">
                <a:solidFill>
                  <a:schemeClr val="accent1"/>
                </a:solidFill>
              </a:rPr>
              <a:t>Key idea: </a:t>
            </a:r>
            <a:r>
              <a:rPr lang="en-US" sz="1800" b="1" dirty="0" err="1">
                <a:solidFill>
                  <a:schemeClr val="accent1"/>
                </a:solidFill>
              </a:rPr>
              <a:t>PiDRAM</a:t>
            </a:r>
            <a:r>
              <a:rPr lang="en-US" sz="1800" dirty="0">
                <a:solidFill>
                  <a:schemeClr val="accent1"/>
                </a:solidFill>
              </a:rPr>
              <a:t>,</a:t>
            </a:r>
            <a:r>
              <a:rPr lang="en-US" sz="1800" b="1" dirty="0">
                <a:solidFill>
                  <a:schemeClr val="accent1"/>
                </a:solidFill>
              </a:rPr>
              <a:t> </a:t>
            </a:r>
            <a:r>
              <a:rPr lang="en-US" sz="1800" dirty="0">
                <a:solidFill>
                  <a:schemeClr val="accent1"/>
                </a:solidFill>
              </a:rPr>
              <a:t>an</a:t>
            </a:r>
            <a:r>
              <a:rPr lang="en-US" sz="1800" b="1" dirty="0">
                <a:solidFill>
                  <a:schemeClr val="accent1"/>
                </a:solidFill>
              </a:rPr>
              <a:t> </a:t>
            </a:r>
            <a:r>
              <a:rPr lang="en-US" sz="1800" dirty="0">
                <a:solidFill>
                  <a:schemeClr val="accent1"/>
                </a:solidFill>
              </a:rPr>
              <a:t>FPGA-based</a:t>
            </a:r>
            <a:r>
              <a:rPr lang="en-US" sz="1800" dirty="0"/>
              <a:t> framework that enables:</a:t>
            </a:r>
            <a:endParaRPr lang="en-US" sz="1800" b="1" dirty="0">
              <a:solidFill>
                <a:schemeClr val="accent1"/>
              </a:solidFill>
            </a:endParaRPr>
          </a:p>
          <a:p>
            <a:pPr>
              <a:spcBef>
                <a:spcPts val="300"/>
              </a:spcBef>
            </a:pPr>
            <a:r>
              <a:rPr lang="en-US" sz="1800" dirty="0"/>
              <a:t>system integration studies</a:t>
            </a:r>
          </a:p>
          <a:p>
            <a:pPr>
              <a:spcBef>
                <a:spcPts val="300"/>
              </a:spcBef>
            </a:pPr>
            <a:r>
              <a:rPr lang="en-US" sz="1800" dirty="0"/>
              <a:t>end-to-end evaluations of </a:t>
            </a:r>
            <a:r>
              <a:rPr lang="en-US" sz="1800" dirty="0">
                <a:solidFill>
                  <a:schemeClr val="accent1"/>
                </a:solidFill>
              </a:rPr>
              <a:t>PIM techniques </a:t>
            </a:r>
            <a:r>
              <a:rPr lang="en-US" sz="1800" dirty="0"/>
              <a:t>using </a:t>
            </a:r>
            <a:r>
              <a:rPr lang="en-US" sz="1800" dirty="0">
                <a:solidFill>
                  <a:schemeClr val="accent1"/>
                </a:solidFill>
              </a:rPr>
              <a:t>real unmodified </a:t>
            </a:r>
            <a:r>
              <a:rPr lang="en-US" sz="1800" dirty="0"/>
              <a:t>DRAM chips</a:t>
            </a:r>
            <a:endParaRPr lang="en-US" sz="1100" dirty="0"/>
          </a:p>
          <a:p>
            <a:pPr marL="0" indent="0">
              <a:spcBef>
                <a:spcPts val="300"/>
              </a:spcBef>
              <a:buNone/>
            </a:pPr>
            <a:endParaRPr lang="en-US" sz="100" dirty="0"/>
          </a:p>
          <a:p>
            <a:pPr marL="0" indent="0">
              <a:spcBef>
                <a:spcPts val="300"/>
              </a:spcBef>
              <a:buNone/>
            </a:pPr>
            <a:r>
              <a:rPr lang="en-US" sz="1800" b="1" dirty="0">
                <a:solidFill>
                  <a:schemeClr val="accent6"/>
                </a:solidFill>
              </a:rPr>
              <a:t>Evaluation:</a:t>
            </a:r>
            <a:r>
              <a:rPr lang="en-US" sz="1800" b="1" dirty="0"/>
              <a:t> </a:t>
            </a:r>
            <a:r>
              <a:rPr lang="en-US" sz="1800" dirty="0"/>
              <a:t>End-to-end integration of </a:t>
            </a:r>
            <a:r>
              <a:rPr lang="en-US" sz="1800" dirty="0">
                <a:solidFill>
                  <a:schemeClr val="accent6"/>
                </a:solidFill>
              </a:rPr>
              <a:t>two </a:t>
            </a:r>
            <a:r>
              <a:rPr lang="en-US" sz="1800" dirty="0" err="1">
                <a:solidFill>
                  <a:schemeClr val="accent6"/>
                </a:solidFill>
              </a:rPr>
              <a:t>PiM</a:t>
            </a:r>
            <a:r>
              <a:rPr lang="en-US" sz="1800" dirty="0">
                <a:solidFill>
                  <a:schemeClr val="accent6"/>
                </a:solidFill>
              </a:rPr>
              <a:t> techniques</a:t>
            </a:r>
            <a:r>
              <a:rPr lang="en-US" sz="1800" dirty="0"/>
              <a:t> on </a:t>
            </a:r>
            <a:r>
              <a:rPr lang="en-US" sz="1800" dirty="0" err="1"/>
              <a:t>PiDRAM’s</a:t>
            </a:r>
            <a:r>
              <a:rPr lang="en-US" sz="1800" dirty="0"/>
              <a:t> </a:t>
            </a:r>
            <a:r>
              <a:rPr lang="en-US" sz="1800" dirty="0">
                <a:solidFill>
                  <a:schemeClr val="accent6"/>
                </a:solidFill>
              </a:rPr>
              <a:t>FPGA prototype</a:t>
            </a:r>
          </a:p>
          <a:p>
            <a:pPr marL="0" indent="0">
              <a:spcBef>
                <a:spcPts val="300"/>
              </a:spcBef>
              <a:buNone/>
            </a:pPr>
            <a:endParaRPr lang="en-US" sz="300" b="1" dirty="0">
              <a:solidFill>
                <a:schemeClr val="accent6"/>
              </a:solidFill>
            </a:endParaRPr>
          </a:p>
          <a:p>
            <a:pPr marL="0" indent="0">
              <a:spcBef>
                <a:spcPts val="300"/>
              </a:spcBef>
              <a:buNone/>
            </a:pPr>
            <a:r>
              <a:rPr lang="en-US" sz="1800" b="1" dirty="0">
                <a:solidFill>
                  <a:schemeClr val="accent5"/>
                </a:solidFill>
              </a:rPr>
              <a:t>Case Study #1 – </a:t>
            </a:r>
            <a:r>
              <a:rPr lang="en-US" sz="1800" b="1" dirty="0" err="1">
                <a:solidFill>
                  <a:schemeClr val="accent5"/>
                </a:solidFill>
              </a:rPr>
              <a:t>RowClone</a:t>
            </a:r>
            <a:r>
              <a:rPr lang="en-US" sz="1800" b="1" dirty="0">
                <a:solidFill>
                  <a:schemeClr val="accent5"/>
                </a:solidFill>
              </a:rPr>
              <a:t>:</a:t>
            </a:r>
            <a:r>
              <a:rPr lang="en-US" sz="1800" dirty="0"/>
              <a:t> In-DRAM bulk data copy operations</a:t>
            </a:r>
          </a:p>
          <a:p>
            <a:pPr>
              <a:spcBef>
                <a:spcPts val="300"/>
              </a:spcBef>
            </a:pPr>
            <a:r>
              <a:rPr lang="en-US" sz="1800" dirty="0"/>
              <a:t> </a:t>
            </a:r>
            <a:r>
              <a:rPr lang="en-US" sz="1800" dirty="0">
                <a:solidFill>
                  <a:schemeClr val="accent5"/>
                </a:solidFill>
              </a:rPr>
              <a:t>119x speedup </a:t>
            </a:r>
            <a:r>
              <a:rPr lang="en-US" sz="1800" dirty="0"/>
              <a:t>for copy operations compared to CPU-copy </a:t>
            </a:r>
            <a:r>
              <a:rPr lang="en-US" sz="1800" dirty="0">
                <a:solidFill>
                  <a:schemeClr val="accent5"/>
                </a:solidFill>
              </a:rPr>
              <a:t>with system support</a:t>
            </a:r>
          </a:p>
          <a:p>
            <a:pPr>
              <a:spcBef>
                <a:spcPts val="300"/>
              </a:spcBef>
            </a:pPr>
            <a:r>
              <a:rPr lang="en-US" sz="1800" dirty="0"/>
              <a:t> </a:t>
            </a:r>
            <a:r>
              <a:rPr lang="en-US" sz="1800" dirty="0">
                <a:solidFill>
                  <a:schemeClr val="accent5"/>
                </a:solidFill>
              </a:rPr>
              <a:t>198 lines of Verilog </a:t>
            </a:r>
            <a:r>
              <a:rPr lang="en-US" sz="1800" dirty="0"/>
              <a:t>and </a:t>
            </a:r>
            <a:r>
              <a:rPr lang="en-US" sz="1800" dirty="0">
                <a:solidFill>
                  <a:schemeClr val="accent5"/>
                </a:solidFill>
              </a:rPr>
              <a:t>565 lines of C++ </a:t>
            </a:r>
            <a:r>
              <a:rPr lang="en-US" sz="1800" dirty="0"/>
              <a:t>code over </a:t>
            </a:r>
            <a:r>
              <a:rPr lang="en-US" sz="1800" dirty="0" err="1"/>
              <a:t>PiDRAM’s</a:t>
            </a:r>
            <a:r>
              <a:rPr lang="en-US" sz="1800" dirty="0"/>
              <a:t> </a:t>
            </a:r>
            <a:r>
              <a:rPr lang="en-US" sz="1800" dirty="0">
                <a:solidFill>
                  <a:schemeClr val="accent5"/>
                </a:solidFill>
              </a:rPr>
              <a:t>flexible</a:t>
            </a:r>
            <a:r>
              <a:rPr lang="en-US" sz="1800" dirty="0"/>
              <a:t> codebase</a:t>
            </a:r>
          </a:p>
          <a:p>
            <a:pPr marL="0" indent="0">
              <a:spcBef>
                <a:spcPts val="300"/>
              </a:spcBef>
              <a:buNone/>
            </a:pPr>
            <a:endParaRPr lang="en-US" sz="300" dirty="0"/>
          </a:p>
          <a:p>
            <a:pPr marL="0" indent="0">
              <a:spcBef>
                <a:spcPts val="300"/>
              </a:spcBef>
              <a:buNone/>
            </a:pPr>
            <a:r>
              <a:rPr lang="en-US" sz="1800" b="1" dirty="0">
                <a:solidFill>
                  <a:schemeClr val="accent2"/>
                </a:solidFill>
              </a:rPr>
              <a:t>Case Study #2 – D-</a:t>
            </a:r>
            <a:r>
              <a:rPr lang="en-US" sz="1800" b="1" dirty="0" err="1">
                <a:solidFill>
                  <a:schemeClr val="accent2"/>
                </a:solidFill>
              </a:rPr>
              <a:t>RaNGe</a:t>
            </a:r>
            <a:r>
              <a:rPr lang="en-US" sz="1800" b="1" dirty="0">
                <a:solidFill>
                  <a:schemeClr val="accent2"/>
                </a:solidFill>
              </a:rPr>
              <a:t>:</a:t>
            </a:r>
            <a:r>
              <a:rPr lang="en-US" sz="1800" dirty="0"/>
              <a:t> DRAM-based random number generation technique</a:t>
            </a:r>
          </a:p>
          <a:p>
            <a:pPr>
              <a:spcBef>
                <a:spcPts val="300"/>
              </a:spcBef>
            </a:pPr>
            <a:r>
              <a:rPr lang="en-US" sz="1800" dirty="0"/>
              <a:t> </a:t>
            </a:r>
            <a:r>
              <a:rPr lang="en-US" sz="1800" dirty="0">
                <a:solidFill>
                  <a:schemeClr val="accent2"/>
                </a:solidFill>
              </a:rPr>
              <a:t>8.30 Mb/s</a:t>
            </a:r>
            <a:r>
              <a:rPr lang="en-US" sz="1800" dirty="0">
                <a:solidFill>
                  <a:schemeClr val="accent5"/>
                </a:solidFill>
              </a:rPr>
              <a:t> </a:t>
            </a:r>
            <a:r>
              <a:rPr lang="en-US" sz="1800" dirty="0"/>
              <a:t>true random number generator (TRNG) </a:t>
            </a:r>
            <a:r>
              <a:rPr lang="en-US" sz="1800" dirty="0">
                <a:solidFill>
                  <a:schemeClr val="accent2"/>
                </a:solidFill>
              </a:rPr>
              <a:t>throughput, 220 ns</a:t>
            </a:r>
            <a:r>
              <a:rPr lang="en-US" sz="1800" dirty="0">
                <a:solidFill>
                  <a:schemeClr val="accent5"/>
                </a:solidFill>
              </a:rPr>
              <a:t> </a:t>
            </a:r>
            <a:r>
              <a:rPr lang="en-US" sz="1800" dirty="0"/>
              <a:t>TRNG latency</a:t>
            </a:r>
          </a:p>
          <a:p>
            <a:pPr>
              <a:spcBef>
                <a:spcPts val="300"/>
              </a:spcBef>
            </a:pPr>
            <a:r>
              <a:rPr lang="en-US" sz="1800" dirty="0"/>
              <a:t> </a:t>
            </a:r>
            <a:r>
              <a:rPr lang="en-US" sz="1800" dirty="0">
                <a:solidFill>
                  <a:schemeClr val="accent2"/>
                </a:solidFill>
              </a:rPr>
              <a:t>190 lines of Verilog </a:t>
            </a:r>
            <a:r>
              <a:rPr lang="en-US" sz="1800" dirty="0"/>
              <a:t>and </a:t>
            </a:r>
            <a:r>
              <a:rPr lang="en-US" sz="1800" dirty="0">
                <a:solidFill>
                  <a:schemeClr val="accent2"/>
                </a:solidFill>
              </a:rPr>
              <a:t>74 lines of C++</a:t>
            </a:r>
            <a:r>
              <a:rPr lang="en-US" sz="1800" dirty="0">
                <a:solidFill>
                  <a:schemeClr val="accent5"/>
                </a:solidFill>
              </a:rPr>
              <a:t> </a:t>
            </a:r>
            <a:r>
              <a:rPr lang="en-US" sz="1800" dirty="0"/>
              <a:t>code over </a:t>
            </a:r>
            <a:r>
              <a:rPr lang="en-US" sz="1800" dirty="0" err="1"/>
              <a:t>PiDRAM’s</a:t>
            </a:r>
            <a:r>
              <a:rPr lang="en-US" sz="1800" dirty="0"/>
              <a:t> </a:t>
            </a:r>
            <a:r>
              <a:rPr lang="en-US" sz="1800" dirty="0">
                <a:solidFill>
                  <a:schemeClr val="accent2"/>
                </a:solidFill>
              </a:rPr>
              <a:t>flexible</a:t>
            </a:r>
            <a:r>
              <a:rPr lang="en-US" sz="1800" dirty="0"/>
              <a:t> codebase</a:t>
            </a:r>
          </a:p>
        </p:txBody>
      </p:sp>
      <p:sp>
        <p:nvSpPr>
          <p:cNvPr id="4" name="TextBox 3">
            <a:extLst>
              <a:ext uri="{FF2B5EF4-FFF2-40B4-BE49-F238E27FC236}">
                <a16:creationId xmlns:a16="http://schemas.microsoft.com/office/drawing/2014/main" id="{565366A6-2B1D-2EE5-15C2-7EBFF3B69CA2}"/>
              </a:ext>
            </a:extLst>
          </p:cNvPr>
          <p:cNvSpPr txBox="1"/>
          <p:nvPr/>
        </p:nvSpPr>
        <p:spPr>
          <a:xfrm>
            <a:off x="3047999" y="6436851"/>
            <a:ext cx="5387629" cy="369332"/>
          </a:xfrm>
          <a:prstGeom prst="rect">
            <a:avLst/>
          </a:prstGeom>
          <a:noFill/>
        </p:spPr>
        <p:txBody>
          <a:bodyPr wrap="none" rtlCol="0">
            <a:spAutoFit/>
          </a:bodyPr>
          <a:lstStyle/>
          <a:p>
            <a:r>
              <a:rPr lang="en-TR" b="1" dirty="0">
                <a:latin typeface="Cambria" panose="02040503050406030204" pitchFamily="18" charset="0"/>
              </a:rPr>
              <a:t>PiDRAM: </a:t>
            </a:r>
            <a:r>
              <a:rPr lang="en-US" dirty="0">
                <a:latin typeface="Cambria" panose="02040503050406030204" pitchFamily="18" charset="0"/>
              </a:rPr>
              <a:t>https://</a:t>
            </a:r>
            <a:r>
              <a:rPr lang="en-US" dirty="0" err="1">
                <a:latin typeface="Cambria" panose="02040503050406030204" pitchFamily="18" charset="0"/>
              </a:rPr>
              <a:t>github.com</a:t>
            </a:r>
            <a:r>
              <a:rPr lang="en-US" dirty="0">
                <a:latin typeface="Cambria" panose="02040503050406030204" pitchFamily="18" charset="0"/>
              </a:rPr>
              <a:t>/CMU-SAFARI/</a:t>
            </a:r>
            <a:r>
              <a:rPr lang="en-US" dirty="0" err="1">
                <a:latin typeface="Cambria" panose="02040503050406030204" pitchFamily="18" charset="0"/>
              </a:rPr>
              <a:t>PiDRAM</a:t>
            </a:r>
            <a:endParaRPr lang="en-TR" dirty="0">
              <a:latin typeface="Cambria" panose="02040503050406030204" pitchFamily="18" charset="0"/>
            </a:endParaRPr>
          </a:p>
        </p:txBody>
      </p:sp>
    </p:spTree>
    <p:extLst>
      <p:ext uri="{BB962C8B-B14F-4D97-AF65-F5344CB8AC3E}">
        <p14:creationId xmlns:p14="http://schemas.microsoft.com/office/powerpoint/2010/main" val="265734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1948-97CC-48D6-2748-9FF6209E873C}"/>
              </a:ext>
            </a:extLst>
          </p:cNvPr>
          <p:cNvSpPr>
            <a:spLocks noGrp="1"/>
          </p:cNvSpPr>
          <p:nvPr>
            <p:ph type="title"/>
          </p:nvPr>
        </p:nvSpPr>
        <p:spPr/>
        <p:txBody>
          <a:bodyPr/>
          <a:lstStyle/>
          <a:p>
            <a:r>
              <a:rPr lang="en-US" dirty="0" err="1"/>
              <a:t>PiDRAM</a:t>
            </a:r>
            <a:r>
              <a:rPr lang="en-US" dirty="0"/>
              <a:t> is Open Source</a:t>
            </a:r>
            <a:endParaRPr lang="en-CH" dirty="0"/>
          </a:p>
        </p:txBody>
      </p:sp>
      <p:sp>
        <p:nvSpPr>
          <p:cNvPr id="3" name="Content Placeholder 2">
            <a:extLst>
              <a:ext uri="{FF2B5EF4-FFF2-40B4-BE49-F238E27FC236}">
                <a16:creationId xmlns:a16="http://schemas.microsoft.com/office/drawing/2014/main" id="{BB3941A8-AB07-536E-1019-C11DB279B5BD}"/>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https://github.com/CMU-SAFARI/PiDRAM</a:t>
            </a:r>
            <a:r>
              <a:rPr lang="en-US" i="1" dirty="0"/>
              <a:t> </a:t>
            </a:r>
            <a:endParaRPr lang="en-CH" i="1" dirty="0"/>
          </a:p>
        </p:txBody>
      </p:sp>
      <p:pic>
        <p:nvPicPr>
          <p:cNvPr id="5" name="Picture 4">
            <a:extLst>
              <a:ext uri="{FF2B5EF4-FFF2-40B4-BE49-F238E27FC236}">
                <a16:creationId xmlns:a16="http://schemas.microsoft.com/office/drawing/2014/main" id="{205EBFBA-519C-A8EB-6899-8A262377FA42}"/>
              </a:ext>
            </a:extLst>
          </p:cNvPr>
          <p:cNvPicPr>
            <a:picLocks noChangeAspect="1"/>
          </p:cNvPicPr>
          <p:nvPr/>
        </p:nvPicPr>
        <p:blipFill>
          <a:blip r:embed="rId4"/>
          <a:stretch>
            <a:fillRect/>
          </a:stretch>
        </p:blipFill>
        <p:spPr>
          <a:xfrm>
            <a:off x="-2199" y="1930786"/>
            <a:ext cx="9144000" cy="4479291"/>
          </a:xfrm>
          <a:prstGeom prst="rect">
            <a:avLst/>
          </a:prstGeom>
        </p:spPr>
      </p:pic>
    </p:spTree>
    <p:extLst>
      <p:ext uri="{BB962C8B-B14F-4D97-AF65-F5344CB8AC3E}">
        <p14:creationId xmlns:p14="http://schemas.microsoft.com/office/powerpoint/2010/main" val="298649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1948-97CC-48D6-2748-9FF6209E873C}"/>
              </a:ext>
            </a:extLst>
          </p:cNvPr>
          <p:cNvSpPr>
            <a:spLocks noGrp="1"/>
          </p:cNvSpPr>
          <p:nvPr>
            <p:ph type="title"/>
          </p:nvPr>
        </p:nvSpPr>
        <p:spPr/>
        <p:txBody>
          <a:bodyPr/>
          <a:lstStyle/>
          <a:p>
            <a:r>
              <a:rPr lang="en-US" dirty="0"/>
              <a:t>Extended Version on </a:t>
            </a:r>
            <a:r>
              <a:rPr lang="en-US" dirty="0" err="1"/>
              <a:t>ArXiv</a:t>
            </a:r>
            <a:endParaRPr lang="en-CH" dirty="0"/>
          </a:p>
        </p:txBody>
      </p:sp>
      <p:sp>
        <p:nvSpPr>
          <p:cNvPr id="3" name="Content Placeholder 2">
            <a:extLst>
              <a:ext uri="{FF2B5EF4-FFF2-40B4-BE49-F238E27FC236}">
                <a16:creationId xmlns:a16="http://schemas.microsoft.com/office/drawing/2014/main" id="{BB3941A8-AB07-536E-1019-C11DB279B5BD}"/>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https://arxiv.org/abs/2111.00082</a:t>
            </a:r>
            <a:r>
              <a:rPr lang="en-US" i="1" dirty="0"/>
              <a:t> </a:t>
            </a:r>
            <a:endParaRPr lang="en-CH" i="1" dirty="0"/>
          </a:p>
        </p:txBody>
      </p:sp>
      <p:pic>
        <p:nvPicPr>
          <p:cNvPr id="5" name="Picture 4">
            <a:extLst>
              <a:ext uri="{FF2B5EF4-FFF2-40B4-BE49-F238E27FC236}">
                <a16:creationId xmlns:a16="http://schemas.microsoft.com/office/drawing/2014/main" id="{205EBFBA-519C-A8EB-6899-8A262377FA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99" y="1972773"/>
            <a:ext cx="9144000" cy="4395316"/>
          </a:xfrm>
          <a:prstGeom prst="rect">
            <a:avLst/>
          </a:prstGeom>
        </p:spPr>
      </p:pic>
    </p:spTree>
    <p:extLst>
      <p:ext uri="{BB962C8B-B14F-4D97-AF65-F5344CB8AC3E}">
        <p14:creationId xmlns:p14="http://schemas.microsoft.com/office/powerpoint/2010/main" val="386959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4C6D-2567-AE99-2FEB-13692F9FED43}"/>
              </a:ext>
            </a:extLst>
          </p:cNvPr>
          <p:cNvSpPr>
            <a:spLocks noGrp="1"/>
          </p:cNvSpPr>
          <p:nvPr>
            <p:ph type="title"/>
          </p:nvPr>
        </p:nvSpPr>
        <p:spPr/>
        <p:txBody>
          <a:bodyPr/>
          <a:lstStyle/>
          <a:p>
            <a:r>
              <a:rPr lang="en-US"/>
              <a:t>Long Talk </a:t>
            </a:r>
            <a:r>
              <a:rPr lang="en-US" dirty="0"/>
              <a:t>+ Tutorial on </a:t>
            </a:r>
            <a:r>
              <a:rPr lang="en-US" dirty="0" err="1"/>
              <a:t>Youtube</a:t>
            </a:r>
            <a:endParaRPr lang="en-CH" dirty="0"/>
          </a:p>
        </p:txBody>
      </p:sp>
      <p:pic>
        <p:nvPicPr>
          <p:cNvPr id="5" name="Picture 4">
            <a:extLst>
              <a:ext uri="{FF2B5EF4-FFF2-40B4-BE49-F238E27FC236}">
                <a16:creationId xmlns:a16="http://schemas.microsoft.com/office/drawing/2014/main" id="{123E6DFB-6271-F619-4858-7914F0AB72E8}"/>
              </a:ext>
            </a:extLst>
          </p:cNvPr>
          <p:cNvPicPr>
            <a:picLocks noChangeAspect="1"/>
          </p:cNvPicPr>
          <p:nvPr/>
        </p:nvPicPr>
        <p:blipFill>
          <a:blip r:embed="rId3"/>
          <a:stretch>
            <a:fillRect/>
          </a:stretch>
        </p:blipFill>
        <p:spPr>
          <a:xfrm>
            <a:off x="744090" y="1614598"/>
            <a:ext cx="7651422" cy="5232302"/>
          </a:xfrm>
          <a:prstGeom prst="rect">
            <a:avLst/>
          </a:prstGeom>
        </p:spPr>
      </p:pic>
      <p:sp>
        <p:nvSpPr>
          <p:cNvPr id="8" name="Content Placeholder 2">
            <a:extLst>
              <a:ext uri="{FF2B5EF4-FFF2-40B4-BE49-F238E27FC236}">
                <a16:creationId xmlns:a16="http://schemas.microsoft.com/office/drawing/2014/main" id="{BF164E4E-91C6-7FE7-8DC5-5B2B5B704CB0}"/>
              </a:ext>
            </a:extLst>
          </p:cNvPr>
          <p:cNvSpPr>
            <a:spLocks noGrp="1"/>
          </p:cNvSpPr>
          <p:nvPr>
            <p:ph idx="1"/>
          </p:nvPr>
        </p:nvSpPr>
        <p:spPr>
          <a:xfrm>
            <a:off x="75991" y="975034"/>
            <a:ext cx="8987622" cy="558491"/>
          </a:xfrm>
        </p:spPr>
        <p:txBody>
          <a:bodyPr/>
          <a:lstStyle/>
          <a:p>
            <a:pPr marL="0" indent="0" algn="ctr">
              <a:buNone/>
            </a:pPr>
            <a:r>
              <a:rPr lang="en-CH" dirty="0">
                <a:hlinkClick r:id="rId4"/>
              </a:rPr>
              <a:t>https://youtu.be/s_z_S6FYpC8</a:t>
            </a:r>
            <a:r>
              <a:rPr lang="en-US" i="1" dirty="0"/>
              <a:t> </a:t>
            </a:r>
            <a:endParaRPr lang="en-CH" dirty="0"/>
          </a:p>
        </p:txBody>
      </p:sp>
    </p:spTree>
    <p:extLst>
      <p:ext uri="{BB962C8B-B14F-4D97-AF65-F5344CB8AC3E}">
        <p14:creationId xmlns:p14="http://schemas.microsoft.com/office/powerpoint/2010/main" val="136131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94DAB5-D134-594D-9A4B-70FA2C0F26F0}"/>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4" name="Title 1"/>
          <p:cNvSpPr txBox="1">
            <a:spLocks/>
          </p:cNvSpPr>
          <p:nvPr/>
        </p:nvSpPr>
        <p:spPr>
          <a:xfrm>
            <a:off x="0" y="0"/>
            <a:ext cx="9144000" cy="3339930"/>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10160" y="338690"/>
            <a:ext cx="9144000" cy="2473836"/>
          </a:xfrm>
          <a:prstGeom prst="rect">
            <a:avLst/>
          </a:prstGeom>
          <a:noFill/>
        </p:spPr>
        <p:txBody>
          <a:bodyPr anchor="ctr">
            <a:noAutofit/>
          </a:bodyPr>
          <a:lstStyle/>
          <a:p>
            <a:pPr algn="ctr">
              <a:lnSpc>
                <a:spcPct val="100000"/>
              </a:lnSpc>
            </a:pPr>
            <a:r>
              <a:rPr lang="en-US" sz="6000" b="1" dirty="0" err="1">
                <a:solidFill>
                  <a:schemeClr val="bg1"/>
                </a:solidFill>
                <a:latin typeface="Cambria" panose="02040503050406030204" pitchFamily="18" charset="0"/>
              </a:rPr>
              <a:t>PiDRAM</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An FPGA-based Framework</a:t>
            </a:r>
            <a:br>
              <a:rPr lang="en-US" sz="4800"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for End-to-end Evaluation </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of Processing-in-DRAM Techniques</a:t>
            </a:r>
            <a:endParaRPr lang="en-US" sz="3400" b="1" dirty="0">
              <a:solidFill>
                <a:schemeClr val="bg1"/>
              </a:solidFill>
              <a:latin typeface="Cambria" panose="02040503050406030204" pitchFamily="18" charset="0"/>
              <a:cs typeface="Cambria"/>
            </a:endParaRPr>
          </a:p>
        </p:txBody>
      </p:sp>
      <p:sp>
        <p:nvSpPr>
          <p:cNvPr id="103" name="Subtitle 2"/>
          <p:cNvSpPr>
            <a:spLocks noGrp="1"/>
          </p:cNvSpPr>
          <p:nvPr>
            <p:ph type="subTitle" idx="4294967295"/>
          </p:nvPr>
        </p:nvSpPr>
        <p:spPr>
          <a:xfrm>
            <a:off x="228600" y="3737281"/>
            <a:ext cx="8686800" cy="457200"/>
          </a:xfrm>
          <a:prstGeom prst="rect">
            <a:avLst/>
          </a:prstGeom>
        </p:spPr>
        <p:txBody>
          <a:bodyPr anchor="ctr">
            <a:noAutofit/>
          </a:bodyPr>
          <a:lstStyle/>
          <a:p>
            <a:pPr marL="0" indent="0" algn="ctr">
              <a:buNone/>
            </a:pPr>
            <a:r>
              <a:rPr lang="en-US" sz="2400" b="1" dirty="0">
                <a:latin typeface="Cambria"/>
                <a:cs typeface="Cambria"/>
              </a:rPr>
              <a:t>Ataberk Olgun</a:t>
            </a:r>
            <a:br>
              <a:rPr lang="en-US" sz="2400" dirty="0">
                <a:latin typeface="Cambria"/>
                <a:cs typeface="Cambria"/>
              </a:rPr>
            </a:b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7741" y="5535393"/>
            <a:ext cx="2176678" cy="418752"/>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597348" y="6184188"/>
            <a:ext cx="2657465" cy="457200"/>
          </a:xfrm>
          <a:prstGeom prst="rect">
            <a:avLst/>
          </a:prstGeom>
        </p:spPr>
      </p:pic>
      <p:sp>
        <p:nvSpPr>
          <p:cNvPr id="13" name="Subtitle 2">
            <a:extLst>
              <a:ext uri="{FF2B5EF4-FFF2-40B4-BE49-F238E27FC236}">
                <a16:creationId xmlns:a16="http://schemas.microsoft.com/office/drawing/2014/main" id="{30E79FE5-92A2-F20A-1D87-977D75855303}"/>
              </a:ext>
            </a:extLst>
          </p:cNvPr>
          <p:cNvSpPr txBox="1">
            <a:spLocks/>
          </p:cNvSpPr>
          <p:nvPr/>
        </p:nvSpPr>
        <p:spPr>
          <a:xfrm>
            <a:off x="-57099" y="3997976"/>
            <a:ext cx="323596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Juan Gomez Luna</a:t>
            </a:r>
          </a:p>
        </p:txBody>
      </p:sp>
      <p:sp>
        <p:nvSpPr>
          <p:cNvPr id="14" name="Subtitle 2">
            <a:extLst>
              <a:ext uri="{FF2B5EF4-FFF2-40B4-BE49-F238E27FC236}">
                <a16:creationId xmlns:a16="http://schemas.microsoft.com/office/drawing/2014/main" id="{7EB40A0A-45E1-795D-F97E-71ECE92427B2}"/>
              </a:ext>
            </a:extLst>
          </p:cNvPr>
          <p:cNvSpPr txBox="1">
            <a:spLocks/>
          </p:cNvSpPr>
          <p:nvPr/>
        </p:nvSpPr>
        <p:spPr>
          <a:xfrm>
            <a:off x="2568537" y="4004483"/>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Konstantinos </a:t>
            </a:r>
            <a:r>
              <a:rPr lang="en-US" sz="2400" dirty="0" err="1">
                <a:latin typeface="Cambria"/>
                <a:cs typeface="Cambria"/>
              </a:rPr>
              <a:t>Kanellopoulos</a:t>
            </a:r>
            <a:endParaRPr lang="en-US" sz="2400" dirty="0">
              <a:latin typeface="Cambria"/>
              <a:cs typeface="Cambria"/>
            </a:endParaRPr>
          </a:p>
        </p:txBody>
      </p:sp>
      <p:sp>
        <p:nvSpPr>
          <p:cNvPr id="15" name="Subtitle 2">
            <a:extLst>
              <a:ext uri="{FF2B5EF4-FFF2-40B4-BE49-F238E27FC236}">
                <a16:creationId xmlns:a16="http://schemas.microsoft.com/office/drawing/2014/main" id="{27EDC961-E791-639B-15C1-8CFA30DE7C7E}"/>
              </a:ext>
            </a:extLst>
          </p:cNvPr>
          <p:cNvSpPr txBox="1">
            <a:spLocks/>
          </p:cNvSpPr>
          <p:nvPr/>
        </p:nvSpPr>
        <p:spPr>
          <a:xfrm>
            <a:off x="157481" y="4480061"/>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Hasan Hassan</a:t>
            </a:r>
          </a:p>
        </p:txBody>
      </p:sp>
      <p:sp>
        <p:nvSpPr>
          <p:cNvPr id="16" name="Subtitle 2">
            <a:extLst>
              <a:ext uri="{FF2B5EF4-FFF2-40B4-BE49-F238E27FC236}">
                <a16:creationId xmlns:a16="http://schemas.microsoft.com/office/drawing/2014/main" id="{1D9E8E94-71EF-DD0C-1CF0-0CD01F16F51D}"/>
              </a:ext>
            </a:extLst>
          </p:cNvPr>
          <p:cNvSpPr txBox="1">
            <a:spLocks/>
          </p:cNvSpPr>
          <p:nvPr/>
        </p:nvSpPr>
        <p:spPr>
          <a:xfrm>
            <a:off x="5573732" y="399911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Behzad Salami</a:t>
            </a:r>
          </a:p>
        </p:txBody>
      </p:sp>
      <p:sp>
        <p:nvSpPr>
          <p:cNvPr id="17" name="Subtitle 2">
            <a:extLst>
              <a:ext uri="{FF2B5EF4-FFF2-40B4-BE49-F238E27FC236}">
                <a16:creationId xmlns:a16="http://schemas.microsoft.com/office/drawing/2014/main" id="{98CFA8AF-A1AC-E009-6916-ED8B24478E99}"/>
              </a:ext>
            </a:extLst>
          </p:cNvPr>
          <p:cNvSpPr txBox="1">
            <a:spLocks/>
          </p:cNvSpPr>
          <p:nvPr/>
        </p:nvSpPr>
        <p:spPr>
          <a:xfrm>
            <a:off x="2400300" y="4477015"/>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Oğuz</a:t>
            </a:r>
            <a:r>
              <a:rPr lang="en-US" sz="2400" dirty="0">
                <a:latin typeface="Cambria"/>
                <a:cs typeface="Cambria"/>
              </a:rPr>
              <a:t> </a:t>
            </a:r>
            <a:r>
              <a:rPr lang="en-US" sz="2400" dirty="0" err="1">
                <a:latin typeface="Cambria"/>
                <a:cs typeface="Cambria"/>
              </a:rPr>
              <a:t>Ergin</a:t>
            </a:r>
            <a:endParaRPr lang="en-US" sz="2400" dirty="0">
              <a:latin typeface="Cambria"/>
              <a:cs typeface="Cambria"/>
            </a:endParaRPr>
          </a:p>
        </p:txBody>
      </p:sp>
      <p:sp>
        <p:nvSpPr>
          <p:cNvPr id="18" name="Subtitle 2">
            <a:extLst>
              <a:ext uri="{FF2B5EF4-FFF2-40B4-BE49-F238E27FC236}">
                <a16:creationId xmlns:a16="http://schemas.microsoft.com/office/drawing/2014/main" id="{54CB6833-9650-04F2-CA1F-95A26C53F442}"/>
              </a:ext>
            </a:extLst>
          </p:cNvPr>
          <p:cNvSpPr txBox="1">
            <a:spLocks/>
          </p:cNvSpPr>
          <p:nvPr/>
        </p:nvSpPr>
        <p:spPr>
          <a:xfrm>
            <a:off x="4740237" y="448352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19" name="Picture 2">
            <a:extLst>
              <a:ext uri="{FF2B5EF4-FFF2-40B4-BE49-F238E27FC236}">
                <a16:creationId xmlns:a16="http://schemas.microsoft.com/office/drawing/2014/main" id="{C586EEA2-E804-DD5B-9DC3-71DFACB18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881" y="5329031"/>
            <a:ext cx="3440957" cy="7055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2EABC51-A7AD-C4F0-68A1-44CFA2296681}"/>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1" name="Picture 2">
            <a:extLst>
              <a:ext uri="{FF2B5EF4-FFF2-40B4-BE49-F238E27FC236}">
                <a16:creationId xmlns:a16="http://schemas.microsoft.com/office/drawing/2014/main" id="{F8CB0CD7-EE5F-729F-D684-EF3521711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0005"/>
          <a:stretch/>
        </p:blipFill>
        <p:spPr bwMode="auto">
          <a:xfrm>
            <a:off x="4825428" y="5438031"/>
            <a:ext cx="1052345" cy="539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OBB ETÜ">
            <a:extLst>
              <a:ext uri="{FF2B5EF4-FFF2-40B4-BE49-F238E27FC236}">
                <a16:creationId xmlns:a16="http://schemas.microsoft.com/office/drawing/2014/main" id="{E00A0729-A51F-51A9-8A63-5750866CF4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32" y="6138468"/>
            <a:ext cx="205739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15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734B-9BFC-7075-F48E-695AAEA00782}"/>
              </a:ext>
            </a:extLst>
          </p:cNvPr>
          <p:cNvSpPr txBox="1">
            <a:spLocks/>
          </p:cNvSpPr>
          <p:nvPr/>
        </p:nvSpPr>
        <p:spPr>
          <a:xfrm>
            <a:off x="-4762" y="3302000"/>
            <a:ext cx="9144000" cy="1405467"/>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5" name="Title 4">
            <a:extLst>
              <a:ext uri="{FF2B5EF4-FFF2-40B4-BE49-F238E27FC236}">
                <a16:creationId xmlns:a16="http://schemas.microsoft.com/office/drawing/2014/main" id="{9C37C6F9-A4EC-F14F-BD70-A170A1515539}"/>
              </a:ext>
            </a:extLst>
          </p:cNvPr>
          <p:cNvSpPr>
            <a:spLocks noGrp="1"/>
          </p:cNvSpPr>
          <p:nvPr>
            <p:ph type="title"/>
          </p:nvPr>
        </p:nvSpPr>
        <p:spPr>
          <a:xfrm>
            <a:off x="623888" y="3429000"/>
            <a:ext cx="6623579" cy="1133486"/>
          </a:xfrm>
        </p:spPr>
        <p:txBody>
          <a:bodyPr>
            <a:normAutofit/>
          </a:bodyPr>
          <a:lstStyle/>
          <a:p>
            <a:r>
              <a:rPr lang="en-TR" sz="6600" b="1" i="1" dirty="0">
                <a:solidFill>
                  <a:schemeClr val="bg1"/>
                </a:solidFill>
                <a:latin typeface="Cambria" panose="02040503050406030204" pitchFamily="18" charset="0"/>
              </a:rPr>
              <a:t>BACKUP SLIDES</a:t>
            </a:r>
          </a:p>
        </p:txBody>
      </p:sp>
    </p:spTree>
    <p:extLst>
      <p:ext uri="{BB962C8B-B14F-4D97-AF65-F5344CB8AC3E}">
        <p14:creationId xmlns:p14="http://schemas.microsoft.com/office/powerpoint/2010/main" val="218149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F47-0932-4C4A-B40E-14EE34146665}"/>
              </a:ext>
            </a:extLst>
          </p:cNvPr>
          <p:cNvSpPr>
            <a:spLocks noGrp="1"/>
          </p:cNvSpPr>
          <p:nvPr>
            <p:ph type="title"/>
          </p:nvPr>
        </p:nvSpPr>
        <p:spPr/>
        <p:txBody>
          <a:bodyPr>
            <a:noAutofit/>
          </a:bodyPr>
          <a:lstStyle/>
          <a:p>
            <a:r>
              <a:rPr lang="en-US" sz="4000" dirty="0"/>
              <a:t>Row-</a:t>
            </a:r>
            <a:r>
              <a:rPr lang="en-TR" sz="4000" dirty="0"/>
              <a:t>Copy: Key Idea (RowClone)</a:t>
            </a:r>
          </a:p>
        </p:txBody>
      </p:sp>
      <p:cxnSp>
        <p:nvCxnSpPr>
          <p:cNvPr id="6" name="Straight Connector 90">
            <a:extLst>
              <a:ext uri="{FF2B5EF4-FFF2-40B4-BE49-F238E27FC236}">
                <a16:creationId xmlns:a16="http://schemas.microsoft.com/office/drawing/2014/main" id="{DC93BE41-8298-A543-9498-ADEC506F90FE}"/>
              </a:ext>
            </a:extLst>
          </p:cNvPr>
          <p:cNvCxnSpPr>
            <a:cxnSpLocks/>
          </p:cNvCxnSpPr>
          <p:nvPr/>
        </p:nvCxnSpPr>
        <p:spPr>
          <a:xfrm flipH="1" flipV="1">
            <a:off x="3575386" y="1145070"/>
            <a:ext cx="22059" cy="213360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92">
            <a:extLst>
              <a:ext uri="{FF2B5EF4-FFF2-40B4-BE49-F238E27FC236}">
                <a16:creationId xmlns:a16="http://schemas.microsoft.com/office/drawing/2014/main" id="{32026806-1774-E041-9F3B-A3F0AD583130}"/>
              </a:ext>
            </a:extLst>
          </p:cNvPr>
          <p:cNvCxnSpPr/>
          <p:nvPr/>
        </p:nvCxnSpPr>
        <p:spPr>
          <a:xfrm rot="5400000" flipH="1" flipV="1">
            <a:off x="2955758"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93">
            <a:extLst>
              <a:ext uri="{FF2B5EF4-FFF2-40B4-BE49-F238E27FC236}">
                <a16:creationId xmlns:a16="http://schemas.microsoft.com/office/drawing/2014/main" id="{26D35D72-131B-2345-83D1-6B45C3E4B3BF}"/>
              </a:ext>
            </a:extLst>
          </p:cNvPr>
          <p:cNvCxnSpPr/>
          <p:nvPr/>
        </p:nvCxnSpPr>
        <p:spPr>
          <a:xfrm rot="5400000" flipH="1" flipV="1">
            <a:off x="3412958"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94">
            <a:extLst>
              <a:ext uri="{FF2B5EF4-FFF2-40B4-BE49-F238E27FC236}">
                <a16:creationId xmlns:a16="http://schemas.microsoft.com/office/drawing/2014/main" id="{1EB98602-B5C5-144B-8804-A6E99E0838E8}"/>
              </a:ext>
            </a:extLst>
          </p:cNvPr>
          <p:cNvCxnSpPr/>
          <p:nvPr/>
        </p:nvCxnSpPr>
        <p:spPr>
          <a:xfrm rot="5400000" flipH="1" flipV="1">
            <a:off x="38701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5">
            <a:extLst>
              <a:ext uri="{FF2B5EF4-FFF2-40B4-BE49-F238E27FC236}">
                <a16:creationId xmlns:a16="http://schemas.microsoft.com/office/drawing/2014/main" id="{A3E6FCB6-B5F4-F142-93B4-D708B3F918F8}"/>
              </a:ext>
            </a:extLst>
          </p:cNvPr>
          <p:cNvCxnSpPr/>
          <p:nvPr/>
        </p:nvCxnSpPr>
        <p:spPr>
          <a:xfrm rot="5400000" flipH="1" flipV="1">
            <a:off x="43273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96">
            <a:extLst>
              <a:ext uri="{FF2B5EF4-FFF2-40B4-BE49-F238E27FC236}">
                <a16:creationId xmlns:a16="http://schemas.microsoft.com/office/drawing/2014/main" id="{5D437002-B48D-774C-9602-46DC9E27FEB4}"/>
              </a:ext>
            </a:extLst>
          </p:cNvPr>
          <p:cNvCxnSpPr/>
          <p:nvPr/>
        </p:nvCxnSpPr>
        <p:spPr>
          <a:xfrm rot="5400000" flipH="1" flipV="1">
            <a:off x="47845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6D2314D-8882-AE4A-A035-FCA6D6B5DA8C}"/>
              </a:ext>
            </a:extLst>
          </p:cNvPr>
          <p:cNvSpPr/>
          <p:nvPr/>
        </p:nvSpPr>
        <p:spPr>
          <a:xfrm>
            <a:off x="37939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r</a:t>
            </a:r>
          </a:p>
        </p:txBody>
      </p:sp>
      <p:sp>
        <p:nvSpPr>
          <p:cNvPr id="13" name="Oval 12">
            <a:extLst>
              <a:ext uri="{FF2B5EF4-FFF2-40B4-BE49-F238E27FC236}">
                <a16:creationId xmlns:a16="http://schemas.microsoft.com/office/drawing/2014/main" id="{6D1BB6FF-C048-4F47-8CA1-4E055277FB6C}"/>
              </a:ext>
            </a:extLst>
          </p:cNvPr>
          <p:cNvSpPr/>
          <p:nvPr/>
        </p:nvSpPr>
        <p:spPr>
          <a:xfrm>
            <a:off x="42511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c</a:t>
            </a:r>
          </a:p>
        </p:txBody>
      </p:sp>
      <p:sp>
        <p:nvSpPr>
          <p:cNvPr id="14" name="Oval 13">
            <a:extLst>
              <a:ext uri="{FF2B5EF4-FFF2-40B4-BE49-F238E27FC236}">
                <a16:creationId xmlns:a16="http://schemas.microsoft.com/office/drawing/2014/main" id="{948165C6-6828-384B-B3E7-BF0175FDE595}"/>
              </a:ext>
            </a:extLst>
          </p:cNvPr>
          <p:cNvSpPr/>
          <p:nvPr/>
        </p:nvSpPr>
        <p:spPr>
          <a:xfrm>
            <a:off x="47083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r</a:t>
            </a:r>
          </a:p>
        </p:txBody>
      </p:sp>
      <p:sp>
        <p:nvSpPr>
          <p:cNvPr id="15" name="Oval 14">
            <a:extLst>
              <a:ext uri="{FF2B5EF4-FFF2-40B4-BE49-F238E27FC236}">
                <a16:creationId xmlns:a16="http://schemas.microsoft.com/office/drawing/2014/main" id="{A0C3A15F-93BD-3A4F-A8BE-9A46C13FACEF}"/>
              </a:ext>
            </a:extLst>
          </p:cNvPr>
          <p:cNvSpPr/>
          <p:nvPr/>
        </p:nvSpPr>
        <p:spPr>
          <a:xfrm>
            <a:off x="51655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o</a:t>
            </a:r>
          </a:p>
        </p:txBody>
      </p:sp>
      <p:sp>
        <p:nvSpPr>
          <p:cNvPr id="16" name="Oval 15">
            <a:extLst>
              <a:ext uri="{FF2B5EF4-FFF2-40B4-BE49-F238E27FC236}">
                <a16:creationId xmlns:a16="http://schemas.microsoft.com/office/drawing/2014/main" id="{610307F3-0ABF-4445-B19F-D4C1560421AC}"/>
              </a:ext>
            </a:extLst>
          </p:cNvPr>
          <p:cNvSpPr/>
          <p:nvPr/>
        </p:nvSpPr>
        <p:spPr>
          <a:xfrm>
            <a:off x="56227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w</a:t>
            </a:r>
          </a:p>
        </p:txBody>
      </p:sp>
      <p:sp>
        <p:nvSpPr>
          <p:cNvPr id="17" name="Oval 16">
            <a:extLst>
              <a:ext uri="{FF2B5EF4-FFF2-40B4-BE49-F238E27FC236}">
                <a16:creationId xmlns:a16="http://schemas.microsoft.com/office/drawing/2014/main" id="{6293E125-EDA5-3B41-B6DC-0919F5D5B074}"/>
              </a:ext>
            </a:extLst>
          </p:cNvPr>
          <p:cNvSpPr/>
          <p:nvPr/>
        </p:nvSpPr>
        <p:spPr>
          <a:xfrm>
            <a:off x="37939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18" name="Oval 17">
            <a:extLst>
              <a:ext uri="{FF2B5EF4-FFF2-40B4-BE49-F238E27FC236}">
                <a16:creationId xmlns:a16="http://schemas.microsoft.com/office/drawing/2014/main" id="{6DAADE2F-D409-174C-8E23-9DB879FA89AA}"/>
              </a:ext>
            </a:extLst>
          </p:cNvPr>
          <p:cNvSpPr/>
          <p:nvPr/>
        </p:nvSpPr>
        <p:spPr>
          <a:xfrm>
            <a:off x="42511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19" name="Oval 18">
            <a:extLst>
              <a:ext uri="{FF2B5EF4-FFF2-40B4-BE49-F238E27FC236}">
                <a16:creationId xmlns:a16="http://schemas.microsoft.com/office/drawing/2014/main" id="{443918E5-B81C-764E-A9B3-5166A05367BE}"/>
              </a:ext>
            </a:extLst>
          </p:cNvPr>
          <p:cNvSpPr/>
          <p:nvPr/>
        </p:nvSpPr>
        <p:spPr>
          <a:xfrm>
            <a:off x="47083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0" name="Oval 19">
            <a:extLst>
              <a:ext uri="{FF2B5EF4-FFF2-40B4-BE49-F238E27FC236}">
                <a16:creationId xmlns:a16="http://schemas.microsoft.com/office/drawing/2014/main" id="{96CD5291-F2E0-2245-8261-0E75AE20DD2B}"/>
              </a:ext>
            </a:extLst>
          </p:cNvPr>
          <p:cNvSpPr/>
          <p:nvPr/>
        </p:nvSpPr>
        <p:spPr>
          <a:xfrm>
            <a:off x="51655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1" name="Oval 20">
            <a:extLst>
              <a:ext uri="{FF2B5EF4-FFF2-40B4-BE49-F238E27FC236}">
                <a16:creationId xmlns:a16="http://schemas.microsoft.com/office/drawing/2014/main" id="{30C76276-6EC1-B147-9152-F2CFC1A1EFBD}"/>
              </a:ext>
            </a:extLst>
          </p:cNvPr>
          <p:cNvSpPr/>
          <p:nvPr/>
        </p:nvSpPr>
        <p:spPr>
          <a:xfrm>
            <a:off x="56227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2" name="Oval 21">
            <a:extLst>
              <a:ext uri="{FF2B5EF4-FFF2-40B4-BE49-F238E27FC236}">
                <a16:creationId xmlns:a16="http://schemas.microsoft.com/office/drawing/2014/main" id="{9B4B291C-1020-DE48-9B5A-C3D5D9BEC1AA}"/>
              </a:ext>
            </a:extLst>
          </p:cNvPr>
          <p:cNvSpPr/>
          <p:nvPr/>
        </p:nvSpPr>
        <p:spPr>
          <a:xfrm>
            <a:off x="3314700"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s</a:t>
            </a:r>
          </a:p>
        </p:txBody>
      </p:sp>
      <p:sp>
        <p:nvSpPr>
          <p:cNvPr id="23" name="Oval 22">
            <a:extLst>
              <a:ext uri="{FF2B5EF4-FFF2-40B4-BE49-F238E27FC236}">
                <a16:creationId xmlns:a16="http://schemas.microsoft.com/office/drawing/2014/main" id="{01EC4ACC-6785-F546-88E8-7520E38F8FAC}"/>
              </a:ext>
            </a:extLst>
          </p:cNvPr>
          <p:cNvSpPr/>
          <p:nvPr/>
        </p:nvSpPr>
        <p:spPr>
          <a:xfrm>
            <a:off x="3314700"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4" name="Oval 23">
            <a:extLst>
              <a:ext uri="{FF2B5EF4-FFF2-40B4-BE49-F238E27FC236}">
                <a16:creationId xmlns:a16="http://schemas.microsoft.com/office/drawing/2014/main" id="{59E165C7-0636-BC4B-9F98-DDC5BF393244}"/>
              </a:ext>
            </a:extLst>
          </p:cNvPr>
          <p:cNvSpPr/>
          <p:nvPr/>
        </p:nvSpPr>
        <p:spPr>
          <a:xfrm>
            <a:off x="3793959"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s</a:t>
            </a:r>
          </a:p>
        </p:txBody>
      </p:sp>
      <p:sp>
        <p:nvSpPr>
          <p:cNvPr id="25" name="Oval 24">
            <a:extLst>
              <a:ext uri="{FF2B5EF4-FFF2-40B4-BE49-F238E27FC236}">
                <a16:creationId xmlns:a16="http://schemas.microsoft.com/office/drawing/2014/main" id="{FBB2D0D2-22C0-9042-BE30-077017064347}"/>
              </a:ext>
            </a:extLst>
          </p:cNvPr>
          <p:cNvSpPr/>
          <p:nvPr/>
        </p:nvSpPr>
        <p:spPr>
          <a:xfrm>
            <a:off x="425116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t</a:t>
            </a:r>
          </a:p>
        </p:txBody>
      </p:sp>
      <p:sp>
        <p:nvSpPr>
          <p:cNvPr id="26" name="Oval 25">
            <a:extLst>
              <a:ext uri="{FF2B5EF4-FFF2-40B4-BE49-F238E27FC236}">
                <a16:creationId xmlns:a16="http://schemas.microsoft.com/office/drawing/2014/main" id="{C118A03B-F77B-1A4D-AEC8-64B7C40337AB}"/>
              </a:ext>
            </a:extLst>
          </p:cNvPr>
          <p:cNvSpPr/>
          <p:nvPr/>
        </p:nvSpPr>
        <p:spPr>
          <a:xfrm>
            <a:off x="5165559"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o</a:t>
            </a:r>
          </a:p>
        </p:txBody>
      </p:sp>
      <p:sp>
        <p:nvSpPr>
          <p:cNvPr id="27" name="Oval 26">
            <a:extLst>
              <a:ext uri="{FF2B5EF4-FFF2-40B4-BE49-F238E27FC236}">
                <a16:creationId xmlns:a16="http://schemas.microsoft.com/office/drawing/2014/main" id="{D5303760-241A-B945-B1CE-AD4B399C0759}"/>
              </a:ext>
            </a:extLst>
          </p:cNvPr>
          <p:cNvSpPr/>
          <p:nvPr/>
        </p:nvSpPr>
        <p:spPr>
          <a:xfrm>
            <a:off x="562276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w</a:t>
            </a:r>
          </a:p>
        </p:txBody>
      </p:sp>
      <p:sp>
        <p:nvSpPr>
          <p:cNvPr id="28" name="Oval 27">
            <a:extLst>
              <a:ext uri="{FF2B5EF4-FFF2-40B4-BE49-F238E27FC236}">
                <a16:creationId xmlns:a16="http://schemas.microsoft.com/office/drawing/2014/main" id="{D6776C81-5D76-8449-8020-36AC206B7CC4}"/>
              </a:ext>
            </a:extLst>
          </p:cNvPr>
          <p:cNvSpPr/>
          <p:nvPr/>
        </p:nvSpPr>
        <p:spPr>
          <a:xfrm>
            <a:off x="331470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d</a:t>
            </a:r>
          </a:p>
        </p:txBody>
      </p:sp>
      <p:sp>
        <p:nvSpPr>
          <p:cNvPr id="29" name="Oval 28">
            <a:extLst>
              <a:ext uri="{FF2B5EF4-FFF2-40B4-BE49-F238E27FC236}">
                <a16:creationId xmlns:a16="http://schemas.microsoft.com/office/drawing/2014/main" id="{3B89ED6C-09F0-384B-BBDA-9585F0AAFA2B}"/>
              </a:ext>
            </a:extLst>
          </p:cNvPr>
          <p:cNvSpPr/>
          <p:nvPr/>
        </p:nvSpPr>
        <p:spPr>
          <a:xfrm>
            <a:off x="4708360"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30" name="Oval 29">
            <a:extLst>
              <a:ext uri="{FF2B5EF4-FFF2-40B4-BE49-F238E27FC236}">
                <a16:creationId xmlns:a16="http://schemas.microsoft.com/office/drawing/2014/main" id="{D0B9E2E5-3666-A040-BF3C-A2D5FBB16E4A}"/>
              </a:ext>
            </a:extLst>
          </p:cNvPr>
          <p:cNvSpPr/>
          <p:nvPr/>
        </p:nvSpPr>
        <p:spPr>
          <a:xfrm>
            <a:off x="3314700"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1" name="Oval 30">
            <a:extLst>
              <a:ext uri="{FF2B5EF4-FFF2-40B4-BE49-F238E27FC236}">
                <a16:creationId xmlns:a16="http://schemas.microsoft.com/office/drawing/2014/main" id="{A10A05FF-D38A-0647-99E0-C8085C3335EE}"/>
              </a:ext>
            </a:extLst>
          </p:cNvPr>
          <p:cNvSpPr/>
          <p:nvPr/>
        </p:nvSpPr>
        <p:spPr>
          <a:xfrm>
            <a:off x="37939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2" name="Oval 31">
            <a:extLst>
              <a:ext uri="{FF2B5EF4-FFF2-40B4-BE49-F238E27FC236}">
                <a16:creationId xmlns:a16="http://schemas.microsoft.com/office/drawing/2014/main" id="{A2891298-0632-9842-9274-3DE6B2F7DFBB}"/>
              </a:ext>
            </a:extLst>
          </p:cNvPr>
          <p:cNvSpPr/>
          <p:nvPr/>
        </p:nvSpPr>
        <p:spPr>
          <a:xfrm>
            <a:off x="42511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3" name="Oval 32">
            <a:extLst>
              <a:ext uri="{FF2B5EF4-FFF2-40B4-BE49-F238E27FC236}">
                <a16:creationId xmlns:a16="http://schemas.microsoft.com/office/drawing/2014/main" id="{3B8870D6-587C-4942-8B6B-E8396BF33E83}"/>
              </a:ext>
            </a:extLst>
          </p:cNvPr>
          <p:cNvSpPr/>
          <p:nvPr/>
        </p:nvSpPr>
        <p:spPr>
          <a:xfrm>
            <a:off x="47083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4" name="Oval 33">
            <a:extLst>
              <a:ext uri="{FF2B5EF4-FFF2-40B4-BE49-F238E27FC236}">
                <a16:creationId xmlns:a16="http://schemas.microsoft.com/office/drawing/2014/main" id="{2B748F75-6915-DD4F-83DF-F31046E87F0A}"/>
              </a:ext>
            </a:extLst>
          </p:cNvPr>
          <p:cNvSpPr/>
          <p:nvPr/>
        </p:nvSpPr>
        <p:spPr>
          <a:xfrm>
            <a:off x="51655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5" name="Oval 34">
            <a:extLst>
              <a:ext uri="{FF2B5EF4-FFF2-40B4-BE49-F238E27FC236}">
                <a16:creationId xmlns:a16="http://schemas.microsoft.com/office/drawing/2014/main" id="{716E70D3-B9BE-6A43-8E4F-685BD47556D1}"/>
              </a:ext>
            </a:extLst>
          </p:cNvPr>
          <p:cNvSpPr/>
          <p:nvPr/>
        </p:nvSpPr>
        <p:spPr>
          <a:xfrm>
            <a:off x="56227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cxnSp>
        <p:nvCxnSpPr>
          <p:cNvPr id="36" name="Curved Connector 64">
            <a:extLst>
              <a:ext uri="{FF2B5EF4-FFF2-40B4-BE49-F238E27FC236}">
                <a16:creationId xmlns:a16="http://schemas.microsoft.com/office/drawing/2014/main" id="{DD22920B-A884-2C45-8364-8E305BEED3A3}"/>
              </a:ext>
            </a:extLst>
          </p:cNvPr>
          <p:cNvCxnSpPr/>
          <p:nvPr/>
        </p:nvCxnSpPr>
        <p:spPr>
          <a:xfrm rot="10800000" flipV="1">
            <a:off x="3319405" y="1454674"/>
            <a:ext cx="1588" cy="2259904"/>
          </a:xfrm>
          <a:prstGeom prst="curvedConnector3">
            <a:avLst>
              <a:gd name="adj1" fmla="val 52121553"/>
            </a:avLst>
          </a:prstGeom>
          <a:ln w="381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Curved Connector 69">
            <a:extLst>
              <a:ext uri="{FF2B5EF4-FFF2-40B4-BE49-F238E27FC236}">
                <a16:creationId xmlns:a16="http://schemas.microsoft.com/office/drawing/2014/main" id="{416C7445-87FC-324E-A5EB-BB2CEFD37625}"/>
              </a:ext>
            </a:extLst>
          </p:cNvPr>
          <p:cNvCxnSpPr/>
          <p:nvPr/>
        </p:nvCxnSpPr>
        <p:spPr>
          <a:xfrm flipV="1">
            <a:off x="6079959" y="2479976"/>
            <a:ext cx="1588" cy="1258275"/>
          </a:xfrm>
          <a:prstGeom prst="curvedConnector3">
            <a:avLst>
              <a:gd name="adj1" fmla="val 41200832"/>
            </a:avLst>
          </a:prstGeom>
          <a:ln w="381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8" name="Rounded Rectangle 73">
            <a:extLst>
              <a:ext uri="{FF2B5EF4-FFF2-40B4-BE49-F238E27FC236}">
                <a16:creationId xmlns:a16="http://schemas.microsoft.com/office/drawing/2014/main" id="{68D7C117-464C-9F46-B462-073A99792F8F}"/>
              </a:ext>
            </a:extLst>
          </p:cNvPr>
          <p:cNvSpPr/>
          <p:nvPr/>
        </p:nvSpPr>
        <p:spPr>
          <a:xfrm>
            <a:off x="1507959" y="4793214"/>
            <a:ext cx="6858000" cy="609600"/>
          </a:xfrm>
          <a:prstGeom prst="roundRect">
            <a:avLst/>
          </a:prstGeom>
        </p:spPr>
        <p:style>
          <a:lnRef idx="2">
            <a:schemeClr val="dk1"/>
          </a:lnRef>
          <a:fillRef idx="1">
            <a:schemeClr val="lt1"/>
          </a:fillRef>
          <a:effectRef idx="0">
            <a:schemeClr val="dk1"/>
          </a:effectRef>
          <a:fontRef idx="minor">
            <a:schemeClr val="dk1"/>
          </a:fontRef>
        </p:style>
        <p:txBody>
          <a:bodyPr lIns="274320" rtlCol="0" anchor="ctr"/>
          <a:lstStyle/>
          <a:p>
            <a:r>
              <a:rPr lang="en-US" sz="2400" b="1" dirty="0">
                <a:latin typeface="Cambria" panose="02040503050406030204" pitchFamily="18" charset="0"/>
                <a:cs typeface="Arial" pitchFamily="34" charset="0"/>
              </a:rPr>
              <a:t>1</a:t>
            </a:r>
            <a:r>
              <a:rPr lang="en-US" sz="2800" b="1" dirty="0">
                <a:latin typeface="Cambria" panose="02040503050406030204" pitchFamily="18" charset="0"/>
              </a:rPr>
              <a:t>. Source row to sense amplifiers</a:t>
            </a:r>
          </a:p>
        </p:txBody>
      </p:sp>
      <p:sp>
        <p:nvSpPr>
          <p:cNvPr id="39" name="Rounded Rectangle 74">
            <a:extLst>
              <a:ext uri="{FF2B5EF4-FFF2-40B4-BE49-F238E27FC236}">
                <a16:creationId xmlns:a16="http://schemas.microsoft.com/office/drawing/2014/main" id="{DCDEF526-ABD5-1F41-93A6-5A2FF25B5C50}"/>
              </a:ext>
            </a:extLst>
          </p:cNvPr>
          <p:cNvSpPr/>
          <p:nvPr/>
        </p:nvSpPr>
        <p:spPr>
          <a:xfrm>
            <a:off x="1507959" y="5555214"/>
            <a:ext cx="6858000" cy="609600"/>
          </a:xfrm>
          <a:prstGeom prst="roundRect">
            <a:avLst/>
          </a:prstGeom>
        </p:spPr>
        <p:style>
          <a:lnRef idx="2">
            <a:schemeClr val="dk1"/>
          </a:lnRef>
          <a:fillRef idx="1">
            <a:schemeClr val="lt1"/>
          </a:fillRef>
          <a:effectRef idx="0">
            <a:schemeClr val="dk1"/>
          </a:effectRef>
          <a:fontRef idx="minor">
            <a:schemeClr val="dk1"/>
          </a:fontRef>
        </p:style>
        <p:txBody>
          <a:bodyPr lIns="274320" rtlCol="0" anchor="ctr"/>
          <a:lstStyle/>
          <a:p>
            <a:r>
              <a:rPr lang="en-US" sz="2400" b="1" dirty="0">
                <a:latin typeface="Cambria" panose="02040503050406030204" pitchFamily="18" charset="0"/>
                <a:cs typeface="Arial" pitchFamily="34" charset="0"/>
              </a:rPr>
              <a:t>2</a:t>
            </a:r>
            <a:r>
              <a:rPr lang="en-US" sz="2800" b="1" dirty="0">
                <a:latin typeface="Cambria" panose="02040503050406030204" pitchFamily="18" charset="0"/>
              </a:rPr>
              <a:t>. Sense amplifiers to destination row</a:t>
            </a:r>
          </a:p>
        </p:txBody>
      </p:sp>
      <p:sp>
        <p:nvSpPr>
          <p:cNvPr id="40" name="TextBox 75">
            <a:extLst>
              <a:ext uri="{FF2B5EF4-FFF2-40B4-BE49-F238E27FC236}">
                <a16:creationId xmlns:a16="http://schemas.microsoft.com/office/drawing/2014/main" id="{1D297357-A2CA-BA48-B3D2-D6C1126734A0}"/>
              </a:ext>
            </a:extLst>
          </p:cNvPr>
          <p:cNvSpPr txBox="1"/>
          <p:nvPr/>
        </p:nvSpPr>
        <p:spPr>
          <a:xfrm>
            <a:off x="3357668" y="3992287"/>
            <a:ext cx="2751074" cy="523220"/>
          </a:xfrm>
          <a:prstGeom prst="rect">
            <a:avLst/>
          </a:prstGeom>
          <a:noFill/>
        </p:spPr>
        <p:txBody>
          <a:bodyPr wrap="none" rtlCol="0">
            <a:spAutoFit/>
          </a:bodyPr>
          <a:lstStyle/>
          <a:p>
            <a:r>
              <a:rPr lang="en-US" sz="2800" dirty="0">
                <a:solidFill>
                  <a:schemeClr val="tx1">
                    <a:lumMod val="95000"/>
                    <a:lumOff val="5000"/>
                  </a:schemeClr>
                </a:solidFill>
                <a:latin typeface="Cambria" panose="02040503050406030204" pitchFamily="18" charset="0"/>
              </a:rPr>
              <a:t>Sense Amplifiers</a:t>
            </a:r>
          </a:p>
        </p:txBody>
      </p:sp>
      <p:sp>
        <p:nvSpPr>
          <p:cNvPr id="41" name="Rounded Rectangle 52">
            <a:extLst>
              <a:ext uri="{FF2B5EF4-FFF2-40B4-BE49-F238E27FC236}">
                <a16:creationId xmlns:a16="http://schemas.microsoft.com/office/drawing/2014/main" id="{FFEDDF43-511C-B142-94A2-6A3DF17171BF}"/>
              </a:ext>
            </a:extLst>
          </p:cNvPr>
          <p:cNvSpPr/>
          <p:nvPr/>
        </p:nvSpPr>
        <p:spPr>
          <a:xfrm>
            <a:off x="33367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grpSp>
        <p:nvGrpSpPr>
          <p:cNvPr id="42" name="Group 76">
            <a:extLst>
              <a:ext uri="{FF2B5EF4-FFF2-40B4-BE49-F238E27FC236}">
                <a16:creationId xmlns:a16="http://schemas.microsoft.com/office/drawing/2014/main" id="{C02826A3-B195-A647-8695-D71357146264}"/>
              </a:ext>
            </a:extLst>
          </p:cNvPr>
          <p:cNvGrpSpPr/>
          <p:nvPr/>
        </p:nvGrpSpPr>
        <p:grpSpPr>
          <a:xfrm>
            <a:off x="3314700" y="2202414"/>
            <a:ext cx="2765259" cy="457200"/>
            <a:chOff x="3048000" y="3733800"/>
            <a:chExt cx="2765259" cy="457200"/>
          </a:xfrm>
        </p:grpSpPr>
        <p:sp>
          <p:nvSpPr>
            <p:cNvPr id="43" name="Oval 42">
              <a:extLst>
                <a:ext uri="{FF2B5EF4-FFF2-40B4-BE49-F238E27FC236}">
                  <a16:creationId xmlns:a16="http://schemas.microsoft.com/office/drawing/2014/main" id="{E960464A-EDB6-4649-B480-E497ED5BDEF1}"/>
                </a:ext>
              </a:extLst>
            </p:cNvPr>
            <p:cNvSpPr/>
            <p:nvPr/>
          </p:nvSpPr>
          <p:spPr>
            <a:xfrm>
              <a:off x="35272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44" name="Oval 43">
              <a:extLst>
                <a:ext uri="{FF2B5EF4-FFF2-40B4-BE49-F238E27FC236}">
                  <a16:creationId xmlns:a16="http://schemas.microsoft.com/office/drawing/2014/main" id="{7A419A0A-8D43-6C4F-88A7-5FECA93537E0}"/>
                </a:ext>
              </a:extLst>
            </p:cNvPr>
            <p:cNvSpPr/>
            <p:nvPr/>
          </p:nvSpPr>
          <p:spPr>
            <a:xfrm>
              <a:off x="39844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c</a:t>
              </a:r>
            </a:p>
          </p:txBody>
        </p:sp>
        <p:sp>
          <p:nvSpPr>
            <p:cNvPr id="45" name="Oval 44">
              <a:extLst>
                <a:ext uri="{FF2B5EF4-FFF2-40B4-BE49-F238E27FC236}">
                  <a16:creationId xmlns:a16="http://schemas.microsoft.com/office/drawing/2014/main" id="{49741574-6CE5-864D-A183-C014B1EC4826}"/>
                </a:ext>
              </a:extLst>
            </p:cNvPr>
            <p:cNvSpPr/>
            <p:nvPr/>
          </p:nvSpPr>
          <p:spPr>
            <a:xfrm>
              <a:off x="44416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46" name="Oval 45">
              <a:extLst>
                <a:ext uri="{FF2B5EF4-FFF2-40B4-BE49-F238E27FC236}">
                  <a16:creationId xmlns:a16="http://schemas.microsoft.com/office/drawing/2014/main" id="{BD4FB5DC-3FEF-F447-B9B5-B6E7039F710D}"/>
                </a:ext>
              </a:extLst>
            </p:cNvPr>
            <p:cNvSpPr/>
            <p:nvPr/>
          </p:nvSpPr>
          <p:spPr>
            <a:xfrm>
              <a:off x="48988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o</a:t>
              </a:r>
            </a:p>
          </p:txBody>
        </p:sp>
        <p:sp>
          <p:nvSpPr>
            <p:cNvPr id="47" name="Oval 46">
              <a:extLst>
                <a:ext uri="{FF2B5EF4-FFF2-40B4-BE49-F238E27FC236}">
                  <a16:creationId xmlns:a16="http://schemas.microsoft.com/office/drawing/2014/main" id="{DDA3D222-93AE-8F4D-B5E2-FDA012A66EB8}"/>
                </a:ext>
              </a:extLst>
            </p:cNvPr>
            <p:cNvSpPr/>
            <p:nvPr/>
          </p:nvSpPr>
          <p:spPr>
            <a:xfrm>
              <a:off x="53560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w</a:t>
              </a:r>
            </a:p>
          </p:txBody>
        </p:sp>
        <p:sp>
          <p:nvSpPr>
            <p:cNvPr id="48" name="Oval 47">
              <a:extLst>
                <a:ext uri="{FF2B5EF4-FFF2-40B4-BE49-F238E27FC236}">
                  <a16:creationId xmlns:a16="http://schemas.microsoft.com/office/drawing/2014/main" id="{0D202BC5-236F-8E4D-B6F2-7B6027AF7AFF}"/>
                </a:ext>
              </a:extLst>
            </p:cNvPr>
            <p:cNvSpPr/>
            <p:nvPr/>
          </p:nvSpPr>
          <p:spPr>
            <a:xfrm>
              <a:off x="3048000"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s</a:t>
              </a:r>
            </a:p>
          </p:txBody>
        </p:sp>
      </p:grpSp>
      <p:sp>
        <p:nvSpPr>
          <p:cNvPr id="49" name="Rounded Rectangle 77">
            <a:extLst>
              <a:ext uri="{FF2B5EF4-FFF2-40B4-BE49-F238E27FC236}">
                <a16:creationId xmlns:a16="http://schemas.microsoft.com/office/drawing/2014/main" id="{9375AC98-9004-CA4C-8EBF-FE60A2A6584A}"/>
              </a:ext>
            </a:extLst>
          </p:cNvPr>
          <p:cNvSpPr/>
          <p:nvPr/>
        </p:nvSpPr>
        <p:spPr>
          <a:xfrm>
            <a:off x="37939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0" name="Rounded Rectangle 78">
            <a:extLst>
              <a:ext uri="{FF2B5EF4-FFF2-40B4-BE49-F238E27FC236}">
                <a16:creationId xmlns:a16="http://schemas.microsoft.com/office/drawing/2014/main" id="{2CE998A5-3262-DA4C-92BB-03F8C70C4E13}"/>
              </a:ext>
            </a:extLst>
          </p:cNvPr>
          <p:cNvSpPr/>
          <p:nvPr/>
        </p:nvSpPr>
        <p:spPr>
          <a:xfrm>
            <a:off x="42511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1" name="Rounded Rectangle 79">
            <a:extLst>
              <a:ext uri="{FF2B5EF4-FFF2-40B4-BE49-F238E27FC236}">
                <a16:creationId xmlns:a16="http://schemas.microsoft.com/office/drawing/2014/main" id="{DD765D44-C1D0-E448-8570-913E3290DF91}"/>
              </a:ext>
            </a:extLst>
          </p:cNvPr>
          <p:cNvSpPr/>
          <p:nvPr/>
        </p:nvSpPr>
        <p:spPr>
          <a:xfrm>
            <a:off x="47083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2" name="Rounded Rectangle 80">
            <a:extLst>
              <a:ext uri="{FF2B5EF4-FFF2-40B4-BE49-F238E27FC236}">
                <a16:creationId xmlns:a16="http://schemas.microsoft.com/office/drawing/2014/main" id="{53181CB6-9E68-7843-9790-B7BAE83D186F}"/>
              </a:ext>
            </a:extLst>
          </p:cNvPr>
          <p:cNvSpPr/>
          <p:nvPr/>
        </p:nvSpPr>
        <p:spPr>
          <a:xfrm>
            <a:off x="51655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3" name="Rounded Rectangle 81">
            <a:extLst>
              <a:ext uri="{FF2B5EF4-FFF2-40B4-BE49-F238E27FC236}">
                <a16:creationId xmlns:a16="http://schemas.microsoft.com/office/drawing/2014/main" id="{F73708A0-D697-8C42-A696-C251979F1BF5}"/>
              </a:ext>
            </a:extLst>
          </p:cNvPr>
          <p:cNvSpPr/>
          <p:nvPr/>
        </p:nvSpPr>
        <p:spPr>
          <a:xfrm>
            <a:off x="56227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grpSp>
        <p:nvGrpSpPr>
          <p:cNvPr id="54" name="Group 88">
            <a:extLst>
              <a:ext uri="{FF2B5EF4-FFF2-40B4-BE49-F238E27FC236}">
                <a16:creationId xmlns:a16="http://schemas.microsoft.com/office/drawing/2014/main" id="{BBC10ED0-1284-4E4F-94C9-130F782B3598}"/>
              </a:ext>
            </a:extLst>
          </p:cNvPr>
          <p:cNvGrpSpPr/>
          <p:nvPr/>
        </p:nvGrpSpPr>
        <p:grpSpPr>
          <a:xfrm>
            <a:off x="3336759" y="3269214"/>
            <a:ext cx="2743200" cy="685800"/>
            <a:chOff x="3048000" y="7696200"/>
            <a:chExt cx="2743200" cy="685800"/>
          </a:xfrm>
        </p:grpSpPr>
        <p:sp>
          <p:nvSpPr>
            <p:cNvPr id="55" name="Rounded Rectangle 82">
              <a:extLst>
                <a:ext uri="{FF2B5EF4-FFF2-40B4-BE49-F238E27FC236}">
                  <a16:creationId xmlns:a16="http://schemas.microsoft.com/office/drawing/2014/main" id="{082C2FC9-9891-5947-8A9F-279C22B51098}"/>
                </a:ext>
              </a:extLst>
            </p:cNvPr>
            <p:cNvSpPr/>
            <p:nvPr/>
          </p:nvSpPr>
          <p:spPr>
            <a:xfrm>
              <a:off x="30480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s</a:t>
              </a:r>
            </a:p>
          </p:txBody>
        </p:sp>
        <p:sp>
          <p:nvSpPr>
            <p:cNvPr id="56" name="Rounded Rectangle 83">
              <a:extLst>
                <a:ext uri="{FF2B5EF4-FFF2-40B4-BE49-F238E27FC236}">
                  <a16:creationId xmlns:a16="http://schemas.microsoft.com/office/drawing/2014/main" id="{6EF64EA3-42A5-884D-AEE8-290A2E9C2C5D}"/>
                </a:ext>
              </a:extLst>
            </p:cNvPr>
            <p:cNvSpPr/>
            <p:nvPr/>
          </p:nvSpPr>
          <p:spPr>
            <a:xfrm>
              <a:off x="35052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r</a:t>
              </a:r>
            </a:p>
          </p:txBody>
        </p:sp>
        <p:sp>
          <p:nvSpPr>
            <p:cNvPr id="57" name="Rounded Rectangle 84">
              <a:extLst>
                <a:ext uri="{FF2B5EF4-FFF2-40B4-BE49-F238E27FC236}">
                  <a16:creationId xmlns:a16="http://schemas.microsoft.com/office/drawing/2014/main" id="{289A63CE-BDEA-D747-B4ED-3A812612CC5E}"/>
                </a:ext>
              </a:extLst>
            </p:cNvPr>
            <p:cNvSpPr/>
            <p:nvPr/>
          </p:nvSpPr>
          <p:spPr>
            <a:xfrm>
              <a:off x="39624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c</a:t>
              </a:r>
            </a:p>
          </p:txBody>
        </p:sp>
        <p:sp>
          <p:nvSpPr>
            <p:cNvPr id="58" name="Rounded Rectangle 85">
              <a:extLst>
                <a:ext uri="{FF2B5EF4-FFF2-40B4-BE49-F238E27FC236}">
                  <a16:creationId xmlns:a16="http://schemas.microsoft.com/office/drawing/2014/main" id="{F234983A-BF55-9E4F-B828-00A7CEDEC7CA}"/>
                </a:ext>
              </a:extLst>
            </p:cNvPr>
            <p:cNvSpPr/>
            <p:nvPr/>
          </p:nvSpPr>
          <p:spPr>
            <a:xfrm>
              <a:off x="44196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r</a:t>
              </a:r>
            </a:p>
          </p:txBody>
        </p:sp>
        <p:sp>
          <p:nvSpPr>
            <p:cNvPr id="59" name="Rounded Rectangle 86">
              <a:extLst>
                <a:ext uri="{FF2B5EF4-FFF2-40B4-BE49-F238E27FC236}">
                  <a16:creationId xmlns:a16="http://schemas.microsoft.com/office/drawing/2014/main" id="{920DAE28-304C-4B4A-B3D9-2BA1587C2C01}"/>
                </a:ext>
              </a:extLst>
            </p:cNvPr>
            <p:cNvSpPr/>
            <p:nvPr/>
          </p:nvSpPr>
          <p:spPr>
            <a:xfrm>
              <a:off x="48768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o</a:t>
              </a:r>
            </a:p>
          </p:txBody>
        </p:sp>
        <p:sp>
          <p:nvSpPr>
            <p:cNvPr id="60" name="Rounded Rectangle 87">
              <a:extLst>
                <a:ext uri="{FF2B5EF4-FFF2-40B4-BE49-F238E27FC236}">
                  <a16:creationId xmlns:a16="http://schemas.microsoft.com/office/drawing/2014/main" id="{C302E451-1213-FB45-B913-0FC59265937C}"/>
                </a:ext>
              </a:extLst>
            </p:cNvPr>
            <p:cNvSpPr/>
            <p:nvPr/>
          </p:nvSpPr>
          <p:spPr>
            <a:xfrm>
              <a:off x="53340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w</a:t>
              </a:r>
            </a:p>
          </p:txBody>
        </p:sp>
      </p:grpSp>
      <p:sp>
        <p:nvSpPr>
          <p:cNvPr id="61" name="Oval 60">
            <a:extLst>
              <a:ext uri="{FF2B5EF4-FFF2-40B4-BE49-F238E27FC236}">
                <a16:creationId xmlns:a16="http://schemas.microsoft.com/office/drawing/2014/main" id="{ACADB4B4-549C-924B-8FB3-FE60C887AE04}"/>
              </a:ext>
            </a:extLst>
          </p:cNvPr>
          <p:cNvSpPr/>
          <p:nvPr/>
        </p:nvSpPr>
        <p:spPr>
          <a:xfrm>
            <a:off x="593559" y="5555214"/>
            <a:ext cx="609600" cy="609600"/>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Cambria" panose="02040503050406030204" pitchFamily="18" charset="0"/>
              </a:rPr>
              <a:t>?</a:t>
            </a:r>
          </a:p>
        </p:txBody>
      </p:sp>
      <p:sp>
        <p:nvSpPr>
          <p:cNvPr id="62" name="Oval 61">
            <a:extLst>
              <a:ext uri="{FF2B5EF4-FFF2-40B4-BE49-F238E27FC236}">
                <a16:creationId xmlns:a16="http://schemas.microsoft.com/office/drawing/2014/main" id="{2DBA8AD8-8F29-6F42-9EFB-5DBB1FF0C12B}"/>
              </a:ext>
            </a:extLst>
          </p:cNvPr>
          <p:cNvSpPr/>
          <p:nvPr/>
        </p:nvSpPr>
        <p:spPr>
          <a:xfrm>
            <a:off x="593559" y="4793214"/>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sym typeface="Wingdings 2"/>
              </a:rPr>
              <a:t></a:t>
            </a:r>
            <a:endParaRPr lang="en-US" sz="3200" dirty="0">
              <a:latin typeface="Cambria" panose="02040503050406030204" pitchFamily="18" charset="0"/>
            </a:endParaRPr>
          </a:p>
        </p:txBody>
      </p:sp>
      <p:sp>
        <p:nvSpPr>
          <p:cNvPr id="63" name="TextBox 62">
            <a:extLst>
              <a:ext uri="{FF2B5EF4-FFF2-40B4-BE49-F238E27FC236}">
                <a16:creationId xmlns:a16="http://schemas.microsoft.com/office/drawing/2014/main" id="{7D66F050-FBDA-4CD7-7A06-B33C0D4DC712}"/>
              </a:ext>
            </a:extLst>
          </p:cNvPr>
          <p:cNvSpPr txBox="1"/>
          <p:nvPr/>
        </p:nvSpPr>
        <p:spPr>
          <a:xfrm>
            <a:off x="3597445" y="6476796"/>
            <a:ext cx="2510303"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MICRO’13]</a:t>
            </a:r>
          </a:p>
        </p:txBody>
      </p:sp>
    </p:spTree>
    <p:extLst>
      <p:ext uri="{BB962C8B-B14F-4D97-AF65-F5344CB8AC3E}">
        <p14:creationId xmlns:p14="http://schemas.microsoft.com/office/powerpoint/2010/main" val="12440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xit" presetSubtype="0" fill="hold" nodeType="with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61" grpId="0" animBg="1"/>
      <p:bldP spid="6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FA78-AEC9-104C-8EF5-634597184B09}"/>
              </a:ext>
            </a:extLst>
          </p:cNvPr>
          <p:cNvSpPr>
            <a:spLocks noGrp="1"/>
          </p:cNvSpPr>
          <p:nvPr>
            <p:ph type="title"/>
          </p:nvPr>
        </p:nvSpPr>
        <p:spPr/>
        <p:txBody>
          <a:bodyPr>
            <a:noAutofit/>
          </a:bodyPr>
          <a:lstStyle/>
          <a:p>
            <a:r>
              <a:rPr lang="en-TR" dirty="0">
                <a:ea typeface="Cambria" panose="02040503050406030204" pitchFamily="18" charset="0"/>
              </a:rPr>
              <a:t>Accessing a DRAM Cell</a:t>
            </a:r>
          </a:p>
        </p:txBody>
      </p:sp>
      <p:sp>
        <p:nvSpPr>
          <p:cNvPr id="5" name="Rounded Rectangle 4">
            <a:extLst>
              <a:ext uri="{FF2B5EF4-FFF2-40B4-BE49-F238E27FC236}">
                <a16:creationId xmlns:a16="http://schemas.microsoft.com/office/drawing/2014/main" id="{B000D64E-23A3-254D-8C3C-B0A92F9D5480}"/>
              </a:ext>
            </a:extLst>
          </p:cNvPr>
          <p:cNvSpPr/>
          <p:nvPr/>
        </p:nvSpPr>
        <p:spPr>
          <a:xfrm>
            <a:off x="5219700" y="4419600"/>
            <a:ext cx="1219200" cy="1143000"/>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75000"/>
                    <a:lumOff val="25000"/>
                  </a:schemeClr>
                </a:solidFill>
                <a:latin typeface="Cambria" panose="02040503050406030204" pitchFamily="18" charset="0"/>
                <a:ea typeface="Cambria" panose="02040503050406030204" pitchFamily="18" charset="0"/>
              </a:rPr>
              <a:t>Sense Amp</a:t>
            </a:r>
          </a:p>
        </p:txBody>
      </p:sp>
      <p:sp>
        <p:nvSpPr>
          <p:cNvPr id="6" name="Rectangle 5">
            <a:extLst>
              <a:ext uri="{FF2B5EF4-FFF2-40B4-BE49-F238E27FC236}">
                <a16:creationId xmlns:a16="http://schemas.microsoft.com/office/drawing/2014/main" id="{F9739E7D-3B6D-7B4B-BDFE-6BE83DDB9806}"/>
              </a:ext>
            </a:extLst>
          </p:cNvPr>
          <p:cNvSpPr/>
          <p:nvPr/>
        </p:nvSpPr>
        <p:spPr>
          <a:xfrm>
            <a:off x="3273425" y="2590800"/>
            <a:ext cx="4572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963FC031-403F-234D-8CC6-1FECA1168611}"/>
              </a:ext>
            </a:extLst>
          </p:cNvPr>
          <p:cNvGrpSpPr/>
          <p:nvPr/>
        </p:nvGrpSpPr>
        <p:grpSpPr>
          <a:xfrm>
            <a:off x="2667000" y="2590800"/>
            <a:ext cx="1295400" cy="914400"/>
            <a:chOff x="1295400" y="2438400"/>
            <a:chExt cx="1295400" cy="914400"/>
          </a:xfrm>
        </p:grpSpPr>
        <p:grpSp>
          <p:nvGrpSpPr>
            <p:cNvPr id="8" name="Group 7">
              <a:extLst>
                <a:ext uri="{FF2B5EF4-FFF2-40B4-BE49-F238E27FC236}">
                  <a16:creationId xmlns:a16="http://schemas.microsoft.com/office/drawing/2014/main" id="{DDAF9354-C49C-9146-A784-498A9805F1D9}"/>
                </a:ext>
              </a:extLst>
            </p:cNvPr>
            <p:cNvGrpSpPr/>
            <p:nvPr/>
          </p:nvGrpSpPr>
          <p:grpSpPr>
            <a:xfrm>
              <a:off x="1295400" y="2438400"/>
              <a:ext cx="1063625" cy="914400"/>
              <a:chOff x="2060575" y="2438400"/>
              <a:chExt cx="1063625" cy="914400"/>
            </a:xfrm>
          </p:grpSpPr>
          <p:grpSp>
            <p:nvGrpSpPr>
              <p:cNvPr id="10" name="Group 9">
                <a:extLst>
                  <a:ext uri="{FF2B5EF4-FFF2-40B4-BE49-F238E27FC236}">
                    <a16:creationId xmlns:a16="http://schemas.microsoft.com/office/drawing/2014/main" id="{2313883E-2A2E-2146-867D-01032DB062EE}"/>
                  </a:ext>
                </a:extLst>
              </p:cNvPr>
              <p:cNvGrpSpPr/>
              <p:nvPr/>
            </p:nvGrpSpPr>
            <p:grpSpPr>
              <a:xfrm>
                <a:off x="2667000" y="2438400"/>
                <a:ext cx="457200" cy="914400"/>
                <a:chOff x="2667000" y="2438400"/>
                <a:chExt cx="457200" cy="914400"/>
              </a:xfrm>
            </p:grpSpPr>
            <p:cxnSp>
              <p:nvCxnSpPr>
                <p:cNvPr id="12" name="Straight Connector 11">
                  <a:extLst>
                    <a:ext uri="{FF2B5EF4-FFF2-40B4-BE49-F238E27FC236}">
                      <a16:creationId xmlns:a16="http://schemas.microsoft.com/office/drawing/2014/main" id="{988788B6-00CE-6A4E-905E-124D64F3A4CA}"/>
                    </a:ext>
                  </a:extLst>
                </p:cNvPr>
                <p:cNvCxnSpPr/>
                <p:nvPr/>
              </p:nvCxnSpPr>
              <p:spPr>
                <a:xfrm flipV="1">
                  <a:off x="31242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BC0CE6-FFFB-8748-B7CA-F39FECD3BDC7}"/>
                    </a:ext>
                  </a:extLst>
                </p:cNvPr>
                <p:cNvCxnSpPr/>
                <p:nvPr/>
              </p:nvCxnSpPr>
              <p:spPr>
                <a:xfrm flipV="1">
                  <a:off x="26670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204CB4-A23A-9E45-97BD-1F03455391EE}"/>
                    </a:ext>
                  </a:extLst>
                </p:cNvPr>
                <p:cNvCxnSpPr/>
                <p:nvPr/>
              </p:nvCxnSpPr>
              <p:spPr>
                <a:xfrm>
                  <a:off x="2667000" y="3352800"/>
                  <a:ext cx="4572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 name="Elbow Connector 10">
                <a:extLst>
                  <a:ext uri="{FF2B5EF4-FFF2-40B4-BE49-F238E27FC236}">
                    <a16:creationId xmlns:a16="http://schemas.microsoft.com/office/drawing/2014/main" id="{39B5CF6E-6709-3F4B-A655-EB31025A70A7}"/>
                  </a:ext>
                </a:extLst>
              </p:cNvPr>
              <p:cNvCxnSpPr/>
              <p:nvPr/>
            </p:nvCxnSpPr>
            <p:spPr>
              <a:xfrm rot="10800000" flipV="1">
                <a:off x="2060575" y="2895600"/>
                <a:ext cx="606425" cy="457200"/>
              </a:xfrm>
              <a:prstGeom prst="bentConnector2">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37BBD7E2-ABAC-0A45-A73D-79DE7BB1438F}"/>
                </a:ext>
              </a:extLst>
            </p:cNvPr>
            <p:cNvCxnSpPr/>
            <p:nvPr/>
          </p:nvCxnSpPr>
          <p:spPr>
            <a:xfrm flipH="1">
              <a:off x="2362203" y="2895600"/>
              <a:ext cx="22859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6DF2980-5F5A-514D-A4C2-55AC7EE8C52F}"/>
              </a:ext>
            </a:extLst>
          </p:cNvPr>
          <p:cNvGrpSpPr/>
          <p:nvPr/>
        </p:nvGrpSpPr>
        <p:grpSpPr>
          <a:xfrm>
            <a:off x="4305300" y="2514600"/>
            <a:ext cx="914400" cy="533400"/>
            <a:chOff x="2933700" y="2362200"/>
            <a:chExt cx="914400" cy="533400"/>
          </a:xfrm>
        </p:grpSpPr>
        <p:cxnSp>
          <p:nvCxnSpPr>
            <p:cNvPr id="16" name="Straight Connector 15">
              <a:extLst>
                <a:ext uri="{FF2B5EF4-FFF2-40B4-BE49-F238E27FC236}">
                  <a16:creationId xmlns:a16="http://schemas.microsoft.com/office/drawing/2014/main" id="{9BFC8167-EDF0-6340-90B6-2CDAEF3743DD}"/>
                </a:ext>
              </a:extLst>
            </p:cNvPr>
            <p:cNvCxnSpPr/>
            <p:nvPr/>
          </p:nvCxnSpPr>
          <p:spPr>
            <a:xfrm flipV="1">
              <a:off x="31242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E8849C-6687-494C-916C-9FACB4729124}"/>
                </a:ext>
              </a:extLst>
            </p:cNvPr>
            <p:cNvCxnSpPr/>
            <p:nvPr/>
          </p:nvCxnSpPr>
          <p:spPr>
            <a:xfrm flipV="1">
              <a:off x="36576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1BF418-E951-6248-A635-C290CB39D392}"/>
                </a:ext>
              </a:extLst>
            </p:cNvPr>
            <p:cNvCxnSpPr/>
            <p:nvPr/>
          </p:nvCxnSpPr>
          <p:spPr>
            <a:xfrm flipH="1">
              <a:off x="3124200" y="24384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8A5EB0-2385-694D-8190-5A93D79DE25B}"/>
                </a:ext>
              </a:extLst>
            </p:cNvPr>
            <p:cNvCxnSpPr/>
            <p:nvPr/>
          </p:nvCxnSpPr>
          <p:spPr>
            <a:xfrm flipH="1">
              <a:off x="3124200" y="23622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93EA86-EA6C-6446-80B4-63AE0962BBC1}"/>
                </a:ext>
              </a:extLst>
            </p:cNvPr>
            <p:cNvCxnSpPr/>
            <p:nvPr/>
          </p:nvCxnSpPr>
          <p:spPr>
            <a:xfrm>
              <a:off x="36576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40BB07-F495-664A-8BA4-55F417C453E4}"/>
                </a:ext>
              </a:extLst>
            </p:cNvPr>
            <p:cNvCxnSpPr/>
            <p:nvPr/>
          </p:nvCxnSpPr>
          <p:spPr>
            <a:xfrm>
              <a:off x="29337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FD48B700-2425-8C41-B369-A4992F418158}"/>
              </a:ext>
            </a:extLst>
          </p:cNvPr>
          <p:cNvCxnSpPr/>
          <p:nvPr/>
        </p:nvCxnSpPr>
        <p:spPr>
          <a:xfrm>
            <a:off x="3962400" y="3048000"/>
            <a:ext cx="3429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4D3DD-94C7-5748-AA38-D86D7A631771}"/>
              </a:ext>
            </a:extLst>
          </p:cNvPr>
          <p:cNvCxnSpPr>
            <a:cxnSpLocks/>
            <a:stCxn id="5" idx="0"/>
          </p:cNvCxnSpPr>
          <p:nvPr/>
        </p:nvCxnSpPr>
        <p:spPr>
          <a:xfrm flipV="1">
            <a:off x="5829300" y="2362200"/>
            <a:ext cx="0" cy="205740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3F1C2D-FE80-BE4B-9616-8238E5406D27}"/>
              </a:ext>
            </a:extLst>
          </p:cNvPr>
          <p:cNvCxnSpPr/>
          <p:nvPr/>
        </p:nvCxnSpPr>
        <p:spPr>
          <a:xfrm>
            <a:off x="5219700" y="3048000"/>
            <a:ext cx="6096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9E3B09-EF65-0547-A4E9-19385C885034}"/>
              </a:ext>
            </a:extLst>
          </p:cNvPr>
          <p:cNvCxnSpPr/>
          <p:nvPr/>
        </p:nvCxnSpPr>
        <p:spPr>
          <a:xfrm>
            <a:off x="2362200" y="1905000"/>
            <a:ext cx="29718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CC9C06-DD6D-174D-B219-57D9996BA618}"/>
              </a:ext>
            </a:extLst>
          </p:cNvPr>
          <p:cNvCxnSpPr/>
          <p:nvPr/>
        </p:nvCxnSpPr>
        <p:spPr>
          <a:xfrm>
            <a:off x="4762500" y="1905000"/>
            <a:ext cx="0" cy="60960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18AE1-8EB2-4847-8E5F-D532736459B3}"/>
              </a:ext>
            </a:extLst>
          </p:cNvPr>
          <p:cNvCxnSpPr>
            <a:cxnSpLocks/>
            <a:stCxn id="5" idx="1"/>
          </p:cNvCxnSpPr>
          <p:nvPr/>
        </p:nvCxnSpPr>
        <p:spPr>
          <a:xfrm flipH="1">
            <a:off x="2362200" y="4991100"/>
            <a:ext cx="28575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14DD0BC-FB4D-EC47-82EE-1647A3011D7A}"/>
              </a:ext>
            </a:extLst>
          </p:cNvPr>
          <p:cNvSpPr txBox="1"/>
          <p:nvPr/>
        </p:nvSpPr>
        <p:spPr>
          <a:xfrm>
            <a:off x="3925589" y="4963180"/>
            <a:ext cx="1269899" cy="523220"/>
          </a:xfrm>
          <a:prstGeom prst="rect">
            <a:avLst/>
          </a:prstGeom>
          <a:noFill/>
        </p:spPr>
        <p:txBody>
          <a:bodyPr wrap="none" rtlCol="0">
            <a:spAutoFit/>
          </a:bodyPr>
          <a:lstStyle/>
          <a:p>
            <a:pPr algn="ctr"/>
            <a:r>
              <a:rPr lang="en-US" sz="2800" b="1" i="1" dirty="0">
                <a:solidFill>
                  <a:schemeClr val="tx1">
                    <a:lumMod val="65000"/>
                    <a:lumOff val="35000"/>
                  </a:schemeClr>
                </a:solidFill>
                <a:latin typeface="Cambria" panose="02040503050406030204" pitchFamily="18" charset="0"/>
                <a:ea typeface="Cambria" panose="02040503050406030204" pitchFamily="18" charset="0"/>
              </a:rPr>
              <a:t>enable</a:t>
            </a:r>
          </a:p>
        </p:txBody>
      </p:sp>
      <p:sp>
        <p:nvSpPr>
          <p:cNvPr id="29" name="TextBox 28">
            <a:extLst>
              <a:ext uri="{FF2B5EF4-FFF2-40B4-BE49-F238E27FC236}">
                <a16:creationId xmlns:a16="http://schemas.microsoft.com/office/drawing/2014/main" id="{5FB93F9E-1AB4-AD4B-9714-592D98096390}"/>
              </a:ext>
            </a:extLst>
          </p:cNvPr>
          <p:cNvSpPr txBox="1"/>
          <p:nvPr/>
        </p:nvSpPr>
        <p:spPr>
          <a:xfrm>
            <a:off x="5795749" y="2387025"/>
            <a:ext cx="1233031"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bitline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8930D831-E742-5048-8D3E-35833BE3E49D}"/>
              </a:ext>
            </a:extLst>
          </p:cNvPr>
          <p:cNvSpPr txBox="1"/>
          <p:nvPr/>
        </p:nvSpPr>
        <p:spPr>
          <a:xfrm>
            <a:off x="2217045" y="1381780"/>
            <a:ext cx="1625318"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wordline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6BAA557C-90DC-2F4F-9DCB-A57885D40DBB}"/>
              </a:ext>
            </a:extLst>
          </p:cNvPr>
          <p:cNvSpPr txBox="1"/>
          <p:nvPr/>
        </p:nvSpPr>
        <p:spPr>
          <a:xfrm>
            <a:off x="1609131" y="2438400"/>
            <a:ext cx="1720343" cy="523220"/>
          </a:xfrm>
          <a:prstGeom prst="rect">
            <a:avLst/>
          </a:prstGeom>
          <a:noFill/>
        </p:spPr>
        <p:txBody>
          <a:bodyPr wrap="none" rtlCol="0">
            <a:spAutoFit/>
          </a:bodyPr>
          <a:lstStyle/>
          <a:p>
            <a:pPr algn="ctr"/>
            <a:r>
              <a:rPr lang="en-US" sz="2800" b="1" i="1" dirty="0">
                <a:solidFill>
                  <a:schemeClr val="tx1">
                    <a:lumMod val="65000"/>
                    <a:lumOff val="35000"/>
                  </a:schemeClr>
                </a:solidFill>
                <a:latin typeface="Cambria" panose="02040503050406030204" pitchFamily="18" charset="0"/>
                <a:ea typeface="Cambria" panose="02040503050406030204" pitchFamily="18" charset="0"/>
              </a:rPr>
              <a:t>capacitor</a:t>
            </a:r>
          </a:p>
        </p:txBody>
      </p:sp>
      <p:sp>
        <p:nvSpPr>
          <p:cNvPr id="32" name="TextBox 31">
            <a:extLst>
              <a:ext uri="{FF2B5EF4-FFF2-40B4-BE49-F238E27FC236}">
                <a16:creationId xmlns:a16="http://schemas.microsoft.com/office/drawing/2014/main" id="{BB9E33E6-807B-C241-9E99-26297D9E33E4}"/>
              </a:ext>
            </a:extLst>
          </p:cNvPr>
          <p:cNvSpPr txBox="1"/>
          <p:nvPr/>
        </p:nvSpPr>
        <p:spPr>
          <a:xfrm>
            <a:off x="3764176" y="3094470"/>
            <a:ext cx="1955302" cy="867930"/>
          </a:xfrm>
          <a:prstGeom prst="rect">
            <a:avLst/>
          </a:prstGeom>
          <a:noFill/>
        </p:spPr>
        <p:txBody>
          <a:bodyPr wrap="square" rtlCol="0">
            <a:spAutoFit/>
          </a:bodyPr>
          <a:lstStyle/>
          <a:p>
            <a:pPr algn="ctr">
              <a:lnSpc>
                <a:spcPct val="90000"/>
              </a:lnSpc>
            </a:pPr>
            <a:r>
              <a:rPr lang="en-US" sz="2800" b="1" i="1" dirty="0">
                <a:solidFill>
                  <a:schemeClr val="tx1">
                    <a:lumMod val="65000"/>
                    <a:lumOff val="35000"/>
                  </a:schemeClr>
                </a:solidFill>
                <a:latin typeface="Cambria" panose="02040503050406030204" pitchFamily="18" charset="0"/>
                <a:ea typeface="Cambria" panose="02040503050406030204" pitchFamily="18" charset="0"/>
              </a:rPr>
              <a:t>access transistor</a:t>
            </a:r>
          </a:p>
        </p:txBody>
      </p:sp>
      <p:cxnSp>
        <p:nvCxnSpPr>
          <p:cNvPr id="33" name="Straight Connector 32">
            <a:extLst>
              <a:ext uri="{FF2B5EF4-FFF2-40B4-BE49-F238E27FC236}">
                <a16:creationId xmlns:a16="http://schemas.microsoft.com/office/drawing/2014/main" id="{15D425E8-F26A-924B-BFE0-90F15C3401B7}"/>
              </a:ext>
            </a:extLst>
          </p:cNvPr>
          <p:cNvCxnSpPr/>
          <p:nvPr/>
        </p:nvCxnSpPr>
        <p:spPr>
          <a:xfrm rot="5400000">
            <a:off x="5436885" y="5955015"/>
            <a:ext cx="78483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70CF87E-2D12-224D-B6F7-C55CAFF71557}"/>
              </a:ext>
            </a:extLst>
          </p:cNvPr>
          <p:cNvSpPr txBox="1"/>
          <p:nvPr/>
        </p:nvSpPr>
        <p:spPr>
          <a:xfrm>
            <a:off x="3029704" y="6477000"/>
            <a:ext cx="2513830"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MICRO’17]</a:t>
            </a:r>
          </a:p>
        </p:txBody>
      </p:sp>
    </p:spTree>
    <p:extLst>
      <p:ext uri="{BB962C8B-B14F-4D97-AF65-F5344CB8AC3E}">
        <p14:creationId xmlns:p14="http://schemas.microsoft.com/office/powerpoint/2010/main" val="4022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5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5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EF5E-A293-954E-9D3C-E8B657A782CE}"/>
              </a:ext>
            </a:extLst>
          </p:cNvPr>
          <p:cNvSpPr>
            <a:spLocks noGrp="1"/>
          </p:cNvSpPr>
          <p:nvPr>
            <p:ph type="title"/>
          </p:nvPr>
        </p:nvSpPr>
        <p:spPr/>
        <p:txBody>
          <a:bodyPr>
            <a:noAutofit/>
          </a:bodyPr>
          <a:lstStyle/>
          <a:p>
            <a:r>
              <a:rPr lang="en-TR" dirty="0">
                <a:ea typeface="Cambria" panose="02040503050406030204" pitchFamily="18" charset="0"/>
              </a:rPr>
              <a:t>Accessing a DRAM Cell</a:t>
            </a:r>
          </a:p>
        </p:txBody>
      </p:sp>
      <p:sp>
        <p:nvSpPr>
          <p:cNvPr id="5" name="TextBox 4">
            <a:extLst>
              <a:ext uri="{FF2B5EF4-FFF2-40B4-BE49-F238E27FC236}">
                <a16:creationId xmlns:a16="http://schemas.microsoft.com/office/drawing/2014/main" id="{6DE40A6B-8EE0-5846-933A-B21C7781D872}"/>
              </a:ext>
            </a:extLst>
          </p:cNvPr>
          <p:cNvSpPr txBox="1"/>
          <p:nvPr/>
        </p:nvSpPr>
        <p:spPr>
          <a:xfrm>
            <a:off x="5509996" y="1838980"/>
            <a:ext cx="1507144"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 </a:t>
            </a:r>
            <a:r>
              <a:rPr lang="en-US" sz="2400" b="1" dirty="0">
                <a:solidFill>
                  <a:srgbClr val="C00000"/>
                </a:solidFill>
                <a:latin typeface="Cambria" panose="02040503050406030204" pitchFamily="18" charset="0"/>
                <a:ea typeface="Cambria" panose="02040503050406030204" pitchFamily="18" charset="0"/>
              </a:rPr>
              <a:t>+ </a:t>
            </a:r>
            <a:r>
              <a:rPr lang="el-GR" sz="2400" b="1" dirty="0">
                <a:solidFill>
                  <a:srgbClr val="C00000"/>
                </a:solidFill>
                <a:latin typeface="Cambria" panose="02040503050406030204" pitchFamily="18" charset="0"/>
                <a:ea typeface="Cambria" panose="02040503050406030204" pitchFamily="18" charset="0"/>
              </a:rPr>
              <a:t>δ</a:t>
            </a:r>
            <a:endParaRPr lang="en-US" sz="2400" b="1" dirty="0">
              <a:solidFill>
                <a:srgbClr val="C0000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7F87A215-6899-AC4B-A57E-EF96D32BE8F9}"/>
              </a:ext>
            </a:extLst>
          </p:cNvPr>
          <p:cNvSpPr/>
          <p:nvPr/>
        </p:nvSpPr>
        <p:spPr>
          <a:xfrm>
            <a:off x="3276600" y="2590800"/>
            <a:ext cx="4572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2C4404E7-43BF-7A42-9A0F-96DD2CB65FE6}"/>
              </a:ext>
            </a:extLst>
          </p:cNvPr>
          <p:cNvSpPr/>
          <p:nvPr/>
        </p:nvSpPr>
        <p:spPr>
          <a:xfrm>
            <a:off x="3273425" y="2895600"/>
            <a:ext cx="457200" cy="609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3F421559-536D-F443-B1B9-67EF19A9D2C9}"/>
              </a:ext>
            </a:extLst>
          </p:cNvPr>
          <p:cNvGrpSpPr/>
          <p:nvPr/>
        </p:nvGrpSpPr>
        <p:grpSpPr>
          <a:xfrm>
            <a:off x="2667000" y="2590800"/>
            <a:ext cx="1295400" cy="914400"/>
            <a:chOff x="1295400" y="2438400"/>
            <a:chExt cx="1295400" cy="914400"/>
          </a:xfrm>
        </p:grpSpPr>
        <p:grpSp>
          <p:nvGrpSpPr>
            <p:cNvPr id="9" name="Group 8">
              <a:extLst>
                <a:ext uri="{FF2B5EF4-FFF2-40B4-BE49-F238E27FC236}">
                  <a16:creationId xmlns:a16="http://schemas.microsoft.com/office/drawing/2014/main" id="{5CDEA411-3904-4B45-82F3-49DF328FF22C}"/>
                </a:ext>
              </a:extLst>
            </p:cNvPr>
            <p:cNvGrpSpPr/>
            <p:nvPr/>
          </p:nvGrpSpPr>
          <p:grpSpPr>
            <a:xfrm>
              <a:off x="1295400" y="2438400"/>
              <a:ext cx="1063625" cy="914400"/>
              <a:chOff x="2060575" y="2438400"/>
              <a:chExt cx="1063625" cy="914400"/>
            </a:xfrm>
          </p:grpSpPr>
          <p:grpSp>
            <p:nvGrpSpPr>
              <p:cNvPr id="11" name="Group 10">
                <a:extLst>
                  <a:ext uri="{FF2B5EF4-FFF2-40B4-BE49-F238E27FC236}">
                    <a16:creationId xmlns:a16="http://schemas.microsoft.com/office/drawing/2014/main" id="{C20EC6AE-CFB5-CB4F-A887-BB6A22B81EC9}"/>
                  </a:ext>
                </a:extLst>
              </p:cNvPr>
              <p:cNvGrpSpPr/>
              <p:nvPr/>
            </p:nvGrpSpPr>
            <p:grpSpPr>
              <a:xfrm>
                <a:off x="2667000" y="2438400"/>
                <a:ext cx="457200" cy="914400"/>
                <a:chOff x="2667000" y="2438400"/>
                <a:chExt cx="457200" cy="914400"/>
              </a:xfrm>
            </p:grpSpPr>
            <p:cxnSp>
              <p:nvCxnSpPr>
                <p:cNvPr id="13" name="Straight Connector 12">
                  <a:extLst>
                    <a:ext uri="{FF2B5EF4-FFF2-40B4-BE49-F238E27FC236}">
                      <a16:creationId xmlns:a16="http://schemas.microsoft.com/office/drawing/2014/main" id="{D4957B02-77CA-E24D-943B-8C62DCDF7867}"/>
                    </a:ext>
                  </a:extLst>
                </p:cNvPr>
                <p:cNvCxnSpPr/>
                <p:nvPr/>
              </p:nvCxnSpPr>
              <p:spPr>
                <a:xfrm flipV="1">
                  <a:off x="31242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7F1E1B-CC93-4943-9E4C-E25A49F1F532}"/>
                    </a:ext>
                  </a:extLst>
                </p:cNvPr>
                <p:cNvCxnSpPr/>
                <p:nvPr/>
              </p:nvCxnSpPr>
              <p:spPr>
                <a:xfrm flipV="1">
                  <a:off x="26670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71A98F-5414-1541-BDE3-101270D6F0FB}"/>
                    </a:ext>
                  </a:extLst>
                </p:cNvPr>
                <p:cNvCxnSpPr/>
                <p:nvPr/>
              </p:nvCxnSpPr>
              <p:spPr>
                <a:xfrm>
                  <a:off x="2667000" y="3352800"/>
                  <a:ext cx="4572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Elbow Connector 11">
                <a:extLst>
                  <a:ext uri="{FF2B5EF4-FFF2-40B4-BE49-F238E27FC236}">
                    <a16:creationId xmlns:a16="http://schemas.microsoft.com/office/drawing/2014/main" id="{4D1CA3B3-A344-C741-9C09-C5AB93EA8E78}"/>
                  </a:ext>
                </a:extLst>
              </p:cNvPr>
              <p:cNvCxnSpPr/>
              <p:nvPr/>
            </p:nvCxnSpPr>
            <p:spPr>
              <a:xfrm rot="10800000" flipV="1">
                <a:off x="2060575" y="2895600"/>
                <a:ext cx="606425" cy="457200"/>
              </a:xfrm>
              <a:prstGeom prst="bentConnector2">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EC1E8FA0-0D94-EE40-A1D3-7CD6C5E43FEB}"/>
                </a:ext>
              </a:extLst>
            </p:cNvPr>
            <p:cNvCxnSpPr/>
            <p:nvPr/>
          </p:nvCxnSpPr>
          <p:spPr>
            <a:xfrm flipH="1">
              <a:off x="2362203" y="2895600"/>
              <a:ext cx="22859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0FC48A5-92F6-8147-9556-31C5025EABC2}"/>
              </a:ext>
            </a:extLst>
          </p:cNvPr>
          <p:cNvGrpSpPr/>
          <p:nvPr/>
        </p:nvGrpSpPr>
        <p:grpSpPr>
          <a:xfrm>
            <a:off x="4305300" y="2514600"/>
            <a:ext cx="914400" cy="533400"/>
            <a:chOff x="2933700" y="2362200"/>
            <a:chExt cx="914400" cy="533400"/>
          </a:xfrm>
        </p:grpSpPr>
        <p:cxnSp>
          <p:nvCxnSpPr>
            <p:cNvPr id="17" name="Straight Connector 16">
              <a:extLst>
                <a:ext uri="{FF2B5EF4-FFF2-40B4-BE49-F238E27FC236}">
                  <a16:creationId xmlns:a16="http://schemas.microsoft.com/office/drawing/2014/main" id="{46D27EC6-0E3F-9D41-8FC5-C6DC5E19A1F7}"/>
                </a:ext>
              </a:extLst>
            </p:cNvPr>
            <p:cNvCxnSpPr/>
            <p:nvPr/>
          </p:nvCxnSpPr>
          <p:spPr>
            <a:xfrm flipV="1">
              <a:off x="31242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595DD-1969-484D-BDDB-9536B119558F}"/>
                </a:ext>
              </a:extLst>
            </p:cNvPr>
            <p:cNvCxnSpPr/>
            <p:nvPr/>
          </p:nvCxnSpPr>
          <p:spPr>
            <a:xfrm flipV="1">
              <a:off x="36576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681188-0BCB-D64E-84D3-CA93854147CB}"/>
                </a:ext>
              </a:extLst>
            </p:cNvPr>
            <p:cNvCxnSpPr/>
            <p:nvPr/>
          </p:nvCxnSpPr>
          <p:spPr>
            <a:xfrm flipH="1">
              <a:off x="3124200" y="24384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3BFACF-150C-7F45-B5FD-14789DE4AD81}"/>
                </a:ext>
              </a:extLst>
            </p:cNvPr>
            <p:cNvCxnSpPr/>
            <p:nvPr/>
          </p:nvCxnSpPr>
          <p:spPr>
            <a:xfrm flipH="1">
              <a:off x="3124200" y="23622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A0093A-9D65-E64D-8E2D-F81DB9009DDC}"/>
                </a:ext>
              </a:extLst>
            </p:cNvPr>
            <p:cNvCxnSpPr/>
            <p:nvPr/>
          </p:nvCxnSpPr>
          <p:spPr>
            <a:xfrm>
              <a:off x="36576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D196F3-6E48-2F42-9C61-F03E5B659F3E}"/>
                </a:ext>
              </a:extLst>
            </p:cNvPr>
            <p:cNvCxnSpPr/>
            <p:nvPr/>
          </p:nvCxnSpPr>
          <p:spPr>
            <a:xfrm>
              <a:off x="29337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69AA2482-E648-2E46-933D-349CE2B2EDA5}"/>
              </a:ext>
            </a:extLst>
          </p:cNvPr>
          <p:cNvCxnSpPr/>
          <p:nvPr/>
        </p:nvCxnSpPr>
        <p:spPr>
          <a:xfrm>
            <a:off x="3962400" y="3048000"/>
            <a:ext cx="3429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7213FF-166C-EA4C-9012-45EB7D53001C}"/>
              </a:ext>
            </a:extLst>
          </p:cNvPr>
          <p:cNvCxnSpPr>
            <a:cxnSpLocks/>
            <a:stCxn id="56" idx="0"/>
          </p:cNvCxnSpPr>
          <p:nvPr/>
        </p:nvCxnSpPr>
        <p:spPr>
          <a:xfrm flipV="1">
            <a:off x="5829300" y="2362200"/>
            <a:ext cx="0" cy="205740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9A2589F-32EE-E841-9896-B2085156F3CA}"/>
              </a:ext>
            </a:extLst>
          </p:cNvPr>
          <p:cNvCxnSpPr/>
          <p:nvPr/>
        </p:nvCxnSpPr>
        <p:spPr>
          <a:xfrm>
            <a:off x="5219700" y="3048000"/>
            <a:ext cx="6096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89F671-4F49-1145-BFD1-4CB14AC66D8E}"/>
              </a:ext>
            </a:extLst>
          </p:cNvPr>
          <p:cNvCxnSpPr/>
          <p:nvPr/>
        </p:nvCxnSpPr>
        <p:spPr>
          <a:xfrm>
            <a:off x="2362200" y="1905000"/>
            <a:ext cx="29718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935DDE-E6E8-0143-94E6-8A92A490C1DF}"/>
              </a:ext>
            </a:extLst>
          </p:cNvPr>
          <p:cNvCxnSpPr/>
          <p:nvPr/>
        </p:nvCxnSpPr>
        <p:spPr>
          <a:xfrm>
            <a:off x="4762500" y="1905000"/>
            <a:ext cx="0" cy="60960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52F813-E3D2-A848-BEA0-723460C8E41B}"/>
              </a:ext>
            </a:extLst>
          </p:cNvPr>
          <p:cNvCxnSpPr>
            <a:cxnSpLocks/>
            <a:stCxn id="56" idx="1"/>
          </p:cNvCxnSpPr>
          <p:nvPr/>
        </p:nvCxnSpPr>
        <p:spPr>
          <a:xfrm flipH="1">
            <a:off x="2362201" y="4991100"/>
            <a:ext cx="2805568"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7C4D2B-B1AF-F349-B439-BD1E89E2F05B}"/>
              </a:ext>
            </a:extLst>
          </p:cNvPr>
          <p:cNvSpPr txBox="1"/>
          <p:nvPr/>
        </p:nvSpPr>
        <p:spPr>
          <a:xfrm>
            <a:off x="3925589" y="4963180"/>
            <a:ext cx="1269899" cy="523220"/>
          </a:xfrm>
          <a:prstGeom prst="rect">
            <a:avLst/>
          </a:prstGeom>
          <a:noFill/>
        </p:spPr>
        <p:txBody>
          <a:bodyPr wrap="none" rtlCol="0">
            <a:spAutoFit/>
          </a:bodyPr>
          <a:lstStyle/>
          <a:p>
            <a:pPr algn="ctr"/>
            <a:r>
              <a:rPr lang="en-US" sz="2800" b="1" i="1" dirty="0">
                <a:solidFill>
                  <a:schemeClr val="bg1">
                    <a:lumMod val="65000"/>
                  </a:schemeClr>
                </a:solidFill>
                <a:latin typeface="Cambria" panose="02040503050406030204" pitchFamily="18" charset="0"/>
                <a:ea typeface="Cambria" panose="02040503050406030204" pitchFamily="18" charset="0"/>
              </a:rPr>
              <a:t>enable</a:t>
            </a:r>
          </a:p>
        </p:txBody>
      </p:sp>
      <p:sp>
        <p:nvSpPr>
          <p:cNvPr id="30" name="TextBox 29">
            <a:extLst>
              <a:ext uri="{FF2B5EF4-FFF2-40B4-BE49-F238E27FC236}">
                <a16:creationId xmlns:a16="http://schemas.microsoft.com/office/drawing/2014/main" id="{93E144D5-9418-A44F-90D3-FD3C422E48D7}"/>
              </a:ext>
            </a:extLst>
          </p:cNvPr>
          <p:cNvSpPr txBox="1"/>
          <p:nvPr/>
        </p:nvSpPr>
        <p:spPr>
          <a:xfrm>
            <a:off x="5795749" y="2387025"/>
            <a:ext cx="1233031" cy="523220"/>
          </a:xfrm>
          <a:prstGeom prst="rect">
            <a:avLst/>
          </a:prstGeom>
          <a:noFill/>
        </p:spPr>
        <p:txBody>
          <a:bodyPr wrap="none" rtlCol="0">
            <a:spAutoFit/>
          </a:bodyPr>
          <a:lstStyle/>
          <a:p>
            <a:pPr algn="ctr"/>
            <a:r>
              <a:rPr lang="en-US" sz="2800" b="1" i="1" dirty="0" err="1">
                <a:solidFill>
                  <a:schemeClr val="bg1">
                    <a:lumMod val="65000"/>
                  </a:schemeClr>
                </a:solidFill>
                <a:latin typeface="Cambria" panose="02040503050406030204" pitchFamily="18" charset="0"/>
                <a:ea typeface="Cambria" panose="02040503050406030204" pitchFamily="18" charset="0"/>
              </a:rPr>
              <a:t>bitline</a:t>
            </a:r>
            <a:endParaRPr lang="en-US" sz="2800" b="1" i="1" dirty="0">
              <a:solidFill>
                <a:schemeClr val="bg1">
                  <a:lumMod val="6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3D1C44FB-49F9-FB43-9893-7A0B426927C6}"/>
              </a:ext>
            </a:extLst>
          </p:cNvPr>
          <p:cNvSpPr txBox="1"/>
          <p:nvPr/>
        </p:nvSpPr>
        <p:spPr>
          <a:xfrm>
            <a:off x="2214417" y="1381780"/>
            <a:ext cx="1630575" cy="523220"/>
          </a:xfrm>
          <a:prstGeom prst="rect">
            <a:avLst/>
          </a:prstGeom>
          <a:noFill/>
        </p:spPr>
        <p:txBody>
          <a:bodyPr wrap="none" rtlCol="0">
            <a:spAutoFit/>
          </a:bodyPr>
          <a:lstStyle/>
          <a:p>
            <a:pPr algn="ctr"/>
            <a:r>
              <a:rPr lang="en-US" sz="2800" b="1" i="1" dirty="0" err="1">
                <a:solidFill>
                  <a:schemeClr val="bg1">
                    <a:lumMod val="65000"/>
                  </a:schemeClr>
                </a:solidFill>
                <a:latin typeface="Cambria" panose="02040503050406030204" pitchFamily="18" charset="0"/>
                <a:ea typeface="Cambria" panose="02040503050406030204" pitchFamily="18" charset="0"/>
              </a:rPr>
              <a:t>wordline</a:t>
            </a:r>
            <a:endParaRPr lang="en-US" sz="2800" b="1" i="1" dirty="0">
              <a:solidFill>
                <a:schemeClr val="bg1">
                  <a:lumMod val="65000"/>
                </a:schemeClr>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750C3E43-C038-7340-99F7-FB91749CC1AE}"/>
              </a:ext>
            </a:extLst>
          </p:cNvPr>
          <p:cNvSpPr txBox="1"/>
          <p:nvPr/>
        </p:nvSpPr>
        <p:spPr>
          <a:xfrm>
            <a:off x="1609131" y="2438400"/>
            <a:ext cx="1720343" cy="523220"/>
          </a:xfrm>
          <a:prstGeom prst="rect">
            <a:avLst/>
          </a:prstGeom>
          <a:noFill/>
        </p:spPr>
        <p:txBody>
          <a:bodyPr wrap="none" rtlCol="0">
            <a:spAutoFit/>
          </a:bodyPr>
          <a:lstStyle/>
          <a:p>
            <a:pPr algn="ctr"/>
            <a:r>
              <a:rPr lang="en-US" sz="2800" b="1" i="1" dirty="0">
                <a:solidFill>
                  <a:schemeClr val="bg1">
                    <a:lumMod val="65000"/>
                  </a:schemeClr>
                </a:solidFill>
                <a:latin typeface="Cambria" panose="02040503050406030204" pitchFamily="18" charset="0"/>
                <a:ea typeface="Cambria" panose="02040503050406030204" pitchFamily="18" charset="0"/>
              </a:rPr>
              <a:t>capacitor</a:t>
            </a:r>
          </a:p>
        </p:txBody>
      </p:sp>
      <p:sp>
        <p:nvSpPr>
          <p:cNvPr id="33" name="TextBox 32">
            <a:extLst>
              <a:ext uri="{FF2B5EF4-FFF2-40B4-BE49-F238E27FC236}">
                <a16:creationId xmlns:a16="http://schemas.microsoft.com/office/drawing/2014/main" id="{D0743F82-6C73-A444-A67F-03216B1D6107}"/>
              </a:ext>
            </a:extLst>
          </p:cNvPr>
          <p:cNvSpPr txBox="1"/>
          <p:nvPr/>
        </p:nvSpPr>
        <p:spPr>
          <a:xfrm>
            <a:off x="3879852" y="3094470"/>
            <a:ext cx="1800150" cy="867930"/>
          </a:xfrm>
          <a:prstGeom prst="rect">
            <a:avLst/>
          </a:prstGeom>
          <a:noFill/>
        </p:spPr>
        <p:txBody>
          <a:bodyPr wrap="square" rtlCol="0">
            <a:spAutoFit/>
          </a:bodyPr>
          <a:lstStyle/>
          <a:p>
            <a:pPr algn="ctr">
              <a:lnSpc>
                <a:spcPct val="90000"/>
              </a:lnSpc>
            </a:pPr>
            <a:r>
              <a:rPr lang="en-US" sz="2800" b="1" i="1" dirty="0">
                <a:solidFill>
                  <a:schemeClr val="bg1">
                    <a:lumMod val="65000"/>
                  </a:schemeClr>
                </a:solidFill>
                <a:latin typeface="Cambria" panose="02040503050406030204" pitchFamily="18" charset="0"/>
                <a:ea typeface="Cambria" panose="02040503050406030204" pitchFamily="18" charset="0"/>
              </a:rPr>
              <a:t>access transistor</a:t>
            </a:r>
          </a:p>
        </p:txBody>
      </p:sp>
      <p:sp>
        <p:nvSpPr>
          <p:cNvPr id="35" name="TextBox 34">
            <a:extLst>
              <a:ext uri="{FF2B5EF4-FFF2-40B4-BE49-F238E27FC236}">
                <a16:creationId xmlns:a16="http://schemas.microsoft.com/office/drawing/2014/main" id="{7494C25C-C5DC-2346-BD74-08D0F24EADCE}"/>
              </a:ext>
            </a:extLst>
          </p:cNvPr>
          <p:cNvSpPr txBox="1"/>
          <p:nvPr/>
        </p:nvSpPr>
        <p:spPr>
          <a:xfrm>
            <a:off x="5522476" y="1838980"/>
            <a:ext cx="1035861"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a:t>
            </a:r>
          </a:p>
        </p:txBody>
      </p:sp>
      <p:sp>
        <p:nvSpPr>
          <p:cNvPr id="39" name="TextBox 38">
            <a:extLst>
              <a:ext uri="{FF2B5EF4-FFF2-40B4-BE49-F238E27FC236}">
                <a16:creationId xmlns:a16="http://schemas.microsoft.com/office/drawing/2014/main" id="{EC834DB7-DFDD-6A40-AEF5-1FBAA44BCCAA}"/>
              </a:ext>
            </a:extLst>
          </p:cNvPr>
          <p:cNvSpPr txBox="1"/>
          <p:nvPr/>
        </p:nvSpPr>
        <p:spPr>
          <a:xfrm>
            <a:off x="5518517" y="1838980"/>
            <a:ext cx="668774" cy="461665"/>
          </a:xfrm>
          <a:prstGeom prst="rect">
            <a:avLst/>
          </a:prstGeom>
          <a:noFill/>
        </p:spPr>
        <p:txBody>
          <a:bodyPr wrap="none" rtlCol="0">
            <a:spAutoFit/>
          </a:bodyPr>
          <a:lstStyle/>
          <a:p>
            <a:pPr algn="ctr"/>
            <a:r>
              <a:rPr lang="en-US" sz="2400" b="1" dirty="0">
                <a:solidFill>
                  <a:srgbClr val="C00000"/>
                </a:solidFill>
                <a:latin typeface="Cambria" panose="02040503050406030204" pitchFamily="18" charset="0"/>
                <a:ea typeface="Cambria" panose="02040503050406030204" pitchFamily="18" charset="0"/>
              </a:rPr>
              <a:t>V</a:t>
            </a:r>
            <a:r>
              <a:rPr lang="en-US" sz="2400" b="1" baseline="-25000" dirty="0">
                <a:solidFill>
                  <a:srgbClr val="C00000"/>
                </a:solidFill>
                <a:latin typeface="Cambria" panose="02040503050406030204" pitchFamily="18" charset="0"/>
                <a:ea typeface="Cambria" panose="02040503050406030204" pitchFamily="18" charset="0"/>
              </a:rPr>
              <a:t>DD</a:t>
            </a:r>
          </a:p>
        </p:txBody>
      </p:sp>
      <p:cxnSp>
        <p:nvCxnSpPr>
          <p:cNvPr id="40" name="Straight Connector 39">
            <a:extLst>
              <a:ext uri="{FF2B5EF4-FFF2-40B4-BE49-F238E27FC236}">
                <a16:creationId xmlns:a16="http://schemas.microsoft.com/office/drawing/2014/main" id="{603D7756-2BFA-8743-8FBA-C436A134C396}"/>
              </a:ext>
            </a:extLst>
          </p:cNvPr>
          <p:cNvCxnSpPr/>
          <p:nvPr/>
        </p:nvCxnSpPr>
        <p:spPr>
          <a:xfrm>
            <a:off x="2362200" y="1905000"/>
            <a:ext cx="29718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4D6003-2CBD-224C-A067-6BC081E1470B}"/>
              </a:ext>
            </a:extLst>
          </p:cNvPr>
          <p:cNvCxnSpPr/>
          <p:nvPr/>
        </p:nvCxnSpPr>
        <p:spPr>
          <a:xfrm>
            <a:off x="3962400" y="3048000"/>
            <a:ext cx="3429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55031B-4740-8649-BC44-784BFCDCC38D}"/>
              </a:ext>
            </a:extLst>
          </p:cNvPr>
          <p:cNvCxnSpPr/>
          <p:nvPr/>
        </p:nvCxnSpPr>
        <p:spPr>
          <a:xfrm>
            <a:off x="5219700" y="3048000"/>
            <a:ext cx="6096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7747A59-EE6D-4344-ACDD-C6280F6694E2}"/>
              </a:ext>
            </a:extLst>
          </p:cNvPr>
          <p:cNvCxnSpPr/>
          <p:nvPr/>
        </p:nvCxnSpPr>
        <p:spPr>
          <a:xfrm flipH="1">
            <a:off x="2362200" y="4991100"/>
            <a:ext cx="28956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A740D3D-C02A-5D48-8BB5-87F483975006}"/>
              </a:ext>
            </a:extLst>
          </p:cNvPr>
          <p:cNvSpPr txBox="1"/>
          <p:nvPr/>
        </p:nvSpPr>
        <p:spPr>
          <a:xfrm>
            <a:off x="662475" y="1394936"/>
            <a:ext cx="1539516"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enable </a:t>
            </a:r>
            <a:r>
              <a:rPr lang="en-US" sz="2400" b="1" dirty="0" err="1">
                <a:solidFill>
                  <a:srgbClr val="C00000"/>
                </a:solidFill>
                <a:latin typeface="Cambria" panose="02040503050406030204" pitchFamily="18" charset="0"/>
                <a:ea typeface="Cambria" panose="02040503050406030204" pitchFamily="18" charset="0"/>
              </a:rPr>
              <a:t>wordline</a:t>
            </a:r>
            <a:endParaRPr lang="en-US" sz="2400" b="1" dirty="0">
              <a:solidFill>
                <a:srgbClr val="C00000"/>
              </a:solidFill>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28302F32-18CA-FD4C-8F10-28B10380BFF3}"/>
              </a:ext>
            </a:extLst>
          </p:cNvPr>
          <p:cNvSpPr txBox="1"/>
          <p:nvPr/>
        </p:nvSpPr>
        <p:spPr>
          <a:xfrm>
            <a:off x="1609131" y="5075670"/>
            <a:ext cx="1690119"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enable sense amp</a:t>
            </a:r>
          </a:p>
        </p:txBody>
      </p:sp>
      <p:sp>
        <p:nvSpPr>
          <p:cNvPr id="47" name="TextBox 46">
            <a:extLst>
              <a:ext uri="{FF2B5EF4-FFF2-40B4-BE49-F238E27FC236}">
                <a16:creationId xmlns:a16="http://schemas.microsoft.com/office/drawing/2014/main" id="{B7842297-16BD-5247-B0BC-1DCD9B6406A0}"/>
              </a:ext>
            </a:extLst>
          </p:cNvPr>
          <p:cNvSpPr txBox="1"/>
          <p:nvPr/>
        </p:nvSpPr>
        <p:spPr>
          <a:xfrm>
            <a:off x="7157910" y="3246870"/>
            <a:ext cx="1986090" cy="757130"/>
          </a:xfrm>
          <a:prstGeom prst="rect">
            <a:avLst/>
          </a:prstGeom>
          <a:noFill/>
        </p:spPr>
        <p:txBody>
          <a:bodyPr wrap="square" rtlCol="0">
            <a:spAutoFit/>
          </a:bodyPr>
          <a:lstStyle/>
          <a:p>
            <a:pPr>
              <a:lnSpc>
                <a:spcPct val="90000"/>
              </a:lnSpc>
            </a:pPr>
            <a:r>
              <a:rPr lang="en-US" sz="2400" b="1" dirty="0">
                <a:solidFill>
                  <a:srgbClr val="C00000"/>
                </a:solidFill>
                <a:latin typeface="Cambria" panose="02040503050406030204" pitchFamily="18" charset="0"/>
                <a:ea typeface="Cambria" panose="02040503050406030204" pitchFamily="18" charset="0"/>
              </a:rPr>
              <a:t>connects cell to </a:t>
            </a:r>
            <a:r>
              <a:rPr lang="en-US" sz="2400" b="1" dirty="0" err="1">
                <a:solidFill>
                  <a:srgbClr val="C00000"/>
                </a:solidFill>
                <a:latin typeface="Cambria" panose="02040503050406030204" pitchFamily="18" charset="0"/>
                <a:ea typeface="Cambria" panose="02040503050406030204" pitchFamily="18" charset="0"/>
              </a:rPr>
              <a:t>bitline</a:t>
            </a:r>
            <a:endParaRPr lang="en-US" sz="2400" b="1" dirty="0">
              <a:solidFill>
                <a:srgbClr val="C00000"/>
              </a:solidFill>
              <a:latin typeface="Cambria" panose="02040503050406030204" pitchFamily="18" charset="0"/>
              <a:ea typeface="Cambria" panose="02040503050406030204" pitchFamily="18" charset="0"/>
            </a:endParaRPr>
          </a:p>
        </p:txBody>
      </p:sp>
      <p:cxnSp>
        <p:nvCxnSpPr>
          <p:cNvPr id="48" name="Curved Connector 47">
            <a:extLst>
              <a:ext uri="{FF2B5EF4-FFF2-40B4-BE49-F238E27FC236}">
                <a16:creationId xmlns:a16="http://schemas.microsoft.com/office/drawing/2014/main" id="{FD2F103A-D250-4444-A4C1-B29E921A8916}"/>
              </a:ext>
            </a:extLst>
          </p:cNvPr>
          <p:cNvCxnSpPr>
            <a:cxnSpLocks/>
            <a:stCxn id="47" idx="1"/>
          </p:cNvCxnSpPr>
          <p:nvPr/>
        </p:nvCxnSpPr>
        <p:spPr>
          <a:xfrm rot="10800000">
            <a:off x="5514208" y="3086111"/>
            <a:ext cx="1643703" cy="539325"/>
          </a:xfrm>
          <a:prstGeom prst="curvedConnector3">
            <a:avLst>
              <a:gd name="adj1" fmla="val 50000"/>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0075AC6-0695-E045-A795-81054735C858}"/>
              </a:ext>
            </a:extLst>
          </p:cNvPr>
          <p:cNvSpPr txBox="1"/>
          <p:nvPr/>
        </p:nvSpPr>
        <p:spPr>
          <a:xfrm>
            <a:off x="-101601" y="3810000"/>
            <a:ext cx="2558983" cy="1089529"/>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cell loses charge to </a:t>
            </a:r>
            <a:r>
              <a:rPr lang="en-US" sz="2400" b="1" dirty="0" err="1">
                <a:solidFill>
                  <a:srgbClr val="C00000"/>
                </a:solidFill>
                <a:latin typeface="Cambria" panose="02040503050406030204" pitchFamily="18" charset="0"/>
                <a:ea typeface="Cambria" panose="02040503050406030204" pitchFamily="18" charset="0"/>
              </a:rPr>
              <a:t>bitline</a:t>
            </a:r>
            <a:endParaRPr lang="en-US" sz="2400" b="1" dirty="0">
              <a:solidFill>
                <a:srgbClr val="C00000"/>
              </a:solidFill>
              <a:latin typeface="Cambria" panose="02040503050406030204" pitchFamily="18" charset="0"/>
              <a:ea typeface="Cambria" panose="02040503050406030204" pitchFamily="18" charset="0"/>
            </a:endParaRPr>
          </a:p>
        </p:txBody>
      </p:sp>
      <p:cxnSp>
        <p:nvCxnSpPr>
          <p:cNvPr id="51" name="Curved Connector 50">
            <a:extLst>
              <a:ext uri="{FF2B5EF4-FFF2-40B4-BE49-F238E27FC236}">
                <a16:creationId xmlns:a16="http://schemas.microsoft.com/office/drawing/2014/main" id="{1E39817E-88D5-1E4B-A9D4-1730049A9CA5}"/>
              </a:ext>
            </a:extLst>
          </p:cNvPr>
          <p:cNvCxnSpPr>
            <a:stCxn id="50" idx="3"/>
          </p:cNvCxnSpPr>
          <p:nvPr/>
        </p:nvCxnSpPr>
        <p:spPr>
          <a:xfrm flipV="1">
            <a:off x="2457382" y="3094471"/>
            <a:ext cx="1270066" cy="1260294"/>
          </a:xfrm>
          <a:prstGeom prst="curvedConnector2">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386FCF0-0C62-7E40-B38F-971751FD4098}"/>
              </a:ext>
            </a:extLst>
          </p:cNvPr>
          <p:cNvCxnSpPr/>
          <p:nvPr/>
        </p:nvCxnSpPr>
        <p:spPr>
          <a:xfrm flipV="1">
            <a:off x="5943600" y="3048000"/>
            <a:ext cx="0" cy="1371600"/>
          </a:xfrm>
          <a:prstGeom prst="straightConnector1">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D308E5C8-64B8-A947-8988-C2AE57A6DD71}"/>
              </a:ext>
            </a:extLst>
          </p:cNvPr>
          <p:cNvGrpSpPr/>
          <p:nvPr/>
        </p:nvGrpSpPr>
        <p:grpSpPr>
          <a:xfrm>
            <a:off x="152400" y="3086102"/>
            <a:ext cx="3352800" cy="1472656"/>
            <a:chOff x="152400" y="3094474"/>
            <a:chExt cx="3352800" cy="1472656"/>
          </a:xfrm>
        </p:grpSpPr>
        <p:sp>
          <p:nvSpPr>
            <p:cNvPr id="54" name="TextBox 53">
              <a:extLst>
                <a:ext uri="{FF2B5EF4-FFF2-40B4-BE49-F238E27FC236}">
                  <a16:creationId xmlns:a16="http://schemas.microsoft.com/office/drawing/2014/main" id="{EB97083B-B829-0E4E-AF45-A7EC14D1BE2A}"/>
                </a:ext>
              </a:extLst>
            </p:cNvPr>
            <p:cNvSpPr txBox="1"/>
            <p:nvPr/>
          </p:nvSpPr>
          <p:spPr>
            <a:xfrm>
              <a:off x="152400" y="3810000"/>
              <a:ext cx="2240702"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cell charge restored</a:t>
              </a:r>
            </a:p>
          </p:txBody>
        </p:sp>
        <p:cxnSp>
          <p:nvCxnSpPr>
            <p:cNvPr id="55" name="Curved Connector 54">
              <a:extLst>
                <a:ext uri="{FF2B5EF4-FFF2-40B4-BE49-F238E27FC236}">
                  <a16:creationId xmlns:a16="http://schemas.microsoft.com/office/drawing/2014/main" id="{BC3762C6-68D0-8549-B8A8-D87EB4E5064D}"/>
                </a:ext>
              </a:extLst>
            </p:cNvPr>
            <p:cNvCxnSpPr>
              <a:stCxn id="54" idx="3"/>
            </p:cNvCxnSpPr>
            <p:nvPr/>
          </p:nvCxnSpPr>
          <p:spPr>
            <a:xfrm flipV="1">
              <a:off x="2393102" y="3094474"/>
              <a:ext cx="1112098" cy="1094091"/>
            </a:xfrm>
            <a:prstGeom prst="curvedConnector3">
              <a:avLst>
                <a:gd name="adj1" fmla="val 50000"/>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56" name="Rounded Rectangle 55">
            <a:extLst>
              <a:ext uri="{FF2B5EF4-FFF2-40B4-BE49-F238E27FC236}">
                <a16:creationId xmlns:a16="http://schemas.microsoft.com/office/drawing/2014/main" id="{E51B8320-A196-4B4D-ACB9-36C13C678D87}"/>
              </a:ext>
            </a:extLst>
          </p:cNvPr>
          <p:cNvSpPr/>
          <p:nvPr/>
        </p:nvSpPr>
        <p:spPr>
          <a:xfrm>
            <a:off x="5167769" y="4419600"/>
            <a:ext cx="1323062" cy="1143000"/>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75000"/>
                    <a:lumOff val="25000"/>
                  </a:schemeClr>
                </a:solidFill>
                <a:latin typeface="Cambria" panose="02040503050406030204" pitchFamily="18" charset="0"/>
                <a:ea typeface="Cambria" panose="02040503050406030204" pitchFamily="18" charset="0"/>
              </a:rPr>
              <a:t>Sense Amp</a:t>
            </a:r>
          </a:p>
        </p:txBody>
      </p:sp>
      <p:sp>
        <p:nvSpPr>
          <p:cNvPr id="58" name="TextBox 57">
            <a:extLst>
              <a:ext uri="{FF2B5EF4-FFF2-40B4-BE49-F238E27FC236}">
                <a16:creationId xmlns:a16="http://schemas.microsoft.com/office/drawing/2014/main" id="{752FAC85-6C4D-3446-9215-F983D82BDAFE}"/>
              </a:ext>
            </a:extLst>
          </p:cNvPr>
          <p:cNvSpPr txBox="1"/>
          <p:nvPr/>
        </p:nvSpPr>
        <p:spPr>
          <a:xfrm>
            <a:off x="6961464" y="822835"/>
            <a:ext cx="2353836" cy="1089529"/>
          </a:xfrm>
          <a:prstGeom prst="rect">
            <a:avLst/>
          </a:prstGeom>
          <a:noFill/>
        </p:spPr>
        <p:txBody>
          <a:bodyPr wrap="square" rtlCol="0">
            <a:spAutoFit/>
          </a:bodyPr>
          <a:lstStyle/>
          <a:p>
            <a:pPr>
              <a:lnSpc>
                <a:spcPct val="90000"/>
              </a:lnSpc>
            </a:pPr>
            <a:r>
              <a:rPr lang="en-US" sz="2400" b="1" dirty="0">
                <a:solidFill>
                  <a:srgbClr val="C00000"/>
                </a:solidFill>
                <a:latin typeface="Cambria" panose="02040503050406030204" pitchFamily="18" charset="0"/>
                <a:ea typeface="Cambria" panose="02040503050406030204" pitchFamily="18" charset="0"/>
              </a:rPr>
              <a:t>deviation in </a:t>
            </a:r>
            <a:r>
              <a:rPr lang="en-US" sz="2400" b="1" dirty="0" err="1">
                <a:solidFill>
                  <a:srgbClr val="C00000"/>
                </a:solidFill>
                <a:latin typeface="Cambria" panose="02040503050406030204" pitchFamily="18" charset="0"/>
                <a:ea typeface="Cambria" panose="02040503050406030204" pitchFamily="18" charset="0"/>
              </a:rPr>
              <a:t>bitline</a:t>
            </a:r>
            <a:r>
              <a:rPr lang="en-US" sz="2400" b="1" dirty="0">
                <a:solidFill>
                  <a:srgbClr val="C00000"/>
                </a:solidFill>
                <a:latin typeface="Cambria" panose="02040503050406030204" pitchFamily="18" charset="0"/>
                <a:ea typeface="Cambria" panose="02040503050406030204" pitchFamily="18" charset="0"/>
              </a:rPr>
              <a:t> voltage</a:t>
            </a:r>
          </a:p>
        </p:txBody>
      </p:sp>
      <p:cxnSp>
        <p:nvCxnSpPr>
          <p:cNvPr id="59" name="Curved Connector 58">
            <a:extLst>
              <a:ext uri="{FF2B5EF4-FFF2-40B4-BE49-F238E27FC236}">
                <a16:creationId xmlns:a16="http://schemas.microsoft.com/office/drawing/2014/main" id="{E03993DF-E3CD-134D-BFEE-49D3B3C098C6}"/>
              </a:ext>
            </a:extLst>
          </p:cNvPr>
          <p:cNvCxnSpPr>
            <a:stCxn id="58" idx="1"/>
            <a:endCxn id="5" idx="0"/>
          </p:cNvCxnSpPr>
          <p:nvPr/>
        </p:nvCxnSpPr>
        <p:spPr>
          <a:xfrm rot="10800000" flipV="1">
            <a:off x="6263568" y="1367600"/>
            <a:ext cx="697896" cy="471380"/>
          </a:xfrm>
          <a:prstGeom prst="curvedConnector2">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DDB28E-25FF-EA47-AA8D-023EB73F87A5}"/>
              </a:ext>
            </a:extLst>
          </p:cNvPr>
          <p:cNvCxnSpPr/>
          <p:nvPr/>
        </p:nvCxnSpPr>
        <p:spPr>
          <a:xfrm rot="5400000">
            <a:off x="5436885" y="5955015"/>
            <a:ext cx="78483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40F4B97-EF50-514F-AF98-DC30F373B3C3}"/>
              </a:ext>
            </a:extLst>
          </p:cNvPr>
          <p:cNvSpPr txBox="1"/>
          <p:nvPr/>
        </p:nvSpPr>
        <p:spPr>
          <a:xfrm>
            <a:off x="3029704" y="6477000"/>
            <a:ext cx="2510303"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MICRO’17]</a:t>
            </a:r>
          </a:p>
        </p:txBody>
      </p:sp>
      <p:sp>
        <p:nvSpPr>
          <p:cNvPr id="3" name="Oval 2">
            <a:extLst>
              <a:ext uri="{FF2B5EF4-FFF2-40B4-BE49-F238E27FC236}">
                <a16:creationId xmlns:a16="http://schemas.microsoft.com/office/drawing/2014/main" id="{9E2D02AA-7436-454D-AF98-D6F8ABCECF55}"/>
              </a:ext>
            </a:extLst>
          </p:cNvPr>
          <p:cNvSpPr/>
          <p:nvPr/>
        </p:nvSpPr>
        <p:spPr>
          <a:xfrm>
            <a:off x="366533" y="153924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70" name="Oval 69">
            <a:extLst>
              <a:ext uri="{FF2B5EF4-FFF2-40B4-BE49-F238E27FC236}">
                <a16:creationId xmlns:a16="http://schemas.microsoft.com/office/drawing/2014/main" id="{8A72A527-44BA-4575-8451-B2DADFFFC3E4}"/>
              </a:ext>
            </a:extLst>
          </p:cNvPr>
          <p:cNvSpPr/>
          <p:nvPr/>
        </p:nvSpPr>
        <p:spPr>
          <a:xfrm>
            <a:off x="7839728" y="296162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71" name="Oval 70">
            <a:extLst>
              <a:ext uri="{FF2B5EF4-FFF2-40B4-BE49-F238E27FC236}">
                <a16:creationId xmlns:a16="http://schemas.microsoft.com/office/drawing/2014/main" id="{90709344-C0B9-4E54-9B10-A633F4FBCCF3}"/>
              </a:ext>
            </a:extLst>
          </p:cNvPr>
          <p:cNvSpPr/>
          <p:nvPr/>
        </p:nvSpPr>
        <p:spPr>
          <a:xfrm>
            <a:off x="1082462" y="350520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72" name="Oval 71">
            <a:extLst>
              <a:ext uri="{FF2B5EF4-FFF2-40B4-BE49-F238E27FC236}">
                <a16:creationId xmlns:a16="http://schemas.microsoft.com/office/drawing/2014/main" id="{E5495410-CFD7-45AF-8B1A-CA157CC51946}"/>
              </a:ext>
            </a:extLst>
          </p:cNvPr>
          <p:cNvSpPr/>
          <p:nvPr/>
        </p:nvSpPr>
        <p:spPr>
          <a:xfrm>
            <a:off x="6586861" y="794816"/>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sp>
        <p:nvSpPr>
          <p:cNvPr id="73" name="Oval 72">
            <a:extLst>
              <a:ext uri="{FF2B5EF4-FFF2-40B4-BE49-F238E27FC236}">
                <a16:creationId xmlns:a16="http://schemas.microsoft.com/office/drawing/2014/main" id="{CF7305B0-2C21-4E3B-A5B3-E375133631B7}"/>
              </a:ext>
            </a:extLst>
          </p:cNvPr>
          <p:cNvSpPr/>
          <p:nvPr/>
        </p:nvSpPr>
        <p:spPr>
          <a:xfrm>
            <a:off x="1425210" y="5154762"/>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5</a:t>
            </a:r>
          </a:p>
        </p:txBody>
      </p:sp>
      <p:sp>
        <p:nvSpPr>
          <p:cNvPr id="67" name="Oval 66">
            <a:extLst>
              <a:ext uri="{FF2B5EF4-FFF2-40B4-BE49-F238E27FC236}">
                <a16:creationId xmlns:a16="http://schemas.microsoft.com/office/drawing/2014/main" id="{BBDA32F5-35E5-4D76-8107-0A5F68603C51}"/>
              </a:ext>
            </a:extLst>
          </p:cNvPr>
          <p:cNvSpPr/>
          <p:nvPr/>
        </p:nvSpPr>
        <p:spPr>
          <a:xfrm>
            <a:off x="366533" y="396240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41549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5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5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200"/>
                                        <p:tgtEl>
                                          <p:spTgt spid="4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5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250"/>
                                        <p:tgtEl>
                                          <p:spTgt spid="42"/>
                                        </p:tgtEl>
                                      </p:cBhvr>
                                    </p:animEffect>
                                  </p:childTnLst>
                                </p:cTn>
                              </p:par>
                              <p:par>
                                <p:cTn id="28" presetID="3" presetClass="emph" presetSubtype="2" fill="hold" grpId="1" nodeType="withEffect">
                                  <p:stCondLst>
                                    <p:cond delay="0"/>
                                  </p:stCondLst>
                                  <p:childTnLst>
                                    <p:animClr clrSpc="rgb" dir="cw">
                                      <p:cBhvr override="childStyle">
                                        <p:cTn id="29" dur="200" fill="hold"/>
                                        <p:tgtEl>
                                          <p:spTgt spid="44"/>
                                        </p:tgtEl>
                                        <p:attrNameLst>
                                          <p:attrName>style.color</p:attrName>
                                        </p:attrNameLst>
                                      </p:cBhvr>
                                      <p:to>
                                        <a:srgbClr val="A5A5A5"/>
                                      </p:to>
                                    </p:animClr>
                                  </p:childTnLst>
                                </p:cTn>
                              </p:par>
                              <p:par>
                                <p:cTn id="30" presetID="1" presetClass="emph" presetSubtype="2" fill="hold" nodeType="withEffect">
                                  <p:stCondLst>
                                    <p:cond delay="0"/>
                                  </p:stCondLst>
                                  <p:childTnLst>
                                    <p:animClr clrSpc="rgb" dir="cw">
                                      <p:cBhvr>
                                        <p:cTn id="31" dur="200" fill="hold"/>
                                        <p:tgtEl>
                                          <p:spTgt spid="3"/>
                                        </p:tgtEl>
                                        <p:attrNameLst>
                                          <p:attrName>fillcolor</p:attrName>
                                        </p:attrNameLst>
                                      </p:cBhvr>
                                      <p:to>
                                        <a:srgbClr val="A5A5A5"/>
                                      </p:to>
                                    </p:animClr>
                                    <p:set>
                                      <p:cBhvr>
                                        <p:cTn id="32" dur="200" fill="hold"/>
                                        <p:tgtEl>
                                          <p:spTgt spid="3"/>
                                        </p:tgtEl>
                                        <p:attrNameLst>
                                          <p:attrName>fill.type</p:attrName>
                                        </p:attrNameLst>
                                      </p:cBhvr>
                                      <p:to>
                                        <p:strVal val="solid"/>
                                      </p:to>
                                    </p:set>
                                    <p:set>
                                      <p:cBhvr>
                                        <p:cTn id="33" dur="200" fill="hold"/>
                                        <p:tgtEl>
                                          <p:spTgt spid="3"/>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300"/>
                                        <p:tgtEl>
                                          <p:spTgt spid="70"/>
                                        </p:tgtEl>
                                      </p:cBhvr>
                                    </p:animEffect>
                                  </p:childTnLst>
                                </p:cTn>
                              </p:par>
                              <p:par>
                                <p:cTn id="37" presetID="7" presetClass="emph" presetSubtype="2" fill="hold" nodeType="withEffect">
                                  <p:stCondLst>
                                    <p:cond delay="0"/>
                                  </p:stCondLst>
                                  <p:childTnLst>
                                    <p:animClr clrSpc="rgb" dir="cw">
                                      <p:cBhvr>
                                        <p:cTn id="38" dur="300" fill="hold"/>
                                        <p:tgtEl>
                                          <p:spTgt spid="48"/>
                                        </p:tgtEl>
                                        <p:attrNameLst>
                                          <p:attrName>stroke.color</p:attrName>
                                        </p:attrNameLst>
                                      </p:cBhvr>
                                      <p:to>
                                        <a:srgbClr val="A5A5A5"/>
                                      </p:to>
                                    </p:animClr>
                                    <p:set>
                                      <p:cBhvr>
                                        <p:cTn id="39" dur="300" fill="hold"/>
                                        <p:tgtEl>
                                          <p:spTgt spid="48"/>
                                        </p:tgtEl>
                                        <p:attrNameLst>
                                          <p:attrName>stroke.on</p:attrName>
                                        </p:attrNameLst>
                                      </p:cBhvr>
                                      <p:to>
                                        <p:strVal val="true"/>
                                      </p:to>
                                    </p:set>
                                  </p:childTnLst>
                                </p:cTn>
                              </p:par>
                              <p:par>
                                <p:cTn id="40" presetID="22" presetClass="exit" presetSubtype="1" fill="hold" grpId="0" nodeType="withEffect">
                                  <p:stCondLst>
                                    <p:cond delay="0"/>
                                  </p:stCondLst>
                                  <p:childTnLst>
                                    <p:animEffect transition="out" filter="wipe(up)">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3" presetClass="emph" presetSubtype="2" fill="hold" grpId="1" nodeType="withEffect">
                                  <p:stCondLst>
                                    <p:cond delay="0"/>
                                  </p:stCondLst>
                                  <p:childTnLst>
                                    <p:animClr clrSpc="rgb" dir="cw">
                                      <p:cBhvr override="childStyle">
                                        <p:cTn id="52" dur="300" fill="hold"/>
                                        <p:tgtEl>
                                          <p:spTgt spid="47"/>
                                        </p:tgtEl>
                                        <p:attrNameLst>
                                          <p:attrName>style.color</p:attrName>
                                        </p:attrNameLst>
                                      </p:cBhvr>
                                      <p:to>
                                        <a:srgbClr val="A5A5A5"/>
                                      </p:to>
                                    </p:animClr>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300"/>
                                        <p:tgtEl>
                                          <p:spTgt spid="71"/>
                                        </p:tgtEl>
                                      </p:cBhvr>
                                    </p:animEffect>
                                  </p:childTnLst>
                                </p:cTn>
                              </p:par>
                              <p:par>
                                <p:cTn id="56" presetID="1" presetClass="emph" presetSubtype="2" fill="hold" nodeType="withEffect">
                                  <p:stCondLst>
                                    <p:cond delay="0"/>
                                  </p:stCondLst>
                                  <p:childTnLst>
                                    <p:animClr clrSpc="rgb" dir="cw">
                                      <p:cBhvr>
                                        <p:cTn id="57" dur="200" fill="hold"/>
                                        <p:tgtEl>
                                          <p:spTgt spid="70"/>
                                        </p:tgtEl>
                                        <p:attrNameLst>
                                          <p:attrName>fillcolor</p:attrName>
                                        </p:attrNameLst>
                                      </p:cBhvr>
                                      <p:to>
                                        <a:srgbClr val="A5A5A5"/>
                                      </p:to>
                                    </p:animClr>
                                    <p:set>
                                      <p:cBhvr>
                                        <p:cTn id="58" dur="200" fill="hold"/>
                                        <p:tgtEl>
                                          <p:spTgt spid="70"/>
                                        </p:tgtEl>
                                        <p:attrNameLst>
                                          <p:attrName>fill.type</p:attrName>
                                        </p:attrNameLst>
                                      </p:cBhvr>
                                      <p:to>
                                        <p:strVal val="solid"/>
                                      </p:to>
                                    </p:set>
                                    <p:set>
                                      <p:cBhvr>
                                        <p:cTn id="59" dur="200" fill="hold"/>
                                        <p:tgtEl>
                                          <p:spTgt spid="70"/>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xit" presetSubtype="0" fill="hold" grpId="0" nodeType="withEffect">
                                  <p:stCondLst>
                                    <p:cond delay="0"/>
                                  </p:stCondLst>
                                  <p:childTnLst>
                                    <p:animEffect transition="out" filter="fade">
                                      <p:cBhvr>
                                        <p:cTn id="66" dur="250"/>
                                        <p:tgtEl>
                                          <p:spTgt spid="35"/>
                                        </p:tgtEl>
                                      </p:cBhvr>
                                    </p:animEffect>
                                    <p:set>
                                      <p:cBhvr>
                                        <p:cTn id="67" dur="1" fill="hold">
                                          <p:stCondLst>
                                            <p:cond delay="249"/>
                                          </p:stCondLst>
                                        </p:cTn>
                                        <p:tgtEl>
                                          <p:spTgt spid="35"/>
                                        </p:tgtEl>
                                        <p:attrNameLst>
                                          <p:attrName>style.visibility</p:attrName>
                                        </p:attrNameLst>
                                      </p:cBhvr>
                                      <p:to>
                                        <p:strVal val="hidden"/>
                                      </p:to>
                                    </p:set>
                                  </p:childTnLst>
                                </p:cTn>
                              </p:par>
                              <p:par>
                                <p:cTn id="68" presetID="3" presetClass="emph" presetSubtype="2" fill="hold" grpId="1" nodeType="withEffect">
                                  <p:stCondLst>
                                    <p:cond delay="0"/>
                                  </p:stCondLst>
                                  <p:childTnLst>
                                    <p:animClr clrSpc="rgb" dir="cw">
                                      <p:cBhvr override="childStyle">
                                        <p:cTn id="69" dur="300" fill="hold"/>
                                        <p:tgtEl>
                                          <p:spTgt spid="50"/>
                                        </p:tgtEl>
                                        <p:attrNameLst>
                                          <p:attrName>style.color</p:attrName>
                                        </p:attrNameLst>
                                      </p:cBhvr>
                                      <p:to>
                                        <a:srgbClr val="A5A5A5"/>
                                      </p:to>
                                    </p:animClr>
                                  </p:childTnLst>
                                </p:cTn>
                              </p:par>
                              <p:par>
                                <p:cTn id="70" presetID="7" presetClass="emph" presetSubtype="2" fill="hold" nodeType="withEffect">
                                  <p:stCondLst>
                                    <p:cond delay="0"/>
                                  </p:stCondLst>
                                  <p:childTnLst>
                                    <p:animClr clrSpc="rgb" dir="cw">
                                      <p:cBhvr>
                                        <p:cTn id="71" dur="300" fill="hold"/>
                                        <p:tgtEl>
                                          <p:spTgt spid="51"/>
                                        </p:tgtEl>
                                        <p:attrNameLst>
                                          <p:attrName>stroke.color</p:attrName>
                                        </p:attrNameLst>
                                      </p:cBhvr>
                                      <p:to>
                                        <a:srgbClr val="A5A5A5"/>
                                      </p:to>
                                    </p:animClr>
                                    <p:set>
                                      <p:cBhvr>
                                        <p:cTn id="72" dur="300" fill="hold"/>
                                        <p:tgtEl>
                                          <p:spTgt spid="51"/>
                                        </p:tgtEl>
                                        <p:attrNameLst>
                                          <p:attrName>stroke.on</p:attrName>
                                        </p:attrNameLst>
                                      </p:cBhvr>
                                      <p:to>
                                        <p:strVal val="true"/>
                                      </p:to>
                                    </p:set>
                                  </p:childTnLst>
                                </p:cTn>
                              </p:par>
                              <p:par>
                                <p:cTn id="73" presetID="10"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300"/>
                                        <p:tgtEl>
                                          <p:spTgt spid="72"/>
                                        </p:tgtEl>
                                      </p:cBhvr>
                                    </p:animEffect>
                                  </p:childTnLst>
                                </p:cTn>
                              </p:par>
                              <p:par>
                                <p:cTn id="82" presetID="1" presetClass="emph" presetSubtype="2" fill="hold" nodeType="withEffect">
                                  <p:stCondLst>
                                    <p:cond delay="0"/>
                                  </p:stCondLst>
                                  <p:childTnLst>
                                    <p:animClr clrSpc="rgb" dir="cw">
                                      <p:cBhvr>
                                        <p:cTn id="83" dur="200" fill="hold"/>
                                        <p:tgtEl>
                                          <p:spTgt spid="71"/>
                                        </p:tgtEl>
                                        <p:attrNameLst>
                                          <p:attrName>fillcolor</p:attrName>
                                        </p:attrNameLst>
                                      </p:cBhvr>
                                      <p:to>
                                        <a:srgbClr val="A5A5A5"/>
                                      </p:to>
                                    </p:animClr>
                                    <p:set>
                                      <p:cBhvr>
                                        <p:cTn id="84" dur="200" fill="hold"/>
                                        <p:tgtEl>
                                          <p:spTgt spid="71"/>
                                        </p:tgtEl>
                                        <p:attrNameLst>
                                          <p:attrName>fill.type</p:attrName>
                                        </p:attrNameLst>
                                      </p:cBhvr>
                                      <p:to>
                                        <p:strVal val="solid"/>
                                      </p:to>
                                    </p:set>
                                    <p:set>
                                      <p:cBhvr>
                                        <p:cTn id="85" dur="200" fill="hold"/>
                                        <p:tgtEl>
                                          <p:spTgt spid="71"/>
                                        </p:tgtEl>
                                        <p:attrNameLst>
                                          <p:attrName>fill.on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250"/>
                                        <p:tgtEl>
                                          <p:spTgt spid="43"/>
                                        </p:tgtEl>
                                      </p:cBhvr>
                                    </p:animEffect>
                                  </p:childTnLst>
                                </p:cTn>
                              </p:par>
                              <p:par>
                                <p:cTn id="91" presetID="1" presetClass="emph" presetSubtype="2" fill="hold" nodeType="withEffect">
                                  <p:stCondLst>
                                    <p:cond delay="0"/>
                                  </p:stCondLst>
                                  <p:childTnLst>
                                    <p:animClr clrSpc="rgb" dir="cw">
                                      <p:cBhvr>
                                        <p:cTn id="92" dur="200" fill="hold"/>
                                        <p:tgtEl>
                                          <p:spTgt spid="72"/>
                                        </p:tgtEl>
                                        <p:attrNameLst>
                                          <p:attrName>fillcolor</p:attrName>
                                        </p:attrNameLst>
                                      </p:cBhvr>
                                      <p:to>
                                        <a:srgbClr val="A5A5A5"/>
                                      </p:to>
                                    </p:animClr>
                                    <p:set>
                                      <p:cBhvr>
                                        <p:cTn id="93" dur="200" fill="hold"/>
                                        <p:tgtEl>
                                          <p:spTgt spid="72"/>
                                        </p:tgtEl>
                                        <p:attrNameLst>
                                          <p:attrName>fill.type</p:attrName>
                                        </p:attrNameLst>
                                      </p:cBhvr>
                                      <p:to>
                                        <p:strVal val="solid"/>
                                      </p:to>
                                    </p:set>
                                    <p:set>
                                      <p:cBhvr>
                                        <p:cTn id="94" dur="200" fill="hold"/>
                                        <p:tgtEl>
                                          <p:spTgt spid="72"/>
                                        </p:tgtEl>
                                        <p:attrNameLst>
                                          <p:attrName>fill.on</p:attrName>
                                        </p:attrNameLst>
                                      </p:cBhvr>
                                      <p:to>
                                        <p:strVal val="true"/>
                                      </p:to>
                                    </p:set>
                                  </p:childTnLst>
                                </p:cTn>
                              </p:par>
                              <p:par>
                                <p:cTn id="95" presetID="3" presetClass="emph" presetSubtype="2" fill="hold" grpId="1" nodeType="withEffect">
                                  <p:stCondLst>
                                    <p:cond delay="0"/>
                                  </p:stCondLst>
                                  <p:childTnLst>
                                    <p:animClr clrSpc="rgb" dir="cw">
                                      <p:cBhvr override="childStyle">
                                        <p:cTn id="96" dur="300" fill="hold"/>
                                        <p:tgtEl>
                                          <p:spTgt spid="58"/>
                                        </p:tgtEl>
                                        <p:attrNameLst>
                                          <p:attrName>style.color</p:attrName>
                                        </p:attrNameLst>
                                      </p:cBhvr>
                                      <p:to>
                                        <a:srgbClr val="A5A5A5"/>
                                      </p:to>
                                    </p:animClr>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25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3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50"/>
                                        <p:tgtEl>
                                          <p:spTgt spid="5"/>
                                        </p:tgtEl>
                                      </p:cBhvr>
                                    </p:animEffect>
                                    <p:set>
                                      <p:cBhvr>
                                        <p:cTn id="107" dur="1" fill="hold">
                                          <p:stCondLst>
                                            <p:cond delay="249"/>
                                          </p:stCondLst>
                                        </p:cTn>
                                        <p:tgtEl>
                                          <p:spTgt spid="5"/>
                                        </p:tgtEl>
                                        <p:attrNameLst>
                                          <p:attrName>style.visibility</p:attrName>
                                        </p:attrNameLst>
                                      </p:cBhvr>
                                      <p:to>
                                        <p:strVal val="hidden"/>
                                      </p:to>
                                    </p:set>
                                  </p:childTnLst>
                                </p:cTn>
                              </p:par>
                              <p:par>
                                <p:cTn id="108" presetID="7" presetClass="emph" presetSubtype="2" fill="hold" nodeType="withEffect">
                                  <p:stCondLst>
                                    <p:cond delay="0"/>
                                  </p:stCondLst>
                                  <p:childTnLst>
                                    <p:animClr clrSpc="rgb" dir="cw">
                                      <p:cBhvr>
                                        <p:cTn id="109" dur="300" fill="hold"/>
                                        <p:tgtEl>
                                          <p:spTgt spid="59"/>
                                        </p:tgtEl>
                                        <p:attrNameLst>
                                          <p:attrName>stroke.color</p:attrName>
                                        </p:attrNameLst>
                                      </p:cBhvr>
                                      <p:to>
                                        <a:srgbClr val="A5A5A5"/>
                                      </p:to>
                                    </p:animClr>
                                    <p:set>
                                      <p:cBhvr>
                                        <p:cTn id="110" dur="300" fill="hold"/>
                                        <p:tgtEl>
                                          <p:spTgt spid="59"/>
                                        </p:tgtEl>
                                        <p:attrNameLst>
                                          <p:attrName>stroke.on</p:attrName>
                                        </p:attrNameLst>
                                      </p:cBhvr>
                                      <p:to>
                                        <p:strVal val="true"/>
                                      </p:to>
                                    </p:se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250"/>
                                        <p:tgtEl>
                                          <p:spTgt spid="39"/>
                                        </p:tgtEl>
                                      </p:cBhvr>
                                    </p:animEffect>
                                  </p:childTnLst>
                                </p:cTn>
                              </p:par>
                              <p:par>
                                <p:cTn id="114" presetID="3" presetClass="emph" presetSubtype="2" fill="hold" grpId="1" nodeType="withEffect">
                                  <p:stCondLst>
                                    <p:cond delay="0"/>
                                  </p:stCondLst>
                                  <p:childTnLst>
                                    <p:animClr clrSpc="rgb" dir="cw">
                                      <p:cBhvr override="childStyle">
                                        <p:cTn id="115" dur="300" fill="hold"/>
                                        <p:tgtEl>
                                          <p:spTgt spid="45"/>
                                        </p:tgtEl>
                                        <p:attrNameLst>
                                          <p:attrName>style.color</p:attrName>
                                        </p:attrNameLst>
                                      </p:cBhvr>
                                      <p:to>
                                        <a:srgbClr val="A5A5A5"/>
                                      </p:to>
                                    </p:animClr>
                                  </p:child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250"/>
                                        <p:tgtEl>
                                          <p:spTgt spid="52"/>
                                        </p:tgtEl>
                                      </p:cBhvr>
                                    </p:animEffect>
                                  </p:childTnLst>
                                </p:cTn>
                              </p:par>
                              <p:par>
                                <p:cTn id="119" presetID="10" presetClass="exit" presetSubtype="0" fill="hold" grpId="1" nodeType="withEffect">
                                  <p:stCondLst>
                                    <p:cond delay="0"/>
                                  </p:stCondLst>
                                  <p:childTnLst>
                                    <p:animEffect transition="out" filter="fade">
                                      <p:cBhvr>
                                        <p:cTn id="120" dur="500"/>
                                        <p:tgtEl>
                                          <p:spTgt spid="3"/>
                                        </p:tgtEl>
                                      </p:cBhvr>
                                    </p:animEffect>
                                    <p:set>
                                      <p:cBhvr>
                                        <p:cTn id="121" dur="1" fill="hold">
                                          <p:stCondLst>
                                            <p:cond delay="499"/>
                                          </p:stCondLst>
                                        </p:cTn>
                                        <p:tgtEl>
                                          <p:spTgt spid="3"/>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44"/>
                                        </p:tgtEl>
                                      </p:cBhvr>
                                    </p:animEffect>
                                    <p:set>
                                      <p:cBhvr>
                                        <p:cTn id="124" dur="1" fill="hold">
                                          <p:stCondLst>
                                            <p:cond delay="499"/>
                                          </p:stCondLst>
                                        </p:cTn>
                                        <p:tgtEl>
                                          <p:spTgt spid="44"/>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47"/>
                                        </p:tgtEl>
                                      </p:cBhvr>
                                    </p:animEffect>
                                    <p:set>
                                      <p:cBhvr>
                                        <p:cTn id="127" dur="1" fill="hold">
                                          <p:stCondLst>
                                            <p:cond delay="499"/>
                                          </p:stCondLst>
                                        </p:cTn>
                                        <p:tgtEl>
                                          <p:spTgt spid="47"/>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8"/>
                                        </p:tgtEl>
                                      </p:cBhvr>
                                    </p:animEffect>
                                    <p:set>
                                      <p:cBhvr>
                                        <p:cTn id="130" dur="1" fill="hold">
                                          <p:stCondLst>
                                            <p:cond delay="499"/>
                                          </p:stCondLst>
                                        </p:cTn>
                                        <p:tgtEl>
                                          <p:spTgt spid="48"/>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70"/>
                                        </p:tgtEl>
                                      </p:cBhvr>
                                    </p:animEffect>
                                    <p:set>
                                      <p:cBhvr>
                                        <p:cTn id="133" dur="1" fill="hold">
                                          <p:stCondLst>
                                            <p:cond delay="499"/>
                                          </p:stCondLst>
                                        </p:cTn>
                                        <p:tgtEl>
                                          <p:spTgt spid="70"/>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51"/>
                                        </p:tgtEl>
                                      </p:cBhvr>
                                    </p:animEffect>
                                    <p:set>
                                      <p:cBhvr>
                                        <p:cTn id="139" dur="1" fill="hold">
                                          <p:stCondLst>
                                            <p:cond delay="499"/>
                                          </p:stCondLst>
                                        </p:cTn>
                                        <p:tgtEl>
                                          <p:spTgt spid="5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59"/>
                                        </p:tgtEl>
                                      </p:cBhvr>
                                    </p:animEffect>
                                    <p:set>
                                      <p:cBhvr>
                                        <p:cTn id="142" dur="1" fill="hold">
                                          <p:stCondLst>
                                            <p:cond delay="499"/>
                                          </p:stCondLst>
                                        </p:cTn>
                                        <p:tgtEl>
                                          <p:spTgt spid="59"/>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58"/>
                                        </p:tgtEl>
                                      </p:cBhvr>
                                    </p:animEffect>
                                    <p:set>
                                      <p:cBhvr>
                                        <p:cTn id="145" dur="1" fill="hold">
                                          <p:stCondLst>
                                            <p:cond delay="499"/>
                                          </p:stCondLst>
                                        </p:cTn>
                                        <p:tgtEl>
                                          <p:spTgt spid="5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72"/>
                                        </p:tgtEl>
                                      </p:cBhvr>
                                    </p:animEffect>
                                    <p:set>
                                      <p:cBhvr>
                                        <p:cTn id="148" dur="1" fill="hold">
                                          <p:stCondLst>
                                            <p:cond delay="499"/>
                                          </p:stCondLst>
                                        </p:cTn>
                                        <p:tgtEl>
                                          <p:spTgt spid="72"/>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500"/>
                                        <p:tgtEl>
                                          <p:spTgt spid="45"/>
                                        </p:tgtEl>
                                      </p:cBhvr>
                                    </p:animEffect>
                                    <p:set>
                                      <p:cBhvr>
                                        <p:cTn id="151" dur="1" fill="hold">
                                          <p:stCondLst>
                                            <p:cond delay="499"/>
                                          </p:stCondLst>
                                        </p:cTn>
                                        <p:tgtEl>
                                          <p:spTgt spid="4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73"/>
                                        </p:tgtEl>
                                      </p:cBhvr>
                                    </p:animEffect>
                                    <p:set>
                                      <p:cBhvr>
                                        <p:cTn id="157" dur="1" fill="hold">
                                          <p:stCondLst>
                                            <p:cond delay="499"/>
                                          </p:stCondLst>
                                        </p:cTn>
                                        <p:tgtEl>
                                          <p:spTgt spid="73"/>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 fill="hold"/>
                                        <p:tgtEl>
                                          <p:spTgt spid="73"/>
                                        </p:tgtEl>
                                        <p:attrNameLst>
                                          <p:attrName>fillcolor</p:attrName>
                                        </p:attrNameLst>
                                      </p:cBhvr>
                                      <p:to>
                                        <a:srgbClr val="A5A5A5"/>
                                      </p:to>
                                    </p:animClr>
                                    <p:set>
                                      <p:cBhvr>
                                        <p:cTn id="160" dur="200" fill="hold"/>
                                        <p:tgtEl>
                                          <p:spTgt spid="73"/>
                                        </p:tgtEl>
                                        <p:attrNameLst>
                                          <p:attrName>fill.type</p:attrName>
                                        </p:attrNameLst>
                                      </p:cBhvr>
                                      <p:to>
                                        <p:strVal val="solid"/>
                                      </p:to>
                                    </p:set>
                                    <p:set>
                                      <p:cBhvr>
                                        <p:cTn id="161" dur="200" fill="hold"/>
                                        <p:tgtEl>
                                          <p:spTgt spid="73"/>
                                        </p:tgtEl>
                                        <p:attrNameLst>
                                          <p:attrName>fill.on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1" nodeType="clickEffect">
                                  <p:stCondLst>
                                    <p:cond delay="0"/>
                                  </p:stCondLst>
                                  <p:childTnLst>
                                    <p:set>
                                      <p:cBhvr>
                                        <p:cTn id="165" dur="1" fill="hold">
                                          <p:stCondLst>
                                            <p:cond delay="0"/>
                                          </p:stCondLst>
                                        </p:cTn>
                                        <p:tgtEl>
                                          <p:spTgt spid="6"/>
                                        </p:tgtEl>
                                        <p:attrNameLst>
                                          <p:attrName>style.visibility</p:attrName>
                                        </p:attrNameLst>
                                      </p:cBhvr>
                                      <p:to>
                                        <p:strVal val="visible"/>
                                      </p:to>
                                    </p:set>
                                    <p:animEffect transition="in" filter="wipe(down)">
                                      <p:cBhvr>
                                        <p:cTn id="166" dur="500"/>
                                        <p:tgtEl>
                                          <p:spTgt spid="6"/>
                                        </p:tgtEl>
                                      </p:cBhvr>
                                    </p:animEffect>
                                  </p:childTnLst>
                                </p:cTn>
                              </p:par>
                              <p:par>
                                <p:cTn id="167" presetID="10" presetClass="entr" presetSubtype="0" fill="hold"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250"/>
                                        <p:tgtEl>
                                          <p:spTgt spid="5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3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35" grpId="0"/>
      <p:bldP spid="39" grpId="0"/>
      <p:bldP spid="44" grpId="0"/>
      <p:bldP spid="44" grpId="1"/>
      <p:bldP spid="44" grpId="2"/>
      <p:bldP spid="45" grpId="0"/>
      <p:bldP spid="45" grpId="1"/>
      <p:bldP spid="45" grpId="2"/>
      <p:bldP spid="47" grpId="0"/>
      <p:bldP spid="47" grpId="1"/>
      <p:bldP spid="47" grpId="2"/>
      <p:bldP spid="50" grpId="0"/>
      <p:bldP spid="50" grpId="1"/>
      <p:bldP spid="50" grpId="2"/>
      <p:bldP spid="58" grpId="0"/>
      <p:bldP spid="58" grpId="1"/>
      <p:bldP spid="58" grpId="2"/>
      <p:bldP spid="3" grpId="0" animBg="1"/>
      <p:bldP spid="3" grpId="1" animBg="1"/>
      <p:bldP spid="70" grpId="0" animBg="1"/>
      <p:bldP spid="70" grpId="1" animBg="1"/>
      <p:bldP spid="71" grpId="0" animBg="1"/>
      <p:bldP spid="71" grpId="1" animBg="1"/>
      <p:bldP spid="72" grpId="0" animBg="1"/>
      <p:bldP spid="72" grpId="1" animBg="1"/>
      <p:bldP spid="73" grpId="0" animBg="1"/>
      <p:bldP spid="73" grpId="1" animBg="1"/>
      <p:bldP spid="6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AA9-D6CA-C3A2-0C3A-33D163672498}"/>
              </a:ext>
            </a:extLst>
          </p:cNvPr>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r>
              <a:rPr lang="en-US" dirty="0"/>
              <a:t> function</a:t>
            </a:r>
            <a:endParaRPr lang="en-CH" dirty="0"/>
          </a:p>
        </p:txBody>
      </p:sp>
      <p:sp>
        <p:nvSpPr>
          <p:cNvPr id="3" name="Content Placeholder 2">
            <a:extLst>
              <a:ext uri="{FF2B5EF4-FFF2-40B4-BE49-F238E27FC236}">
                <a16:creationId xmlns:a16="http://schemas.microsoft.com/office/drawing/2014/main" id="{951FFCDB-E2CF-3B38-F6F6-B693FF8D38D2}"/>
              </a:ext>
            </a:extLst>
          </p:cNvPr>
          <p:cNvSpPr>
            <a:spLocks noGrp="1"/>
          </p:cNvSpPr>
          <p:nvPr>
            <p:ph idx="1"/>
          </p:nvPr>
        </p:nvSpPr>
        <p:spPr/>
        <p:txBody>
          <a:bodyPr/>
          <a:lstStyle/>
          <a:p>
            <a:pPr marL="0" indent="0">
              <a:buNone/>
            </a:pPr>
            <a:r>
              <a:rPr lang="en-US" sz="2200" dirty="0" err="1"/>
              <a:t>SubArray</a:t>
            </a:r>
            <a:r>
              <a:rPr lang="en-US" sz="2200" dirty="0"/>
              <a:t> Mapping Table (SAMT) enables </a:t>
            </a:r>
            <a:r>
              <a:rPr lang="en-US" sz="2200" dirty="0" err="1">
                <a:latin typeface="Courier New" panose="02070309020205020404" pitchFamily="49" charset="0"/>
                <a:cs typeface="Courier New" panose="02070309020205020404" pitchFamily="49" charset="0"/>
              </a:rPr>
              <a:t>alloc_align</a:t>
            </a:r>
            <a:r>
              <a:rPr lang="en-US" sz="2200" dirty="0">
                <a:latin typeface="Courier New" panose="02070309020205020404" pitchFamily="49" charset="0"/>
                <a:cs typeface="Courier New" panose="02070309020205020404" pitchFamily="49" charset="0"/>
              </a:rPr>
              <a:t>()</a:t>
            </a:r>
            <a:endParaRPr lang="en-CH" sz="2200" dirty="0">
              <a:latin typeface="Courier New" panose="02070309020205020404" pitchFamily="49" charset="0"/>
              <a:cs typeface="Courier New" panose="02070309020205020404" pitchFamily="49" charset="0"/>
            </a:endParaRPr>
          </a:p>
        </p:txBody>
      </p:sp>
      <p:sp>
        <p:nvSpPr>
          <p:cNvPr id="4" name="Dikdörtgen: Köşeleri Yuvarlatılmış 4">
            <a:extLst>
              <a:ext uri="{FF2B5EF4-FFF2-40B4-BE49-F238E27FC236}">
                <a16:creationId xmlns:a16="http://schemas.microsoft.com/office/drawing/2014/main" id="{43A2C322-A1DA-5146-CA65-ABC82A04589B}"/>
              </a:ext>
            </a:extLst>
          </p:cNvPr>
          <p:cNvSpPr/>
          <p:nvPr/>
        </p:nvSpPr>
        <p:spPr>
          <a:xfrm>
            <a:off x="1646797" y="1726557"/>
            <a:ext cx="1627813" cy="2203769"/>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sp>
        <p:nvSpPr>
          <p:cNvPr id="5" name="Dikdörtgen 6">
            <a:extLst>
              <a:ext uri="{FF2B5EF4-FFF2-40B4-BE49-F238E27FC236}">
                <a16:creationId xmlns:a16="http://schemas.microsoft.com/office/drawing/2014/main" id="{AC103659-CEE7-91CE-3BD4-3056CE8CFEDB}"/>
              </a:ext>
            </a:extLst>
          </p:cNvPr>
          <p:cNvSpPr/>
          <p:nvPr/>
        </p:nvSpPr>
        <p:spPr>
          <a:xfrm>
            <a:off x="1646797" y="237394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0</a:t>
            </a:r>
            <a:endParaRPr lang="tr-TR" b="1" dirty="0"/>
          </a:p>
        </p:txBody>
      </p:sp>
      <p:sp>
        <p:nvSpPr>
          <p:cNvPr id="6" name="Dikdörtgen 6">
            <a:extLst>
              <a:ext uri="{FF2B5EF4-FFF2-40B4-BE49-F238E27FC236}">
                <a16:creationId xmlns:a16="http://schemas.microsoft.com/office/drawing/2014/main" id="{4E870911-344C-4C63-12FD-68F7D9690AA9}"/>
              </a:ext>
            </a:extLst>
          </p:cNvPr>
          <p:cNvSpPr/>
          <p:nvPr/>
        </p:nvSpPr>
        <p:spPr>
          <a:xfrm>
            <a:off x="1646797" y="2744263"/>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1</a:t>
            </a:r>
            <a:endParaRPr lang="tr-TR" b="1" dirty="0"/>
          </a:p>
        </p:txBody>
      </p:sp>
      <p:sp>
        <p:nvSpPr>
          <p:cNvPr id="7" name="Dikdörtgen 6">
            <a:extLst>
              <a:ext uri="{FF2B5EF4-FFF2-40B4-BE49-F238E27FC236}">
                <a16:creationId xmlns:a16="http://schemas.microsoft.com/office/drawing/2014/main" id="{4F15C9BD-E2BA-ECB1-5FDD-A76655AEA3BC}"/>
              </a:ext>
            </a:extLst>
          </p:cNvPr>
          <p:cNvSpPr/>
          <p:nvPr/>
        </p:nvSpPr>
        <p:spPr>
          <a:xfrm>
            <a:off x="1652797" y="338445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N</a:t>
            </a:r>
            <a:endParaRPr lang="tr-TR" b="1" dirty="0"/>
          </a:p>
        </p:txBody>
      </p:sp>
      <p:sp>
        <p:nvSpPr>
          <p:cNvPr id="8" name="Metin kutusu 8">
            <a:extLst>
              <a:ext uri="{FF2B5EF4-FFF2-40B4-BE49-F238E27FC236}">
                <a16:creationId xmlns:a16="http://schemas.microsoft.com/office/drawing/2014/main" id="{3B32191C-8278-510E-7016-648F98E14281}"/>
              </a:ext>
            </a:extLst>
          </p:cNvPr>
          <p:cNvSpPr txBox="1"/>
          <p:nvPr/>
        </p:nvSpPr>
        <p:spPr>
          <a:xfrm rot="5400000">
            <a:off x="2338641" y="3063960"/>
            <a:ext cx="394244" cy="369332"/>
          </a:xfrm>
          <a:prstGeom prst="rect">
            <a:avLst/>
          </a:prstGeom>
          <a:noFill/>
        </p:spPr>
        <p:txBody>
          <a:bodyPr wrap="square" rtlCol="0">
            <a:spAutoFit/>
          </a:bodyPr>
          <a:lstStyle/>
          <a:p>
            <a:r>
              <a:rPr lang="en-US" dirty="0"/>
              <a:t>…</a:t>
            </a:r>
            <a:endParaRPr lang="tr-TR" dirty="0"/>
          </a:p>
        </p:txBody>
      </p:sp>
      <p:cxnSp>
        <p:nvCxnSpPr>
          <p:cNvPr id="10" name="Düz Ok Bağlayıcısı 10">
            <a:extLst>
              <a:ext uri="{FF2B5EF4-FFF2-40B4-BE49-F238E27FC236}">
                <a16:creationId xmlns:a16="http://schemas.microsoft.com/office/drawing/2014/main" id="{EEB48ADE-F173-53E4-0716-3BFF4FE20030}"/>
              </a:ext>
            </a:extLst>
          </p:cNvPr>
          <p:cNvCxnSpPr>
            <a:cxnSpLocks/>
            <a:stCxn id="5" idx="3"/>
            <a:endCxn id="11" idx="1"/>
          </p:cNvCxnSpPr>
          <p:nvPr/>
        </p:nvCxnSpPr>
        <p:spPr>
          <a:xfrm flipV="1">
            <a:off x="3274610" y="2418491"/>
            <a:ext cx="426445" cy="123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1">
            <a:extLst>
              <a:ext uri="{FF2B5EF4-FFF2-40B4-BE49-F238E27FC236}">
                <a16:creationId xmlns:a16="http://schemas.microsoft.com/office/drawing/2014/main" id="{69CBAAC9-B7F6-1796-61C2-5D74BFD6D817}"/>
              </a:ext>
            </a:extLst>
          </p:cNvPr>
          <p:cNvSpPr/>
          <p:nvPr/>
        </p:nvSpPr>
        <p:spPr>
          <a:xfrm>
            <a:off x="3701055" y="2127754"/>
            <a:ext cx="3971106" cy="581473"/>
          </a:xfrm>
          <a:prstGeom prst="rect">
            <a:avLst/>
          </a:prstGeom>
          <a:solidFill>
            <a:schemeClr val="accent5">
              <a:lumMod val="60000"/>
              <a:lumOff val="40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sz="2400" b="1" dirty="0"/>
          </a:p>
        </p:txBody>
      </p:sp>
      <p:sp>
        <p:nvSpPr>
          <p:cNvPr id="23" name="TextBox 22">
            <a:extLst>
              <a:ext uri="{FF2B5EF4-FFF2-40B4-BE49-F238E27FC236}">
                <a16:creationId xmlns:a16="http://schemas.microsoft.com/office/drawing/2014/main" id="{78499F0F-E32E-F58E-7B7C-680C8FE369DC}"/>
              </a:ext>
            </a:extLst>
          </p:cNvPr>
          <p:cNvSpPr txBox="1"/>
          <p:nvPr/>
        </p:nvSpPr>
        <p:spPr>
          <a:xfrm>
            <a:off x="3683000" y="2095324"/>
            <a:ext cx="889000"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SAMT</a:t>
            </a:r>
            <a:br>
              <a:rPr lang="en-US" b="1" dirty="0">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Entry</a:t>
            </a:r>
            <a:endParaRPr lang="en-CH" b="1" dirty="0">
              <a:solidFill>
                <a:schemeClr val="bg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3D00AD1E-D298-371B-933C-FEBCD4C151C1}"/>
              </a:ext>
            </a:extLst>
          </p:cNvPr>
          <p:cNvCxnSpPr>
            <a:cxnSpLocks/>
          </p:cNvCxnSpPr>
          <p:nvPr/>
        </p:nvCxnSpPr>
        <p:spPr>
          <a:xfrm flipV="1">
            <a:off x="4572000" y="2149541"/>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60E1C-2DB8-8272-A957-645A432DB9E2}"/>
              </a:ext>
            </a:extLst>
          </p:cNvPr>
          <p:cNvSpPr txBox="1"/>
          <p:nvPr/>
        </p:nvSpPr>
        <p:spPr>
          <a:xfrm>
            <a:off x="4572000" y="2095324"/>
            <a:ext cx="3087094"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Physical addresses </a:t>
            </a:r>
            <a:br>
              <a:rPr lang="en-US" b="1" dirty="0">
                <a:solidFill>
                  <a:schemeClr val="bg1"/>
                </a:solidFill>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of DRAM rows</a:t>
            </a:r>
          </a:p>
        </p:txBody>
      </p:sp>
      <p:sp>
        <p:nvSpPr>
          <p:cNvPr id="32" name="TextBox 31">
            <a:extLst>
              <a:ext uri="{FF2B5EF4-FFF2-40B4-BE49-F238E27FC236}">
                <a16:creationId xmlns:a16="http://schemas.microsoft.com/office/drawing/2014/main" id="{7D3A83CE-3AB1-8DE8-3E50-AE177CEBF19C}"/>
              </a:ext>
            </a:extLst>
          </p:cNvPr>
          <p:cNvSpPr txBox="1"/>
          <p:nvPr/>
        </p:nvSpPr>
        <p:spPr>
          <a:xfrm>
            <a:off x="255188" y="4214994"/>
            <a:ext cx="2084397" cy="923330"/>
          </a:xfrm>
          <a:prstGeom prst="rect">
            <a:avLst/>
          </a:prstGeom>
          <a:noFill/>
          <a:ln w="28575">
            <a:solidFill>
              <a:schemeClr val="accent5"/>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33" name="Dikdörtgen: Köşeleri Yuvarlatılmış 4">
            <a:extLst>
              <a:ext uri="{FF2B5EF4-FFF2-40B4-BE49-F238E27FC236}">
                <a16:creationId xmlns:a16="http://schemas.microsoft.com/office/drawing/2014/main" id="{7530ED9B-AC73-E3C5-5894-704C270E90C4}"/>
              </a:ext>
            </a:extLst>
          </p:cNvPr>
          <p:cNvSpPr/>
          <p:nvPr/>
        </p:nvSpPr>
        <p:spPr>
          <a:xfrm>
            <a:off x="3665221" y="4394208"/>
            <a:ext cx="1627813" cy="563384"/>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cxnSp>
        <p:nvCxnSpPr>
          <p:cNvPr id="36" name="Straight Arrow Connector 35">
            <a:extLst>
              <a:ext uri="{FF2B5EF4-FFF2-40B4-BE49-F238E27FC236}">
                <a16:creationId xmlns:a16="http://schemas.microsoft.com/office/drawing/2014/main" id="{A44604AE-B517-F44D-6331-4E0DF9CF940D}"/>
              </a:ext>
            </a:extLst>
          </p:cNvPr>
          <p:cNvCxnSpPr>
            <a:cxnSpLocks/>
          </p:cNvCxnSpPr>
          <p:nvPr/>
        </p:nvCxnSpPr>
        <p:spPr>
          <a:xfrm>
            <a:off x="2506423" y="4690099"/>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0C9B78-83AA-49EF-EAA3-8AF22D1B1789}"/>
              </a:ext>
            </a:extLst>
          </p:cNvPr>
          <p:cNvCxnSpPr>
            <a:cxnSpLocks/>
          </p:cNvCxnSpPr>
          <p:nvPr/>
        </p:nvCxnSpPr>
        <p:spPr>
          <a:xfrm>
            <a:off x="5478780" y="4690099"/>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Dikdörtgen: Köşeleri Yuvarlatılmış 4">
            <a:extLst>
              <a:ext uri="{FF2B5EF4-FFF2-40B4-BE49-F238E27FC236}">
                <a16:creationId xmlns:a16="http://schemas.microsoft.com/office/drawing/2014/main" id="{E74EAF1E-9087-63AE-D0AC-7297E0F9DC11}"/>
              </a:ext>
            </a:extLst>
          </p:cNvPr>
          <p:cNvSpPr/>
          <p:nvPr/>
        </p:nvSpPr>
        <p:spPr>
          <a:xfrm>
            <a:off x="6705313" y="4148774"/>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Page</a:t>
            </a:r>
            <a:br>
              <a:rPr lang="en-US" sz="2800" b="1" dirty="0"/>
            </a:br>
            <a:r>
              <a:rPr lang="en-US" sz="2800" b="1" dirty="0"/>
              <a:t>Table</a:t>
            </a:r>
          </a:p>
        </p:txBody>
      </p:sp>
      <p:sp>
        <p:nvSpPr>
          <p:cNvPr id="50" name="Oval 49">
            <a:extLst>
              <a:ext uri="{FF2B5EF4-FFF2-40B4-BE49-F238E27FC236}">
                <a16:creationId xmlns:a16="http://schemas.microsoft.com/office/drawing/2014/main" id="{6FF98B64-48BB-ACE5-3491-937674A1256B}"/>
              </a:ext>
            </a:extLst>
          </p:cNvPr>
          <p:cNvSpPr/>
          <p:nvPr/>
        </p:nvSpPr>
        <p:spPr>
          <a:xfrm>
            <a:off x="2714254" y="415110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24CE13C7-F8BA-B070-A3C0-2444308BC1B6}"/>
              </a:ext>
            </a:extLst>
          </p:cNvPr>
          <p:cNvSpPr txBox="1"/>
          <p:nvPr/>
        </p:nvSpPr>
        <p:spPr>
          <a:xfrm>
            <a:off x="2767594" y="412097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52" name="Oval 51">
            <a:extLst>
              <a:ext uri="{FF2B5EF4-FFF2-40B4-BE49-F238E27FC236}">
                <a16:creationId xmlns:a16="http://schemas.microsoft.com/office/drawing/2014/main" id="{3A338B87-480D-22B0-86C0-DC781005D8C3}"/>
              </a:ext>
            </a:extLst>
          </p:cNvPr>
          <p:cNvSpPr/>
          <p:nvPr/>
        </p:nvSpPr>
        <p:spPr>
          <a:xfrm>
            <a:off x="5783544" y="415110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A6F427BF-8BAB-A46A-25C2-A0A2B55843E5}"/>
              </a:ext>
            </a:extLst>
          </p:cNvPr>
          <p:cNvSpPr txBox="1"/>
          <p:nvPr/>
        </p:nvSpPr>
        <p:spPr>
          <a:xfrm>
            <a:off x="5836884" y="412097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54" name="TextBox 53">
            <a:extLst>
              <a:ext uri="{FF2B5EF4-FFF2-40B4-BE49-F238E27FC236}">
                <a16:creationId xmlns:a16="http://schemas.microsoft.com/office/drawing/2014/main" id="{9A535C68-5FA0-9466-0471-3C1F42785D9A}"/>
              </a:ext>
            </a:extLst>
          </p:cNvPr>
          <p:cNvSpPr txBox="1"/>
          <p:nvPr/>
        </p:nvSpPr>
        <p:spPr>
          <a:xfrm>
            <a:off x="1285620" y="5292492"/>
            <a:ext cx="6600825"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Retrieve a physical address pointing to a DRAM row in subarray 0</a:t>
            </a:r>
            <a:endParaRPr lang="en-CH" dirty="0">
              <a:latin typeface="Cambria" panose="02040503050406030204" pitchFamily="18" charset="0"/>
              <a:ea typeface="Cambria" panose="02040503050406030204" pitchFamily="18" charset="0"/>
            </a:endParaRPr>
          </a:p>
        </p:txBody>
      </p:sp>
      <p:sp>
        <p:nvSpPr>
          <p:cNvPr id="55" name="TextBox 54">
            <a:extLst>
              <a:ext uri="{FF2B5EF4-FFF2-40B4-BE49-F238E27FC236}">
                <a16:creationId xmlns:a16="http://schemas.microsoft.com/office/drawing/2014/main" id="{9C5F3C1B-B4F6-78C3-CD01-10FB9761855C}"/>
              </a:ext>
            </a:extLst>
          </p:cNvPr>
          <p:cNvSpPr txBox="1"/>
          <p:nvPr/>
        </p:nvSpPr>
        <p:spPr>
          <a:xfrm>
            <a:off x="1273700" y="5903744"/>
            <a:ext cx="747738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Update the page table to map programmer-allocated address to subarray 0</a:t>
            </a:r>
            <a:endParaRPr lang="en-CH" dirty="0">
              <a:latin typeface="Cambria" panose="02040503050406030204" pitchFamily="18" charset="0"/>
              <a:ea typeface="Cambria" panose="02040503050406030204" pitchFamily="18" charset="0"/>
            </a:endParaRPr>
          </a:p>
        </p:txBody>
      </p:sp>
      <p:sp>
        <p:nvSpPr>
          <p:cNvPr id="59" name="Oval 58">
            <a:extLst>
              <a:ext uri="{FF2B5EF4-FFF2-40B4-BE49-F238E27FC236}">
                <a16:creationId xmlns:a16="http://schemas.microsoft.com/office/drawing/2014/main" id="{6FDBF65E-A6BA-2311-4823-D097C037E5EB}"/>
              </a:ext>
            </a:extLst>
          </p:cNvPr>
          <p:cNvSpPr/>
          <p:nvPr/>
        </p:nvSpPr>
        <p:spPr>
          <a:xfrm>
            <a:off x="622680" y="5267432"/>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CBCECE81-3CEA-A27E-0DE7-5A53226A0714}"/>
              </a:ext>
            </a:extLst>
          </p:cNvPr>
          <p:cNvSpPr txBox="1"/>
          <p:nvPr/>
        </p:nvSpPr>
        <p:spPr>
          <a:xfrm>
            <a:off x="676020" y="5237304"/>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61" name="Oval 60">
            <a:extLst>
              <a:ext uri="{FF2B5EF4-FFF2-40B4-BE49-F238E27FC236}">
                <a16:creationId xmlns:a16="http://schemas.microsoft.com/office/drawing/2014/main" id="{58A316FC-1531-82D5-77FF-3FC070CF72AA}"/>
              </a:ext>
            </a:extLst>
          </p:cNvPr>
          <p:cNvSpPr/>
          <p:nvPr/>
        </p:nvSpPr>
        <p:spPr>
          <a:xfrm>
            <a:off x="622680" y="587733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C4F85B08-39CF-D1C1-80A2-167727318033}"/>
              </a:ext>
            </a:extLst>
          </p:cNvPr>
          <p:cNvSpPr txBox="1"/>
          <p:nvPr/>
        </p:nvSpPr>
        <p:spPr>
          <a:xfrm>
            <a:off x="676020" y="584721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79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1" grpId="0" animBg="1"/>
      <p:bldP spid="23" grpId="0"/>
      <p:bldP spid="29" grpId="0"/>
      <p:bldP spid="32" grpId="0" animBg="1"/>
      <p:bldP spid="33" grpId="0" animBg="1"/>
      <p:bldP spid="40" grpId="0" animBg="1"/>
      <p:bldP spid="50" grpId="0" animBg="1"/>
      <p:bldP spid="51" grpId="0"/>
      <p:bldP spid="52" grpId="0" animBg="1"/>
      <p:bldP spid="53" grpId="0"/>
      <p:bldP spid="54" grpId="0"/>
      <p:bldP spid="55" grpId="0"/>
      <p:bldP spid="59" grpId="0" animBg="1"/>
      <p:bldP spid="60" grpId="0"/>
      <p:bldP spid="61" grpId="0" animBg="1"/>
      <p:bldP spid="6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AA9-D6CA-C3A2-0C3A-33D163672498}"/>
              </a:ext>
            </a:extLst>
          </p:cNvPr>
          <p:cNvSpPr>
            <a:spLocks noGrp="1"/>
          </p:cNvSpPr>
          <p:nvPr>
            <p:ph type="title"/>
          </p:nvPr>
        </p:nvSpPr>
        <p:spPr/>
        <p:txBody>
          <a:bodyPr/>
          <a:lstStyle/>
          <a:p>
            <a:r>
              <a:rPr lang="en-US" dirty="0"/>
              <a:t>Initializing SAMT</a:t>
            </a:r>
            <a:endParaRPr lang="en-CH" dirty="0"/>
          </a:p>
        </p:txBody>
      </p:sp>
      <p:sp>
        <p:nvSpPr>
          <p:cNvPr id="4" name="Dikdörtgen: Köşeleri Yuvarlatılmış 4">
            <a:extLst>
              <a:ext uri="{FF2B5EF4-FFF2-40B4-BE49-F238E27FC236}">
                <a16:creationId xmlns:a16="http://schemas.microsoft.com/office/drawing/2014/main" id="{43A2C322-A1DA-5146-CA65-ABC82A04589B}"/>
              </a:ext>
            </a:extLst>
          </p:cNvPr>
          <p:cNvSpPr/>
          <p:nvPr/>
        </p:nvSpPr>
        <p:spPr>
          <a:xfrm>
            <a:off x="1646797" y="1726557"/>
            <a:ext cx="1627813" cy="2203769"/>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sp>
        <p:nvSpPr>
          <p:cNvPr id="5" name="Dikdörtgen 6">
            <a:extLst>
              <a:ext uri="{FF2B5EF4-FFF2-40B4-BE49-F238E27FC236}">
                <a16:creationId xmlns:a16="http://schemas.microsoft.com/office/drawing/2014/main" id="{AC103659-CEE7-91CE-3BD4-3056CE8CFEDB}"/>
              </a:ext>
            </a:extLst>
          </p:cNvPr>
          <p:cNvSpPr/>
          <p:nvPr/>
        </p:nvSpPr>
        <p:spPr>
          <a:xfrm>
            <a:off x="1646797" y="237394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0</a:t>
            </a:r>
            <a:endParaRPr lang="tr-TR" b="1" dirty="0"/>
          </a:p>
        </p:txBody>
      </p:sp>
      <p:sp>
        <p:nvSpPr>
          <p:cNvPr id="6" name="Dikdörtgen 6">
            <a:extLst>
              <a:ext uri="{FF2B5EF4-FFF2-40B4-BE49-F238E27FC236}">
                <a16:creationId xmlns:a16="http://schemas.microsoft.com/office/drawing/2014/main" id="{4E870911-344C-4C63-12FD-68F7D9690AA9}"/>
              </a:ext>
            </a:extLst>
          </p:cNvPr>
          <p:cNvSpPr/>
          <p:nvPr/>
        </p:nvSpPr>
        <p:spPr>
          <a:xfrm>
            <a:off x="1646797" y="2744263"/>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1</a:t>
            </a:r>
            <a:endParaRPr lang="tr-TR" b="1" dirty="0"/>
          </a:p>
        </p:txBody>
      </p:sp>
      <p:sp>
        <p:nvSpPr>
          <p:cNvPr id="7" name="Dikdörtgen 6">
            <a:extLst>
              <a:ext uri="{FF2B5EF4-FFF2-40B4-BE49-F238E27FC236}">
                <a16:creationId xmlns:a16="http://schemas.microsoft.com/office/drawing/2014/main" id="{4F15C9BD-E2BA-ECB1-5FDD-A76655AEA3BC}"/>
              </a:ext>
            </a:extLst>
          </p:cNvPr>
          <p:cNvSpPr/>
          <p:nvPr/>
        </p:nvSpPr>
        <p:spPr>
          <a:xfrm>
            <a:off x="1652797" y="338445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N</a:t>
            </a:r>
            <a:endParaRPr lang="tr-TR" b="1" dirty="0"/>
          </a:p>
        </p:txBody>
      </p:sp>
      <p:sp>
        <p:nvSpPr>
          <p:cNvPr id="8" name="Metin kutusu 8">
            <a:extLst>
              <a:ext uri="{FF2B5EF4-FFF2-40B4-BE49-F238E27FC236}">
                <a16:creationId xmlns:a16="http://schemas.microsoft.com/office/drawing/2014/main" id="{3B32191C-8278-510E-7016-648F98E14281}"/>
              </a:ext>
            </a:extLst>
          </p:cNvPr>
          <p:cNvSpPr txBox="1"/>
          <p:nvPr/>
        </p:nvSpPr>
        <p:spPr>
          <a:xfrm rot="5400000">
            <a:off x="2338641" y="3063960"/>
            <a:ext cx="394244" cy="369332"/>
          </a:xfrm>
          <a:prstGeom prst="rect">
            <a:avLst/>
          </a:prstGeom>
          <a:noFill/>
        </p:spPr>
        <p:txBody>
          <a:bodyPr wrap="square" rtlCol="0">
            <a:spAutoFit/>
          </a:bodyPr>
          <a:lstStyle/>
          <a:p>
            <a:r>
              <a:rPr lang="en-US" dirty="0"/>
              <a:t>…</a:t>
            </a:r>
            <a:endParaRPr lang="tr-TR" dirty="0"/>
          </a:p>
        </p:txBody>
      </p:sp>
      <p:cxnSp>
        <p:nvCxnSpPr>
          <p:cNvPr id="10" name="Düz Ok Bağlayıcısı 10">
            <a:extLst>
              <a:ext uri="{FF2B5EF4-FFF2-40B4-BE49-F238E27FC236}">
                <a16:creationId xmlns:a16="http://schemas.microsoft.com/office/drawing/2014/main" id="{EEB48ADE-F173-53E4-0716-3BFF4FE20030}"/>
              </a:ext>
            </a:extLst>
          </p:cNvPr>
          <p:cNvCxnSpPr>
            <a:cxnSpLocks/>
            <a:stCxn id="5" idx="3"/>
            <a:endCxn id="11" idx="1"/>
          </p:cNvCxnSpPr>
          <p:nvPr/>
        </p:nvCxnSpPr>
        <p:spPr>
          <a:xfrm flipV="1">
            <a:off x="3274610" y="2418491"/>
            <a:ext cx="426445" cy="123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1">
            <a:extLst>
              <a:ext uri="{FF2B5EF4-FFF2-40B4-BE49-F238E27FC236}">
                <a16:creationId xmlns:a16="http://schemas.microsoft.com/office/drawing/2014/main" id="{69CBAAC9-B7F6-1796-61C2-5D74BFD6D817}"/>
              </a:ext>
            </a:extLst>
          </p:cNvPr>
          <p:cNvSpPr/>
          <p:nvPr/>
        </p:nvSpPr>
        <p:spPr>
          <a:xfrm>
            <a:off x="3701055" y="2127754"/>
            <a:ext cx="3971106" cy="581473"/>
          </a:xfrm>
          <a:prstGeom prst="rect">
            <a:avLst/>
          </a:prstGeom>
          <a:solidFill>
            <a:schemeClr val="accent5">
              <a:lumMod val="60000"/>
              <a:lumOff val="40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sz="2400" b="1" dirty="0"/>
          </a:p>
        </p:txBody>
      </p:sp>
      <p:sp>
        <p:nvSpPr>
          <p:cNvPr id="23" name="TextBox 22">
            <a:extLst>
              <a:ext uri="{FF2B5EF4-FFF2-40B4-BE49-F238E27FC236}">
                <a16:creationId xmlns:a16="http://schemas.microsoft.com/office/drawing/2014/main" id="{78499F0F-E32E-F58E-7B7C-680C8FE369DC}"/>
              </a:ext>
            </a:extLst>
          </p:cNvPr>
          <p:cNvSpPr txBox="1"/>
          <p:nvPr/>
        </p:nvSpPr>
        <p:spPr>
          <a:xfrm>
            <a:off x="3683000" y="2095324"/>
            <a:ext cx="889000"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SAMT</a:t>
            </a:r>
            <a:br>
              <a:rPr lang="en-US" b="1" dirty="0">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Entry</a:t>
            </a:r>
            <a:endParaRPr lang="en-CH" b="1" dirty="0">
              <a:solidFill>
                <a:schemeClr val="bg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3D00AD1E-D298-371B-933C-FEBCD4C151C1}"/>
              </a:ext>
            </a:extLst>
          </p:cNvPr>
          <p:cNvCxnSpPr>
            <a:cxnSpLocks/>
          </p:cNvCxnSpPr>
          <p:nvPr/>
        </p:nvCxnSpPr>
        <p:spPr>
          <a:xfrm flipV="1">
            <a:off x="4572000" y="2149541"/>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60E1C-2DB8-8272-A957-645A432DB9E2}"/>
              </a:ext>
            </a:extLst>
          </p:cNvPr>
          <p:cNvSpPr txBox="1"/>
          <p:nvPr/>
        </p:nvSpPr>
        <p:spPr>
          <a:xfrm>
            <a:off x="4572000" y="2095324"/>
            <a:ext cx="3087094"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Physical addresses </a:t>
            </a:r>
            <a:br>
              <a:rPr lang="en-US" b="1" dirty="0">
                <a:solidFill>
                  <a:schemeClr val="bg1"/>
                </a:solidFill>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of DRAM rows</a:t>
            </a:r>
          </a:p>
        </p:txBody>
      </p:sp>
      <p:sp>
        <p:nvSpPr>
          <p:cNvPr id="12" name="TextBox 11">
            <a:extLst>
              <a:ext uri="{FF2B5EF4-FFF2-40B4-BE49-F238E27FC236}">
                <a16:creationId xmlns:a16="http://schemas.microsoft.com/office/drawing/2014/main" id="{7DCBFD16-6A58-3D34-0426-EDE4F8CE84A5}"/>
              </a:ext>
            </a:extLst>
          </p:cNvPr>
          <p:cNvSpPr txBox="1"/>
          <p:nvPr/>
        </p:nvSpPr>
        <p:spPr>
          <a:xfrm>
            <a:off x="5178058" y="2571711"/>
            <a:ext cx="1627813" cy="1015663"/>
          </a:xfrm>
          <a:prstGeom prst="rect">
            <a:avLst/>
          </a:prstGeom>
          <a:noFill/>
        </p:spPr>
        <p:txBody>
          <a:bodyPr wrap="square" rtlCol="0">
            <a:spAutoFit/>
          </a:bodyPr>
          <a:lstStyle/>
          <a:p>
            <a:pPr algn="ctr"/>
            <a:r>
              <a:rPr lang="en-US" sz="6000" b="1" dirty="0">
                <a:solidFill>
                  <a:schemeClr val="accent5"/>
                </a:solidFill>
                <a:latin typeface="Cambria" panose="02040503050406030204" pitchFamily="18" charset="0"/>
                <a:ea typeface="Cambria" panose="02040503050406030204" pitchFamily="18" charset="0"/>
              </a:rPr>
              <a:t>?</a:t>
            </a:r>
            <a:endParaRPr lang="en-CH" sz="6000" b="1" dirty="0">
              <a:solidFill>
                <a:schemeClr val="accent5"/>
              </a:solidFill>
              <a:latin typeface="Cambria" panose="02040503050406030204" pitchFamily="18" charset="0"/>
              <a:ea typeface="Cambria" panose="02040503050406030204" pitchFamily="18" charset="0"/>
            </a:endParaRPr>
          </a:p>
        </p:txBody>
      </p:sp>
      <p:sp>
        <p:nvSpPr>
          <p:cNvPr id="34" name="Rectangle: Rounded Corners 33">
            <a:extLst>
              <a:ext uri="{FF2B5EF4-FFF2-40B4-BE49-F238E27FC236}">
                <a16:creationId xmlns:a16="http://schemas.microsoft.com/office/drawing/2014/main" id="{BE0BE211-4F34-7894-650F-E747DEC1041E}"/>
              </a:ext>
            </a:extLst>
          </p:cNvPr>
          <p:cNvSpPr/>
          <p:nvPr/>
        </p:nvSpPr>
        <p:spPr>
          <a:xfrm>
            <a:off x="564538" y="4220835"/>
            <a:ext cx="8183880" cy="769440"/>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335E2897-EDF8-FB89-F013-7C0C998D9FB2}"/>
              </a:ext>
            </a:extLst>
          </p:cNvPr>
          <p:cNvSpPr txBox="1"/>
          <p:nvPr/>
        </p:nvSpPr>
        <p:spPr>
          <a:xfrm>
            <a:off x="564538" y="4220835"/>
            <a:ext cx="8183880" cy="769441"/>
          </a:xfrm>
          <a:prstGeom prst="rect">
            <a:avLst/>
          </a:prstGeom>
          <a:noFill/>
        </p:spPr>
        <p:txBody>
          <a:bodyPr wrap="square" rtlCol="0">
            <a:spAutoFit/>
          </a:bodyPr>
          <a:lstStyle/>
          <a:p>
            <a:pPr algn="ctr"/>
            <a:r>
              <a:rPr lang="en-US" sz="2200" b="1" dirty="0">
                <a:solidFill>
                  <a:schemeClr val="bg1"/>
                </a:solidFill>
                <a:latin typeface="Cambria" panose="02040503050406030204" pitchFamily="18" charset="0"/>
                <a:ea typeface="Cambria" panose="02040503050406030204" pitchFamily="18" charset="0"/>
              </a:rPr>
              <a:t>Perform in-DRAM copy using every DRAM row address </a:t>
            </a:r>
            <a:br>
              <a:rPr lang="en-US" sz="2200" b="1" dirty="0">
                <a:solidFill>
                  <a:schemeClr val="bg1"/>
                </a:solidFill>
                <a:latin typeface="Cambria" panose="02040503050406030204" pitchFamily="18" charset="0"/>
                <a:ea typeface="Cambria" panose="02040503050406030204" pitchFamily="18" charset="0"/>
              </a:rPr>
            </a:br>
            <a:r>
              <a:rPr lang="en-US" sz="2200" b="1" dirty="0">
                <a:solidFill>
                  <a:schemeClr val="bg1"/>
                </a:solidFill>
                <a:latin typeface="Cambria" panose="02040503050406030204" pitchFamily="18" charset="0"/>
                <a:ea typeface="Cambria" panose="02040503050406030204" pitchFamily="18" charset="0"/>
              </a:rPr>
              <a:t>as source and destination rows</a:t>
            </a:r>
            <a:endParaRPr lang="en-CH" sz="2200" b="1" dirty="0">
              <a:solidFill>
                <a:schemeClr val="bg1"/>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a16="http://schemas.microsoft.com/office/drawing/2014/main" id="{2F4E1FDD-B3CC-7A02-AEF0-CB3BEE93114B}"/>
              </a:ext>
            </a:extLst>
          </p:cNvPr>
          <p:cNvSpPr/>
          <p:nvPr/>
        </p:nvSpPr>
        <p:spPr>
          <a:xfrm>
            <a:off x="564538" y="5231345"/>
            <a:ext cx="8183880" cy="85812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ambria" panose="02040503050406030204" pitchFamily="18" charset="0"/>
                <a:ea typeface="Cambria" panose="02040503050406030204" pitchFamily="18" charset="0"/>
              </a:rPr>
              <a:t>If the in-DRAM copy operation succeeds</a:t>
            </a:r>
            <a:br>
              <a:rPr lang="en-US" sz="2200" b="1" dirty="0">
                <a:solidFill>
                  <a:schemeClr val="bg1"/>
                </a:solidFill>
                <a:latin typeface="Cambria" panose="02040503050406030204" pitchFamily="18" charset="0"/>
                <a:ea typeface="Cambria" panose="02040503050406030204" pitchFamily="18" charset="0"/>
              </a:rPr>
            </a:br>
            <a:r>
              <a:rPr lang="en-US" sz="2200" b="1" dirty="0">
                <a:solidFill>
                  <a:schemeClr val="bg1"/>
                </a:solidFill>
                <a:latin typeface="Cambria" panose="02040503050406030204" pitchFamily="18" charset="0"/>
                <a:ea typeface="Cambria" panose="02040503050406030204" pitchFamily="18" charset="0"/>
              </a:rPr>
              <a:t>source and destination rows are in the same subarray</a:t>
            </a:r>
            <a:endParaRPr lang="en-CH" sz="22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64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animBg="1"/>
      <p:bldP spid="13" grpId="0"/>
      <p:bldP spid="3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7F0EB1-2C8A-8242-9E4E-21A215404408}"/>
              </a:ext>
            </a:extLst>
          </p:cNvPr>
          <p:cNvPicPr>
            <a:picLocks noGrp="1" noChangeAspect="1"/>
          </p:cNvPicPr>
          <p:nvPr>
            <p:ph idx="4294967295"/>
          </p:nvPr>
        </p:nvPicPr>
        <p:blipFill>
          <a:blip r:embed="rId2"/>
          <a:stretch>
            <a:fillRect/>
          </a:stretch>
        </p:blipFill>
        <p:spPr>
          <a:xfrm>
            <a:off x="0" y="2119313"/>
            <a:ext cx="8986838" cy="3146425"/>
          </a:xfrm>
          <a:prstGeom prst="rect">
            <a:avLst/>
          </a:prstGeom>
        </p:spPr>
      </p:pic>
    </p:spTree>
    <p:extLst>
      <p:ext uri="{BB962C8B-B14F-4D97-AF65-F5344CB8AC3E}">
        <p14:creationId xmlns:p14="http://schemas.microsoft.com/office/powerpoint/2010/main" val="811980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B46075-CC91-7240-8091-4E52737EF43E}"/>
              </a:ext>
            </a:extLst>
          </p:cNvPr>
          <p:cNvPicPr>
            <a:picLocks noGrp="1" noChangeAspect="1"/>
          </p:cNvPicPr>
          <p:nvPr>
            <p:ph idx="4294967295"/>
          </p:nvPr>
        </p:nvPicPr>
        <p:blipFill>
          <a:blip r:embed="rId2"/>
          <a:stretch>
            <a:fillRect/>
          </a:stretch>
        </p:blipFill>
        <p:spPr>
          <a:xfrm>
            <a:off x="0" y="2232025"/>
            <a:ext cx="8986838" cy="2921000"/>
          </a:xfrm>
          <a:prstGeom prst="rect">
            <a:avLst/>
          </a:prstGeom>
        </p:spPr>
      </p:pic>
    </p:spTree>
    <p:extLst>
      <p:ext uri="{BB962C8B-B14F-4D97-AF65-F5344CB8AC3E}">
        <p14:creationId xmlns:p14="http://schemas.microsoft.com/office/powerpoint/2010/main" val="132115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4233DC-F9E7-0D90-8847-88F86409D9B2}"/>
              </a:ext>
            </a:extLst>
          </p:cNvPr>
          <p:cNvPicPr>
            <a:picLocks noGrp="1" noChangeAspect="1"/>
          </p:cNvPicPr>
          <p:nvPr>
            <p:ph idx="4294967295"/>
          </p:nvPr>
        </p:nvPicPr>
        <p:blipFill>
          <a:blip r:embed="rId2"/>
          <a:stretch>
            <a:fillRect/>
          </a:stretch>
        </p:blipFill>
        <p:spPr>
          <a:xfrm>
            <a:off x="764381" y="711200"/>
            <a:ext cx="7615238" cy="5435600"/>
          </a:xfrm>
          <a:prstGeom prst="rect">
            <a:avLst/>
          </a:prstGeom>
        </p:spPr>
      </p:pic>
    </p:spTree>
    <p:extLst>
      <p:ext uri="{BB962C8B-B14F-4D97-AF65-F5344CB8AC3E}">
        <p14:creationId xmlns:p14="http://schemas.microsoft.com/office/powerpoint/2010/main" val="3101107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9E32B1-765E-1B4C-9E4A-C2F2B8F5749D}"/>
              </a:ext>
            </a:extLst>
          </p:cNvPr>
          <p:cNvPicPr>
            <a:picLocks noGrp="1" noChangeAspect="1"/>
          </p:cNvPicPr>
          <p:nvPr>
            <p:ph idx="4294967295"/>
          </p:nvPr>
        </p:nvPicPr>
        <p:blipFill>
          <a:blip r:embed="rId2"/>
          <a:stretch>
            <a:fillRect/>
          </a:stretch>
        </p:blipFill>
        <p:spPr>
          <a:xfrm>
            <a:off x="157162" y="2046817"/>
            <a:ext cx="8986838" cy="3257550"/>
          </a:xfrm>
          <a:prstGeom prst="rect">
            <a:avLst/>
          </a:prstGeom>
        </p:spPr>
      </p:pic>
    </p:spTree>
    <p:extLst>
      <p:ext uri="{BB962C8B-B14F-4D97-AF65-F5344CB8AC3E}">
        <p14:creationId xmlns:p14="http://schemas.microsoft.com/office/powerpoint/2010/main" val="2845787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ADAEA3-34AA-2F67-A0AD-465A42C7549B}"/>
              </a:ext>
            </a:extLst>
          </p:cNvPr>
          <p:cNvPicPr>
            <a:picLocks noGrp="1" noChangeAspect="1"/>
          </p:cNvPicPr>
          <p:nvPr>
            <p:ph idx="4294967295"/>
          </p:nvPr>
        </p:nvPicPr>
        <p:blipFill>
          <a:blip r:embed="rId2"/>
          <a:stretch>
            <a:fillRect/>
          </a:stretch>
        </p:blipFill>
        <p:spPr>
          <a:xfrm>
            <a:off x="0" y="1550988"/>
            <a:ext cx="8986838" cy="4283075"/>
          </a:xfrm>
          <a:prstGeom prst="rect">
            <a:avLst/>
          </a:prstGeom>
        </p:spPr>
      </p:pic>
    </p:spTree>
    <p:extLst>
      <p:ext uri="{BB962C8B-B14F-4D97-AF65-F5344CB8AC3E}">
        <p14:creationId xmlns:p14="http://schemas.microsoft.com/office/powerpoint/2010/main" val="3864218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B24B3B-4F0D-AD2F-B898-C1B537CFCC15}"/>
              </a:ext>
            </a:extLst>
          </p:cNvPr>
          <p:cNvPicPr>
            <a:picLocks noGrp="1" noChangeAspect="1"/>
          </p:cNvPicPr>
          <p:nvPr>
            <p:ph idx="4294967295"/>
          </p:nvPr>
        </p:nvPicPr>
        <p:blipFill>
          <a:blip r:embed="rId2"/>
          <a:stretch>
            <a:fillRect/>
          </a:stretch>
        </p:blipFill>
        <p:spPr>
          <a:xfrm>
            <a:off x="0" y="2695575"/>
            <a:ext cx="8986838" cy="1993900"/>
          </a:xfrm>
          <a:prstGeom prst="rect">
            <a:avLst/>
          </a:prstGeom>
        </p:spPr>
      </p:pic>
    </p:spTree>
    <p:extLst>
      <p:ext uri="{BB962C8B-B14F-4D97-AF65-F5344CB8AC3E}">
        <p14:creationId xmlns:p14="http://schemas.microsoft.com/office/powerpoint/2010/main" val="186694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ECFD8D-24B5-6CBD-3BCD-4C9BFD7C09E5}"/>
              </a:ext>
            </a:extLst>
          </p:cNvPr>
          <p:cNvSpPr/>
          <p:nvPr/>
        </p:nvSpPr>
        <p:spPr>
          <a:xfrm>
            <a:off x="-2199" y="4792133"/>
            <a:ext cx="9144000" cy="1437456"/>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72" name="Rectangle 71">
            <a:extLst>
              <a:ext uri="{FF2B5EF4-FFF2-40B4-BE49-F238E27FC236}">
                <a16:creationId xmlns:a16="http://schemas.microsoft.com/office/drawing/2014/main" id="{182D22F2-633A-69FD-38FF-9BD8C262BAAA}"/>
              </a:ext>
            </a:extLst>
          </p:cNvPr>
          <p:cNvSpPr/>
          <p:nvPr/>
        </p:nvSpPr>
        <p:spPr>
          <a:xfrm>
            <a:off x="0" y="3217333"/>
            <a:ext cx="9144000" cy="1473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685CC5AD-F6E9-CF41-64E5-E9302062ACD6}"/>
              </a:ext>
            </a:extLst>
          </p:cNvPr>
          <p:cNvSpPr>
            <a:spLocks noGrp="1"/>
          </p:cNvSpPr>
          <p:nvPr>
            <p:ph type="title"/>
          </p:nvPr>
        </p:nvSpPr>
        <p:spPr/>
        <p:txBody>
          <a:bodyPr/>
          <a:lstStyle/>
          <a:p>
            <a:r>
              <a:rPr lang="en-US" dirty="0" err="1"/>
              <a:t>RowClone</a:t>
            </a:r>
            <a:r>
              <a:rPr lang="en-US" dirty="0"/>
              <a:t> in Real DRAM Chips</a:t>
            </a:r>
            <a:endParaRPr lang="en-CH" dirty="0"/>
          </a:p>
        </p:txBody>
      </p:sp>
      <p:sp>
        <p:nvSpPr>
          <p:cNvPr id="3" name="Content Placeholder 2">
            <a:extLst>
              <a:ext uri="{FF2B5EF4-FFF2-40B4-BE49-F238E27FC236}">
                <a16:creationId xmlns:a16="http://schemas.microsoft.com/office/drawing/2014/main" id="{E82F018B-C10F-9828-846A-16F142720C9D}"/>
              </a:ext>
            </a:extLst>
          </p:cNvPr>
          <p:cNvSpPr>
            <a:spLocks noGrp="1"/>
          </p:cNvSpPr>
          <p:nvPr>
            <p:ph idx="1"/>
          </p:nvPr>
        </p:nvSpPr>
        <p:spPr>
          <a:xfrm>
            <a:off x="75991" y="982134"/>
            <a:ext cx="8987622" cy="5427944"/>
          </a:xfrm>
        </p:spPr>
        <p:txBody>
          <a:bodyPr/>
          <a:lstStyle/>
          <a:p>
            <a:pPr marL="0" indent="0">
              <a:buNone/>
            </a:pPr>
            <a:r>
              <a:rPr lang="en-US" sz="2400" b="1" dirty="0">
                <a:solidFill>
                  <a:srgbClr val="7030A0"/>
                </a:solidFill>
              </a:rPr>
              <a:t>Key Idea: </a:t>
            </a:r>
            <a:r>
              <a:rPr lang="en-US" sz="2400" dirty="0"/>
              <a:t>Use </a:t>
            </a:r>
            <a:r>
              <a:rPr lang="en-US" sz="2400" dirty="0">
                <a:solidFill>
                  <a:srgbClr val="7030A0"/>
                </a:solidFill>
              </a:rPr>
              <a:t>carefully created DRAM command sequences</a:t>
            </a:r>
            <a:br>
              <a:rPr lang="en-US" sz="2400" dirty="0">
                <a:solidFill>
                  <a:srgbClr val="7030A0"/>
                </a:solidFill>
              </a:rPr>
            </a:br>
            <a:endParaRPr lang="en-US" sz="500" dirty="0">
              <a:solidFill>
                <a:srgbClr val="7030A0"/>
              </a:solidFill>
            </a:endParaRPr>
          </a:p>
          <a:p>
            <a:r>
              <a:rPr lang="en-US" sz="2400" dirty="0"/>
              <a:t> </a:t>
            </a:r>
            <a:r>
              <a:rPr lang="en-US" sz="2400" dirty="0">
                <a:solidFill>
                  <a:schemeClr val="accent5"/>
                </a:solidFill>
              </a:rPr>
              <a:t>ACT </a:t>
            </a:r>
            <a:r>
              <a:rPr lang="en-US" sz="2400" dirty="0">
                <a:solidFill>
                  <a:schemeClr val="accent5"/>
                </a:solidFill>
                <a:sym typeface="Wingdings" panose="05000000000000000000" pitchFamily="2" charset="2"/>
              </a:rPr>
              <a:t> PRE  ACT </a:t>
            </a:r>
            <a:r>
              <a:rPr lang="en-US" sz="2400" dirty="0">
                <a:sym typeface="Wingdings" panose="05000000000000000000" pitchFamily="2" charset="2"/>
              </a:rPr>
              <a:t>command sequence</a:t>
            </a:r>
            <a:br>
              <a:rPr lang="en-US" sz="2400" dirty="0">
                <a:sym typeface="Wingdings" panose="05000000000000000000" pitchFamily="2" charset="2"/>
              </a:rPr>
            </a:br>
            <a:r>
              <a:rPr lang="en-US" sz="2400" dirty="0">
                <a:sym typeface="Wingdings" panose="05000000000000000000" pitchFamily="2" charset="2"/>
              </a:rPr>
              <a:t> with greatly </a:t>
            </a:r>
            <a:r>
              <a:rPr lang="en-US" sz="2400" dirty="0">
                <a:solidFill>
                  <a:schemeClr val="accent5"/>
                </a:solidFill>
                <a:sym typeface="Wingdings" panose="05000000000000000000" pitchFamily="2" charset="2"/>
              </a:rPr>
              <a:t>reduced DRAM timing parameters</a:t>
            </a:r>
          </a:p>
          <a:p>
            <a:r>
              <a:rPr lang="en-US" sz="2400" dirty="0"/>
              <a:t> </a:t>
            </a:r>
            <a:r>
              <a:rPr lang="en-US" sz="2400" dirty="0" err="1"/>
              <a:t>ComputeDRAM</a:t>
            </a:r>
            <a:r>
              <a:rPr lang="en-US" sz="2400" dirty="0"/>
              <a:t> </a:t>
            </a:r>
            <a:r>
              <a:rPr lang="en-US" sz="2400" b="1" dirty="0">
                <a:solidFill>
                  <a:srgbClr val="7030A0"/>
                </a:solidFill>
              </a:rPr>
              <a:t>[Gao+, MICRO’19]</a:t>
            </a:r>
            <a:r>
              <a:rPr lang="en-US" sz="2400" dirty="0"/>
              <a:t> demonstrates </a:t>
            </a:r>
            <a:br>
              <a:rPr lang="en-US" sz="2400" dirty="0"/>
            </a:br>
            <a:r>
              <a:rPr lang="en-US" sz="2400" dirty="0"/>
              <a:t> in-DRAM copy operations </a:t>
            </a:r>
            <a:r>
              <a:rPr lang="en-US" sz="2400" dirty="0">
                <a:solidFill>
                  <a:schemeClr val="accent5"/>
                </a:solidFill>
              </a:rPr>
              <a:t>in real DDR3 chips</a:t>
            </a:r>
          </a:p>
        </p:txBody>
      </p:sp>
      <p:sp>
        <p:nvSpPr>
          <p:cNvPr id="63" name="Dikdörtgen: Köşeleri Yuvarlatılmış 4">
            <a:extLst>
              <a:ext uri="{FF2B5EF4-FFF2-40B4-BE49-F238E27FC236}">
                <a16:creationId xmlns:a16="http://schemas.microsoft.com/office/drawing/2014/main" id="{894E3867-4290-0B2D-1B5C-531C6D7352DC}"/>
              </a:ext>
            </a:extLst>
          </p:cNvPr>
          <p:cNvSpPr/>
          <p:nvPr/>
        </p:nvSpPr>
        <p:spPr>
          <a:xfrm>
            <a:off x="1026774" y="3335866"/>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64" name="Dikdörtgen: Köşeleri Yuvarlatılmış 4">
            <a:extLst>
              <a:ext uri="{FF2B5EF4-FFF2-40B4-BE49-F238E27FC236}">
                <a16:creationId xmlns:a16="http://schemas.microsoft.com/office/drawing/2014/main" id="{90E392E7-60D3-DCF1-488C-41181B38B640}"/>
              </a:ext>
            </a:extLst>
          </p:cNvPr>
          <p:cNvSpPr/>
          <p:nvPr/>
        </p:nvSpPr>
        <p:spPr>
          <a:xfrm>
            <a:off x="4572000" y="3335867"/>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66" name="Straight Arrow Connector 65">
            <a:extLst>
              <a:ext uri="{FF2B5EF4-FFF2-40B4-BE49-F238E27FC236}">
                <a16:creationId xmlns:a16="http://schemas.microsoft.com/office/drawing/2014/main" id="{D411E259-461D-742F-8484-4202F879C079}"/>
              </a:ext>
            </a:extLst>
          </p:cNvPr>
          <p:cNvCxnSpPr>
            <a:cxnSpLocks/>
            <a:stCxn id="63" idx="3"/>
            <a:endCxn id="64" idx="1"/>
          </p:cNvCxnSpPr>
          <p:nvPr/>
        </p:nvCxnSpPr>
        <p:spPr>
          <a:xfrm>
            <a:off x="2572350" y="3687710"/>
            <a:ext cx="19996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DC5660B-B001-F1E8-E1A5-C39F934192D8}"/>
              </a:ext>
            </a:extLst>
          </p:cNvPr>
          <p:cNvCxnSpPr>
            <a:cxnSpLocks/>
            <a:stCxn id="64" idx="3"/>
            <a:endCxn id="17" idx="1"/>
          </p:cNvCxnSpPr>
          <p:nvPr/>
        </p:nvCxnSpPr>
        <p:spPr>
          <a:xfrm flipV="1">
            <a:off x="6117577" y="3685771"/>
            <a:ext cx="1290964" cy="1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Köşeleri Yuvarlatılmış 4">
            <a:extLst>
              <a:ext uri="{FF2B5EF4-FFF2-40B4-BE49-F238E27FC236}">
                <a16:creationId xmlns:a16="http://schemas.microsoft.com/office/drawing/2014/main" id="{47AEBD11-4439-19F1-87C7-D78FC7E65EFA}"/>
              </a:ext>
            </a:extLst>
          </p:cNvPr>
          <p:cNvSpPr/>
          <p:nvPr/>
        </p:nvSpPr>
        <p:spPr>
          <a:xfrm>
            <a:off x="7408541" y="3349927"/>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38" name="Dikdörtgen: Köşeleri Yuvarlatılmış 4">
            <a:extLst>
              <a:ext uri="{FF2B5EF4-FFF2-40B4-BE49-F238E27FC236}">
                <a16:creationId xmlns:a16="http://schemas.microsoft.com/office/drawing/2014/main" id="{3703F83D-B88C-55FB-65A9-59F72F308897}"/>
              </a:ext>
            </a:extLst>
          </p:cNvPr>
          <p:cNvSpPr/>
          <p:nvPr/>
        </p:nvSpPr>
        <p:spPr>
          <a:xfrm>
            <a:off x="1026774" y="4950176"/>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39" name="Dikdörtgen: Köşeleri Yuvarlatılmış 4">
            <a:extLst>
              <a:ext uri="{FF2B5EF4-FFF2-40B4-BE49-F238E27FC236}">
                <a16:creationId xmlns:a16="http://schemas.microsoft.com/office/drawing/2014/main" id="{5946368C-9354-F57B-D4BF-694FC19D667D}"/>
              </a:ext>
            </a:extLst>
          </p:cNvPr>
          <p:cNvSpPr/>
          <p:nvPr/>
        </p:nvSpPr>
        <p:spPr>
          <a:xfrm>
            <a:off x="3203431" y="4950176"/>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40" name="Straight Arrow Connector 39">
            <a:extLst>
              <a:ext uri="{FF2B5EF4-FFF2-40B4-BE49-F238E27FC236}">
                <a16:creationId xmlns:a16="http://schemas.microsoft.com/office/drawing/2014/main" id="{FD2D953A-AF90-5783-B091-A27506A3C308}"/>
              </a:ext>
            </a:extLst>
          </p:cNvPr>
          <p:cNvCxnSpPr>
            <a:cxnSpLocks/>
            <a:stCxn id="38" idx="3"/>
            <a:endCxn id="39" idx="1"/>
          </p:cNvCxnSpPr>
          <p:nvPr/>
        </p:nvCxnSpPr>
        <p:spPr>
          <a:xfrm>
            <a:off x="2572350" y="5302020"/>
            <a:ext cx="6310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204AA13-CE34-D377-5404-173E408A4696}"/>
              </a:ext>
            </a:extLst>
          </p:cNvPr>
          <p:cNvCxnSpPr>
            <a:cxnSpLocks/>
            <a:stCxn id="39" idx="3"/>
            <a:endCxn id="42" idx="1"/>
          </p:cNvCxnSpPr>
          <p:nvPr/>
        </p:nvCxnSpPr>
        <p:spPr>
          <a:xfrm flipV="1">
            <a:off x="4749008" y="5302019"/>
            <a:ext cx="63108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Dikdörtgen: Köşeleri Yuvarlatılmış 4">
            <a:extLst>
              <a:ext uri="{FF2B5EF4-FFF2-40B4-BE49-F238E27FC236}">
                <a16:creationId xmlns:a16="http://schemas.microsoft.com/office/drawing/2014/main" id="{4115BB3E-9F15-70F5-A0A7-FAFBB6DDF3A7}"/>
              </a:ext>
            </a:extLst>
          </p:cNvPr>
          <p:cNvSpPr/>
          <p:nvPr/>
        </p:nvSpPr>
        <p:spPr>
          <a:xfrm>
            <a:off x="5380089" y="4966175"/>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74" name="TextBox 73">
            <a:extLst>
              <a:ext uri="{FF2B5EF4-FFF2-40B4-BE49-F238E27FC236}">
                <a16:creationId xmlns:a16="http://schemas.microsoft.com/office/drawing/2014/main" id="{B704310F-6FF3-E320-9CDC-847E516DBBE6}"/>
              </a:ext>
            </a:extLst>
          </p:cNvPr>
          <p:cNvSpPr txBox="1"/>
          <p:nvPr/>
        </p:nvSpPr>
        <p:spPr>
          <a:xfrm rot="16200000">
            <a:off x="-518997" y="3671896"/>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Standard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75" name="TextBox 74">
            <a:extLst>
              <a:ext uri="{FF2B5EF4-FFF2-40B4-BE49-F238E27FC236}">
                <a16:creationId xmlns:a16="http://schemas.microsoft.com/office/drawing/2014/main" id="{B2C74083-9F44-8E58-3159-29721E0D9010}"/>
              </a:ext>
            </a:extLst>
          </p:cNvPr>
          <p:cNvSpPr txBox="1"/>
          <p:nvPr/>
        </p:nvSpPr>
        <p:spPr>
          <a:xfrm rot="16200000">
            <a:off x="-536509" y="5217402"/>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Violated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76" name="TextBox 75">
            <a:extLst>
              <a:ext uri="{FF2B5EF4-FFF2-40B4-BE49-F238E27FC236}">
                <a16:creationId xmlns:a16="http://schemas.microsoft.com/office/drawing/2014/main" id="{B5958BE0-CB31-3CA6-97CA-63DC006B1C52}"/>
              </a:ext>
            </a:extLst>
          </p:cNvPr>
          <p:cNvSpPr txBox="1"/>
          <p:nvPr/>
        </p:nvSpPr>
        <p:spPr>
          <a:xfrm>
            <a:off x="1732844" y="4131964"/>
            <a:ext cx="6472660" cy="461665"/>
          </a:xfrm>
          <a:prstGeom prst="rect">
            <a:avLst/>
          </a:prstGeom>
          <a:noFill/>
        </p:spPr>
        <p:txBody>
          <a:bodyPr wrap="square" rtlCol="0">
            <a:spAutoFit/>
          </a:bodyPr>
          <a:lstStyle/>
          <a:p>
            <a:pPr algn="ctr"/>
            <a:r>
              <a:rPr lang="en-TR" sz="2400" i="1" dirty="0">
                <a:latin typeface="Cambria" panose="02040503050406030204" pitchFamily="18" charset="0"/>
              </a:rPr>
              <a:t>“activate row S, </a:t>
            </a:r>
            <a:r>
              <a:rPr lang="en-TR" sz="2400" i="1" dirty="0">
                <a:solidFill>
                  <a:schemeClr val="accent5"/>
                </a:solidFill>
                <a:latin typeface="Cambria" panose="02040503050406030204" pitchFamily="18" charset="0"/>
              </a:rPr>
              <a:t>precharge</a:t>
            </a:r>
            <a:r>
              <a:rPr lang="en-TR" sz="2400" i="1" dirty="0">
                <a:latin typeface="Cambria" panose="02040503050406030204" pitchFamily="18" charset="0"/>
              </a:rPr>
              <a:t>, then activate row D”</a:t>
            </a:r>
          </a:p>
        </p:txBody>
      </p:sp>
      <p:sp>
        <p:nvSpPr>
          <p:cNvPr id="77" name="TextBox 76">
            <a:extLst>
              <a:ext uri="{FF2B5EF4-FFF2-40B4-BE49-F238E27FC236}">
                <a16:creationId xmlns:a16="http://schemas.microsoft.com/office/drawing/2014/main" id="{E7A7A8A2-20BC-32F0-A898-05D6306623A3}"/>
              </a:ext>
            </a:extLst>
          </p:cNvPr>
          <p:cNvSpPr txBox="1"/>
          <p:nvPr/>
        </p:nvSpPr>
        <p:spPr>
          <a:xfrm>
            <a:off x="2290127" y="5702084"/>
            <a:ext cx="5358094" cy="461665"/>
          </a:xfrm>
          <a:prstGeom prst="rect">
            <a:avLst/>
          </a:prstGeom>
          <a:noFill/>
        </p:spPr>
        <p:txBody>
          <a:bodyPr wrap="square" rtlCol="0">
            <a:spAutoFit/>
          </a:bodyPr>
          <a:lstStyle/>
          <a:p>
            <a:pPr algn="ctr"/>
            <a:r>
              <a:rPr lang="en-TR" sz="2400" i="1" dirty="0">
                <a:latin typeface="Cambria" panose="02040503050406030204" pitchFamily="18" charset="0"/>
              </a:rPr>
              <a:t>“activate row S, then activate row D”</a:t>
            </a:r>
          </a:p>
        </p:txBody>
      </p:sp>
    </p:spTree>
    <p:extLst>
      <p:ext uri="{BB962C8B-B14F-4D97-AF65-F5344CB8AC3E}">
        <p14:creationId xmlns:p14="http://schemas.microsoft.com/office/powerpoint/2010/main" val="15157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2" grpId="0" animBg="1"/>
      <p:bldP spid="63" grpId="0" animBg="1"/>
      <p:bldP spid="64" grpId="0" animBg="1"/>
      <p:bldP spid="17" grpId="0" animBg="1"/>
      <p:bldP spid="38" grpId="0" animBg="1"/>
      <p:bldP spid="39" grpId="0" animBg="1"/>
      <p:bldP spid="42" grpId="0" animBg="1"/>
      <p:bldP spid="74" grpId="0"/>
      <p:bldP spid="75" grpId="0"/>
      <p:bldP spid="76" grpId="0"/>
      <p:bldP spid="7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E7A42E-7D63-453C-8FF0-FF66E3CE3D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017" y="3913674"/>
            <a:ext cx="6794462" cy="2275068"/>
          </a:xfrm>
          <a:prstGeom prst="rect">
            <a:avLst/>
          </a:prstGeom>
        </p:spPr>
      </p:pic>
      <p:sp>
        <p:nvSpPr>
          <p:cNvPr id="2" name="Title 1"/>
          <p:cNvSpPr>
            <a:spLocks noGrp="1"/>
          </p:cNvSpPr>
          <p:nvPr>
            <p:ph type="title"/>
          </p:nvPr>
        </p:nvSpPr>
        <p:spPr/>
        <p:txBody>
          <a:bodyPr>
            <a:noAutofit/>
          </a:bodyPr>
          <a:lstStyle/>
          <a:p>
            <a:r>
              <a:rPr lang="en-US" dirty="0"/>
              <a:t>DRAM</a:t>
            </a:r>
            <a:r>
              <a:rPr lang="en-US" dirty="0">
                <a:solidFill>
                  <a:schemeClr val="tx1"/>
                </a:solidFill>
              </a:rPr>
              <a:t> </a:t>
            </a:r>
            <a:r>
              <a:rPr lang="en-US" dirty="0"/>
              <a:t>Organization</a:t>
            </a:r>
          </a:p>
        </p:txBody>
      </p:sp>
      <p:sp>
        <p:nvSpPr>
          <p:cNvPr id="6" name="Content Placeholder 2">
            <a:extLst>
              <a:ext uri="{FF2B5EF4-FFF2-40B4-BE49-F238E27FC236}">
                <a16:creationId xmlns:a16="http://schemas.microsoft.com/office/drawing/2014/main" id="{7545E099-5068-F448-A0AC-2CF624D53B84}"/>
              </a:ext>
            </a:extLst>
          </p:cNvPr>
          <p:cNvSpPr txBox="1">
            <a:spLocks/>
          </p:cNvSpPr>
          <p:nvPr/>
        </p:nvSpPr>
        <p:spPr>
          <a:xfrm>
            <a:off x="75991" y="813916"/>
            <a:ext cx="8987622" cy="558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00"/>
              </a:spcAft>
            </a:pPr>
            <a:endParaRPr lang="en-US" sz="2400" dirty="0"/>
          </a:p>
        </p:txBody>
      </p:sp>
      <p:pic>
        <p:nvPicPr>
          <p:cNvPr id="8" name="Graphic 7">
            <a:extLst>
              <a:ext uri="{FF2B5EF4-FFF2-40B4-BE49-F238E27FC236}">
                <a16:creationId xmlns:a16="http://schemas.microsoft.com/office/drawing/2014/main" id="{0805BC5F-8F0A-EB4B-B304-6E13CC0F5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218387" y="4081911"/>
            <a:ext cx="2337638" cy="1668643"/>
          </a:xfrm>
          <a:prstGeom prst="rect">
            <a:avLst/>
          </a:prstGeom>
        </p:spPr>
      </p:pic>
      <p:grpSp>
        <p:nvGrpSpPr>
          <p:cNvPr id="26" name="Group 25">
            <a:extLst>
              <a:ext uri="{FF2B5EF4-FFF2-40B4-BE49-F238E27FC236}">
                <a16:creationId xmlns:a16="http://schemas.microsoft.com/office/drawing/2014/main" id="{5630DD42-B69C-5642-8599-9EB30A4EAA6A}"/>
              </a:ext>
            </a:extLst>
          </p:cNvPr>
          <p:cNvGrpSpPr/>
          <p:nvPr/>
        </p:nvGrpSpPr>
        <p:grpSpPr>
          <a:xfrm>
            <a:off x="3916232" y="4050695"/>
            <a:ext cx="2603968" cy="1689243"/>
            <a:chOff x="3916232" y="3597509"/>
            <a:chExt cx="2603968" cy="1689243"/>
          </a:xfrm>
        </p:grpSpPr>
        <p:pic>
          <p:nvPicPr>
            <p:cNvPr id="12" name="Graphic 11">
              <a:extLst>
                <a:ext uri="{FF2B5EF4-FFF2-40B4-BE49-F238E27FC236}">
                  <a16:creationId xmlns:a16="http://schemas.microsoft.com/office/drawing/2014/main" id="{4D40503F-4DA3-4247-BF18-7E44CBC25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056119" y="3597509"/>
              <a:ext cx="2136622" cy="1689243"/>
            </a:xfrm>
            <a:prstGeom prst="rect">
              <a:avLst/>
            </a:prstGeom>
          </p:spPr>
        </p:pic>
        <p:sp>
          <p:nvSpPr>
            <p:cNvPr id="14" name="TextBox 13">
              <a:extLst>
                <a:ext uri="{FF2B5EF4-FFF2-40B4-BE49-F238E27FC236}">
                  <a16:creationId xmlns:a16="http://schemas.microsoft.com/office/drawing/2014/main" id="{239D175A-A602-5044-B370-E75E23B8F752}"/>
                </a:ext>
              </a:extLst>
            </p:cNvPr>
            <p:cNvSpPr txBox="1"/>
            <p:nvPr/>
          </p:nvSpPr>
          <p:spPr>
            <a:xfrm>
              <a:off x="6145059" y="4283727"/>
              <a:ext cx="375141" cy="369332"/>
            </a:xfrm>
            <a:prstGeom prst="rect">
              <a:avLst/>
            </a:prstGeom>
            <a:noFill/>
          </p:spPr>
          <p:txBody>
            <a:bodyPr wrap="square" rtlCol="0">
              <a:spAutoFit/>
            </a:bodyPr>
            <a:lstStyle/>
            <a:p>
              <a:r>
                <a:rPr lang="en-TR" dirty="0"/>
                <a:t>…</a:t>
              </a:r>
            </a:p>
          </p:txBody>
        </p:sp>
        <p:sp>
          <p:nvSpPr>
            <p:cNvPr id="21" name="TextBox 20">
              <a:extLst>
                <a:ext uri="{FF2B5EF4-FFF2-40B4-BE49-F238E27FC236}">
                  <a16:creationId xmlns:a16="http://schemas.microsoft.com/office/drawing/2014/main" id="{D72774DA-4927-B241-BA9A-2FDB3E8659E1}"/>
                </a:ext>
              </a:extLst>
            </p:cNvPr>
            <p:cNvSpPr txBox="1"/>
            <p:nvPr/>
          </p:nvSpPr>
          <p:spPr>
            <a:xfrm>
              <a:off x="5293170" y="4327272"/>
              <a:ext cx="375141" cy="369332"/>
            </a:xfrm>
            <a:prstGeom prst="rect">
              <a:avLst/>
            </a:prstGeom>
            <a:noFill/>
          </p:spPr>
          <p:txBody>
            <a:bodyPr wrap="square" rtlCol="0">
              <a:spAutoFit/>
            </a:bodyPr>
            <a:lstStyle/>
            <a:p>
              <a:r>
                <a:rPr lang="en-TR" dirty="0"/>
                <a:t>…</a:t>
              </a:r>
            </a:p>
          </p:txBody>
        </p:sp>
        <p:sp>
          <p:nvSpPr>
            <p:cNvPr id="22" name="TextBox 21">
              <a:extLst>
                <a:ext uri="{FF2B5EF4-FFF2-40B4-BE49-F238E27FC236}">
                  <a16:creationId xmlns:a16="http://schemas.microsoft.com/office/drawing/2014/main" id="{8FDF0F01-EA54-4E43-A65A-C616A4DD3411}"/>
                </a:ext>
              </a:extLst>
            </p:cNvPr>
            <p:cNvSpPr txBox="1"/>
            <p:nvPr/>
          </p:nvSpPr>
          <p:spPr>
            <a:xfrm rot="16200000">
              <a:off x="3913327" y="4208367"/>
              <a:ext cx="375141" cy="369332"/>
            </a:xfrm>
            <a:prstGeom prst="rect">
              <a:avLst/>
            </a:prstGeom>
            <a:noFill/>
          </p:spPr>
          <p:txBody>
            <a:bodyPr wrap="square" rtlCol="0">
              <a:spAutoFit/>
            </a:bodyPr>
            <a:lstStyle/>
            <a:p>
              <a:r>
                <a:rPr lang="en-TR" dirty="0"/>
                <a:t>…</a:t>
              </a:r>
            </a:p>
          </p:txBody>
        </p:sp>
      </p:grpSp>
      <p:pic>
        <p:nvPicPr>
          <p:cNvPr id="23" name="Graphic 22">
            <a:extLst>
              <a:ext uri="{FF2B5EF4-FFF2-40B4-BE49-F238E27FC236}">
                <a16:creationId xmlns:a16="http://schemas.microsoft.com/office/drawing/2014/main" id="{0589E66C-2CF2-2145-A8C9-CFEC2E4FA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816733" y="4052602"/>
            <a:ext cx="3189196" cy="1697952"/>
          </a:xfrm>
          <a:prstGeom prst="rect">
            <a:avLst/>
          </a:prstGeom>
        </p:spPr>
      </p:pic>
      <p:pic>
        <p:nvPicPr>
          <p:cNvPr id="29" name="Graphic 28">
            <a:extLst>
              <a:ext uri="{FF2B5EF4-FFF2-40B4-BE49-F238E27FC236}">
                <a16:creationId xmlns:a16="http://schemas.microsoft.com/office/drawing/2014/main" id="{6018F1B8-3348-0146-98C9-44499C5E59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44760" y="1066329"/>
            <a:ext cx="1295400" cy="2314575"/>
          </a:xfrm>
          <a:prstGeom prst="rect">
            <a:avLst/>
          </a:prstGeom>
        </p:spPr>
      </p:pic>
      <p:pic>
        <p:nvPicPr>
          <p:cNvPr id="31" name="Graphic 30">
            <a:extLst>
              <a:ext uri="{FF2B5EF4-FFF2-40B4-BE49-F238E27FC236}">
                <a16:creationId xmlns:a16="http://schemas.microsoft.com/office/drawing/2014/main" id="{79343947-F75E-9342-A33D-BF6F5182F8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622479" y="1257089"/>
            <a:ext cx="2437045" cy="2133600"/>
          </a:xfrm>
          <a:prstGeom prst="rect">
            <a:avLst/>
          </a:prstGeom>
        </p:spPr>
      </p:pic>
      <p:pic>
        <p:nvPicPr>
          <p:cNvPr id="33" name="Graphic 32">
            <a:extLst>
              <a:ext uri="{FF2B5EF4-FFF2-40B4-BE49-F238E27FC236}">
                <a16:creationId xmlns:a16="http://schemas.microsoft.com/office/drawing/2014/main" id="{A75CC7B8-0866-4A4A-BAAB-015A3EB28CC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939878" y="1307104"/>
            <a:ext cx="4711700" cy="2265423"/>
          </a:xfrm>
          <a:prstGeom prst="rect">
            <a:avLst/>
          </a:prstGeom>
        </p:spPr>
      </p:pic>
      <p:sp>
        <p:nvSpPr>
          <p:cNvPr id="13" name="Rectangle 12">
            <a:extLst>
              <a:ext uri="{FF2B5EF4-FFF2-40B4-BE49-F238E27FC236}">
                <a16:creationId xmlns:a16="http://schemas.microsoft.com/office/drawing/2014/main" id="{03FA5FAA-FC57-458B-BFB4-C40C99DC0425}"/>
              </a:ext>
            </a:extLst>
          </p:cNvPr>
          <p:cNvSpPr/>
          <p:nvPr/>
        </p:nvSpPr>
        <p:spPr>
          <a:xfrm>
            <a:off x="248017" y="1192192"/>
            <a:ext cx="4323983" cy="2380335"/>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C016C-5703-4CA2-B38D-1685E9047BAB}"/>
              </a:ext>
            </a:extLst>
          </p:cNvPr>
          <p:cNvSpPr/>
          <p:nvPr/>
        </p:nvSpPr>
        <p:spPr>
          <a:xfrm>
            <a:off x="5778427" y="1191183"/>
            <a:ext cx="2946473" cy="2380335"/>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48EE2E-5D6F-43B1-BD51-63CDA9FAB0E0}"/>
              </a:ext>
            </a:extLst>
          </p:cNvPr>
          <p:cNvSpPr/>
          <p:nvPr/>
        </p:nvSpPr>
        <p:spPr>
          <a:xfrm>
            <a:off x="4572668" y="2524125"/>
            <a:ext cx="1205760" cy="1047394"/>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DC293A-8F95-4167-A130-3E6E134AC96B}"/>
              </a:ext>
            </a:extLst>
          </p:cNvPr>
          <p:cNvSpPr/>
          <p:nvPr/>
        </p:nvSpPr>
        <p:spPr>
          <a:xfrm>
            <a:off x="4572183" y="1190175"/>
            <a:ext cx="1205760" cy="211780"/>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C8E36F8-3306-4E54-9E79-B03F697DE9C4}"/>
              </a:ext>
            </a:extLst>
          </p:cNvPr>
          <p:cNvCxnSpPr/>
          <p:nvPr/>
        </p:nvCxnSpPr>
        <p:spPr>
          <a:xfrm flipH="1">
            <a:off x="714375" y="2323889"/>
            <a:ext cx="3971925"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BB2BD8-5EBF-4D6B-AE88-FC264D4398FD}"/>
              </a:ext>
            </a:extLst>
          </p:cNvPr>
          <p:cNvCxnSpPr>
            <a:cxnSpLocks/>
          </p:cNvCxnSpPr>
          <p:nvPr/>
        </p:nvCxnSpPr>
        <p:spPr>
          <a:xfrm>
            <a:off x="5668312" y="2323889"/>
            <a:ext cx="1317706"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5F8DA07-3B6C-EB44-BCA4-4AD265C79911}"/>
              </a:ext>
            </a:extLst>
          </p:cNvPr>
          <p:cNvSpPr txBox="1"/>
          <p:nvPr/>
        </p:nvSpPr>
        <p:spPr>
          <a:xfrm>
            <a:off x="3409731" y="6464912"/>
            <a:ext cx="1959639"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[Olgun+ ISCA’21]</a:t>
            </a:r>
          </a:p>
        </p:txBody>
      </p:sp>
    </p:spTree>
    <p:extLst>
      <p:ext uri="{BB962C8B-B14F-4D97-AF65-F5344CB8AC3E}">
        <p14:creationId xmlns:p14="http://schemas.microsoft.com/office/powerpoint/2010/main" val="14034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a:extLst>
              <a:ext uri="{FF2B5EF4-FFF2-40B4-BE49-F238E27FC236}">
                <a16:creationId xmlns:a16="http://schemas.microsoft.com/office/drawing/2014/main" id="{26DE7059-858B-BF4C-97BF-72EB7A179EBA}"/>
              </a:ext>
            </a:extLst>
          </p:cNvPr>
          <p:cNvSpPr>
            <a:spLocks noGrp="1"/>
          </p:cNvSpPr>
          <p:nvPr>
            <p:ph type="title"/>
          </p:nvPr>
        </p:nvSpPr>
        <p:spPr/>
        <p:txBody>
          <a:bodyPr>
            <a:noAutofit/>
          </a:bodyPr>
          <a:lstStyle/>
          <a:p>
            <a:r>
              <a:rPr lang="en-US" dirty="0">
                <a:ea typeface="Cambria" panose="02040503050406030204" pitchFamily="18" charset="0"/>
              </a:rPr>
              <a:t>DRAM Operation</a:t>
            </a:r>
            <a:endParaRPr lang="en-TR" dirty="0">
              <a:ea typeface="Cambria" panose="02040503050406030204" pitchFamily="18" charset="0"/>
            </a:endParaRPr>
          </a:p>
        </p:txBody>
      </p:sp>
      <p:sp>
        <p:nvSpPr>
          <p:cNvPr id="4" name="Slide Number Placeholder 3">
            <a:extLst>
              <a:ext uri="{FF2B5EF4-FFF2-40B4-BE49-F238E27FC236}">
                <a16:creationId xmlns:a16="http://schemas.microsoft.com/office/drawing/2014/main" id="{7D7CF83C-76D4-724E-8209-26E3F3BB9A28}"/>
              </a:ext>
            </a:extLst>
          </p:cNvPr>
          <p:cNvSpPr>
            <a:spLocks noGrp="1"/>
          </p:cNvSpPr>
          <p:nvPr>
            <p:ph type="sldNum" sz="quarter" idx="4294967295"/>
          </p:nvPr>
        </p:nvSpPr>
        <p:spPr>
          <a:xfrm>
            <a:off x="0" y="0"/>
            <a:ext cx="0" cy="0"/>
          </a:xfrm>
        </p:spPr>
        <p:txBody>
          <a:bodyPr/>
          <a:lstStyle/>
          <a:p>
            <a:r>
              <a:rPr lang="en-US" dirty="0">
                <a:latin typeface="Cambria" panose="02040503050406030204" pitchFamily="18" charset="0"/>
                <a:ea typeface="Cambria" panose="02040503050406030204" pitchFamily="18" charset="0"/>
              </a:rPr>
              <a:t> </a:t>
            </a:r>
          </a:p>
        </p:txBody>
      </p:sp>
      <p:cxnSp>
        <p:nvCxnSpPr>
          <p:cNvPr id="26" name="Straight Connector 25">
            <a:extLst>
              <a:ext uri="{FF2B5EF4-FFF2-40B4-BE49-F238E27FC236}">
                <a16:creationId xmlns:a16="http://schemas.microsoft.com/office/drawing/2014/main" id="{9B70E0E7-6C84-FB4C-9330-221680F849FD}"/>
              </a:ext>
            </a:extLst>
          </p:cNvPr>
          <p:cNvCxnSpPr>
            <a:cxnSpLocks/>
          </p:cNvCxnSpPr>
          <p:nvPr/>
        </p:nvCxnSpPr>
        <p:spPr>
          <a:xfrm>
            <a:off x="1849829" y="1593610"/>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1D7BC7-79FD-0243-B37D-DDCB833407C6}"/>
              </a:ext>
            </a:extLst>
          </p:cNvPr>
          <p:cNvCxnSpPr>
            <a:cxnSpLocks/>
          </p:cNvCxnSpPr>
          <p:nvPr/>
        </p:nvCxnSpPr>
        <p:spPr>
          <a:xfrm>
            <a:off x="1849828" y="2437669"/>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E40EB8-15C9-894D-B7AE-5CAD0E9F6756}"/>
              </a:ext>
            </a:extLst>
          </p:cNvPr>
          <p:cNvCxnSpPr>
            <a:cxnSpLocks/>
          </p:cNvCxnSpPr>
          <p:nvPr/>
        </p:nvCxnSpPr>
        <p:spPr>
          <a:xfrm>
            <a:off x="2400813"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B13C52-B41E-354B-84DC-493BA72AE506}"/>
              </a:ext>
            </a:extLst>
          </p:cNvPr>
          <p:cNvCxnSpPr>
            <a:cxnSpLocks/>
          </p:cNvCxnSpPr>
          <p:nvPr/>
        </p:nvCxnSpPr>
        <p:spPr>
          <a:xfrm>
            <a:off x="3596567"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CBC824-ABBD-E04E-A5EE-D8BEE1518F0F}"/>
              </a:ext>
            </a:extLst>
          </p:cNvPr>
          <p:cNvCxnSpPr>
            <a:cxnSpLocks/>
          </p:cNvCxnSpPr>
          <p:nvPr/>
        </p:nvCxnSpPr>
        <p:spPr>
          <a:xfrm>
            <a:off x="4921275"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4DA913-2E69-FB4C-9943-C30247319383}"/>
              </a:ext>
            </a:extLst>
          </p:cNvPr>
          <p:cNvCxnSpPr>
            <a:cxnSpLocks/>
          </p:cNvCxnSpPr>
          <p:nvPr/>
        </p:nvCxnSpPr>
        <p:spPr>
          <a:xfrm>
            <a:off x="433512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2FD591-DEB7-1E40-8CB7-42C8FA54E7B5}"/>
              </a:ext>
            </a:extLst>
          </p:cNvPr>
          <p:cNvCxnSpPr>
            <a:cxnSpLocks/>
          </p:cNvCxnSpPr>
          <p:nvPr/>
        </p:nvCxnSpPr>
        <p:spPr>
          <a:xfrm>
            <a:off x="5530875"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69BCA0-8D54-0B4F-85C0-1054B0F89148}"/>
              </a:ext>
            </a:extLst>
          </p:cNvPr>
          <p:cNvCxnSpPr>
            <a:cxnSpLocks/>
          </p:cNvCxnSpPr>
          <p:nvPr/>
        </p:nvCxnSpPr>
        <p:spPr>
          <a:xfrm>
            <a:off x="3010412"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5C87994-1EF0-A546-92CE-9CBEA9F4BE0F}"/>
              </a:ext>
            </a:extLst>
          </p:cNvPr>
          <p:cNvSpPr txBox="1"/>
          <p:nvPr/>
        </p:nvSpPr>
        <p:spPr>
          <a:xfrm>
            <a:off x="8013956" y="2038891"/>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5" name="TextBox 34">
            <a:extLst>
              <a:ext uri="{FF2B5EF4-FFF2-40B4-BE49-F238E27FC236}">
                <a16:creationId xmlns:a16="http://schemas.microsoft.com/office/drawing/2014/main" id="{D7545019-E112-D542-A85E-5D575A8DF349}"/>
              </a:ext>
            </a:extLst>
          </p:cNvPr>
          <p:cNvSpPr txBox="1"/>
          <p:nvPr/>
        </p:nvSpPr>
        <p:spPr>
          <a:xfrm>
            <a:off x="8011081" y="1207881"/>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6" name="TextBox 35">
            <a:extLst>
              <a:ext uri="{FF2B5EF4-FFF2-40B4-BE49-F238E27FC236}">
                <a16:creationId xmlns:a16="http://schemas.microsoft.com/office/drawing/2014/main" id="{BF4EE280-17AA-594E-83E0-6610E705FD78}"/>
              </a:ext>
            </a:extLst>
          </p:cNvPr>
          <p:cNvSpPr txBox="1"/>
          <p:nvPr/>
        </p:nvSpPr>
        <p:spPr>
          <a:xfrm rot="5400000">
            <a:off x="3837449" y="2809520"/>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5E1C3CB2-8F93-9A46-9A91-A8E533449738}"/>
              </a:ext>
            </a:extLst>
          </p:cNvPr>
          <p:cNvSpPr txBox="1"/>
          <p:nvPr/>
        </p:nvSpPr>
        <p:spPr>
          <a:xfrm rot="5400000">
            <a:off x="2555277" y="2825222"/>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8" name="TextBox 37">
            <a:extLst>
              <a:ext uri="{FF2B5EF4-FFF2-40B4-BE49-F238E27FC236}">
                <a16:creationId xmlns:a16="http://schemas.microsoft.com/office/drawing/2014/main" id="{58148967-2E2B-EB45-97A8-70B5675185F8}"/>
              </a:ext>
            </a:extLst>
          </p:cNvPr>
          <p:cNvSpPr txBox="1"/>
          <p:nvPr/>
        </p:nvSpPr>
        <p:spPr>
          <a:xfrm rot="5400000">
            <a:off x="5747755" y="2805197"/>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cxnSp>
        <p:nvCxnSpPr>
          <p:cNvPr id="39" name="Straight Connector 38">
            <a:extLst>
              <a:ext uri="{FF2B5EF4-FFF2-40B4-BE49-F238E27FC236}">
                <a16:creationId xmlns:a16="http://schemas.microsoft.com/office/drawing/2014/main" id="{4CE9EC84-D6DF-CE46-A1D7-C8231883A456}"/>
              </a:ext>
            </a:extLst>
          </p:cNvPr>
          <p:cNvCxnSpPr>
            <a:cxnSpLocks/>
          </p:cNvCxnSpPr>
          <p:nvPr/>
        </p:nvCxnSpPr>
        <p:spPr>
          <a:xfrm>
            <a:off x="681621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2FDCAF-A7FA-CC41-966B-790A945C37F2}"/>
              </a:ext>
            </a:extLst>
          </p:cNvPr>
          <p:cNvCxnSpPr>
            <a:cxnSpLocks/>
          </p:cNvCxnSpPr>
          <p:nvPr/>
        </p:nvCxnSpPr>
        <p:spPr>
          <a:xfrm>
            <a:off x="6230057"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17EAB3-F9D5-3244-A386-81ABA4C3F6C9}"/>
              </a:ext>
            </a:extLst>
          </p:cNvPr>
          <p:cNvCxnSpPr>
            <a:cxnSpLocks/>
          </p:cNvCxnSpPr>
          <p:nvPr/>
        </p:nvCxnSpPr>
        <p:spPr>
          <a:xfrm>
            <a:off x="742581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13A6A90D-7822-7F4A-A7B2-99659708FF5A}"/>
              </a:ext>
            </a:extLst>
          </p:cNvPr>
          <p:cNvSpPr/>
          <p:nvPr/>
        </p:nvSpPr>
        <p:spPr>
          <a:xfrm>
            <a:off x="2107735" y="3352073"/>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cxnSp>
        <p:nvCxnSpPr>
          <p:cNvPr id="49" name="Straight Connector 48">
            <a:extLst>
              <a:ext uri="{FF2B5EF4-FFF2-40B4-BE49-F238E27FC236}">
                <a16:creationId xmlns:a16="http://schemas.microsoft.com/office/drawing/2014/main" id="{03E8C19B-AF1D-9441-B410-4AC117467E8A}"/>
              </a:ext>
            </a:extLst>
          </p:cNvPr>
          <p:cNvCxnSpPr>
            <a:cxnSpLocks/>
          </p:cNvCxnSpPr>
          <p:nvPr/>
        </p:nvCxnSpPr>
        <p:spPr>
          <a:xfrm>
            <a:off x="1679513" y="1681202"/>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8A2C7358-EA5D-1B48-869C-4435B2192829}"/>
              </a:ext>
            </a:extLst>
          </p:cNvPr>
          <p:cNvSpPr/>
          <p:nvPr/>
        </p:nvSpPr>
        <p:spPr>
          <a:xfrm>
            <a:off x="2097049" y="3351511"/>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sp>
        <p:nvSpPr>
          <p:cNvPr id="61" name="Rounded Rectangle 60">
            <a:extLst>
              <a:ext uri="{FF2B5EF4-FFF2-40B4-BE49-F238E27FC236}">
                <a16:creationId xmlns:a16="http://schemas.microsoft.com/office/drawing/2014/main" id="{87840D1C-B8A4-944C-95F3-060CF8D79F0B}"/>
              </a:ext>
            </a:extLst>
          </p:cNvPr>
          <p:cNvSpPr/>
          <p:nvPr/>
        </p:nvSpPr>
        <p:spPr>
          <a:xfrm>
            <a:off x="2107736" y="1323981"/>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Cache</a:t>
            </a:r>
            <a:r>
              <a:rPr lang="en-US" sz="2400" dirty="0">
                <a:solidFill>
                  <a:schemeClr val="tx1">
                    <a:lumMod val="85000"/>
                    <a:lumOff val="15000"/>
                  </a:schemeClr>
                </a:solidFill>
                <a:latin typeface="Cambria" panose="02040503050406030204" pitchFamily="18" charset="0"/>
                <a:ea typeface="Cambria" panose="02040503050406030204" pitchFamily="18" charset="0"/>
              </a:rPr>
              <a:t> </a:t>
            </a:r>
            <a:r>
              <a:rPr lang="en-US" sz="2400" b="1" dirty="0">
                <a:solidFill>
                  <a:schemeClr val="tx1">
                    <a:lumMod val="85000"/>
                    <a:lumOff val="15000"/>
                  </a:schemeClr>
                </a:solidFill>
                <a:latin typeface="Cambria" panose="02040503050406030204" pitchFamily="18" charset="0"/>
                <a:ea typeface="Cambria" panose="02040503050406030204" pitchFamily="18" charset="0"/>
              </a:rPr>
              <a:t>line</a:t>
            </a:r>
          </a:p>
        </p:txBody>
      </p:sp>
      <p:sp>
        <p:nvSpPr>
          <p:cNvPr id="62" name="Rounded Rectangle 61">
            <a:extLst>
              <a:ext uri="{FF2B5EF4-FFF2-40B4-BE49-F238E27FC236}">
                <a16:creationId xmlns:a16="http://schemas.microsoft.com/office/drawing/2014/main" id="{B85600ED-B185-DA41-8A75-6B0187040DE6}"/>
              </a:ext>
            </a:extLst>
          </p:cNvPr>
          <p:cNvSpPr/>
          <p:nvPr/>
        </p:nvSpPr>
        <p:spPr>
          <a:xfrm>
            <a:off x="4018598" y="1323980"/>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3" name="Rounded Rectangle 62">
            <a:extLst>
              <a:ext uri="{FF2B5EF4-FFF2-40B4-BE49-F238E27FC236}">
                <a16:creationId xmlns:a16="http://schemas.microsoft.com/office/drawing/2014/main" id="{008226AC-3D90-814E-841D-4D6E9AEB9F0F}"/>
              </a:ext>
            </a:extLst>
          </p:cNvPr>
          <p:cNvSpPr/>
          <p:nvPr/>
        </p:nvSpPr>
        <p:spPr>
          <a:xfrm>
            <a:off x="5929460" y="1323980"/>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5" name="Rounded Rectangle 64">
            <a:extLst>
              <a:ext uri="{FF2B5EF4-FFF2-40B4-BE49-F238E27FC236}">
                <a16:creationId xmlns:a16="http://schemas.microsoft.com/office/drawing/2014/main" id="{B2866AD4-F277-294F-B130-B09BEFDED699}"/>
              </a:ext>
            </a:extLst>
          </p:cNvPr>
          <p:cNvSpPr/>
          <p:nvPr/>
        </p:nvSpPr>
        <p:spPr>
          <a:xfrm>
            <a:off x="2138171" y="3371998"/>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71" name="TextBox 70">
            <a:extLst>
              <a:ext uri="{FF2B5EF4-FFF2-40B4-BE49-F238E27FC236}">
                <a16:creationId xmlns:a16="http://schemas.microsoft.com/office/drawing/2014/main" id="{259912AE-BB48-5A4C-A4F2-0573FA3DAE02}"/>
              </a:ext>
            </a:extLst>
          </p:cNvPr>
          <p:cNvSpPr txBox="1"/>
          <p:nvPr/>
        </p:nvSpPr>
        <p:spPr>
          <a:xfrm rot="5400000">
            <a:off x="7019709" y="2795169"/>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72" name="Rounded Rectangle 71">
            <a:extLst>
              <a:ext uri="{FF2B5EF4-FFF2-40B4-BE49-F238E27FC236}">
                <a16:creationId xmlns:a16="http://schemas.microsoft.com/office/drawing/2014/main" id="{1FA1DFE8-F51E-6B4C-A221-C5BA666A05EC}"/>
              </a:ext>
            </a:extLst>
          </p:cNvPr>
          <p:cNvSpPr/>
          <p:nvPr/>
        </p:nvSpPr>
        <p:spPr>
          <a:xfrm>
            <a:off x="4014322" y="3375968"/>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73" name="Rounded Rectangle 72">
            <a:extLst>
              <a:ext uri="{FF2B5EF4-FFF2-40B4-BE49-F238E27FC236}">
                <a16:creationId xmlns:a16="http://schemas.microsoft.com/office/drawing/2014/main" id="{BF8B5715-BA0F-F04B-9858-93D908809CC3}"/>
              </a:ext>
            </a:extLst>
          </p:cNvPr>
          <p:cNvSpPr/>
          <p:nvPr/>
        </p:nvSpPr>
        <p:spPr>
          <a:xfrm>
            <a:off x="5880949" y="3378671"/>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cxnSp>
        <p:nvCxnSpPr>
          <p:cNvPr id="74" name="Straight Connector 73">
            <a:extLst>
              <a:ext uri="{FF2B5EF4-FFF2-40B4-BE49-F238E27FC236}">
                <a16:creationId xmlns:a16="http://schemas.microsoft.com/office/drawing/2014/main" id="{DE1ED3B7-F0CF-8044-A1B5-DBB49BB2B166}"/>
              </a:ext>
            </a:extLst>
          </p:cNvPr>
          <p:cNvCxnSpPr>
            <a:cxnSpLocks/>
          </p:cNvCxnSpPr>
          <p:nvPr/>
        </p:nvCxnSpPr>
        <p:spPr>
          <a:xfrm>
            <a:off x="1679512" y="2518058"/>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3CE6D9FA-AE25-D34D-BBED-47A09740AB53}"/>
              </a:ext>
            </a:extLst>
          </p:cNvPr>
          <p:cNvSpPr/>
          <p:nvPr/>
        </p:nvSpPr>
        <p:spPr>
          <a:xfrm>
            <a:off x="2107735" y="2168040"/>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a typeface="Cambria" panose="02040503050406030204" pitchFamily="18" charset="0"/>
            </a:endParaRPr>
          </a:p>
        </p:txBody>
      </p:sp>
      <p:sp>
        <p:nvSpPr>
          <p:cNvPr id="46" name="Rounded Rectangle 45">
            <a:extLst>
              <a:ext uri="{FF2B5EF4-FFF2-40B4-BE49-F238E27FC236}">
                <a16:creationId xmlns:a16="http://schemas.microsoft.com/office/drawing/2014/main" id="{25A26FB7-DC88-DA42-A522-BBCD634F7E4B}"/>
              </a:ext>
            </a:extLst>
          </p:cNvPr>
          <p:cNvSpPr/>
          <p:nvPr/>
        </p:nvSpPr>
        <p:spPr>
          <a:xfrm>
            <a:off x="4018598" y="2168039"/>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48" name="Rounded Rectangle 47">
            <a:extLst>
              <a:ext uri="{FF2B5EF4-FFF2-40B4-BE49-F238E27FC236}">
                <a16:creationId xmlns:a16="http://schemas.microsoft.com/office/drawing/2014/main" id="{50F35488-E6A2-A04A-9B0D-2FAD428F8474}"/>
              </a:ext>
            </a:extLst>
          </p:cNvPr>
          <p:cNvSpPr/>
          <p:nvPr/>
        </p:nvSpPr>
        <p:spPr>
          <a:xfrm>
            <a:off x="5929460" y="2168039"/>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grpSp>
        <p:nvGrpSpPr>
          <p:cNvPr id="51" name="Group 50">
            <a:extLst>
              <a:ext uri="{FF2B5EF4-FFF2-40B4-BE49-F238E27FC236}">
                <a16:creationId xmlns:a16="http://schemas.microsoft.com/office/drawing/2014/main" id="{B6DF2231-DB85-B241-9993-8AE1DB16EE7F}"/>
              </a:ext>
            </a:extLst>
          </p:cNvPr>
          <p:cNvGrpSpPr/>
          <p:nvPr/>
        </p:nvGrpSpPr>
        <p:grpSpPr>
          <a:xfrm>
            <a:off x="2223724" y="1991954"/>
            <a:ext cx="5425328" cy="1445694"/>
            <a:chOff x="2215130" y="3511029"/>
            <a:chExt cx="5425328" cy="1445694"/>
          </a:xfrm>
        </p:grpSpPr>
        <p:sp>
          <p:nvSpPr>
            <p:cNvPr id="52" name="Down Arrow 51">
              <a:extLst>
                <a:ext uri="{FF2B5EF4-FFF2-40B4-BE49-F238E27FC236}">
                  <a16:creationId xmlns:a16="http://schemas.microsoft.com/office/drawing/2014/main" id="{F8A55AE1-BC0C-764F-AB49-7D43A5C49DEB}"/>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3" name="Down Arrow 52">
              <a:extLst>
                <a:ext uri="{FF2B5EF4-FFF2-40B4-BE49-F238E27FC236}">
                  <a16:creationId xmlns:a16="http://schemas.microsoft.com/office/drawing/2014/main" id="{F029D9EA-22AF-6142-A5CD-807D56CC0CE2}"/>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4" name="Down Arrow 53">
              <a:extLst>
                <a:ext uri="{FF2B5EF4-FFF2-40B4-BE49-F238E27FC236}">
                  <a16:creationId xmlns:a16="http://schemas.microsoft.com/office/drawing/2014/main" id="{2C949FA9-465A-EE4C-A6A8-198071917687}"/>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5" name="Down Arrow 54">
              <a:extLst>
                <a:ext uri="{FF2B5EF4-FFF2-40B4-BE49-F238E27FC236}">
                  <a16:creationId xmlns:a16="http://schemas.microsoft.com/office/drawing/2014/main" id="{F8956FBA-648F-5D47-820D-E0372C2A9818}"/>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6" name="Down Arrow 55">
              <a:extLst>
                <a:ext uri="{FF2B5EF4-FFF2-40B4-BE49-F238E27FC236}">
                  <a16:creationId xmlns:a16="http://schemas.microsoft.com/office/drawing/2014/main" id="{51736CD9-D762-F14A-8EF4-4F72B39971DD}"/>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7" name="Down Arrow 56">
              <a:extLst>
                <a:ext uri="{FF2B5EF4-FFF2-40B4-BE49-F238E27FC236}">
                  <a16:creationId xmlns:a16="http://schemas.microsoft.com/office/drawing/2014/main" id="{D672F57B-DCF2-DE45-814E-C5A69EB2B9B2}"/>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8" name="Down Arrow 57">
              <a:extLst>
                <a:ext uri="{FF2B5EF4-FFF2-40B4-BE49-F238E27FC236}">
                  <a16:creationId xmlns:a16="http://schemas.microsoft.com/office/drawing/2014/main" id="{09F6F610-BCEB-E54A-AFF8-B8DAEE688C8C}"/>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9" name="Down Arrow 58">
              <a:extLst>
                <a:ext uri="{FF2B5EF4-FFF2-40B4-BE49-F238E27FC236}">
                  <a16:creationId xmlns:a16="http://schemas.microsoft.com/office/drawing/2014/main" id="{6446C428-5BFA-C04F-AA33-DF76AEA64A86}"/>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0" name="Down Arrow 59">
              <a:extLst>
                <a:ext uri="{FF2B5EF4-FFF2-40B4-BE49-F238E27FC236}">
                  <a16:creationId xmlns:a16="http://schemas.microsoft.com/office/drawing/2014/main" id="{08277E65-FB07-F141-88D1-98F02F64A7F0}"/>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64" name="Rounded Rectangle 63">
            <a:extLst>
              <a:ext uri="{FF2B5EF4-FFF2-40B4-BE49-F238E27FC236}">
                <a16:creationId xmlns:a16="http://schemas.microsoft.com/office/drawing/2014/main" id="{5F875A74-3FA0-6A43-A54C-A5CECB7AD656}"/>
              </a:ext>
            </a:extLst>
          </p:cNvPr>
          <p:cNvSpPr/>
          <p:nvPr/>
        </p:nvSpPr>
        <p:spPr>
          <a:xfrm rot="16200000">
            <a:off x="196875" y="1968750"/>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Wordline</a:t>
            </a:r>
            <a:r>
              <a:rPr lang="en-US" sz="2800" b="1" dirty="0">
                <a:solidFill>
                  <a:schemeClr val="tx1"/>
                </a:solidFill>
                <a:latin typeface="Cambria" panose="02040503050406030204" pitchFamily="18" charset="0"/>
                <a:ea typeface="Cambria" panose="02040503050406030204" pitchFamily="18" charset="0"/>
              </a:rPr>
              <a:t> Drivers</a:t>
            </a:r>
          </a:p>
        </p:txBody>
      </p:sp>
      <p:sp>
        <p:nvSpPr>
          <p:cNvPr id="85" name="Rounded Rectangle 84">
            <a:extLst>
              <a:ext uri="{FF2B5EF4-FFF2-40B4-BE49-F238E27FC236}">
                <a16:creationId xmlns:a16="http://schemas.microsoft.com/office/drawing/2014/main" id="{B0E2F4EC-3988-8041-8DC0-4C91D1B9D002}"/>
              </a:ext>
            </a:extLst>
          </p:cNvPr>
          <p:cNvSpPr/>
          <p:nvPr/>
        </p:nvSpPr>
        <p:spPr>
          <a:xfrm>
            <a:off x="2097049" y="3354214"/>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grpSp>
        <p:nvGrpSpPr>
          <p:cNvPr id="75" name="Group 74">
            <a:extLst>
              <a:ext uri="{FF2B5EF4-FFF2-40B4-BE49-F238E27FC236}">
                <a16:creationId xmlns:a16="http://schemas.microsoft.com/office/drawing/2014/main" id="{C7931A7D-3E87-B24F-A6C2-EA7C20BDA50B}"/>
              </a:ext>
            </a:extLst>
          </p:cNvPr>
          <p:cNvGrpSpPr/>
          <p:nvPr/>
        </p:nvGrpSpPr>
        <p:grpSpPr>
          <a:xfrm>
            <a:off x="2225401" y="2835479"/>
            <a:ext cx="5425328" cy="593799"/>
            <a:chOff x="2215130" y="3511029"/>
            <a:chExt cx="5425328" cy="1445694"/>
          </a:xfrm>
        </p:grpSpPr>
        <p:sp>
          <p:nvSpPr>
            <p:cNvPr id="76" name="Down Arrow 75">
              <a:extLst>
                <a:ext uri="{FF2B5EF4-FFF2-40B4-BE49-F238E27FC236}">
                  <a16:creationId xmlns:a16="http://schemas.microsoft.com/office/drawing/2014/main" id="{2D046AFB-8E70-DE46-A213-BABB07377FA5}"/>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7" name="Down Arrow 76">
              <a:extLst>
                <a:ext uri="{FF2B5EF4-FFF2-40B4-BE49-F238E27FC236}">
                  <a16:creationId xmlns:a16="http://schemas.microsoft.com/office/drawing/2014/main" id="{61C35E40-8973-A64C-9A74-0EA64A899425}"/>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8" name="Down Arrow 77">
              <a:extLst>
                <a:ext uri="{FF2B5EF4-FFF2-40B4-BE49-F238E27FC236}">
                  <a16:creationId xmlns:a16="http://schemas.microsoft.com/office/drawing/2014/main" id="{255C93AA-D729-9B4D-8340-CD9CC10D53E5}"/>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9" name="Down Arrow 78">
              <a:extLst>
                <a:ext uri="{FF2B5EF4-FFF2-40B4-BE49-F238E27FC236}">
                  <a16:creationId xmlns:a16="http://schemas.microsoft.com/office/drawing/2014/main" id="{7323D263-3357-7346-9F17-054D9900B65F}"/>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0" name="Down Arrow 79">
              <a:extLst>
                <a:ext uri="{FF2B5EF4-FFF2-40B4-BE49-F238E27FC236}">
                  <a16:creationId xmlns:a16="http://schemas.microsoft.com/office/drawing/2014/main" id="{FD98BB0A-8985-EF41-8EE7-2DFA25690F6B}"/>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1" name="Down Arrow 80">
              <a:extLst>
                <a:ext uri="{FF2B5EF4-FFF2-40B4-BE49-F238E27FC236}">
                  <a16:creationId xmlns:a16="http://schemas.microsoft.com/office/drawing/2014/main" id="{CA7B0E8A-4AF9-B64F-9AAC-8F2040BE079E}"/>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2" name="Down Arrow 81">
              <a:extLst>
                <a:ext uri="{FF2B5EF4-FFF2-40B4-BE49-F238E27FC236}">
                  <a16:creationId xmlns:a16="http://schemas.microsoft.com/office/drawing/2014/main" id="{B1FFFE46-5689-E848-AEAB-EE0ADEF3EF24}"/>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3" name="Down Arrow 82">
              <a:extLst>
                <a:ext uri="{FF2B5EF4-FFF2-40B4-BE49-F238E27FC236}">
                  <a16:creationId xmlns:a16="http://schemas.microsoft.com/office/drawing/2014/main" id="{2B3CD94E-BAAD-1643-8E9A-A251763AFF87}"/>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4" name="Down Arrow 83">
              <a:extLst>
                <a:ext uri="{FF2B5EF4-FFF2-40B4-BE49-F238E27FC236}">
                  <a16:creationId xmlns:a16="http://schemas.microsoft.com/office/drawing/2014/main" id="{DEF390EC-37F9-8B49-A703-B69F2A640B5A}"/>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6" name="Rounded Rectangle 85">
            <a:extLst>
              <a:ext uri="{FF2B5EF4-FFF2-40B4-BE49-F238E27FC236}">
                <a16:creationId xmlns:a16="http://schemas.microsoft.com/office/drawing/2014/main" id="{19F29BC6-0AF5-0F4C-B4A5-934C80D0B34D}"/>
              </a:ext>
            </a:extLst>
          </p:cNvPr>
          <p:cNvSpPr/>
          <p:nvPr/>
        </p:nvSpPr>
        <p:spPr>
          <a:xfrm>
            <a:off x="2123016" y="3378670"/>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7" name="Rounded Rectangle 86">
            <a:extLst>
              <a:ext uri="{FF2B5EF4-FFF2-40B4-BE49-F238E27FC236}">
                <a16:creationId xmlns:a16="http://schemas.microsoft.com/office/drawing/2014/main" id="{F9A6104E-DE4E-D847-98DC-A146729432F7}"/>
              </a:ext>
            </a:extLst>
          </p:cNvPr>
          <p:cNvSpPr/>
          <p:nvPr/>
        </p:nvSpPr>
        <p:spPr>
          <a:xfrm>
            <a:off x="4014322" y="3378671"/>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8" name="Rounded Rectangle 87">
            <a:extLst>
              <a:ext uri="{FF2B5EF4-FFF2-40B4-BE49-F238E27FC236}">
                <a16:creationId xmlns:a16="http://schemas.microsoft.com/office/drawing/2014/main" id="{5AA5AC22-4071-DD48-84DE-446B88A1D361}"/>
              </a:ext>
            </a:extLst>
          </p:cNvPr>
          <p:cNvSpPr/>
          <p:nvPr/>
        </p:nvSpPr>
        <p:spPr>
          <a:xfrm>
            <a:off x="5912497" y="3373639"/>
            <a:ext cx="180115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9" name="Rounded Rectangle 88">
            <a:extLst>
              <a:ext uri="{FF2B5EF4-FFF2-40B4-BE49-F238E27FC236}">
                <a16:creationId xmlns:a16="http://schemas.microsoft.com/office/drawing/2014/main" id="{A66FEADF-FBA5-D942-A5BF-2E48971EAA44}"/>
              </a:ext>
            </a:extLst>
          </p:cNvPr>
          <p:cNvSpPr/>
          <p:nvPr/>
        </p:nvSpPr>
        <p:spPr>
          <a:xfrm>
            <a:off x="899227" y="540095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ACT R0</a:t>
            </a:r>
          </a:p>
        </p:txBody>
      </p:sp>
      <p:sp>
        <p:nvSpPr>
          <p:cNvPr id="90" name="Rounded Rectangle 89">
            <a:extLst>
              <a:ext uri="{FF2B5EF4-FFF2-40B4-BE49-F238E27FC236}">
                <a16:creationId xmlns:a16="http://schemas.microsoft.com/office/drawing/2014/main" id="{A5733E0B-DCDB-5B49-B417-6746129102D8}"/>
              </a:ext>
            </a:extLst>
          </p:cNvPr>
          <p:cNvSpPr/>
          <p:nvPr/>
        </p:nvSpPr>
        <p:spPr>
          <a:xfrm>
            <a:off x="2059909" y="540095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2" name="Rounded Rectangle 91">
            <a:extLst>
              <a:ext uri="{FF2B5EF4-FFF2-40B4-BE49-F238E27FC236}">
                <a16:creationId xmlns:a16="http://schemas.microsoft.com/office/drawing/2014/main" id="{3D272EA8-6DE6-354C-8561-9164D1E57058}"/>
              </a:ext>
            </a:extLst>
          </p:cNvPr>
          <p:cNvSpPr/>
          <p:nvPr/>
        </p:nvSpPr>
        <p:spPr>
          <a:xfrm>
            <a:off x="4087995" y="5397862"/>
            <a:ext cx="1200882" cy="476247"/>
          </a:xfrm>
          <a:prstGeom prst="roundRect">
            <a:avLst>
              <a:gd name="adj" fmla="val 304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PRE R0</a:t>
            </a:r>
          </a:p>
        </p:txBody>
      </p:sp>
      <p:sp>
        <p:nvSpPr>
          <p:cNvPr id="93" name="Rounded Rectangle 92">
            <a:extLst>
              <a:ext uri="{FF2B5EF4-FFF2-40B4-BE49-F238E27FC236}">
                <a16:creationId xmlns:a16="http://schemas.microsoft.com/office/drawing/2014/main" id="{C4DAEE76-D520-B74D-BD4A-49EA8E5D4A80}"/>
              </a:ext>
            </a:extLst>
          </p:cNvPr>
          <p:cNvSpPr/>
          <p:nvPr/>
        </p:nvSpPr>
        <p:spPr>
          <a:xfrm>
            <a:off x="2750390" y="539390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4" name="Rounded Rectangle 93">
            <a:extLst>
              <a:ext uri="{FF2B5EF4-FFF2-40B4-BE49-F238E27FC236}">
                <a16:creationId xmlns:a16="http://schemas.microsoft.com/office/drawing/2014/main" id="{19CC8096-46E9-D746-B451-CD8DCA6C2948}"/>
              </a:ext>
            </a:extLst>
          </p:cNvPr>
          <p:cNvSpPr/>
          <p:nvPr/>
        </p:nvSpPr>
        <p:spPr>
          <a:xfrm>
            <a:off x="3396180" y="539582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5" name="Rounded Rectangle 94">
            <a:extLst>
              <a:ext uri="{FF2B5EF4-FFF2-40B4-BE49-F238E27FC236}">
                <a16:creationId xmlns:a16="http://schemas.microsoft.com/office/drawing/2014/main" id="{818CB4BD-0B9C-C449-BF62-D753D6F767C8}"/>
              </a:ext>
            </a:extLst>
          </p:cNvPr>
          <p:cNvSpPr/>
          <p:nvPr/>
        </p:nvSpPr>
        <p:spPr>
          <a:xfrm>
            <a:off x="5344881" y="539891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ACT R1</a:t>
            </a:r>
          </a:p>
        </p:txBody>
      </p:sp>
      <p:sp>
        <p:nvSpPr>
          <p:cNvPr id="96" name="Rounded Rectangle 95">
            <a:extLst>
              <a:ext uri="{FF2B5EF4-FFF2-40B4-BE49-F238E27FC236}">
                <a16:creationId xmlns:a16="http://schemas.microsoft.com/office/drawing/2014/main" id="{F869F965-0D30-8B4B-8976-B19A2BCDAE6B}"/>
              </a:ext>
            </a:extLst>
          </p:cNvPr>
          <p:cNvSpPr/>
          <p:nvPr/>
        </p:nvSpPr>
        <p:spPr>
          <a:xfrm>
            <a:off x="6505563" y="539891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8" name="Rounded Rectangle 97">
            <a:extLst>
              <a:ext uri="{FF2B5EF4-FFF2-40B4-BE49-F238E27FC236}">
                <a16:creationId xmlns:a16="http://schemas.microsoft.com/office/drawing/2014/main" id="{106BF458-D3AD-3C4B-ADC4-3A79CB232325}"/>
              </a:ext>
            </a:extLst>
          </p:cNvPr>
          <p:cNvSpPr/>
          <p:nvPr/>
        </p:nvSpPr>
        <p:spPr>
          <a:xfrm>
            <a:off x="7196044" y="539186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9" name="Rounded Rectangle 98">
            <a:extLst>
              <a:ext uri="{FF2B5EF4-FFF2-40B4-BE49-F238E27FC236}">
                <a16:creationId xmlns:a16="http://schemas.microsoft.com/office/drawing/2014/main" id="{F49F66E1-36E0-E14F-AF86-95ED86EC6972}"/>
              </a:ext>
            </a:extLst>
          </p:cNvPr>
          <p:cNvSpPr/>
          <p:nvPr/>
        </p:nvSpPr>
        <p:spPr>
          <a:xfrm>
            <a:off x="7841834" y="539378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cxnSp>
        <p:nvCxnSpPr>
          <p:cNvPr id="68" name="Straight Arrow Connector 67">
            <a:extLst>
              <a:ext uri="{FF2B5EF4-FFF2-40B4-BE49-F238E27FC236}">
                <a16:creationId xmlns:a16="http://schemas.microsoft.com/office/drawing/2014/main" id="{1E636FCD-9BAA-437B-B3C8-612A514A3BA4}"/>
              </a:ext>
            </a:extLst>
          </p:cNvPr>
          <p:cNvCxnSpPr>
            <a:cxnSpLocks/>
          </p:cNvCxnSpPr>
          <p:nvPr/>
        </p:nvCxnSpPr>
        <p:spPr>
          <a:xfrm>
            <a:off x="899227" y="6081385"/>
            <a:ext cx="7586811"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63B11406-47B6-4EDE-B648-28865FB60007}"/>
              </a:ext>
            </a:extLst>
          </p:cNvPr>
          <p:cNvSpPr/>
          <p:nvPr/>
        </p:nvSpPr>
        <p:spPr>
          <a:xfrm>
            <a:off x="3340766" y="6081385"/>
            <a:ext cx="2635045"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panose="02040503050406030204" pitchFamily="18" charset="0"/>
                <a:ea typeface="Cambria" panose="02040503050406030204" pitchFamily="18" charset="0"/>
              </a:rPr>
              <a:t>time</a:t>
            </a:r>
          </a:p>
        </p:txBody>
      </p:sp>
      <p:sp>
        <p:nvSpPr>
          <p:cNvPr id="91" name="Rectangle 90">
            <a:extLst>
              <a:ext uri="{FF2B5EF4-FFF2-40B4-BE49-F238E27FC236}">
                <a16:creationId xmlns:a16="http://schemas.microsoft.com/office/drawing/2014/main" id="{730D0332-B9F0-42DF-8281-4A827C037350}"/>
              </a:ext>
            </a:extLst>
          </p:cNvPr>
          <p:cNvSpPr/>
          <p:nvPr/>
        </p:nvSpPr>
        <p:spPr>
          <a:xfrm>
            <a:off x="2448864" y="4931980"/>
            <a:ext cx="4501068"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DRAM Command Sequence</a:t>
            </a:r>
          </a:p>
        </p:txBody>
      </p:sp>
      <p:cxnSp>
        <p:nvCxnSpPr>
          <p:cNvPr id="97" name="Straight Arrow Connector 96">
            <a:extLst>
              <a:ext uri="{FF2B5EF4-FFF2-40B4-BE49-F238E27FC236}">
                <a16:creationId xmlns:a16="http://schemas.microsoft.com/office/drawing/2014/main" id="{60C2E4EE-2997-C74B-9B50-FE01B3C06891}"/>
              </a:ext>
            </a:extLst>
          </p:cNvPr>
          <p:cNvCxnSpPr>
            <a:cxnSpLocks/>
          </p:cNvCxnSpPr>
          <p:nvPr/>
        </p:nvCxnSpPr>
        <p:spPr>
          <a:xfrm>
            <a:off x="899227" y="4897584"/>
            <a:ext cx="3141157" cy="0"/>
          </a:xfrm>
          <a:prstGeom prst="straightConnector1">
            <a:avLst/>
          </a:prstGeom>
          <a:ln w="38100">
            <a:solidFill>
              <a:srgbClr val="5E9CD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D7CBD7-81A6-8246-B6CB-4F5FF4D68B40}"/>
              </a:ext>
            </a:extLst>
          </p:cNvPr>
          <p:cNvCxnSpPr>
            <a:cxnSpLocks/>
          </p:cNvCxnSpPr>
          <p:nvPr/>
        </p:nvCxnSpPr>
        <p:spPr>
          <a:xfrm>
            <a:off x="4091795" y="4897584"/>
            <a:ext cx="1197082" cy="0"/>
          </a:xfrm>
          <a:prstGeom prst="straightConnector1">
            <a:avLst/>
          </a:prstGeom>
          <a:ln w="38100">
            <a:solidFill>
              <a:srgbClr val="C55A1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D23B799-7BE2-E846-B03F-63C9F340CFA2}"/>
              </a:ext>
            </a:extLst>
          </p:cNvPr>
          <p:cNvSpPr/>
          <p:nvPr/>
        </p:nvSpPr>
        <p:spPr>
          <a:xfrm>
            <a:off x="863837" y="4097603"/>
            <a:ext cx="3211936" cy="417364"/>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5E9CD3"/>
                </a:solidFill>
                <a:latin typeface="Cambria" panose="02040503050406030204" pitchFamily="18" charset="0"/>
                <a:ea typeface="Cambria" panose="02040503050406030204" pitchFamily="18" charset="0"/>
              </a:rPr>
              <a:t>(Activation Latency)</a:t>
            </a:r>
          </a:p>
        </p:txBody>
      </p:sp>
      <p:sp>
        <p:nvSpPr>
          <p:cNvPr id="103" name="Rectangle 102">
            <a:extLst>
              <a:ext uri="{FF2B5EF4-FFF2-40B4-BE49-F238E27FC236}">
                <a16:creationId xmlns:a16="http://schemas.microsoft.com/office/drawing/2014/main" id="{D72D07F0-4B13-DC4D-A78A-202476CF1CBA}"/>
              </a:ext>
            </a:extLst>
          </p:cNvPr>
          <p:cNvSpPr/>
          <p:nvPr/>
        </p:nvSpPr>
        <p:spPr>
          <a:xfrm>
            <a:off x="3098695" y="4424275"/>
            <a:ext cx="3248454"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i="1" dirty="0">
                <a:solidFill>
                  <a:srgbClr val="C55A11"/>
                </a:solidFill>
                <a:latin typeface="Cambria" panose="02040503050406030204" pitchFamily="18" charset="0"/>
                <a:ea typeface="Cambria" panose="02040503050406030204" pitchFamily="18" charset="0"/>
              </a:rPr>
            </a:br>
            <a:r>
              <a:rPr lang="en-US" sz="2400" b="1" i="1" dirty="0">
                <a:solidFill>
                  <a:srgbClr val="C55A11"/>
                </a:solidFill>
                <a:latin typeface="Cambria" panose="02040503050406030204" pitchFamily="18" charset="0"/>
                <a:ea typeface="Cambria" panose="02040503050406030204" pitchFamily="18" charset="0"/>
              </a:rPr>
              <a:t>(</a:t>
            </a:r>
            <a:r>
              <a:rPr lang="en-US" sz="2400" b="1" i="1" dirty="0" err="1">
                <a:solidFill>
                  <a:srgbClr val="C55A11"/>
                </a:solidFill>
                <a:latin typeface="Cambria" panose="02040503050406030204" pitchFamily="18" charset="0"/>
                <a:ea typeface="Cambria" panose="02040503050406030204" pitchFamily="18" charset="0"/>
              </a:rPr>
              <a:t>Precharge</a:t>
            </a:r>
            <a:r>
              <a:rPr lang="en-US" sz="2400" b="1" i="1" dirty="0">
                <a:solidFill>
                  <a:srgbClr val="C55A11"/>
                </a:solidFill>
                <a:latin typeface="Cambria" panose="02040503050406030204" pitchFamily="18" charset="0"/>
                <a:ea typeface="Cambria" panose="02040503050406030204" pitchFamily="18" charset="0"/>
              </a:rPr>
              <a:t> Latency)</a:t>
            </a:r>
            <a:br>
              <a:rPr lang="en-US" sz="2400" b="1" i="1" dirty="0">
                <a:solidFill>
                  <a:srgbClr val="C55A11"/>
                </a:solidFill>
                <a:latin typeface="Cambria" panose="02040503050406030204" pitchFamily="18" charset="0"/>
                <a:ea typeface="Cambria" panose="02040503050406030204" pitchFamily="18" charset="0"/>
              </a:rPr>
            </a:br>
            <a:endParaRPr lang="en-US" sz="2400" b="1" i="1" dirty="0">
              <a:solidFill>
                <a:srgbClr val="C55A11"/>
              </a:solidFill>
              <a:latin typeface="Cambria" panose="02040503050406030204" pitchFamily="18" charset="0"/>
              <a:ea typeface="Cambria" panose="02040503050406030204" pitchFamily="18" charset="0"/>
            </a:endParaRPr>
          </a:p>
        </p:txBody>
      </p:sp>
      <p:sp>
        <p:nvSpPr>
          <p:cNvPr id="106" name="TextBox 105">
            <a:extLst>
              <a:ext uri="{FF2B5EF4-FFF2-40B4-BE49-F238E27FC236}">
                <a16:creationId xmlns:a16="http://schemas.microsoft.com/office/drawing/2014/main" id="{F8F1CA3A-4C65-2F46-AA5B-D38650B36ED5}"/>
              </a:ext>
            </a:extLst>
          </p:cNvPr>
          <p:cNvSpPr txBox="1"/>
          <p:nvPr/>
        </p:nvSpPr>
        <p:spPr>
          <a:xfrm>
            <a:off x="3596567" y="6464618"/>
            <a:ext cx="1895071"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10" name="Rectangle 9">
            <a:extLst>
              <a:ext uri="{FF2B5EF4-FFF2-40B4-BE49-F238E27FC236}">
                <a16:creationId xmlns:a16="http://schemas.microsoft.com/office/drawing/2014/main" id="{A0E44103-0CFA-4B0C-9DEC-0D82ED9E94CF}"/>
              </a:ext>
            </a:extLst>
          </p:cNvPr>
          <p:cNvSpPr/>
          <p:nvPr/>
        </p:nvSpPr>
        <p:spPr>
          <a:xfrm>
            <a:off x="0" y="866172"/>
            <a:ext cx="9143999" cy="3235933"/>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EB6D37C1-7D57-47BE-1A81-8A0897D1DD2D}"/>
              </a:ext>
            </a:extLst>
          </p:cNvPr>
          <p:cNvCxnSpPr>
            <a:cxnSpLocks/>
          </p:cNvCxnSpPr>
          <p:nvPr/>
        </p:nvCxnSpPr>
        <p:spPr>
          <a:xfrm>
            <a:off x="5344881" y="4897584"/>
            <a:ext cx="1160682" cy="9410"/>
          </a:xfrm>
          <a:prstGeom prst="straightConnector1">
            <a:avLst/>
          </a:prstGeom>
          <a:ln w="38100">
            <a:solidFill>
              <a:srgbClr val="E0C00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EF699543-2120-2924-77A7-2316DC740490}"/>
              </a:ext>
            </a:extLst>
          </p:cNvPr>
          <p:cNvSpPr/>
          <p:nvPr/>
        </p:nvSpPr>
        <p:spPr>
          <a:xfrm>
            <a:off x="4242216" y="4114200"/>
            <a:ext cx="3248454"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i="1" dirty="0">
                <a:solidFill>
                  <a:srgbClr val="E0C002"/>
                </a:solidFill>
                <a:latin typeface="Cambria" panose="02040503050406030204" pitchFamily="18" charset="0"/>
                <a:ea typeface="Cambria" panose="02040503050406030204" pitchFamily="18" charset="0"/>
              </a:rPr>
            </a:br>
            <a:r>
              <a:rPr lang="en-US" sz="2400" b="1" i="1" dirty="0">
                <a:solidFill>
                  <a:srgbClr val="E0C002"/>
                </a:solidFill>
                <a:latin typeface="Cambria" panose="02040503050406030204" pitchFamily="18" charset="0"/>
                <a:ea typeface="Cambria" panose="02040503050406030204" pitchFamily="18" charset="0"/>
              </a:rPr>
              <a:t>(Access Latency)</a:t>
            </a:r>
            <a:br>
              <a:rPr lang="en-US" sz="2400" b="1" i="1" dirty="0">
                <a:solidFill>
                  <a:srgbClr val="E0C002"/>
                </a:solidFill>
                <a:latin typeface="Cambria" panose="02040503050406030204" pitchFamily="18" charset="0"/>
                <a:ea typeface="Cambria" panose="02040503050406030204" pitchFamily="18" charset="0"/>
              </a:rPr>
            </a:br>
            <a:endParaRPr lang="en-US" sz="2400" b="1" i="1" dirty="0">
              <a:solidFill>
                <a:srgbClr val="E0C00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36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1000"/>
                                        <p:tgtEl>
                                          <p:spTgt spid="49"/>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up)">
                                      <p:cBhvr>
                                        <p:cTn id="74" dur="500"/>
                                        <p:tgtEl>
                                          <p:spTgt spid="51"/>
                                        </p:tgtEl>
                                      </p:cBhvr>
                                    </p:animEffect>
                                  </p:childTnLst>
                                </p:cTn>
                              </p:par>
                              <p:par>
                                <p:cTn id="75" presetID="22" presetClass="entr" presetSubtype="1" fill="hold" grpId="0" nodeType="withEffect">
                                  <p:stCondLst>
                                    <p:cond delay="300"/>
                                  </p:stCondLst>
                                  <p:childTnLst>
                                    <p:set>
                                      <p:cBhvr>
                                        <p:cTn id="76" dur="1" fill="hold">
                                          <p:stCondLst>
                                            <p:cond delay="0"/>
                                          </p:stCondLst>
                                        </p:cTn>
                                        <p:tgtEl>
                                          <p:spTgt spid="50"/>
                                        </p:tgtEl>
                                        <p:attrNameLst>
                                          <p:attrName>style.visibility</p:attrName>
                                        </p:attrNameLst>
                                      </p:cBhvr>
                                      <p:to>
                                        <p:strVal val="visible"/>
                                      </p:to>
                                    </p:set>
                                    <p:animEffect transition="in" filter="wipe(up)">
                                      <p:cBhvr>
                                        <p:cTn id="77" dur="1000"/>
                                        <p:tgtEl>
                                          <p:spTgt spid="50"/>
                                        </p:tgtEl>
                                      </p:cBhvr>
                                    </p:animEffect>
                                  </p:childTnLst>
                                </p:cTn>
                              </p:par>
                              <p:par>
                                <p:cTn id="78" presetID="22" presetClass="exit" presetSubtype="1" fill="hold" nodeType="withEffect">
                                  <p:stCondLst>
                                    <p:cond delay="400"/>
                                  </p:stCondLst>
                                  <p:childTnLst>
                                    <p:animEffect transition="out" filter="wipe(up)">
                                      <p:cBhvr>
                                        <p:cTn id="79" dur="500"/>
                                        <p:tgtEl>
                                          <p:spTgt spid="51"/>
                                        </p:tgtEl>
                                      </p:cBhvr>
                                    </p:animEffect>
                                    <p:set>
                                      <p:cBhvr>
                                        <p:cTn id="80" dur="1" fill="hold">
                                          <p:stCondLst>
                                            <p:cond delay="499"/>
                                          </p:stCondLst>
                                        </p:cTn>
                                        <p:tgtEl>
                                          <p:spTgt spid="5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6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7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2" fill="hold" nodeType="clickEffect">
                                  <p:stCondLst>
                                    <p:cond delay="0"/>
                                  </p:stCondLst>
                                  <p:childTnLst>
                                    <p:animEffect transition="out" filter="wipe(right)">
                                      <p:cBhvr>
                                        <p:cTn id="106" dur="1000"/>
                                        <p:tgtEl>
                                          <p:spTgt spid="49"/>
                                        </p:tgtEl>
                                      </p:cBhvr>
                                    </p:animEffect>
                                    <p:set>
                                      <p:cBhvr>
                                        <p:cTn id="107" dur="1" fill="hold">
                                          <p:stCondLst>
                                            <p:cond delay="999"/>
                                          </p:stCondLst>
                                        </p:cTn>
                                        <p:tgtEl>
                                          <p:spTgt spid="49"/>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92"/>
                                        </p:tgtEl>
                                        <p:attrNameLst>
                                          <p:attrName>style.visibility</p:attrName>
                                        </p:attrNameLst>
                                      </p:cBhvr>
                                      <p:to>
                                        <p:strVal val="visible"/>
                                      </p:to>
                                    </p:set>
                                  </p:childTnLst>
                                </p:cTn>
                              </p:par>
                              <p:par>
                                <p:cTn id="110" presetID="1" presetClass="exit" presetSubtype="0" fill="hold" grpId="1" nodeType="withEffect">
                                  <p:stCondLst>
                                    <p:cond delay="0"/>
                                  </p:stCondLst>
                                  <p:childTnLst>
                                    <p:set>
                                      <p:cBhvr>
                                        <p:cTn id="111" dur="1" fill="hold">
                                          <p:stCondLst>
                                            <p:cond delay="0"/>
                                          </p:stCondLst>
                                        </p:cTn>
                                        <p:tgtEl>
                                          <p:spTgt spid="50"/>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7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wipe(left)">
                                      <p:cBhvr>
                                        <p:cTn id="118" dur="1000"/>
                                        <p:tgtEl>
                                          <p:spTgt spid="74"/>
                                        </p:tgtEl>
                                      </p:cBhvr>
                                    </p:animEffect>
                                  </p:childTnLst>
                                </p:cTn>
                              </p:par>
                              <p:par>
                                <p:cTn id="119" presetID="1" presetClass="entr" presetSubtype="0" fill="hold" grpId="0" nodeType="withEffect">
                                  <p:stCondLst>
                                    <p:cond delay="0"/>
                                  </p:stCondLst>
                                  <p:childTnLst>
                                    <p:set>
                                      <p:cBhvr>
                                        <p:cTn id="120" dur="1" fill="hold">
                                          <p:stCondLst>
                                            <p:cond delay="0"/>
                                          </p:stCondLst>
                                        </p:cTn>
                                        <p:tgtEl>
                                          <p:spTgt spid="9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wipe(up)">
                                      <p:cBhvr>
                                        <p:cTn id="125" dur="500"/>
                                        <p:tgtEl>
                                          <p:spTgt spid="75"/>
                                        </p:tgtEl>
                                      </p:cBhvr>
                                    </p:animEffect>
                                  </p:childTnLst>
                                </p:cTn>
                              </p:par>
                              <p:par>
                                <p:cTn id="126" presetID="22" presetClass="exit" presetSubtype="1" fill="hold" nodeType="withEffect">
                                  <p:stCondLst>
                                    <p:cond delay="400"/>
                                  </p:stCondLst>
                                  <p:childTnLst>
                                    <p:animEffect transition="out" filter="wipe(up)">
                                      <p:cBhvr>
                                        <p:cTn id="127" dur="500"/>
                                        <p:tgtEl>
                                          <p:spTgt spid="75"/>
                                        </p:tgtEl>
                                      </p:cBhvr>
                                    </p:animEffect>
                                    <p:set>
                                      <p:cBhvr>
                                        <p:cTn id="128" dur="1" fill="hold">
                                          <p:stCondLst>
                                            <p:cond delay="499"/>
                                          </p:stCondLst>
                                        </p:cTn>
                                        <p:tgtEl>
                                          <p:spTgt spid="75"/>
                                        </p:tgtEl>
                                        <p:attrNameLst>
                                          <p:attrName>style.visibility</p:attrName>
                                        </p:attrNameLst>
                                      </p:cBhvr>
                                      <p:to>
                                        <p:strVal val="hidden"/>
                                      </p:to>
                                    </p:set>
                                  </p:childTnLst>
                                </p:cTn>
                              </p:par>
                              <p:par>
                                <p:cTn id="129" presetID="22" presetClass="entr" presetSubtype="1" fill="hold" grpId="0" nodeType="withEffect">
                                  <p:stCondLst>
                                    <p:cond delay="300"/>
                                  </p:stCondLst>
                                  <p:childTnLst>
                                    <p:set>
                                      <p:cBhvr>
                                        <p:cTn id="130" dur="1" fill="hold">
                                          <p:stCondLst>
                                            <p:cond delay="0"/>
                                          </p:stCondLst>
                                        </p:cTn>
                                        <p:tgtEl>
                                          <p:spTgt spid="85"/>
                                        </p:tgtEl>
                                        <p:attrNameLst>
                                          <p:attrName>style.visibility</p:attrName>
                                        </p:attrNameLst>
                                      </p:cBhvr>
                                      <p:to>
                                        <p:strVal val="visible"/>
                                      </p:to>
                                    </p:set>
                                    <p:animEffect transition="in" filter="wipe(up)">
                                      <p:cBhvr>
                                        <p:cTn id="131" dur="500"/>
                                        <p:tgtEl>
                                          <p:spTgt spid="85"/>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8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96"/>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87"/>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98"/>
                                        </p:tgtEl>
                                        <p:attrNameLst>
                                          <p:attrName>style.visibility</p:attrName>
                                        </p:attrNameLst>
                                      </p:cBhvr>
                                      <p:to>
                                        <p:strVal val="visible"/>
                                      </p:to>
                                    </p:set>
                                  </p:childTnLst>
                                </p:cTn>
                              </p:par>
                              <p:par>
                                <p:cTn id="144" presetID="1" presetClass="exit" presetSubtype="0" fill="hold" grpId="1" nodeType="withEffect">
                                  <p:stCondLst>
                                    <p:cond delay="0"/>
                                  </p:stCondLst>
                                  <p:childTnLst>
                                    <p:set>
                                      <p:cBhvr>
                                        <p:cTn id="145" dur="1" fill="hold">
                                          <p:stCondLst>
                                            <p:cond delay="0"/>
                                          </p:stCondLst>
                                        </p:cTn>
                                        <p:tgtEl>
                                          <p:spTgt spid="8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88"/>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99"/>
                                        </p:tgtEl>
                                        <p:attrNameLst>
                                          <p:attrName>style.visibility</p:attrName>
                                        </p:attrNameLst>
                                      </p:cBhvr>
                                      <p:to>
                                        <p:strVal val="visible"/>
                                      </p:to>
                                    </p:set>
                                  </p:childTnLst>
                                </p:cTn>
                              </p:par>
                              <p:par>
                                <p:cTn id="152" presetID="1" presetClass="exit" presetSubtype="0" fill="hold" grpId="1" nodeType="withEffect">
                                  <p:stCondLst>
                                    <p:cond delay="0"/>
                                  </p:stCondLst>
                                  <p:childTnLst>
                                    <p:set>
                                      <p:cBhvr>
                                        <p:cTn id="153" dur="1" fill="hold">
                                          <p:stCondLst>
                                            <p:cond delay="0"/>
                                          </p:stCondLst>
                                        </p:cTn>
                                        <p:tgtEl>
                                          <p:spTgt spid="8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grpId="1" nodeType="clickEffect">
                                  <p:stCondLst>
                                    <p:cond delay="0"/>
                                  </p:stCondLst>
                                  <p:childTnLst>
                                    <p:set>
                                      <p:cBhvr>
                                        <p:cTn id="157" dur="1" fill="hold">
                                          <p:stCondLst>
                                            <p:cond delay="0"/>
                                          </p:stCondLst>
                                        </p:cTn>
                                        <p:tgtEl>
                                          <p:spTgt spid="88"/>
                                        </p:tgtEl>
                                        <p:attrNameLst>
                                          <p:attrName>style.visibility</p:attrName>
                                        </p:attrNameLst>
                                      </p:cBhvr>
                                      <p:to>
                                        <p:strVal val="hidden"/>
                                      </p:to>
                                    </p:set>
                                  </p:childTnLst>
                                </p:cTn>
                              </p:par>
                              <p:par>
                                <p:cTn id="158" presetID="10" presetClass="entr" presetSubtype="0" fill="hold" grpId="0" nodeType="withEffect">
                                  <p:stCondLst>
                                    <p:cond delay="0"/>
                                  </p:stCondLst>
                                  <p:childTnLst>
                                    <p:set>
                                      <p:cBhvr>
                                        <p:cTn id="159" dur="1" fill="hold">
                                          <p:stCondLst>
                                            <p:cond delay="0"/>
                                          </p:stCondLst>
                                        </p:cTn>
                                        <p:tgtEl>
                                          <p:spTgt spid="10"/>
                                        </p:tgtEl>
                                        <p:attrNameLst>
                                          <p:attrName>style.visibility</p:attrName>
                                        </p:attrNameLst>
                                      </p:cBhvr>
                                      <p:to>
                                        <p:strVal val="visible"/>
                                      </p:to>
                                    </p:set>
                                    <p:animEffect transition="in" filter="fade">
                                      <p:cBhvr>
                                        <p:cTn id="160" dur="500"/>
                                        <p:tgtEl>
                                          <p:spTgt spid="10"/>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0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00"/>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107"/>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7" grpId="0" animBg="1"/>
      <p:bldP spid="50" grpId="0" animBg="1"/>
      <p:bldP spid="50" grpId="1" animBg="1"/>
      <p:bldP spid="61" grpId="0" animBg="1"/>
      <p:bldP spid="62" grpId="0" animBg="1"/>
      <p:bldP spid="63" grpId="0" animBg="1"/>
      <p:bldP spid="65" grpId="0" animBg="1"/>
      <p:bldP spid="65" grpId="1" animBg="1"/>
      <p:bldP spid="71" grpId="0"/>
      <p:bldP spid="72" grpId="0" animBg="1"/>
      <p:bldP spid="72" grpId="1" animBg="1"/>
      <p:bldP spid="73" grpId="0" animBg="1"/>
      <p:bldP spid="73" grpId="1" animBg="1"/>
      <p:bldP spid="45" grpId="0" animBg="1"/>
      <p:bldP spid="46" grpId="0" animBg="1"/>
      <p:bldP spid="48" grpId="0" animBg="1"/>
      <p:bldP spid="64" grpId="0" animBg="1"/>
      <p:bldP spid="85" grpId="0" animBg="1"/>
      <p:bldP spid="86" grpId="0" animBg="1"/>
      <p:bldP spid="86" grpId="1" animBg="1"/>
      <p:bldP spid="87" grpId="0" animBg="1"/>
      <p:bldP spid="87" grpId="1" animBg="1"/>
      <p:bldP spid="88" grpId="0" animBg="1"/>
      <p:bldP spid="88" grpId="1" animBg="1"/>
      <p:bldP spid="89" grpId="0" animBg="1"/>
      <p:bldP spid="90" grpId="0" animBg="1"/>
      <p:bldP spid="92" grpId="0" animBg="1"/>
      <p:bldP spid="93" grpId="0" animBg="1"/>
      <p:bldP spid="94" grpId="0" animBg="1"/>
      <p:bldP spid="95" grpId="0" animBg="1"/>
      <p:bldP spid="96" grpId="0" animBg="1"/>
      <p:bldP spid="98" grpId="0" animBg="1"/>
      <p:bldP spid="99" grpId="0" animBg="1"/>
      <p:bldP spid="69" grpId="0"/>
      <p:bldP spid="91" grpId="0"/>
      <p:bldP spid="102" grpId="0" animBg="1"/>
      <p:bldP spid="103" grpId="0" animBg="1"/>
      <p:bldP spid="10" grpId="0" animBg="1"/>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8564E6-3B1D-4FBF-989B-92D7254FC52C}"/>
              </a:ext>
            </a:extLst>
          </p:cNvPr>
          <p:cNvSpPr>
            <a:spLocks noGrp="1"/>
          </p:cNvSpPr>
          <p:nvPr>
            <p:ph type="title"/>
          </p:nvPr>
        </p:nvSpPr>
        <p:spPr/>
        <p:txBody>
          <a:bodyPr>
            <a:noAutofit/>
          </a:bodyPr>
          <a:lstStyle/>
          <a:p>
            <a:r>
              <a:rPr lang="en-US" dirty="0"/>
              <a:t>Row-copy in </a:t>
            </a:r>
            <a:r>
              <a:rPr lang="en-US" dirty="0" err="1"/>
              <a:t>ComputeDRAM</a:t>
            </a:r>
            <a:endParaRPr lang="en-US" dirty="0"/>
          </a:p>
        </p:txBody>
      </p:sp>
      <p:pic>
        <p:nvPicPr>
          <p:cNvPr id="5" name="İçerik Yer Tutucusu 4">
            <a:extLst>
              <a:ext uri="{FF2B5EF4-FFF2-40B4-BE49-F238E27FC236}">
                <a16:creationId xmlns:a16="http://schemas.microsoft.com/office/drawing/2014/main" id="{8BF46073-AC5C-4EBF-A9E6-264146700EFE}"/>
              </a:ext>
            </a:extLst>
          </p:cNvPr>
          <p:cNvPicPr>
            <a:picLocks noGrp="1" noChangeAspect="1"/>
          </p:cNvPicPr>
          <p:nvPr>
            <p:ph idx="1"/>
          </p:nvPr>
        </p:nvPicPr>
        <p:blipFill>
          <a:blip r:embed="rId3"/>
          <a:stretch>
            <a:fillRect/>
          </a:stretch>
        </p:blipFill>
        <p:spPr>
          <a:xfrm>
            <a:off x="942975" y="1023144"/>
            <a:ext cx="7181850" cy="5314950"/>
          </a:xfrm>
          <a:prstGeom prst="rect">
            <a:avLst/>
          </a:prstGeom>
        </p:spPr>
      </p:pic>
      <p:sp>
        <p:nvSpPr>
          <p:cNvPr id="4" name="TextBox 3">
            <a:extLst>
              <a:ext uri="{FF2B5EF4-FFF2-40B4-BE49-F238E27FC236}">
                <a16:creationId xmlns:a16="http://schemas.microsoft.com/office/drawing/2014/main" id="{0AE1EB00-6EAB-0290-D3DC-6232C30EA2BD}"/>
              </a:ext>
            </a:extLst>
          </p:cNvPr>
          <p:cNvSpPr txBox="1"/>
          <p:nvPr/>
        </p:nvSpPr>
        <p:spPr>
          <a:xfrm>
            <a:off x="2249820" y="6477568"/>
            <a:ext cx="4639962" cy="369332"/>
          </a:xfrm>
          <a:prstGeom prst="rect">
            <a:avLst/>
          </a:prstGeom>
          <a:noFill/>
        </p:spPr>
        <p:txBody>
          <a:bodyPr wrap="square">
            <a:spAutoFit/>
          </a:bodyPr>
          <a:lstStyle/>
          <a:p>
            <a:pPr algn="ctr"/>
            <a:r>
              <a:rPr lang="en-US" sz="1800" b="1" dirty="0">
                <a:solidFill>
                  <a:srgbClr val="7030A0"/>
                </a:solidFill>
              </a:rPr>
              <a:t>[Gao+, MICRO’19]</a:t>
            </a:r>
            <a:endParaRPr lang="en-TR" dirty="0"/>
          </a:p>
        </p:txBody>
      </p:sp>
      <p:sp>
        <p:nvSpPr>
          <p:cNvPr id="7" name="Rectangle 6">
            <a:extLst>
              <a:ext uri="{FF2B5EF4-FFF2-40B4-BE49-F238E27FC236}">
                <a16:creationId xmlns:a16="http://schemas.microsoft.com/office/drawing/2014/main" id="{0B1B6266-4BDF-27FF-C441-3B984A057D0C}"/>
              </a:ext>
            </a:extLst>
          </p:cNvPr>
          <p:cNvSpPr/>
          <p:nvPr/>
        </p:nvSpPr>
        <p:spPr>
          <a:xfrm>
            <a:off x="2755557" y="1023144"/>
            <a:ext cx="5369268" cy="54544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 name="Rectangle 7">
            <a:extLst>
              <a:ext uri="{FF2B5EF4-FFF2-40B4-BE49-F238E27FC236}">
                <a16:creationId xmlns:a16="http://schemas.microsoft.com/office/drawing/2014/main" id="{1E543722-C5CC-9264-33F1-4EF019A520B3}"/>
              </a:ext>
            </a:extLst>
          </p:cNvPr>
          <p:cNvSpPr/>
          <p:nvPr/>
        </p:nvSpPr>
        <p:spPr>
          <a:xfrm>
            <a:off x="4769708" y="953407"/>
            <a:ext cx="3355117" cy="54544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Rectangle 11">
            <a:extLst>
              <a:ext uri="{FF2B5EF4-FFF2-40B4-BE49-F238E27FC236}">
                <a16:creationId xmlns:a16="http://schemas.microsoft.com/office/drawing/2014/main" id="{49FD79FE-0521-A689-CEA0-39715CD0A4F4}"/>
              </a:ext>
            </a:extLst>
          </p:cNvPr>
          <p:cNvSpPr/>
          <p:nvPr/>
        </p:nvSpPr>
        <p:spPr>
          <a:xfrm>
            <a:off x="6827997" y="1105807"/>
            <a:ext cx="1387443" cy="54544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230900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19E87-E83D-4448-BA59-51250D82DDAB}"/>
              </a:ext>
            </a:extLst>
          </p:cNvPr>
          <p:cNvSpPr>
            <a:spLocks noGrp="1"/>
          </p:cNvSpPr>
          <p:nvPr>
            <p:ph type="title"/>
          </p:nvPr>
        </p:nvSpPr>
        <p:spPr/>
        <p:txBody>
          <a:bodyPr>
            <a:normAutofit fontScale="90000"/>
          </a:bodyPr>
          <a:lstStyle/>
          <a:p>
            <a:r>
              <a:rPr lang="en-US" dirty="0"/>
              <a:t>More in </a:t>
            </a:r>
            <a:r>
              <a:rPr lang="en-US" dirty="0" err="1"/>
              <a:t>ComputeDRAM</a:t>
            </a:r>
            <a:endParaRPr lang="en-US" dirty="0"/>
          </a:p>
        </p:txBody>
      </p:sp>
      <p:pic>
        <p:nvPicPr>
          <p:cNvPr id="5" name="Picture 4">
            <a:extLst>
              <a:ext uri="{FF2B5EF4-FFF2-40B4-BE49-F238E27FC236}">
                <a16:creationId xmlns:a16="http://schemas.microsoft.com/office/drawing/2014/main" id="{9E35B730-3C1E-C533-D6C1-165F11333BCD}"/>
              </a:ext>
            </a:extLst>
          </p:cNvPr>
          <p:cNvPicPr>
            <a:picLocks noChangeAspect="1"/>
          </p:cNvPicPr>
          <p:nvPr/>
        </p:nvPicPr>
        <p:blipFill>
          <a:blip r:embed="rId3"/>
          <a:stretch>
            <a:fillRect/>
          </a:stretch>
        </p:blipFill>
        <p:spPr>
          <a:xfrm>
            <a:off x="75991" y="1236334"/>
            <a:ext cx="9004250" cy="1856690"/>
          </a:xfrm>
          <a:prstGeom prst="rect">
            <a:avLst/>
          </a:prstGeom>
        </p:spPr>
      </p:pic>
      <p:pic>
        <p:nvPicPr>
          <p:cNvPr id="7" name="İçerik Yer Tutucusu 5">
            <a:extLst>
              <a:ext uri="{FF2B5EF4-FFF2-40B4-BE49-F238E27FC236}">
                <a16:creationId xmlns:a16="http://schemas.microsoft.com/office/drawing/2014/main" id="{8E6E9D7E-2809-5CF9-45EB-D621DA083991}"/>
              </a:ext>
            </a:extLst>
          </p:cNvPr>
          <p:cNvPicPr>
            <a:picLocks noGrp="1" noChangeAspect="1"/>
          </p:cNvPicPr>
          <p:nvPr>
            <p:ph idx="1"/>
          </p:nvPr>
        </p:nvPicPr>
        <p:blipFill>
          <a:blip r:embed="rId4"/>
          <a:stretch>
            <a:fillRect/>
          </a:stretch>
        </p:blipFill>
        <p:spPr>
          <a:xfrm>
            <a:off x="561311" y="3764977"/>
            <a:ext cx="3019249" cy="2444154"/>
          </a:xfrm>
          <a:prstGeom prst="rect">
            <a:avLst/>
          </a:prstGeom>
          <a:ln w="28575">
            <a:solidFill>
              <a:schemeClr val="tx1"/>
            </a:solidFill>
          </a:ln>
        </p:spPr>
      </p:pic>
      <p:sp>
        <p:nvSpPr>
          <p:cNvPr id="8" name="TextBox 7">
            <a:extLst>
              <a:ext uri="{FF2B5EF4-FFF2-40B4-BE49-F238E27FC236}">
                <a16:creationId xmlns:a16="http://schemas.microsoft.com/office/drawing/2014/main" id="{B03FCC60-DEBB-3B6F-DE49-3E9A89D0A316}"/>
              </a:ext>
            </a:extLst>
          </p:cNvPr>
          <p:cNvSpPr txBox="1"/>
          <p:nvPr/>
        </p:nvSpPr>
        <p:spPr>
          <a:xfrm>
            <a:off x="716878" y="3247595"/>
            <a:ext cx="2708114" cy="461665"/>
          </a:xfrm>
          <a:prstGeom prst="rect">
            <a:avLst/>
          </a:prstGeom>
          <a:noFill/>
        </p:spPr>
        <p:txBody>
          <a:bodyPr wrap="none" rtlCol="0">
            <a:spAutoFit/>
          </a:bodyPr>
          <a:lstStyle/>
          <a:p>
            <a:r>
              <a:rPr lang="en-TR" sz="2400" b="1" dirty="0">
                <a:solidFill>
                  <a:srgbClr val="7030A0"/>
                </a:solidFill>
                <a:latin typeface="Cambria" panose="02040503050406030204" pitchFamily="18" charset="0"/>
              </a:rPr>
              <a:t>Majority Function</a:t>
            </a:r>
          </a:p>
        </p:txBody>
      </p:sp>
      <p:pic>
        <p:nvPicPr>
          <p:cNvPr id="15" name="Resim 6">
            <a:extLst>
              <a:ext uri="{FF2B5EF4-FFF2-40B4-BE49-F238E27FC236}">
                <a16:creationId xmlns:a16="http://schemas.microsoft.com/office/drawing/2014/main" id="{6B0F2FC6-2AFD-7880-1F0C-1800A95289A7}"/>
              </a:ext>
            </a:extLst>
          </p:cNvPr>
          <p:cNvPicPr>
            <a:picLocks noChangeAspect="1"/>
          </p:cNvPicPr>
          <p:nvPr/>
        </p:nvPicPr>
        <p:blipFill>
          <a:blip r:embed="rId5"/>
          <a:stretch>
            <a:fillRect/>
          </a:stretch>
        </p:blipFill>
        <p:spPr>
          <a:xfrm>
            <a:off x="4375354" y="4386159"/>
            <a:ext cx="4039596" cy="722771"/>
          </a:xfrm>
          <a:prstGeom prst="rect">
            <a:avLst/>
          </a:prstGeom>
          <a:ln w="28575">
            <a:solidFill>
              <a:schemeClr val="tx1"/>
            </a:solidFill>
          </a:ln>
        </p:spPr>
      </p:pic>
      <p:sp>
        <p:nvSpPr>
          <p:cNvPr id="16" name="TextBox 15">
            <a:extLst>
              <a:ext uri="{FF2B5EF4-FFF2-40B4-BE49-F238E27FC236}">
                <a16:creationId xmlns:a16="http://schemas.microsoft.com/office/drawing/2014/main" id="{EEC19ECE-AB0E-B06F-AEBD-85557C63F695}"/>
              </a:ext>
            </a:extLst>
          </p:cNvPr>
          <p:cNvSpPr txBox="1"/>
          <p:nvPr/>
        </p:nvSpPr>
        <p:spPr>
          <a:xfrm>
            <a:off x="5016265" y="3429000"/>
            <a:ext cx="2916761" cy="830997"/>
          </a:xfrm>
          <a:prstGeom prst="rect">
            <a:avLst/>
          </a:prstGeom>
          <a:noFill/>
        </p:spPr>
        <p:txBody>
          <a:bodyPr wrap="none" rtlCol="0">
            <a:spAutoFit/>
          </a:bodyPr>
          <a:lstStyle/>
          <a:p>
            <a:pPr algn="ctr"/>
            <a:r>
              <a:rPr lang="en-TR" sz="2400" b="1" dirty="0">
                <a:solidFill>
                  <a:srgbClr val="7030A0"/>
                </a:solidFill>
                <a:latin typeface="Cambria" panose="02040503050406030204" pitchFamily="18" charset="0"/>
              </a:rPr>
              <a:t>Row-copy/Majority</a:t>
            </a:r>
            <a:br>
              <a:rPr lang="en-TR" sz="2400" b="1" dirty="0">
                <a:solidFill>
                  <a:srgbClr val="7030A0"/>
                </a:solidFill>
                <a:latin typeface="Cambria" panose="02040503050406030204" pitchFamily="18" charset="0"/>
              </a:rPr>
            </a:br>
            <a:r>
              <a:rPr lang="en-TR" sz="2400" b="1" dirty="0">
                <a:solidFill>
                  <a:srgbClr val="7030A0"/>
                </a:solidFill>
                <a:latin typeface="Cambria" panose="02040503050406030204" pitchFamily="18" charset="0"/>
              </a:rPr>
              <a:t>Characterization</a:t>
            </a:r>
          </a:p>
        </p:txBody>
      </p:sp>
      <p:sp>
        <p:nvSpPr>
          <p:cNvPr id="17" name="Dikdörtgen 5">
            <a:extLst>
              <a:ext uri="{FF2B5EF4-FFF2-40B4-BE49-F238E27FC236}">
                <a16:creationId xmlns:a16="http://schemas.microsoft.com/office/drawing/2014/main" id="{91FFED18-0E58-7E13-EC29-B4FF69702887}"/>
              </a:ext>
            </a:extLst>
          </p:cNvPr>
          <p:cNvSpPr/>
          <p:nvPr/>
        </p:nvSpPr>
        <p:spPr bwMode="auto">
          <a:xfrm>
            <a:off x="5016265" y="5318507"/>
            <a:ext cx="2680494" cy="861610"/>
          </a:xfrm>
          <a:prstGeom prst="rect">
            <a:avLst/>
          </a:prstGeom>
          <a:solidFill>
            <a:srgbClr val="C0C0C0"/>
          </a:solidFill>
          <a:ln w="571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32</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DDR3 Modules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~256</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DRAM Chips</a:t>
            </a:r>
          </a:p>
        </p:txBody>
      </p:sp>
    </p:spTree>
    <p:extLst>
      <p:ext uri="{BB962C8B-B14F-4D97-AF65-F5344CB8AC3E}">
        <p14:creationId xmlns:p14="http://schemas.microsoft.com/office/powerpoint/2010/main" val="13504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973384" y="2362045"/>
            <a:ext cx="383855" cy="2265404"/>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bg1">
                    <a:lumMod val="65000"/>
                  </a:schemeClr>
                </a:solidFill>
              </a:rPr>
              <a:t>Row Decoder</a:t>
            </a:r>
          </a:p>
        </p:txBody>
      </p:sp>
      <p:sp>
        <p:nvSpPr>
          <p:cNvPr id="2" name="Title 1"/>
          <p:cNvSpPr>
            <a:spLocks noGrp="1"/>
          </p:cNvSpPr>
          <p:nvPr>
            <p:ph type="title"/>
          </p:nvPr>
        </p:nvSpPr>
        <p:spPr/>
        <p:txBody>
          <a:bodyPr/>
          <a:lstStyle/>
          <a:p>
            <a:r>
              <a:rPr lang="en-US" sz="4000" dirty="0"/>
              <a:t>I</a:t>
            </a:r>
            <a:r>
              <a:rPr lang="en-TR" sz="4000" dirty="0"/>
              <a:t>n-DRAM TRNG: Key Idea (D-RaNGe)</a:t>
            </a:r>
            <a:endParaRPr lang="en-US" sz="4000" b="1" dirty="0"/>
          </a:p>
        </p:txBody>
      </p:sp>
      <p:grpSp>
        <p:nvGrpSpPr>
          <p:cNvPr id="71" name="Group 70"/>
          <p:cNvGrpSpPr/>
          <p:nvPr/>
        </p:nvGrpSpPr>
        <p:grpSpPr>
          <a:xfrm>
            <a:off x="1355454" y="2084479"/>
            <a:ext cx="6756400" cy="2832850"/>
            <a:chOff x="1094298" y="3173501"/>
            <a:chExt cx="7281509" cy="3227302"/>
          </a:xfrm>
        </p:grpSpPr>
        <p:cxnSp>
          <p:nvCxnSpPr>
            <p:cNvPr id="59" name="Straight Connector 58"/>
            <p:cNvCxnSpPr/>
            <p:nvPr/>
          </p:nvCxnSpPr>
          <p:spPr>
            <a:xfrm>
              <a:off x="1107985" y="4740572"/>
              <a:ext cx="7267822"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96222" y="5677428"/>
              <a:ext cx="7276813" cy="619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94298" y="3778425"/>
              <a:ext cx="7278737" cy="468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17"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03811"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16822"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62983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24916"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584139"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70329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20500" y="3301777"/>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33523"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09328" y="4252038"/>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14717" y="3299015"/>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65817"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81960" y="3343836"/>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78840" y="4303065"/>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65397" y="5256087"/>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82973" y="5265051"/>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33585" y="3355569"/>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24086" y="4365802"/>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215805" y="5318837"/>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09942" y="3415542"/>
              <a:ext cx="735945" cy="735109"/>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031C"/>
                </a:solidFill>
              </a:endParaRPr>
            </a:p>
          </p:txBody>
        </p:sp>
        <p:sp>
          <p:nvSpPr>
            <p:cNvPr id="48" name="Oval 47"/>
            <p:cNvSpPr/>
            <p:nvPr/>
          </p:nvSpPr>
          <p:spPr>
            <a:xfrm>
              <a:off x="4247154" y="3433471"/>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263068" y="437478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95363" y="438373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2129" y="441434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71114" y="536460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70956" y="3470274"/>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4372" y="4446499"/>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10449" y="5408484"/>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34916" y="912942"/>
            <a:ext cx="3209309" cy="2294525"/>
            <a:chOff x="38495" y="3075853"/>
            <a:chExt cx="3209309" cy="2294525"/>
          </a:xfrm>
          <a:solidFill>
            <a:schemeClr val="bg2"/>
          </a:solidFill>
        </p:grpSpPr>
        <p:sp>
          <p:nvSpPr>
            <p:cNvPr id="72" name="TextBox 71"/>
            <p:cNvSpPr txBox="1"/>
            <p:nvPr/>
          </p:nvSpPr>
          <p:spPr>
            <a:xfrm>
              <a:off x="38495" y="3075853"/>
              <a:ext cx="3209309" cy="1015663"/>
            </a:xfrm>
            <a:prstGeom prst="rect">
              <a:avLst/>
            </a:prstGeom>
            <a:grpFill/>
            <a:ln>
              <a:solidFill>
                <a:srgbClr val="C00000"/>
              </a:solidFill>
            </a:ln>
          </p:spPr>
          <p:txBody>
            <a:bodyPr wrap="square" rtlCol="0">
              <a:spAutoFit/>
            </a:bodyPr>
            <a:lstStyle/>
            <a:p>
              <a:r>
                <a:rPr lang="en-US" sz="2000" b="1" dirty="0">
                  <a:solidFill>
                    <a:srgbClr val="980616"/>
                  </a:solidFill>
                  <a:latin typeface="Cambria" charset="0"/>
                  <a:ea typeface="Cambria" charset="0"/>
                  <a:cs typeface="Cambria" charset="0"/>
                </a:rPr>
                <a:t>High % chance to fail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with reduced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access latency</a:t>
              </a:r>
              <a:endParaRPr lang="en-US" sz="2000" b="1" baseline="-25000" dirty="0">
                <a:solidFill>
                  <a:srgbClr val="980616"/>
                </a:solidFill>
                <a:latin typeface="Cambria" charset="0"/>
                <a:ea typeface="Cambria" charset="0"/>
                <a:cs typeface="Cambria" charset="0"/>
              </a:endParaRPr>
            </a:p>
          </p:txBody>
        </p:sp>
        <p:cxnSp>
          <p:nvCxnSpPr>
            <p:cNvPr id="75" name="Straight Arrow Connector 74"/>
            <p:cNvCxnSpPr>
              <a:cxnSpLocks/>
            </p:cNvCxnSpPr>
            <p:nvPr/>
          </p:nvCxnSpPr>
          <p:spPr>
            <a:xfrm>
              <a:off x="1176381" y="4100206"/>
              <a:ext cx="516508" cy="1270172"/>
            </a:xfrm>
            <a:prstGeom prst="straightConnector1">
              <a:avLst/>
            </a:prstGeom>
            <a:grpFill/>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979166" y="932691"/>
            <a:ext cx="3034798" cy="2944155"/>
            <a:chOff x="6224709" y="3101424"/>
            <a:chExt cx="3034798" cy="2944155"/>
          </a:xfrm>
        </p:grpSpPr>
        <p:sp>
          <p:nvSpPr>
            <p:cNvPr id="73" name="TextBox 72"/>
            <p:cNvSpPr txBox="1"/>
            <p:nvPr/>
          </p:nvSpPr>
          <p:spPr>
            <a:xfrm>
              <a:off x="6224709" y="3101424"/>
              <a:ext cx="3034798" cy="1015663"/>
            </a:xfrm>
            <a:prstGeom prst="rect">
              <a:avLst/>
            </a:prstGeom>
            <a:solidFill>
              <a:schemeClr val="bg2"/>
            </a:solidFill>
            <a:ln>
              <a:solidFill>
                <a:schemeClr val="accent6"/>
              </a:solidFill>
            </a:ln>
          </p:spPr>
          <p:txBody>
            <a:bodyPr wrap="square" rtlCol="0">
              <a:spAutoFit/>
            </a:bodyPr>
            <a:lstStyle/>
            <a:p>
              <a:r>
                <a:rPr lang="en-US" sz="2000" b="1" dirty="0">
                  <a:solidFill>
                    <a:schemeClr val="accent6">
                      <a:lumMod val="75000"/>
                    </a:schemeClr>
                  </a:solidFill>
                  <a:latin typeface="Cambria" charset="0"/>
                  <a:ea typeface="Cambria" charset="0"/>
                  <a:cs typeface="Cambria" charset="0"/>
                </a:rPr>
                <a:t>Low % chance to fail with reduced </a:t>
              </a:r>
              <a:br>
                <a:rPr lang="en-US" sz="2000" b="1" dirty="0">
                  <a:solidFill>
                    <a:schemeClr val="accent6">
                      <a:lumMod val="75000"/>
                    </a:schemeClr>
                  </a:solidFill>
                  <a:latin typeface="Cambria" charset="0"/>
                  <a:ea typeface="Cambria" charset="0"/>
                  <a:cs typeface="Cambria" charset="0"/>
                </a:rPr>
              </a:br>
              <a:r>
                <a:rPr lang="en-US" sz="2000" b="1" dirty="0">
                  <a:solidFill>
                    <a:schemeClr val="accent6">
                      <a:lumMod val="75000"/>
                    </a:schemeClr>
                  </a:solidFill>
                  <a:latin typeface="Cambria" charset="0"/>
                  <a:ea typeface="Cambria" charset="0"/>
                  <a:cs typeface="Cambria" charset="0"/>
                </a:rPr>
                <a:t>access latency</a:t>
              </a:r>
              <a:endParaRPr lang="en-US" sz="2000" b="1" baseline="-25000" dirty="0">
                <a:solidFill>
                  <a:schemeClr val="accent6">
                    <a:lumMod val="75000"/>
                  </a:schemeClr>
                </a:solidFill>
                <a:latin typeface="Cambria" charset="0"/>
                <a:ea typeface="Cambria" charset="0"/>
                <a:cs typeface="Cambria" charset="0"/>
              </a:endParaRPr>
            </a:p>
          </p:txBody>
        </p:sp>
        <p:cxnSp>
          <p:nvCxnSpPr>
            <p:cNvPr id="79" name="Straight Arrow Connector 78"/>
            <p:cNvCxnSpPr>
              <a:cxnSpLocks/>
            </p:cNvCxnSpPr>
            <p:nvPr/>
          </p:nvCxnSpPr>
          <p:spPr>
            <a:xfrm flipH="1">
              <a:off x="6835142" y="4091106"/>
              <a:ext cx="280385" cy="1954473"/>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29150" y="4816991"/>
            <a:ext cx="6388029" cy="329754"/>
            <a:chOff x="1350046" y="6424274"/>
            <a:chExt cx="6388029" cy="329754"/>
          </a:xfrm>
        </p:grpSpPr>
        <p:sp>
          <p:nvSpPr>
            <p:cNvPr id="95" name="Rounded Rectangle 94"/>
            <p:cNvSpPr/>
            <p:nvPr/>
          </p:nvSpPr>
          <p:spPr>
            <a:xfrm>
              <a:off x="6835928" y="6424274"/>
              <a:ext cx="90214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6" name="Rounded Rectangle 95"/>
            <p:cNvSpPr/>
            <p:nvPr/>
          </p:nvSpPr>
          <p:spPr>
            <a:xfrm>
              <a:off x="5908916" y="643014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7" name="Rounded Rectangle 96"/>
            <p:cNvSpPr/>
            <p:nvPr/>
          </p:nvSpPr>
          <p:spPr>
            <a:xfrm>
              <a:off x="4988210" y="6437525"/>
              <a:ext cx="92070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8" name="Rounded Rectangle 97"/>
            <p:cNvSpPr/>
            <p:nvPr/>
          </p:nvSpPr>
          <p:spPr>
            <a:xfrm>
              <a:off x="4055208" y="643752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9" name="Rounded Rectangle 98"/>
            <p:cNvSpPr/>
            <p:nvPr/>
          </p:nvSpPr>
          <p:spPr>
            <a:xfrm>
              <a:off x="3190941" y="6437525"/>
              <a:ext cx="87687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0" name="Rounded Rectangle 99"/>
            <p:cNvSpPr/>
            <p:nvPr/>
          </p:nvSpPr>
          <p:spPr>
            <a:xfrm>
              <a:off x="2256841" y="6437525"/>
              <a:ext cx="940181"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1" name="Rounded Rectangle 100"/>
            <p:cNvSpPr/>
            <p:nvPr/>
          </p:nvSpPr>
          <p:spPr>
            <a:xfrm>
              <a:off x="1350046" y="6437525"/>
              <a:ext cx="911892"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grpSp>
      <p:grpSp>
        <p:nvGrpSpPr>
          <p:cNvPr id="5" name="Group 4">
            <a:extLst>
              <a:ext uri="{FF2B5EF4-FFF2-40B4-BE49-F238E27FC236}">
                <a16:creationId xmlns:a16="http://schemas.microsoft.com/office/drawing/2014/main" id="{2C4C5B6C-9BA3-A04F-8A60-43A0C908FB9B}"/>
              </a:ext>
            </a:extLst>
          </p:cNvPr>
          <p:cNvGrpSpPr/>
          <p:nvPr/>
        </p:nvGrpSpPr>
        <p:grpSpPr>
          <a:xfrm>
            <a:off x="2309041" y="5330483"/>
            <a:ext cx="5068236" cy="103792"/>
            <a:chOff x="2307427" y="6612305"/>
            <a:chExt cx="5068236" cy="103792"/>
          </a:xfrm>
        </p:grpSpPr>
        <p:sp>
          <p:nvSpPr>
            <p:cNvPr id="4" name="Rectangle 3">
              <a:extLst>
                <a:ext uri="{FF2B5EF4-FFF2-40B4-BE49-F238E27FC236}">
                  <a16:creationId xmlns:a16="http://schemas.microsoft.com/office/drawing/2014/main" id="{75F95DD5-DC73-F64C-AA51-89D6172AAEF3}"/>
                </a:ext>
              </a:extLst>
            </p:cNvPr>
            <p:cNvSpPr/>
            <p:nvPr/>
          </p:nvSpPr>
          <p:spPr>
            <a:xfrm>
              <a:off x="6595769" y="6633205"/>
              <a:ext cx="779894" cy="82892"/>
            </a:xfrm>
            <a:prstGeom prst="rect">
              <a:avLst/>
            </a:prstGeom>
            <a:solidFill>
              <a:srgbClr val="3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975770-E212-9949-B2F0-8E79FF4E3547}"/>
                </a:ext>
              </a:extLst>
            </p:cNvPr>
            <p:cNvSpPr/>
            <p:nvPr/>
          </p:nvSpPr>
          <p:spPr>
            <a:xfrm>
              <a:off x="4004137" y="6617139"/>
              <a:ext cx="779894" cy="82892"/>
            </a:xfrm>
            <a:prstGeom prst="rect">
              <a:avLst/>
            </a:prstGeom>
            <a:solidFill>
              <a:srgbClr val="FF7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DC7BDC8-12CB-8D40-A233-4B19A449C209}"/>
                </a:ext>
              </a:extLst>
            </p:cNvPr>
            <p:cNvSpPr/>
            <p:nvPr/>
          </p:nvSpPr>
          <p:spPr>
            <a:xfrm>
              <a:off x="5735330" y="6627511"/>
              <a:ext cx="779894" cy="82892"/>
            </a:xfrm>
            <a:prstGeom prst="rect">
              <a:avLst/>
            </a:prstGeom>
            <a:solidFill>
              <a:srgbClr val="BC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5E306EC-C7A5-9746-9922-16366391CA42}"/>
                </a:ext>
              </a:extLst>
            </p:cNvPr>
            <p:cNvSpPr/>
            <p:nvPr/>
          </p:nvSpPr>
          <p:spPr>
            <a:xfrm>
              <a:off x="4899059" y="6622906"/>
              <a:ext cx="779894" cy="82892"/>
            </a:xfrm>
            <a:prstGeom prst="rect">
              <a:avLst/>
            </a:prstGeom>
            <a:solidFill>
              <a:srgbClr val="FFE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B01045-B4A8-0C41-81EA-5B1AC53E6D57}"/>
                </a:ext>
              </a:extLst>
            </p:cNvPr>
            <p:cNvSpPr/>
            <p:nvPr/>
          </p:nvSpPr>
          <p:spPr>
            <a:xfrm>
              <a:off x="3143698" y="6616199"/>
              <a:ext cx="779894" cy="77626"/>
            </a:xfrm>
            <a:prstGeom prst="rect">
              <a:avLst/>
            </a:prstGeom>
            <a:solidFill>
              <a:srgbClr val="E00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9DD5ED-E5E4-5245-B630-A6D57BBF0111}"/>
                </a:ext>
              </a:extLst>
            </p:cNvPr>
            <p:cNvSpPr/>
            <p:nvPr/>
          </p:nvSpPr>
          <p:spPr>
            <a:xfrm>
              <a:off x="2307427" y="6612305"/>
              <a:ext cx="779894" cy="77626"/>
            </a:xfrm>
            <a:prstGeom prst="rect">
              <a:avLst/>
            </a:prstGeom>
            <a:solidFill>
              <a:srgbClr val="930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020E"/>
                </a:solidFill>
              </a:endParaRPr>
            </a:p>
          </p:txBody>
        </p:sp>
      </p:grpSp>
      <p:sp>
        <p:nvSpPr>
          <p:cNvPr id="62" name="TextBox 61">
            <a:extLst>
              <a:ext uri="{FF2B5EF4-FFF2-40B4-BE49-F238E27FC236}">
                <a16:creationId xmlns:a16="http://schemas.microsoft.com/office/drawing/2014/main" id="{A3359ED3-6B29-A3FE-F0F5-FC8173F31124}"/>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3" name="TextBox 2">
            <a:extLst>
              <a:ext uri="{FF2B5EF4-FFF2-40B4-BE49-F238E27FC236}">
                <a16:creationId xmlns:a16="http://schemas.microsoft.com/office/drawing/2014/main" id="{250FCFCF-AF32-0579-04D4-EFAFE7EE0270}"/>
              </a:ext>
            </a:extLst>
          </p:cNvPr>
          <p:cNvSpPr txBox="1"/>
          <p:nvPr/>
        </p:nvSpPr>
        <p:spPr>
          <a:xfrm>
            <a:off x="-88990" y="5786642"/>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Commodity DRAM chips can </a:t>
            </a:r>
            <a:r>
              <a:rPr lang="en-US" sz="2400" b="1" i="1" dirty="0">
                <a:solidFill>
                  <a:schemeClr val="bg1"/>
                </a:solidFill>
                <a:latin typeface="Cambria" panose="02040503050406030204" pitchFamily="18" charset="0"/>
              </a:rPr>
              <a:t>already </a:t>
            </a:r>
            <a:r>
              <a:rPr lang="en-US" sz="2400" b="1" dirty="0">
                <a:solidFill>
                  <a:schemeClr val="bg1"/>
                </a:solidFill>
                <a:latin typeface="Cambria" panose="02040503050406030204" pitchFamily="18" charset="0"/>
              </a:rPr>
              <a:t>perform</a:t>
            </a:r>
            <a:r>
              <a:rPr lang="en-US" sz="2400" b="1" i="1" dirty="0">
                <a:solidFill>
                  <a:schemeClr val="bg1"/>
                </a:solidFill>
                <a:latin typeface="Cambria" panose="02040503050406030204" pitchFamily="18" charset="0"/>
              </a:rPr>
              <a:t> </a:t>
            </a:r>
            <a:r>
              <a:rPr lang="en-US" sz="2400" b="1" dirty="0">
                <a:solidFill>
                  <a:schemeClr val="bg1"/>
                </a:solidFill>
                <a:latin typeface="Cambria" panose="02040503050406030204" pitchFamily="18" charset="0"/>
              </a:rPr>
              <a:t>D-</a:t>
            </a:r>
            <a:r>
              <a:rPr lang="en-US" sz="2400" b="1" dirty="0" err="1">
                <a:solidFill>
                  <a:schemeClr val="bg1"/>
                </a:solidFill>
                <a:latin typeface="Cambria" panose="02040503050406030204" pitchFamily="18" charset="0"/>
              </a:rPr>
              <a:t>RaNGe</a:t>
            </a:r>
            <a:endParaRPr lang="en-TR" sz="2400" b="1" dirty="0">
              <a:solidFill>
                <a:schemeClr val="bg1"/>
              </a:solidFill>
              <a:latin typeface="Cambria" panose="02040503050406030204" pitchFamily="18" charset="0"/>
            </a:endParaRPr>
          </a:p>
        </p:txBody>
      </p:sp>
      <p:cxnSp>
        <p:nvCxnSpPr>
          <p:cNvPr id="8" name="Straight Arrow Connector 7">
            <a:extLst>
              <a:ext uri="{FF2B5EF4-FFF2-40B4-BE49-F238E27FC236}">
                <a16:creationId xmlns:a16="http://schemas.microsoft.com/office/drawing/2014/main" id="{754D0172-C74A-BB46-02C6-C38709B2B0FE}"/>
              </a:ext>
            </a:extLst>
          </p:cNvPr>
          <p:cNvCxnSpPr>
            <a:cxnSpLocks/>
          </p:cNvCxnSpPr>
          <p:nvPr/>
        </p:nvCxnSpPr>
        <p:spPr>
          <a:xfrm>
            <a:off x="4326643" y="1766951"/>
            <a:ext cx="136461" cy="137984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2" name="TextBox 11">
            <a:extLst>
              <a:ext uri="{FF2B5EF4-FFF2-40B4-BE49-F238E27FC236}">
                <a16:creationId xmlns:a16="http://schemas.microsoft.com/office/drawing/2014/main" id="{D955F7E7-A0F7-854B-A91B-4F4843EDB112}"/>
              </a:ext>
            </a:extLst>
          </p:cNvPr>
          <p:cNvSpPr txBox="1"/>
          <p:nvPr/>
        </p:nvSpPr>
        <p:spPr>
          <a:xfrm>
            <a:off x="3665550" y="938822"/>
            <a:ext cx="1898351" cy="830997"/>
          </a:xfrm>
          <a:prstGeom prst="rect">
            <a:avLst/>
          </a:prstGeom>
          <a:solidFill>
            <a:schemeClr val="bg2"/>
          </a:solidFill>
          <a:ln>
            <a:solidFill>
              <a:schemeClr val="accent4"/>
            </a:solidFill>
          </a:ln>
        </p:spPr>
        <p:txBody>
          <a:bodyPr wrap="square" rtlCol="0">
            <a:spAutoFit/>
          </a:bodyPr>
          <a:lstStyle/>
          <a:p>
            <a:r>
              <a:rPr lang="en-US" sz="2400" b="1" dirty="0">
                <a:solidFill>
                  <a:schemeClr val="accent2"/>
                </a:solidFill>
                <a:latin typeface="Cambria" charset="0"/>
                <a:ea typeface="Cambria" charset="0"/>
                <a:cs typeface="Cambria" charset="0"/>
              </a:rPr>
              <a:t>50% chance to fail</a:t>
            </a:r>
            <a:endParaRPr lang="en-US" sz="2400" b="1" baseline="-25000" dirty="0">
              <a:solidFill>
                <a:schemeClr val="accent2"/>
              </a:solidFill>
              <a:latin typeface="Cambria" charset="0"/>
              <a:ea typeface="Cambria" charset="0"/>
              <a:cs typeface="Cambria" charset="0"/>
            </a:endParaRPr>
          </a:p>
        </p:txBody>
      </p:sp>
    </p:spTree>
    <p:extLst>
      <p:ext uri="{BB962C8B-B14F-4D97-AF65-F5344CB8AC3E}">
        <p14:creationId xmlns:p14="http://schemas.microsoft.com/office/powerpoint/2010/main" val="22342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3"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6806</TotalTime>
  <Words>7334</Words>
  <Application>Microsoft Office PowerPoint</Application>
  <PresentationFormat>On-screen Show (4:3)</PresentationFormat>
  <Paragraphs>802</Paragraphs>
  <Slides>61</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Cambria</vt:lpstr>
      <vt:lpstr>Cambria Math</vt:lpstr>
      <vt:lpstr>Courier New</vt:lpstr>
      <vt:lpstr>Office Theme</vt:lpstr>
      <vt:lpstr>PiDRAM An FPGA-based Framework for End-to-end Evaluation  of Processing-in-DRAM Techniques</vt:lpstr>
      <vt:lpstr>Executive Summary</vt:lpstr>
      <vt:lpstr>Outline</vt:lpstr>
      <vt:lpstr>Processing-in-Memory Techniques</vt:lpstr>
      <vt:lpstr>Row-Copy: Key Idea (RowClone)</vt:lpstr>
      <vt:lpstr>RowClone in Real DRAM Chips</vt:lpstr>
      <vt:lpstr>Row-copy in ComputeDRAM</vt:lpstr>
      <vt:lpstr>More in ComputeDRAM</vt:lpstr>
      <vt:lpstr>In-DRAM TRNG: Key Idea (D-RaNGe)</vt:lpstr>
      <vt:lpstr>System Support for PiM</vt:lpstr>
      <vt:lpstr>PiDRAM</vt:lpstr>
      <vt:lpstr>PiDRAM: Key Components</vt:lpstr>
      <vt:lpstr>PiDRAM: System Design</vt:lpstr>
      <vt:lpstr>PiM Operations Controller (POC)</vt:lpstr>
      <vt:lpstr>PiDRAM Memory Controller</vt:lpstr>
      <vt:lpstr>PiM Operations Library (pimolib)</vt:lpstr>
      <vt:lpstr>Custom Supervisor Software</vt:lpstr>
      <vt:lpstr>PiM Operation Execution Flow</vt:lpstr>
      <vt:lpstr>PiM Operation Execution Flow</vt:lpstr>
      <vt:lpstr>PiM Operation Execution Flow</vt:lpstr>
      <vt:lpstr>PiM Operation Execution Flow</vt:lpstr>
      <vt:lpstr>PiM Operation Execution Flow</vt:lpstr>
      <vt:lpstr>PiDRAM Components Summary</vt:lpstr>
      <vt:lpstr>PiDRAM’s FPGA Prototype</vt:lpstr>
      <vt:lpstr>Outline</vt:lpstr>
      <vt:lpstr>RowClone Implementation</vt:lpstr>
      <vt:lpstr>RowClone System Integration</vt:lpstr>
      <vt:lpstr>RowClone Memory Allocation (I)</vt:lpstr>
      <vt:lpstr>RowClone Memory Allocation (I)</vt:lpstr>
      <vt:lpstr>RowClone Memory Allocation (I)</vt:lpstr>
      <vt:lpstr>RowClone Memory Allocation (I)</vt:lpstr>
      <vt:lpstr>RowClone Memory Allocation (II)</vt:lpstr>
      <vt:lpstr>RowClone Memory Allocation (II)</vt:lpstr>
      <vt:lpstr>Evaluation: Methodology</vt:lpstr>
      <vt:lpstr>Microbenchmark Copy/Initialization  Throughput Improvement</vt:lpstr>
      <vt:lpstr>CLFLUSH Overhead</vt:lpstr>
      <vt:lpstr>Other Workloads</vt:lpstr>
      <vt:lpstr>Outline</vt:lpstr>
      <vt:lpstr>Recall: D-RaNGe Key Idea</vt:lpstr>
      <vt:lpstr>D-RaNGe Implementation</vt:lpstr>
      <vt:lpstr>D-RaNGe Implementation</vt:lpstr>
      <vt:lpstr>Evaluation</vt:lpstr>
      <vt:lpstr>Outline</vt:lpstr>
      <vt:lpstr>Executive Summary</vt:lpstr>
      <vt:lpstr>PiDRAM is Open Source</vt:lpstr>
      <vt:lpstr>Extended Version on ArXiv</vt:lpstr>
      <vt:lpstr>Long Talk + Tutorial on Youtube</vt:lpstr>
      <vt:lpstr>PiDRAM An FPGA-based Framework for End-to-end Evaluation  of Processing-in-DRAM Techniques</vt:lpstr>
      <vt:lpstr>BACKUP SLIDES</vt:lpstr>
      <vt:lpstr>Accessing a DRAM Cell</vt:lpstr>
      <vt:lpstr>Accessing a DRAM Cell</vt:lpstr>
      <vt:lpstr>alloc_align() function</vt:lpstr>
      <vt:lpstr>Initializing SAMT</vt:lpstr>
      <vt:lpstr>PowerPoint Presentation</vt:lpstr>
      <vt:lpstr>PowerPoint Presentation</vt:lpstr>
      <vt:lpstr>PowerPoint Presentation</vt:lpstr>
      <vt:lpstr>PowerPoint Presentation</vt:lpstr>
      <vt:lpstr>PowerPoint Presentation</vt:lpstr>
      <vt:lpstr>PowerPoint Presentation</vt:lpstr>
      <vt:lpstr>DRAM Organization</vt:lpstr>
      <vt:lpstr>DRAM Operation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E2E In-DRAM Computation Framework</dc:title>
  <dc:creator>Ataberk Olgun</dc:creator>
  <cp:lastModifiedBy>Olgun  Ataberk</cp:lastModifiedBy>
  <cp:revision>3318</cp:revision>
  <dcterms:created xsi:type="dcterms:W3CDTF">2020-10-13T05:06:54Z</dcterms:created>
  <dcterms:modified xsi:type="dcterms:W3CDTF">2023-06-18T09:22:54Z</dcterms:modified>
</cp:coreProperties>
</file>